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0" r:id="rId3"/>
    <p:sldId id="315" r:id="rId4"/>
    <p:sldId id="316" r:id="rId5"/>
    <p:sldId id="317" r:id="rId6"/>
    <p:sldId id="346" r:id="rId7"/>
    <p:sldId id="347" r:id="rId8"/>
    <p:sldId id="349" r:id="rId9"/>
    <p:sldId id="348" r:id="rId10"/>
    <p:sldId id="372" r:id="rId11"/>
    <p:sldId id="350" r:id="rId12"/>
    <p:sldId id="310" r:id="rId13"/>
    <p:sldId id="320" r:id="rId14"/>
    <p:sldId id="373" r:id="rId15"/>
    <p:sldId id="374" r:id="rId16"/>
    <p:sldId id="375" r:id="rId17"/>
    <p:sldId id="384" r:id="rId18"/>
    <p:sldId id="335" r:id="rId19"/>
    <p:sldId id="351" r:id="rId20"/>
    <p:sldId id="356" r:id="rId21"/>
    <p:sldId id="357" r:id="rId22"/>
    <p:sldId id="358" r:id="rId23"/>
    <p:sldId id="377" r:id="rId24"/>
    <p:sldId id="378" r:id="rId25"/>
    <p:sldId id="400" r:id="rId26"/>
    <p:sldId id="401" r:id="rId27"/>
    <p:sldId id="359" r:id="rId28"/>
    <p:sldId id="330" r:id="rId29"/>
    <p:sldId id="332" r:id="rId30"/>
    <p:sldId id="334" r:id="rId31"/>
    <p:sldId id="333" r:id="rId32"/>
    <p:sldId id="331" r:id="rId33"/>
    <p:sldId id="338" r:id="rId34"/>
    <p:sldId id="337" r:id="rId35"/>
    <p:sldId id="398" r:id="rId36"/>
    <p:sldId id="399" r:id="rId37"/>
    <p:sldId id="394" r:id="rId38"/>
    <p:sldId id="395" r:id="rId39"/>
    <p:sldId id="396" r:id="rId40"/>
    <p:sldId id="397" r:id="rId41"/>
    <p:sldId id="339" r:id="rId42"/>
    <p:sldId id="352" r:id="rId43"/>
    <p:sldId id="353" r:id="rId44"/>
    <p:sldId id="276" r:id="rId45"/>
    <p:sldId id="343" r:id="rId46"/>
    <p:sldId id="344" r:id="rId47"/>
    <p:sldId id="354" r:id="rId48"/>
    <p:sldId id="376" r:id="rId49"/>
    <p:sldId id="389" r:id="rId50"/>
    <p:sldId id="311" r:id="rId51"/>
    <p:sldId id="385" r:id="rId52"/>
    <p:sldId id="380" r:id="rId53"/>
    <p:sldId id="387" r:id="rId54"/>
    <p:sldId id="386" r:id="rId55"/>
    <p:sldId id="382" r:id="rId56"/>
    <p:sldId id="312" r:id="rId57"/>
    <p:sldId id="319" r:id="rId58"/>
    <p:sldId id="293" r:id="rId59"/>
    <p:sldId id="259" r:id="rId60"/>
    <p:sldId id="321" r:id="rId61"/>
    <p:sldId id="322" r:id="rId62"/>
    <p:sldId id="323" r:id="rId63"/>
    <p:sldId id="324" r:id="rId64"/>
    <p:sldId id="258" r:id="rId65"/>
    <p:sldId id="402" r:id="rId66"/>
    <p:sldId id="282" r:id="rId67"/>
    <p:sldId id="326" r:id="rId68"/>
    <p:sldId id="328" r:id="rId69"/>
    <p:sldId id="327" r:id="rId70"/>
    <p:sldId id="391" r:id="rId71"/>
    <p:sldId id="392" r:id="rId72"/>
    <p:sldId id="393" r:id="rId7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EC640-5BCE-4B5A-BDF5-F7556C38E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03D084-6F28-4016-91F1-58CDECB2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1F381-7908-4CD2-88E5-C9DDEB7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3C8CF-3A85-4F08-8519-86119B6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1A8F7-3890-4F1D-B3E1-A993BA0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AD839-9B8E-43CC-B255-ECD56796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25251-D9F4-4D38-BB9A-9AEBE315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163D9-8E70-4FA5-B6CF-EC84253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4EE8-474F-4ADE-BDC2-A801B576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7CD0-DF58-4D24-AC60-577473F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A74EFB-5E8C-4196-8274-6E731F7C1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CDC6CC-8447-4CF5-8656-56AA3A4D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29A3C-70DC-4032-B3A7-07F7436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7F58A-6765-4670-BAD6-860D2CD7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002DB-4358-44C2-85FA-BCF67796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E297A-AF1B-4C00-8752-6A660775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15442-C9AA-4AE9-80EF-DF9092CB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6027F-D7A1-49E4-9196-176E6AD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20D4E-1B9B-42F9-AC8F-A83E1798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3E188-D681-4BA7-9EE5-D49A23D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561FE-B228-48A8-9831-788195AE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F77A78-BE45-482E-AAA5-0A8C0B58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847EF-42A6-4F8D-ACF2-F396309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76044-DAFE-4DB5-90BB-8E30008E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E6CE77-06BA-4AA8-8001-EBD4125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3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EF3DB-29DF-4035-9EF1-09831C2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BF3C8-DA7A-4270-8ECD-B536FE02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9CE9F8-5CB4-4229-9F62-DBAF2101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D5417A-6057-4CAA-8BCF-0FC77980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73494-5858-4A1F-B080-2B9F645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82908C-4441-4425-811D-452844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5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BD4C0-05DA-4A61-9E79-ED824759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520BF-FF43-4F35-AFD8-C2FA18B0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D4AB21-D7E4-4F92-8C95-3D658A2B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F658F8-A5E4-4227-907E-07459AF2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B37FA1-A0DC-4646-AA4E-E123D77B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FB0CD9-E6AA-46B9-9434-B71E5890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608C71-C10A-4808-8B3B-045EE4C5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61C1CA-EA13-4C50-B9D9-636D7E2A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B723-DA25-4E0B-A60B-298B2759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3122A-40DD-4C75-A00A-4FB7CA81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F34016-2E24-432F-8EC6-6F1E6F4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A3A6CF-5608-461D-96DE-7EC0BC41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5EC52-CBD9-473E-ACFD-725F3531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904C13-8836-4DD8-89F4-A3C5F16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D91275-9E71-4FD4-B598-6D404C2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63F6C-265D-4A46-93C0-5C658F8C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92A700-AB4A-4F94-9A2C-D1D8F33A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2634F9-8410-4791-8758-85C962BB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9EEF2-DA3A-47A4-98CD-64C07E1D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72A0A-4B84-41CE-B008-32A13DD4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AE327-70A6-46EF-9F29-B39A945A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10FC2-8C71-44F8-AC20-B0A2B5D8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98C4A0-0840-4E54-8DD4-BD79CDB8E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F1075-654D-4424-BCA3-79ADD9E44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E6A93-0132-45BD-ABA9-DD3AE5DD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8A6CC-EFE7-4EA6-AEED-13D0835B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EFCF9-5FA3-45B0-85A1-1DBA041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4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41407C-5B32-44C3-8BA4-F386F84B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70F8BF-8A9D-4F31-8D42-44088BF3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2186B-712F-4878-ACC3-28278225C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B97A7-6EEC-4579-A5B9-534537C1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11B79-2A31-4FDA-B8D3-1E76A3C3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C711B-4783-46BF-93C6-D832BCC5F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70D1BF-A165-49B3-836C-520A5DA45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6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650FA-1D9A-491E-9F41-2361270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6C331-9D2D-4846-8DC7-A383F426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302286-B972-4A77-8772-892EC090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37" y="1556792"/>
            <a:ext cx="7730065" cy="4758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75107F-1DFA-4B73-9067-1FF91396BA5F}"/>
              </a:ext>
            </a:extLst>
          </p:cNvPr>
          <p:cNvSpPr/>
          <p:nvPr/>
        </p:nvSpPr>
        <p:spPr>
          <a:xfrm>
            <a:off x="2135560" y="3068960"/>
            <a:ext cx="792088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24B545-A4D2-4D24-AEF7-F9F75C9556C5}"/>
              </a:ext>
            </a:extLst>
          </p:cNvPr>
          <p:cNvSpPr/>
          <p:nvPr/>
        </p:nvSpPr>
        <p:spPr>
          <a:xfrm>
            <a:off x="5101800" y="2148982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A6328AA-9B99-4C32-A060-1000BD00FE7D}"/>
              </a:ext>
            </a:extLst>
          </p:cNvPr>
          <p:cNvSpPr/>
          <p:nvPr/>
        </p:nvSpPr>
        <p:spPr>
          <a:xfrm>
            <a:off x="7447738" y="1556792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SQL</a:t>
            </a:r>
            <a:r>
              <a:rPr lang="ja-JP" altLang="en-US"/>
              <a:t>を書くことができて実行できる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82E4FD-7340-470E-B02D-510A69DD11AD}"/>
              </a:ext>
            </a:extLst>
          </p:cNvPr>
          <p:cNvSpPr/>
          <p:nvPr/>
        </p:nvSpPr>
        <p:spPr>
          <a:xfrm>
            <a:off x="3359696" y="2571008"/>
            <a:ext cx="2880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A7FEC3D-8371-4CB4-B37B-646DD3D6295C}"/>
              </a:ext>
            </a:extLst>
          </p:cNvPr>
          <p:cNvSpPr/>
          <p:nvPr/>
        </p:nvSpPr>
        <p:spPr>
          <a:xfrm>
            <a:off x="1839857" y="780830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SQL</a:t>
            </a:r>
            <a:r>
              <a:rPr lang="ja-JP" altLang="en-US"/>
              <a:t>を書くことができて実行できる</a:t>
            </a:r>
          </a:p>
        </p:txBody>
      </p:sp>
    </p:spTree>
    <p:extLst>
      <p:ext uri="{BB962C8B-B14F-4D97-AF65-F5344CB8AC3E}">
        <p14:creationId xmlns:p14="http://schemas.microsoft.com/office/powerpoint/2010/main" val="77578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C091D-B37F-4215-9011-9E36B3BC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テーブルスキーマ（テーブル名</a:t>
            </a:r>
            <a:r>
              <a:rPr lang="en-US" altLang="ja-JP"/>
              <a:t>giants)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44A4F-6851-475B-9EE9-A1FDD4D7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CREATE TABLE "giants" (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選手名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守備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生年月日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身長</a:t>
            </a:r>
            <a:r>
              <a:rPr lang="en-US" altLang="ja-JP"/>
              <a:t>"	INTEGER,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体重</a:t>
            </a:r>
            <a:r>
              <a:rPr lang="en-US" altLang="ja-JP"/>
              <a:t>"	INTEGER</a:t>
            </a:r>
          </a:p>
          <a:p>
            <a:pPr marL="0" indent="0">
              <a:buNone/>
            </a:pPr>
            <a:r>
              <a:rPr lang="en-US" altLang="ja-JP"/>
              <a:t>);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B0495-6DF1-414B-B01E-D18D7BC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データの検索</a:t>
            </a:r>
            <a:r>
              <a:rPr kumimoji="1" lang="en-US" altLang="ja-JP"/>
              <a:t>(select)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F19F-6E15-47BC-AFEC-0CFC121F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select</a:t>
            </a:r>
            <a:r>
              <a:rPr kumimoji="1" lang="en-US" altLang="ja-JP"/>
              <a:t> </a:t>
            </a:r>
            <a:r>
              <a:rPr kumimoji="1" lang="ja-JP" altLang="en-US"/>
              <a:t>フィールド名</a:t>
            </a:r>
            <a:r>
              <a:rPr kumimoji="1" lang="en-US" altLang="ja-JP"/>
              <a:t>,</a:t>
            </a:r>
          </a:p>
          <a:p>
            <a:pPr marL="0" indent="0">
              <a:buNone/>
            </a:pPr>
            <a:r>
              <a:rPr kumimoji="1" lang="ja-JP" altLang="en-US"/>
              <a:t>　　　・・・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       </a:t>
            </a:r>
            <a:r>
              <a:rPr lang="ja-JP" altLang="en-US"/>
              <a:t>フィールド名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from </a:t>
            </a:r>
            <a:r>
              <a:rPr kumimoji="1" lang="ja-JP" altLang="en-US"/>
              <a:t>テーブル名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where</a:t>
            </a:r>
            <a:r>
              <a:rPr lang="ja-JP" altLang="en-US"/>
              <a:t>フィールド名</a:t>
            </a:r>
            <a:r>
              <a:rPr lang="en-US" altLang="ja-JP"/>
              <a:t>=</a:t>
            </a:r>
            <a:r>
              <a:rPr lang="ja-JP" altLang="en-US"/>
              <a:t>検索値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※</a:t>
            </a:r>
            <a:r>
              <a:rPr kumimoji="1" lang="ja-JP" altLang="en-US"/>
              <a:t>フィールド値のテキスト型はシングルクォートで囲む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CBDE52E-1001-4356-9F85-3AC1187E9797}"/>
              </a:ext>
            </a:extLst>
          </p:cNvPr>
          <p:cNvSpPr/>
          <p:nvPr/>
        </p:nvSpPr>
        <p:spPr>
          <a:xfrm>
            <a:off x="5010664" y="1316896"/>
            <a:ext cx="2316892" cy="747584"/>
          </a:xfrm>
          <a:prstGeom prst="wedgeRectCallout">
            <a:avLst>
              <a:gd name="adj1" fmla="val -78433"/>
              <a:gd name="adj2" fmla="val 56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セミコロンを入れる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5C809-BF61-4D53-B33C-2DEC1E1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select</a:t>
            </a:r>
            <a:r>
              <a:rPr kumimoji="1" lang="ja-JP" altLang="en-US"/>
              <a:t>文の</a:t>
            </a:r>
            <a:r>
              <a:rPr kumimoji="1" lang="en-US" altLang="ja-JP"/>
              <a:t>*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E5B0C-5013-4B29-A79B-13FABC0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lang="ja-JP" altLang="en-US"/>
              <a:t>テーブル名ですべてのフィールド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のデータを表示する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</a:t>
            </a:r>
            <a:r>
              <a:rPr kumimoji="1" lang="en-US" altLang="ja-JP"/>
              <a:t>,</a:t>
            </a:r>
            <a:r>
              <a:rPr kumimoji="1" lang="ja-JP" altLang="en-US"/>
              <a:t>フィールド・・・・　</a:t>
            </a:r>
            <a:r>
              <a:rPr kumimoji="1" lang="en-US" altLang="ja-JP"/>
              <a:t>from </a:t>
            </a:r>
            <a:r>
              <a:rPr kumimoji="1" lang="ja-JP" altLang="en-US"/>
              <a:t>テーブル名で表示したいフィールド名を表示する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303278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44C06-E4D5-43A3-B4AF-C0D3114A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CA035-6834-4FDE-B707-DB0BE538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select </a:t>
            </a:r>
            <a:r>
              <a:rPr lang="en-US" altLang="ja-JP">
                <a:solidFill>
                  <a:srgbClr val="FF0000"/>
                </a:solidFill>
              </a:rPr>
              <a:t>*</a:t>
            </a:r>
            <a:r>
              <a:rPr lang="en-US" altLang="ja-JP"/>
              <a:t> from giants</a:t>
            </a:r>
          </a:p>
          <a:p>
            <a:pPr marL="0" indent="0">
              <a:buNone/>
            </a:pPr>
            <a:r>
              <a:rPr lang="en-US" altLang="ja-JP"/>
              <a:t>=</a:t>
            </a:r>
          </a:p>
          <a:p>
            <a:pPr marL="0" indent="0">
              <a:buNone/>
            </a:pPr>
            <a:r>
              <a:rPr lang="en-US" altLang="ja-JP"/>
              <a:t>select </a:t>
            </a:r>
            <a:r>
              <a:rPr lang="ja-JP" altLang="en-US">
                <a:solidFill>
                  <a:srgbClr val="FF0000"/>
                </a:solidFill>
              </a:rPr>
              <a:t>選手名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守備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生年月日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身長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体重 </a:t>
            </a:r>
            <a:r>
              <a:rPr lang="en-US" altLang="ja-JP"/>
              <a:t>from giants 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</a:rPr>
              <a:t>アスタリスクはすべてのフィールドを表す。</a:t>
            </a:r>
          </a:p>
        </p:txBody>
      </p:sp>
    </p:spTree>
    <p:extLst>
      <p:ext uri="{BB962C8B-B14F-4D97-AF65-F5344CB8AC3E}">
        <p14:creationId xmlns:p14="http://schemas.microsoft.com/office/powerpoint/2010/main" val="269798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8104B-752E-47AC-8CD1-135F08F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05457-1DD1-4E17-807B-EB1E3834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solidFill>
                  <a:srgbClr val="00B0F0"/>
                </a:solidFill>
              </a:rPr>
              <a:t>where </a:t>
            </a:r>
            <a:r>
              <a:rPr kumimoji="1" lang="ja-JP" altLang="en-US"/>
              <a:t>フィールド</a:t>
            </a:r>
            <a:r>
              <a:rPr kumimoji="1" lang="en-US" altLang="ja-JP"/>
              <a:t>=</a:t>
            </a:r>
            <a:r>
              <a:rPr kumimoji="1" lang="ja-JP" altLang="en-US"/>
              <a:t>値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文字列の場合はシングルクオートで囲む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不等号も使える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守備</a:t>
            </a:r>
            <a:r>
              <a:rPr lang="en-US" altLang="ja-JP"/>
              <a:t>=‘</a:t>
            </a:r>
            <a:r>
              <a:rPr lang="ja-JP" altLang="en-US"/>
              <a:t>内野手</a:t>
            </a:r>
            <a:r>
              <a:rPr lang="en-US" altLang="ja-JP"/>
              <a:t>’</a:t>
            </a:r>
            <a:r>
              <a:rPr kumimoji="1" lang="en-US" altLang="ja-JP"/>
              <a:t> </a:t>
            </a:r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身長</a:t>
            </a:r>
            <a:r>
              <a:rPr lang="en-US" altLang="ja-JP"/>
              <a:t>&gt;=170</a:t>
            </a:r>
          </a:p>
          <a:p>
            <a:pPr marL="0" indent="0">
              <a:buNone/>
            </a:pPr>
            <a:r>
              <a:rPr lang="ja-JP" altLang="en-US"/>
              <a:t>など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3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6D918-A8CE-4E78-B03C-BF560D7C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論理演算子　</a:t>
            </a:r>
            <a:r>
              <a:rPr kumimoji="1" lang="en-US" altLang="ja-JP"/>
              <a:t>and or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F383C-AC4C-457C-8001-50491FDE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体重が</a:t>
            </a:r>
            <a:r>
              <a:rPr kumimoji="1" lang="en-US" altLang="ja-JP"/>
              <a:t>75</a:t>
            </a:r>
            <a:r>
              <a:rPr lang="ja-JP" altLang="en-US"/>
              <a:t>より大きい</a:t>
            </a:r>
            <a:r>
              <a:rPr kumimoji="1" lang="ja-JP" altLang="en-US"/>
              <a:t>でかつ身長が</a:t>
            </a:r>
            <a:r>
              <a:rPr kumimoji="1" lang="en-US" altLang="ja-JP"/>
              <a:t>170</a:t>
            </a:r>
            <a:r>
              <a:rPr kumimoji="1" lang="ja-JP" altLang="en-US"/>
              <a:t>より大きい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* from giants where </a:t>
            </a:r>
            <a:r>
              <a:rPr kumimoji="1" lang="ja-JP" altLang="en-US"/>
              <a:t>体重</a:t>
            </a:r>
            <a:r>
              <a:rPr kumimoji="1" lang="en-US" altLang="ja-JP"/>
              <a:t>&gt;75 and </a:t>
            </a:r>
            <a:r>
              <a:rPr kumimoji="1" lang="ja-JP" altLang="en-US"/>
              <a:t>身長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&gt;170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9CB42-6CCF-4D5A-BE79-5ECF1BBF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比較演算子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52C70-E3EE-4050-94FA-4418CE01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3632" y="1557373"/>
            <a:ext cx="520334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aとbは等しい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&lt;&gt;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aとbは等しくない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&gt;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aはbより大きい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&gt;=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aはb以上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aはbより小さい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aはb以下</a:t>
            </a:r>
            <a:r>
              <a:rPr kumimoji="0" lang="ja-JP" altLang="ja-JP"/>
              <a:t> 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>
                <a:latin typeface="Arial" panose="020B0604020202020204" pitchFamily="34" charset="0"/>
              </a:rPr>
              <a:t>a</a:t>
            </a:r>
            <a:r>
              <a:rPr kumimoji="0" lang="ja-JP" altLang="en-US">
                <a:latin typeface="Arial" panose="020B0604020202020204" pitchFamily="34" charset="0"/>
              </a:rPr>
              <a:t>はカラム</a:t>
            </a:r>
            <a:r>
              <a:rPr kumimoji="0" lang="en-US" altLang="ja-JP">
                <a:latin typeface="Arial" panose="020B0604020202020204" pitchFamily="34" charset="0"/>
              </a:rPr>
              <a:t>b</a:t>
            </a:r>
            <a:r>
              <a:rPr kumimoji="0" lang="ja-JP" altLang="en-US">
                <a:latin typeface="Arial" panose="020B0604020202020204" pitchFamily="34" charset="0"/>
              </a:rPr>
              <a:t>は数値</a:t>
            </a:r>
            <a:endParaRPr kumimoji="0"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2F91F-96B5-450D-A4C0-8527432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重複のないデータを抜き出す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DC947-7D10-4850-B972-5471CDAD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 </a:t>
            </a:r>
            <a:r>
              <a:rPr kumimoji="1" lang="en-US" altLang="ja-JP"/>
              <a:t>from </a:t>
            </a:r>
            <a:r>
              <a:rPr kumimoji="1" lang="ja-JP" altLang="en-US"/>
              <a:t>テーブル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group by</a:t>
            </a:r>
            <a:r>
              <a:rPr lang="ja-JP" altLang="en-US"/>
              <a:t>フィールド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</a:t>
            </a:r>
            <a:r>
              <a:rPr lang="ja-JP" altLang="en-US"/>
              <a:t>守備 </a:t>
            </a:r>
            <a:r>
              <a:rPr lang="en-US" altLang="ja-JP"/>
              <a:t>from giants group by </a:t>
            </a:r>
            <a:r>
              <a:rPr lang="ja-JP" altLang="en-US"/>
              <a:t>守備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253C815-8D21-42FC-9042-1E80F50A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764704"/>
            <a:ext cx="64535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47560-9134-4809-B3C5-EF28E76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82D5B-E344-4326-A25C-44440FF3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DB</a:t>
            </a:r>
            <a:r>
              <a:rPr lang="ja-JP" altLang="en-US"/>
              <a:t>　</a:t>
            </a:r>
            <a:r>
              <a:rPr lang="en-US" altLang="ja-JP"/>
              <a:t>browser for SQLlite</a:t>
            </a:r>
            <a:r>
              <a:rPr lang="ja-JP" altLang="en-US"/>
              <a:t>をインストールする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77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4E555-6D1D-4063-B5CD-4F54B8A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並び替え </a:t>
            </a:r>
            <a:r>
              <a:rPr kumimoji="1" lang="en-US" altLang="ja-JP"/>
              <a:t>order by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739BA-6366-462D-A57C-FF1426F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FF0000"/>
                </a:solidFill>
              </a:rPr>
              <a:t>昇順の場合は </a:t>
            </a:r>
            <a:r>
              <a:rPr lang="en-US" altLang="ja-JP">
                <a:solidFill>
                  <a:srgbClr val="FF0000"/>
                </a:solidFill>
              </a:rPr>
              <a:t>asc </a:t>
            </a:r>
            <a:r>
              <a:rPr lang="ja-JP" altLang="en-US"/>
              <a:t>、</a:t>
            </a:r>
            <a:r>
              <a:rPr lang="ja-JP" altLang="en-US">
                <a:solidFill>
                  <a:srgbClr val="00B0F0"/>
                </a:solidFill>
              </a:rPr>
              <a:t>降順の場合は </a:t>
            </a:r>
            <a:r>
              <a:rPr lang="en-US" altLang="ja-JP">
                <a:solidFill>
                  <a:srgbClr val="00B0F0"/>
                </a:solidFill>
              </a:rPr>
              <a:t>desc</a:t>
            </a:r>
            <a:r>
              <a:rPr lang="ja-JP" altLang="en-US">
                <a:solidFill>
                  <a:srgbClr val="00B0F0"/>
                </a:solidFill>
              </a:rPr>
              <a:t>（指定しない場合に）</a:t>
            </a:r>
            <a:endParaRPr lang="en-US" altLang="ja-JP">
              <a:solidFill>
                <a:srgbClr val="00B0F0"/>
              </a:solidFill>
            </a:endParaRPr>
          </a:p>
          <a:p>
            <a:r>
              <a:rPr kumimoji="1" lang="ja-JP" altLang="en-US"/>
              <a:t>例 </a:t>
            </a:r>
            <a:endParaRPr kumimoji="1" lang="en-US" altLang="ja-JP"/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asc;</a:t>
            </a:r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desc;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9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395B7-7356-45F1-898C-AA88C00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あいまい検索　</a:t>
            </a:r>
            <a:r>
              <a:rPr lang="en-US" altLang="ja-JP"/>
              <a:t>like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882C-39A4-4D80-8477-8C5F328B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* from giants where </a:t>
            </a:r>
            <a:r>
              <a:rPr lang="ja-JP" altLang="en-US"/>
              <a:t>選手名 </a:t>
            </a:r>
            <a:r>
              <a:rPr lang="en-US" altLang="ja-JP"/>
              <a:t>like '</a:t>
            </a:r>
            <a:r>
              <a:rPr lang="ja-JP" altLang="en-US"/>
              <a:t>坂</a:t>
            </a:r>
            <a:r>
              <a:rPr lang="en-US" altLang="ja-JP"/>
              <a:t>%’;</a:t>
            </a:r>
          </a:p>
          <a:p>
            <a:pPr marL="0" indent="0">
              <a:buNone/>
            </a:pPr>
            <a:r>
              <a:rPr lang="en-US" altLang="ja-JP"/>
              <a:t>%</a:t>
            </a:r>
            <a:r>
              <a:rPr lang="ja-JP" altLang="en-US"/>
              <a:t>は任意の文字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8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BFB7A-F752-4EAE-8223-ED7646C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平均</a:t>
            </a:r>
            <a:r>
              <a:rPr lang="en-US" altLang="ja-JP"/>
              <a:t>,</a:t>
            </a:r>
            <a:r>
              <a:rPr lang="ja-JP" altLang="en-US"/>
              <a:t>合計</a:t>
            </a:r>
            <a:r>
              <a:rPr lang="en-US" altLang="ja-JP"/>
              <a:t>,</a:t>
            </a:r>
            <a:r>
              <a:rPr lang="ja-JP" altLang="en-US"/>
              <a:t>最大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7E4315-2A64-447A-B716-E7C4CA54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avg(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lang="en-US" altLang="ja-JP"/>
              <a:t>select sum(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kumimoji="1" lang="en-US" altLang="ja-JP"/>
              <a:t>select max(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2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2A207-2D66-4A2D-98A4-A70F437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count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2FD65-08DB-4AB6-9E6E-2C9437B7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データの個数を求めるときに使う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の数を求めるとき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count(*) </a:t>
            </a:r>
            <a:r>
              <a:rPr lang="en-US" altLang="ja-JP"/>
              <a:t>from giants</a:t>
            </a:r>
            <a:r>
              <a:rPr lang="ja-JP" altLang="en-US"/>
              <a:t>で求まる。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さらに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b="1" i="0">
                <a:effectLst/>
                <a:latin typeface="Menlo"/>
              </a:rPr>
              <a:t>SELECT COUNT(DISTINCT </a:t>
            </a:r>
            <a:r>
              <a:rPr lang="ja-JP" altLang="en-US" b="1" i="0">
                <a:effectLst/>
                <a:latin typeface="Menlo"/>
              </a:rPr>
              <a:t>守備</a:t>
            </a:r>
            <a:r>
              <a:rPr lang="en-US" altLang="ja-JP" b="1" i="0">
                <a:effectLst/>
                <a:latin typeface="Menlo"/>
              </a:rPr>
              <a:t> )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from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giants</a:t>
            </a:r>
          </a:p>
          <a:p>
            <a:pPr marL="0" indent="0">
              <a:buNone/>
            </a:pPr>
            <a:r>
              <a:rPr kumimoji="1" lang="ja-JP" altLang="en-US" b="1">
                <a:latin typeface="Menlo"/>
              </a:rPr>
              <a:t>で重複のないデータの数が出てくる</a:t>
            </a:r>
            <a:endParaRPr kumimoji="1" lang="en-US" altLang="ja-JP" b="1">
              <a:latin typeface="Menlo"/>
            </a:endParaRPr>
          </a:p>
          <a:p>
            <a:pPr marL="0" indent="0">
              <a:buNone/>
            </a:pPr>
            <a:r>
              <a:rPr lang="en-US" altLang="ja-JP" b="1">
                <a:latin typeface="Menlo"/>
              </a:rPr>
              <a:t>distinct</a:t>
            </a:r>
            <a:r>
              <a:rPr lang="ja-JP" altLang="en-US" b="1">
                <a:latin typeface="Menlo"/>
              </a:rPr>
              <a:t>は重複がないデータをとる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7759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B94BE-DEC7-4266-A557-E3FCEBC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DD97-01D1-467F-9618-42222D51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守備</a:t>
            </a:r>
            <a:r>
              <a:rPr kumimoji="1" lang="en-US" altLang="ja-JP"/>
              <a:t>, COUNT(</a:t>
            </a:r>
            <a:r>
              <a:rPr kumimoji="1" lang="ja-JP" altLang="en-US"/>
              <a:t>守備</a:t>
            </a:r>
            <a:r>
              <a:rPr kumimoji="1" lang="en-US" altLang="ja-JP"/>
              <a:t>) FROM giants group by </a:t>
            </a:r>
            <a:r>
              <a:rPr kumimoji="1" lang="ja-JP" altLang="en-US"/>
              <a:t>守備 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はどのような結果になるか考察してください。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1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FEF8A-AD5C-40A9-AA50-689DC77D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/>
              <a:t>(select)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C065A-BF21-4122-AD76-3AA9A142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01. </a:t>
            </a:r>
            <a:r>
              <a:rPr kumimoji="1" lang="ja-JP" altLang="en-US"/>
              <a:t>以下のデータベース</a:t>
            </a:r>
            <a:r>
              <a:rPr kumimoji="1" lang="en-US" altLang="ja-JP"/>
              <a:t>/</a:t>
            </a:r>
            <a:r>
              <a:rPr kumimoji="1" lang="ja-JP" altLang="en-US"/>
              <a:t>テーブルを作成せよ。</a:t>
            </a:r>
          </a:p>
          <a:p>
            <a:pPr marL="0" indent="0">
              <a:buNone/>
            </a:pPr>
            <a:r>
              <a:rPr kumimoji="1" lang="ja-JP" altLang="en-US"/>
              <a:t>データベース名：</a:t>
            </a:r>
            <a:r>
              <a:rPr kumimoji="1" lang="en-US" altLang="ja-JP"/>
              <a:t>test_database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テーブル名：</a:t>
            </a:r>
            <a:r>
              <a:rPr kumimoji="1" lang="en-US" altLang="ja-JP"/>
              <a:t>test_usertable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UserId	UserName	UserAge</a:t>
            </a:r>
          </a:p>
          <a:p>
            <a:pPr marL="0" indent="0">
              <a:buNone/>
            </a:pPr>
            <a:r>
              <a:rPr kumimoji="1" lang="en-US" altLang="ja-JP"/>
              <a:t>1	</a:t>
            </a:r>
            <a:r>
              <a:rPr kumimoji="1" lang="ja-JP" altLang="en-US"/>
              <a:t>　　　鈴木	　　　　　　</a:t>
            </a:r>
            <a:r>
              <a:rPr kumimoji="1" lang="en-US" altLang="ja-JP"/>
              <a:t>21</a:t>
            </a:r>
          </a:p>
          <a:p>
            <a:pPr marL="0" indent="0">
              <a:buNone/>
            </a:pPr>
            <a:r>
              <a:rPr kumimoji="1" lang="en-US" altLang="ja-JP"/>
              <a:t>2	</a:t>
            </a:r>
            <a:r>
              <a:rPr kumimoji="1" lang="ja-JP" altLang="en-US"/>
              <a:t>　　　佐藤	　　　　　　</a:t>
            </a:r>
            <a:r>
              <a:rPr kumimoji="1" lang="en-US" altLang="ja-JP"/>
              <a:t>25</a:t>
            </a:r>
          </a:p>
          <a:p>
            <a:pPr marL="0" indent="0">
              <a:buNone/>
            </a:pPr>
            <a:r>
              <a:rPr kumimoji="1" lang="en-US" altLang="ja-JP"/>
              <a:t>3	</a:t>
            </a:r>
            <a:r>
              <a:rPr kumimoji="1" lang="ja-JP" altLang="en-US"/>
              <a:t>　　　田中	　　　　　　</a:t>
            </a:r>
            <a:r>
              <a:rPr kumimoji="1" lang="en-US" altLang="ja-JP"/>
              <a:t>18</a:t>
            </a:r>
          </a:p>
          <a:p>
            <a:pPr marL="0" indent="0">
              <a:buNone/>
            </a:pPr>
            <a:r>
              <a:rPr kumimoji="1" lang="en-US" altLang="ja-JP"/>
              <a:t>4	</a:t>
            </a:r>
            <a:r>
              <a:rPr kumimoji="1" lang="ja-JP" altLang="en-US"/>
              <a:t>　　　山田	　　　　　　</a:t>
            </a:r>
            <a:r>
              <a:rPr kumimoji="1" lang="en-US" altLang="ja-JP"/>
              <a:t>24</a:t>
            </a:r>
          </a:p>
          <a:p>
            <a:pPr marL="0" indent="0">
              <a:buNone/>
            </a:pPr>
            <a:r>
              <a:rPr kumimoji="1" lang="en-US" altLang="ja-JP"/>
              <a:t>6	</a:t>
            </a:r>
            <a:r>
              <a:rPr kumimoji="1" lang="ja-JP" altLang="en-US"/>
              <a:t>　　　戦場ヶ原	　　　</a:t>
            </a:r>
            <a:r>
              <a:rPr kumimoji="1" lang="en-US" altLang="ja-JP"/>
              <a:t>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7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FE265-5D40-4849-A9F5-26352C3F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C2D40-A04F-48FD-B7D3-9C38EB07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02 .</a:t>
            </a:r>
            <a:r>
              <a:rPr kumimoji="1" lang="ja-JP" altLang="en-US"/>
              <a:t>田中さんの歳を</a:t>
            </a:r>
            <a:r>
              <a:rPr kumimoji="1" lang="en-US" altLang="ja-JP"/>
              <a:t>19</a:t>
            </a:r>
            <a:r>
              <a:rPr kumimoji="1" lang="ja-JP" altLang="en-US"/>
              <a:t>歳に変更せよ。</a:t>
            </a:r>
          </a:p>
          <a:p>
            <a:pPr marL="0" indent="0">
              <a:buNone/>
            </a:pPr>
            <a:r>
              <a:rPr kumimoji="1" lang="en-US" altLang="ja-JP"/>
              <a:t>03 .</a:t>
            </a:r>
            <a:r>
              <a:rPr kumimoji="1" lang="ja-JP" altLang="en-US"/>
              <a:t>戦場ヶ原さんを削除せよ。</a:t>
            </a:r>
          </a:p>
          <a:p>
            <a:pPr marL="0" indent="0">
              <a:buNone/>
            </a:pPr>
            <a:r>
              <a:rPr kumimoji="1" lang="en-US" altLang="ja-JP"/>
              <a:t>04. </a:t>
            </a:r>
            <a:r>
              <a:rPr kumimoji="1" lang="ja-JP" altLang="en-US"/>
              <a:t>生年月日のカラム（カラム名</a:t>
            </a:r>
            <a:r>
              <a:rPr kumimoji="1" lang="en-US" altLang="ja-JP"/>
              <a:t>:Birth</a:t>
            </a:r>
            <a:r>
              <a:rPr kumimoji="1" lang="ja-JP" altLang="en-US"/>
              <a:t>）を追加せよ。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カラム（フィールドの追加</a:t>
            </a:r>
            <a:r>
              <a:rPr kumimoji="1" lang="en-US" altLang="ja-JP"/>
              <a:t>)</a:t>
            </a:r>
            <a:r>
              <a:rPr kumimoji="1" lang="ja-JP" altLang="en-US"/>
              <a:t>は以下のようにします。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alter table test_usertable add birthday date;</a:t>
            </a:r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削除：</a:t>
            </a:r>
            <a:r>
              <a:rPr kumimoji="1" lang="en-US" altLang="ja-JP"/>
              <a:t>alter table test_usertable drop birthday;)</a:t>
            </a:r>
            <a:endParaRPr kumimoji="1" lang="ja-JP" altLang="en-US"/>
          </a:p>
          <a:p>
            <a:pPr marL="0" indent="0">
              <a:buNone/>
            </a:pPr>
            <a:r>
              <a:rPr kumimoji="1" lang="en-US" altLang="ja-JP"/>
              <a:t>05. </a:t>
            </a:r>
            <a:r>
              <a:rPr kumimoji="1" lang="ja-JP" altLang="en-US"/>
              <a:t>以下のように</a:t>
            </a:r>
            <a:r>
              <a:rPr kumimoji="1" lang="en-US" altLang="ja-JP"/>
              <a:t>birthday</a:t>
            </a:r>
            <a:r>
              <a:rPr kumimoji="1" lang="ja-JP" altLang="en-US"/>
              <a:t>カラムを作成し生年月日を追加せよ。</a:t>
            </a:r>
          </a:p>
          <a:p>
            <a:pPr marL="0" indent="0">
              <a:buNone/>
            </a:pPr>
            <a:r>
              <a:rPr kumimoji="1" lang="ja-JP" altLang="en-US"/>
              <a:t>鈴木：</a:t>
            </a:r>
            <a:r>
              <a:rPr kumimoji="1" lang="en-US" altLang="ja-JP"/>
              <a:t>1992-12-2</a:t>
            </a:r>
          </a:p>
          <a:p>
            <a:pPr marL="0" indent="0">
              <a:buNone/>
            </a:pPr>
            <a:r>
              <a:rPr kumimoji="1" lang="ja-JP" altLang="en-US"/>
              <a:t>佐藤：</a:t>
            </a:r>
            <a:r>
              <a:rPr kumimoji="1" lang="en-US" altLang="ja-JP"/>
              <a:t>1988-3-9</a:t>
            </a:r>
          </a:p>
          <a:p>
            <a:pPr marL="0" indent="0">
              <a:buNone/>
            </a:pPr>
            <a:r>
              <a:rPr kumimoji="1" lang="ja-JP" altLang="en-US"/>
              <a:t>田中：</a:t>
            </a:r>
            <a:r>
              <a:rPr kumimoji="1" lang="en-US" altLang="ja-JP"/>
              <a:t>1995-4-27</a:t>
            </a:r>
          </a:p>
          <a:p>
            <a:pPr marL="0" indent="0">
              <a:buNone/>
            </a:pPr>
            <a:r>
              <a:rPr kumimoji="1" lang="ja-JP" altLang="en-US"/>
              <a:t>山田：</a:t>
            </a:r>
            <a:r>
              <a:rPr kumimoji="1" lang="en-US" altLang="ja-JP"/>
              <a:t>1989-9-29</a:t>
            </a:r>
          </a:p>
          <a:p>
            <a:pPr marL="0" indent="0">
              <a:buNone/>
            </a:pPr>
            <a:r>
              <a:rPr kumimoji="1" lang="en-US" altLang="ja-JP"/>
              <a:t>06. </a:t>
            </a:r>
            <a:r>
              <a:rPr kumimoji="1" lang="ja-JP" altLang="en-US"/>
              <a:t>歳が若い順に、名前を表示せよ。</a:t>
            </a:r>
          </a:p>
          <a:p>
            <a:pPr marL="0" indent="0">
              <a:buNone/>
            </a:pPr>
            <a:r>
              <a:rPr kumimoji="1" lang="en-US" altLang="ja-JP"/>
              <a:t>07. </a:t>
            </a:r>
            <a:r>
              <a:rPr kumimoji="1" lang="ja-JP" altLang="en-US"/>
              <a:t>レコードの数を数えよ。</a:t>
            </a:r>
          </a:p>
          <a:p>
            <a:pPr marL="0" indent="0">
              <a:buNone/>
            </a:pPr>
            <a:r>
              <a:rPr kumimoji="1" lang="en-US" altLang="ja-JP"/>
              <a:t>08. </a:t>
            </a:r>
            <a:r>
              <a:rPr kumimoji="1" lang="ja-JP" altLang="en-US"/>
              <a:t>登録してあるユーザの歳の平均を表示せよ。</a:t>
            </a:r>
          </a:p>
          <a:p>
            <a:pPr marL="0" indent="0">
              <a:buNone/>
            </a:pPr>
            <a:r>
              <a:rPr kumimoji="1" lang="en-US" altLang="ja-JP"/>
              <a:t>09. </a:t>
            </a:r>
            <a:r>
              <a:rPr kumimoji="1" lang="ja-JP" altLang="en-US"/>
              <a:t>ユーザ名が”山”で始まるレコードを表示せよ。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481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7A1A3-18E6-4DA3-BCD1-93AA14B9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2" y="2570247"/>
            <a:ext cx="8229600" cy="858753"/>
          </a:xfrm>
        </p:spPr>
        <p:txBody>
          <a:bodyPr/>
          <a:lstStyle/>
          <a:p>
            <a:r>
              <a:rPr lang="ja-JP" altLang="en-US"/>
              <a:t>内部結合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814FD-25BB-4EEB-A2AF-2BCBE9C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表の重複をなくす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CCCC7-AD82-4452-BBC5-70E822DA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04664"/>
          </a:xfrm>
        </p:spPr>
        <p:txBody>
          <a:bodyPr/>
          <a:lstStyle/>
          <a:p>
            <a:r>
              <a:rPr kumimoji="1" lang="ja-JP" altLang="en-US"/>
              <a:t>表　</a:t>
            </a:r>
            <a:r>
              <a:rPr kumimoji="1" lang="en-US" altLang="ja-JP"/>
              <a:t>employee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F5CC1C8-C977-4B86-BC72-DC737A9D625D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2826439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0DEB3D-8EDC-4D56-898F-A927806FA1BE}"/>
              </a:ext>
            </a:extLst>
          </p:cNvPr>
          <p:cNvSpPr/>
          <p:nvPr/>
        </p:nvSpPr>
        <p:spPr>
          <a:xfrm>
            <a:off x="3431704" y="2492896"/>
            <a:ext cx="259228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50DE131-7494-463C-9DDD-AB0C705A7157}"/>
              </a:ext>
            </a:extLst>
          </p:cNvPr>
          <p:cNvSpPr/>
          <p:nvPr/>
        </p:nvSpPr>
        <p:spPr>
          <a:xfrm>
            <a:off x="5807968" y="1600202"/>
            <a:ext cx="2232249" cy="1108719"/>
          </a:xfrm>
          <a:prstGeom prst="wedgeRectCallout">
            <a:avLst>
              <a:gd name="adj1" fmla="val -4574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繰り返しがありデータの</a:t>
            </a:r>
            <a:r>
              <a:rPr lang="ja-JP" altLang="en-US">
                <a:solidFill>
                  <a:srgbClr val="FF0000"/>
                </a:solidFill>
              </a:rPr>
              <a:t>重複</a:t>
            </a:r>
            <a:r>
              <a:rPr lang="ja-JP" altLang="en-US"/>
              <a:t>があり</a:t>
            </a:r>
            <a:r>
              <a:rPr lang="ja-JP" altLang="en-US">
                <a:solidFill>
                  <a:srgbClr val="FF0000"/>
                </a:solidFill>
              </a:rPr>
              <a:t>保守</a:t>
            </a:r>
            <a:r>
              <a:rPr lang="ja-JP" altLang="en-US"/>
              <a:t>も大変</a:t>
            </a:r>
          </a:p>
        </p:txBody>
      </p:sp>
    </p:spTree>
    <p:extLst>
      <p:ext uri="{BB962C8B-B14F-4D97-AF65-F5344CB8AC3E}">
        <p14:creationId xmlns:p14="http://schemas.microsoft.com/office/powerpoint/2010/main" val="266309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57CB-D2A3-49A9-9BA7-BB7C3C2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59" y="125632"/>
            <a:ext cx="10515600" cy="1325563"/>
          </a:xfrm>
        </p:spPr>
        <p:txBody>
          <a:bodyPr/>
          <a:lstStyle/>
          <a:p>
            <a:r>
              <a:rPr kumimoji="1" lang="ja-JP" altLang="en-US"/>
              <a:t>正規化（このようなデータベースを</a:t>
            </a:r>
            <a:r>
              <a:rPr kumimoji="1" lang="en-US" altLang="ja-JP"/>
              <a:t>RDB)</a:t>
            </a:r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AE79F64-D639-405D-8856-E146B3A57E24}"/>
              </a:ext>
            </a:extLst>
          </p:cNvPr>
          <p:cNvGraphicFramePr>
            <a:graphicFrameLocks noGrp="1"/>
          </p:cNvGraphicFramePr>
          <p:nvPr/>
        </p:nvGraphicFramePr>
        <p:xfrm>
          <a:off x="6579550" y="4365104"/>
          <a:ext cx="36107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36">
                  <a:extLst>
                    <a:ext uri="{9D8B030D-6E8A-4147-A177-3AD203B41FA5}">
                      <a16:colId xmlns:a16="http://schemas.microsoft.com/office/drawing/2014/main" val="2954495707"/>
                    </a:ext>
                  </a:extLst>
                </a:gridCol>
                <a:gridCol w="1918208">
                  <a:extLst>
                    <a:ext uri="{9D8B030D-6E8A-4147-A177-3AD203B41FA5}">
                      <a16:colId xmlns:a16="http://schemas.microsoft.com/office/drawing/2014/main" val="41415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7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12075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50C624B0-03B1-4DB8-98B2-CC61FD0B5B59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1252722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D4B28AE-39BC-4900-9240-BC69382A029C}"/>
              </a:ext>
            </a:extLst>
          </p:cNvPr>
          <p:cNvGraphicFramePr>
            <a:graphicFrameLocks noGrp="1"/>
          </p:cNvGraphicFramePr>
          <p:nvPr/>
        </p:nvGraphicFramePr>
        <p:xfrm>
          <a:off x="2135561" y="4365104"/>
          <a:ext cx="42016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15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1044190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561430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10" name="矢印: 下 9">
            <a:extLst>
              <a:ext uri="{FF2B5EF4-FFF2-40B4-BE49-F238E27FC236}">
                <a16:creationId xmlns:a16="http://schemas.microsoft.com/office/drawing/2014/main" id="{F4EFD56D-4BDE-4873-BEB3-FB280B726C74}"/>
              </a:ext>
            </a:extLst>
          </p:cNvPr>
          <p:cNvSpPr/>
          <p:nvPr/>
        </p:nvSpPr>
        <p:spPr>
          <a:xfrm>
            <a:off x="3575720" y="321297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BC0DA0-D80D-4DB7-99D4-D299CE113AA2}"/>
              </a:ext>
            </a:extLst>
          </p:cNvPr>
          <p:cNvSpPr/>
          <p:nvPr/>
        </p:nvSpPr>
        <p:spPr>
          <a:xfrm>
            <a:off x="2005373" y="3833748"/>
            <a:ext cx="8267091" cy="254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26998-45A7-42FE-9B0C-598099C0F10B}"/>
              </a:ext>
            </a:extLst>
          </p:cNvPr>
          <p:cNvSpPr txBox="1"/>
          <p:nvPr/>
        </p:nvSpPr>
        <p:spPr>
          <a:xfrm>
            <a:off x="2207567" y="399577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employee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F02524-049F-4A15-82BC-56DE5BD2BBA8}"/>
              </a:ext>
            </a:extLst>
          </p:cNvPr>
          <p:cNvSpPr txBox="1"/>
          <p:nvPr/>
        </p:nvSpPr>
        <p:spPr>
          <a:xfrm>
            <a:off x="6456040" y="393097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department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B11719-D0FE-4DB5-B704-4591320904AC}"/>
              </a:ext>
            </a:extLst>
          </p:cNvPr>
          <p:cNvSpPr txBox="1"/>
          <p:nvPr/>
        </p:nvSpPr>
        <p:spPr>
          <a:xfrm>
            <a:off x="4295801" y="3181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テーブルを分割する</a:t>
            </a:r>
            <a:r>
              <a:rPr lang="ja-JP" altLang="en-US"/>
              <a:t>→</a:t>
            </a:r>
            <a:r>
              <a:rPr lang="ja-JP" altLang="en-US">
                <a:solidFill>
                  <a:srgbClr val="FF0000"/>
                </a:solidFill>
              </a:rPr>
              <a:t>正規化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8A3-89D4-4BD4-8A09-975D6F8C0894}"/>
              </a:ext>
            </a:extLst>
          </p:cNvPr>
          <p:cNvSpPr txBox="1"/>
          <p:nvPr/>
        </p:nvSpPr>
        <p:spPr>
          <a:xfrm>
            <a:off x="6391830" y="2194988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営業を</a:t>
            </a:r>
            <a:r>
              <a:rPr lang="en-US" altLang="ja-JP" sz="3200">
                <a:solidFill>
                  <a:srgbClr val="FF0000"/>
                </a:solidFill>
              </a:rPr>
              <a:t>1</a:t>
            </a:r>
            <a:r>
              <a:rPr lang="ja-JP" altLang="en-US" sz="3200">
                <a:solidFill>
                  <a:srgbClr val="FF0000"/>
                </a:solidFill>
              </a:rPr>
              <a:t>総務を</a:t>
            </a:r>
            <a:r>
              <a:rPr lang="en-US" altLang="ja-JP" sz="3200">
                <a:solidFill>
                  <a:srgbClr val="FF0000"/>
                </a:solidFill>
              </a:rPr>
              <a:t>3</a:t>
            </a:r>
            <a:r>
              <a:rPr lang="ja-JP" altLang="en-US" sz="3200">
                <a:solidFill>
                  <a:srgbClr val="FF0000"/>
                </a:solidFill>
              </a:rPr>
              <a:t>とする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6F5A6738-F6F5-45F0-85F1-815D8A0C0CD9}"/>
              </a:ext>
            </a:extLst>
          </p:cNvPr>
          <p:cNvSpPr/>
          <p:nvPr/>
        </p:nvSpPr>
        <p:spPr>
          <a:xfrm>
            <a:off x="5869636" y="2284248"/>
            <a:ext cx="576064" cy="34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FAF3D60-75CD-465B-9D1A-74C36D6CDAEC}"/>
              </a:ext>
            </a:extLst>
          </p:cNvPr>
          <p:cNvSpPr/>
          <p:nvPr/>
        </p:nvSpPr>
        <p:spPr>
          <a:xfrm rot="20082597">
            <a:off x="5581191" y="3376446"/>
            <a:ext cx="2791773" cy="479988"/>
          </a:xfrm>
          <a:prstGeom prst="leftArrow">
            <a:avLst>
              <a:gd name="adj1" fmla="val 287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F7689C71-78C5-47BC-8B7F-D096C572A5F8}"/>
              </a:ext>
            </a:extLst>
          </p:cNvPr>
          <p:cNvSpPr/>
          <p:nvPr/>
        </p:nvSpPr>
        <p:spPr>
          <a:xfrm>
            <a:off x="5922659" y="4390926"/>
            <a:ext cx="627745" cy="27210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944AE82-DE8E-4CE6-8A42-80E73BEBB01F}"/>
              </a:ext>
            </a:extLst>
          </p:cNvPr>
          <p:cNvSpPr/>
          <p:nvPr/>
        </p:nvSpPr>
        <p:spPr>
          <a:xfrm>
            <a:off x="9137822" y="2903838"/>
            <a:ext cx="2564027" cy="7411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department_id</a:t>
            </a:r>
            <a:r>
              <a:rPr kumimoji="1" lang="ja-JP" altLang="en-US"/>
              <a:t>でつなげる</a:t>
            </a:r>
          </a:p>
        </p:txBody>
      </p:sp>
    </p:spTree>
    <p:extLst>
      <p:ext uri="{BB962C8B-B14F-4D97-AF65-F5344CB8AC3E}">
        <p14:creationId xmlns:p14="http://schemas.microsoft.com/office/powerpoint/2010/main" val="17936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1E86E-F2E2-48C9-AA7D-7F58FCB8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import</a:t>
            </a:r>
            <a:r>
              <a:rPr kumimoji="1" lang="ja-JP" altLang="en-US"/>
              <a:t>文を使う（</a:t>
            </a:r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SQLite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409B8-0CAF-4E69-8AEC-3E16BCF7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61" y="1196752"/>
            <a:ext cx="8229600" cy="820688"/>
          </a:xfrm>
        </p:spPr>
        <p:txBody>
          <a:bodyPr/>
          <a:lstStyle/>
          <a:p>
            <a:r>
              <a:rPr kumimoji="1" lang="en-US" altLang="ja-JP">
                <a:solidFill>
                  <a:srgbClr val="FF0000"/>
                </a:solidFill>
              </a:rPr>
              <a:t>giants.csv</a:t>
            </a:r>
            <a:r>
              <a:rPr kumimoji="1" lang="ja-JP" altLang="en-US"/>
              <a:t>を</a:t>
            </a:r>
            <a:r>
              <a:rPr kumimoji="1" lang="en-US" altLang="ja-JP"/>
              <a:t>giants</a:t>
            </a:r>
            <a:r>
              <a:rPr kumimoji="1" lang="ja-JP" altLang="en-US"/>
              <a:t>のテーブルに追加する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086411-68EA-4684-AFD9-09E3600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196594"/>
            <a:ext cx="8028384" cy="427416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5AA17CB-CABA-4624-B6BE-98391BA6BC7D}"/>
              </a:ext>
            </a:extLst>
          </p:cNvPr>
          <p:cNvSpPr/>
          <p:nvPr/>
        </p:nvSpPr>
        <p:spPr>
          <a:xfrm>
            <a:off x="5375920" y="2196594"/>
            <a:ext cx="3528392" cy="1055985"/>
          </a:xfrm>
          <a:prstGeom prst="wedgeRectCallout">
            <a:avLst>
              <a:gd name="adj1" fmla="val -67761"/>
              <a:gd name="adj2" fmla="val 4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File-Open Database</a:t>
            </a:r>
            <a:r>
              <a:rPr lang="ja-JP" altLang="en-US"/>
              <a:t>で</a:t>
            </a:r>
            <a:r>
              <a:rPr lang="en-US" altLang="ja-JP"/>
              <a:t>test.db</a:t>
            </a:r>
            <a:r>
              <a:rPr lang="ja-JP" altLang="en-US"/>
              <a:t>を開ける</a:t>
            </a:r>
          </a:p>
        </p:txBody>
      </p:sp>
    </p:spTree>
    <p:extLst>
      <p:ext uri="{BB962C8B-B14F-4D97-AF65-F5344CB8AC3E}">
        <p14:creationId xmlns:p14="http://schemas.microsoft.com/office/powerpoint/2010/main" val="2892246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21B57-C2B8-459B-8CB1-B2CAEEED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28" y="476672"/>
            <a:ext cx="8229600" cy="1143000"/>
          </a:xfrm>
        </p:spPr>
        <p:txBody>
          <a:bodyPr/>
          <a:lstStyle/>
          <a:p>
            <a:r>
              <a:rPr kumimoji="1" lang="ja-JP" altLang="en-US"/>
              <a:t>内部結合</a:t>
            </a:r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A240F-5261-44A2-9EF1-5BCA4927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9576" y="1772816"/>
            <a:ext cx="706712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SELECT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1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,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, ... </a:t>
            </a:r>
            <a:endParaRPr kumimoji="0" lang="en-US" altLang="ja-JP">
              <a:solidFill>
                <a:srgbClr val="E3E3E3"/>
              </a:solidFill>
              <a:latin typeface="Arial Unicode MS" panose="020B0604020202020204" pitchFamily="50" charset="-128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FROM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テーブル名１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INNER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JOIN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テーブル名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ON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結合の条件</a:t>
            </a:r>
            <a:r>
              <a:rPr kumimoji="0" lang="ja-JP" altLang="ja-JP"/>
              <a:t> 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/>
              <a:t>(</a:t>
            </a:r>
            <a:r>
              <a:rPr kumimoji="0" lang="ja-JP" altLang="en-US"/>
              <a:t>重複するカラム名があるのでテーブル名</a:t>
            </a:r>
            <a:r>
              <a:rPr kumimoji="0" lang="en-US" altLang="ja-JP"/>
              <a:t>.</a:t>
            </a:r>
            <a:r>
              <a:rPr kumimoji="0" lang="ja-JP" altLang="en-US"/>
              <a:t>カラム名で表現する）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91A78-E823-4BEF-8AAA-DB5A6206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内部結合の例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04134-79F9-428C-9112-B9E5F807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select</a:t>
            </a:r>
            <a:r>
              <a:rPr lang="en-US" altLang="ja-JP"/>
              <a:t> * </a:t>
            </a:r>
            <a:r>
              <a:rPr lang="en-US" altLang="ja-JP">
                <a:solidFill>
                  <a:srgbClr val="FF0000"/>
                </a:solidFill>
              </a:rPr>
              <a:t>from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inner join </a:t>
            </a:r>
          </a:p>
          <a:p>
            <a:pPr marL="0" indent="0">
              <a:buNone/>
            </a:pP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employee.</a:t>
            </a:r>
            <a:r>
              <a:rPr lang="en-US" altLang="ja-JP"/>
              <a:t>department_id =</a:t>
            </a: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.department_id</a:t>
            </a:r>
          </a:p>
          <a:p>
            <a:pPr marL="0" indent="0">
              <a:buNone/>
            </a:pPr>
            <a:r>
              <a:rPr lang="en-US" altLang="ja-JP"/>
              <a:t>(</a:t>
            </a:r>
            <a:r>
              <a:rPr lang="ja-JP" altLang="en-US"/>
              <a:t>すべてでなくテーブル名</a:t>
            </a:r>
            <a:r>
              <a:rPr lang="en-US" altLang="ja-JP"/>
              <a:t>.</a:t>
            </a:r>
            <a:r>
              <a:rPr lang="ja-JP" altLang="en-US"/>
              <a:t>カラムで個別で表すことができる）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※</a:t>
            </a:r>
            <a:r>
              <a:rPr lang="ja-JP" altLang="en-US"/>
              <a:t>すべてのフィールドではなく</a:t>
            </a:r>
            <a:r>
              <a:rPr lang="en-US" altLang="ja-JP">
                <a:solidFill>
                  <a:srgbClr val="00B0F0"/>
                </a:solidFill>
              </a:rPr>
              <a:t>employee.Name</a:t>
            </a:r>
            <a:r>
              <a:rPr lang="ja-JP" altLang="en-US">
                <a:solidFill>
                  <a:srgbClr val="00B0F0"/>
                </a:solidFill>
              </a:rPr>
              <a:t>で名前だけ表示）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B1CCD-1FD7-47D8-A180-AC41BCE5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00974-543E-4A19-AAA9-35D09C7B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25273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以下のテーブルを正規化して内部結合してテーブルを表示せよ</a:t>
            </a:r>
            <a:endParaRPr lang="en-US" altLang="ja-JP"/>
          </a:p>
          <a:p>
            <a:r>
              <a:rPr lang="ja-JP" altLang="en-US"/>
              <a:t>テーブル名 成績表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D4933FE-0EC1-49E7-BBB0-7CA2D6098773}"/>
              </a:ext>
            </a:extLst>
          </p:cNvPr>
          <p:cNvGraphicFramePr>
            <a:graphicFrameLocks noGrp="1"/>
          </p:cNvGraphicFramePr>
          <p:nvPr/>
        </p:nvGraphicFramePr>
        <p:xfrm>
          <a:off x="2495600" y="376252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5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84378-1191-414F-89F0-570FFC5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3" y="117990"/>
            <a:ext cx="10515600" cy="1325563"/>
          </a:xfrm>
        </p:spPr>
        <p:txBody>
          <a:bodyPr/>
          <a:lstStyle/>
          <a:p>
            <a:r>
              <a:rPr kumimoji="1" lang="en-US" altLang="ja-JP"/>
              <a:t>SQL(</a:t>
            </a:r>
            <a:r>
              <a:rPr kumimoji="1" lang="ja-JP" altLang="en-US"/>
              <a:t>データ部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17E6-CCC1-41B9-A320-56B816E1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86" y="1254211"/>
            <a:ext cx="8178114" cy="443777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</a:t>
            </a:r>
            <a:r>
              <a:rPr lang="en-US" altLang="ja-JP" sz="2600"/>
              <a:t>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名前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成績 </a:t>
            </a:r>
            <a:r>
              <a:rPr lang="en-US" altLang="ja-JP" sz="2600"/>
              <a:t>) 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values('001','</a:t>
            </a:r>
            <a:r>
              <a:rPr lang="ja-JP" altLang="en-US" sz="2600"/>
              <a:t>国語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values('002','</a:t>
            </a:r>
            <a:r>
              <a:rPr lang="ja-JP" altLang="en-US" sz="2600"/>
              <a:t>数学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values('003','</a:t>
            </a:r>
            <a:r>
              <a:rPr lang="ja-JP" altLang="en-US" sz="2600"/>
              <a:t>理科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values('001','</a:t>
            </a:r>
            <a:r>
              <a:rPr lang="ja-JP" altLang="en-US" sz="2600"/>
              <a:t>田中</a:t>
            </a:r>
            <a:r>
              <a:rPr lang="en-US" altLang="ja-JP" sz="2600"/>
              <a:t>','001',80);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values('002','</a:t>
            </a:r>
            <a:r>
              <a:rPr lang="ja-JP" altLang="en-US" sz="2600"/>
              <a:t>佐藤</a:t>
            </a:r>
            <a:r>
              <a:rPr lang="en-US" altLang="ja-JP" sz="2600"/>
              <a:t>','002',90);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values('003','</a:t>
            </a:r>
            <a:r>
              <a:rPr lang="ja-JP" altLang="en-US" sz="2600"/>
              <a:t>馬場</a:t>
            </a:r>
            <a:r>
              <a:rPr lang="en-US" altLang="ja-JP" sz="2600"/>
              <a:t>','001',65);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57360C-BF2F-4C19-83F4-E46415A9BF2E}"/>
              </a:ext>
            </a:extLst>
          </p:cNvPr>
          <p:cNvSpPr/>
          <p:nvPr/>
        </p:nvSpPr>
        <p:spPr>
          <a:xfrm>
            <a:off x="5928326" y="3244334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 </a:t>
            </a:r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C3A641-D8F0-4CE4-B7C5-FBACCBDF1DC3}"/>
              </a:ext>
            </a:extLst>
          </p:cNvPr>
          <p:cNvGraphicFramePr>
            <a:graphicFrameLocks noGrp="1"/>
          </p:cNvGraphicFramePr>
          <p:nvPr/>
        </p:nvGraphicFramePr>
        <p:xfrm>
          <a:off x="2274334" y="5085184"/>
          <a:ext cx="30243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226">
                  <a:extLst>
                    <a:ext uri="{9D8B030D-6E8A-4147-A177-3AD203B41FA5}">
                      <a16:colId xmlns:a16="http://schemas.microsoft.com/office/drawing/2014/main" val="1320382251"/>
                    </a:ext>
                  </a:extLst>
                </a:gridCol>
                <a:gridCol w="1540110">
                  <a:extLst>
                    <a:ext uri="{9D8B030D-6E8A-4147-A177-3AD203B41FA5}">
                      <a16:colId xmlns:a16="http://schemas.microsoft.com/office/drawing/2014/main" val="397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5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理科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7648"/>
                  </a:ext>
                </a:extLst>
              </a:tr>
            </a:tbl>
          </a:graphicData>
        </a:graphic>
      </p:graphicFrame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9FA31E36-20BC-4CEE-A4B5-AE929BA0A202}"/>
              </a:ext>
            </a:extLst>
          </p:cNvPr>
          <p:cNvGraphicFramePr>
            <a:graphicFrameLocks noGrp="1"/>
          </p:cNvGraphicFramePr>
          <p:nvPr/>
        </p:nvGraphicFramePr>
        <p:xfrm>
          <a:off x="2274334" y="5824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E12DACBD-2D91-440E-9272-6CFE47ACA5FE}"/>
              </a:ext>
            </a:extLst>
          </p:cNvPr>
          <p:cNvGraphicFramePr>
            <a:graphicFrameLocks noGrp="1"/>
          </p:cNvGraphicFramePr>
          <p:nvPr/>
        </p:nvGraphicFramePr>
        <p:xfrm>
          <a:off x="225067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36BD22-F0C5-460F-B7BA-348395C956A4}"/>
              </a:ext>
            </a:extLst>
          </p:cNvPr>
          <p:cNvCxnSpPr/>
          <p:nvPr/>
        </p:nvCxnSpPr>
        <p:spPr>
          <a:xfrm flipH="1">
            <a:off x="5495490" y="104557"/>
            <a:ext cx="1008112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0E8B4C0-F827-4866-8B36-8C35F12DE294}"/>
              </a:ext>
            </a:extLst>
          </p:cNvPr>
          <p:cNvCxnSpPr/>
          <p:nvPr/>
        </p:nvCxnSpPr>
        <p:spPr>
          <a:xfrm>
            <a:off x="5399037" y="178977"/>
            <a:ext cx="1201019" cy="233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E1FA2BB-8BA6-4668-A2DB-F5BCE9356602}"/>
              </a:ext>
            </a:extLst>
          </p:cNvPr>
          <p:cNvSpPr/>
          <p:nvPr/>
        </p:nvSpPr>
        <p:spPr>
          <a:xfrm>
            <a:off x="4007768" y="2204864"/>
            <a:ext cx="360040" cy="37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CBD7C7-6780-4218-9298-8AD88BB2B91D}"/>
              </a:ext>
            </a:extLst>
          </p:cNvPr>
          <p:cNvSpPr/>
          <p:nvPr/>
        </p:nvSpPr>
        <p:spPr>
          <a:xfrm>
            <a:off x="5298670" y="2492896"/>
            <a:ext cx="1517410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A9A5716-E7EC-468E-A4B7-8F9476097197}"/>
              </a:ext>
            </a:extLst>
          </p:cNvPr>
          <p:cNvCxnSpPr>
            <a:cxnSpLocks/>
          </p:cNvCxnSpPr>
          <p:nvPr/>
        </p:nvCxnSpPr>
        <p:spPr>
          <a:xfrm flipH="1">
            <a:off x="3614351" y="2916195"/>
            <a:ext cx="2026509" cy="2125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09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3915-7FB3-47E5-B6E6-D1CB22C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外部結合</a:t>
            </a:r>
            <a:endParaRPr kumimoji="1" lang="ja-JP" altLang="en-US"/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1AC468C4-42F8-4233-AFA1-FE9B47A1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04137"/>
              </p:ext>
            </p:extLst>
          </p:nvPr>
        </p:nvGraphicFramePr>
        <p:xfrm>
          <a:off x="6833977" y="2687320"/>
          <a:ext cx="30243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226">
                  <a:extLst>
                    <a:ext uri="{9D8B030D-6E8A-4147-A177-3AD203B41FA5}">
                      <a16:colId xmlns:a16="http://schemas.microsoft.com/office/drawing/2014/main" val="1320382251"/>
                    </a:ext>
                  </a:extLst>
                </a:gridCol>
                <a:gridCol w="1540110">
                  <a:extLst>
                    <a:ext uri="{9D8B030D-6E8A-4147-A177-3AD203B41FA5}">
                      <a16:colId xmlns:a16="http://schemas.microsoft.com/office/drawing/2014/main" val="397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5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理科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7648"/>
                  </a:ext>
                </a:extLst>
              </a:tr>
            </a:tbl>
          </a:graphicData>
        </a:graphic>
      </p:graphicFrame>
      <p:graphicFrame>
        <p:nvGraphicFramePr>
          <p:cNvPr id="11" name="表 2">
            <a:extLst>
              <a:ext uri="{FF2B5EF4-FFF2-40B4-BE49-F238E27FC236}">
                <a16:creationId xmlns:a16="http://schemas.microsoft.com/office/drawing/2014/main" id="{DCD87ECC-772F-45D9-813D-B420CA0E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87649"/>
              </p:ext>
            </p:extLst>
          </p:nvPr>
        </p:nvGraphicFramePr>
        <p:xfrm>
          <a:off x="698157" y="2687320"/>
          <a:ext cx="465986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05">
                  <a:extLst>
                    <a:ext uri="{9D8B030D-6E8A-4147-A177-3AD203B41FA5}">
                      <a16:colId xmlns:a16="http://schemas.microsoft.com/office/drawing/2014/main" val="4181180422"/>
                    </a:ext>
                  </a:extLst>
                </a:gridCol>
                <a:gridCol w="1019850">
                  <a:extLst>
                    <a:ext uri="{9D8B030D-6E8A-4147-A177-3AD203B41FA5}">
                      <a16:colId xmlns:a16="http://schemas.microsoft.com/office/drawing/2014/main" val="3222573446"/>
                    </a:ext>
                  </a:extLst>
                </a:gridCol>
                <a:gridCol w="1414629">
                  <a:extLst>
                    <a:ext uri="{9D8B030D-6E8A-4147-A177-3AD203B41FA5}">
                      <a16:colId xmlns:a16="http://schemas.microsoft.com/office/drawing/2014/main" val="122468815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943891204"/>
                    </a:ext>
                  </a:extLst>
                </a:gridCol>
                <a:gridCol w="221808">
                  <a:extLst>
                    <a:ext uri="{9D8B030D-6E8A-4147-A177-3AD203B41FA5}">
                      <a16:colId xmlns:a16="http://schemas.microsoft.com/office/drawing/2014/main" val="420786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004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004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70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00"/>
                  </a:ext>
                </a:extLst>
              </a:tr>
            </a:tbl>
          </a:graphicData>
        </a:graphic>
      </p:graphicFrame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28C31C67-4D30-48EC-9947-692A1C88FB66}"/>
              </a:ext>
            </a:extLst>
          </p:cNvPr>
          <p:cNvSpPr/>
          <p:nvPr/>
        </p:nvSpPr>
        <p:spPr>
          <a:xfrm>
            <a:off x="3509320" y="5112324"/>
            <a:ext cx="5529648" cy="1390135"/>
          </a:xfrm>
          <a:prstGeom prst="wedgeRectCallout">
            <a:avLst>
              <a:gd name="adj1" fmla="val -61050"/>
              <a:gd name="adj2" fmla="val -78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対応する科目番号</a:t>
            </a:r>
            <a:r>
              <a:rPr lang="en-US" altLang="ja-JP"/>
              <a:t>004</a:t>
            </a:r>
            <a:r>
              <a:rPr lang="ja-JP" altLang="en-US"/>
              <a:t>がない</a:t>
            </a:r>
            <a:endParaRPr lang="en-US" altLang="ja-JP"/>
          </a:p>
          <a:p>
            <a:pPr algn="ctr"/>
            <a:r>
              <a:rPr kumimoji="1" lang="ja-JP" altLang="en-US"/>
              <a:t>内部結合だと学生番号</a:t>
            </a:r>
            <a:r>
              <a:rPr kumimoji="1" lang="en-US" altLang="ja-JP"/>
              <a:t>004</a:t>
            </a:r>
            <a:r>
              <a:rPr kumimoji="1" lang="ja-JP" altLang="en-US"/>
              <a:t>は表示されない</a:t>
            </a:r>
            <a:endParaRPr kumimoji="1" lang="en-US" altLang="ja-JP"/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inner join </a:t>
            </a:r>
            <a:r>
              <a:rPr kumimoji="1" lang="ja-JP" altLang="en-US"/>
              <a:t>を</a:t>
            </a:r>
            <a:r>
              <a:rPr kumimoji="1" lang="en-US" altLang="ja-JP">
                <a:solidFill>
                  <a:srgbClr val="FF0000"/>
                </a:solidFill>
              </a:rPr>
              <a:t>left outer join</a:t>
            </a:r>
            <a:r>
              <a:rPr kumimoji="1" lang="ja-JP" altLang="en-US"/>
              <a:t>にすると学生番号</a:t>
            </a:r>
            <a:r>
              <a:rPr kumimoji="1" lang="en-US" altLang="ja-JP"/>
              <a:t>004</a:t>
            </a:r>
            <a:r>
              <a:rPr kumimoji="1" lang="ja-JP" altLang="en-US"/>
              <a:t>は表示される。これを外部結合という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DA1B082-7BA3-4DF6-9A23-F3384D0275C1}"/>
              </a:ext>
            </a:extLst>
          </p:cNvPr>
          <p:cNvCxnSpPr/>
          <p:nvPr/>
        </p:nvCxnSpPr>
        <p:spPr>
          <a:xfrm flipV="1">
            <a:off x="3892378" y="2842054"/>
            <a:ext cx="3095368" cy="172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4397-DAE1-49E4-814A-DB60DB9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外部結合（</a:t>
            </a:r>
            <a:r>
              <a:rPr lang="ja-JP" altLang="en-US"/>
              <a:t>左を残す</a:t>
            </a:r>
            <a:r>
              <a:rPr lang="en-US" altLang="ja-JP"/>
              <a:t>left outer join)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D14B2-448B-433E-A142-00BF3051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inner </a:t>
            </a:r>
            <a:r>
              <a:rPr kumimoji="1" lang="en-US" altLang="ja-JP">
                <a:solidFill>
                  <a:srgbClr val="FF0000"/>
                </a:solidFill>
              </a:rPr>
              <a:t>join </a:t>
            </a:r>
            <a:r>
              <a:rPr kumimoji="1" lang="ja-JP" altLang="en-US"/>
              <a:t>科目表 </a:t>
            </a: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left </a:t>
            </a:r>
            <a:r>
              <a:rPr kumimoji="1" lang="en-US" altLang="ja-JP">
                <a:solidFill>
                  <a:srgbClr val="FF0000"/>
                </a:solidFill>
              </a:rPr>
              <a:t>outer</a:t>
            </a:r>
            <a:r>
              <a:rPr kumimoji="1" lang="en-US" altLang="ja-JP"/>
              <a:t> join </a:t>
            </a:r>
            <a:r>
              <a:rPr kumimoji="1" lang="ja-JP" altLang="en-US"/>
              <a:t>科目表 </a:t>
            </a: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C3A7DFE-2E08-45A9-B820-141CA3C5C137}"/>
              </a:ext>
            </a:extLst>
          </p:cNvPr>
          <p:cNvSpPr/>
          <p:nvPr/>
        </p:nvSpPr>
        <p:spPr>
          <a:xfrm>
            <a:off x="3626708" y="2718486"/>
            <a:ext cx="494270" cy="710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9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14E64-ACCC-41FC-AE64-911ED29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19CA0-ECF0-4C56-B382-B08CC758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仮想の表（テーブル）</a:t>
            </a:r>
            <a:endParaRPr lang="en-US" altLang="ja-JP"/>
          </a:p>
          <a:p>
            <a:r>
              <a:rPr kumimoji="1" lang="ja-JP" altLang="en-US"/>
              <a:t>例えば１８０ｃｍ以上の身長の選手名をテーブルとして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作成したい場合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giants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98D6A9-0102-451F-8277-854CD3C0237C}"/>
              </a:ext>
            </a:extLst>
          </p:cNvPr>
          <p:cNvSpPr/>
          <p:nvPr/>
        </p:nvSpPr>
        <p:spPr>
          <a:xfrm>
            <a:off x="1241854" y="3855308"/>
            <a:ext cx="3410465" cy="210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36259C-9754-4072-B7A9-3A0428074EE3}"/>
              </a:ext>
            </a:extLst>
          </p:cNvPr>
          <p:cNvSpPr/>
          <p:nvPr/>
        </p:nvSpPr>
        <p:spPr>
          <a:xfrm>
            <a:off x="6658233" y="3910912"/>
            <a:ext cx="3410465" cy="99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9AB3076-9BD0-43D9-9A6D-EFFCD9087B0F}"/>
              </a:ext>
            </a:extLst>
          </p:cNvPr>
          <p:cNvSpPr/>
          <p:nvPr/>
        </p:nvSpPr>
        <p:spPr>
          <a:xfrm>
            <a:off x="5008605" y="4136231"/>
            <a:ext cx="1087395" cy="51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19C03B-C085-4AF6-96A8-CEEFC348E963}"/>
              </a:ext>
            </a:extLst>
          </p:cNvPr>
          <p:cNvSpPr txBox="1"/>
          <p:nvPr/>
        </p:nvSpPr>
        <p:spPr>
          <a:xfrm>
            <a:off x="5128054" y="5152768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select</a:t>
            </a:r>
            <a:r>
              <a:rPr kumimoji="1" lang="ja-JP" altLang="en-US"/>
              <a:t>文で作り</a:t>
            </a:r>
            <a:endParaRPr kumimoji="1" lang="en-US" altLang="ja-JP"/>
          </a:p>
          <a:p>
            <a:r>
              <a:rPr lang="ja-JP" altLang="en-US"/>
              <a:t>これが１つのテーブルとして</a:t>
            </a:r>
            <a:endParaRPr lang="en-US" altLang="ja-JP"/>
          </a:p>
          <a:p>
            <a:r>
              <a:rPr kumimoji="1" lang="ja-JP" altLang="en-US"/>
              <a:t>扱える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F8723C-C46D-4E44-B398-36E9FA275822}"/>
              </a:ext>
            </a:extLst>
          </p:cNvPr>
          <p:cNvSpPr txBox="1"/>
          <p:nvPr/>
        </p:nvSpPr>
        <p:spPr>
          <a:xfrm>
            <a:off x="6720797" y="3375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104188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63ABD-713C-4DD8-8E1F-CCDC69E1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ビューの作り方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3126F-72AA-4254-8B6B-B1E15DE0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構文</a:t>
            </a:r>
            <a:r>
              <a:rPr kumimoji="1" lang="ja-JP" altLang="en-US"/>
              <a:t>　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 view </a:t>
            </a:r>
            <a:r>
              <a:rPr lang="ja-JP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ビュー名</a:t>
            </a:r>
            <a:r>
              <a:rPr lang="en-US" altLang="ja-JP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ja-JP" alt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ja-JP" alt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文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2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29C4B-3370-4CFA-9EEB-0392A42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91DAF-8A7E-4B0E-B582-568BC321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問題　身長１８０ｃｍ以上の選手のビューを作ってください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create view  player_hight180 as select * from giants where </a:t>
            </a:r>
            <a:r>
              <a:rPr kumimoji="1" lang="ja-JP" altLang="en-US">
                <a:solidFill>
                  <a:srgbClr val="FF0000"/>
                </a:solidFill>
              </a:rPr>
              <a:t>身長</a:t>
            </a:r>
            <a:r>
              <a:rPr kumimoji="1" lang="en-US" altLang="ja-JP">
                <a:solidFill>
                  <a:srgbClr val="FF0000"/>
                </a:solidFill>
              </a:rPr>
              <a:t>&gt;=180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select * from player_hight180</a:t>
            </a:r>
            <a:r>
              <a:rPr kumimoji="1" lang="ja-JP" altLang="en-US"/>
              <a:t>で見れる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ここで重要なのは</a:t>
            </a:r>
            <a:r>
              <a:rPr kumimoji="1" lang="en-US" altLang="ja-JP"/>
              <a:t>player_hight180</a:t>
            </a:r>
            <a:r>
              <a:rPr kumimoji="1" lang="ja-JP" altLang="en-US"/>
              <a:t>が実際にテーブルがないということを確かめてください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07818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C0795-7366-4C42-86ED-F1F93A24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File-Impoer-Table from CSV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84A359-9812-4DDB-8D4D-FCB401AF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6" y="1700808"/>
            <a:ext cx="7596336" cy="41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8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7BFF2-491E-4929-A0EE-CF0CADA5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6EC46E-3D63-432A-9EC4-AE9376A2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7" y="1344827"/>
            <a:ext cx="10573265" cy="43800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743AD4-1A97-49A0-AD83-2D261B4A1F2F}"/>
              </a:ext>
            </a:extLst>
          </p:cNvPr>
          <p:cNvSpPr/>
          <p:nvPr/>
        </p:nvSpPr>
        <p:spPr>
          <a:xfrm>
            <a:off x="801129" y="4646140"/>
            <a:ext cx="10387913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3C1674-BA4D-44FD-9578-995D83881427}"/>
              </a:ext>
            </a:extLst>
          </p:cNvPr>
          <p:cNvSpPr/>
          <p:nvPr/>
        </p:nvSpPr>
        <p:spPr>
          <a:xfrm>
            <a:off x="708452" y="2983063"/>
            <a:ext cx="10387913" cy="137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</p:spTree>
    <p:extLst>
      <p:ext uri="{BB962C8B-B14F-4D97-AF65-F5344CB8AC3E}">
        <p14:creationId xmlns:p14="http://schemas.microsoft.com/office/powerpoint/2010/main" val="2172717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4F40F-6585-4EA5-A617-FEBA77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56CE3-C9C6-4160-9DDA-DC71EE1B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高速に検索するためにテーブルのカラムに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インデックスを付与する→高速に検索できる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</a:t>
            </a:r>
            <a:r>
              <a:rPr lang="ja-JP" altLang="en-US">
                <a:solidFill>
                  <a:srgbClr val="FF0000"/>
                </a:solidFill>
              </a:rPr>
              <a:t>データ数百万件などでは発揮する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→重複のないカラムに威力を発揮する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</a:t>
            </a:r>
            <a:r>
              <a:rPr lang="ja-JP" altLang="en-US">
                <a:solidFill>
                  <a:srgbClr val="FF0000"/>
                </a:solidFill>
              </a:rPr>
              <a:t>性別など種類が少ない場合は負荷になる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★ビックデータになればなるほどインデックスは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重要になります。データベースの</a:t>
            </a:r>
            <a:r>
              <a:rPr lang="ja-JP" altLang="en-US">
                <a:solidFill>
                  <a:srgbClr val="FF0000"/>
                </a:solidFill>
              </a:rPr>
              <a:t>チューニングの</a:t>
            </a:r>
            <a:r>
              <a:rPr lang="ja-JP" altLang="en-US"/>
              <a:t>基本です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10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B3966-0568-449B-B12F-7FDAFF3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65EB0-39D8-4D4A-9D10-997A4EBE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60" y="1628800"/>
            <a:ext cx="8229600" cy="2980928"/>
          </a:xfrm>
        </p:spPr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CREATE INDEX </a:t>
            </a:r>
            <a:r>
              <a:rPr lang="ja-JP" altLang="en-US"/>
              <a:t>インデックス名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カラム名</a:t>
            </a:r>
            <a:r>
              <a:rPr lang="en-US" altLang="ja-JP"/>
              <a:t>1, </a:t>
            </a:r>
            <a:r>
              <a:rPr lang="ja-JP" altLang="en-US"/>
              <a:t>カラム名</a:t>
            </a:r>
            <a:r>
              <a:rPr lang="en-US" altLang="ja-JP"/>
              <a:t>2, ...);</a:t>
            </a:r>
          </a:p>
          <a:p>
            <a:pPr marL="0" indent="0">
              <a:buNone/>
            </a:pPr>
            <a:r>
              <a:rPr lang="en-US" altLang="ja-JP"/>
              <a:t>create index index_giants on giants(</a:t>
            </a:r>
            <a:r>
              <a:rPr lang="ja-JP" altLang="en-US"/>
              <a:t>選手名</a:t>
            </a:r>
            <a:r>
              <a:rPr lang="en-US" altLang="ja-JP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1954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481B3-4E2E-4B2F-A0C1-2319CDA5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/>
              <a:t>.indices</a:t>
            </a:r>
            <a:r>
              <a:rPr kumimoji="1" lang="ja-JP" altLang="en-US"/>
              <a:t>で確かめる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76CEAB-EA35-4035-8ABC-DE7F8477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4" y="1136904"/>
            <a:ext cx="8532440" cy="135981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A2ED40-C133-40EE-A7C8-8C8BEBB5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24" y="2767480"/>
            <a:ext cx="8354888" cy="384847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98D696-5FE3-45AF-868C-8A84D35FB957}"/>
              </a:ext>
            </a:extLst>
          </p:cNvPr>
          <p:cNvSpPr/>
          <p:nvPr/>
        </p:nvSpPr>
        <p:spPr>
          <a:xfrm>
            <a:off x="1243572" y="5096435"/>
            <a:ext cx="8709992" cy="624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9100D-3276-4B7A-9172-B22AC5F0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index</a:t>
            </a:r>
            <a:r>
              <a:rPr kumimoji="1" lang="ja-JP" altLang="en-US"/>
              <a:t>実習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69B16-89E4-4BEA-9C50-8D287AD0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Wikipedia.db</a:t>
            </a:r>
            <a:r>
              <a:rPr lang="ja-JP" altLang="en-US"/>
              <a:t>を開けます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* from Wi</a:t>
            </a:r>
            <a:r>
              <a:rPr lang="en-US" altLang="ja-JP"/>
              <a:t>kipedia where titile=‘</a:t>
            </a:r>
            <a:r>
              <a:rPr lang="ja-JP" altLang="en-US"/>
              <a:t>サンセール</a:t>
            </a:r>
            <a:r>
              <a:rPr lang="en-US" altLang="ja-JP"/>
              <a:t>’</a:t>
            </a:r>
            <a:r>
              <a:rPr lang="ja-JP" altLang="en-US"/>
              <a:t>を検索します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（時間が少しかかります）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Wikipedia.db</a:t>
            </a:r>
            <a:r>
              <a:rPr kumimoji="1" lang="ja-JP" altLang="en-US"/>
              <a:t>からテーブル</a:t>
            </a:r>
            <a:r>
              <a:rPr kumimoji="1" lang="en-US" altLang="ja-JP"/>
              <a:t>wikipedia</a:t>
            </a:r>
            <a:r>
              <a:rPr lang="ja-JP" altLang="en-US"/>
              <a:t>のフィールド</a:t>
            </a:r>
            <a:r>
              <a:rPr lang="en-US" altLang="ja-JP"/>
              <a:t>titile</a:t>
            </a:r>
            <a:r>
              <a:rPr lang="ja-JP" altLang="en-US"/>
              <a:t>にインデックスを振ります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create index title_idx on wikipedia(title);</a:t>
            </a:r>
          </a:p>
          <a:p>
            <a:pPr marL="0" indent="0">
              <a:buNone/>
            </a:pPr>
            <a:r>
              <a:rPr kumimoji="1" lang="ja-JP" altLang="en-US"/>
              <a:t>再び</a:t>
            </a:r>
            <a:r>
              <a:rPr lang="en-US" altLang="ja-JP"/>
              <a:t>select * from Wikipedia where titile=‘</a:t>
            </a:r>
            <a:r>
              <a:rPr lang="ja-JP" altLang="en-US"/>
              <a:t>サンセール</a:t>
            </a:r>
            <a:r>
              <a:rPr lang="en-US" altLang="ja-JP"/>
              <a:t>’</a:t>
            </a:r>
            <a:r>
              <a:rPr lang="ja-JP" altLang="en-US"/>
              <a:t>を検索します。速く感じられるはずです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2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D340F-B41E-4DAF-AB59-44DE361E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1FB85-2802-4838-A6B4-9A24AF4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/>
              <a:t>insert into </a:t>
            </a:r>
            <a:r>
              <a:rPr kumimoji="1" lang="ja-JP" altLang="en-US"/>
              <a:t>テーブル名</a:t>
            </a:r>
            <a:r>
              <a:rPr kumimoji="1" lang="en-US" altLang="ja-JP"/>
              <a:t>(</a:t>
            </a:r>
            <a:r>
              <a:rPr kumimoji="1" lang="ja-JP" altLang="en-US"/>
              <a:t>フィールド</a:t>
            </a:r>
            <a:r>
              <a:rPr lang="ja-JP" altLang="en-US"/>
              <a:t>・・・）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values</a:t>
            </a:r>
            <a:r>
              <a:rPr lang="en-US" altLang="ja-JP"/>
              <a:t> (</a:t>
            </a:r>
            <a:r>
              <a:rPr lang="ja-JP" altLang="en-US"/>
              <a:t>フィールド・・・） 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↓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フィールド・・・）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 </a:t>
            </a:r>
            <a:r>
              <a:rPr lang="ja-JP" altLang="en-US"/>
              <a:t>フィールド・・・ </a:t>
            </a:r>
            <a:r>
              <a:rPr lang="en-US" altLang="ja-JP"/>
              <a:t>from</a:t>
            </a:r>
            <a:r>
              <a:rPr lang="ja-JP" altLang="en-US"/>
              <a:t>テーブル名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</a:t>
            </a:r>
            <a:r>
              <a:rPr lang="ja-JP" altLang="en-US"/>
              <a:t>で表示されるデータ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がテーブルに追加される（</a:t>
            </a:r>
            <a:r>
              <a:rPr kumimoji="1" lang="ja-JP" altLang="en-US">
                <a:solidFill>
                  <a:srgbClr val="FF0000"/>
                </a:solidFill>
              </a:rPr>
              <a:t>ただし、フィールドは完全に合わせる</a:t>
            </a:r>
            <a:r>
              <a:rPr kumimoji="1" lang="ja-JP" altLang="en-US"/>
              <a:t>）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4AD39-541F-4974-AD1B-D5DA6FDF1883}"/>
              </a:ext>
            </a:extLst>
          </p:cNvPr>
          <p:cNvSpPr/>
          <p:nvPr/>
        </p:nvSpPr>
        <p:spPr>
          <a:xfrm>
            <a:off x="838198" y="3102425"/>
            <a:ext cx="6864179" cy="562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7ED637-4789-435F-A017-157C8A677BFC}"/>
              </a:ext>
            </a:extLst>
          </p:cNvPr>
          <p:cNvSpPr/>
          <p:nvPr/>
        </p:nvSpPr>
        <p:spPr>
          <a:xfrm>
            <a:off x="838197" y="3720177"/>
            <a:ext cx="6864179" cy="562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87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B5C09-7BCA-4E63-99B9-3232870A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769AA-7B21-4BB9-8EE6-268EDEF8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344" y="1484785"/>
            <a:ext cx="872331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create test1(f1 text,f2 text);</a:t>
            </a:r>
          </a:p>
          <a:p>
            <a:pPr marL="0" indent="0">
              <a:buNone/>
            </a:pPr>
            <a:r>
              <a:rPr lang="en-US" altLang="ja-JP"/>
              <a:t>insert into test1(f1,f2)values(‘testdata1,’testdata1’);</a:t>
            </a:r>
          </a:p>
          <a:p>
            <a:pPr marL="0" indent="0">
              <a:buNone/>
            </a:pPr>
            <a:r>
              <a:rPr lang="en-US" altLang="ja-JP"/>
              <a:t>insert into test1(f1,f2)values(‘testdata,2’testdata2’);</a:t>
            </a:r>
          </a:p>
          <a:p>
            <a:pPr marL="0" indent="0">
              <a:buNone/>
            </a:pPr>
            <a:r>
              <a:rPr lang="en-US" altLang="ja-JP"/>
              <a:t>create test2(f1,f2);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insert into test2(f1,f2)</a:t>
            </a:r>
          </a:p>
          <a:p>
            <a:pPr marL="0" indent="0">
              <a:buNone/>
            </a:pPr>
            <a:r>
              <a:rPr lang="en-US" altLang="ja-JP"/>
              <a:t>select f1,f2 from test1;</a:t>
            </a:r>
          </a:p>
          <a:p>
            <a:pPr marL="0" indent="0">
              <a:buNone/>
            </a:pP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08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0F55AC86-D71B-4906-B984-251CEE60E6FE}"/>
              </a:ext>
            </a:extLst>
          </p:cNvPr>
          <p:cNvGraphicFramePr>
            <a:graphicFrameLocks noGrp="1"/>
          </p:cNvGraphicFramePr>
          <p:nvPr/>
        </p:nvGraphicFramePr>
        <p:xfrm>
          <a:off x="2999656" y="16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8904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5733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9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69018"/>
                  </a:ext>
                </a:extLst>
              </a:tr>
            </a:tbl>
          </a:graphicData>
        </a:graphic>
      </p:graphicFrame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4FC19219-410D-4A03-98CD-845AB4ABDE8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11668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872615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17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8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06407"/>
                  </a:ext>
                </a:extLst>
              </a:tr>
            </a:tbl>
          </a:graphicData>
        </a:graphic>
      </p:graphicFrame>
      <p:sp>
        <p:nvSpPr>
          <p:cNvPr id="10" name="矢印: 上 9">
            <a:extLst>
              <a:ext uri="{FF2B5EF4-FFF2-40B4-BE49-F238E27FC236}">
                <a16:creationId xmlns:a16="http://schemas.microsoft.com/office/drawing/2014/main" id="{9869495D-0CAD-42E1-9634-5E898A9F82E6}"/>
              </a:ext>
            </a:extLst>
          </p:cNvPr>
          <p:cNvSpPr/>
          <p:nvPr/>
        </p:nvSpPr>
        <p:spPr>
          <a:xfrm>
            <a:off x="5375920" y="3068960"/>
            <a:ext cx="50405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80A35-C612-457B-9C3D-0D437C83BABF}"/>
              </a:ext>
            </a:extLst>
          </p:cNvPr>
          <p:cNvSpPr/>
          <p:nvPr/>
        </p:nvSpPr>
        <p:spPr>
          <a:xfrm>
            <a:off x="2925255" y="3680507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select f1,f2 from test1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D121A0-116E-4AA0-91D9-999152293E07}"/>
              </a:ext>
            </a:extLst>
          </p:cNvPr>
          <p:cNvSpPr/>
          <p:nvPr/>
        </p:nvSpPr>
        <p:spPr>
          <a:xfrm>
            <a:off x="2925255" y="1116494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insert into test2(f1,f2)</a:t>
            </a:r>
            <a:endParaRPr lang="ja-JP" altLang="en-US"/>
          </a:p>
        </p:txBody>
      </p:sp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8DF86554-9A80-4A07-BC59-C72F9C723799}"/>
              </a:ext>
            </a:extLst>
          </p:cNvPr>
          <p:cNvSpPr/>
          <p:nvPr/>
        </p:nvSpPr>
        <p:spPr>
          <a:xfrm rot="9612297">
            <a:off x="7253936" y="2567466"/>
            <a:ext cx="648072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F00E29-91A4-466A-9D29-2FC4A11E8632}"/>
              </a:ext>
            </a:extLst>
          </p:cNvPr>
          <p:cNvSpPr/>
          <p:nvPr/>
        </p:nvSpPr>
        <p:spPr>
          <a:xfrm>
            <a:off x="2723154" y="4437112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DE6ECA7-346D-40F8-9A71-69F7CE6C84E7}"/>
              </a:ext>
            </a:extLst>
          </p:cNvPr>
          <p:cNvSpPr/>
          <p:nvPr/>
        </p:nvSpPr>
        <p:spPr>
          <a:xfrm>
            <a:off x="2561033" y="1926844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B7DD11-BBC6-4A9E-A31A-6677422E6602}"/>
              </a:ext>
            </a:extLst>
          </p:cNvPr>
          <p:cNvSpPr txBox="1"/>
          <p:nvPr/>
        </p:nvSpPr>
        <p:spPr>
          <a:xfrm>
            <a:off x="8090143" y="3171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コピー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1B13FB-E927-4370-B6DD-6A0F05A9F6F9}"/>
              </a:ext>
            </a:extLst>
          </p:cNvPr>
          <p:cNvSpPr/>
          <p:nvPr/>
        </p:nvSpPr>
        <p:spPr>
          <a:xfrm>
            <a:off x="3215680" y="6498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b="1"/>
              <a:t>insert into test2(f1,f2)</a:t>
            </a:r>
          </a:p>
          <a:p>
            <a:r>
              <a:rPr lang="en-US" altLang="ja-JP" sz="2400" b="1"/>
              <a:t>select f1,f2 from test1</a:t>
            </a:r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2915197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D1268-FE91-44BE-A503-9AFB54A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C57A1-2FFA-422D-8242-4F2162EB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から身長</a:t>
            </a:r>
            <a:r>
              <a:rPr lang="en-US" altLang="ja-JP"/>
              <a:t>180cm</a:t>
            </a:r>
            <a:r>
              <a:rPr lang="ja-JP" altLang="en-US"/>
              <a:t>以上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kumimoji="1" lang="en-US" altLang="ja-JP"/>
              <a:t>80kg</a:t>
            </a:r>
            <a:r>
              <a:rPr kumimoji="1" lang="ja-JP" altLang="en-US"/>
              <a:t>以上の選手を新たにテーブルを作成して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副問い合わせを利用してデータを入れて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ください。スキーマは各自任せます。</a:t>
            </a:r>
          </a:p>
        </p:txBody>
      </p:sp>
    </p:spTree>
    <p:extLst>
      <p:ext uri="{BB962C8B-B14F-4D97-AF65-F5344CB8AC3E}">
        <p14:creationId xmlns:p14="http://schemas.microsoft.com/office/powerpoint/2010/main" val="225588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04443-96C6-4244-840D-4BBD39FA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374E2-5F2D-4B6C-BDFA-BD5ADBFB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7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6F254-2D95-45E7-8027-563CCBE3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gplayer.csv</a:t>
            </a:r>
            <a:r>
              <a:rPr kumimoji="1" lang="ja-JP" altLang="en-US"/>
              <a:t>を選択する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0D9A7C-ACD1-47D8-8641-25785586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622918"/>
            <a:ext cx="8028384" cy="41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5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6322E-9602-4AD6-B6B3-E3078ED9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データ削除</a:t>
            </a:r>
            <a:r>
              <a:rPr lang="en-US" altLang="ja-JP"/>
              <a:t>(delete</a:t>
            </a:r>
            <a:r>
              <a:rPr lang="ja-JP" altLang="en-US"/>
              <a:t>文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7F0E3-B38E-4E1E-B9DF-3E572245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delete from </a:t>
            </a:r>
            <a:r>
              <a:rPr kumimoji="1" lang="en-US" altLang="ja-JP"/>
              <a:t> </a:t>
            </a:r>
            <a:r>
              <a:rPr kumimoji="1" lang="ja-JP" altLang="en-US"/>
              <a:t>テーブル名 </a:t>
            </a:r>
            <a:r>
              <a:rPr kumimoji="1" lang="en-US" altLang="ja-JP"/>
              <a:t>where </a:t>
            </a:r>
            <a:r>
              <a:rPr kumimoji="1" lang="ja-JP" altLang="en-US"/>
              <a:t>フィールド＝値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giants(</a:t>
            </a:r>
            <a:r>
              <a:rPr lang="ja-JP" altLang="en-US"/>
              <a:t>選手名</a:t>
            </a:r>
            <a:r>
              <a:rPr lang="en-US" altLang="ja-JP"/>
              <a:t>) values('Test’)</a:t>
            </a:r>
          </a:p>
          <a:p>
            <a:pPr marL="0" indent="0">
              <a:buNone/>
            </a:pPr>
            <a:r>
              <a:rPr lang="ja-JP" altLang="en-US"/>
              <a:t>でデータを入れて確かめてください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選手名</a:t>
            </a:r>
            <a:r>
              <a:rPr lang="en-US" altLang="ja-JP"/>
              <a:t>=‘Test’</a:t>
            </a:r>
            <a:r>
              <a:rPr lang="ja-JP" altLang="en-US"/>
              <a:t>で確かめて</a:t>
            </a:r>
            <a:r>
              <a:rPr lang="en-US" altLang="ja-JP"/>
              <a:t>delete </a:t>
            </a:r>
            <a:r>
              <a:rPr lang="ja-JP" altLang="en-US"/>
              <a:t>文を実行する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もし　</a:t>
            </a:r>
            <a:r>
              <a:rPr lang="en-US" altLang="ja-JP" b="1">
                <a:solidFill>
                  <a:srgbClr val="FF0000"/>
                </a:solidFill>
              </a:rPr>
              <a:t>where</a:t>
            </a:r>
            <a:r>
              <a:rPr lang="ja-JP" altLang="en-US" b="1">
                <a:solidFill>
                  <a:srgbClr val="FF0000"/>
                </a:solidFill>
              </a:rPr>
              <a:t>文を書かず　</a:t>
            </a:r>
            <a:r>
              <a:rPr lang="en-US" altLang="ja-JP" b="1">
                <a:solidFill>
                  <a:srgbClr val="FF0000"/>
                </a:solidFill>
              </a:rPr>
              <a:t>delete from giants</a:t>
            </a:r>
            <a:r>
              <a:rPr lang="ja-JP" altLang="en-US" b="1">
                <a:solidFill>
                  <a:srgbClr val="FF0000"/>
                </a:solidFill>
              </a:rPr>
              <a:t>を実行すればすべてのデータが消える</a:t>
            </a:r>
            <a:r>
              <a:rPr lang="ja-JP" altLang="en-US"/>
              <a:t>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3228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2F90F-3B96-4349-9596-E279621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D5A655-7F5D-44DF-84E3-6BCE4611B1C6}"/>
              </a:ext>
            </a:extLst>
          </p:cNvPr>
          <p:cNvSpPr/>
          <p:nvPr/>
        </p:nvSpPr>
        <p:spPr>
          <a:xfrm>
            <a:off x="2639616" y="1888511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</a:t>
            </a:r>
            <a:r>
              <a:rPr lang="en-US" altLang="ja-JP"/>
              <a:t>(</a:t>
            </a:r>
            <a:r>
              <a:rPr lang="ja-JP" altLang="en-US"/>
              <a:t>トリガー設定）</a:t>
            </a: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A404D87-BFD0-4CDD-8B5A-F5A858270A9B}"/>
              </a:ext>
            </a:extLst>
          </p:cNvPr>
          <p:cNvSpPr/>
          <p:nvPr/>
        </p:nvSpPr>
        <p:spPr>
          <a:xfrm>
            <a:off x="3647728" y="3831299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5FC42-0CE7-4C89-9086-23FA71C153EB}"/>
              </a:ext>
            </a:extLst>
          </p:cNvPr>
          <p:cNvSpPr txBox="1"/>
          <p:nvPr/>
        </p:nvSpPr>
        <p:spPr>
          <a:xfrm>
            <a:off x="4169787" y="4509120"/>
            <a:ext cx="735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（１）テーブルに</a:t>
            </a:r>
            <a:r>
              <a:rPr lang="en-US" altLang="ja-JP">
                <a:solidFill>
                  <a:srgbClr val="FF0000"/>
                </a:solidFill>
              </a:rPr>
              <a:t>insert delete upate</a:t>
            </a:r>
            <a:r>
              <a:rPr lang="ja-JP" altLang="en-US"/>
              <a:t>後または前に</a:t>
            </a:r>
            <a:r>
              <a:rPr lang="en-US" altLang="ja-JP"/>
              <a:t>SQL</a:t>
            </a:r>
            <a:r>
              <a:rPr lang="ja-JP" altLang="en-US"/>
              <a:t>が実行できる</a:t>
            </a:r>
            <a:endParaRPr lang="en-US" altLang="ja-JP"/>
          </a:p>
          <a:p>
            <a:r>
              <a:rPr lang="ja-JP" altLang="en-US"/>
              <a:t>後の方は履歴テーブルを使うときによく使われる</a:t>
            </a:r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27A8A842-7EE9-4807-BC15-9628C001E4AA}"/>
              </a:ext>
            </a:extLst>
          </p:cNvPr>
          <p:cNvSpPr/>
          <p:nvPr/>
        </p:nvSpPr>
        <p:spPr>
          <a:xfrm>
            <a:off x="7320136" y="2060848"/>
            <a:ext cx="2304256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（２）</a:t>
            </a:r>
            <a:r>
              <a:rPr lang="en-US" altLang="ja-JP"/>
              <a:t>SQL</a:t>
            </a:r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4102182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F9E9D-4078-447B-BF05-F44E3237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トリガー構文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48D97-6C16-4735-B517-DCA5CCB9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628801"/>
            <a:ext cx="566821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CREATE TRIGGER トリガー名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INSERT ON テーブル名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BEGIN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>
                <a:solidFill>
                  <a:srgbClr val="222222"/>
                </a:solidFill>
                <a:latin typeface="Consolas" panose="020B0609020204030204" pitchFamily="49" charset="0"/>
              </a:rPr>
              <a:t>　</a:t>
            </a: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SQL文1;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 SQL文2;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END</a:t>
            </a:r>
            <a:r>
              <a:rPr kumimoji="0" lang="ja-JP" altLang="ja-JP" sz="320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kumimoji="0" lang="ja-JP" altLang="ja-JP" sz="3200">
                <a:solidFill>
                  <a:srgbClr val="FF0000"/>
                </a:solidFill>
              </a:rPr>
              <a:t> </a:t>
            </a:r>
            <a:endParaRPr kumimoji="0" lang="ja-JP" altLang="ja-JP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ACE14-B5F3-4A6C-B04F-7B39C0C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トリガー確認および削除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A775A5-2D82-4D4D-8B6A-DFB468A17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919" y="1596033"/>
            <a:ext cx="7702430" cy="15734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b="1">
                <a:solidFill>
                  <a:srgbClr val="3E3F3A"/>
                </a:solidFill>
                <a:latin typeface="Arial" panose="020B0604020202020204" pitchFamily="34" charset="0"/>
                <a:ea typeface="Roboto"/>
              </a:rPr>
              <a:t>作成したトリガーの確認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SELECT * FROM sqlite_master WHERE type = 'trigger'; </a:t>
            </a:r>
            <a:endParaRPr kumimoji="0" lang="ja-JP" altLang="ja-JP" sz="2400" b="1">
              <a:solidFill>
                <a:srgbClr val="3E3F3A"/>
              </a:solidFill>
              <a:ea typeface="Robo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b="1">
                <a:solidFill>
                  <a:srgbClr val="3E3F3A"/>
                </a:solidFill>
                <a:ea typeface="Roboto"/>
              </a:rPr>
              <a:t>トリガーの削除</a:t>
            </a:r>
            <a:endParaRPr kumimoji="0" lang="ja-JP" altLang="ja-JP" sz="2400" b="1">
              <a:solidFill>
                <a:srgbClr val="3E3F3A"/>
              </a:solidFill>
              <a:latin typeface="Arial" panose="020B0604020202020204" pitchFamily="34" charset="0"/>
              <a:ea typeface="Robo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DROP trigger </a:t>
            </a:r>
            <a:r>
              <a:rPr kumimoji="0" lang="ja-JP" altLang="en-US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トリガー名</a:t>
            </a: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;</a:t>
            </a:r>
            <a:r>
              <a:rPr kumimoji="0" lang="ja-JP" altLang="ja-JP" sz="2400"/>
              <a:t> </a:t>
            </a: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6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DCB47-F314-4DBB-A926-BBA7CD7C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7" y="120786"/>
            <a:ext cx="10515600" cy="1325563"/>
          </a:xfrm>
        </p:spPr>
        <p:txBody>
          <a:bodyPr/>
          <a:lstStyle/>
          <a:p>
            <a:r>
              <a:rPr kumimoji="1" lang="ja-JP" altLang="en-US"/>
              <a:t>具体例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D92B16-D445-46E9-A959-00A2F08E0557}"/>
              </a:ext>
            </a:extLst>
          </p:cNvPr>
          <p:cNvSpPr/>
          <p:nvPr/>
        </p:nvSpPr>
        <p:spPr>
          <a:xfrm>
            <a:off x="7680176" y="1969269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履歴テーブル</a:t>
            </a: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01380C7E-9D40-4042-8A7D-1D21586FE15B}"/>
              </a:ext>
            </a:extLst>
          </p:cNvPr>
          <p:cNvSpPr/>
          <p:nvPr/>
        </p:nvSpPr>
        <p:spPr>
          <a:xfrm>
            <a:off x="3071664" y="3861048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682392-EFEE-45DF-BF7C-A5082FA6DAF5}"/>
              </a:ext>
            </a:extLst>
          </p:cNvPr>
          <p:cNvSpPr/>
          <p:nvPr/>
        </p:nvSpPr>
        <p:spPr>
          <a:xfrm>
            <a:off x="1981200" y="1825253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</a:t>
            </a:r>
            <a:r>
              <a:rPr lang="en-US" altLang="ja-JP"/>
              <a:t>(</a:t>
            </a:r>
            <a:r>
              <a:rPr lang="ja-JP" altLang="en-US"/>
              <a:t>トリガー設定）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DBADA644-C31B-49D3-90C3-396CAD10458D}"/>
              </a:ext>
            </a:extLst>
          </p:cNvPr>
          <p:cNvSpPr/>
          <p:nvPr/>
        </p:nvSpPr>
        <p:spPr>
          <a:xfrm>
            <a:off x="8184232" y="3861048"/>
            <a:ext cx="576064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D54626-A80A-44AC-A53F-D445039EBF5E}"/>
              </a:ext>
            </a:extLst>
          </p:cNvPr>
          <p:cNvSpPr txBox="1"/>
          <p:nvPr/>
        </p:nvSpPr>
        <p:spPr>
          <a:xfrm>
            <a:off x="3647729" y="463471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r>
              <a:rPr lang="ja-JP" altLang="en-US"/>
              <a:t>テーブルを追加した後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39D69-9BF1-4767-9BDA-47888F426B18}"/>
              </a:ext>
            </a:extLst>
          </p:cNvPr>
          <p:cNvSpPr txBox="1"/>
          <p:nvPr/>
        </p:nvSpPr>
        <p:spPr>
          <a:xfrm>
            <a:off x="7680177" y="51473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（３）履歴を残す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454A4AE-C3DD-4100-8A21-22F9BC91A060}"/>
              </a:ext>
            </a:extLst>
          </p:cNvPr>
          <p:cNvSpPr/>
          <p:nvPr/>
        </p:nvSpPr>
        <p:spPr>
          <a:xfrm>
            <a:off x="6888088" y="1417638"/>
            <a:ext cx="3240360" cy="510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119D785-1BB0-41F2-B508-9E8C4C043123}"/>
              </a:ext>
            </a:extLst>
          </p:cNvPr>
          <p:cNvSpPr/>
          <p:nvPr/>
        </p:nvSpPr>
        <p:spPr>
          <a:xfrm>
            <a:off x="7320136" y="274638"/>
            <a:ext cx="2448272" cy="128215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この処理はトリガーで書かれているのでコーディングしなくてもいい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F744B9-51CA-491D-8C9F-40D38A1143BC}"/>
              </a:ext>
            </a:extLst>
          </p:cNvPr>
          <p:cNvSpPr txBox="1"/>
          <p:nvPr/>
        </p:nvSpPr>
        <p:spPr>
          <a:xfrm>
            <a:off x="7896200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トリガー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DFFCF15-E115-4FED-8C8D-4F37D113555A}"/>
              </a:ext>
            </a:extLst>
          </p:cNvPr>
          <p:cNvSpPr/>
          <p:nvPr/>
        </p:nvSpPr>
        <p:spPr>
          <a:xfrm>
            <a:off x="6023992" y="2564904"/>
            <a:ext cx="5657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爆発: 8 pt 16">
            <a:extLst>
              <a:ext uri="{FF2B5EF4-FFF2-40B4-BE49-F238E27FC236}">
                <a16:creationId xmlns:a16="http://schemas.microsoft.com/office/drawing/2014/main" id="{2C87418C-493A-4F8A-A2B9-FCA695D8D22C}"/>
              </a:ext>
            </a:extLst>
          </p:cNvPr>
          <p:cNvSpPr/>
          <p:nvPr/>
        </p:nvSpPr>
        <p:spPr>
          <a:xfrm>
            <a:off x="1948804" y="1"/>
            <a:ext cx="2995069" cy="180945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テーブルにアクションがあっった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D16EA5-ABBA-485D-8570-E9B1D371758E}"/>
              </a:ext>
            </a:extLst>
          </p:cNvPr>
          <p:cNvSpPr txBox="1"/>
          <p:nvPr/>
        </p:nvSpPr>
        <p:spPr>
          <a:xfrm>
            <a:off x="5309695" y="378904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r>
              <a:rPr lang="ja-JP" altLang="en-US"/>
              <a:t>トリガーが</a:t>
            </a:r>
            <a:endParaRPr lang="en-US" altLang="ja-JP"/>
          </a:p>
          <a:p>
            <a:r>
              <a:rPr lang="ja-JP" altLang="en-US"/>
              <a:t>引かれる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76B06F6-236E-43CC-AD15-E47B85FFCAF1}"/>
              </a:ext>
            </a:extLst>
          </p:cNvPr>
          <p:cNvCxnSpPr/>
          <p:nvPr/>
        </p:nvCxnSpPr>
        <p:spPr>
          <a:xfrm>
            <a:off x="6306852" y="4432548"/>
            <a:ext cx="1517340" cy="9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63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63F7A4-1A47-40D4-A6C8-303212909716}"/>
              </a:ext>
            </a:extLst>
          </p:cNvPr>
          <p:cNvSpPr txBox="1"/>
          <p:nvPr/>
        </p:nvSpPr>
        <p:spPr>
          <a:xfrm>
            <a:off x="2135560" y="764705"/>
            <a:ext cx="70385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create table product(id integer, name text, price integer);</a:t>
            </a:r>
          </a:p>
          <a:p>
            <a:r>
              <a:rPr lang="ja-JP" altLang="en-US"/>
              <a:t>create table log(id integer primary key, act text);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itrigger insert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values('INSERT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dtrigger delete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values('DELETE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utrigger update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values('UPDATE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/>
              <a:t>insert into product(id , name, price) values(12,'test',12);</a:t>
            </a:r>
          </a:p>
          <a:p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88BE55-E072-40D0-9B0F-64A75A9EF3E3}"/>
              </a:ext>
            </a:extLst>
          </p:cNvPr>
          <p:cNvSpPr txBox="1"/>
          <p:nvPr/>
        </p:nvSpPr>
        <p:spPr>
          <a:xfrm>
            <a:off x="1991544" y="1886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　以下　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3539829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AD887-EBE9-4DFA-9F0D-07F025C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データ更新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5EE40-5996-4B61-B3A8-A6A48C13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68960"/>
          </a:xfrm>
        </p:spPr>
        <p:txBody>
          <a:bodyPr/>
          <a:lstStyle/>
          <a:p>
            <a:r>
              <a:rPr kumimoji="1" lang="en-US" altLang="ja-JP"/>
              <a:t>Update</a:t>
            </a:r>
            <a:r>
              <a:rPr kumimoji="1" lang="ja-JP" altLang="en-US"/>
              <a:t>　テーブル名</a:t>
            </a:r>
            <a:r>
              <a:rPr lang="en-US" altLang="ja-JP"/>
              <a:t> set 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・・・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where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52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E8C6-6EAC-4CFE-8C6D-0FCD68B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74AF1-6532-4BF3-A7F3-1CC010F1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笠井　駿</a:t>
            </a:r>
            <a:r>
              <a:rPr lang="en-US" altLang="ja-JP"/>
              <a:t>|180|80</a:t>
            </a:r>
            <a:r>
              <a:rPr lang="ja-JP" altLang="en-US"/>
              <a:t>の選手名を</a:t>
            </a:r>
            <a:r>
              <a:rPr lang="ja-JP" altLang="en-US">
                <a:solidFill>
                  <a:srgbClr val="FF0000"/>
                </a:solidFill>
              </a:rPr>
              <a:t>空白をなくした</a:t>
            </a:r>
            <a:r>
              <a:rPr lang="ja-JP" altLang="en-US"/>
              <a:t>笠井駿にしてみる。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en-US" altLang="ja-JP"/>
              <a:t>SQL</a:t>
            </a:r>
          </a:p>
          <a:p>
            <a:pPr marL="0" indent="0">
              <a:buNone/>
            </a:pPr>
            <a:r>
              <a:rPr lang="en-US" altLang="ja-JP"/>
              <a:t>Update</a:t>
            </a:r>
            <a:r>
              <a:rPr lang="ja-JP" altLang="en-US"/>
              <a:t> </a:t>
            </a:r>
            <a:r>
              <a:rPr lang="en-US" altLang="ja-JP"/>
              <a:t>giants set </a:t>
            </a:r>
            <a:r>
              <a:rPr lang="ja-JP" altLang="en-US"/>
              <a:t>選手名</a:t>
            </a:r>
            <a:r>
              <a:rPr lang="en-US" altLang="ja-JP"/>
              <a:t>=‘</a:t>
            </a:r>
            <a:r>
              <a:rPr lang="ja-JP" altLang="en-US"/>
              <a:t>笠井駿</a:t>
            </a:r>
            <a:r>
              <a:rPr lang="en-US" altLang="ja-JP"/>
              <a:t>’ where</a:t>
            </a:r>
            <a:r>
              <a:rPr lang="ja-JP" altLang="en-US"/>
              <a:t>選手名</a:t>
            </a:r>
            <a:r>
              <a:rPr lang="en-US" altLang="ja-JP"/>
              <a:t>=‘</a:t>
            </a:r>
            <a:r>
              <a:rPr lang="ja-JP" altLang="en-US"/>
              <a:t>笠井　駿</a:t>
            </a:r>
            <a:r>
              <a:rPr lang="en-US" altLang="ja-JP"/>
              <a:t>’;</a:t>
            </a:r>
          </a:p>
          <a:p>
            <a:pPr marL="0" indent="0">
              <a:buNone/>
            </a:pPr>
            <a:r>
              <a:rPr lang="en-US" altLang="ja-JP"/>
              <a:t>(※</a:t>
            </a:r>
            <a:r>
              <a:rPr lang="ja-JP" altLang="en-US">
                <a:solidFill>
                  <a:srgbClr val="FF0000"/>
                </a:solidFill>
              </a:rPr>
              <a:t>もし、</a:t>
            </a:r>
            <a:r>
              <a:rPr lang="en-US" altLang="ja-JP">
                <a:solidFill>
                  <a:srgbClr val="FF0000"/>
                </a:solidFill>
              </a:rPr>
              <a:t>where</a:t>
            </a:r>
            <a:r>
              <a:rPr lang="ja-JP" altLang="en-US">
                <a:solidFill>
                  <a:srgbClr val="FF0000"/>
                </a:solidFill>
              </a:rPr>
              <a:t>文がない場合どうなるか？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</a:rPr>
              <a:t>確かめてみてください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26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B5C0-A901-4EF7-9CA9-31FD043F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92896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によるデータベース操作</a:t>
            </a:r>
          </a:p>
        </p:txBody>
      </p:sp>
    </p:spTree>
    <p:extLst>
      <p:ext uri="{BB962C8B-B14F-4D97-AF65-F5344CB8AC3E}">
        <p14:creationId xmlns:p14="http://schemas.microsoft.com/office/powerpoint/2010/main" val="2291702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データ参照</a:t>
            </a:r>
            <a:r>
              <a:rPr kumimoji="1" lang="en-US" altLang="ja-JP"/>
              <a:t>(</a:t>
            </a:r>
            <a:r>
              <a:rPr lang="en-US" altLang="ja-JP"/>
              <a:t>dbselect</a:t>
            </a:r>
            <a:r>
              <a:rPr kumimoji="1" lang="en-US" altLang="ja-JP"/>
              <a:t>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61768" y="1427206"/>
            <a:ext cx="90833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/>
              <a:t>import sqlite3</a:t>
            </a:r>
          </a:p>
          <a:p>
            <a:pPr>
              <a:buNone/>
            </a:pPr>
            <a:r>
              <a:rPr lang="en-US" altLang="ja-JP"/>
              <a:t>dbname='giants.db'</a:t>
            </a:r>
          </a:p>
          <a:p>
            <a:pPr>
              <a:buNone/>
            </a:pPr>
            <a:r>
              <a:rPr lang="en-US" altLang="ja-JP"/>
              <a:t>conn=sqlite3.connect(dbname)</a:t>
            </a:r>
          </a:p>
          <a:p>
            <a:pPr>
              <a:buNone/>
            </a:pPr>
            <a:r>
              <a:rPr lang="en-US" altLang="ja-JP"/>
              <a:t>c = conn.cursor()</a:t>
            </a:r>
          </a:p>
          <a:p>
            <a:pPr>
              <a:buNone/>
            </a:pPr>
            <a:r>
              <a:rPr lang="en-US" altLang="ja-JP"/>
              <a:t>select_sql = "select No,</a:t>
            </a:r>
            <a:r>
              <a:rPr lang="ja-JP" altLang="en-US"/>
              <a:t>選手名</a:t>
            </a:r>
            <a:r>
              <a:rPr lang="en-US" altLang="ja-JP"/>
              <a:t>,</a:t>
            </a:r>
            <a:r>
              <a:rPr lang="ja-JP" altLang="en-US"/>
              <a:t>選手名</a:t>
            </a:r>
            <a:r>
              <a:rPr lang="en-US" altLang="ja-JP"/>
              <a:t>,</a:t>
            </a:r>
            <a:r>
              <a:rPr lang="ja-JP" altLang="en-US"/>
              <a:t>体重 </a:t>
            </a:r>
            <a:r>
              <a:rPr lang="en-US" altLang="ja-JP"/>
              <a:t>from giants "</a:t>
            </a:r>
          </a:p>
          <a:p>
            <a:pPr>
              <a:buNone/>
            </a:pPr>
            <a:r>
              <a:rPr lang="en-US" altLang="ja-JP"/>
              <a:t>for row in c.execute(select_sql):</a:t>
            </a:r>
          </a:p>
          <a:p>
            <a:pPr>
              <a:buNone/>
            </a:pPr>
            <a:r>
              <a:rPr lang="en-US" altLang="ja-JP"/>
              <a:t>    print(row)</a:t>
            </a:r>
          </a:p>
          <a:p>
            <a:pPr>
              <a:buNone/>
            </a:pPr>
            <a:r>
              <a:rPr lang="en-US" altLang="ja-JP"/>
              <a:t>conn.close()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FFD1E-3DDE-43F8-B135-B40BE8B2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D5FFF-72B1-4ECB-A457-AE67CD87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569715"/>
            <a:ext cx="4626621" cy="497877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A15B31C-3418-473D-9BA9-D52845883333}"/>
              </a:ext>
            </a:extLst>
          </p:cNvPr>
          <p:cNvSpPr/>
          <p:nvPr/>
        </p:nvSpPr>
        <p:spPr>
          <a:xfrm>
            <a:off x="3359696" y="2132856"/>
            <a:ext cx="496855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C8B23EB-3A4E-4143-8774-BD6C7506766C}"/>
              </a:ext>
            </a:extLst>
          </p:cNvPr>
          <p:cNvSpPr/>
          <p:nvPr/>
        </p:nvSpPr>
        <p:spPr>
          <a:xfrm>
            <a:off x="6222121" y="808641"/>
            <a:ext cx="3528392" cy="1143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Table</a:t>
            </a:r>
            <a:r>
              <a:rPr lang="ja-JP" altLang="en-US"/>
              <a:t> 　</a:t>
            </a:r>
            <a:r>
              <a:rPr lang="en-US" altLang="ja-JP"/>
              <a:t>Name</a:t>
            </a:r>
            <a:r>
              <a:rPr lang="ja-JP" altLang="en-US"/>
              <a:t>入力と</a:t>
            </a:r>
            <a:r>
              <a:rPr lang="en-US" altLang="ja-JP"/>
              <a:t>Column names in fist line</a:t>
            </a:r>
            <a:r>
              <a:rPr lang="ja-JP" altLang="en-US"/>
              <a:t>の</a:t>
            </a:r>
            <a:r>
              <a:rPr lang="en-US" altLang="ja-JP"/>
              <a:t>Check</a:t>
            </a:r>
            <a:r>
              <a:rPr lang="ja-JP" altLang="en-US"/>
              <a:t>を外す</a:t>
            </a:r>
          </a:p>
        </p:txBody>
      </p:sp>
    </p:spTree>
    <p:extLst>
      <p:ext uri="{BB962C8B-B14F-4D97-AF65-F5344CB8AC3E}">
        <p14:creationId xmlns:p14="http://schemas.microsoft.com/office/powerpoint/2010/main" val="2885706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83FEC-0984-43E1-A6D9-AC826524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9E66F-76BF-486C-9FB3-77481100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2400"/>
              <a:t>import sqlite3</a:t>
            </a:r>
            <a:r>
              <a:rPr lang="ja-JP" altLang="en-US" sz="2400"/>
              <a:t>←</a:t>
            </a:r>
            <a:r>
              <a:rPr lang="en-US" altLang="ja-JP" sz="2400"/>
              <a:t>sqlite</a:t>
            </a:r>
            <a:r>
              <a:rPr lang="ja-JP" altLang="en-US" sz="2400"/>
              <a:t>にアクセスできるライブラリをインポート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dbname=‘giants.db‘</a:t>
            </a:r>
            <a:r>
              <a:rPr lang="ja-JP" altLang="en-US" sz="2400"/>
              <a:t>←データベースの名前（この場合はプログラムと同じ位置にあるとしている）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conn=sqlite3.connect(dbname)</a:t>
            </a:r>
            <a:r>
              <a:rPr lang="ja-JP" altLang="en-US" sz="2400"/>
              <a:t>←データベースに接続</a:t>
            </a:r>
            <a:endParaRPr lang="en-US" altLang="ja-JP" sz="240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11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B5DB31-10F9-40BC-A70F-B032EAA65D9D}"/>
              </a:ext>
            </a:extLst>
          </p:cNvPr>
          <p:cNvSpPr/>
          <p:nvPr/>
        </p:nvSpPr>
        <p:spPr>
          <a:xfrm>
            <a:off x="747583" y="1324804"/>
            <a:ext cx="111396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 = conn.cursor()</a:t>
            </a:r>
            <a:r>
              <a:rPr lang="ja-JP" altLang="en-US" sz="2400"/>
              <a:t>←カーソルの設定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select_sql = “select No,name,hight,weight from giants ”</a:t>
            </a:r>
            <a:r>
              <a:rPr lang="ja-JP" altLang="en-US" sz="2400"/>
              <a:t>←実行する</a:t>
            </a:r>
            <a:r>
              <a:rPr lang="en-US" altLang="ja-JP" sz="2400"/>
              <a:t>SQL</a:t>
            </a:r>
            <a:r>
              <a:rPr lang="ja-JP" altLang="en-US" sz="2400"/>
              <a:t>を書く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for row in </a:t>
            </a: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.execute(select_sql):</a:t>
            </a:r>
            <a:r>
              <a:rPr lang="ja-JP" altLang="en-US" sz="2400"/>
              <a:t>←カーソルを実行（ループ）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	print(row)</a:t>
            </a:r>
            <a:r>
              <a:rPr lang="ja-JP" altLang="en-US" sz="2400"/>
              <a:t>←カーソルの位置のデータを出力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conn.close()</a:t>
            </a:r>
            <a:r>
              <a:rPr lang="ja-JP" altLang="en-US" sz="2400"/>
              <a:t>←接続を切断</a:t>
            </a:r>
          </a:p>
        </p:txBody>
      </p:sp>
    </p:spTree>
    <p:extLst>
      <p:ext uri="{BB962C8B-B14F-4D97-AF65-F5344CB8AC3E}">
        <p14:creationId xmlns:p14="http://schemas.microsoft.com/office/powerpoint/2010/main" val="2592548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CCC09E-7FAC-4E55-91D7-2430A93A6B20}"/>
              </a:ext>
            </a:extLst>
          </p:cNvPr>
          <p:cNvSpPr/>
          <p:nvPr/>
        </p:nvSpPr>
        <p:spPr>
          <a:xfrm>
            <a:off x="2268015" y="2175981"/>
            <a:ext cx="5484169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6ED5-54C1-4D2D-A3A9-F9478078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5043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図でまとめる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82B816D-BA5E-414C-A128-4D19A521DE01}"/>
              </a:ext>
            </a:extLst>
          </p:cNvPr>
          <p:cNvGraphicFramePr>
            <a:graphicFrameLocks noGrp="1"/>
          </p:cNvGraphicFramePr>
          <p:nvPr/>
        </p:nvGraphicFramePr>
        <p:xfrm>
          <a:off x="2783631" y="2872740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3F3B25-F154-4CBE-9C2F-5B5ABA334DC1}"/>
              </a:ext>
            </a:extLst>
          </p:cNvPr>
          <p:cNvSpPr/>
          <p:nvPr/>
        </p:nvSpPr>
        <p:spPr>
          <a:xfrm>
            <a:off x="7952125" y="323208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 = conn.cursor()</a:t>
            </a:r>
            <a:endParaRPr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E2DB58C5-045B-41F9-9812-EE21C4B3840E}"/>
              </a:ext>
            </a:extLst>
          </p:cNvPr>
          <p:cNvSpPr/>
          <p:nvPr/>
        </p:nvSpPr>
        <p:spPr>
          <a:xfrm>
            <a:off x="7441730" y="3256581"/>
            <a:ext cx="408927" cy="3448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AAFE9AE9-D840-4039-987C-BD82DB5F3E20}"/>
              </a:ext>
            </a:extLst>
          </p:cNvPr>
          <p:cNvGraphicFramePr>
            <a:graphicFrameLocks noGrp="1"/>
          </p:cNvGraphicFramePr>
          <p:nvPr/>
        </p:nvGraphicFramePr>
        <p:xfrm>
          <a:off x="2783631" y="4581128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7B27F8-FFF3-457E-A6FB-F76DF3EEFD11}"/>
              </a:ext>
            </a:extLst>
          </p:cNvPr>
          <p:cNvSpPr txBox="1"/>
          <p:nvPr/>
        </p:nvSpPr>
        <p:spPr>
          <a:xfrm>
            <a:off x="4845873" y="2384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テーブル２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097BEF-047C-4548-9269-6F3CC2CD8A00}"/>
              </a:ext>
            </a:extLst>
          </p:cNvPr>
          <p:cNvSpPr txBox="1"/>
          <p:nvPr/>
        </p:nvSpPr>
        <p:spPr>
          <a:xfrm>
            <a:off x="4670572" y="4197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テーブル１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C1BB8B-8840-4ED0-8CCE-AFA789399247}"/>
              </a:ext>
            </a:extLst>
          </p:cNvPr>
          <p:cNvSpPr/>
          <p:nvPr/>
        </p:nvSpPr>
        <p:spPr>
          <a:xfrm>
            <a:off x="4727849" y="1788410"/>
            <a:ext cx="2290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giants.db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F57A5F-482A-4248-ADC0-E94974608D86}"/>
              </a:ext>
            </a:extLst>
          </p:cNvPr>
          <p:cNvSpPr/>
          <p:nvPr/>
        </p:nvSpPr>
        <p:spPr>
          <a:xfrm>
            <a:off x="6713716" y="1786573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conn=sqlite3.connect(dbname)</a:t>
            </a:r>
            <a:endParaRPr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66DB451-F4E8-476E-B895-BCFBD9B303FB}"/>
              </a:ext>
            </a:extLst>
          </p:cNvPr>
          <p:cNvSpPr/>
          <p:nvPr/>
        </p:nvSpPr>
        <p:spPr>
          <a:xfrm>
            <a:off x="5807969" y="1791639"/>
            <a:ext cx="768967" cy="3693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A9881D20-371F-46D7-BC8E-3C1865A673B9}"/>
              </a:ext>
            </a:extLst>
          </p:cNvPr>
          <p:cNvSpPr/>
          <p:nvPr/>
        </p:nvSpPr>
        <p:spPr>
          <a:xfrm>
            <a:off x="1836228" y="3356992"/>
            <a:ext cx="734286" cy="720081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3860B5-5651-4D57-BA6A-6458E9BBA057}"/>
              </a:ext>
            </a:extLst>
          </p:cNvPr>
          <p:cNvSpPr/>
          <p:nvPr/>
        </p:nvSpPr>
        <p:spPr>
          <a:xfrm>
            <a:off x="1514846" y="2567683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B050"/>
                </a:solidFill>
                <a:highlight>
                  <a:srgbClr val="FFFF00"/>
                </a:highlight>
              </a:rPr>
              <a:t>for row in c.execute(select_sql):</a:t>
            </a:r>
            <a:endParaRPr lang="ja-JP" altLang="en-US" b="1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3280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85EFF4D-1613-41BC-800A-A652B0F8BE1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3278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83846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159941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653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3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1753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58963899-31BD-47F5-807F-6EC484C3A5E9}"/>
              </a:ext>
            </a:extLst>
          </p:cNvPr>
          <p:cNvSpPr/>
          <p:nvPr/>
        </p:nvSpPr>
        <p:spPr>
          <a:xfrm>
            <a:off x="2082689" y="235258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矢印: 下カーブ 5">
            <a:extLst>
              <a:ext uri="{FF2B5EF4-FFF2-40B4-BE49-F238E27FC236}">
                <a16:creationId xmlns:a16="http://schemas.microsoft.com/office/drawing/2014/main" id="{7D2F7563-1A17-4628-BD70-B2B7125A1D7E}"/>
              </a:ext>
            </a:extLst>
          </p:cNvPr>
          <p:cNvSpPr/>
          <p:nvPr/>
        </p:nvSpPr>
        <p:spPr>
          <a:xfrm>
            <a:off x="2783632" y="1667235"/>
            <a:ext cx="79208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4AB99ADA-2319-469F-9A4C-72BE4D162C03}"/>
              </a:ext>
            </a:extLst>
          </p:cNvPr>
          <p:cNvSpPr/>
          <p:nvPr/>
        </p:nvSpPr>
        <p:spPr>
          <a:xfrm>
            <a:off x="2459596" y="1535880"/>
            <a:ext cx="241226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E1EA2240-412A-4B13-9FEF-6C251FECC6F5}"/>
              </a:ext>
            </a:extLst>
          </p:cNvPr>
          <p:cNvSpPr/>
          <p:nvPr/>
        </p:nvSpPr>
        <p:spPr>
          <a:xfrm>
            <a:off x="2279576" y="1484784"/>
            <a:ext cx="5004556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042B9577-B99B-4582-B4BF-2C078D1B107A}"/>
              </a:ext>
            </a:extLst>
          </p:cNvPr>
          <p:cNvSpPr/>
          <p:nvPr/>
        </p:nvSpPr>
        <p:spPr>
          <a:xfrm>
            <a:off x="1981200" y="1497428"/>
            <a:ext cx="6509066" cy="673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0FBAB7-212B-419A-A438-2EEBD5849D1B}"/>
              </a:ext>
            </a:extLst>
          </p:cNvPr>
          <p:cNvSpPr txBox="1"/>
          <p:nvPr/>
        </p:nvSpPr>
        <p:spPr>
          <a:xfrm>
            <a:off x="3299125" y="165392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row[0]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E7236A-A57C-4DDE-9478-8CE4AFD0712E}"/>
              </a:ext>
            </a:extLst>
          </p:cNvPr>
          <p:cNvSpPr txBox="1"/>
          <p:nvPr/>
        </p:nvSpPr>
        <p:spPr>
          <a:xfrm>
            <a:off x="4669712" y="15499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row[1]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684CB-A513-4C55-852C-576958AD5DEF}"/>
              </a:ext>
            </a:extLst>
          </p:cNvPr>
          <p:cNvSpPr txBox="1"/>
          <p:nvPr/>
        </p:nvSpPr>
        <p:spPr>
          <a:xfrm>
            <a:off x="6555113" y="11891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row[3]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9D56B-AB56-41CF-A3C7-ED322A059C56}"/>
              </a:ext>
            </a:extLst>
          </p:cNvPr>
          <p:cNvSpPr txBox="1"/>
          <p:nvPr/>
        </p:nvSpPr>
        <p:spPr>
          <a:xfrm>
            <a:off x="5024265" y="130674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row[2]</a:t>
            </a:r>
            <a:endParaRPr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48CBC6-CEE7-41D3-A29C-B8A07BB29D81}"/>
              </a:ext>
            </a:extLst>
          </p:cNvPr>
          <p:cNvSpPr/>
          <p:nvPr/>
        </p:nvSpPr>
        <p:spPr>
          <a:xfrm>
            <a:off x="161888" y="2567683"/>
            <a:ext cx="357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/>
              <a:t>for row in c.execute(select_sql):</a:t>
            </a:r>
          </a:p>
        </p:txBody>
      </p:sp>
    </p:spTree>
    <p:extLst>
      <p:ext uri="{BB962C8B-B14F-4D97-AF65-F5344CB8AC3E}">
        <p14:creationId xmlns:p14="http://schemas.microsoft.com/office/powerpoint/2010/main" val="3394949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195" y="20448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データ</a:t>
            </a:r>
            <a:r>
              <a:rPr kumimoji="1" lang="ja-JP" altLang="en-US"/>
              <a:t>追加</a:t>
            </a:r>
            <a:r>
              <a:rPr kumimoji="1" lang="en-US" altLang="ja-JP"/>
              <a:t>(insertdb.py)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08902" y="1427206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kumimoji="1" lang="en-US" altLang="ja-JP"/>
              <a:t>import sqlite3 </a:t>
            </a:r>
          </a:p>
          <a:p>
            <a:pPr>
              <a:buNone/>
            </a:pPr>
            <a:r>
              <a:rPr kumimoji="1" lang="en-US" altLang="ja-JP"/>
              <a:t>dbname='giants.db'</a:t>
            </a:r>
          </a:p>
          <a:p>
            <a:pPr>
              <a:buNone/>
            </a:pPr>
            <a:r>
              <a:rPr kumimoji="1" lang="en-US" altLang="ja-JP"/>
              <a:t>conn=sqlite3.connect(dbname)</a:t>
            </a:r>
          </a:p>
          <a:p>
            <a:pPr>
              <a:buNone/>
            </a:pPr>
            <a:r>
              <a:rPr kumimoji="1" lang="en-US" altLang="ja-JP"/>
              <a:t>c = conn.cursor()</a:t>
            </a:r>
          </a:p>
          <a:p>
            <a:pPr>
              <a:buNone/>
            </a:pPr>
            <a:r>
              <a:rPr kumimoji="1" lang="en-US" altLang="ja-JP"/>
              <a:t>No=‘1000' </a:t>
            </a:r>
          </a:p>
          <a:p>
            <a:pPr>
              <a:buNone/>
            </a:pPr>
            <a:r>
              <a:rPr kumimoji="1" lang="en-US" altLang="ja-JP"/>
              <a:t>name='Tset Name' </a:t>
            </a:r>
          </a:p>
          <a:p>
            <a:pPr>
              <a:buNone/>
            </a:pPr>
            <a:r>
              <a:rPr kumimoji="1" lang="en-US" altLang="ja-JP"/>
              <a:t>hight=170</a:t>
            </a:r>
          </a:p>
          <a:p>
            <a:pPr>
              <a:buNone/>
            </a:pPr>
            <a:r>
              <a:rPr kumimoji="1" lang="en-US" altLang="ja-JP"/>
              <a:t>weight=80</a:t>
            </a:r>
          </a:p>
          <a:p>
            <a:pPr>
              <a:buNone/>
            </a:pPr>
            <a:r>
              <a:rPr kumimoji="1" lang="en-US" altLang="ja-JP"/>
              <a:t>sql = 'INSERT INTO giants(No,</a:t>
            </a:r>
            <a:r>
              <a:rPr kumimoji="1" lang="ja-JP" altLang="en-US"/>
              <a:t>選手名</a:t>
            </a:r>
            <a:r>
              <a:rPr kumimoji="1" lang="en-US" altLang="ja-JP"/>
              <a:t>,</a:t>
            </a:r>
            <a:r>
              <a:rPr kumimoji="1" lang="ja-JP" altLang="en-US"/>
              <a:t>身長</a:t>
            </a:r>
            <a:r>
              <a:rPr kumimoji="1" lang="en-US" altLang="ja-JP"/>
              <a:t>,</a:t>
            </a:r>
            <a:r>
              <a:rPr kumimoji="1" lang="ja-JP" altLang="en-US"/>
              <a:t>体重</a:t>
            </a:r>
            <a:r>
              <a:rPr kumimoji="1" lang="en-US" altLang="ja-JP"/>
              <a:t>) VALUES(?,?,?,?)'</a:t>
            </a:r>
          </a:p>
          <a:p>
            <a:pPr>
              <a:buNone/>
            </a:pPr>
            <a:r>
              <a:rPr kumimoji="1" lang="en-US" altLang="ja-JP"/>
              <a:t>data = (No,name,hight,weight)</a:t>
            </a:r>
          </a:p>
          <a:p>
            <a:pPr>
              <a:buNone/>
            </a:pPr>
            <a:r>
              <a:rPr kumimoji="1" lang="en-US" altLang="ja-JP"/>
              <a:t>c.execute(sql, data)</a:t>
            </a:r>
          </a:p>
          <a:p>
            <a:pPr>
              <a:buNone/>
            </a:pPr>
            <a:r>
              <a:rPr kumimoji="1" lang="en-US" altLang="ja-JP"/>
              <a:t>conn.commit()</a:t>
            </a:r>
          </a:p>
          <a:p>
            <a:pPr>
              <a:buNone/>
            </a:pPr>
            <a:r>
              <a:rPr kumimoji="1" lang="en-US" altLang="ja-JP"/>
              <a:t>conn.close()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8796A8-6ADD-4043-8C65-3400B2E63520}"/>
              </a:ext>
            </a:extLst>
          </p:cNvPr>
          <p:cNvSpPr/>
          <p:nvPr/>
        </p:nvSpPr>
        <p:spPr>
          <a:xfrm>
            <a:off x="5118986" y="914257"/>
            <a:ext cx="1252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No="5"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8772A5-F654-4744-8D4C-A7D36793332B}"/>
              </a:ext>
            </a:extLst>
          </p:cNvPr>
          <p:cNvSpPr/>
          <p:nvPr/>
        </p:nvSpPr>
        <p:spPr>
          <a:xfrm>
            <a:off x="1164678" y="2109925"/>
            <a:ext cx="949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sql =“INSERT INTO giants(</a:t>
            </a:r>
            <a:r>
              <a:rPr lang="en-US" altLang="ja-JP" sz="2400">
                <a:solidFill>
                  <a:srgbClr val="FF0000"/>
                </a:solidFill>
              </a:rPr>
              <a:t>No,</a:t>
            </a:r>
            <a:r>
              <a:rPr lang="ja-JP" altLang="en-US" sz="2400">
                <a:solidFill>
                  <a:srgbClr val="FF0000"/>
                </a:solidFill>
              </a:rPr>
              <a:t>選手名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身長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体重</a:t>
            </a:r>
            <a:r>
              <a:rPr lang="en-US" altLang="ja-JP" sz="2400"/>
              <a:t>) VALUES(?,?,?,?)”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84CAC9-EA15-4FA3-A410-51B385E24810}"/>
              </a:ext>
            </a:extLst>
          </p:cNvPr>
          <p:cNvSpPr/>
          <p:nvPr/>
        </p:nvSpPr>
        <p:spPr>
          <a:xfrm>
            <a:off x="4799856" y="3152304"/>
            <a:ext cx="4110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data=(</a:t>
            </a:r>
            <a:r>
              <a:rPr lang="en-US" altLang="ja-JP" sz="2400">
                <a:solidFill>
                  <a:srgbClr val="FF0000"/>
                </a:solidFill>
              </a:rPr>
              <a:t>No,</a:t>
            </a:r>
            <a:r>
              <a:rPr lang="ja-JP" altLang="en-US" sz="2400">
                <a:solidFill>
                  <a:srgbClr val="FF0000"/>
                </a:solidFill>
              </a:rPr>
              <a:t>選手名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身長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体重</a:t>
            </a:r>
            <a:r>
              <a:rPr lang="en-US" altLang="ja-JP" sz="2400"/>
              <a:t>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397B3E-9869-471B-A8CD-67C4D571BA9C}"/>
              </a:ext>
            </a:extLst>
          </p:cNvPr>
          <p:cNvSpPr/>
          <p:nvPr/>
        </p:nvSpPr>
        <p:spPr>
          <a:xfrm>
            <a:off x="2999656" y="3932008"/>
            <a:ext cx="2898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c.execute(sql,data)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631E51-F17D-4C92-911E-B766C1D3E0B7}"/>
              </a:ext>
            </a:extLst>
          </p:cNvPr>
          <p:cNvSpPr/>
          <p:nvPr/>
        </p:nvSpPr>
        <p:spPr>
          <a:xfrm>
            <a:off x="4943872" y="350100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5BBC096F-65D0-4F3B-A27B-E7D2C39050EA}"/>
              </a:ext>
            </a:extLst>
          </p:cNvPr>
          <p:cNvSpPr/>
          <p:nvPr/>
        </p:nvSpPr>
        <p:spPr>
          <a:xfrm rot="18151578">
            <a:off x="2841713" y="1845525"/>
            <a:ext cx="398375" cy="2850230"/>
          </a:xfrm>
          <a:prstGeom prst="downArrow">
            <a:avLst>
              <a:gd name="adj1" fmla="val 27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53E5989-B35C-4F28-81E5-601DD57E86A0}"/>
              </a:ext>
            </a:extLst>
          </p:cNvPr>
          <p:cNvSpPr/>
          <p:nvPr/>
        </p:nvSpPr>
        <p:spPr>
          <a:xfrm>
            <a:off x="6888090" y="3649656"/>
            <a:ext cx="2379478" cy="1624260"/>
          </a:xfrm>
          <a:prstGeom prst="wedgeRectCallout">
            <a:avLst>
              <a:gd name="adj1" fmla="val -109565"/>
              <a:gd name="adj2" fmla="val -1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パラメータ（？の部分）はフィールドの</a:t>
            </a:r>
            <a:r>
              <a:rPr lang="en-US" altLang="ja-JP" sz="1800">
                <a:solidFill>
                  <a:srgbClr val="FF0000"/>
                </a:solidFill>
              </a:rPr>
              <a:t>No,</a:t>
            </a:r>
            <a:r>
              <a:rPr lang="ja-JP" altLang="en-US" sz="1800">
                <a:solidFill>
                  <a:srgbClr val="FF0000"/>
                </a:solidFill>
              </a:rPr>
              <a:t>選手名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身長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体重</a:t>
            </a:r>
            <a:r>
              <a:rPr lang="ja-JP" altLang="en-US"/>
              <a:t>であること教える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21B8B4-8568-4E6C-A803-7845EB9675AF}"/>
              </a:ext>
            </a:extLst>
          </p:cNvPr>
          <p:cNvSpPr txBox="1"/>
          <p:nvPr/>
        </p:nvSpPr>
        <p:spPr>
          <a:xfrm>
            <a:off x="6369854" y="971702"/>
            <a:ext cx="2540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Name=“Tset Name”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B00AB9-0E62-4A9C-A631-14FEB8A07D68}"/>
              </a:ext>
            </a:extLst>
          </p:cNvPr>
          <p:cNvSpPr txBox="1"/>
          <p:nvPr/>
        </p:nvSpPr>
        <p:spPr>
          <a:xfrm>
            <a:off x="8733072" y="949209"/>
            <a:ext cx="1734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>
                <a:solidFill>
                  <a:srgbClr val="00B0F0"/>
                </a:solidFill>
              </a:rPr>
              <a:t>hight=170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725527-7F17-4CEA-A088-6E66CD7E643F}"/>
              </a:ext>
            </a:extLst>
          </p:cNvPr>
          <p:cNvSpPr txBox="1"/>
          <p:nvPr/>
        </p:nvSpPr>
        <p:spPr>
          <a:xfrm>
            <a:off x="10159554" y="949209"/>
            <a:ext cx="173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00B0F0"/>
                </a:solidFill>
              </a:rPr>
              <a:t>weight=80</a:t>
            </a:r>
            <a:endParaRPr lang="ja-JP" altLang="en-US">
              <a:solidFill>
                <a:srgbClr val="00B0F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0708F4-AB55-4355-86A2-86590DBCCE08}"/>
              </a:ext>
            </a:extLst>
          </p:cNvPr>
          <p:cNvSpPr txBox="1"/>
          <p:nvPr/>
        </p:nvSpPr>
        <p:spPr>
          <a:xfrm>
            <a:off x="6273103" y="2701278"/>
            <a:ext cx="28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同じ順番！</a:t>
            </a:r>
            <a:r>
              <a:rPr kumimoji="1" lang="en-US" altLang="ja-JP" b="1">
                <a:solidFill>
                  <a:srgbClr val="FF0000"/>
                </a:solidFill>
              </a:rPr>
              <a:t> 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AA0B-F404-4ACD-9324-7DB09AEE179E}"/>
              </a:ext>
            </a:extLst>
          </p:cNvPr>
          <p:cNvSpPr txBox="1"/>
          <p:nvPr/>
        </p:nvSpPr>
        <p:spPr>
          <a:xfrm>
            <a:off x="7990073" y="3960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文字型はシングルクォートで囲まない</a:t>
            </a:r>
          </a:p>
        </p:txBody>
      </p:sp>
      <p:sp>
        <p:nvSpPr>
          <p:cNvPr id="34" name="矢印: 上下 33">
            <a:extLst>
              <a:ext uri="{FF2B5EF4-FFF2-40B4-BE49-F238E27FC236}">
                <a16:creationId xmlns:a16="http://schemas.microsoft.com/office/drawing/2014/main" id="{ED7E82B9-05C4-4E3D-AC98-1AD2E664D35B}"/>
              </a:ext>
            </a:extLst>
          </p:cNvPr>
          <p:cNvSpPr/>
          <p:nvPr/>
        </p:nvSpPr>
        <p:spPr>
          <a:xfrm>
            <a:off x="5993027" y="2545944"/>
            <a:ext cx="253479" cy="5706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A98C9FE-9514-4602-83AF-BF06CF017DEE}"/>
              </a:ext>
            </a:extLst>
          </p:cNvPr>
          <p:cNvSpPr txBox="1"/>
          <p:nvPr/>
        </p:nvSpPr>
        <p:spPr>
          <a:xfrm>
            <a:off x="2028053" y="5373300"/>
            <a:ext cx="8628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INSERT INTO giants(</a:t>
            </a:r>
            <a:r>
              <a:rPr lang="en-US" altLang="ja-JP" sz="1800">
                <a:solidFill>
                  <a:srgbClr val="FF0000"/>
                </a:solidFill>
              </a:rPr>
              <a:t>No,</a:t>
            </a:r>
            <a:r>
              <a:rPr lang="ja-JP" altLang="en-US" sz="1800">
                <a:solidFill>
                  <a:srgbClr val="FF0000"/>
                </a:solidFill>
              </a:rPr>
              <a:t>選手名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身長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体重</a:t>
            </a:r>
            <a:r>
              <a:rPr lang="en-US" altLang="ja-JP" sz="1800"/>
              <a:t>) VALUES(“5”,‘Test Name’,170,80)</a:t>
            </a:r>
            <a:r>
              <a:rPr lang="ja-JP" altLang="en-US" sz="1800"/>
              <a:t>が実行されることになる</a:t>
            </a:r>
            <a:endParaRPr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4339BA6-5673-4E57-94C3-7050BE1FB21A}"/>
              </a:ext>
            </a:extLst>
          </p:cNvPr>
          <p:cNvSpPr/>
          <p:nvPr/>
        </p:nvSpPr>
        <p:spPr>
          <a:xfrm>
            <a:off x="4053016" y="4485503"/>
            <a:ext cx="494270" cy="648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E05BC02-FEE3-4D00-828F-7AB812691BE6}"/>
              </a:ext>
            </a:extLst>
          </p:cNvPr>
          <p:cNvCxnSpPr/>
          <p:nvPr/>
        </p:nvCxnSpPr>
        <p:spPr>
          <a:xfrm>
            <a:off x="5745427" y="1210962"/>
            <a:ext cx="3522141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8F2A1C-3C9A-495A-AE52-5E178C099694}"/>
              </a:ext>
            </a:extLst>
          </p:cNvPr>
          <p:cNvCxnSpPr/>
          <p:nvPr/>
        </p:nvCxnSpPr>
        <p:spPr>
          <a:xfrm>
            <a:off x="6956854" y="1248653"/>
            <a:ext cx="2651696" cy="89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6A77C7-DD01-4B2E-99F0-FA6011689A51}"/>
              </a:ext>
            </a:extLst>
          </p:cNvPr>
          <p:cNvCxnSpPr/>
          <p:nvPr/>
        </p:nvCxnSpPr>
        <p:spPr>
          <a:xfrm>
            <a:off x="9168714" y="1268208"/>
            <a:ext cx="761859" cy="83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BD12857-EA6A-43CF-89CF-22487936BA92}"/>
              </a:ext>
            </a:extLst>
          </p:cNvPr>
          <p:cNvCxnSpPr/>
          <p:nvPr/>
        </p:nvCxnSpPr>
        <p:spPr>
          <a:xfrm flipH="1">
            <a:off x="10287000" y="1189853"/>
            <a:ext cx="284205" cy="92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504261-4823-4D4E-A765-C10E770C33B0}"/>
              </a:ext>
            </a:extLst>
          </p:cNvPr>
          <p:cNvSpPr txBox="1"/>
          <p:nvPr/>
        </p:nvSpPr>
        <p:spPr>
          <a:xfrm>
            <a:off x="3949511" y="6253543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/>
              <a:t>conn.commit()</a:t>
            </a:r>
            <a:endParaRPr lang="ja-JP" altLang="en-US" sz="2400"/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D6F570E2-62B3-4C5E-A403-A7F970F1A8A6}"/>
              </a:ext>
            </a:extLst>
          </p:cNvPr>
          <p:cNvSpPr/>
          <p:nvPr/>
        </p:nvSpPr>
        <p:spPr>
          <a:xfrm>
            <a:off x="4938966" y="5694647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A1ED309-D2A3-41B7-892D-D97D8883EF1D}"/>
              </a:ext>
            </a:extLst>
          </p:cNvPr>
          <p:cNvSpPr txBox="1"/>
          <p:nvPr/>
        </p:nvSpPr>
        <p:spPr>
          <a:xfrm>
            <a:off x="5609968" y="5886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確定する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38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752A5-7EDE-4523-AF4C-AFFBF0B2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データの削除</a:t>
            </a:r>
            <a:r>
              <a:rPr kumimoji="1" lang="en-US" altLang="ja-JP"/>
              <a:t>(dbdelet1.py)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9F17CE-BBE2-40AE-8650-57D452F72A88}"/>
              </a:ext>
            </a:extLst>
          </p:cNvPr>
          <p:cNvSpPr txBox="1"/>
          <p:nvPr/>
        </p:nvSpPr>
        <p:spPr>
          <a:xfrm>
            <a:off x="1218685" y="1690688"/>
            <a:ext cx="60949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import sqlite3 </a:t>
            </a:r>
          </a:p>
          <a:p>
            <a:r>
              <a:rPr lang="ja-JP" altLang="en-US" sz="2400"/>
              <a:t>dbname='giants.db'</a:t>
            </a:r>
          </a:p>
          <a:p>
            <a:r>
              <a:rPr lang="ja-JP" altLang="en-US" sz="2400"/>
              <a:t>conn=sqlite3.connect(dbname)</a:t>
            </a:r>
          </a:p>
          <a:p>
            <a:r>
              <a:rPr lang="ja-JP" altLang="en-US" sz="2400"/>
              <a:t>c = conn.cursor()</a:t>
            </a:r>
          </a:p>
          <a:p>
            <a:r>
              <a:rPr lang="ja-JP" altLang="en-US" sz="2400"/>
              <a:t>sql ="</a:t>
            </a:r>
            <a:r>
              <a:rPr lang="ja-JP" altLang="en-US" sz="2400">
                <a:solidFill>
                  <a:srgbClr val="FF0000"/>
                </a:solidFill>
              </a:rPr>
              <a:t>delete from giants where NO=1000</a:t>
            </a:r>
            <a:r>
              <a:rPr lang="ja-JP" altLang="en-US" sz="2400"/>
              <a:t>"</a:t>
            </a:r>
          </a:p>
          <a:p>
            <a:r>
              <a:rPr lang="ja-JP" altLang="en-US" sz="2400"/>
              <a:t>c.execute(</a:t>
            </a:r>
            <a:r>
              <a:rPr lang="ja-JP" altLang="en-US" sz="2400">
                <a:solidFill>
                  <a:srgbClr val="FF0000"/>
                </a:solidFill>
              </a:rPr>
              <a:t>sql</a:t>
            </a:r>
            <a:r>
              <a:rPr lang="ja-JP" altLang="en-US" sz="2400"/>
              <a:t>)</a:t>
            </a:r>
          </a:p>
          <a:p>
            <a:r>
              <a:rPr lang="ja-JP" altLang="en-US" sz="2400"/>
              <a:t>conn.commit()</a:t>
            </a:r>
          </a:p>
          <a:p>
            <a:r>
              <a:rPr lang="ja-JP" altLang="en-US" sz="2400"/>
              <a:t>conn.close()</a:t>
            </a:r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39E5DDB8-E225-4AD9-BCD6-50CF9ED56772}"/>
              </a:ext>
            </a:extLst>
          </p:cNvPr>
          <p:cNvSpPr/>
          <p:nvPr/>
        </p:nvSpPr>
        <p:spPr>
          <a:xfrm>
            <a:off x="563262" y="3429000"/>
            <a:ext cx="549876" cy="5004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0F055E-2CAE-40B4-A50B-7CA8236F1AB6}"/>
              </a:ext>
            </a:extLst>
          </p:cNvPr>
          <p:cNvSpPr txBox="1"/>
          <p:nvPr/>
        </p:nvSpPr>
        <p:spPr>
          <a:xfrm>
            <a:off x="7265773" y="303289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コマンドで直接実行する方法と同じでもかける</a:t>
            </a:r>
            <a:endParaRPr lang="en-US" altLang="ja-JP"/>
          </a:p>
          <a:p>
            <a:r>
              <a:rPr kumimoji="1" lang="en-US" altLang="ja-JP"/>
              <a:t>(SQL</a:t>
            </a:r>
            <a:r>
              <a:rPr kumimoji="1" lang="ja-JP" altLang="en-US"/>
              <a:t>を渡す方法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6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6E01-FBD1-42FD-B855-B99D9D56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4488"/>
            <a:ext cx="10515600" cy="1325563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lang="ja-JP" altLang="en-US"/>
              <a:t>から</a:t>
            </a:r>
            <a:r>
              <a:rPr lang="en-US" altLang="ja-JP"/>
              <a:t>CSV</a:t>
            </a:r>
            <a:r>
              <a:rPr lang="ja-JP" altLang="en-US"/>
              <a:t>へのアクセス</a:t>
            </a:r>
            <a:r>
              <a:rPr lang="en-US" altLang="ja-JP"/>
              <a:t>csvread.py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15F93-2FC5-4A36-9DE2-B72044E2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424" y="1244721"/>
            <a:ext cx="79563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import csv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with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open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‘sample</a:t>
            </a:r>
            <a:r>
              <a:rPr kumimoji="0" lang="en-US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2</a:t>
            </a:r>
            <a:r>
              <a:rPr kumimoji="0" lang="ja-JP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.csv’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as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f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 b="1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csv</a:t>
            </a:r>
            <a:r>
              <a:rPr kumimoji="0" lang="ja-JP" altLang="ja-JP" sz="2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latin typeface="Arial" panose="020B0604020202020204" pitchFamily="34" charset="0"/>
              </a:rPr>
              <a:t>f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header = next(reader)  # </a:t>
            </a:r>
            <a:r>
              <a:rPr kumimoji="0" lang="ja-JP" altLang="en-US" sz="2400">
                <a:solidFill>
                  <a:srgbClr val="333333"/>
                </a:solidFill>
                <a:latin typeface="Consolas" panose="020B0609020204030204" pitchFamily="49" charset="0"/>
              </a:rPr>
              <a:t>ヘッダーを読み飛ばした時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for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row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in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latin typeface="Arial" panose="020B0604020202020204" pitchFamily="34" charset="0"/>
              </a:rPr>
              <a:t>row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    print(row[0],row[1],row[2])  </a:t>
            </a:r>
            <a:r>
              <a:rPr kumimoji="0" lang="ja-JP" altLang="ja-JP" sz="2400"/>
              <a:t> </a:t>
            </a: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8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9EAE6-8696-4D91-9B77-21E2D7E0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演習（時間があればしてください）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4185F-F234-4A3C-B2CD-D349BBF4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先ほどの</a:t>
            </a:r>
            <a:r>
              <a:rPr lang="en-US" altLang="ja-JP"/>
              <a:t>csvread.py</a:t>
            </a:r>
            <a:r>
              <a:rPr lang="ja-JP" altLang="en-US"/>
              <a:t>をデータベースに入れるプログラムをコーディングしてください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ヒント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/>
              <a:t>print(row)</a:t>
            </a:r>
            <a:r>
              <a:rPr lang="ja-JP" altLang="en-US"/>
              <a:t>の後ろに</a:t>
            </a:r>
            <a:r>
              <a:rPr lang="en-US" altLang="ja-JP"/>
              <a:t>dbinsert(row[0],row[1],row[2])</a:t>
            </a:r>
            <a:r>
              <a:rPr lang="ja-JP" altLang="en-US"/>
              <a:t>の関数を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作りその中コーディングする。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0876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956D4-DA18-4966-A056-45AEB359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AEBEB-1472-4B75-9E68-0652AC31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(1)A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さんの口座から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円分差し引き、残高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10,000 - 5,000 = 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円にする。</a:t>
            </a:r>
          </a:p>
          <a:p>
            <a:pPr marL="0" indent="0" algn="l">
              <a:buNone/>
            </a:pP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(2) B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さんの口座へ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円分プラスし、残高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20,000 + 5,000 = 25,000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円にする。</a:t>
            </a:r>
            <a:endParaRPr lang="en-US" altLang="ja-JP" b="1" i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ja-JP" altLang="en-US" b="1">
                <a:solidFill>
                  <a:srgbClr val="333333"/>
                </a:solidFill>
                <a:latin typeface="-apple-system"/>
              </a:rPr>
              <a:t>もし</a:t>
            </a:r>
            <a:r>
              <a:rPr lang="en-US" altLang="ja-JP" b="1">
                <a:solidFill>
                  <a:srgbClr val="333333"/>
                </a:solidFill>
                <a:latin typeface="-apple-system"/>
              </a:rPr>
              <a:t>(1)</a:t>
            </a:r>
            <a:r>
              <a:rPr lang="ja-JP" altLang="en-US" b="1">
                <a:solidFill>
                  <a:srgbClr val="333333"/>
                </a:solidFill>
                <a:latin typeface="-apple-system"/>
              </a:rPr>
              <a:t>の処理ができなくなれば</a:t>
            </a:r>
            <a:endParaRPr lang="en-US" altLang="ja-JP" b="1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ja-JP" b="1" i="0">
                <a:solidFill>
                  <a:srgbClr val="FF0000"/>
                </a:solidFill>
                <a:effectLst/>
                <a:latin typeface="-apple-system"/>
              </a:rPr>
              <a:t>B</a:t>
            </a:r>
            <a:r>
              <a:rPr lang="ja-JP" altLang="en-US" b="1" i="0">
                <a:solidFill>
                  <a:srgbClr val="FF0000"/>
                </a:solidFill>
                <a:effectLst/>
                <a:latin typeface="-apple-system"/>
              </a:rPr>
              <a:t>さん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の口座にお金だけ増える。</a:t>
            </a:r>
            <a:r>
              <a:rPr lang="en-US" altLang="ja-JP" b="1">
                <a:solidFill>
                  <a:srgbClr val="FF0000"/>
                </a:solidFill>
                <a:latin typeface="-apple-system"/>
              </a:rPr>
              <a:t>A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さんは何もせず</a:t>
            </a:r>
            <a:r>
              <a:rPr lang="en-US" altLang="ja-JP" b="1">
                <a:solidFill>
                  <a:srgbClr val="FF0000"/>
                </a:solidFill>
                <a:latin typeface="-apple-system"/>
              </a:rPr>
              <a:t>B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さんにお金</a:t>
            </a:r>
            <a:endParaRPr lang="en-US" altLang="ja-JP" b="1">
              <a:solidFill>
                <a:srgbClr val="FF0000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ja-JP" altLang="en-US" b="1" i="0">
                <a:solidFill>
                  <a:srgbClr val="FF0000"/>
                </a:solidFill>
                <a:effectLst/>
                <a:latin typeface="-apple-system"/>
              </a:rPr>
              <a:t>を振り込める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89AE-D5CE-46D4-B051-64E98B51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データを見る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80B727-F5A5-4297-947B-16777D9A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28801"/>
            <a:ext cx="7740352" cy="425700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FB1E10-7B62-4AC9-9DC7-EB6B1EA1CD5B}"/>
              </a:ext>
            </a:extLst>
          </p:cNvPr>
          <p:cNvSpPr/>
          <p:nvPr/>
        </p:nvSpPr>
        <p:spPr>
          <a:xfrm>
            <a:off x="4283443" y="3383619"/>
            <a:ext cx="151216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A682FCE-A8A7-4F29-B1C2-E009A0013FCC}"/>
              </a:ext>
            </a:extLst>
          </p:cNvPr>
          <p:cNvSpPr/>
          <p:nvPr/>
        </p:nvSpPr>
        <p:spPr>
          <a:xfrm>
            <a:off x="4283443" y="1099751"/>
            <a:ext cx="3044114" cy="18546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他にも直接データを挿入したりテーブル削除したりもできる。</a:t>
            </a:r>
          </a:p>
        </p:txBody>
      </p:sp>
    </p:spTree>
    <p:extLst>
      <p:ext uri="{BB962C8B-B14F-4D97-AF65-F5344CB8AC3E}">
        <p14:creationId xmlns:p14="http://schemas.microsoft.com/office/powerpoint/2010/main" val="3186707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B043C-0AC1-4895-B7A2-17B1F17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9" y="365125"/>
            <a:ext cx="10742141" cy="1325563"/>
          </a:xfrm>
        </p:spPr>
        <p:txBody>
          <a:bodyPr/>
          <a:lstStyle/>
          <a:p>
            <a:r>
              <a:rPr kumimoji="1" lang="ja-JP" altLang="en-US"/>
              <a:t>トランザクション処理（</a:t>
            </a:r>
            <a:r>
              <a:rPr kumimoji="1" lang="en-US" altLang="ja-JP">
                <a:solidFill>
                  <a:srgbClr val="FF0000"/>
                </a:solidFill>
              </a:rPr>
              <a:t>ALL or Nothing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BF3580-136F-4391-A887-2A41CFDBB7FB}"/>
              </a:ext>
            </a:extLst>
          </p:cNvPr>
          <p:cNvSpPr/>
          <p:nvPr/>
        </p:nvSpPr>
        <p:spPr>
          <a:xfrm>
            <a:off x="3305432" y="2897659"/>
            <a:ext cx="3200400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処理</a:t>
            </a:r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5CBF2A-BFFF-4C8F-A10C-CBD6310FB986}"/>
              </a:ext>
            </a:extLst>
          </p:cNvPr>
          <p:cNvSpPr/>
          <p:nvPr/>
        </p:nvSpPr>
        <p:spPr>
          <a:xfrm>
            <a:off x="3305432" y="4257030"/>
            <a:ext cx="3200400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処理</a:t>
            </a:r>
            <a:r>
              <a:rPr lang="en-US" altLang="ja-JP"/>
              <a:t>B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950B7FB-8ED5-4550-AED9-BC53AA9CF95F}"/>
              </a:ext>
            </a:extLst>
          </p:cNvPr>
          <p:cNvCxnSpPr>
            <a:stCxn id="4" idx="2"/>
          </p:cNvCxnSpPr>
          <p:nvPr/>
        </p:nvCxnSpPr>
        <p:spPr>
          <a:xfrm>
            <a:off x="4905632" y="3595816"/>
            <a:ext cx="0" cy="54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BB56587-F61C-454D-88A5-38ABE1578B51}"/>
              </a:ext>
            </a:extLst>
          </p:cNvPr>
          <p:cNvCxnSpPr/>
          <p:nvPr/>
        </p:nvCxnSpPr>
        <p:spPr>
          <a:xfrm>
            <a:off x="4843849" y="1816443"/>
            <a:ext cx="0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発: 8 pt 10">
            <a:extLst>
              <a:ext uri="{FF2B5EF4-FFF2-40B4-BE49-F238E27FC236}">
                <a16:creationId xmlns:a16="http://schemas.microsoft.com/office/drawing/2014/main" id="{8F112FEA-7138-4B23-9ABD-A68D4B975271}"/>
              </a:ext>
            </a:extLst>
          </p:cNvPr>
          <p:cNvSpPr/>
          <p:nvPr/>
        </p:nvSpPr>
        <p:spPr>
          <a:xfrm>
            <a:off x="315112" y="3246737"/>
            <a:ext cx="2465165" cy="20419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r>
              <a:rPr lang="ja-JP" altLang="en-US"/>
              <a:t> </a:t>
            </a:r>
            <a:r>
              <a:rPr kumimoji="1" lang="en-US" altLang="ja-JP"/>
              <a:t>Or B</a:t>
            </a:r>
            <a:r>
              <a:rPr kumimoji="1" lang="ja-JP" altLang="en-US"/>
              <a:t>で不正があればもとに戻す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C8AFD8-9031-48CB-9C28-69742A9AE9DB}"/>
              </a:ext>
            </a:extLst>
          </p:cNvPr>
          <p:cNvCxnSpPr/>
          <p:nvPr/>
        </p:nvCxnSpPr>
        <p:spPr>
          <a:xfrm>
            <a:off x="4905632" y="5008605"/>
            <a:ext cx="0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0DD4E-64A6-41CF-B9F5-20A9D161994E}"/>
              </a:ext>
            </a:extLst>
          </p:cNvPr>
          <p:cNvCxnSpPr/>
          <p:nvPr/>
        </p:nvCxnSpPr>
        <p:spPr>
          <a:xfrm flipV="1">
            <a:off x="2335427" y="1748481"/>
            <a:ext cx="0" cy="21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CAE4276-B5FF-45C0-97BB-2AD86C798358}"/>
              </a:ext>
            </a:extLst>
          </p:cNvPr>
          <p:cNvSpPr/>
          <p:nvPr/>
        </p:nvSpPr>
        <p:spPr>
          <a:xfrm>
            <a:off x="2977978" y="2236573"/>
            <a:ext cx="4308389" cy="333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F4875D-2714-415F-9B65-A6B372E6BA96}"/>
              </a:ext>
            </a:extLst>
          </p:cNvPr>
          <p:cNvSpPr txBox="1"/>
          <p:nvPr/>
        </p:nvSpPr>
        <p:spPr>
          <a:xfrm>
            <a:off x="2874307" y="18671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トランザクション</a:t>
            </a:r>
          </a:p>
        </p:txBody>
      </p:sp>
    </p:spTree>
    <p:extLst>
      <p:ext uri="{BB962C8B-B14F-4D97-AF65-F5344CB8AC3E}">
        <p14:creationId xmlns:p14="http://schemas.microsoft.com/office/powerpoint/2010/main" val="2547861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E00AC-E792-4C9C-932C-78CF1BA7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コード例</a:t>
            </a:r>
            <a:r>
              <a:rPr kumimoji="1" lang="en-US" altLang="ja-JP"/>
              <a:t>(transaction1.py)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387374-0322-4134-8784-860B978AC5F1}"/>
              </a:ext>
            </a:extLst>
          </p:cNvPr>
          <p:cNvSpPr txBox="1"/>
          <p:nvPr/>
        </p:nvSpPr>
        <p:spPr>
          <a:xfrm>
            <a:off x="2139262" y="1152939"/>
            <a:ext cx="76967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sqlite3</a:t>
            </a:r>
          </a:p>
          <a:p>
            <a:r>
              <a:rPr lang="en-US" altLang="ja-JP"/>
              <a:t>dbname='giants.db'</a:t>
            </a:r>
          </a:p>
          <a:p>
            <a:r>
              <a:rPr lang="en-US" altLang="ja-JP"/>
              <a:t>try:</a:t>
            </a:r>
          </a:p>
          <a:p>
            <a:r>
              <a:rPr lang="en-US" altLang="ja-JP"/>
              <a:t>    conn = sqlite3.connect(dbname)</a:t>
            </a:r>
          </a:p>
          <a:p>
            <a:r>
              <a:rPr lang="en-US" altLang="ja-JP"/>
              <a:t>    for i in range(5):</a:t>
            </a:r>
          </a:p>
          <a:p>
            <a:r>
              <a:rPr lang="en-US" altLang="ja-JP"/>
              <a:t>        print(i)</a:t>
            </a:r>
          </a:p>
          <a:p>
            <a:r>
              <a:rPr lang="ja-JP" altLang="en-US"/>
              <a:t>        </a:t>
            </a:r>
            <a:r>
              <a:rPr lang="en-US" altLang="ja-JP"/>
              <a:t>conn.execute("insert into giants(</a:t>
            </a:r>
            <a:r>
              <a:rPr lang="ja-JP" altLang="en-US"/>
              <a:t>選手名</a:t>
            </a:r>
            <a:r>
              <a:rPr lang="en-US" altLang="ja-JP"/>
              <a:t>) values ('</a:t>
            </a:r>
            <a:r>
              <a:rPr lang="ja-JP" altLang="en-US"/>
              <a:t>テスト</a:t>
            </a:r>
            <a:r>
              <a:rPr lang="en-US" altLang="ja-JP"/>
              <a:t>')")</a:t>
            </a:r>
          </a:p>
          <a:p>
            <a:r>
              <a:rPr lang="en-US" altLang="ja-JP"/>
              <a:t>except sqlite3.Error as e:</a:t>
            </a:r>
          </a:p>
          <a:p>
            <a:r>
              <a:rPr lang="en-US" altLang="ja-JP"/>
              <a:t>    print(e)</a:t>
            </a:r>
          </a:p>
          <a:p>
            <a:r>
              <a:rPr lang="en-US" altLang="ja-JP"/>
              <a:t>    if conn: conn.rollback()</a:t>
            </a:r>
          </a:p>
          <a:p>
            <a:r>
              <a:rPr lang="en-US" altLang="ja-JP"/>
              <a:t>    print("rollback run")</a:t>
            </a:r>
          </a:p>
          <a:p>
            <a:r>
              <a:rPr lang="en-US" altLang="ja-JP"/>
              <a:t>finally:</a:t>
            </a:r>
          </a:p>
          <a:p>
            <a:r>
              <a:rPr lang="en-US" altLang="ja-JP"/>
              <a:t>    if conn: conn.commit()</a:t>
            </a:r>
          </a:p>
        </p:txBody>
      </p:sp>
    </p:spTree>
    <p:extLst>
      <p:ext uri="{BB962C8B-B14F-4D97-AF65-F5344CB8AC3E}">
        <p14:creationId xmlns:p14="http://schemas.microsoft.com/office/powerpoint/2010/main" val="909714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363FAE-B760-4BAC-A6C1-7F98D8EEC39C}"/>
              </a:ext>
            </a:extLst>
          </p:cNvPr>
          <p:cNvSpPr txBox="1"/>
          <p:nvPr/>
        </p:nvSpPr>
        <p:spPr>
          <a:xfrm>
            <a:off x="1910663" y="949052"/>
            <a:ext cx="96923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import sqlite3</a:t>
            </a:r>
          </a:p>
          <a:p>
            <a:r>
              <a:rPr lang="ja-JP" altLang="en-US"/>
              <a:t>dbname='giants.db'</a:t>
            </a:r>
          </a:p>
          <a:p>
            <a:r>
              <a:rPr lang="ja-JP" altLang="en-US"/>
              <a:t>try:</a:t>
            </a:r>
          </a:p>
          <a:p>
            <a:r>
              <a:rPr lang="ja-JP" altLang="en-US"/>
              <a:t>    conn = sqlite3.connect(dbname)</a:t>
            </a:r>
          </a:p>
          <a:p>
            <a:r>
              <a:rPr lang="ja-JP" altLang="en-US"/>
              <a:t>    for i in range(5):</a:t>
            </a:r>
          </a:p>
          <a:p>
            <a:r>
              <a:rPr lang="ja-JP" altLang="en-US"/>
              <a:t>        print(i)</a:t>
            </a:r>
          </a:p>
          <a:p>
            <a:r>
              <a:rPr lang="ja-JP" altLang="en-US"/>
              <a:t>        if i==2:</a:t>
            </a:r>
          </a:p>
          <a:p>
            <a:r>
              <a:rPr lang="ja-JP" altLang="en-US"/>
              <a:t>            conn.execute("xxxinsert into giants(選手名) values ('テスト')")</a:t>
            </a:r>
          </a:p>
          <a:p>
            <a:r>
              <a:rPr lang="ja-JP" altLang="en-US"/>
              <a:t>        </a:t>
            </a:r>
          </a:p>
          <a:p>
            <a:r>
              <a:rPr lang="ja-JP" altLang="en-US"/>
              <a:t>        else:</a:t>
            </a:r>
          </a:p>
          <a:p>
            <a:r>
              <a:rPr lang="ja-JP" altLang="en-US"/>
              <a:t>            conn.execute("insert into giants(選手名) values ('テスト')")</a:t>
            </a:r>
          </a:p>
          <a:p>
            <a:r>
              <a:rPr lang="ja-JP" altLang="en-US"/>
              <a:t>except sqlite3.Error as e:</a:t>
            </a:r>
          </a:p>
          <a:p>
            <a:r>
              <a:rPr lang="ja-JP" altLang="en-US"/>
              <a:t>    print(e)</a:t>
            </a:r>
          </a:p>
          <a:p>
            <a:r>
              <a:rPr lang="ja-JP" altLang="en-US"/>
              <a:t>    if conn: conn.rollback()</a:t>
            </a:r>
          </a:p>
          <a:p>
            <a:r>
              <a:rPr lang="ja-JP" altLang="en-US"/>
              <a:t>    print("rollback run")</a:t>
            </a:r>
          </a:p>
          <a:p>
            <a:r>
              <a:rPr lang="ja-JP" altLang="en-US"/>
              <a:t>finally:</a:t>
            </a:r>
          </a:p>
          <a:p>
            <a:r>
              <a:rPr lang="ja-JP" altLang="en-US"/>
              <a:t>    if conn: conn.commit()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848DDA9-119B-44EE-91E5-616D4272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1"/>
            <a:ext cx="10515600" cy="734388"/>
          </a:xfrm>
        </p:spPr>
        <p:txBody>
          <a:bodyPr/>
          <a:lstStyle/>
          <a:p>
            <a:r>
              <a:rPr kumimoji="1" lang="ja-JP" altLang="en-US"/>
              <a:t>コード例</a:t>
            </a:r>
            <a:r>
              <a:rPr kumimoji="1" lang="en-US" altLang="ja-JP"/>
              <a:t>(transaction2.py)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AD3644-149F-462D-A9F9-CF2529A3861C}"/>
              </a:ext>
            </a:extLst>
          </p:cNvPr>
          <p:cNvSpPr/>
          <p:nvPr/>
        </p:nvSpPr>
        <p:spPr>
          <a:xfrm>
            <a:off x="2458994" y="2686015"/>
            <a:ext cx="7080422" cy="51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01F1329-B3E3-478B-9450-AE4B1D915C5A}"/>
              </a:ext>
            </a:extLst>
          </p:cNvPr>
          <p:cNvSpPr/>
          <p:nvPr/>
        </p:nvSpPr>
        <p:spPr>
          <a:xfrm>
            <a:off x="6827108" y="1325563"/>
            <a:ext cx="3330146" cy="11457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わざとエラーの</a:t>
            </a:r>
            <a:r>
              <a:rPr kumimoji="1" lang="en-US" altLang="ja-JP"/>
              <a:t>SQL</a:t>
            </a:r>
            <a:r>
              <a:rPr kumimoji="1" lang="ja-JP" altLang="en-US"/>
              <a:t>を作る</a:t>
            </a:r>
          </a:p>
        </p:txBody>
      </p:sp>
    </p:spTree>
    <p:extLst>
      <p:ext uri="{BB962C8B-B14F-4D97-AF65-F5344CB8AC3E}">
        <p14:creationId xmlns:p14="http://schemas.microsoft.com/office/powerpoint/2010/main" val="4068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3F845-4008-4DB3-A3BB-AEB4DBBA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221" y="2159542"/>
            <a:ext cx="8229600" cy="1143000"/>
          </a:xfrm>
        </p:spPr>
        <p:txBody>
          <a:bodyPr/>
          <a:lstStyle/>
          <a:p>
            <a:r>
              <a:rPr kumimoji="1" lang="en-US" altLang="ja-JP"/>
              <a:t>select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4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20C02-DF63-476B-92D8-3F95B83C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832" y="1686697"/>
            <a:ext cx="7927272" cy="1373135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r>
              <a:rPr lang="ja-JP" altLang="en-US"/>
              <a:t>で</a:t>
            </a:r>
            <a:r>
              <a:rPr lang="en-US" altLang="ja-JP"/>
              <a:t> </a:t>
            </a:r>
            <a:r>
              <a:rPr lang="ja-JP" altLang="en-US">
                <a:solidFill>
                  <a:srgbClr val="FF0000"/>
                </a:solidFill>
              </a:rPr>
              <a:t>giants.</a:t>
            </a:r>
            <a:r>
              <a:rPr lang="en-US" altLang="ja-JP">
                <a:solidFill>
                  <a:srgbClr val="FF0000"/>
                </a:solidFill>
              </a:rPr>
              <a:t>db</a:t>
            </a:r>
            <a:r>
              <a:rPr lang="ja-JP" altLang="en-US"/>
              <a:t>でデータベースを開ける</a:t>
            </a:r>
            <a:br>
              <a:rPr lang="ja-JP" altLang="en-US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3148</Words>
  <Application>Microsoft Office PowerPoint</Application>
  <PresentationFormat>ワイド画面</PresentationFormat>
  <Paragraphs>597</Paragraphs>
  <Slides>72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72</vt:i4>
      </vt:variant>
    </vt:vector>
  </HeadingPairs>
  <TitlesOfParts>
    <vt:vector size="80" baseType="lpstr">
      <vt:lpstr>-apple-system</vt:lpstr>
      <vt:lpstr>Arial Unicode MS</vt:lpstr>
      <vt:lpstr>Menlo</vt:lpstr>
      <vt:lpstr>游ゴシック</vt:lpstr>
      <vt:lpstr>游ゴシック Light</vt:lpstr>
      <vt:lpstr>Arial</vt:lpstr>
      <vt:lpstr>Consolas</vt:lpstr>
      <vt:lpstr>Office テーマ</vt:lpstr>
      <vt:lpstr>SQL</vt:lpstr>
      <vt:lpstr>DB　browser for SQLlite</vt:lpstr>
      <vt:lpstr>import文を使う（DB　Browser for SQLite）</vt:lpstr>
      <vt:lpstr>File-Impoer-Table from CSV</vt:lpstr>
      <vt:lpstr>gplayer.csvを選択する</vt:lpstr>
      <vt:lpstr>PowerPoint プレゼンテーション</vt:lpstr>
      <vt:lpstr>データを見る</vt:lpstr>
      <vt:lpstr>select</vt:lpstr>
      <vt:lpstr>DB　browser for SQLliteで giants.dbでデータベースを開ける </vt:lpstr>
      <vt:lpstr>SQLの書き方</vt:lpstr>
      <vt:lpstr>テーブルスキーマ（テーブル名giants)</vt:lpstr>
      <vt:lpstr>データの検索(select)</vt:lpstr>
      <vt:lpstr>select文の*</vt:lpstr>
      <vt:lpstr>例</vt:lpstr>
      <vt:lpstr>検索</vt:lpstr>
      <vt:lpstr>論理演算子　and or </vt:lpstr>
      <vt:lpstr>比較演算子</vt:lpstr>
      <vt:lpstr>重複のないデータを抜き出す</vt:lpstr>
      <vt:lpstr>PowerPoint プレゼンテーション</vt:lpstr>
      <vt:lpstr>並び替え order by</vt:lpstr>
      <vt:lpstr>あいまい検索　like </vt:lpstr>
      <vt:lpstr>平均,合計,最大</vt:lpstr>
      <vt:lpstr>count関数</vt:lpstr>
      <vt:lpstr>演習</vt:lpstr>
      <vt:lpstr>演習(select)</vt:lpstr>
      <vt:lpstr>演習</vt:lpstr>
      <vt:lpstr>内部結合</vt:lpstr>
      <vt:lpstr>表の重複をなくす</vt:lpstr>
      <vt:lpstr>正規化（このようなデータベースをRDB)</vt:lpstr>
      <vt:lpstr>内部結合SQLの書き方</vt:lpstr>
      <vt:lpstr>内部結合の例</vt:lpstr>
      <vt:lpstr>課題</vt:lpstr>
      <vt:lpstr>SQL(データ部)</vt:lpstr>
      <vt:lpstr>PowerPoint プレゼンテーション</vt:lpstr>
      <vt:lpstr>外部結合</vt:lpstr>
      <vt:lpstr>外部結合（左を残すleft outer join)</vt:lpstr>
      <vt:lpstr>ビュー</vt:lpstr>
      <vt:lpstr>ビューの作り方</vt:lpstr>
      <vt:lpstr>例</vt:lpstr>
      <vt:lpstr>確認</vt:lpstr>
      <vt:lpstr>インデックス</vt:lpstr>
      <vt:lpstr>インデックス</vt:lpstr>
      <vt:lpstr>.indicesで確かめる</vt:lpstr>
      <vt:lpstr>index実習</vt:lpstr>
      <vt:lpstr>副問い合わせ</vt:lpstr>
      <vt:lpstr>副問い合わせ例</vt:lpstr>
      <vt:lpstr>PowerPoint プレゼンテーション</vt:lpstr>
      <vt:lpstr>演習</vt:lpstr>
      <vt:lpstr>解答例</vt:lpstr>
      <vt:lpstr>データ削除(delete文)</vt:lpstr>
      <vt:lpstr>トリガー</vt:lpstr>
      <vt:lpstr>トリガー構文</vt:lpstr>
      <vt:lpstr>トリガー確認および削除</vt:lpstr>
      <vt:lpstr>具体例</vt:lpstr>
      <vt:lpstr>PowerPoint プレゼンテーション</vt:lpstr>
      <vt:lpstr>データ更新</vt:lpstr>
      <vt:lpstr>例</vt:lpstr>
      <vt:lpstr>Pythonによるデータベース操作</vt:lpstr>
      <vt:lpstr>データ参照(dbselect.py)</vt:lpstr>
      <vt:lpstr>解説</vt:lpstr>
      <vt:lpstr>PowerPoint プレゼンテーション</vt:lpstr>
      <vt:lpstr>図でまとめる</vt:lpstr>
      <vt:lpstr>PowerPoint プレゼンテーション</vt:lpstr>
      <vt:lpstr>データ追加(insertdb.py)</vt:lpstr>
      <vt:lpstr>PowerPoint プレゼンテーション</vt:lpstr>
      <vt:lpstr>データの削除(dbdelet1.py)</vt:lpstr>
      <vt:lpstr>pythonからCSVへのアクセスcsvread.py</vt:lpstr>
      <vt:lpstr>演習（時間があればしてください）</vt:lpstr>
      <vt:lpstr>トランザクション処理</vt:lpstr>
      <vt:lpstr>トランザクション処理（ALL or Nothing)</vt:lpstr>
      <vt:lpstr>コード例(transaction1.py)</vt:lpstr>
      <vt:lpstr>コード例(transaction2.py)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は り</dc:creator>
  <cp:lastModifiedBy>は り</cp:lastModifiedBy>
  <cp:revision>41</cp:revision>
  <dcterms:created xsi:type="dcterms:W3CDTF">2020-08-17T00:20:29Z</dcterms:created>
  <dcterms:modified xsi:type="dcterms:W3CDTF">2020-08-18T17:42:46Z</dcterms:modified>
</cp:coreProperties>
</file>