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8" r:id="rId3"/>
    <p:sldId id="372" r:id="rId4"/>
    <p:sldId id="370" r:id="rId5"/>
    <p:sldId id="371" r:id="rId6"/>
    <p:sldId id="343" r:id="rId7"/>
    <p:sldId id="348" r:id="rId8"/>
    <p:sldId id="374" r:id="rId9"/>
    <p:sldId id="349" r:id="rId10"/>
    <p:sldId id="344" r:id="rId11"/>
    <p:sldId id="345" r:id="rId12"/>
    <p:sldId id="290" r:id="rId13"/>
    <p:sldId id="369" r:id="rId14"/>
    <p:sldId id="373" r:id="rId15"/>
    <p:sldId id="295" r:id="rId16"/>
    <p:sldId id="332" r:id="rId17"/>
    <p:sldId id="29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9B8A1-6D2E-4D19-91DC-BD64D388A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E50B0E-2CA6-4DE9-9A0B-198F30586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27E648-CBF3-496D-AE83-B75790F4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D40B6-5683-4E63-9922-29D64B87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2B825-1765-4AF1-9D75-3C76293A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5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1BD56-44D7-49E0-B3C5-78A802F5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F0DC28-7A4D-451D-BC60-8D1EFD7CC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AC056-A695-4CC3-938C-D146BD6C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D13734-0AFD-4435-BE83-392D2FBD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D6F3FA-B979-4BE4-B279-C98220FC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42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A80EED-C81B-4822-BCE7-3AF1930E1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40B556-3BC2-4537-B9F2-517FBDBF3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F9A9C-0D36-483F-92CB-FBE48712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C97F2-EE04-45CE-BC86-EB10B8B5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C3A187-85BB-41B8-8130-0F82DE1B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6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91929-FFB0-4781-A571-DDD6D740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433084-8824-4ED0-9F47-38F47DFD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5C8558-332E-4C5E-A0D1-2A42EBEF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3BC2F-35D8-4B21-A177-8D588810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B7D01-926D-4C54-B2CB-CC4F3039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3FCD5-4EEE-4371-83EB-8940CF89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5F34E2-340F-4122-AD59-3A72A453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A8EAF-99A5-47FC-B810-E2753311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B7934D-E9D6-4792-BA73-02D2D590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80C69-2CBF-42E0-9EBD-777399CD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1625A-3395-4253-A419-30AAF944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DBF3B-FD5F-49D6-A134-B7ABE79D4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F55DC6-CA5C-4D41-A210-7AF0B84A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6CA84A-80F1-42ED-B47A-C91A6A38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476B23-2EC5-46B1-A57B-7BE5C728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FF2944-7602-46F9-9B3F-87F91934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7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BF9D9-BDE2-42D5-8218-8BEDE19D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6BED0D-FFFD-486F-854C-03430320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25F25C-F598-4FD7-B031-E6EAC9BB3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BB20C7-A5BB-430C-9A1E-5CBA23D6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D38C2A-F419-42A0-9391-D0B439830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B3A2B1-3575-4F1F-8AB1-A205AFF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C876A6-BE05-4D94-8D64-A328CE2C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F8CD58-A0DC-4F02-944F-255A427E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24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27358-864C-42B7-9EB3-83330EA3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E1CB5F-C36A-4369-A379-5053590A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1B09D1-7BEF-4DB5-80E3-4EAB44F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9097C0-CF2D-49D4-8140-7AD5BB60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8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8A75F9-A911-42BC-B4CD-0494DB85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9C829F-08B4-4EAF-9A45-48E71B79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D6BE3C-413D-4325-A86E-83FE39E3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3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0EF31-32AE-4649-856C-39670C57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A057FC-071A-4A4D-B856-11B6B4B8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92E198-9D3E-4C22-B39B-82502A8D5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C985AA-A258-423D-B075-900006B8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BB2529-FFF7-45D4-90D2-226030BD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F0820-6FDA-4AF0-B840-B2635820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66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84255-4870-4D35-A5FB-B4D76350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22D86D-E075-4C82-B0A8-0FCBDFBAC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532CBB-11D6-4997-9B27-B5ED923BE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58AB3-1E15-4246-A113-D4813F3B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32BAC5-EEF6-4A69-B18A-39BEBC01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7B4C83-27FC-4E03-BD8B-F8D6B7AA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8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CBB26F-6A12-402D-A7DB-DA6B66EF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048994-3771-455C-9A91-B6C5AC83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3FF2E-E463-4B4F-A61D-45020C6FA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8A8C-8A12-4DEB-A932-9372BC6EC14C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CE50A-F985-499A-9784-9D2FF14B3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3F57-DAE7-4CB6-8D15-A4F9D73E8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47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F4FAF-9171-4E32-8B93-8457076A9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NumPy</a:t>
            </a:r>
            <a:r>
              <a:rPr kumimoji="1" lang="ja-JP" altLang="en-US"/>
              <a:t>と数学復習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90F539-57FD-4751-B0D4-185594A16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83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4DF42-BD89-41BD-AD0E-4A21C58C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793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サッカー（２－４－４）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32EE75A-6476-4302-94ED-DAFF22580E5E}"/>
              </a:ext>
            </a:extLst>
          </p:cNvPr>
          <p:cNvSpPr/>
          <p:nvPr/>
        </p:nvSpPr>
        <p:spPr>
          <a:xfrm>
            <a:off x="1663700" y="1553766"/>
            <a:ext cx="463550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5F7181E-7B74-494D-AF53-162BFE3C5F97}"/>
              </a:ext>
            </a:extLst>
          </p:cNvPr>
          <p:cNvSpPr/>
          <p:nvPr/>
        </p:nvSpPr>
        <p:spPr>
          <a:xfrm>
            <a:off x="3371850" y="1582341"/>
            <a:ext cx="463550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0706C37-EB92-4011-9A24-9C5C3B422519}"/>
              </a:ext>
            </a:extLst>
          </p:cNvPr>
          <p:cNvSpPr/>
          <p:nvPr/>
        </p:nvSpPr>
        <p:spPr>
          <a:xfrm>
            <a:off x="2336800" y="2446338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2EF9B34-7C84-4709-A4AF-9A4DA7F20242}"/>
              </a:ext>
            </a:extLst>
          </p:cNvPr>
          <p:cNvSpPr/>
          <p:nvPr/>
        </p:nvSpPr>
        <p:spPr>
          <a:xfrm>
            <a:off x="1431925" y="3336132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D5CBCEB-D585-4E84-889E-D0E758B893E0}"/>
              </a:ext>
            </a:extLst>
          </p:cNvPr>
          <p:cNvSpPr/>
          <p:nvPr/>
        </p:nvSpPr>
        <p:spPr>
          <a:xfrm>
            <a:off x="3267075" y="3336132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26F8E7D-3F8E-455D-8196-9035F265918E}"/>
              </a:ext>
            </a:extLst>
          </p:cNvPr>
          <p:cNvSpPr/>
          <p:nvPr/>
        </p:nvSpPr>
        <p:spPr>
          <a:xfrm>
            <a:off x="2336800" y="4079082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5369D591-98D7-4C62-990B-3A4E8D56635C}"/>
              </a:ext>
            </a:extLst>
          </p:cNvPr>
          <p:cNvSpPr/>
          <p:nvPr/>
        </p:nvSpPr>
        <p:spPr>
          <a:xfrm>
            <a:off x="365125" y="5360195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36BAA6D4-8724-4588-9155-6043F4DB4692}"/>
              </a:ext>
            </a:extLst>
          </p:cNvPr>
          <p:cNvSpPr/>
          <p:nvPr/>
        </p:nvSpPr>
        <p:spPr>
          <a:xfrm>
            <a:off x="2012950" y="5360195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C7C6C9A-497D-4819-8C05-4A792210D7FA}"/>
              </a:ext>
            </a:extLst>
          </p:cNvPr>
          <p:cNvSpPr/>
          <p:nvPr/>
        </p:nvSpPr>
        <p:spPr>
          <a:xfrm>
            <a:off x="3230563" y="5360195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56BF22C-1827-4749-8239-0D48261AB13C}"/>
              </a:ext>
            </a:extLst>
          </p:cNvPr>
          <p:cNvSpPr/>
          <p:nvPr/>
        </p:nvSpPr>
        <p:spPr>
          <a:xfrm>
            <a:off x="4568825" y="5360195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E4531EFE-BDA3-4423-98AA-0476EFB4940D}"/>
              </a:ext>
            </a:extLst>
          </p:cNvPr>
          <p:cNvSpPr/>
          <p:nvPr/>
        </p:nvSpPr>
        <p:spPr>
          <a:xfrm>
            <a:off x="5416550" y="2400300"/>
            <a:ext cx="463550" cy="254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63C00DF0-F4D8-48FD-AEEE-C0E02B7879BC}"/>
              </a:ext>
            </a:extLst>
          </p:cNvPr>
          <p:cNvSpPr/>
          <p:nvPr/>
        </p:nvSpPr>
        <p:spPr>
          <a:xfrm>
            <a:off x="5416550" y="5272881"/>
            <a:ext cx="463550" cy="1325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F3E5FD3A-9759-40F0-8610-4C1E2B09C0CA}"/>
              </a:ext>
            </a:extLst>
          </p:cNvPr>
          <p:cNvSpPr/>
          <p:nvPr/>
        </p:nvSpPr>
        <p:spPr>
          <a:xfrm>
            <a:off x="5416550" y="1398984"/>
            <a:ext cx="463550" cy="647700"/>
          </a:xfrm>
          <a:prstGeom prst="rightBrace">
            <a:avLst>
              <a:gd name="adj1" fmla="val 8333"/>
              <a:gd name="adj2" fmla="val 19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CC72B69D-748A-4631-9ED4-ED8D1BE03790}"/>
              </a:ext>
            </a:extLst>
          </p:cNvPr>
          <p:cNvSpPr txBox="1">
            <a:spLocks/>
          </p:cNvSpPr>
          <p:nvPr/>
        </p:nvSpPr>
        <p:spPr>
          <a:xfrm>
            <a:off x="6007100" y="1120775"/>
            <a:ext cx="15144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FW</a:t>
            </a:r>
            <a:endParaRPr lang="ja-JP" altLang="en-US"/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07E75F6-CDAB-4AEC-BA42-54A832808DAD}"/>
              </a:ext>
            </a:extLst>
          </p:cNvPr>
          <p:cNvSpPr txBox="1">
            <a:spLocks/>
          </p:cNvSpPr>
          <p:nvPr/>
        </p:nvSpPr>
        <p:spPr>
          <a:xfrm>
            <a:off x="6051550" y="3086100"/>
            <a:ext cx="15144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MF</a:t>
            </a:r>
            <a:endParaRPr lang="ja-JP" altLang="en-US"/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32031AB4-AE7B-467E-8F50-AF6B0F0D6B5E}"/>
              </a:ext>
            </a:extLst>
          </p:cNvPr>
          <p:cNvSpPr txBox="1">
            <a:spLocks/>
          </p:cNvSpPr>
          <p:nvPr/>
        </p:nvSpPr>
        <p:spPr>
          <a:xfrm>
            <a:off x="6110288" y="5254709"/>
            <a:ext cx="15144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DF</a:t>
            </a:r>
            <a:endParaRPr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8283BF6-55AC-4F57-8471-1E31259B456B}"/>
              </a:ext>
            </a:extLst>
          </p:cNvPr>
          <p:cNvSpPr/>
          <p:nvPr/>
        </p:nvSpPr>
        <p:spPr>
          <a:xfrm>
            <a:off x="10250488" y="1064420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4FEC8B8B-6A77-4408-B21B-79A2D7A4A170}"/>
              </a:ext>
            </a:extLst>
          </p:cNvPr>
          <p:cNvSpPr/>
          <p:nvPr/>
        </p:nvSpPr>
        <p:spPr>
          <a:xfrm>
            <a:off x="10307638" y="5379641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086231DB-7374-41AA-A605-2DCE6BED4BE6}"/>
              </a:ext>
            </a:extLst>
          </p:cNvPr>
          <p:cNvSpPr/>
          <p:nvPr/>
        </p:nvSpPr>
        <p:spPr>
          <a:xfrm>
            <a:off x="10288588" y="4341813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9A7957D6-EC76-47AE-A3A2-7CA7190A3B9F}"/>
              </a:ext>
            </a:extLst>
          </p:cNvPr>
          <p:cNvSpPr/>
          <p:nvPr/>
        </p:nvSpPr>
        <p:spPr>
          <a:xfrm>
            <a:off x="10271126" y="3196034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D078BD2-86F9-4093-A383-EBB9CC724520}"/>
              </a:ext>
            </a:extLst>
          </p:cNvPr>
          <p:cNvSpPr/>
          <p:nvPr/>
        </p:nvSpPr>
        <p:spPr>
          <a:xfrm>
            <a:off x="10261600" y="2130227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0FA096FA-13D6-49A2-8EC7-96A78BFBD553}"/>
              </a:ext>
            </a:extLst>
          </p:cNvPr>
          <p:cNvSpPr/>
          <p:nvPr/>
        </p:nvSpPr>
        <p:spPr>
          <a:xfrm rot="2338054">
            <a:off x="11255374" y="1048726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4251551-19BF-410D-ACB9-02B34172970A}"/>
              </a:ext>
            </a:extLst>
          </p:cNvPr>
          <p:cNvSpPr/>
          <p:nvPr/>
        </p:nvSpPr>
        <p:spPr>
          <a:xfrm rot="2338054">
            <a:off x="11261426" y="5342178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50FD50D2-7954-4002-8C3B-29CE4DC02A8E}"/>
              </a:ext>
            </a:extLst>
          </p:cNvPr>
          <p:cNvSpPr/>
          <p:nvPr/>
        </p:nvSpPr>
        <p:spPr>
          <a:xfrm rot="2338054">
            <a:off x="11261426" y="4351536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7767BE1-C7A5-449B-8454-BBD2B9E16588}"/>
              </a:ext>
            </a:extLst>
          </p:cNvPr>
          <p:cNvSpPr/>
          <p:nvPr/>
        </p:nvSpPr>
        <p:spPr>
          <a:xfrm rot="2338054">
            <a:off x="11255374" y="3196035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69913D36-F66C-4A06-8E56-E66DDA02CDE3}"/>
              </a:ext>
            </a:extLst>
          </p:cNvPr>
          <p:cNvSpPr/>
          <p:nvPr/>
        </p:nvSpPr>
        <p:spPr>
          <a:xfrm rot="2338054">
            <a:off x="11239799" y="2123522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E4A0382-8822-4BA7-9369-5DF18507DB2D}"/>
              </a:ext>
            </a:extLst>
          </p:cNvPr>
          <p:cNvSpPr txBox="1"/>
          <p:nvPr/>
        </p:nvSpPr>
        <p:spPr>
          <a:xfrm>
            <a:off x="6848052" y="2321898"/>
            <a:ext cx="3457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</a:t>
            </a:r>
            <a:r>
              <a:rPr kumimoji="1" lang="ja-JP" altLang="en-US" sz="2800"/>
              <a:t>人を配置するのは</a:t>
            </a:r>
            <a:endParaRPr kumimoji="1" lang="en-US" altLang="ja-JP" sz="2800"/>
          </a:p>
          <a:p>
            <a:r>
              <a:rPr kumimoji="1" lang="ja-JP" altLang="en-US" sz="2800"/>
              <a:t>何通り？</a:t>
            </a:r>
          </a:p>
        </p:txBody>
      </p:sp>
    </p:spTree>
    <p:extLst>
      <p:ext uri="{BB962C8B-B14F-4D97-AF65-F5344CB8AC3E}">
        <p14:creationId xmlns:p14="http://schemas.microsoft.com/office/powerpoint/2010/main" val="258015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86C4A-4723-4137-9D9C-80200E30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700" y="102238"/>
            <a:ext cx="10515600" cy="1026319"/>
          </a:xfrm>
        </p:spPr>
        <p:txBody>
          <a:bodyPr/>
          <a:lstStyle/>
          <a:p>
            <a:r>
              <a:rPr lang="ja-JP" altLang="en-US"/>
              <a:t>重複順列</a:t>
            </a:r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9F6E2A0-095C-4FBA-AB47-73E6734E3F15}"/>
              </a:ext>
            </a:extLst>
          </p:cNvPr>
          <p:cNvSpPr/>
          <p:nvPr/>
        </p:nvSpPr>
        <p:spPr>
          <a:xfrm>
            <a:off x="172243" y="4745164"/>
            <a:ext cx="463550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09BC114-D7AB-41E4-9292-0CB65E1E4530}"/>
              </a:ext>
            </a:extLst>
          </p:cNvPr>
          <p:cNvSpPr/>
          <p:nvPr/>
        </p:nvSpPr>
        <p:spPr>
          <a:xfrm>
            <a:off x="902988" y="4745164"/>
            <a:ext cx="463550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449BA85-9FF9-472E-89F9-7C301839B09F}"/>
              </a:ext>
            </a:extLst>
          </p:cNvPr>
          <p:cNvSpPr/>
          <p:nvPr/>
        </p:nvSpPr>
        <p:spPr>
          <a:xfrm>
            <a:off x="4337050" y="4729247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D06A2A7-6174-4820-A699-B7DB82611A8B}"/>
              </a:ext>
            </a:extLst>
          </p:cNvPr>
          <p:cNvSpPr/>
          <p:nvPr/>
        </p:nvSpPr>
        <p:spPr>
          <a:xfrm>
            <a:off x="3469480" y="4745164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058E2FF-0ED8-43CF-ACDF-47D8AB5A9D48}"/>
              </a:ext>
            </a:extLst>
          </p:cNvPr>
          <p:cNvSpPr/>
          <p:nvPr/>
        </p:nvSpPr>
        <p:spPr>
          <a:xfrm>
            <a:off x="2767013" y="4745164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12D87B9-EF22-4501-968E-F81E9626469F}"/>
              </a:ext>
            </a:extLst>
          </p:cNvPr>
          <p:cNvSpPr/>
          <p:nvPr/>
        </p:nvSpPr>
        <p:spPr>
          <a:xfrm>
            <a:off x="1965474" y="4745164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55D6B35-126D-43B9-BEE7-3389BDF251EC}"/>
              </a:ext>
            </a:extLst>
          </p:cNvPr>
          <p:cNvSpPr/>
          <p:nvPr/>
        </p:nvSpPr>
        <p:spPr>
          <a:xfrm>
            <a:off x="7170737" y="4745164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B05D71-49A8-49CD-9F5F-3F0029E032AC}"/>
              </a:ext>
            </a:extLst>
          </p:cNvPr>
          <p:cNvSpPr/>
          <p:nvPr/>
        </p:nvSpPr>
        <p:spPr>
          <a:xfrm>
            <a:off x="6320281" y="4729247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A53EEDF-F630-4F1E-B451-5D1D1D874EBD}"/>
              </a:ext>
            </a:extLst>
          </p:cNvPr>
          <p:cNvSpPr/>
          <p:nvPr/>
        </p:nvSpPr>
        <p:spPr>
          <a:xfrm>
            <a:off x="5430935" y="4745164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B015CF26-7610-4D35-82E6-79727AC1EC66}"/>
              </a:ext>
            </a:extLst>
          </p:cNvPr>
          <p:cNvSpPr txBox="1">
            <a:spLocks/>
          </p:cNvSpPr>
          <p:nvPr/>
        </p:nvSpPr>
        <p:spPr>
          <a:xfrm>
            <a:off x="2998788" y="5379641"/>
            <a:ext cx="15144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MF</a:t>
            </a:r>
            <a:endParaRPr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76453987-FF9A-4C87-9E09-30D92812E03A}"/>
              </a:ext>
            </a:extLst>
          </p:cNvPr>
          <p:cNvSpPr txBox="1">
            <a:spLocks/>
          </p:cNvSpPr>
          <p:nvPr/>
        </p:nvSpPr>
        <p:spPr>
          <a:xfrm>
            <a:off x="6634163" y="5532437"/>
            <a:ext cx="15144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DF</a:t>
            </a:r>
            <a:endParaRPr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4EAD46F-A97F-48BC-834D-909CF0A4622B}"/>
              </a:ext>
            </a:extLst>
          </p:cNvPr>
          <p:cNvSpPr/>
          <p:nvPr/>
        </p:nvSpPr>
        <p:spPr>
          <a:xfrm>
            <a:off x="8223357" y="1663930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45E6B7BA-C7C3-45F1-9293-0E1952320BE7}"/>
              </a:ext>
            </a:extLst>
          </p:cNvPr>
          <p:cNvSpPr/>
          <p:nvPr/>
        </p:nvSpPr>
        <p:spPr>
          <a:xfrm>
            <a:off x="1228154" y="1537512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74F248D-4657-4989-B25B-27BE9BB7A26C}"/>
              </a:ext>
            </a:extLst>
          </p:cNvPr>
          <p:cNvSpPr/>
          <p:nvPr/>
        </p:nvSpPr>
        <p:spPr>
          <a:xfrm>
            <a:off x="5094461" y="1581223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21CD68F-FACD-421B-BC55-FE617F629EDD}"/>
              </a:ext>
            </a:extLst>
          </p:cNvPr>
          <p:cNvSpPr/>
          <p:nvPr/>
        </p:nvSpPr>
        <p:spPr>
          <a:xfrm>
            <a:off x="2116592" y="1557908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209FCF7-7B49-4989-B48C-F05F55BB910B}"/>
              </a:ext>
            </a:extLst>
          </p:cNvPr>
          <p:cNvSpPr/>
          <p:nvPr/>
        </p:nvSpPr>
        <p:spPr>
          <a:xfrm rot="2338054">
            <a:off x="7155875" y="1618448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29532C4-E696-4A60-B634-2927117F7705}"/>
              </a:ext>
            </a:extLst>
          </p:cNvPr>
          <p:cNvSpPr/>
          <p:nvPr/>
        </p:nvSpPr>
        <p:spPr>
          <a:xfrm rot="2338054">
            <a:off x="6071044" y="1607506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192A0E1-2B41-4AE6-8E82-83DE1E783075}"/>
              </a:ext>
            </a:extLst>
          </p:cNvPr>
          <p:cNvSpPr/>
          <p:nvPr/>
        </p:nvSpPr>
        <p:spPr>
          <a:xfrm rot="2338054">
            <a:off x="4095921" y="1563495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27BDB197-52B9-45B7-9B27-2F7ADB20AC5B}"/>
              </a:ext>
            </a:extLst>
          </p:cNvPr>
          <p:cNvSpPr/>
          <p:nvPr/>
        </p:nvSpPr>
        <p:spPr>
          <a:xfrm rot="2338054">
            <a:off x="3081510" y="1557994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8FBBD11-F32E-478B-ADDE-2F948726BC83}"/>
              </a:ext>
            </a:extLst>
          </p:cNvPr>
          <p:cNvSpPr/>
          <p:nvPr/>
        </p:nvSpPr>
        <p:spPr>
          <a:xfrm>
            <a:off x="8197957" y="4745164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E6D7F78-1851-4E30-88E3-0ED41F227ED8}"/>
              </a:ext>
            </a:extLst>
          </p:cNvPr>
          <p:cNvSpPr/>
          <p:nvPr/>
        </p:nvSpPr>
        <p:spPr>
          <a:xfrm>
            <a:off x="9116175" y="1631418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53CAAF5-626B-462A-A246-1A28E3B00B86}"/>
              </a:ext>
            </a:extLst>
          </p:cNvPr>
          <p:cNvSpPr/>
          <p:nvPr/>
        </p:nvSpPr>
        <p:spPr>
          <a:xfrm>
            <a:off x="10075408" y="1618448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A83AE4C-2BA6-4618-9B0A-FABC5BA6564F}"/>
              </a:ext>
            </a:extLst>
          </p:cNvPr>
          <p:cNvCxnSpPr>
            <a:cxnSpLocks/>
          </p:cNvCxnSpPr>
          <p:nvPr/>
        </p:nvCxnSpPr>
        <p:spPr>
          <a:xfrm>
            <a:off x="1606550" y="4171950"/>
            <a:ext cx="27183" cy="211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46E85AB-9313-457D-8E47-1DABE8D50DDD}"/>
              </a:ext>
            </a:extLst>
          </p:cNvPr>
          <p:cNvCxnSpPr>
            <a:cxnSpLocks/>
          </p:cNvCxnSpPr>
          <p:nvPr/>
        </p:nvCxnSpPr>
        <p:spPr>
          <a:xfrm>
            <a:off x="5117096" y="4119479"/>
            <a:ext cx="0" cy="217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72E3D21-48F2-4AD0-A6A2-75A52E547015}"/>
              </a:ext>
            </a:extLst>
          </p:cNvPr>
          <p:cNvSpPr txBox="1"/>
          <p:nvPr/>
        </p:nvSpPr>
        <p:spPr>
          <a:xfrm>
            <a:off x="5023346" y="3221298"/>
            <a:ext cx="686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4!</a:t>
            </a:r>
            <a:endParaRPr kumimoji="1" lang="ja-JP" altLang="en-US" sz="44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A54C519-FB0F-4C98-9012-59B33AB2A3CC}"/>
              </a:ext>
            </a:extLst>
          </p:cNvPr>
          <p:cNvSpPr txBox="1"/>
          <p:nvPr/>
        </p:nvSpPr>
        <p:spPr>
          <a:xfrm>
            <a:off x="4568825" y="2382116"/>
            <a:ext cx="926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10</a:t>
            </a:r>
            <a:r>
              <a:rPr kumimoji="1" lang="en-US" altLang="ja-JP" sz="40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</a:t>
            </a:r>
            <a:endParaRPr kumimoji="1" lang="ja-JP" altLang="en-US" sz="400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B8C147-FDE1-4CCB-8ECE-5F3011E3A00F}"/>
              </a:ext>
            </a:extLst>
          </p:cNvPr>
          <p:cNvSpPr txBox="1"/>
          <p:nvPr/>
        </p:nvSpPr>
        <p:spPr>
          <a:xfrm>
            <a:off x="3993847" y="3221298"/>
            <a:ext cx="686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/>
              <a:t>2</a:t>
            </a:r>
            <a:r>
              <a:rPr kumimoji="1" lang="en-US" altLang="ja-JP" sz="4400"/>
              <a:t>!</a:t>
            </a:r>
            <a:endParaRPr kumimoji="1" lang="ja-JP" altLang="en-US" sz="440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F30686E-9593-443F-B449-47AE4FEE9FDD}"/>
              </a:ext>
            </a:extLst>
          </p:cNvPr>
          <p:cNvSpPr txBox="1"/>
          <p:nvPr/>
        </p:nvSpPr>
        <p:spPr>
          <a:xfrm>
            <a:off x="5913535" y="3272092"/>
            <a:ext cx="686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4!</a:t>
            </a:r>
            <a:endParaRPr kumimoji="1" lang="ja-JP" altLang="en-US" sz="4400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92313EF-DAA4-499A-80D7-7FDEE677534B}"/>
              </a:ext>
            </a:extLst>
          </p:cNvPr>
          <p:cNvCxnSpPr/>
          <p:nvPr/>
        </p:nvCxnSpPr>
        <p:spPr>
          <a:xfrm>
            <a:off x="3933030" y="3151557"/>
            <a:ext cx="2619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FFE6D7D-E4C0-41FE-905D-FB0FA017B638}"/>
              </a:ext>
            </a:extLst>
          </p:cNvPr>
          <p:cNvSpPr txBox="1"/>
          <p:nvPr/>
        </p:nvSpPr>
        <p:spPr>
          <a:xfrm>
            <a:off x="4537973" y="323249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/>
              <a:t>×</a:t>
            </a:r>
            <a:endParaRPr kumimoji="1" lang="ja-JP" altLang="en-US" sz="440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7BE43A6-73D6-4959-B828-28CD1062175D}"/>
              </a:ext>
            </a:extLst>
          </p:cNvPr>
          <p:cNvSpPr txBox="1"/>
          <p:nvPr/>
        </p:nvSpPr>
        <p:spPr>
          <a:xfrm>
            <a:off x="5430935" y="323249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/>
              <a:t>×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335133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D4993-DE14-4263-BEE7-5C172A75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507" y="2103437"/>
            <a:ext cx="7880985" cy="1325563"/>
          </a:xfrm>
        </p:spPr>
        <p:txBody>
          <a:bodyPr/>
          <a:lstStyle/>
          <a:p>
            <a:r>
              <a:rPr kumimoji="1" lang="ja-JP" altLang="en-US"/>
              <a:t>ベイズの定理</a:t>
            </a:r>
            <a:br>
              <a:rPr kumimoji="1" lang="en-US" altLang="ja-JP"/>
            </a:br>
            <a:r>
              <a:rPr kumimoji="1" lang="en-US" altLang="ja-JP"/>
              <a:t>P</a:t>
            </a:r>
            <a:r>
              <a:rPr kumimoji="1" lang="ja-JP" altLang="en-US"/>
              <a:t>（</a:t>
            </a:r>
            <a:r>
              <a:rPr kumimoji="1" lang="en-US" altLang="ja-JP"/>
              <a:t>A|B)P(B)=P(B|A)P(A)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B66F5-22D5-45AC-A516-494A53ED0173}"/>
              </a:ext>
            </a:extLst>
          </p:cNvPr>
          <p:cNvSpPr txBox="1"/>
          <p:nvPr/>
        </p:nvSpPr>
        <p:spPr>
          <a:xfrm>
            <a:off x="3708400" y="39624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コロナにかかり検査が陽性になった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291A1284-1F7A-4D0E-9CE2-A7218ED0DCC8}"/>
              </a:ext>
            </a:extLst>
          </p:cNvPr>
          <p:cNvSpPr/>
          <p:nvPr/>
        </p:nvSpPr>
        <p:spPr>
          <a:xfrm>
            <a:off x="3930650" y="4514850"/>
            <a:ext cx="25908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883362-70C8-449D-9F3C-6ADD103B1363}"/>
              </a:ext>
            </a:extLst>
          </p:cNvPr>
          <p:cNvSpPr txBox="1"/>
          <p:nvPr/>
        </p:nvSpPr>
        <p:spPr>
          <a:xfrm>
            <a:off x="4330700" y="493926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原因から結果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lang="ja-JP" altLang="en-US" b="1">
                <a:solidFill>
                  <a:srgbClr val="FF0000"/>
                </a:solidFill>
              </a:rPr>
              <a:t>では逆は　検査の陽性がコロナである確率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0EC1B5F-3D0A-4CE4-A85D-9651993B8E4A}"/>
              </a:ext>
            </a:extLst>
          </p:cNvPr>
          <p:cNvSpPr/>
          <p:nvPr/>
        </p:nvSpPr>
        <p:spPr>
          <a:xfrm rot="10800000">
            <a:off x="3930650" y="3491468"/>
            <a:ext cx="25908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8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4079826-0408-4028-878A-9542E521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solidFill>
                  <a:srgbClr val="000000"/>
                </a:solidFill>
              </a:rPr>
              <a:t>条件付き確率</a:t>
            </a: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506" name="Picture 2" descr="２つのサイコロのイラスト素材 [8657932] - PIXTA">
            <a:extLst>
              <a:ext uri="{FF2B5EF4-FFF2-40B4-BE49-F238E27FC236}">
                <a16:creationId xmlns:a16="http://schemas.microsoft.com/office/drawing/2014/main" id="{EC9309AB-A963-48BB-B6CD-B88486F9F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/>
          <a:stretch/>
        </p:blipFill>
        <p:spPr bwMode="auto"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283194-DAA5-4A74-BB42-92A99EF407FB}"/>
              </a:ext>
            </a:extLst>
          </p:cNvPr>
          <p:cNvSpPr txBox="1"/>
          <p:nvPr/>
        </p:nvSpPr>
        <p:spPr>
          <a:xfrm>
            <a:off x="5880262" y="2019346"/>
            <a:ext cx="5833202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4000">
                <a:solidFill>
                  <a:srgbClr val="000000"/>
                </a:solidFill>
              </a:rPr>
              <a:t>大きなサイコロと小さなサイコロがある。大きなサイコロで６が出る</a:t>
            </a:r>
            <a:endParaRPr kumimoji="1" lang="en-US" altLang="ja-JP" sz="4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4000">
                <a:solidFill>
                  <a:srgbClr val="000000"/>
                </a:solidFill>
              </a:rPr>
              <a:t>確率を求めよ</a:t>
            </a:r>
            <a:endParaRPr kumimoji="1" lang="en-US" altLang="ja-JP" sz="4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 sz="4000">
                <a:solidFill>
                  <a:srgbClr val="000000"/>
                </a:solidFill>
              </a:rPr>
              <a:t>ただし、</a:t>
            </a:r>
            <a:r>
              <a:rPr lang="ja-JP" altLang="en-US" sz="4000">
                <a:solidFill>
                  <a:srgbClr val="FF0000"/>
                </a:solidFill>
              </a:rPr>
              <a:t>大きなサイコロを選ぶ確率は</a:t>
            </a:r>
            <a:r>
              <a:rPr lang="en-US" altLang="ja-JP" sz="4000">
                <a:solidFill>
                  <a:srgbClr val="FF0000"/>
                </a:solidFill>
              </a:rPr>
              <a:t>2/3</a:t>
            </a:r>
            <a:r>
              <a:rPr lang="ja-JP" altLang="en-US" sz="4000">
                <a:solidFill>
                  <a:srgbClr val="000000"/>
                </a:solidFill>
              </a:rPr>
              <a:t>とする</a:t>
            </a:r>
            <a:endParaRPr kumimoji="1" lang="en-US" altLang="ja-JP" sz="4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0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勝率ではなく期待値に目を向けた売買手法について | KAZの株式投資で一発逆転！">
            <a:extLst>
              <a:ext uri="{FF2B5EF4-FFF2-40B4-BE49-F238E27FC236}">
                <a16:creationId xmlns:a16="http://schemas.microsoft.com/office/drawing/2014/main" id="{48DC55C1-D089-4BB6-9008-A75044C3A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74" y="0"/>
            <a:ext cx="4140899" cy="414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勝率ではなく期待値に目を向けた売買手法について | KAZの株式投資で一発逆転！">
            <a:extLst>
              <a:ext uri="{FF2B5EF4-FFF2-40B4-BE49-F238E27FC236}">
                <a16:creationId xmlns:a16="http://schemas.microsoft.com/office/drawing/2014/main" id="{7DD3BA13-DDB2-4CF4-BA54-6D937E66D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40" y="3739071"/>
            <a:ext cx="1342835" cy="134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3F47DC08-0389-46E1-A2AD-2A570B1EC797}"/>
              </a:ext>
            </a:extLst>
          </p:cNvPr>
          <p:cNvSpPr/>
          <p:nvPr/>
        </p:nvSpPr>
        <p:spPr>
          <a:xfrm>
            <a:off x="2215642" y="1442497"/>
            <a:ext cx="1655064" cy="1440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4D3015E-CEDA-40BE-8845-88D98E66553B}"/>
              </a:ext>
            </a:extLst>
          </p:cNvPr>
          <p:cNvSpPr/>
          <p:nvPr/>
        </p:nvSpPr>
        <p:spPr>
          <a:xfrm rot="2094131">
            <a:off x="2210094" y="3158666"/>
            <a:ext cx="1228182" cy="736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84D05E-2164-460F-924D-F7E67A72A199}"/>
              </a:ext>
            </a:extLst>
          </p:cNvPr>
          <p:cNvSpPr txBox="1"/>
          <p:nvPr/>
        </p:nvSpPr>
        <p:spPr>
          <a:xfrm>
            <a:off x="7136846" y="4117080"/>
            <a:ext cx="1657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/>
              <a:t>1/6</a:t>
            </a:r>
            <a:endParaRPr kumimoji="1" lang="ja-JP" altLang="en-US" sz="7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72EC4D-AEA4-4E87-9EB3-DA9F81DEC8EC}"/>
              </a:ext>
            </a:extLst>
          </p:cNvPr>
          <p:cNvSpPr txBox="1"/>
          <p:nvPr/>
        </p:nvSpPr>
        <p:spPr>
          <a:xfrm>
            <a:off x="7115779" y="1762655"/>
            <a:ext cx="1657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/>
              <a:t>1/6</a:t>
            </a:r>
            <a:endParaRPr kumimoji="1" lang="ja-JP" altLang="en-US" sz="7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37EAF96-EA26-4E7B-A753-D45490916623}"/>
              </a:ext>
            </a:extLst>
          </p:cNvPr>
          <p:cNvSpPr txBox="1"/>
          <p:nvPr/>
        </p:nvSpPr>
        <p:spPr>
          <a:xfrm>
            <a:off x="1766348" y="562326"/>
            <a:ext cx="1657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/>
              <a:t>2</a:t>
            </a:r>
            <a:r>
              <a:rPr kumimoji="1" lang="en-US" altLang="ja-JP" sz="7200"/>
              <a:t>/3</a:t>
            </a:r>
            <a:endParaRPr kumimoji="1" lang="ja-JP" altLang="en-US" sz="7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0261C1-6B3C-4E42-B2F5-9C391E5A5CB2}"/>
              </a:ext>
            </a:extLst>
          </p:cNvPr>
          <p:cNvSpPr txBox="1"/>
          <p:nvPr/>
        </p:nvSpPr>
        <p:spPr>
          <a:xfrm>
            <a:off x="1834236" y="4495181"/>
            <a:ext cx="1657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/>
              <a:t>1/3</a:t>
            </a:r>
            <a:endParaRPr kumimoji="1" lang="ja-JP" altLang="en-US" sz="7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027949-5FE8-4F5A-8B6D-D824D89C9DBF}"/>
              </a:ext>
            </a:extLst>
          </p:cNvPr>
          <p:cNvSpPr txBox="1"/>
          <p:nvPr/>
        </p:nvSpPr>
        <p:spPr>
          <a:xfrm>
            <a:off x="1834236" y="5995035"/>
            <a:ext cx="862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大きなサイコロで６が出る確率は</a:t>
            </a:r>
            <a:r>
              <a:rPr kumimoji="1" lang="en-US" altLang="ja-JP" sz="2800" b="1">
                <a:solidFill>
                  <a:srgbClr val="FF0000"/>
                </a:solidFill>
              </a:rPr>
              <a:t>2/3×1/6=1/9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B01AB-48DD-498B-8765-F411D1AB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56D5ACF-D1F6-4BC3-B196-71F50C76A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74842"/>
              </p:ext>
            </p:extLst>
          </p:nvPr>
        </p:nvGraphicFramePr>
        <p:xfrm>
          <a:off x="797560" y="279421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411901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656197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710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陽性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陰性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病人（コロナ）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98%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健康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2467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935490-571B-49C8-AC25-3D3DC5171E37}"/>
              </a:ext>
            </a:extLst>
          </p:cNvPr>
          <p:cNvSpPr txBox="1"/>
          <p:nvPr/>
        </p:nvSpPr>
        <p:spPr>
          <a:xfrm>
            <a:off x="2343150" y="719611"/>
            <a:ext cx="968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>
                <a:solidFill>
                  <a:srgbClr val="FF0000"/>
                </a:solidFill>
              </a:rPr>
              <a:t>病気（コロナ）にかかる率</a:t>
            </a:r>
            <a:r>
              <a:rPr kumimoji="1" lang="en-US" altLang="ja-JP" sz="3600" b="1">
                <a:solidFill>
                  <a:srgbClr val="FF0000"/>
                </a:solidFill>
              </a:rPr>
              <a:t>=0.01%</a:t>
            </a:r>
            <a:r>
              <a:rPr kumimoji="1" lang="ja-JP" altLang="en-US" sz="3600" b="1">
                <a:solidFill>
                  <a:srgbClr val="FF0000"/>
                </a:solidFill>
              </a:rPr>
              <a:t>としたとき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79F60FA-49C8-4B97-A41E-9D3A876C2312}"/>
              </a:ext>
            </a:extLst>
          </p:cNvPr>
          <p:cNvSpPr/>
          <p:nvPr/>
        </p:nvSpPr>
        <p:spPr>
          <a:xfrm>
            <a:off x="6096000" y="2651760"/>
            <a:ext cx="1687830" cy="8686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6F99E4-0E0A-4D52-A328-6A899C249A3C}"/>
              </a:ext>
            </a:extLst>
          </p:cNvPr>
          <p:cNvSpPr/>
          <p:nvPr/>
        </p:nvSpPr>
        <p:spPr>
          <a:xfrm>
            <a:off x="3173729" y="3520440"/>
            <a:ext cx="1687830" cy="8686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A106DD45-E9E2-40B4-9770-FDBF44DFCA08}"/>
              </a:ext>
            </a:extLst>
          </p:cNvPr>
          <p:cNvSpPr/>
          <p:nvPr/>
        </p:nvSpPr>
        <p:spPr>
          <a:xfrm>
            <a:off x="6870700" y="1758950"/>
            <a:ext cx="2178050" cy="7747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偽陰性</a:t>
            </a:r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26523DE-3679-4E00-9AD7-42D6FAE5898C}"/>
              </a:ext>
            </a:extLst>
          </p:cNvPr>
          <p:cNvSpPr/>
          <p:nvPr/>
        </p:nvSpPr>
        <p:spPr>
          <a:xfrm>
            <a:off x="3173729" y="4622904"/>
            <a:ext cx="2178050" cy="774700"/>
          </a:xfrm>
          <a:prstGeom prst="wedgeRectCallout">
            <a:avLst>
              <a:gd name="adj1" fmla="val -15002"/>
              <a:gd name="adj2" fmla="val -104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i="1">
                <a:solidFill>
                  <a:schemeClr val="bg1">
                    <a:lumMod val="95000"/>
                  </a:schemeClr>
                </a:solidFill>
              </a:rPr>
              <a:t>偽陽性</a:t>
            </a:r>
            <a:endParaRPr kumimoji="1" lang="ja-JP" altLang="en-US" b="1" i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92A17A-3CB3-4929-861D-BDAF53CD492B}"/>
              </a:ext>
            </a:extLst>
          </p:cNvPr>
          <p:cNvSpPr txBox="1"/>
          <p:nvPr/>
        </p:nvSpPr>
        <p:spPr>
          <a:xfrm>
            <a:off x="3467100" y="5744445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病気にかかっている人に検査すると９８％で正しく診断される（</a:t>
            </a:r>
            <a:r>
              <a:rPr kumimoji="1" lang="ja-JP" altLang="en-US" b="1">
                <a:solidFill>
                  <a:srgbClr val="FF0000"/>
                </a:solidFill>
              </a:rPr>
              <a:t>２％は間違い</a:t>
            </a:r>
            <a:r>
              <a:rPr kumimoji="1" lang="ja-JP" altLang="en-US" b="1"/>
              <a:t>）</a:t>
            </a:r>
            <a:endParaRPr kumimoji="1" lang="en-US" altLang="ja-JP" b="1"/>
          </a:p>
          <a:p>
            <a:r>
              <a:rPr lang="ja-JP" altLang="en-US" b="1">
                <a:solidFill>
                  <a:srgbClr val="FF0000"/>
                </a:solidFill>
              </a:rPr>
              <a:t>健康な人に検査すると２０％で陽性</a:t>
            </a:r>
            <a:r>
              <a:rPr lang="ja-JP" altLang="en-US" b="1"/>
              <a:t>と診断される</a:t>
            </a:r>
            <a:endParaRPr kumimoji="1" lang="ja-JP" altLang="en-US" b="1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F018190-F383-4B0F-B5BB-8BD3D8D45C7C}"/>
              </a:ext>
            </a:extLst>
          </p:cNvPr>
          <p:cNvCxnSpPr/>
          <p:nvPr/>
        </p:nvCxnSpPr>
        <p:spPr>
          <a:xfrm flipH="1" flipV="1">
            <a:off x="4423410" y="5120640"/>
            <a:ext cx="491490" cy="10629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398688-CE10-4299-B278-C0AD22E6FCBB}"/>
              </a:ext>
            </a:extLst>
          </p:cNvPr>
          <p:cNvCxnSpPr>
            <a:cxnSpLocks/>
          </p:cNvCxnSpPr>
          <p:nvPr/>
        </p:nvCxnSpPr>
        <p:spPr>
          <a:xfrm flipV="1">
            <a:off x="7330444" y="2383155"/>
            <a:ext cx="887726" cy="343471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CD59D6-E061-4EA6-AB94-61F8B7ACF61F}"/>
              </a:ext>
            </a:extLst>
          </p:cNvPr>
          <p:cNvSpPr txBox="1"/>
          <p:nvPr/>
        </p:nvSpPr>
        <p:spPr>
          <a:xfrm>
            <a:off x="163185" y="1563429"/>
            <a:ext cx="690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病気で陽性である確率</a:t>
            </a:r>
            <a:r>
              <a:rPr lang="en-US" altLang="ja-JP" sz="2400"/>
              <a:t>(</a:t>
            </a:r>
            <a:r>
              <a:rPr lang="ja-JP" altLang="en-US" sz="2400"/>
              <a:t>検査が正しい）を求めよ</a:t>
            </a:r>
          </a:p>
        </p:txBody>
      </p:sp>
    </p:spTree>
    <p:extLst>
      <p:ext uri="{BB962C8B-B14F-4D97-AF65-F5344CB8AC3E}">
        <p14:creationId xmlns:p14="http://schemas.microsoft.com/office/powerpoint/2010/main" val="164358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4B23DE-7676-4937-AACC-3A35CDC1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病気で陽性である確率</a:t>
            </a:r>
            <a:r>
              <a:rPr kumimoji="1" lang="en-US" altLang="ja-JP"/>
              <a:t>(</a:t>
            </a:r>
            <a:r>
              <a:rPr kumimoji="1" lang="ja-JP" altLang="en-US"/>
              <a:t>検査が正しい）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3D8FE1-806E-4B34-A311-EDF7F9C9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745"/>
          </a:xfrm>
        </p:spPr>
        <p:txBody>
          <a:bodyPr/>
          <a:lstStyle/>
          <a:p>
            <a:r>
              <a:rPr kumimoji="1" lang="en-US" altLang="ja-JP">
                <a:solidFill>
                  <a:srgbClr val="FF0000"/>
                </a:solidFill>
              </a:rPr>
              <a:t>0.0001×0.98</a:t>
            </a:r>
            <a:r>
              <a:rPr kumimoji="1" lang="en-US" altLang="ja-JP"/>
              <a:t>/(</a:t>
            </a:r>
            <a:r>
              <a:rPr kumimoji="1" lang="en-US" altLang="ja-JP" b="1">
                <a:solidFill>
                  <a:srgbClr val="7030A0"/>
                </a:solidFill>
              </a:rPr>
              <a:t>0.0001×0.98</a:t>
            </a:r>
            <a:r>
              <a:rPr kumimoji="1" lang="en-US" altLang="ja-JP"/>
              <a:t>+0.9999×0.2)=0.0004</a:t>
            </a:r>
            <a:r>
              <a:rPr kumimoji="1" lang="ja-JP" altLang="en-US"/>
              <a:t>・・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278D9A-1B67-428A-856D-BB66B46CDB9D}"/>
              </a:ext>
            </a:extLst>
          </p:cNvPr>
          <p:cNvSpPr txBox="1"/>
          <p:nvPr/>
        </p:nvSpPr>
        <p:spPr>
          <a:xfrm>
            <a:off x="2326005" y="2651760"/>
            <a:ext cx="84898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P(</a:t>
            </a:r>
            <a:r>
              <a:rPr kumimoji="1" lang="ja-JP" altLang="en-US" sz="3200"/>
              <a:t>病気</a:t>
            </a:r>
            <a:r>
              <a:rPr kumimoji="1" lang="en-US" altLang="ja-JP" sz="3200"/>
              <a:t>|</a:t>
            </a:r>
            <a:r>
              <a:rPr kumimoji="1" lang="ja-JP" altLang="en-US" sz="3200"/>
              <a:t>陽）</a:t>
            </a:r>
            <a:r>
              <a:rPr kumimoji="1" lang="en-US" altLang="ja-JP" sz="3200"/>
              <a:t>×P(</a:t>
            </a:r>
            <a:r>
              <a:rPr lang="ja-JP" altLang="en-US" sz="3200"/>
              <a:t>陽）＝</a:t>
            </a:r>
            <a:r>
              <a:rPr lang="en-US" altLang="ja-JP" sz="3200"/>
              <a:t>P</a:t>
            </a:r>
            <a:r>
              <a:rPr lang="ja-JP" altLang="en-US" sz="3200"/>
              <a:t>（陽｜病）</a:t>
            </a:r>
            <a:r>
              <a:rPr lang="en-US" altLang="ja-JP" sz="3200"/>
              <a:t>×P(</a:t>
            </a:r>
            <a:r>
              <a:rPr lang="ja-JP" altLang="en-US" sz="3200"/>
              <a:t>病）</a:t>
            </a:r>
            <a:endParaRPr lang="en-US" altLang="ja-JP" sz="3200"/>
          </a:p>
          <a:p>
            <a:endParaRPr kumimoji="1" lang="en-US" altLang="ja-JP" sz="3200"/>
          </a:p>
          <a:p>
            <a:endParaRPr lang="en-US" altLang="ja-JP" sz="3200"/>
          </a:p>
          <a:p>
            <a:r>
              <a:rPr kumimoji="1" lang="en-US" altLang="ja-JP" sz="3200"/>
              <a:t>P(</a:t>
            </a:r>
            <a:r>
              <a:rPr kumimoji="1" lang="ja-JP" altLang="en-US" sz="3200"/>
              <a:t>病気</a:t>
            </a:r>
            <a:r>
              <a:rPr kumimoji="1" lang="en-US" altLang="ja-JP" sz="3200"/>
              <a:t>|</a:t>
            </a:r>
            <a:r>
              <a:rPr kumimoji="1" lang="ja-JP" altLang="en-US" sz="3200"/>
              <a:t>陽）＝</a:t>
            </a:r>
            <a:r>
              <a:rPr lang="en-US" altLang="ja-JP" sz="3200"/>
              <a:t> P</a:t>
            </a:r>
            <a:r>
              <a:rPr lang="ja-JP" altLang="en-US" sz="3200"/>
              <a:t>（陽｜病）</a:t>
            </a:r>
            <a:r>
              <a:rPr lang="en-US" altLang="ja-JP" sz="3200"/>
              <a:t>×P(</a:t>
            </a:r>
            <a:r>
              <a:rPr lang="ja-JP" altLang="en-US" sz="3200"/>
              <a:t>病）</a:t>
            </a:r>
            <a:r>
              <a:rPr lang="en-US" altLang="ja-JP" sz="3200"/>
              <a:t>/</a:t>
            </a:r>
            <a:r>
              <a:rPr kumimoji="1" lang="en-US" altLang="ja-JP" sz="3200"/>
              <a:t> P(</a:t>
            </a:r>
            <a:r>
              <a:rPr lang="ja-JP" altLang="en-US" sz="3200"/>
              <a:t>陽）</a:t>
            </a:r>
            <a:endParaRPr kumimoji="1" lang="ja-JP" altLang="en-US" sz="320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DE7A21CA-C7AB-49B1-A96B-BC33DDE1742A}"/>
              </a:ext>
            </a:extLst>
          </p:cNvPr>
          <p:cNvSpPr/>
          <p:nvPr/>
        </p:nvSpPr>
        <p:spPr>
          <a:xfrm>
            <a:off x="5378450" y="3437066"/>
            <a:ext cx="241300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8EBF02C-8CC7-4ABD-80FC-13204F40D02E}"/>
              </a:ext>
            </a:extLst>
          </p:cNvPr>
          <p:cNvCxnSpPr/>
          <p:nvPr/>
        </p:nvCxnSpPr>
        <p:spPr>
          <a:xfrm>
            <a:off x="5378450" y="2171700"/>
            <a:ext cx="4673600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0E74D2-EEAC-49C2-A690-C0C6731E5FE9}"/>
              </a:ext>
            </a:extLst>
          </p:cNvPr>
          <p:cNvSpPr/>
          <p:nvPr/>
        </p:nvSpPr>
        <p:spPr>
          <a:xfrm>
            <a:off x="3479800" y="1690688"/>
            <a:ext cx="4533900" cy="65246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6B7677-06FE-43D2-8FCA-1592340C88E7}"/>
              </a:ext>
            </a:extLst>
          </p:cNvPr>
          <p:cNvSpPr txBox="1"/>
          <p:nvPr/>
        </p:nvSpPr>
        <p:spPr>
          <a:xfrm>
            <a:off x="3041218" y="5355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コロナ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A743F8-88D7-4C84-A427-241224ACA3AD}"/>
              </a:ext>
            </a:extLst>
          </p:cNvPr>
          <p:cNvSpPr txBox="1"/>
          <p:nvPr/>
        </p:nvSpPr>
        <p:spPr>
          <a:xfrm>
            <a:off x="3041217" y="577443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0.0001%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B423F-14C0-46E6-990E-DF029E70D576}"/>
              </a:ext>
            </a:extLst>
          </p:cNvPr>
          <p:cNvSpPr txBox="1"/>
          <p:nvPr/>
        </p:nvSpPr>
        <p:spPr>
          <a:xfrm>
            <a:off x="4939868" y="53553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コロナ</a:t>
            </a:r>
            <a:r>
              <a:rPr lang="ja-JP" altLang="en-US"/>
              <a:t>でない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3E648A1-31BE-4A74-A89F-1422E4D15AB2}"/>
              </a:ext>
            </a:extLst>
          </p:cNvPr>
          <p:cNvSpPr txBox="1"/>
          <p:nvPr/>
        </p:nvSpPr>
        <p:spPr>
          <a:xfrm>
            <a:off x="5168900" y="5774432"/>
            <a:ext cx="187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/>
              <a:t>0.9999%</a:t>
            </a:r>
            <a:endParaRPr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A5D044E-DD39-43A8-BB20-C6CB44424E19}"/>
              </a:ext>
            </a:extLst>
          </p:cNvPr>
          <p:cNvSpPr/>
          <p:nvPr/>
        </p:nvSpPr>
        <p:spPr>
          <a:xfrm>
            <a:off x="4762500" y="5200650"/>
            <a:ext cx="1949450" cy="116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D698D91-F51D-45E2-A31E-EDE6519EC955}"/>
              </a:ext>
            </a:extLst>
          </p:cNvPr>
          <p:cNvSpPr/>
          <p:nvPr/>
        </p:nvSpPr>
        <p:spPr>
          <a:xfrm>
            <a:off x="2601254" y="5200650"/>
            <a:ext cx="1949450" cy="116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034E8C01-698B-401B-A796-23137B1F00C2}"/>
              </a:ext>
            </a:extLst>
          </p:cNvPr>
          <p:cNvSpPr/>
          <p:nvPr/>
        </p:nvSpPr>
        <p:spPr>
          <a:xfrm>
            <a:off x="6603071" y="5673348"/>
            <a:ext cx="641350" cy="25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90DD043-B72C-444D-A06C-1E277BBB2138}"/>
              </a:ext>
            </a:extLst>
          </p:cNvPr>
          <p:cNvSpPr txBox="1"/>
          <p:nvPr/>
        </p:nvSpPr>
        <p:spPr>
          <a:xfrm>
            <a:off x="7337964" y="556171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20%</a:t>
            </a:r>
            <a:r>
              <a:rPr kumimoji="1" lang="ja-JP" altLang="en-US">
                <a:solidFill>
                  <a:srgbClr val="FF0000"/>
                </a:solidFill>
              </a:rPr>
              <a:t>陽性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BDE49CA-2539-40B4-A2EE-3F19934FCD89}"/>
              </a:ext>
            </a:extLst>
          </p:cNvPr>
          <p:cNvSpPr/>
          <p:nvPr/>
        </p:nvSpPr>
        <p:spPr>
          <a:xfrm rot="10800000">
            <a:off x="2158912" y="5518537"/>
            <a:ext cx="641350" cy="25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AFBE804-0D67-4C50-A410-00A9B4452F77}"/>
              </a:ext>
            </a:extLst>
          </p:cNvPr>
          <p:cNvSpPr txBox="1"/>
          <p:nvPr/>
        </p:nvSpPr>
        <p:spPr>
          <a:xfrm>
            <a:off x="965856" y="551853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98%</a:t>
            </a:r>
            <a:r>
              <a:rPr kumimoji="1" lang="ja-JP" altLang="en-US">
                <a:solidFill>
                  <a:srgbClr val="FF0000"/>
                </a:solidFill>
              </a:rPr>
              <a:t>陽性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DB71A6-E702-4828-B3EF-51661089259C}"/>
              </a:ext>
            </a:extLst>
          </p:cNvPr>
          <p:cNvSpPr/>
          <p:nvPr/>
        </p:nvSpPr>
        <p:spPr>
          <a:xfrm>
            <a:off x="548640" y="4713863"/>
            <a:ext cx="8789670" cy="1932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380424-40D2-4987-AA39-BF92A9692E4B}"/>
              </a:ext>
            </a:extLst>
          </p:cNvPr>
          <p:cNvCxnSpPr/>
          <p:nvPr/>
        </p:nvCxnSpPr>
        <p:spPr>
          <a:xfrm flipV="1">
            <a:off x="4440555" y="2400300"/>
            <a:ext cx="499313" cy="253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8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530D6-6D7F-41E4-AC4D-0259A042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モンティーホール問題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FCA4463-4BC8-4BF5-BE0A-BE37DBA2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65" y="1797729"/>
            <a:ext cx="4436806" cy="462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73584-B6AA-411B-81E7-9D58F6B0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2301875"/>
            <a:ext cx="7156450" cy="1325563"/>
          </a:xfrm>
        </p:spPr>
        <p:txBody>
          <a:bodyPr>
            <a:noAutofit/>
          </a:bodyPr>
          <a:lstStyle/>
          <a:p>
            <a:r>
              <a:rPr lang="ja-JP" altLang="en-US" sz="8800"/>
              <a:t>前回の続き</a:t>
            </a:r>
            <a:endParaRPr kumimoji="1" lang="ja-JP" altLang="en-US" sz="8800"/>
          </a:p>
        </p:txBody>
      </p:sp>
    </p:spTree>
    <p:extLst>
      <p:ext uri="{BB962C8B-B14F-4D97-AF65-F5344CB8AC3E}">
        <p14:creationId xmlns:p14="http://schemas.microsoft.com/office/powerpoint/2010/main" val="421666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FD2FE-953E-410C-AA73-6EB2AAB2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550" y="2103437"/>
            <a:ext cx="10515600" cy="1325563"/>
          </a:xfrm>
        </p:spPr>
        <p:txBody>
          <a:bodyPr/>
          <a:lstStyle/>
          <a:p>
            <a:r>
              <a:rPr lang="ja-JP" altLang="en-US"/>
              <a:t>復習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35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CEF90-1DDA-4A16-A75E-CA44CAAB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122238"/>
            <a:ext cx="10515600" cy="1325563"/>
          </a:xfrm>
        </p:spPr>
        <p:txBody>
          <a:bodyPr/>
          <a:lstStyle/>
          <a:p>
            <a:r>
              <a:rPr kumimoji="1" lang="ja-JP" altLang="en-US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1A2CE9-E683-4048-AC90-4174B92F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923924"/>
            <a:ext cx="10515600" cy="59340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/>
              <a:t>(1)</a:t>
            </a:r>
            <a:r>
              <a:rPr kumimoji="1" lang="ja-JP" altLang="en-US"/>
              <a:t>ベクトル（</a:t>
            </a:r>
            <a:r>
              <a:rPr kumimoji="1" lang="en-US" altLang="ja-JP"/>
              <a:t>2,3)</a:t>
            </a:r>
            <a:r>
              <a:rPr kumimoji="1" lang="ja-JP" altLang="en-US"/>
              <a:t>と</a:t>
            </a:r>
            <a:r>
              <a:rPr kumimoji="1" lang="en-US" altLang="ja-JP"/>
              <a:t>(4,5)</a:t>
            </a:r>
            <a:r>
              <a:rPr kumimoji="1" lang="ja-JP" altLang="en-US"/>
              <a:t>の内積を求めてください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(2)   1  2     5   6</a:t>
            </a:r>
          </a:p>
          <a:p>
            <a:pPr marL="0" indent="0">
              <a:buNone/>
            </a:pPr>
            <a:r>
              <a:rPr kumimoji="1" lang="en-US" altLang="ja-JP"/>
              <a:t>        3  4     7   8</a:t>
            </a:r>
          </a:p>
          <a:p>
            <a:pPr marL="514350" indent="-514350">
              <a:buAutoNum type="arabicParenBoth" startAt="3"/>
            </a:pPr>
            <a:r>
              <a:rPr kumimoji="1" lang="en-US" altLang="ja-JP"/>
              <a:t>    1   2  3      1</a:t>
            </a:r>
          </a:p>
          <a:p>
            <a:pPr marL="0" indent="0">
              <a:buNone/>
            </a:pPr>
            <a:r>
              <a:rPr lang="en-US" altLang="ja-JP"/>
              <a:t>         4  5  6       2</a:t>
            </a:r>
          </a:p>
          <a:p>
            <a:pPr marL="0" indent="0">
              <a:buNone/>
            </a:pPr>
            <a:r>
              <a:rPr kumimoji="1" lang="en-US" altLang="ja-JP"/>
              <a:t>         7  8  9       3</a:t>
            </a:r>
          </a:p>
          <a:p>
            <a:pPr marL="514350" indent="-514350">
              <a:buAutoNum type="arabicParenBoth" startAt="4"/>
            </a:pP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　　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x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＋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y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＋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z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＝９　　　　</a:t>
            </a:r>
            <a:br>
              <a:rPr lang="en-US" altLang="ja-JP"/>
            </a:br>
            <a:r>
              <a:rPr lang="en-US" altLang="ja-JP">
                <a:solidFill>
                  <a:srgbClr val="333333"/>
                </a:solidFill>
                <a:latin typeface="ヒラギノ角ゴ Pro W3"/>
              </a:rPr>
              <a:t>     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２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x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＋３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y−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２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z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＝５　</a:t>
            </a:r>
            <a:br>
              <a:rPr lang="en-US" altLang="ja-JP"/>
            </a:br>
            <a:r>
              <a:rPr lang="en-US" altLang="ja-JP">
                <a:solidFill>
                  <a:srgbClr val="333333"/>
                </a:solidFill>
                <a:latin typeface="ヒラギノ角ゴ Pro W3"/>
              </a:rPr>
              <a:t>     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３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x−y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＋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z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＝７    を逆行列を使って求めてください</a:t>
            </a:r>
            <a:endParaRPr lang="en-US" altLang="ja-JP" b="0" i="0">
              <a:solidFill>
                <a:srgbClr val="333333"/>
              </a:solidFill>
              <a:effectLst/>
              <a:latin typeface="ヒラギノ角ゴ Pro W3"/>
            </a:endParaRPr>
          </a:p>
        </p:txBody>
      </p:sp>
      <p:sp>
        <p:nvSpPr>
          <p:cNvPr id="4" name="大かっこ 3">
            <a:extLst>
              <a:ext uri="{FF2B5EF4-FFF2-40B4-BE49-F238E27FC236}">
                <a16:creationId xmlns:a16="http://schemas.microsoft.com/office/drawing/2014/main" id="{7A61DD72-8DB0-4CB4-B993-905C46BF205A}"/>
              </a:ext>
            </a:extLst>
          </p:cNvPr>
          <p:cNvSpPr/>
          <p:nvPr/>
        </p:nvSpPr>
        <p:spPr>
          <a:xfrm>
            <a:off x="1352550" y="1543844"/>
            <a:ext cx="901700" cy="9080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大かっこ 5">
            <a:extLst>
              <a:ext uri="{FF2B5EF4-FFF2-40B4-BE49-F238E27FC236}">
                <a16:creationId xmlns:a16="http://schemas.microsoft.com/office/drawing/2014/main" id="{CB203901-50BF-4D79-935E-0A71EBAE1131}"/>
              </a:ext>
            </a:extLst>
          </p:cNvPr>
          <p:cNvSpPr/>
          <p:nvPr/>
        </p:nvSpPr>
        <p:spPr>
          <a:xfrm>
            <a:off x="2444750" y="1466850"/>
            <a:ext cx="901700" cy="9080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大かっこ 6">
            <a:extLst>
              <a:ext uri="{FF2B5EF4-FFF2-40B4-BE49-F238E27FC236}">
                <a16:creationId xmlns:a16="http://schemas.microsoft.com/office/drawing/2014/main" id="{BE88BD37-DE6E-4C7C-A8EA-9A6E749B6B2E}"/>
              </a:ext>
            </a:extLst>
          </p:cNvPr>
          <p:cNvSpPr/>
          <p:nvPr/>
        </p:nvSpPr>
        <p:spPr>
          <a:xfrm>
            <a:off x="1263650" y="2451894"/>
            <a:ext cx="1549400" cy="15557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大かっこ 8">
            <a:extLst>
              <a:ext uri="{FF2B5EF4-FFF2-40B4-BE49-F238E27FC236}">
                <a16:creationId xmlns:a16="http://schemas.microsoft.com/office/drawing/2014/main" id="{D34DB63F-9835-457D-8632-A0E0F5BABC38}"/>
              </a:ext>
            </a:extLst>
          </p:cNvPr>
          <p:cNvSpPr/>
          <p:nvPr/>
        </p:nvSpPr>
        <p:spPr>
          <a:xfrm>
            <a:off x="2895600" y="2509837"/>
            <a:ext cx="901700" cy="15557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27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9E9A86-298F-48AE-9718-E01DB66C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525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(6)X=(1 0.5)    W=  0.1  0.3  0.5    B=(0.1  0.2 0.3)</a:t>
            </a:r>
          </a:p>
          <a:p>
            <a:pPr marL="0" indent="0">
              <a:buNone/>
            </a:pPr>
            <a:r>
              <a:rPr kumimoji="1" lang="en-US" altLang="ja-JP"/>
              <a:t>                                0.2  0.4  0.6    </a:t>
            </a:r>
          </a:p>
          <a:p>
            <a:pPr marL="0" indent="0">
              <a:buNone/>
            </a:pPr>
            <a:r>
              <a:rPr kumimoji="1" lang="ja-JP" altLang="en-US"/>
              <a:t>の行列の</a:t>
            </a:r>
            <a:r>
              <a:rPr kumimoji="1" lang="en-US" altLang="ja-JP"/>
              <a:t>A=XW</a:t>
            </a:r>
            <a:r>
              <a:rPr kumimoji="1" lang="ja-JP" altLang="en-US"/>
              <a:t>＋</a:t>
            </a:r>
            <a:r>
              <a:rPr kumimoji="1" lang="en-US" altLang="ja-JP"/>
              <a:t>B</a:t>
            </a:r>
            <a:r>
              <a:rPr kumimoji="1" lang="ja-JP" altLang="en-US"/>
              <a:t>の計算結果を求めてください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（ニューロで出てきます）</a:t>
            </a:r>
            <a:endParaRPr kumimoji="1" lang="ja-JP" altLang="en-US"/>
          </a:p>
        </p:txBody>
      </p:sp>
      <p:sp>
        <p:nvSpPr>
          <p:cNvPr id="4" name="大かっこ 3">
            <a:extLst>
              <a:ext uri="{FF2B5EF4-FFF2-40B4-BE49-F238E27FC236}">
                <a16:creationId xmlns:a16="http://schemas.microsoft.com/office/drawing/2014/main" id="{9CED0A18-F07A-455B-A430-C66B1C4215C9}"/>
              </a:ext>
            </a:extLst>
          </p:cNvPr>
          <p:cNvSpPr/>
          <p:nvPr/>
        </p:nvSpPr>
        <p:spPr>
          <a:xfrm>
            <a:off x="3962400" y="1152525"/>
            <a:ext cx="2057400" cy="8509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14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90304-79AB-413D-91D4-AA18FA0B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2968625"/>
            <a:ext cx="10515600" cy="1325563"/>
          </a:xfrm>
        </p:spPr>
        <p:txBody>
          <a:bodyPr/>
          <a:lstStyle/>
          <a:p>
            <a:r>
              <a:rPr lang="ja-JP" altLang="en-US"/>
              <a:t>ベイスの定理・順列・組み合わせ・</a:t>
            </a:r>
            <a:r>
              <a:rPr kumimoji="1" lang="ja-JP" altLang="en-US"/>
              <a:t>重複順列</a:t>
            </a:r>
          </a:p>
        </p:txBody>
      </p:sp>
    </p:spTree>
    <p:extLst>
      <p:ext uri="{BB962C8B-B14F-4D97-AF65-F5344CB8AC3E}">
        <p14:creationId xmlns:p14="http://schemas.microsoft.com/office/powerpoint/2010/main" val="122024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A4019-E7FE-44E3-A8B0-9EC010E2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課題 </a:t>
            </a:r>
            <a:r>
              <a:rPr kumimoji="1" lang="en-US" altLang="ja-JP"/>
              <a:t>AKB</a:t>
            </a:r>
            <a:r>
              <a:rPr kumimoji="1" lang="ja-JP" altLang="en-US"/>
              <a:t>４８の並び方→</a:t>
            </a:r>
            <a:r>
              <a:rPr kumimoji="1" lang="ja-JP" altLang="en-US" b="1">
                <a:solidFill>
                  <a:srgbClr val="FF0000"/>
                </a:solidFill>
              </a:rPr>
              <a:t>順列</a:t>
            </a:r>
            <a:r>
              <a:rPr kumimoji="1" lang="en-US" altLang="ja-JP" b="1">
                <a:solidFill>
                  <a:srgbClr val="FF0000"/>
                </a:solidFill>
              </a:rPr>
              <a:t>(Permintation)</a:t>
            </a:r>
            <a:br>
              <a:rPr kumimoji="1" lang="en-US" altLang="ja-JP" b="1">
                <a:solidFill>
                  <a:srgbClr val="FF0000"/>
                </a:solidFill>
              </a:rPr>
            </a:br>
            <a:r>
              <a:rPr kumimoji="1" lang="ja-JP" altLang="en-US"/>
              <a:t>センターは誰か？</a:t>
            </a:r>
          </a:p>
        </p:txBody>
      </p:sp>
      <p:pic>
        <p:nvPicPr>
          <p:cNvPr id="19458" name="Picture 2" descr="AKB48公式サイト｜ニュース">
            <a:extLst>
              <a:ext uri="{FF2B5EF4-FFF2-40B4-BE49-F238E27FC236}">
                <a16:creationId xmlns:a16="http://schemas.microsoft.com/office/drawing/2014/main" id="{158C769E-0A8D-4203-91FE-6C45F2A9A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15" y="1930400"/>
            <a:ext cx="5554335" cy="39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8C05BA-3C62-4D0F-A621-2F4FF226288C}"/>
              </a:ext>
            </a:extLst>
          </p:cNvPr>
          <p:cNvSpPr txBox="1"/>
          <p:nvPr/>
        </p:nvSpPr>
        <p:spPr>
          <a:xfrm>
            <a:off x="1487329" y="5862120"/>
            <a:ext cx="9559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12413915592536072670862289047373375038521486354677760000000000</a:t>
            </a:r>
            <a:r>
              <a:rPr lang="ja-JP" altLang="en-US"/>
              <a:t>（６３桁</a:t>
            </a:r>
            <a:r>
              <a:rPr lang="en-US" altLang="ja-JP"/>
              <a:t>)</a:t>
            </a:r>
          </a:p>
          <a:p>
            <a:endParaRPr lang="en-US" altLang="ja-JP"/>
          </a:p>
          <a:p>
            <a:r>
              <a:rPr lang="zh-TW" altLang="en-US"/>
              <a:t>恒河沙 </a:t>
            </a:r>
            <a:r>
              <a:rPr lang="en-US" altLang="zh-TW"/>
              <a:t>= 10</a:t>
            </a:r>
            <a:r>
              <a:rPr lang="ja-JP" altLang="en-US"/>
              <a:t>の</a:t>
            </a:r>
            <a:r>
              <a:rPr lang="en-US" altLang="zh-TW"/>
              <a:t>56</a:t>
            </a:r>
            <a:r>
              <a:rPr lang="ja-JP" altLang="en-US"/>
              <a:t>乗</a:t>
            </a:r>
            <a:r>
              <a:rPr lang="en-US" altLang="zh-TW"/>
              <a:t>, 1</a:t>
            </a:r>
            <a:r>
              <a:rPr lang="zh-TW" altLang="en-US"/>
              <a:t>阿僧祇 </a:t>
            </a:r>
            <a:r>
              <a:rPr lang="en-US" altLang="zh-TW"/>
              <a:t>= 10</a:t>
            </a:r>
            <a:r>
              <a:rPr lang="ja-JP" altLang="en-US"/>
              <a:t>の</a:t>
            </a:r>
            <a:r>
              <a:rPr lang="en-US" altLang="zh-TW"/>
              <a:t>64</a:t>
            </a:r>
            <a:r>
              <a:rPr lang="ja-JP" altLang="en-US"/>
              <a:t>乗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216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F17F07-7CEF-4A2B-AC8A-B4BC0905D38D}"/>
              </a:ext>
            </a:extLst>
          </p:cNvPr>
          <p:cNvSpPr txBox="1"/>
          <p:nvPr/>
        </p:nvSpPr>
        <p:spPr>
          <a:xfrm>
            <a:off x="2257425" y="889844"/>
            <a:ext cx="68851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兆	</a:t>
            </a:r>
            <a:r>
              <a:rPr lang="en-US" altLang="ja-JP"/>
              <a:t>T</a:t>
            </a:r>
            <a:r>
              <a:rPr lang="ja-JP" altLang="en-US"/>
              <a:t>（テラ）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12</a:t>
            </a:r>
            <a:r>
              <a:rPr lang="ja-JP" altLang="en-US"/>
              <a:t>乗</a:t>
            </a:r>
            <a:endParaRPr lang="en-US" altLang="ja-JP"/>
          </a:p>
          <a:p>
            <a:r>
              <a:rPr lang="en-US" altLang="ja-JP"/>
              <a:t>(</a:t>
            </a:r>
            <a:r>
              <a:rPr lang="ja-JP" altLang="en-US"/>
              <a:t>千兆</a:t>
            </a:r>
            <a:r>
              <a:rPr lang="en-US" altLang="ja-JP"/>
              <a:t>)	P</a:t>
            </a:r>
            <a:r>
              <a:rPr lang="ja-JP" altLang="en-US"/>
              <a:t>（ペタ）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15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京（けい）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16</a:t>
            </a:r>
            <a:r>
              <a:rPr lang="ja-JP" altLang="en-US"/>
              <a:t>乗</a:t>
            </a:r>
            <a:endParaRPr lang="en-US" altLang="ja-JP"/>
          </a:p>
          <a:p>
            <a:r>
              <a:rPr lang="en-US" altLang="ja-JP"/>
              <a:t>(</a:t>
            </a:r>
            <a:r>
              <a:rPr lang="ja-JP" altLang="en-US"/>
              <a:t>百京</a:t>
            </a:r>
            <a:r>
              <a:rPr lang="en-US" altLang="ja-JP"/>
              <a:t>)	E</a:t>
            </a:r>
            <a:r>
              <a:rPr lang="ja-JP" altLang="en-US"/>
              <a:t>（エクサ）	</a:t>
            </a:r>
            <a:r>
              <a:rPr lang="en-US" altLang="ja-JP" b="1">
                <a:solidFill>
                  <a:srgbClr val="FF0000"/>
                </a:solidFill>
              </a:rPr>
              <a:t>10</a:t>
            </a:r>
            <a:r>
              <a:rPr lang="ja-JP" altLang="en-US" b="1">
                <a:solidFill>
                  <a:srgbClr val="FF0000"/>
                </a:solidFill>
              </a:rPr>
              <a:t>の</a:t>
            </a:r>
            <a:r>
              <a:rPr lang="en-US" altLang="ja-JP" b="1">
                <a:solidFill>
                  <a:srgbClr val="FF0000"/>
                </a:solidFill>
              </a:rPr>
              <a:t>18</a:t>
            </a:r>
            <a:r>
              <a:rPr lang="ja-JP" altLang="en-US" b="1">
                <a:solidFill>
                  <a:srgbClr val="FF0000"/>
                </a:solidFill>
              </a:rPr>
              <a:t>乗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lang="ja-JP" altLang="en-US"/>
              <a:t>垓（がい）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20</a:t>
            </a:r>
            <a:r>
              <a:rPr lang="ja-JP" altLang="en-US"/>
              <a:t>乗</a:t>
            </a:r>
            <a:endParaRPr lang="en-US" altLang="ja-JP"/>
          </a:p>
          <a:p>
            <a:r>
              <a:rPr lang="en-US" altLang="ja-JP"/>
              <a:t>(</a:t>
            </a:r>
            <a:r>
              <a:rPr lang="ja-JP" altLang="en-US"/>
              <a:t>十垓</a:t>
            </a:r>
            <a:r>
              <a:rPr lang="en-US" altLang="ja-JP"/>
              <a:t>)	Z</a:t>
            </a:r>
            <a:r>
              <a:rPr lang="ja-JP" altLang="en-US"/>
              <a:t>（ゼタ）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21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秭（し）、𥝱（じょ）	</a:t>
            </a:r>
            <a:r>
              <a:rPr lang="en-US" altLang="ja-JP"/>
              <a:t>Y</a:t>
            </a:r>
            <a:r>
              <a:rPr lang="ja-JP" altLang="en-US"/>
              <a:t>（ヨタ）	</a:t>
            </a:r>
            <a:r>
              <a:rPr lang="en-US" altLang="ja-JP" b="1">
                <a:solidFill>
                  <a:srgbClr val="FF0000"/>
                </a:solidFill>
              </a:rPr>
              <a:t>10</a:t>
            </a:r>
            <a:r>
              <a:rPr lang="ja-JP" altLang="en-US" b="1">
                <a:solidFill>
                  <a:srgbClr val="FF0000"/>
                </a:solidFill>
              </a:rPr>
              <a:t>の</a:t>
            </a:r>
            <a:r>
              <a:rPr lang="en-US" altLang="ja-JP" b="1">
                <a:solidFill>
                  <a:srgbClr val="FF0000"/>
                </a:solidFill>
              </a:rPr>
              <a:t>24</a:t>
            </a:r>
          </a:p>
          <a:p>
            <a:r>
              <a:rPr lang="ja-JP" altLang="en-US"/>
              <a:t>穣（じょう）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28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溝（こう）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32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澗（かん）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36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正（せい）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40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載（さい）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44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極（ごく）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48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恒河沙（ごうがしゃ）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52</a:t>
            </a:r>
          </a:p>
          <a:p>
            <a:r>
              <a:rPr lang="ja-JP" altLang="en-US"/>
              <a:t>阿僧祇（あそうぎ）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56</a:t>
            </a:r>
          </a:p>
          <a:p>
            <a:r>
              <a:rPr lang="ja-JP" altLang="en-US"/>
              <a:t>那由他（なゆた）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60</a:t>
            </a:r>
          </a:p>
          <a:p>
            <a:r>
              <a:rPr lang="ja-JP" altLang="en-US"/>
              <a:t>不可思議（ふかしぎ）		</a:t>
            </a:r>
            <a:r>
              <a:rPr lang="en-US" altLang="ja-JP" b="1">
                <a:solidFill>
                  <a:srgbClr val="FF0000"/>
                </a:solidFill>
              </a:rPr>
              <a:t>10</a:t>
            </a:r>
            <a:r>
              <a:rPr lang="ja-JP" altLang="en-US" b="1">
                <a:solidFill>
                  <a:srgbClr val="FF0000"/>
                </a:solidFill>
              </a:rPr>
              <a:t>の</a:t>
            </a:r>
            <a:r>
              <a:rPr lang="en-US" altLang="ja-JP" b="1">
                <a:solidFill>
                  <a:srgbClr val="FF0000"/>
                </a:solidFill>
              </a:rPr>
              <a:t>64</a:t>
            </a:r>
          </a:p>
          <a:p>
            <a:r>
              <a:rPr lang="ja-JP" altLang="en-US"/>
              <a:t>無量大数（むりょうたいすう）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303578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8F4BD-17B9-42DF-B9AD-085ED335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BTS</a:t>
            </a:r>
            <a:r>
              <a:rPr kumimoji="1" lang="ja-JP" altLang="en-US"/>
              <a:t>の中から３人選ぶ通り数→</a:t>
            </a:r>
            <a:r>
              <a:rPr kumimoji="1" lang="ja-JP" altLang="en-US" b="1">
                <a:solidFill>
                  <a:srgbClr val="FF0000"/>
                </a:solidFill>
              </a:rPr>
              <a:t>組み合わせ</a:t>
            </a:r>
            <a:r>
              <a:rPr kumimoji="1" lang="en-US" altLang="ja-JP"/>
              <a:t>(Combination) AKB</a:t>
            </a:r>
            <a:r>
              <a:rPr kumimoji="1" lang="ja-JP" altLang="en-US"/>
              <a:t>で言えば選抜メンバー</a:t>
            </a:r>
            <a:br>
              <a:rPr kumimoji="1" lang="en-US" altLang="ja-JP"/>
            </a:br>
            <a:r>
              <a:rPr kumimoji="1" lang="ja-JP" altLang="en-US"/>
              <a:t>答え　３５通り</a:t>
            </a:r>
          </a:p>
        </p:txBody>
      </p:sp>
      <p:pic>
        <p:nvPicPr>
          <p:cNvPr id="20482" name="Picture 2" descr="なぜBTSはコロナ禍でも快進撃を続けられるのか？ 「弱小事務所」のハンデが大きな強みに（クーリエ・ジャポン） - Yahoo!ニュース">
            <a:extLst>
              <a:ext uri="{FF2B5EF4-FFF2-40B4-BE49-F238E27FC236}">
                <a16:creationId xmlns:a16="http://schemas.microsoft.com/office/drawing/2014/main" id="{D6474AD3-C811-4105-ADA6-6FD5E137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032000"/>
            <a:ext cx="7370536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2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675</Words>
  <Application>Microsoft Office PowerPoint</Application>
  <PresentationFormat>ワイド画面</PresentationFormat>
  <Paragraphs>97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HGPｺﾞｼｯｸE</vt:lpstr>
      <vt:lpstr>ヒラギノ角ゴ Pro W3</vt:lpstr>
      <vt:lpstr>游ゴシック</vt:lpstr>
      <vt:lpstr>游ゴシック Light</vt:lpstr>
      <vt:lpstr>Arial</vt:lpstr>
      <vt:lpstr>Office テーマ</vt:lpstr>
      <vt:lpstr>NumPyと数学復習</vt:lpstr>
      <vt:lpstr>前回の続き</vt:lpstr>
      <vt:lpstr>復習</vt:lpstr>
      <vt:lpstr>問題</vt:lpstr>
      <vt:lpstr>PowerPoint プレゼンテーション</vt:lpstr>
      <vt:lpstr>ベイスの定理・順列・組み合わせ・重複順列</vt:lpstr>
      <vt:lpstr>課題 AKB４８の並び方→順列(Permintation) センターは誰か？</vt:lpstr>
      <vt:lpstr>PowerPoint プレゼンテーション</vt:lpstr>
      <vt:lpstr>BTSの中から３人選ぶ通り数→組み合わせ(Combination) AKBで言えば選抜メンバー 答え　３５通り</vt:lpstr>
      <vt:lpstr>サッカー（２－４－４）</vt:lpstr>
      <vt:lpstr>重複順列</vt:lpstr>
      <vt:lpstr>ベイズの定理 P（A|B)P(B)=P(B|A)P(A)</vt:lpstr>
      <vt:lpstr>条件付き確率</vt:lpstr>
      <vt:lpstr>PowerPoint プレゼンテーション</vt:lpstr>
      <vt:lpstr>問題</vt:lpstr>
      <vt:lpstr>病気で陽性である確率(検査が正しい）</vt:lpstr>
      <vt:lpstr>モンティーホール問題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NumPyと数学復習</dc:title>
  <dc:creator>は り</dc:creator>
  <cp:lastModifiedBy>は り</cp:lastModifiedBy>
  <cp:revision>12</cp:revision>
  <dcterms:created xsi:type="dcterms:W3CDTF">2020-09-10T09:52:50Z</dcterms:created>
  <dcterms:modified xsi:type="dcterms:W3CDTF">2021-01-14T15:25:31Z</dcterms:modified>
</cp:coreProperties>
</file>