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5" r:id="rId4"/>
    <p:sldId id="336" r:id="rId5"/>
    <p:sldId id="350" r:id="rId6"/>
    <p:sldId id="265" r:id="rId7"/>
    <p:sldId id="257" r:id="rId8"/>
    <p:sldId id="261" r:id="rId9"/>
    <p:sldId id="260" r:id="rId10"/>
    <p:sldId id="259" r:id="rId11"/>
    <p:sldId id="258" r:id="rId12"/>
    <p:sldId id="264" r:id="rId13"/>
    <p:sldId id="263" r:id="rId14"/>
    <p:sldId id="262" r:id="rId15"/>
    <p:sldId id="266" r:id="rId16"/>
    <p:sldId id="321" r:id="rId17"/>
    <p:sldId id="351" r:id="rId18"/>
    <p:sldId id="270" r:id="rId19"/>
    <p:sldId id="269" r:id="rId20"/>
    <p:sldId id="268" r:id="rId21"/>
    <p:sldId id="271" r:id="rId22"/>
    <p:sldId id="272" r:id="rId23"/>
    <p:sldId id="337" r:id="rId24"/>
    <p:sldId id="273" r:id="rId25"/>
    <p:sldId id="274" r:id="rId26"/>
    <p:sldId id="380" r:id="rId27"/>
    <p:sldId id="381" r:id="rId28"/>
    <p:sldId id="324" r:id="rId29"/>
    <p:sldId id="325" r:id="rId30"/>
    <p:sldId id="389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338" r:id="rId40"/>
    <p:sldId id="283" r:id="rId41"/>
    <p:sldId id="386" r:id="rId42"/>
    <p:sldId id="284" r:id="rId43"/>
    <p:sldId id="300" r:id="rId44"/>
    <p:sldId id="301" r:id="rId45"/>
    <p:sldId id="352" r:id="rId46"/>
    <p:sldId id="353" r:id="rId47"/>
    <p:sldId id="354" r:id="rId48"/>
    <p:sldId id="379" r:id="rId49"/>
    <p:sldId id="327" r:id="rId50"/>
    <p:sldId id="302" r:id="rId51"/>
    <p:sldId id="392" r:id="rId52"/>
    <p:sldId id="390" r:id="rId53"/>
    <p:sldId id="355" r:id="rId54"/>
    <p:sldId id="391" r:id="rId55"/>
    <p:sldId id="291" r:id="rId56"/>
    <p:sldId id="356" r:id="rId57"/>
    <p:sldId id="298" r:id="rId58"/>
    <p:sldId id="326" r:id="rId59"/>
    <p:sldId id="393" r:id="rId60"/>
    <p:sldId id="299" r:id="rId61"/>
    <p:sldId id="357" r:id="rId62"/>
    <p:sldId id="288" r:id="rId63"/>
    <p:sldId id="368" r:id="rId64"/>
    <p:sldId id="304" r:id="rId65"/>
    <p:sldId id="377" r:id="rId66"/>
    <p:sldId id="370" r:id="rId67"/>
    <p:sldId id="375" r:id="rId68"/>
    <p:sldId id="328" r:id="rId69"/>
    <p:sldId id="371" r:id="rId70"/>
    <p:sldId id="305" r:id="rId71"/>
    <p:sldId id="378" r:id="rId72"/>
    <p:sldId id="296" r:id="rId73"/>
    <p:sldId id="315" r:id="rId74"/>
    <p:sldId id="372" r:id="rId75"/>
    <p:sldId id="373" r:id="rId76"/>
    <p:sldId id="374" r:id="rId77"/>
    <p:sldId id="363" r:id="rId78"/>
    <p:sldId id="369" r:id="rId79"/>
    <p:sldId id="367" r:id="rId80"/>
    <p:sldId id="376" r:id="rId81"/>
    <p:sldId id="339" r:id="rId82"/>
    <p:sldId id="340" r:id="rId83"/>
    <p:sldId id="382" r:id="rId84"/>
    <p:sldId id="384" r:id="rId85"/>
    <p:sldId id="385" r:id="rId86"/>
    <p:sldId id="387" r:id="rId87"/>
    <p:sldId id="388" r:id="rId88"/>
    <p:sldId id="341" r:id="rId89"/>
    <p:sldId id="342" r:id="rId90"/>
    <p:sldId id="289" r:id="rId91"/>
    <p:sldId id="309" r:id="rId92"/>
    <p:sldId id="310" r:id="rId93"/>
    <p:sldId id="311" r:id="rId94"/>
    <p:sldId id="306" r:id="rId95"/>
    <p:sldId id="394" r:id="rId96"/>
    <p:sldId id="358" r:id="rId97"/>
    <p:sldId id="308" r:id="rId98"/>
    <p:sldId id="307" r:id="rId99"/>
    <p:sldId id="314" r:id="rId100"/>
    <p:sldId id="318" r:id="rId101"/>
    <p:sldId id="319" r:id="rId102"/>
    <p:sldId id="317" r:id="rId103"/>
    <p:sldId id="359" r:id="rId104"/>
    <p:sldId id="320" r:id="rId105"/>
    <p:sldId id="360" r:id="rId106"/>
    <p:sldId id="330" r:id="rId107"/>
    <p:sldId id="361" r:id="rId108"/>
    <p:sldId id="312" r:id="rId10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B8A1-6D2E-4D19-91DC-BD64D388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50B0E-2CA6-4DE9-9A0B-198F3058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E648-CBF3-496D-AE83-B75790F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D40B6-5683-4E63-9922-29D64B8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2B825-1765-4AF1-9D75-3C76293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1BD56-44D7-49E0-B3C5-78A802F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DC28-7A4D-451D-BC60-8D1EFD7C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AC056-A695-4CC3-938C-D146BD6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13734-0AFD-4435-BE83-392D2FBD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6F3FA-B979-4BE4-B279-C98220FC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A80EED-C81B-4822-BCE7-3AF1930E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40B556-3BC2-4537-B9F2-517FBDBF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F9A9C-0D36-483F-92CB-FBE4871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97F2-EE04-45CE-BC86-EB10B8B5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3A187-85BB-41B8-8130-0F82DE1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1929-FFB0-4781-A571-DDD6D74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33084-8824-4ED0-9F47-38F47DFD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C8558-332E-4C5E-A0D1-2A42EBEF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3BC2F-35D8-4B21-A177-8D58881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B7D01-926D-4C54-B2CB-CC4F303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FCD5-4EEE-4371-83EB-8940CF8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F34E2-340F-4122-AD59-3A72A453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A8EAF-99A5-47FC-B810-E2753311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7934D-E9D6-4792-BA73-02D2D59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80C69-2CBF-42E0-9EBD-777399C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1625A-3395-4253-A419-30AAF94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BF3B-FD5F-49D6-A134-B7ABE79D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55DC6-CA5C-4D41-A210-7AF0B84A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CA84A-80F1-42ED-B47A-C91A6A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76B23-2EC5-46B1-A57B-7BE5C728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FF2944-7602-46F9-9B3F-87F9193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BF9D9-BDE2-42D5-8218-8BEDE19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BED0D-FFFD-486F-854C-03430320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5F25C-F598-4FD7-B031-E6EAC9BB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BB20C7-A5BB-430C-9A1E-5CBA23D6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D38C2A-F419-42A0-9391-D0B439830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3A2B1-3575-4F1F-8AB1-A205AFF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C876A6-BE05-4D94-8D64-A328CE2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F8CD58-A0DC-4F02-944F-255A427E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7358-864C-42B7-9EB3-83330EA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E1CB5F-C36A-4369-A379-5053590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B09D1-7BEF-4DB5-80E3-4EAB44F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097C0-CF2D-49D4-8140-7AD5BB60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8A75F9-A911-42BC-B4CD-0494DB8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829F-08B4-4EAF-9A45-48E71B7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6BE3C-413D-4325-A86E-83FE39E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EF31-32AE-4649-856C-39670C5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057FC-071A-4A4D-B856-11B6B4B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2E198-9D3E-4C22-B39B-82502A8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985AA-A258-423D-B075-900006B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B2529-FFF7-45D4-90D2-226030B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F0820-6FDA-4AF0-B840-B263582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6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84255-4870-4D35-A5FB-B4D76350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22D86D-E075-4C82-B0A8-0FCBDFBA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2CBB-11D6-4997-9B27-B5ED923B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8AB3-1E15-4246-A113-D4813F3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2BAC5-EEF6-4A69-B18A-39BEBC01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7B4C83-27FC-4E03-BD8B-F8D6B7A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CBB26F-6A12-402D-A7DB-DA6B66EF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48994-3771-455C-9A91-B6C5AC83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3FF2E-E463-4B4F-A61D-45020C6F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8A8C-8A12-4DEB-A932-9372BC6EC14C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CE50A-F985-499A-9784-9D2FF14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3F57-DAE7-4CB6-8D15-A4F9D73E8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7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F4FAF-9171-4E32-8B93-8457076A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と数学復習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0F539-57FD-4751-B0D4-185594A1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2021-01-04</a:t>
            </a:r>
          </a:p>
          <a:p>
            <a:r>
              <a:rPr kumimoji="1" lang="ja-JP" altLang="en-US"/>
              <a:t>履歴</a:t>
            </a:r>
            <a:endParaRPr kumimoji="1" lang="en-US" altLang="ja-JP"/>
          </a:p>
          <a:p>
            <a:r>
              <a:rPr lang="ja-JP" altLang="en-US"/>
              <a:t>マスクの問題追加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10E-3A34-4D25-A840-89BFBCB6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B2917-6BD8-4ED0-88C7-8FF5DBA5863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2800"/>
              <a:t>d[::-1] </a:t>
            </a:r>
            <a:r>
              <a:rPr lang="ja-JP" altLang="en-US"/>
              <a:t>反対に表示される</a:t>
            </a:r>
            <a:endParaRPr lang="en-US" altLang="ja-JP"/>
          </a:p>
          <a:p>
            <a:endParaRPr kumimoji="1" lang="en-US" altLang="ja-JP" sz="2800"/>
          </a:p>
          <a:p>
            <a:endParaRPr lang="en-US" altLang="ja-JP"/>
          </a:p>
          <a:p>
            <a:r>
              <a:rPr kumimoji="1" lang="en-US" altLang="ja-JP" sz="2800"/>
              <a:t>d[0:5:2]</a:t>
            </a:r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0  1  2  3  4  5  6</a:t>
            </a:r>
          </a:p>
          <a:p>
            <a:pPr marL="0" indent="0">
              <a:buNone/>
            </a:pPr>
            <a:r>
              <a:rPr kumimoji="1" lang="en-US" altLang="ja-JP"/>
              <a:t>([</a:t>
            </a:r>
            <a:r>
              <a:rPr kumimoji="1" lang="en-US" altLang="ja-JP" b="1">
                <a:solidFill>
                  <a:srgbClr val="7030A0"/>
                </a:solidFill>
              </a:rPr>
              <a:t>1 ,2, 3, 4, 5</a:t>
            </a:r>
            <a:r>
              <a:rPr kumimoji="1" lang="en-US" altLang="ja-JP">
                <a:solidFill>
                  <a:srgbClr val="7030A0"/>
                </a:solidFill>
              </a:rPr>
              <a:t>, </a:t>
            </a:r>
            <a:r>
              <a:rPr kumimoji="1" lang="en-US" altLang="ja-JP"/>
              <a:t>6, 7)</a:t>
            </a:r>
            <a:endParaRPr kumimoji="1" lang="ja-JP" altLang="en-US" sz="2800"/>
          </a:p>
          <a:p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C70C9C-D3AE-4E00-97CC-9EF54832E003}"/>
              </a:ext>
            </a:extLst>
          </p:cNvPr>
          <p:cNvCxnSpPr/>
          <p:nvPr/>
        </p:nvCxnSpPr>
        <p:spPr>
          <a:xfrm flipV="1">
            <a:off x="129730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8499373-632D-401D-8537-72106D695C95}"/>
              </a:ext>
            </a:extLst>
          </p:cNvPr>
          <p:cNvCxnSpPr/>
          <p:nvPr/>
        </p:nvCxnSpPr>
        <p:spPr>
          <a:xfrm flipV="1">
            <a:off x="214693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55F225-DB2C-4F1D-9251-97A60F892702}"/>
              </a:ext>
            </a:extLst>
          </p:cNvPr>
          <p:cNvCxnSpPr/>
          <p:nvPr/>
        </p:nvCxnSpPr>
        <p:spPr>
          <a:xfrm flipV="1">
            <a:off x="293941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EB44D6-2629-488B-A11B-D9CF94006347}"/>
              </a:ext>
            </a:extLst>
          </p:cNvPr>
          <p:cNvSpPr/>
          <p:nvPr/>
        </p:nvSpPr>
        <p:spPr>
          <a:xfrm>
            <a:off x="908685" y="4320540"/>
            <a:ext cx="2097404" cy="485775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3B96122-D280-4421-916F-0597E825E2D6}"/>
              </a:ext>
            </a:extLst>
          </p:cNvPr>
          <p:cNvSpPr/>
          <p:nvPr/>
        </p:nvSpPr>
        <p:spPr>
          <a:xfrm>
            <a:off x="908685" y="4200525"/>
            <a:ext cx="2097402" cy="651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F3B45D4C-A4F3-4E50-8521-AE63CA1B9E28}"/>
              </a:ext>
            </a:extLst>
          </p:cNvPr>
          <p:cNvSpPr/>
          <p:nvPr/>
        </p:nvSpPr>
        <p:spPr>
          <a:xfrm>
            <a:off x="1137285" y="3863340"/>
            <a:ext cx="828675" cy="3371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3657501A-4508-40FA-90E6-4EB87BE835D2}"/>
              </a:ext>
            </a:extLst>
          </p:cNvPr>
          <p:cNvSpPr/>
          <p:nvPr/>
        </p:nvSpPr>
        <p:spPr>
          <a:xfrm>
            <a:off x="2146935" y="3821430"/>
            <a:ext cx="828675" cy="3371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37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行列のかけ算のやり方まとめ。例題から分かる行列の積の考え方｜アタリマエ！">
            <a:extLst>
              <a:ext uri="{FF2B5EF4-FFF2-40B4-BE49-F238E27FC236}">
                <a16:creationId xmlns:a16="http://schemas.microsoft.com/office/drawing/2014/main" id="{2132BF43-37A2-4718-885D-A75B0AB41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42" y="310515"/>
            <a:ext cx="8504315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DB8821-7445-4291-A124-6C1823268959}"/>
              </a:ext>
            </a:extLst>
          </p:cNvPr>
          <p:cNvSpPr txBox="1"/>
          <p:nvPr/>
        </p:nvSpPr>
        <p:spPr>
          <a:xfrm>
            <a:off x="3251200" y="43504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a = np.array([[1, 2], [3,4]])</a:t>
            </a:r>
          </a:p>
          <a:p>
            <a:r>
              <a:rPr lang="en-US" altLang="ja-JP"/>
              <a:t>&gt;&gt;&gt; b = np.array([[5, 6], [7,8]])</a:t>
            </a:r>
          </a:p>
          <a:p>
            <a:r>
              <a:rPr lang="en-US" altLang="ja-JP"/>
              <a:t>&gt;&gt;&gt; c=np.dot(a,b)</a:t>
            </a:r>
          </a:p>
          <a:p>
            <a:r>
              <a:rPr lang="en-US" altLang="ja-JP"/>
              <a:t>&gt;&gt;&gt; c</a:t>
            </a:r>
          </a:p>
          <a:p>
            <a:r>
              <a:rPr lang="en-US" altLang="ja-JP"/>
              <a:t>array([[19, 22],</a:t>
            </a:r>
          </a:p>
          <a:p>
            <a:r>
              <a:rPr lang="en-US" altLang="ja-JP"/>
              <a:t>       [43, 50]])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8609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行列:行列の計算方法 - OpenGLプログラミングメモ - アットウィキ">
            <a:extLst>
              <a:ext uri="{FF2B5EF4-FFF2-40B4-BE49-F238E27FC236}">
                <a16:creationId xmlns:a16="http://schemas.microsoft.com/office/drawing/2014/main" id="{27DD2FBD-3CED-4688-AAC2-D617858F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0" y="1122045"/>
            <a:ext cx="6854841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38B081-0518-4FAB-A1C4-C33C73FF16F1}"/>
              </a:ext>
            </a:extLst>
          </p:cNvPr>
          <p:cNvSpPr txBox="1"/>
          <p:nvPr/>
        </p:nvSpPr>
        <p:spPr>
          <a:xfrm>
            <a:off x="895350" y="4702968"/>
            <a:ext cx="2827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c=a+b</a:t>
            </a:r>
          </a:p>
          <a:p>
            <a:r>
              <a:rPr lang="en-US" altLang="ja-JP"/>
              <a:t>&gt;&gt;&gt; c</a:t>
            </a:r>
          </a:p>
          <a:p>
            <a:r>
              <a:rPr lang="en-US" altLang="ja-JP"/>
              <a:t>array([[ 6,  8],</a:t>
            </a:r>
          </a:p>
          <a:p>
            <a:r>
              <a:rPr lang="en-US" altLang="ja-JP"/>
              <a:t>       [10, 12]])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F2043D-C1D1-4B17-9ADA-0FC9D340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0" y="5215731"/>
            <a:ext cx="1238421" cy="9096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744F97-DD8E-40EA-B96F-B065CFA2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69" y="5154930"/>
            <a:ext cx="1247775" cy="11620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DF784C-D592-402E-B734-C264FB910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144" y="5289549"/>
            <a:ext cx="695325" cy="762000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828F74D3-53C5-4BAA-96E0-93BFF283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9" y="14922"/>
            <a:ext cx="10515600" cy="1325563"/>
          </a:xfrm>
        </p:spPr>
        <p:txBody>
          <a:bodyPr/>
          <a:lstStyle/>
          <a:p>
            <a:r>
              <a:rPr kumimoji="1" lang="ja-JP" altLang="en-US"/>
              <a:t>行列</a:t>
            </a:r>
            <a:r>
              <a:rPr lang="ja-JP" altLang="en-US"/>
              <a:t>の和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9937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B570E-9DEA-46A5-AFF3-4DEEEA1C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1"/>
            <a:ext cx="10515600" cy="948690"/>
          </a:xfrm>
        </p:spPr>
        <p:txBody>
          <a:bodyPr/>
          <a:lstStyle/>
          <a:p>
            <a:r>
              <a:rPr lang="ja-JP" altLang="en-US"/>
              <a:t>行列のルール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E4CE4-E4C9-4121-9F77-590E5A11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0" y="193579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（</a:t>
            </a:r>
            <a:r>
              <a:rPr kumimoji="1" lang="en-US" altLang="ja-JP" sz="4400"/>
              <a:t>3,2)×(2,3)×(3,5)=(3,5)</a:t>
            </a:r>
            <a:r>
              <a:rPr kumimoji="1" lang="ja-JP" altLang="en-US" sz="4400"/>
              <a:t>になる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4D4709-856F-453C-9B6E-5AA67EA0080B}"/>
              </a:ext>
            </a:extLst>
          </p:cNvPr>
          <p:cNvSpPr/>
          <p:nvPr/>
        </p:nvSpPr>
        <p:spPr>
          <a:xfrm>
            <a:off x="2625089" y="1935797"/>
            <a:ext cx="1620203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2E546C-9B2C-4274-AFA7-ABA2CE44BE99}"/>
              </a:ext>
            </a:extLst>
          </p:cNvPr>
          <p:cNvSpPr/>
          <p:nvPr/>
        </p:nvSpPr>
        <p:spPr>
          <a:xfrm>
            <a:off x="4475797" y="1957069"/>
            <a:ext cx="1620203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2EE50F9-FC5F-468A-A327-7A2F50BEC22C}"/>
              </a:ext>
            </a:extLst>
          </p:cNvPr>
          <p:cNvSpPr/>
          <p:nvPr/>
        </p:nvSpPr>
        <p:spPr>
          <a:xfrm>
            <a:off x="2417445" y="834390"/>
            <a:ext cx="2526030" cy="8312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必ず同じ値</a:t>
            </a:r>
          </a:p>
        </p:txBody>
      </p:sp>
    </p:spTree>
    <p:extLst>
      <p:ext uri="{BB962C8B-B14F-4D97-AF65-F5344CB8AC3E}">
        <p14:creationId xmlns:p14="http://schemas.microsoft.com/office/powerpoint/2010/main" val="18324770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514F4-F076-438B-84C8-B01AB99F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単位行列（対角が１で他は０の行列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91EDF-64D5-49C6-899B-6118370B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00" y="2016125"/>
            <a:ext cx="901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　　　　　　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E</a:t>
            </a:r>
            <a:r>
              <a:rPr lang="ja-JP" altLang="en-US"/>
              <a:t>＝　　　　　　　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089C2-9857-4276-89D8-7968C397E101}"/>
              </a:ext>
            </a:extLst>
          </p:cNvPr>
          <p:cNvSpPr txBox="1"/>
          <p:nvPr/>
        </p:nvSpPr>
        <p:spPr>
          <a:xfrm>
            <a:off x="3194050" y="2348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１　　　０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EC498B-681D-4039-97E9-7983EE224892}"/>
              </a:ext>
            </a:extLst>
          </p:cNvPr>
          <p:cNvSpPr txBox="1"/>
          <p:nvPr/>
        </p:nvSpPr>
        <p:spPr>
          <a:xfrm>
            <a:off x="3194050" y="286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０　　　１</a:t>
            </a:r>
          </a:p>
        </p:txBody>
      </p:sp>
      <p:sp>
        <p:nvSpPr>
          <p:cNvPr id="8" name="大かっこ 7">
            <a:extLst>
              <a:ext uri="{FF2B5EF4-FFF2-40B4-BE49-F238E27FC236}">
                <a16:creationId xmlns:a16="http://schemas.microsoft.com/office/drawing/2014/main" id="{F683E2D6-F71B-4ECD-8531-3568C972342C}"/>
              </a:ext>
            </a:extLst>
          </p:cNvPr>
          <p:cNvSpPr/>
          <p:nvPr/>
        </p:nvSpPr>
        <p:spPr>
          <a:xfrm>
            <a:off x="2863850" y="2216150"/>
            <a:ext cx="1943100" cy="11239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B53276-84F9-4BC5-95DC-B1844A1DA53F}"/>
              </a:ext>
            </a:extLst>
          </p:cNvPr>
          <p:cNvSpPr txBox="1"/>
          <p:nvPr/>
        </p:nvSpPr>
        <p:spPr>
          <a:xfrm>
            <a:off x="2984500" y="4616450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どのような行列を</a:t>
            </a:r>
            <a:r>
              <a:rPr lang="en-US" altLang="ja-JP"/>
              <a:t>E</a:t>
            </a:r>
            <a:r>
              <a:rPr lang="ja-JP" altLang="en-US"/>
              <a:t>にかけても変わらない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226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15F9-A818-4A2F-A462-5690AAE9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kumimoji="1" lang="ja-JP" altLang="en-US"/>
              <a:t>逆行列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0A3F30-0D2C-40BA-801C-6E4BE714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701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53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EA5A3-A8C4-4DD3-B367-AAD77D5E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15" y="95820"/>
            <a:ext cx="10515600" cy="1325563"/>
          </a:xfrm>
        </p:spPr>
        <p:txBody>
          <a:bodyPr/>
          <a:lstStyle/>
          <a:p>
            <a:r>
              <a:rPr kumimoji="1" lang="ja-JP" altLang="en-US"/>
              <a:t>逆行列を求める</a:t>
            </a:r>
            <a:r>
              <a:rPr kumimoji="1" lang="en-US" altLang="ja-JP" b="1">
                <a:solidFill>
                  <a:srgbClr val="FF0000"/>
                </a:solidFill>
              </a:rPr>
              <a:t>np.linalg.inv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7E1F77-4BD1-40E0-8CA4-9234F3AE0A9E}"/>
              </a:ext>
            </a:extLst>
          </p:cNvPr>
          <p:cNvSpPr txBox="1"/>
          <p:nvPr/>
        </p:nvSpPr>
        <p:spPr>
          <a:xfrm>
            <a:off x="2103034" y="3288727"/>
            <a:ext cx="44184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a=np.array([[1,1],[2,1]])</a:t>
            </a:r>
          </a:p>
          <a:p>
            <a:r>
              <a:rPr lang="en-US" altLang="ja-JP"/>
              <a:t>&gt;&gt;&gt; np.linalg.inv(a)</a:t>
            </a:r>
          </a:p>
          <a:p>
            <a:r>
              <a:rPr lang="en-US" altLang="ja-JP"/>
              <a:t>array([[-1.,  1.],</a:t>
            </a:r>
          </a:p>
          <a:p>
            <a:r>
              <a:rPr lang="en-US" altLang="ja-JP"/>
              <a:t>       [ 2., -1.]])</a:t>
            </a:r>
          </a:p>
          <a:p>
            <a:r>
              <a:rPr lang="en-US" altLang="ja-JP"/>
              <a:t>&gt;&gt;&gt; inv=np.linalg.inv(a)</a:t>
            </a:r>
          </a:p>
          <a:p>
            <a:r>
              <a:rPr lang="en-US" altLang="ja-JP"/>
              <a:t>&gt;&gt;&gt; b=np.array([[5],[8]])</a:t>
            </a:r>
          </a:p>
          <a:p>
            <a:r>
              <a:rPr lang="en-US" altLang="ja-JP"/>
              <a:t>&gt;&gt;&gt; np.dot(inv,b)</a:t>
            </a:r>
          </a:p>
          <a:p>
            <a:r>
              <a:rPr lang="en-US" altLang="ja-JP"/>
              <a:t>array([[3.],</a:t>
            </a:r>
          </a:p>
          <a:p>
            <a:r>
              <a:rPr lang="en-US" altLang="ja-JP"/>
              <a:t>       [2.]])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F0AAC-8E07-4995-B352-635B7CEAB1B4}"/>
              </a:ext>
            </a:extLst>
          </p:cNvPr>
          <p:cNvSpPr txBox="1"/>
          <p:nvPr/>
        </p:nvSpPr>
        <p:spPr>
          <a:xfrm>
            <a:off x="1130300" y="1690688"/>
            <a:ext cx="163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x+y=5</a:t>
            </a:r>
          </a:p>
          <a:p>
            <a:r>
              <a:rPr lang="en-US" altLang="ja-JP" sz="3200"/>
              <a:t>2x+y=8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C3B8CD-47B2-4A31-AD84-2F661D39BBDC}"/>
              </a:ext>
            </a:extLst>
          </p:cNvPr>
          <p:cNvSpPr txBox="1"/>
          <p:nvPr/>
        </p:nvSpPr>
        <p:spPr>
          <a:xfrm>
            <a:off x="6177798" y="1613912"/>
            <a:ext cx="881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x</a:t>
            </a:r>
          </a:p>
          <a:p>
            <a:r>
              <a:rPr lang="en-US" altLang="ja-JP" sz="3200"/>
              <a:t>y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6D8F4F-8F52-46D3-814D-03EF1FD6CE68}"/>
              </a:ext>
            </a:extLst>
          </p:cNvPr>
          <p:cNvSpPr txBox="1"/>
          <p:nvPr/>
        </p:nvSpPr>
        <p:spPr>
          <a:xfrm>
            <a:off x="9432868" y="4796059"/>
            <a:ext cx="540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</a:p>
          <a:p>
            <a:r>
              <a:rPr lang="en-US" altLang="ja-JP" sz="2800"/>
              <a:t>-1</a:t>
            </a:r>
            <a:endParaRPr kumimoji="1" lang="ja-JP" altLang="en-US" sz="28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3E01A4-C062-4711-A46E-9C5DF23B1AEB}"/>
              </a:ext>
            </a:extLst>
          </p:cNvPr>
          <p:cNvSpPr txBox="1"/>
          <p:nvPr/>
        </p:nvSpPr>
        <p:spPr>
          <a:xfrm>
            <a:off x="6772567" y="19678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C470B43-3A0C-40D4-A638-2BC7F6C70B3E}"/>
              </a:ext>
            </a:extLst>
          </p:cNvPr>
          <p:cNvGrpSpPr/>
          <p:nvPr/>
        </p:nvGrpSpPr>
        <p:grpSpPr>
          <a:xfrm>
            <a:off x="8552511" y="4712289"/>
            <a:ext cx="2190768" cy="1037878"/>
            <a:chOff x="4161558" y="1730028"/>
            <a:chExt cx="2190768" cy="1037878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9781BF6-C255-4D00-95D5-E1DFAFDC7867}"/>
                </a:ext>
              </a:extLst>
            </p:cNvPr>
            <p:cNvSpPr txBox="1"/>
            <p:nvPr/>
          </p:nvSpPr>
          <p:spPr>
            <a:xfrm>
              <a:off x="6167595" y="1882428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800"/>
            </a:p>
          </p:txBody>
        </p:sp>
        <p:sp>
          <p:nvSpPr>
            <p:cNvPr id="22" name="大かっこ 21">
              <a:extLst>
                <a:ext uri="{FF2B5EF4-FFF2-40B4-BE49-F238E27FC236}">
                  <a16:creationId xmlns:a16="http://schemas.microsoft.com/office/drawing/2014/main" id="{1965B4E5-11B7-49BF-B890-86F4BD4F36CC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大かっこ 22">
            <a:extLst>
              <a:ext uri="{FF2B5EF4-FFF2-40B4-BE49-F238E27FC236}">
                <a16:creationId xmlns:a16="http://schemas.microsoft.com/office/drawing/2014/main" id="{7AD137A1-0C4B-4160-8BE2-5CCD98BEB6ED}"/>
              </a:ext>
            </a:extLst>
          </p:cNvPr>
          <p:cNvSpPr/>
          <p:nvPr/>
        </p:nvSpPr>
        <p:spPr>
          <a:xfrm>
            <a:off x="6096000" y="1713855"/>
            <a:ext cx="654615" cy="10540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大かっこ 23">
            <a:extLst>
              <a:ext uri="{FF2B5EF4-FFF2-40B4-BE49-F238E27FC236}">
                <a16:creationId xmlns:a16="http://schemas.microsoft.com/office/drawing/2014/main" id="{63E5223A-A09F-49D9-AE4A-C3E9BC1E0CAF}"/>
              </a:ext>
            </a:extLst>
          </p:cNvPr>
          <p:cNvSpPr/>
          <p:nvPr/>
        </p:nvSpPr>
        <p:spPr>
          <a:xfrm>
            <a:off x="7539527" y="1690688"/>
            <a:ext cx="654615" cy="101566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65313FF-B66B-4453-B785-5B070A8948BE}"/>
              </a:ext>
            </a:extLst>
          </p:cNvPr>
          <p:cNvGrpSpPr/>
          <p:nvPr/>
        </p:nvGrpSpPr>
        <p:grpSpPr>
          <a:xfrm>
            <a:off x="4225761" y="1704377"/>
            <a:ext cx="1536455" cy="1037878"/>
            <a:chOff x="4161558" y="1730028"/>
            <a:chExt cx="1536455" cy="1037878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2240D89-CEC8-4821-9A83-2981863F261D}"/>
                </a:ext>
              </a:extLst>
            </p:cNvPr>
            <p:cNvSpPr txBox="1"/>
            <p:nvPr/>
          </p:nvSpPr>
          <p:spPr>
            <a:xfrm>
              <a:off x="4161558" y="1752243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2</a:t>
              </a:r>
              <a:endParaRPr kumimoji="1" lang="ja-JP" altLang="en-US" sz="28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83DCE90-8932-4425-B2CC-B8483BA2B457}"/>
                </a:ext>
              </a:extLst>
            </p:cNvPr>
            <p:cNvSpPr txBox="1"/>
            <p:nvPr/>
          </p:nvSpPr>
          <p:spPr>
            <a:xfrm>
              <a:off x="5056345" y="1730028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1</a:t>
              </a:r>
              <a:endParaRPr kumimoji="1" lang="ja-JP" altLang="en-US" sz="2800"/>
            </a:p>
          </p:txBody>
        </p:sp>
        <p:sp>
          <p:nvSpPr>
            <p:cNvPr id="29" name="大かっこ 28">
              <a:extLst>
                <a:ext uri="{FF2B5EF4-FFF2-40B4-BE49-F238E27FC236}">
                  <a16:creationId xmlns:a16="http://schemas.microsoft.com/office/drawing/2014/main" id="{A211ACDB-09CE-4D36-B525-7DFD9FF19FB1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90F5A6-4A6F-41C4-99A8-A734793E9C64}"/>
              </a:ext>
            </a:extLst>
          </p:cNvPr>
          <p:cNvSpPr txBox="1"/>
          <p:nvPr/>
        </p:nvSpPr>
        <p:spPr>
          <a:xfrm>
            <a:off x="7323060" y="3452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A=</a:t>
            </a:r>
            <a:endParaRPr kumimoji="1" lang="ja-JP" altLang="en-US" sz="24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F7893B1-85F3-4F6B-84D2-32663FCAC182}"/>
              </a:ext>
            </a:extLst>
          </p:cNvPr>
          <p:cNvGrpSpPr/>
          <p:nvPr/>
        </p:nvGrpSpPr>
        <p:grpSpPr>
          <a:xfrm>
            <a:off x="8428758" y="3368328"/>
            <a:ext cx="1536455" cy="1037878"/>
            <a:chOff x="4161558" y="1730028"/>
            <a:chExt cx="1536455" cy="1037878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E0B7476-B026-43C7-9953-2D729D57190F}"/>
                </a:ext>
              </a:extLst>
            </p:cNvPr>
            <p:cNvSpPr txBox="1"/>
            <p:nvPr/>
          </p:nvSpPr>
          <p:spPr>
            <a:xfrm>
              <a:off x="4161558" y="1752243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2</a:t>
              </a:r>
              <a:endParaRPr kumimoji="1" lang="ja-JP" altLang="en-US" sz="28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D7E6446-0E1E-4C8C-B08C-8925C8C9D998}"/>
                </a:ext>
              </a:extLst>
            </p:cNvPr>
            <p:cNvSpPr txBox="1"/>
            <p:nvPr/>
          </p:nvSpPr>
          <p:spPr>
            <a:xfrm>
              <a:off x="5056345" y="1730028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1</a:t>
              </a:r>
              <a:endParaRPr kumimoji="1" lang="ja-JP" altLang="en-US" sz="2800"/>
            </a:p>
          </p:txBody>
        </p:sp>
        <p:sp>
          <p:nvSpPr>
            <p:cNvPr id="34" name="大かっこ 33">
              <a:extLst>
                <a:ext uri="{FF2B5EF4-FFF2-40B4-BE49-F238E27FC236}">
                  <a16:creationId xmlns:a16="http://schemas.microsoft.com/office/drawing/2014/main" id="{2472C7BE-DED5-4040-9A79-7BE37F63EEC5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382DFE-BBA5-4FC5-B760-CF7DDB99F1F5}"/>
              </a:ext>
            </a:extLst>
          </p:cNvPr>
          <p:cNvSpPr txBox="1"/>
          <p:nvPr/>
        </p:nvSpPr>
        <p:spPr>
          <a:xfrm>
            <a:off x="6679162" y="4949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の逆行列</a:t>
            </a:r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CEFFB2-FA8F-4D8F-A3A5-FEF446D4E82A}"/>
              </a:ext>
            </a:extLst>
          </p:cNvPr>
          <p:cNvSpPr txBox="1"/>
          <p:nvPr/>
        </p:nvSpPr>
        <p:spPr>
          <a:xfrm>
            <a:off x="7691927" y="1866255"/>
            <a:ext cx="385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</a:t>
            </a:r>
            <a:endParaRPr kumimoji="1" lang="en-US" altLang="ja-JP" sz="2800"/>
          </a:p>
          <a:p>
            <a:r>
              <a:rPr kumimoji="1" lang="en-US" altLang="ja-JP" sz="2800"/>
              <a:t>8</a:t>
            </a:r>
            <a:endParaRPr kumimoji="1" lang="ja-JP" altLang="en-US" sz="28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3AD862-4574-418F-94DC-37BFFB720118}"/>
              </a:ext>
            </a:extLst>
          </p:cNvPr>
          <p:cNvSpPr txBox="1"/>
          <p:nvPr/>
        </p:nvSpPr>
        <p:spPr>
          <a:xfrm>
            <a:off x="8621279" y="4796060"/>
            <a:ext cx="540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-1</a:t>
            </a:r>
          </a:p>
          <a:p>
            <a:r>
              <a:rPr lang="en-US" altLang="ja-JP" sz="2800"/>
              <a:t> 2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561750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2C306-FEA3-474C-A8A5-31CE1AD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70" y="288209"/>
            <a:ext cx="10515600" cy="1325563"/>
          </a:xfrm>
        </p:spPr>
        <p:txBody>
          <a:bodyPr/>
          <a:lstStyle/>
          <a:p>
            <a:r>
              <a:rPr kumimoji="1" lang="ja-JP" altLang="en-US"/>
              <a:t>連立方程式を行列で表し解いてみてください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FECDD53-409E-4F3E-9787-816B7A2A6CD2}"/>
                  </a:ext>
                </a:extLst>
              </p:cNvPr>
              <p:cNvSpPr txBox="1"/>
              <p:nvPr/>
            </p:nvSpPr>
            <p:spPr>
              <a:xfrm>
                <a:off x="2100046" y="4167106"/>
                <a:ext cx="1879968" cy="133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FECDD53-409E-4F3E-9787-816B7A2A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46" y="4167106"/>
                <a:ext cx="1879968" cy="1330492"/>
              </a:xfrm>
              <a:prstGeom prst="rect">
                <a:avLst/>
              </a:prstGeom>
              <a:blipFill>
                <a:blip r:embed="rId2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D5B4B1-EF0A-467B-819E-30CF296C6946}"/>
                  </a:ext>
                </a:extLst>
              </p:cNvPr>
              <p:cNvSpPr txBox="1"/>
              <p:nvPr/>
            </p:nvSpPr>
            <p:spPr>
              <a:xfrm>
                <a:off x="4820602" y="4167106"/>
                <a:ext cx="353238" cy="1217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D5B4B1-EF0A-467B-819E-30CF296C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4167106"/>
                <a:ext cx="353238" cy="1217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463CBD-A29A-44EC-9292-7611F793E1CD}"/>
                  </a:ext>
                </a:extLst>
              </p:cNvPr>
              <p:cNvSpPr txBox="1"/>
              <p:nvPr/>
            </p:nvSpPr>
            <p:spPr>
              <a:xfrm>
                <a:off x="6580728" y="4196559"/>
                <a:ext cx="50013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74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463CBD-A29A-44EC-9292-7611F793E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728" y="4196559"/>
                <a:ext cx="500137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大かっこ 12">
            <a:extLst>
              <a:ext uri="{FF2B5EF4-FFF2-40B4-BE49-F238E27FC236}">
                <a16:creationId xmlns:a16="http://schemas.microsoft.com/office/drawing/2014/main" id="{82EE3A28-2912-4DD2-8B6A-D4E921BA25E3}"/>
              </a:ext>
            </a:extLst>
          </p:cNvPr>
          <p:cNvSpPr/>
          <p:nvPr/>
        </p:nvSpPr>
        <p:spPr>
          <a:xfrm>
            <a:off x="1748790" y="4109085"/>
            <a:ext cx="2474595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大かっこ 13">
            <a:extLst>
              <a:ext uri="{FF2B5EF4-FFF2-40B4-BE49-F238E27FC236}">
                <a16:creationId xmlns:a16="http://schemas.microsoft.com/office/drawing/2014/main" id="{2FDFD232-C2F5-4EB0-B15C-7A873A19ACEC}"/>
              </a:ext>
            </a:extLst>
          </p:cNvPr>
          <p:cNvSpPr/>
          <p:nvPr/>
        </p:nvSpPr>
        <p:spPr>
          <a:xfrm>
            <a:off x="4749165" y="4109085"/>
            <a:ext cx="582930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大かっこ 15">
            <a:extLst>
              <a:ext uri="{FF2B5EF4-FFF2-40B4-BE49-F238E27FC236}">
                <a16:creationId xmlns:a16="http://schemas.microsoft.com/office/drawing/2014/main" id="{4964AA5E-D3E7-4811-A4BF-4AA0D118028A}"/>
              </a:ext>
            </a:extLst>
          </p:cNvPr>
          <p:cNvSpPr/>
          <p:nvPr/>
        </p:nvSpPr>
        <p:spPr>
          <a:xfrm>
            <a:off x="6483573" y="4109085"/>
            <a:ext cx="582930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A9A6FE-7936-4CA9-9B6C-E1B6B572BB74}"/>
              </a:ext>
            </a:extLst>
          </p:cNvPr>
          <p:cNvSpPr txBox="1"/>
          <p:nvPr/>
        </p:nvSpPr>
        <p:spPr>
          <a:xfrm>
            <a:off x="5732145" y="47472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BF95526-FDD4-44B6-9AAE-99501F24181F}"/>
                  </a:ext>
                </a:extLst>
              </p:cNvPr>
              <p:cNvSpPr txBox="1"/>
              <p:nvPr/>
            </p:nvSpPr>
            <p:spPr>
              <a:xfrm>
                <a:off x="3503105" y="1689170"/>
                <a:ext cx="3240595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en-US" altLang="ja-JP" sz="2800" b="0"/>
              </a:p>
              <a:p>
                <a:r>
                  <a:rPr lang="en-US" altLang="ja-JP" sz="2800"/>
                  <a:t>7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kumimoji="1" lang="en-US" altLang="ja-JP" sz="2800" b="0"/>
              </a:p>
              <a:p>
                <a:r>
                  <a:rPr lang="en-US" altLang="ja-JP" sz="2800"/>
                  <a:t>4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=74</m:t>
                    </m:r>
                  </m:oMath>
                </a14:m>
                <a:endParaRPr kumimoji="1" lang="en-US" altLang="ja-JP" sz="2800" b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BF95526-FDD4-44B6-9AAE-99501F24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05" y="1689170"/>
                <a:ext cx="3240595" cy="1292662"/>
              </a:xfrm>
              <a:prstGeom prst="rect">
                <a:avLst/>
              </a:prstGeom>
              <a:blipFill>
                <a:blip r:embed="rId5"/>
                <a:stretch>
                  <a:fillRect l="-6780" b="-16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779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AC162-73B5-4657-B613-BD58C822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53670"/>
            <a:ext cx="10515600" cy="1325563"/>
          </a:xfrm>
        </p:spPr>
        <p:txBody>
          <a:bodyPr/>
          <a:lstStyle/>
          <a:p>
            <a:r>
              <a:rPr lang="ja-JP" altLang="en-US"/>
              <a:t>解答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53F10E-03CF-4896-8ACF-8D734F58A399}"/>
              </a:ext>
            </a:extLst>
          </p:cNvPr>
          <p:cNvSpPr txBox="1"/>
          <p:nvPr/>
        </p:nvSpPr>
        <p:spPr>
          <a:xfrm>
            <a:off x="2023110" y="204391"/>
            <a:ext cx="98221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&gt;&gt;&gt; a=np.array([[5,-4,6],[7,-6,10],[4,9,7]])</a:t>
            </a:r>
          </a:p>
          <a:p>
            <a:r>
              <a:rPr lang="ja-JP" altLang="en-US" sz="2800"/>
              <a:t>&gt;&gt;&gt; np.linalg.inv(a)</a:t>
            </a:r>
          </a:p>
          <a:p>
            <a:r>
              <a:rPr lang="ja-JP" altLang="en-US" sz="2800"/>
              <a:t>array([[ 1.29411765, -0.80392157,  0.03921569],</a:t>
            </a:r>
          </a:p>
          <a:p>
            <a:r>
              <a:rPr lang="ja-JP" altLang="en-US" sz="2800"/>
              <a:t>       [ 0.08823529, -0.10784314,  0.07843137],</a:t>
            </a:r>
          </a:p>
          <a:p>
            <a:r>
              <a:rPr lang="ja-JP" altLang="en-US" sz="2800"/>
              <a:t>       [-0.85294118,  0.59803922,  0.01960784]])</a:t>
            </a:r>
          </a:p>
          <a:p>
            <a:r>
              <a:rPr lang="ja-JP" altLang="en-US" sz="2800"/>
              <a:t>&gt;&gt;&gt; inv=np.linalg.inv(a)</a:t>
            </a:r>
          </a:p>
          <a:p>
            <a:r>
              <a:rPr lang="ja-JP" altLang="en-US" sz="2800"/>
              <a:t>&gt;&gt;&gt; b=np.array([[8],[14],[74]]</a:t>
            </a:r>
          </a:p>
          <a:p>
            <a:r>
              <a:rPr lang="ja-JP" altLang="en-US" sz="2800"/>
              <a:t>... )</a:t>
            </a:r>
          </a:p>
          <a:p>
            <a:r>
              <a:rPr lang="ja-JP" altLang="en-US" sz="2800"/>
              <a:t>&gt;&gt;&gt; np.dot(inv,b)</a:t>
            </a:r>
          </a:p>
          <a:p>
            <a:r>
              <a:rPr lang="ja-JP" altLang="en-US" sz="2800"/>
              <a:t>array([[2.],</a:t>
            </a:r>
          </a:p>
          <a:p>
            <a:r>
              <a:rPr lang="ja-JP" altLang="en-US" sz="2800"/>
              <a:t>       [5.],</a:t>
            </a:r>
          </a:p>
          <a:p>
            <a:r>
              <a:rPr lang="ja-JP" altLang="en-US" sz="2800"/>
              <a:t>       [3.]])</a:t>
            </a:r>
          </a:p>
          <a:p>
            <a:r>
              <a:rPr lang="ja-JP" altLang="en-US" sz="280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396593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多次元配列と数学用語の関係図">
            <a:extLst>
              <a:ext uri="{FF2B5EF4-FFF2-40B4-BE49-F238E27FC236}">
                <a16:creationId xmlns:a16="http://schemas.microsoft.com/office/drawing/2014/main" id="{912FCD90-8FCA-41DB-8951-D328755E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" y="725805"/>
            <a:ext cx="561975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4881F-22FB-4903-8D76-B1A70BA8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ndarray(</a:t>
            </a:r>
            <a:r>
              <a:rPr kumimoji="1" lang="ja-JP" altLang="en-US"/>
              <a:t>多次元行列）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9D7C0-0454-4D2A-B3C3-09F1649E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a=np.array([[1,2,3],[4,5,6]])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(1)a.T        </a:t>
            </a:r>
          </a:p>
          <a:p>
            <a:pPr marL="0" indent="0">
              <a:buNone/>
            </a:pPr>
            <a:r>
              <a:rPr kumimoji="1" lang="en-US" altLang="ja-JP"/>
              <a:t>(2)a.shape 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6D1E2-0A20-4CE7-9833-162DE0D2E1C7}"/>
                  </a:ext>
                </a:extLst>
              </p:cNvPr>
              <p:cNvSpPr txBox="1"/>
              <p:nvPr/>
            </p:nvSpPr>
            <p:spPr>
              <a:xfrm>
                <a:off x="4620577" y="3018406"/>
                <a:ext cx="2426018" cy="82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6D1E2-0A20-4CE7-9833-162DE0D2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77" y="3018406"/>
                <a:ext cx="2426018" cy="821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7A1B0-9519-4720-8920-756238B4E87D}"/>
              </a:ext>
            </a:extLst>
          </p:cNvPr>
          <p:cNvSpPr txBox="1"/>
          <p:nvPr/>
        </p:nvSpPr>
        <p:spPr>
          <a:xfrm>
            <a:off x="8081942" y="259751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行→横</a:t>
            </a:r>
            <a:endParaRPr lang="en-US" altLang="ja-JP" sz="4000"/>
          </a:p>
          <a:p>
            <a:r>
              <a:rPr lang="ja-JP" altLang="en-US" sz="4000"/>
              <a:t>列→縦　</a:t>
            </a:r>
            <a:endParaRPr kumimoji="1" lang="ja-JP" altLang="en-US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1D9980-1276-4FF4-95F0-C67B624B14D7}"/>
              </a:ext>
            </a:extLst>
          </p:cNvPr>
          <p:cNvSpPr txBox="1"/>
          <p:nvPr/>
        </p:nvSpPr>
        <p:spPr>
          <a:xfrm>
            <a:off x="3247985" y="4001294"/>
            <a:ext cx="26468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/>
              <a:t>行</a:t>
            </a:r>
            <a:endParaRPr lang="en-US" altLang="ja-JP" sz="9600"/>
          </a:p>
          <a:p>
            <a:r>
              <a:rPr lang="ja-JP" altLang="en-US" sz="9600"/>
              <a:t>列　</a:t>
            </a:r>
            <a:endParaRPr kumimoji="1" lang="ja-JP" altLang="en-US" sz="960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D2DB0A5-E158-4BB8-ABD5-74B333F18AF5}"/>
              </a:ext>
            </a:extLst>
          </p:cNvPr>
          <p:cNvSpPr/>
          <p:nvPr/>
        </p:nvSpPr>
        <p:spPr>
          <a:xfrm>
            <a:off x="3247985" y="4025377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5CCA3FD-F6C6-420B-9F5B-8796E0ACDDA6}"/>
              </a:ext>
            </a:extLst>
          </p:cNvPr>
          <p:cNvSpPr/>
          <p:nvPr/>
        </p:nvSpPr>
        <p:spPr>
          <a:xfrm>
            <a:off x="3285589" y="4658211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BD7449B-A01A-4556-91F2-7CE1E5F2A6A6}"/>
              </a:ext>
            </a:extLst>
          </p:cNvPr>
          <p:cNvSpPr/>
          <p:nvPr/>
        </p:nvSpPr>
        <p:spPr>
          <a:xfrm rot="5400000">
            <a:off x="3915131" y="5894285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97082D6-42CA-457D-8A63-FC31C2C6AA98}"/>
              </a:ext>
            </a:extLst>
          </p:cNvPr>
          <p:cNvSpPr/>
          <p:nvPr/>
        </p:nvSpPr>
        <p:spPr>
          <a:xfrm rot="5400000">
            <a:off x="3484601" y="5894285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AC0698-BD7E-4C3B-97A0-265C9D1A79EF}"/>
              </a:ext>
            </a:extLst>
          </p:cNvPr>
          <p:cNvSpPr txBox="1"/>
          <p:nvPr/>
        </p:nvSpPr>
        <p:spPr>
          <a:xfrm>
            <a:off x="205740" y="39209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どちらが縦か横かの覚え方</a:t>
            </a:r>
          </a:p>
        </p:txBody>
      </p:sp>
    </p:spTree>
    <p:extLst>
      <p:ext uri="{BB962C8B-B14F-4D97-AF65-F5344CB8AC3E}">
        <p14:creationId xmlns:p14="http://schemas.microsoft.com/office/powerpoint/2010/main" val="163954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39CC25-0A5B-4531-BB8B-B60A6720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73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3300">
                <a:solidFill>
                  <a:srgbClr val="FF0000"/>
                </a:solidFill>
              </a:rPr>
              <a:t>a.T        </a:t>
            </a:r>
            <a:r>
              <a:rPr lang="ja-JP" altLang="en-US" sz="3300">
                <a:solidFill>
                  <a:srgbClr val="FF0000"/>
                </a:solidFill>
              </a:rPr>
              <a:t>転置</a:t>
            </a:r>
            <a:endParaRPr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3300">
                <a:solidFill>
                  <a:srgbClr val="FF0000"/>
                </a:solidFill>
              </a:rPr>
              <a:t>a.shape </a:t>
            </a:r>
            <a:r>
              <a:rPr kumimoji="1" lang="ja-JP" altLang="en-US" sz="3300">
                <a:solidFill>
                  <a:srgbClr val="FF0000"/>
                </a:solidFill>
              </a:rPr>
              <a:t>型を表示</a:t>
            </a:r>
            <a:endParaRPr kumimoji="1"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3300">
                <a:solidFill>
                  <a:srgbClr val="FF0000"/>
                </a:solidFill>
              </a:rPr>
              <a:t>a.ndim   </a:t>
            </a:r>
            <a:r>
              <a:rPr kumimoji="1" lang="ja-JP" altLang="en-US" sz="3300">
                <a:solidFill>
                  <a:srgbClr val="FF0000"/>
                </a:solidFill>
              </a:rPr>
              <a:t>次元</a:t>
            </a:r>
            <a:endParaRPr kumimoji="1"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/>
              <a:t>&gt;&gt;&gt; a.shape</a:t>
            </a:r>
          </a:p>
          <a:p>
            <a:pPr marL="0" indent="0">
              <a:buNone/>
            </a:pPr>
            <a:r>
              <a:rPr kumimoji="1" lang="en-US" altLang="ja-JP"/>
              <a:t>(2, 3)</a:t>
            </a:r>
          </a:p>
          <a:p>
            <a:pPr marL="0" indent="0">
              <a:buNone/>
            </a:pPr>
            <a:r>
              <a:rPr kumimoji="1" lang="en-US" altLang="ja-JP"/>
              <a:t>&gt;&gt;&gt; a.T</a:t>
            </a:r>
          </a:p>
          <a:p>
            <a:pPr marL="0" indent="0">
              <a:buNone/>
            </a:pPr>
            <a:r>
              <a:rPr kumimoji="1" lang="en-US" altLang="ja-JP"/>
              <a:t>array([[1, 4],</a:t>
            </a:r>
          </a:p>
          <a:p>
            <a:pPr marL="0" indent="0">
              <a:buNone/>
            </a:pPr>
            <a:r>
              <a:rPr kumimoji="1" lang="en-US" altLang="ja-JP"/>
              <a:t>       [2, 5],</a:t>
            </a:r>
          </a:p>
          <a:p>
            <a:pPr marL="0" indent="0">
              <a:buNone/>
            </a:pPr>
            <a:r>
              <a:rPr kumimoji="1" lang="en-US" altLang="ja-JP"/>
              <a:t>       [3, 6]])</a:t>
            </a:r>
          </a:p>
          <a:p>
            <a:pPr marL="0" indent="0">
              <a:buNone/>
            </a:pPr>
            <a:r>
              <a:rPr kumimoji="1" lang="en-US" altLang="ja-JP"/>
              <a:t>&gt;&gt;&gt; a.ndim</a:t>
            </a:r>
          </a:p>
          <a:p>
            <a:pPr marL="0" indent="0">
              <a:buNone/>
            </a:pPr>
            <a:r>
              <a:rPr kumimoji="1" lang="en-US" altLang="ja-JP"/>
              <a:t>2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04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54901-813B-4AFD-8EEE-A6E4DD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多次元のスライシング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45274-050E-414E-8E9C-64AC0708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/>
              <a:t>問題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a=np.arange(10)</a:t>
            </a:r>
            <a:r>
              <a:rPr kumimoji="1" lang="ja-JP" altLang="en-US"/>
              <a:t>で以下の出力する数字を書いてください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a[1:5]</a:t>
            </a:r>
          </a:p>
          <a:p>
            <a:pPr marL="0" indent="0">
              <a:buNone/>
            </a:pPr>
            <a:r>
              <a:rPr kumimoji="1" lang="en-US" altLang="ja-JP"/>
              <a:t>a[2:8:2]</a:t>
            </a:r>
          </a:p>
          <a:p>
            <a:pPr marL="0" indent="0">
              <a:buNone/>
            </a:pPr>
            <a:r>
              <a:rPr lang="en-US" altLang="ja-JP"/>
              <a:t>a[::-1]</a:t>
            </a:r>
          </a:p>
          <a:p>
            <a:pPr marL="0" indent="0">
              <a:buNone/>
            </a:pPr>
            <a:r>
              <a:rPr kumimoji="1" lang="en-US" altLang="ja-JP"/>
              <a:t>a[:3]</a:t>
            </a:r>
          </a:p>
          <a:p>
            <a:pPr marL="0" indent="0">
              <a:buNone/>
            </a:pPr>
            <a:r>
              <a:rPr lang="en-US" altLang="ja-JP"/>
              <a:t>a[4:]</a:t>
            </a:r>
          </a:p>
          <a:p>
            <a:pPr marL="0" indent="0">
              <a:buNone/>
            </a:pPr>
            <a:r>
              <a:rPr kumimoji="1" lang="en-US" altLang="ja-JP"/>
              <a:t>a[:3],a[3:]</a:t>
            </a:r>
          </a:p>
          <a:p>
            <a:pPr marL="0" indent="0">
              <a:buNone/>
            </a:pPr>
            <a:r>
              <a:rPr lang="en-US" altLang="ja-JP"/>
              <a:t>a[::2]</a:t>
            </a:r>
          </a:p>
          <a:p>
            <a:pPr marL="0" indent="0">
              <a:buNone/>
            </a:pPr>
            <a:r>
              <a:rPr kumimoji="1" lang="en-US" altLang="ja-JP"/>
              <a:t>a[:]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00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3EA04-B663-4337-973B-91547821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/>
              <a:t>解答</a:t>
            </a:r>
            <a:endParaRPr kumimoji="1" lang="en-US" altLang="ja-JP"/>
          </a:p>
          <a:p>
            <a:pPr marL="0" indent="0">
              <a:buNone/>
            </a:pPr>
            <a:r>
              <a:rPr kumimoji="1" lang="pt-BR" altLang="ja-JP"/>
              <a:t>a= [0 1 2 3 4 5 6 7 8 9]</a:t>
            </a:r>
          </a:p>
          <a:p>
            <a:pPr marL="0" indent="0">
              <a:buNone/>
            </a:pPr>
            <a:r>
              <a:rPr kumimoji="1" lang="pt-BR" altLang="ja-JP"/>
              <a:t>a[1:5]= [1 2 3 4]</a:t>
            </a:r>
          </a:p>
          <a:p>
            <a:pPr marL="0" indent="0">
              <a:buNone/>
            </a:pPr>
            <a:r>
              <a:rPr kumimoji="1" lang="pt-BR" altLang="ja-JP"/>
              <a:t>a[2:8:2]= [2 4 6]</a:t>
            </a:r>
          </a:p>
          <a:p>
            <a:pPr marL="0" indent="0">
              <a:buNone/>
            </a:pPr>
            <a:r>
              <a:rPr kumimoji="1" lang="pt-BR" altLang="ja-JP"/>
              <a:t>a[::-1]= [9 8 7 6 5 4 3 2 1 0]</a:t>
            </a:r>
          </a:p>
          <a:p>
            <a:pPr marL="0" indent="0">
              <a:buNone/>
            </a:pPr>
            <a:r>
              <a:rPr kumimoji="1" lang="pt-BR" altLang="ja-JP"/>
              <a:t>a[:3]= [0 1 2]</a:t>
            </a:r>
          </a:p>
          <a:p>
            <a:pPr marL="0" indent="0">
              <a:buNone/>
            </a:pPr>
            <a:r>
              <a:rPr kumimoji="1" lang="pt-BR" altLang="ja-JP"/>
              <a:t>a[4:]= [4 5 6 7 8 9]</a:t>
            </a:r>
          </a:p>
          <a:p>
            <a:pPr marL="0" indent="0">
              <a:buNone/>
            </a:pPr>
            <a:r>
              <a:rPr kumimoji="1" lang="pt-BR" altLang="ja-JP"/>
              <a:t>a[:3]= [0 1 2]</a:t>
            </a:r>
          </a:p>
          <a:p>
            <a:pPr marL="0" indent="0">
              <a:buNone/>
            </a:pPr>
            <a:r>
              <a:rPr kumimoji="1" lang="pt-BR" altLang="ja-JP"/>
              <a:t>a[3:]= [3 4 5 6 7 8 9]</a:t>
            </a:r>
          </a:p>
          <a:p>
            <a:pPr marL="0" indent="0">
              <a:buNone/>
            </a:pPr>
            <a:r>
              <a:rPr kumimoji="1" lang="pt-BR" altLang="ja-JP"/>
              <a:t>a[::2]= [0 2 4 6 8]</a:t>
            </a:r>
          </a:p>
          <a:p>
            <a:pPr marL="0" indent="0">
              <a:buNone/>
            </a:pPr>
            <a:r>
              <a:rPr kumimoji="1" lang="pt-BR" altLang="ja-JP"/>
              <a:t>a[:]= [0 1 2 3 4 5 6 7 8 9]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4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9F10B-F046-412A-8C47-9C39B278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reshape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3C234-231C-42E8-9076-9687BE81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型を変える（行と列）</a:t>
            </a:r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b=np.arange(20).reshape(4,5)</a:t>
            </a:r>
          </a:p>
          <a:p>
            <a:pPr marL="0" indent="0">
              <a:buNone/>
            </a:pPr>
            <a:r>
              <a:rPr kumimoji="1" lang="en-US" altLang="ja-JP"/>
              <a:t>&gt;&gt;&gt; b</a:t>
            </a:r>
          </a:p>
          <a:p>
            <a:pPr marL="0" indent="0">
              <a:buNone/>
            </a:pPr>
            <a:r>
              <a:rPr kumimoji="1" lang="en-US" altLang="ja-JP"/>
              <a:t>array([[ 0,  1,  2,  3,  4],</a:t>
            </a:r>
          </a:p>
          <a:p>
            <a:pPr marL="0" indent="0">
              <a:buNone/>
            </a:pPr>
            <a:r>
              <a:rPr kumimoji="1" lang="en-US" altLang="ja-JP"/>
              <a:t>          [ 5,  6,  7,  8,  9],</a:t>
            </a:r>
          </a:p>
          <a:p>
            <a:pPr marL="0" indent="0">
              <a:buNone/>
            </a:pPr>
            <a:r>
              <a:rPr kumimoji="1" lang="en-US" altLang="ja-JP"/>
              <a:t>          [10, 11, 12, 13, 14],</a:t>
            </a:r>
          </a:p>
          <a:p>
            <a:pPr marL="0" indent="0">
              <a:buNone/>
            </a:pPr>
            <a:r>
              <a:rPr kumimoji="1" lang="en-US" altLang="ja-JP"/>
              <a:t>          [15, 16, 17, 18, 19]])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97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0C42-8FE5-4301-96F8-4A7B236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1AD0D-A9F6-492A-9B6B-748932D6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４</a:t>
            </a:r>
            <a:r>
              <a:rPr kumimoji="1" lang="en-US" altLang="ja-JP"/>
              <a:t>×</a:t>
            </a:r>
            <a:r>
              <a:rPr kumimoji="1" lang="ja-JP" altLang="en-US"/>
              <a:t>５の行列をすべて３の成分にしてください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00641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87112-8D53-4217-8FE5-C8273278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A104F-606B-45C4-951D-6D942C95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&gt;&gt;&gt; b=np.repeat(3,20);</a:t>
            </a:r>
          </a:p>
          <a:p>
            <a:pPr marL="0" indent="0">
              <a:buNone/>
            </a:pPr>
            <a:r>
              <a:rPr kumimoji="1" lang="en-US" altLang="ja-JP"/>
              <a:t>&gt;&gt;&gt; b.reshape(4,5)</a:t>
            </a:r>
          </a:p>
          <a:p>
            <a:pPr marL="0" indent="0">
              <a:buNone/>
            </a:pPr>
            <a:r>
              <a:rPr kumimoji="1" lang="en-US" altLang="ja-JP"/>
              <a:t>array([[3,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3]])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2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82315-17F1-4E34-8DB5-4D55C5BA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スラッシング（自習）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B8BFE-802A-4FD7-B0D0-EF72048B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(1)b[1:3,2:4]</a:t>
            </a:r>
          </a:p>
          <a:p>
            <a:pPr marL="0" indent="0">
              <a:buNone/>
            </a:pPr>
            <a:r>
              <a:rPr lang="en-US" altLang="ja-JP"/>
              <a:t>(2)b[:2,1:]</a:t>
            </a:r>
          </a:p>
          <a:p>
            <a:pPr marL="0" indent="0">
              <a:buNone/>
            </a:pPr>
            <a:r>
              <a:rPr kumimoji="1" lang="en-US" altLang="ja-JP"/>
              <a:t>(3)b[::2,:]</a:t>
            </a:r>
          </a:p>
          <a:p>
            <a:pPr marL="0" indent="0">
              <a:buNone/>
            </a:pPr>
            <a:r>
              <a:rPr lang="en-US" altLang="ja-JP"/>
              <a:t>(4)b[:,::2]</a:t>
            </a:r>
          </a:p>
          <a:p>
            <a:pPr marL="0" indent="0">
              <a:buNone/>
            </a:pPr>
            <a:r>
              <a:rPr kumimoji="1" lang="en-US" altLang="ja-JP"/>
              <a:t>(5)b[:,::-1]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B4342-48AD-444F-98C5-47AF50E5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-46355"/>
            <a:ext cx="10515600" cy="1325563"/>
          </a:xfrm>
        </p:spPr>
        <p:txBody>
          <a:bodyPr/>
          <a:lstStyle/>
          <a:p>
            <a:r>
              <a:rPr lang="ja-JP" altLang="en-US"/>
              <a:t>３次元配列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3B54C-2619-4F99-AF5A-B1301727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476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400"/>
              <a:t>c=np.zeros((3,4,5))</a:t>
            </a:r>
          </a:p>
          <a:p>
            <a:pPr marL="0" indent="0">
              <a:buNone/>
            </a:pPr>
            <a:r>
              <a:rPr kumimoji="1" lang="pt-BR" altLang="ja-JP" sz="1400"/>
              <a:t>&gt;&gt;&gt; c=np.zeros((3,4,5))</a:t>
            </a:r>
          </a:p>
          <a:p>
            <a:pPr marL="0" indent="0">
              <a:buNone/>
            </a:pPr>
            <a:r>
              <a:rPr kumimoji="1" lang="pt-BR" altLang="ja-JP" sz="1400"/>
              <a:t>&gt;&gt;&gt; c</a:t>
            </a:r>
          </a:p>
          <a:p>
            <a:pPr marL="0" indent="0">
              <a:buNone/>
            </a:pPr>
            <a:r>
              <a:rPr kumimoji="1" lang="pt-BR" altLang="ja-JP" sz="1400"/>
              <a:t>array(</a:t>
            </a:r>
            <a:r>
              <a:rPr kumimoji="1" lang="pt-BR" altLang="ja-JP" sz="1400" b="1">
                <a:solidFill>
                  <a:srgbClr val="FF0000"/>
                </a:solidFill>
              </a:rPr>
              <a:t>[[[</a:t>
            </a:r>
            <a:r>
              <a:rPr kumimoji="1" lang="pt-BR" altLang="ja-JP" sz="1400"/>
              <a:t>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0.]],</a:t>
            </a:r>
          </a:p>
          <a:p>
            <a:pPr marL="0" indent="0">
              <a:buNone/>
            </a:pPr>
            <a:endParaRPr kumimoji="1" lang="pt-BR" altLang="ja-JP" sz="1400"/>
          </a:p>
          <a:p>
            <a:pPr marL="0" indent="0">
              <a:buNone/>
            </a:pPr>
            <a:r>
              <a:rPr kumimoji="1" lang="pt-BR" altLang="ja-JP" sz="1400"/>
              <a:t>       [[0.,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0.]],</a:t>
            </a:r>
          </a:p>
          <a:p>
            <a:pPr marL="0" indent="0">
              <a:buNone/>
            </a:pPr>
            <a:endParaRPr kumimoji="1" lang="pt-BR" altLang="ja-JP" sz="1400"/>
          </a:p>
          <a:p>
            <a:pPr marL="0" indent="0">
              <a:buNone/>
            </a:pPr>
            <a:r>
              <a:rPr kumimoji="1" lang="pt-BR" altLang="ja-JP" sz="1400"/>
              <a:t>       [[0.,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</a:t>
            </a:r>
            <a:r>
              <a:rPr kumimoji="1" lang="pt-BR" altLang="ja-JP" sz="1400" b="1">
                <a:solidFill>
                  <a:srgbClr val="FF0000"/>
                </a:solidFill>
              </a:rPr>
              <a:t>]]]</a:t>
            </a:r>
            <a:r>
              <a:rPr kumimoji="1" lang="pt-BR" altLang="ja-JP" sz="1400"/>
              <a:t>)</a:t>
            </a:r>
            <a:endParaRPr kumimoji="1" lang="ja-JP" altLang="en-US" sz="14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40D42E-86AC-48C3-A061-5512F4AC065A}"/>
              </a:ext>
            </a:extLst>
          </p:cNvPr>
          <p:cNvCxnSpPr/>
          <p:nvPr/>
        </p:nvCxnSpPr>
        <p:spPr>
          <a:xfrm>
            <a:off x="1131570" y="2000250"/>
            <a:ext cx="0" cy="1171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8CD1081-BA19-475C-8046-0BED3700AAE6}"/>
              </a:ext>
            </a:extLst>
          </p:cNvPr>
          <p:cNvCxnSpPr>
            <a:cxnSpLocks/>
          </p:cNvCxnSpPr>
          <p:nvPr/>
        </p:nvCxnSpPr>
        <p:spPr>
          <a:xfrm>
            <a:off x="1331595" y="1845945"/>
            <a:ext cx="1468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AD6D9F-F0B3-4565-B1D8-1C5C9957D2DD}"/>
              </a:ext>
            </a:extLst>
          </p:cNvPr>
          <p:cNvSpPr txBox="1"/>
          <p:nvPr/>
        </p:nvSpPr>
        <p:spPr>
          <a:xfrm>
            <a:off x="1909519" y="1476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0B6475-D4F5-4280-8590-D93337675274}"/>
              </a:ext>
            </a:extLst>
          </p:cNvPr>
          <p:cNvSpPr txBox="1"/>
          <p:nvPr/>
        </p:nvSpPr>
        <p:spPr>
          <a:xfrm>
            <a:off x="834147" y="2738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D036431A-1C76-4DBF-A454-B0277DAA1349}"/>
              </a:ext>
            </a:extLst>
          </p:cNvPr>
          <p:cNvSpPr/>
          <p:nvPr/>
        </p:nvSpPr>
        <p:spPr>
          <a:xfrm>
            <a:off x="2874645" y="1908810"/>
            <a:ext cx="1697355" cy="4520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8AA942-9B18-4FF7-97FD-4ED856E21385}"/>
              </a:ext>
            </a:extLst>
          </p:cNvPr>
          <p:cNvSpPr txBox="1"/>
          <p:nvPr/>
        </p:nvSpPr>
        <p:spPr>
          <a:xfrm>
            <a:off x="4290303" y="35227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3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2053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C8165-70C0-42EB-93B5-5F2FEB0C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195" y="2856865"/>
            <a:ext cx="8500110" cy="1325563"/>
          </a:xfrm>
        </p:spPr>
        <p:txBody>
          <a:bodyPr/>
          <a:lstStyle/>
          <a:p>
            <a:r>
              <a:rPr kumimoji="1" lang="ja-JP" altLang="en-US"/>
              <a:t>前回の課題の例（複数の</a:t>
            </a:r>
            <a:r>
              <a:rPr kumimoji="1" lang="en-US" altLang="ja-JP"/>
              <a:t>SQL)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36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F7C1C-B8A5-4A26-8D51-2D3B355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3E117-DA54-472C-9D72-5D5232CC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819910"/>
            <a:ext cx="10515600" cy="75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/>
              <a:t>c[:,1:2,3:]=1</a:t>
            </a:r>
            <a:r>
              <a:rPr lang="ja-JP" altLang="en-US" sz="4000"/>
              <a:t>は１になる部分は？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64178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4EE887-C66C-46C9-81AA-49857C143F9F}"/>
              </a:ext>
            </a:extLst>
          </p:cNvPr>
          <p:cNvSpPr txBox="1"/>
          <p:nvPr/>
        </p:nvSpPr>
        <p:spPr>
          <a:xfrm>
            <a:off x="660082" y="1003280"/>
            <a:ext cx="63436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/>
              <a:t>array([[[0.,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1., 1.</a:t>
            </a:r>
            <a:r>
              <a:rPr lang="en-US" altLang="ja-JP" sz="2400"/>
              <a:t>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0.]],</a:t>
            </a:r>
          </a:p>
          <a:p>
            <a:endParaRPr lang="en-US" altLang="ja-JP" sz="2400"/>
          </a:p>
          <a:p>
            <a:r>
              <a:rPr lang="en-US" altLang="ja-JP" sz="2400"/>
              <a:t>       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1.],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0.]],</a:t>
            </a:r>
          </a:p>
          <a:p>
            <a:endParaRPr lang="en-US" altLang="ja-JP" sz="2400"/>
          </a:p>
          <a:p>
            <a:r>
              <a:rPr lang="en-US" altLang="ja-JP" sz="2400"/>
              <a:t>       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</a:t>
            </a:r>
            <a:r>
              <a:rPr lang="en-US" altLang="ja-JP" sz="2400"/>
              <a:t>.],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0.]]])</a:t>
            </a:r>
            <a:endParaRPr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5AD6A2-7487-42B2-8AA3-27E9F380F63F}"/>
              </a:ext>
            </a:extLst>
          </p:cNvPr>
          <p:cNvSpPr txBox="1"/>
          <p:nvPr/>
        </p:nvSpPr>
        <p:spPr>
          <a:xfrm>
            <a:off x="4276249" y="295394"/>
            <a:ext cx="6095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4000"/>
              <a:t>c[:,</a:t>
            </a:r>
            <a:r>
              <a:rPr lang="en-US" altLang="ja-JP" sz="4000">
                <a:solidFill>
                  <a:srgbClr val="FF0000"/>
                </a:solidFill>
              </a:rPr>
              <a:t>1:2</a:t>
            </a:r>
            <a:r>
              <a:rPr lang="en-US" altLang="ja-JP" sz="4000"/>
              <a:t>,</a:t>
            </a:r>
            <a:r>
              <a:rPr lang="en-US" altLang="ja-JP" sz="4000">
                <a:solidFill>
                  <a:srgbClr val="00B0F0"/>
                </a:solidFill>
              </a:rPr>
              <a:t>3</a:t>
            </a:r>
            <a:r>
              <a:rPr lang="en-US" altLang="ja-JP" sz="4000"/>
              <a:t>:]=1</a:t>
            </a:r>
            <a:endParaRPr kumimoji="1" lang="ja-JP" altLang="en-US" sz="4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A25416-877E-489B-995E-A236AC3FE374}"/>
              </a:ext>
            </a:extLst>
          </p:cNvPr>
          <p:cNvCxnSpPr/>
          <p:nvPr/>
        </p:nvCxnSpPr>
        <p:spPr>
          <a:xfrm>
            <a:off x="571500" y="160591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U ターン 9">
            <a:extLst>
              <a:ext uri="{FF2B5EF4-FFF2-40B4-BE49-F238E27FC236}">
                <a16:creationId xmlns:a16="http://schemas.microsoft.com/office/drawing/2014/main" id="{9CC3E303-8FBA-4C67-9C8F-043F3583A24D}"/>
              </a:ext>
            </a:extLst>
          </p:cNvPr>
          <p:cNvSpPr/>
          <p:nvPr/>
        </p:nvSpPr>
        <p:spPr>
          <a:xfrm>
            <a:off x="2783205" y="1003280"/>
            <a:ext cx="777240" cy="4400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FECB4BA7-4672-44C2-A07F-AB9A59EDF294}"/>
              </a:ext>
            </a:extLst>
          </p:cNvPr>
          <p:cNvSpPr/>
          <p:nvPr/>
        </p:nvSpPr>
        <p:spPr>
          <a:xfrm>
            <a:off x="5366384" y="1605915"/>
            <a:ext cx="4463415" cy="1263013"/>
          </a:xfrm>
          <a:prstGeom prst="wedgeRectCallout">
            <a:avLst>
              <a:gd name="adj1" fmla="val -34494"/>
              <a:gd name="adj2" fmla="val -92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rgbClr val="00B050"/>
                </a:solidFill>
              </a:rPr>
              <a:t>:</a:t>
            </a:r>
            <a:r>
              <a:rPr kumimoji="1" lang="ja-JP" altLang="en-US" sz="2400"/>
              <a:t>はすべて</a:t>
            </a:r>
            <a:endParaRPr kumimoji="1" lang="en-US" altLang="ja-JP" sz="2400"/>
          </a:p>
          <a:p>
            <a:pPr algn="ctr"/>
            <a:r>
              <a:rPr kumimoji="1" lang="en-US" altLang="ja-JP" sz="2400" i="1"/>
              <a:t>1:2</a:t>
            </a:r>
            <a:r>
              <a:rPr kumimoji="1" lang="ja-JP" altLang="en-US" sz="2400"/>
              <a:t>は</a:t>
            </a:r>
            <a:r>
              <a:rPr kumimoji="1" lang="en-US" altLang="ja-JP" sz="2400"/>
              <a:t>1</a:t>
            </a:r>
            <a:r>
              <a:rPr kumimoji="1" lang="ja-JP" altLang="en-US" sz="2400"/>
              <a:t>から２－１＝１まで</a:t>
            </a:r>
            <a:endParaRPr kumimoji="1" lang="en-US" altLang="ja-JP" sz="2400"/>
          </a:p>
          <a:p>
            <a:pPr algn="ctr"/>
            <a:r>
              <a:rPr lang="en-US" altLang="ja-JP" sz="2400" i="1"/>
              <a:t>3:</a:t>
            </a:r>
            <a:r>
              <a:rPr lang="ja-JP" altLang="en-US" sz="2400"/>
              <a:t>は３からすべて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6596ED-BC1E-45AA-88CD-3DB9DD07A7B9}"/>
              </a:ext>
            </a:extLst>
          </p:cNvPr>
          <p:cNvCxnSpPr/>
          <p:nvPr/>
        </p:nvCxnSpPr>
        <p:spPr>
          <a:xfrm>
            <a:off x="571500" y="344424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CA4923-61B4-41A9-A187-FB37A4C12D59}"/>
              </a:ext>
            </a:extLst>
          </p:cNvPr>
          <p:cNvCxnSpPr/>
          <p:nvPr/>
        </p:nvCxnSpPr>
        <p:spPr>
          <a:xfrm>
            <a:off x="571500" y="523113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4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C477C-B90D-4DB8-BB8D-EA5874AE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045" y="2462530"/>
            <a:ext cx="5316855" cy="1325563"/>
          </a:xfrm>
        </p:spPr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数学関数</a:t>
            </a:r>
          </a:p>
        </p:txBody>
      </p:sp>
    </p:spTree>
    <p:extLst>
      <p:ext uri="{BB962C8B-B14F-4D97-AF65-F5344CB8AC3E}">
        <p14:creationId xmlns:p14="http://schemas.microsoft.com/office/powerpoint/2010/main" val="1608721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39D69-052E-4FFF-A5A1-9C46E25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np.average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6B094-D8F0-44B4-989A-7237FBEC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63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a=np.array([1,2,3,4,5,6,7,8])</a:t>
            </a:r>
          </a:p>
          <a:p>
            <a:pPr marL="0" indent="0">
              <a:buNone/>
            </a:pPr>
            <a:r>
              <a:rPr kumimoji="1" lang="en-US" altLang="ja-JP"/>
              <a:t>print(np.average(a))</a:t>
            </a:r>
          </a:p>
          <a:p>
            <a:pPr marL="0" indent="0">
              <a:buNone/>
            </a:pPr>
            <a:r>
              <a:rPr kumimoji="1" lang="en-US" altLang="ja-JP"/>
              <a:t>b=a.reshape(2,4)</a:t>
            </a:r>
          </a:p>
          <a:p>
            <a:pPr marL="0" indent="0">
              <a:buNone/>
            </a:pPr>
            <a:r>
              <a:rPr kumimoji="1" lang="en-US" altLang="ja-JP"/>
              <a:t>print(b)</a:t>
            </a:r>
          </a:p>
          <a:p>
            <a:pPr marL="0" indent="0">
              <a:buNone/>
            </a:pPr>
            <a:r>
              <a:rPr kumimoji="1" lang="en-US" altLang="ja-JP"/>
              <a:t>print(np.average(b,</a:t>
            </a:r>
            <a:r>
              <a:rPr kumimoji="1" lang="en-US" altLang="ja-JP">
                <a:solidFill>
                  <a:srgbClr val="FF0000"/>
                </a:solidFill>
              </a:rPr>
              <a:t>axis=0</a:t>
            </a:r>
            <a:r>
              <a:rPr kumimoji="1" lang="en-US" altLang="ja-JP"/>
              <a:t>))</a:t>
            </a:r>
          </a:p>
          <a:p>
            <a:pPr marL="0" indent="0">
              <a:buNone/>
            </a:pPr>
            <a:r>
              <a:rPr kumimoji="1" lang="en-US" altLang="ja-JP"/>
              <a:t>print(np.average(b,</a:t>
            </a:r>
            <a:r>
              <a:rPr kumimoji="1" lang="en-US" altLang="ja-JP">
                <a:solidFill>
                  <a:srgbClr val="FF0000"/>
                </a:solidFill>
              </a:rPr>
              <a:t>axis=1</a:t>
            </a:r>
            <a:r>
              <a:rPr kumimoji="1" lang="en-US" altLang="ja-JP"/>
              <a:t>))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C56622-2E9C-45AD-AF9B-1B3B26B5D6E3}"/>
              </a:ext>
            </a:extLst>
          </p:cNvPr>
          <p:cNvSpPr txBox="1"/>
          <p:nvPr/>
        </p:nvSpPr>
        <p:spPr>
          <a:xfrm>
            <a:off x="7830979" y="2682924"/>
            <a:ext cx="3410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/>
              <a:t>[[1 2 3 4]</a:t>
            </a:r>
          </a:p>
          <a:p>
            <a:r>
              <a:rPr lang="en-US" altLang="ja-JP" sz="3600"/>
              <a:t> [5 6 7 8]]</a:t>
            </a:r>
            <a:endParaRPr lang="ja-JP" altLang="en-US" sz="36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819C20B-1F7C-46EC-B042-B7A92D2D8CF3}"/>
              </a:ext>
            </a:extLst>
          </p:cNvPr>
          <p:cNvSpPr/>
          <p:nvPr/>
        </p:nvSpPr>
        <p:spPr>
          <a:xfrm>
            <a:off x="7532370" y="2743200"/>
            <a:ext cx="298609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9BA34E-2959-49B1-A86D-5A9429821B16}"/>
              </a:ext>
            </a:extLst>
          </p:cNvPr>
          <p:cNvSpPr/>
          <p:nvPr/>
        </p:nvSpPr>
        <p:spPr>
          <a:xfrm>
            <a:off x="8023860" y="2331720"/>
            <a:ext cx="1565910" cy="290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458DDA-AE9C-46DC-AF86-8E714FB8573E}"/>
              </a:ext>
            </a:extLst>
          </p:cNvPr>
          <p:cNvSpPr txBox="1"/>
          <p:nvPr/>
        </p:nvSpPr>
        <p:spPr>
          <a:xfrm>
            <a:off x="8282464" y="1655251"/>
            <a:ext cx="1490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axis=1</a:t>
            </a:r>
          </a:p>
          <a:p>
            <a:r>
              <a:rPr lang="en-US" altLang="ja-JP"/>
              <a:t>[2.5 6.5]</a:t>
            </a:r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30D70C-3A12-4B47-B5C3-B144CC89AC00}"/>
              </a:ext>
            </a:extLst>
          </p:cNvPr>
          <p:cNvSpPr txBox="1"/>
          <p:nvPr/>
        </p:nvSpPr>
        <p:spPr>
          <a:xfrm>
            <a:off x="5992177" y="3158698"/>
            <a:ext cx="1597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axis=0</a:t>
            </a:r>
          </a:p>
          <a:p>
            <a:r>
              <a:rPr lang="en-US" altLang="ja-JP"/>
              <a:t>[3. 4. 5. 6.]</a:t>
            </a:r>
          </a:p>
        </p:txBody>
      </p:sp>
    </p:spTree>
    <p:extLst>
      <p:ext uri="{BB962C8B-B14F-4D97-AF65-F5344CB8AC3E}">
        <p14:creationId xmlns:p14="http://schemas.microsoft.com/office/powerpoint/2010/main" val="174064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800F746-C758-4C02-85D2-30B41328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36" y="1588770"/>
            <a:ext cx="4545664" cy="51214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91E320-447D-426E-934B-1D2F5E1A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平均だけ見ていていいのか</a:t>
            </a:r>
            <a:br>
              <a:rPr kumimoji="1" lang="en-US" altLang="ja-JP"/>
            </a:br>
            <a:r>
              <a:rPr kumimoji="1" lang="ja-JP" altLang="en-US"/>
              <a:t>（</a:t>
            </a:r>
            <a:r>
              <a:rPr kumimoji="1" lang="en-US" altLang="ja-JP"/>
              <a:t>P</a:t>
            </a:r>
            <a:r>
              <a:rPr kumimoji="1" lang="ja-JP" altLang="en-US"/>
              <a:t>学院般教の数学レポート）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15856D-AE62-4EAD-BA4B-6FBB732B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毎年３倍なら４年で平均は？</a:t>
            </a:r>
            <a:endParaRPr kumimoji="1" lang="en-US" altLang="ja-JP"/>
          </a:p>
          <a:p>
            <a:r>
              <a:rPr lang="ja-JP" altLang="en-US"/>
              <a:t>距離９０ｋｍを行きは時速９０ｋｍ帰り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は時速４５ｋｍ平均の時速は</a:t>
            </a:r>
            <a:endParaRPr lang="en-US" altLang="ja-JP"/>
          </a:p>
          <a:p>
            <a:r>
              <a:rPr kumimoji="1" lang="ja-JP" altLang="en-US"/>
              <a:t>社長は年収</a:t>
            </a:r>
            <a:r>
              <a:rPr kumimoji="1" lang="en-US" altLang="ja-JP"/>
              <a:t>1</a:t>
            </a:r>
            <a:r>
              <a:rPr kumimoji="1" lang="ja-JP" altLang="en-US"/>
              <a:t>億、社員は年収５００万、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３００万</a:t>
            </a:r>
            <a:r>
              <a:rPr lang="ja-JP" altLang="en-US"/>
              <a:t>会社の平均年収は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62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80996-1920-44E9-9A6D-092F2309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誤答例</a:t>
            </a:r>
            <a:br>
              <a:rPr kumimoji="1" lang="en-US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31187-A90C-4853-9272-E78B2950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（１）３倍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（２）９０＋４５＝１３５　１３５</a:t>
            </a:r>
            <a:r>
              <a:rPr lang="en-US" altLang="ja-JP"/>
              <a:t>÷</a:t>
            </a:r>
            <a:r>
              <a:rPr lang="ja-JP" altLang="en-US"/>
              <a:t>２＝６７．５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（３）</a:t>
            </a:r>
            <a:r>
              <a:rPr kumimoji="1" lang="en-US" altLang="ja-JP"/>
              <a:t>(</a:t>
            </a:r>
            <a:r>
              <a:rPr kumimoji="1" lang="ja-JP" altLang="en-US"/>
              <a:t>１億＋</a:t>
            </a:r>
            <a:r>
              <a:rPr kumimoji="1" lang="en-US" altLang="ja-JP"/>
              <a:t>500</a:t>
            </a:r>
            <a:r>
              <a:rPr kumimoji="1" lang="ja-JP" altLang="en-US"/>
              <a:t>万＋</a:t>
            </a:r>
            <a:r>
              <a:rPr kumimoji="1" lang="en-US" altLang="ja-JP"/>
              <a:t>300</a:t>
            </a:r>
            <a:r>
              <a:rPr kumimoji="1" lang="ja-JP" altLang="en-US"/>
              <a:t>万</a:t>
            </a:r>
            <a:r>
              <a:rPr kumimoji="1" lang="en-US" altLang="ja-JP"/>
              <a:t>)÷</a:t>
            </a:r>
            <a:r>
              <a:rPr kumimoji="1" lang="ja-JP" altLang="en-US"/>
              <a:t>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24FD5-C4B4-4A65-9C3F-A7C0DBD95457}"/>
              </a:ext>
            </a:extLst>
          </p:cNvPr>
          <p:cNvSpPr txBox="1"/>
          <p:nvPr/>
        </p:nvSpPr>
        <p:spPr>
          <a:xfrm>
            <a:off x="1623060" y="4006215"/>
            <a:ext cx="60436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(2)</a:t>
            </a:r>
            <a:r>
              <a:rPr lang="ja-JP" altLang="en-US" sz="2800"/>
              <a:t>の解答</a:t>
            </a:r>
            <a:endParaRPr lang="en-US" altLang="ja-JP" sz="2800"/>
          </a:p>
          <a:p>
            <a:r>
              <a:rPr lang="ja-JP" altLang="en-US" sz="2800"/>
              <a:t>行き９０ｋｍ</a:t>
            </a:r>
            <a:r>
              <a:rPr lang="en-US" altLang="ja-JP" sz="2800"/>
              <a:t>/90+</a:t>
            </a:r>
            <a:r>
              <a:rPr lang="ja-JP" altLang="en-US" sz="2800"/>
              <a:t>帰り</a:t>
            </a:r>
            <a:r>
              <a:rPr lang="en-US" altLang="ja-JP" sz="2800"/>
              <a:t>90/45=3</a:t>
            </a:r>
            <a:r>
              <a:rPr lang="ja-JP" altLang="en-US" sz="2800"/>
              <a:t>時間</a:t>
            </a:r>
            <a:endParaRPr lang="en-US" altLang="ja-JP" sz="2800"/>
          </a:p>
          <a:p>
            <a:r>
              <a:rPr kumimoji="1" lang="en-US" altLang="ja-JP" sz="2800"/>
              <a:t>180km/3=60km/h(</a:t>
            </a:r>
            <a:r>
              <a:rPr kumimoji="1" lang="ja-JP" altLang="en-US" sz="2800"/>
              <a:t>平均時速</a:t>
            </a:r>
            <a:r>
              <a:rPr kumimoji="1" lang="en-US" altLang="ja-JP" sz="280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9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341BD-5957-4AB6-9A97-79EAB8F1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マスク騒動からの問題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711D4-6F88-406F-BE95-097C36BC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4step</a:t>
            </a:r>
            <a:r>
              <a:rPr kumimoji="1" lang="ja-JP" altLang="en-US"/>
              <a:t>数２より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１枚で７０％の花粉を除去できるフィルターがある。</a:t>
            </a:r>
            <a:r>
              <a:rPr kumimoji="1" lang="en-US" altLang="ja-JP"/>
              <a:t>99.99%</a:t>
            </a:r>
            <a:r>
              <a:rPr kumimoji="1" lang="ja-JP" altLang="en-US"/>
              <a:t>より多くの花粉を一度に除去できるのはフィルター</a:t>
            </a:r>
          </a:p>
          <a:p>
            <a:pPr marL="0" indent="0">
              <a:buNone/>
            </a:pPr>
            <a:r>
              <a:rPr kumimoji="1" lang="ja-JP" altLang="en-US"/>
              <a:t>が何枚必要か？</a:t>
            </a:r>
            <a:r>
              <a:rPr kumimoji="1" lang="en-US" altLang="ja-JP"/>
              <a:t>log3=0.47</a:t>
            </a:r>
            <a:r>
              <a:rPr kumimoji="1" lang="ja-JP" altLang="en-US"/>
              <a:t>とする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ヒント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1-0.7=0.3 </a:t>
            </a:r>
            <a:r>
              <a:rPr kumimoji="1" lang="ja-JP" altLang="en-US"/>
              <a:t>　</a:t>
            </a:r>
            <a:r>
              <a:rPr kumimoji="1" lang="en-US" altLang="ja-JP"/>
              <a:t>30%</a:t>
            </a:r>
            <a:r>
              <a:rPr kumimoji="1" lang="ja-JP" altLang="en-US"/>
              <a:t>除去できない</a:t>
            </a:r>
          </a:p>
        </p:txBody>
      </p:sp>
    </p:spTree>
    <p:extLst>
      <p:ext uri="{BB962C8B-B14F-4D97-AF65-F5344CB8AC3E}">
        <p14:creationId xmlns:p14="http://schemas.microsoft.com/office/powerpoint/2010/main" val="286353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27A5-B882-4FDB-AE6D-51CBB72C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9E892-00E9-429F-9455-DF769070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(0.3)^n&lt;1-0.9999=0.0001</a:t>
            </a:r>
          </a:p>
          <a:p>
            <a:pPr marL="0" indent="0">
              <a:buNone/>
            </a:pPr>
            <a:r>
              <a:rPr kumimoji="1" lang="en-US" altLang="ja-JP"/>
              <a:t>log(3/10)^n&lt;log1/10000</a:t>
            </a:r>
          </a:p>
          <a:p>
            <a:pPr marL="0" indent="0">
              <a:buNone/>
            </a:pPr>
            <a:r>
              <a:rPr kumimoji="1" lang="en-US" altLang="ja-JP"/>
              <a:t>n(log3-log10)&lt;log1/(10^4)</a:t>
            </a:r>
          </a:p>
          <a:p>
            <a:pPr marL="0" indent="0">
              <a:buNone/>
            </a:pPr>
            <a:r>
              <a:rPr kumimoji="1" lang="en-US" altLang="ja-JP"/>
              <a:t>n(0.47-1)&lt;0-4</a:t>
            </a:r>
          </a:p>
          <a:p>
            <a:pPr marL="0" indent="0">
              <a:buNone/>
            </a:pPr>
            <a:r>
              <a:rPr kumimoji="1" lang="en-US" altLang="ja-JP"/>
              <a:t>0.53n&gt;4</a:t>
            </a:r>
          </a:p>
          <a:p>
            <a:pPr marL="0" indent="0">
              <a:buNone/>
            </a:pPr>
            <a:r>
              <a:rPr kumimoji="1" lang="en-US" altLang="ja-JP"/>
              <a:t>n&gt;0.75</a:t>
            </a:r>
            <a:r>
              <a:rPr kumimoji="1" lang="ja-JP" altLang="en-US"/>
              <a:t>・・</a:t>
            </a:r>
          </a:p>
          <a:p>
            <a:pPr marL="0" indent="0">
              <a:buNone/>
            </a:pPr>
            <a:r>
              <a:rPr kumimoji="1" lang="ja-JP" altLang="en-US"/>
              <a:t>∴</a:t>
            </a:r>
            <a:r>
              <a:rPr kumimoji="1" lang="en-US" altLang="ja-JP"/>
              <a:t>n=8</a:t>
            </a:r>
            <a:r>
              <a:rPr kumimoji="1" lang="ja-JP" altLang="en-US"/>
              <a:t>　８枚は必要　では</a:t>
            </a:r>
            <a:r>
              <a:rPr kumimoji="1" lang="en-US" altLang="ja-JP"/>
              <a:t>python</a:t>
            </a:r>
            <a:r>
              <a:rPr kumimoji="1" lang="ja-JP" altLang="en-US"/>
              <a:t>コードでは？</a:t>
            </a:r>
          </a:p>
        </p:txBody>
      </p:sp>
    </p:spTree>
    <p:extLst>
      <p:ext uri="{BB962C8B-B14F-4D97-AF65-F5344CB8AC3E}">
        <p14:creationId xmlns:p14="http://schemas.microsoft.com/office/powerpoint/2010/main" val="235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7EA1D-ED7D-4797-9889-9032AB1A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 金利は？</a:t>
            </a:r>
            <a:r>
              <a:rPr kumimoji="1" lang="en-US" altLang="ja-JP"/>
              <a:t>(100</a:t>
            </a:r>
            <a:r>
              <a:rPr kumimoji="1" lang="ja-JP" altLang="en-US"/>
              <a:t>年後には</a:t>
            </a:r>
            <a:r>
              <a:rPr kumimoji="1" lang="en-US" altLang="ja-JP"/>
              <a:t>1024</a:t>
            </a:r>
            <a:r>
              <a:rPr lang="ja-JP" altLang="en-US"/>
              <a:t>倍）</a:t>
            </a:r>
            <a:endParaRPr kumimoji="1" lang="ja-JP" altLang="en-US"/>
          </a:p>
        </p:txBody>
      </p:sp>
      <p:pic>
        <p:nvPicPr>
          <p:cNvPr id="10242" name="Picture 2" descr="ボーナス1024倍 hashtag on Twitter">
            <a:extLst>
              <a:ext uri="{FF2B5EF4-FFF2-40B4-BE49-F238E27FC236}">
                <a16:creationId xmlns:a16="http://schemas.microsoft.com/office/drawing/2014/main" id="{C2F2240C-C51E-465A-8D6E-857CCA02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2209249"/>
            <a:ext cx="6200776" cy="33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842346-0CA0-4BA6-808F-3F2149DE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48" y="2209249"/>
            <a:ext cx="5181407" cy="3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AD466-9A6D-4CC1-8B9D-5C977F66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金利が何％のときぐらいで</a:t>
            </a:r>
            <a:r>
              <a:rPr kumimoji="1" lang="en-US" altLang="ja-JP"/>
              <a:t>1024</a:t>
            </a:r>
            <a:r>
              <a:rPr kumimoji="1" lang="ja-JP" altLang="en-US"/>
              <a:t>倍？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A61D1-3D28-4EC1-B84C-3B8DF7DC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単純条件として税金なしで金利はずっと一定</a:t>
            </a:r>
            <a:r>
              <a:rPr lang="ja-JP" altLang="en-US"/>
              <a:t>で複利</a:t>
            </a:r>
            <a:r>
              <a:rPr kumimoji="1" lang="ja-JP" altLang="en-US"/>
              <a:t>とします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python</a:t>
            </a:r>
            <a:r>
              <a:rPr lang="ja-JP" altLang="en-US"/>
              <a:t>でシュミレートしてください。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ヒント　</a:t>
            </a:r>
            <a:r>
              <a:rPr kumimoji="1" lang="en-US" altLang="ja-JP"/>
              <a:t>(risoku3.py)</a:t>
            </a:r>
          </a:p>
          <a:p>
            <a:pPr marL="0" indent="0">
              <a:buNone/>
            </a:pPr>
            <a:r>
              <a:rPr kumimoji="1" lang="en-US" altLang="ja-JP"/>
              <a:t>principal=100000#</a:t>
            </a:r>
            <a:r>
              <a:rPr kumimoji="1" lang="ja-JP" altLang="en-US"/>
              <a:t>元本といて計算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for year in range(0,100):#100</a:t>
            </a:r>
            <a:r>
              <a:rPr kumimoji="1" lang="ja-JP" altLang="en-US"/>
              <a:t>年</a:t>
            </a:r>
            <a:r>
              <a:rPr kumimoji="1" lang="en-US" altLang="ja-JP"/>
              <a:t>        </a:t>
            </a:r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kumimoji="1" lang="en-US" altLang="ja-JP"/>
              <a:t>principal=principal * ( 1.0 + interest ) 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6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0D2432-ADDC-49B7-BA61-356634C8BCDB}"/>
              </a:ext>
            </a:extLst>
          </p:cNvPr>
          <p:cNvSpPr txBox="1"/>
          <p:nvPr/>
        </p:nvSpPr>
        <p:spPr>
          <a:xfrm>
            <a:off x="497205" y="0"/>
            <a:ext cx="114757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sql=["select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&lt;70",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&gt;=70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&lt;=79",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&gt;=80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&lt;=89",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&gt;=90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&lt;=99",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&gt;=100"]</a:t>
            </a:r>
          </a:p>
          <a:p>
            <a:r>
              <a:rPr lang="en-US" altLang="ja-JP" b="1">
                <a:solidFill>
                  <a:srgbClr val="7030A0"/>
                </a:solidFill>
              </a:rPr>
              <a:t>w=[]</a:t>
            </a:r>
          </a:p>
          <a:p>
            <a:r>
              <a:rPr lang="en-US" altLang="ja-JP" b="1">
                <a:solidFill>
                  <a:srgbClr val="00B050"/>
                </a:solidFill>
              </a:rPr>
              <a:t>for s in sql:</a:t>
            </a:r>
          </a:p>
          <a:p>
            <a:r>
              <a:rPr lang="en-US" altLang="ja-JP"/>
              <a:t>    </a:t>
            </a:r>
            <a:r>
              <a:rPr lang="en-US" altLang="ja-JP" b="1">
                <a:solidFill>
                  <a:srgbClr val="0070C0"/>
                </a:solidFill>
              </a:rPr>
              <a:t>for row in c.execute(s):</a:t>
            </a:r>
          </a:p>
          <a:p>
            <a:r>
              <a:rPr lang="en-US" altLang="ja-JP"/>
              <a:t>        s1=row[0]</a:t>
            </a:r>
          </a:p>
          <a:p>
            <a:r>
              <a:rPr lang="en-US" altLang="ja-JP"/>
              <a:t>        </a:t>
            </a:r>
            <a:r>
              <a:rPr lang="en-US" altLang="ja-JP" b="1">
                <a:solidFill>
                  <a:srgbClr val="0070C0"/>
                </a:solidFill>
              </a:rPr>
              <a:t>w.append(s1)</a:t>
            </a:r>
          </a:p>
          <a:p>
            <a:r>
              <a:rPr lang="en-US" altLang="ja-JP"/>
              <a:t>conn.close()</a:t>
            </a:r>
          </a:p>
          <a:p>
            <a:r>
              <a:rPr lang="en-US" altLang="ja-JP"/>
              <a:t>labels = [                         # </a:t>
            </a:r>
            <a:r>
              <a:rPr lang="ja-JP" altLang="en-US"/>
              <a:t>グラフ要素のラベル</a:t>
            </a:r>
          </a:p>
          <a:p>
            <a:r>
              <a:rPr lang="ja-JP" altLang="en-US"/>
              <a:t>    </a:t>
            </a:r>
            <a:r>
              <a:rPr lang="en-US" altLang="ja-JP"/>
              <a:t>'70kg</a:t>
            </a:r>
            <a:r>
              <a:rPr lang="ja-JP" altLang="en-US"/>
              <a:t>未満</a:t>
            </a:r>
            <a:r>
              <a:rPr lang="en-US" altLang="ja-JP"/>
              <a:t>', '70-79kg', '80-89kg', '90-99kg', '100kg'</a:t>
            </a:r>
          </a:p>
          <a:p>
            <a:r>
              <a:rPr lang="en-US" altLang="ja-JP"/>
              <a:t>]</a:t>
            </a:r>
          </a:p>
          <a:p>
            <a:r>
              <a:rPr lang="en-US" altLang="ja-JP"/>
              <a:t>plt.pie(x=w,                   # </a:t>
            </a:r>
            <a:r>
              <a:rPr lang="ja-JP" altLang="en-US"/>
              <a:t>グラフ要素の値を設定</a:t>
            </a:r>
          </a:p>
          <a:p>
            <a:r>
              <a:rPr lang="ja-JP" altLang="en-US"/>
              <a:t>        </a:t>
            </a:r>
            <a:r>
              <a:rPr lang="en-US" altLang="ja-JP"/>
              <a:t>labels=labels,             # </a:t>
            </a:r>
            <a:r>
              <a:rPr lang="ja-JP" altLang="en-US"/>
              <a:t>グラフ要素のラベルを設定</a:t>
            </a:r>
          </a:p>
          <a:p>
            <a:r>
              <a:rPr lang="ja-JP" altLang="en-US"/>
              <a:t>        </a:t>
            </a:r>
            <a:r>
              <a:rPr lang="en-US" altLang="ja-JP"/>
              <a:t>autopct='%.2f%%',          # </a:t>
            </a:r>
            <a:r>
              <a:rPr lang="ja-JP" altLang="en-US"/>
              <a:t>構成割合として小数点以下</a:t>
            </a:r>
            <a:r>
              <a:rPr lang="en-US" altLang="ja-JP"/>
              <a:t>2</a:t>
            </a:r>
            <a:r>
              <a:rPr lang="ja-JP" altLang="en-US"/>
              <a:t>桁までをプロット</a:t>
            </a:r>
          </a:p>
          <a:p>
            <a:r>
              <a:rPr lang="ja-JP" altLang="en-US"/>
              <a:t>        </a:t>
            </a:r>
            <a:r>
              <a:rPr lang="en-US" altLang="ja-JP"/>
              <a:t>startangle=90,             # 90</a:t>
            </a:r>
            <a:r>
              <a:rPr lang="ja-JP" altLang="en-US"/>
              <a:t>度（真上）の位置から開始</a:t>
            </a:r>
          </a:p>
          <a:p>
            <a:r>
              <a:rPr lang="ja-JP" altLang="en-US"/>
              <a:t>        </a:t>
            </a:r>
            <a:r>
              <a:rPr lang="en-US" altLang="ja-JP"/>
              <a:t>counterclock=False         # </a:t>
            </a:r>
            <a:r>
              <a:rPr lang="ja-JP" altLang="en-US"/>
              <a:t>時計回りにする</a:t>
            </a:r>
          </a:p>
          <a:p>
            <a:r>
              <a:rPr lang="ja-JP" altLang="en-US"/>
              <a:t>       </a:t>
            </a:r>
            <a:r>
              <a:rPr lang="en-US" altLang="ja-JP"/>
              <a:t>)</a:t>
            </a:r>
          </a:p>
          <a:p>
            <a:r>
              <a:rPr lang="en-US" altLang="ja-JP"/>
              <a:t>plt.axis('equal')                  # </a:t>
            </a:r>
            <a:r>
              <a:rPr lang="ja-JP" altLang="en-US"/>
              <a:t>グラフを真円仁する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14FC3C6-0336-407C-87F1-D6C032501B34}"/>
              </a:ext>
            </a:extLst>
          </p:cNvPr>
          <p:cNvCxnSpPr/>
          <p:nvPr/>
        </p:nvCxnSpPr>
        <p:spPr>
          <a:xfrm>
            <a:off x="937260" y="1628775"/>
            <a:ext cx="320040" cy="982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FC4CD7-C450-4D36-9862-2826465B1584}"/>
              </a:ext>
            </a:extLst>
          </p:cNvPr>
          <p:cNvCxnSpPr/>
          <p:nvPr/>
        </p:nvCxnSpPr>
        <p:spPr>
          <a:xfrm>
            <a:off x="1188720" y="2777490"/>
            <a:ext cx="497205" cy="1188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3562E51-0FB4-40F4-909E-027C337FFE3E}"/>
              </a:ext>
            </a:extLst>
          </p:cNvPr>
          <p:cNvCxnSpPr/>
          <p:nvPr/>
        </p:nvCxnSpPr>
        <p:spPr>
          <a:xfrm>
            <a:off x="702945" y="222885"/>
            <a:ext cx="834390" cy="154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7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202E3-4054-4ACB-AEAC-37B164B0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</a:t>
            </a:r>
            <a:r>
              <a:rPr kumimoji="1" lang="ja-JP" altLang="en-US"/>
              <a:t>を使うと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25219-29C5-4D93-A43D-3C501EC3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150558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log(1+x)^100=1024</a:t>
            </a:r>
          </a:p>
          <a:p>
            <a:pPr marL="0" indent="0">
              <a:buNone/>
            </a:pPr>
            <a:r>
              <a:rPr lang="ja-JP" altLang="en-US"/>
              <a:t>両辺</a:t>
            </a:r>
            <a:r>
              <a:rPr lang="en-US" altLang="ja-JP"/>
              <a:t>log</a:t>
            </a:r>
            <a:r>
              <a:rPr lang="ja-JP" altLang="en-US"/>
              <a:t>を取ると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log(1+x)^100=log(2^10)</a:t>
            </a:r>
          </a:p>
          <a:p>
            <a:pPr marL="0" indent="0">
              <a:buNone/>
            </a:pPr>
            <a:r>
              <a:rPr lang="en-US" altLang="ja-JP"/>
              <a:t>100log(1+x)=10log 2(log2=0.3</a:t>
            </a:r>
            <a:r>
              <a:rPr lang="ja-JP" altLang="en-US"/>
              <a:t>とする</a:t>
            </a:r>
            <a:r>
              <a:rPr lang="en-US" altLang="ja-JP"/>
              <a:t>)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100log(1+x)=10*0.3</a:t>
            </a:r>
          </a:p>
          <a:p>
            <a:pPr marL="0" indent="0">
              <a:buNone/>
            </a:pPr>
            <a:r>
              <a:rPr kumimoji="1" lang="en-US" altLang="ja-JP"/>
              <a:t>100log(1+x)=3</a:t>
            </a:r>
          </a:p>
          <a:p>
            <a:pPr marL="0" indent="0">
              <a:buNone/>
            </a:pPr>
            <a:r>
              <a:rPr lang="en-US" altLang="ja-JP"/>
              <a:t>log(1+x)=0.03</a:t>
            </a:r>
          </a:p>
          <a:p>
            <a:pPr marL="0" indent="0">
              <a:buNone/>
            </a:pPr>
            <a:r>
              <a:rPr kumimoji="1" lang="en-US" altLang="ja-JP"/>
              <a:t>10^0.03=1+x</a:t>
            </a:r>
          </a:p>
          <a:p>
            <a:pPr marL="0" indent="0">
              <a:buNone/>
            </a:pPr>
            <a:r>
              <a:rPr lang="en-US" altLang="ja-JP"/>
              <a:t>10^0.03=1.0715</a:t>
            </a:r>
          </a:p>
          <a:p>
            <a:pPr marL="0" indent="0">
              <a:buNone/>
            </a:pPr>
            <a:r>
              <a:rPr kumimoji="1" lang="ja-JP" altLang="en-US"/>
              <a:t>なので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1+x=1.0715</a:t>
            </a:r>
          </a:p>
          <a:p>
            <a:pPr marL="0" indent="0">
              <a:buNone/>
            </a:pPr>
            <a:r>
              <a:rPr kumimoji="1" lang="en-US" altLang="ja-JP"/>
              <a:t>x=0.0715  </a:t>
            </a:r>
          </a:p>
          <a:p>
            <a:pPr marL="0" indent="0">
              <a:buNone/>
            </a:pPr>
            <a:r>
              <a:rPr kumimoji="1" lang="ja-JP" altLang="en-US"/>
              <a:t>答え</a:t>
            </a:r>
            <a:r>
              <a:rPr lang="en-US" altLang="ja-JP"/>
              <a:t>7.15</a:t>
            </a:r>
            <a:r>
              <a:rPr lang="ja-JP" altLang="en-US"/>
              <a:t>％ぐらい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6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01F4F-7534-46C8-B61D-B74BDDA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60" y="2873375"/>
            <a:ext cx="7876540" cy="1325563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は数式処理もできます</a:t>
            </a:r>
            <a:br>
              <a:rPr kumimoji="1" lang="en-US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18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B47C7-90D7-4FFC-A41E-2374F675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多項式の展開（</a:t>
            </a:r>
            <a:r>
              <a:rPr lang="ja-JP" altLang="en-US"/>
              <a:t>中</a:t>
            </a:r>
            <a:r>
              <a:rPr lang="en-US" altLang="ja-JP"/>
              <a:t>3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0A5BB7-C409-4867-A1D8-94BB4568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ES" altLang="ja-JP"/>
              <a:t>&gt;&gt;&gt; from sympy import *</a:t>
            </a:r>
          </a:p>
          <a:p>
            <a:pPr marL="0" indent="0">
              <a:buNone/>
            </a:pPr>
            <a:r>
              <a:rPr kumimoji="1" lang="es-ES" altLang="ja-JP"/>
              <a:t>&gt;&gt;&gt; x = Symbol('x')</a:t>
            </a:r>
          </a:p>
          <a:p>
            <a:pPr marL="0" indent="0">
              <a:buNone/>
            </a:pPr>
            <a:r>
              <a:rPr kumimoji="1" lang="es-ES" altLang="ja-JP"/>
              <a:t>&gt;&gt;&gt; y = Symbol('y')</a:t>
            </a:r>
          </a:p>
          <a:p>
            <a:pPr marL="0" indent="0">
              <a:buNone/>
            </a:pPr>
            <a:r>
              <a:rPr kumimoji="1" lang="es-ES" altLang="ja-JP"/>
              <a:t>&gt;&gt;&gt; expr = (x + y)**2</a:t>
            </a:r>
          </a:p>
          <a:p>
            <a:pPr marL="0" indent="0">
              <a:buNone/>
            </a:pPr>
            <a:r>
              <a:rPr kumimoji="1" lang="es-ES" altLang="ja-JP"/>
              <a:t>&gt;&gt;&gt; &gt;&gt;&gt; expand(expr)</a:t>
            </a:r>
          </a:p>
          <a:p>
            <a:pPr marL="0" indent="0">
              <a:buNone/>
            </a:pPr>
            <a:r>
              <a:rPr kumimoji="1" lang="es-ES" altLang="ja-JP"/>
              <a:t>x**2 + 2*x*y + y**2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9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AE8AA-3EA1-4DC6-8F6C-61E98E6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方程式を解く</a:t>
            </a:r>
            <a:r>
              <a:rPr kumimoji="1" lang="en-US" altLang="ja-JP"/>
              <a:t>(</a:t>
            </a:r>
            <a:r>
              <a:rPr kumimoji="1" lang="ja-JP" altLang="en-US"/>
              <a:t>中３）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CC129-E7A8-45F2-9D9F-D868D679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pt-BR" altLang="ja-JP"/>
              <a:t>&gt;&gt;&gt; expr = x**2+4*x+4</a:t>
            </a:r>
          </a:p>
          <a:p>
            <a:pPr marL="0" indent="0">
              <a:buNone/>
            </a:pPr>
            <a:r>
              <a:rPr kumimoji="1" lang="pt-BR" altLang="ja-JP"/>
              <a:t>&gt;&gt;&gt; solve(expr, x)</a:t>
            </a:r>
          </a:p>
          <a:p>
            <a:pPr marL="0" indent="0">
              <a:buNone/>
            </a:pPr>
            <a:r>
              <a:rPr kumimoji="1" lang="pt-BR" altLang="ja-JP"/>
              <a:t>[-2]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0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E41F2-9E2B-4014-8838-25562706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連立方程式を解く（中学２年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A28E69-C10A-4431-9435-44B5F8F5EC04}"/>
              </a:ext>
            </a:extLst>
          </p:cNvPr>
          <p:cNvSpPr txBox="1"/>
          <p:nvPr/>
        </p:nvSpPr>
        <p:spPr>
          <a:xfrm>
            <a:off x="2374424" y="1790055"/>
            <a:ext cx="60950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/>
              <a:t>&gt;&gt;&gt; x, y = symbols('x y ')</a:t>
            </a:r>
          </a:p>
          <a:p>
            <a:r>
              <a:rPr lang="en-US" altLang="ja-JP" sz="2800"/>
              <a:t>&gt;&gt;&gt; eq1=x + y-4</a:t>
            </a:r>
          </a:p>
          <a:p>
            <a:r>
              <a:rPr lang="en-US" altLang="ja-JP" sz="2800"/>
              <a:t>&gt;&gt;&gt; eq2=2*x+3*y-6</a:t>
            </a:r>
          </a:p>
          <a:p>
            <a:r>
              <a:rPr lang="en-US" altLang="ja-JP" sz="2800"/>
              <a:t>&gt;&gt;&gt; solve([eq1,eq2], [x,y])</a:t>
            </a:r>
          </a:p>
          <a:p>
            <a:r>
              <a:rPr lang="en-US" altLang="ja-JP" sz="2800"/>
              <a:t>{x: 6, y: -2}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005658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DA207-08C0-415A-B5E9-8D5EFE69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式に値を代入</a:t>
            </a:r>
            <a:r>
              <a:rPr lang="ja-JP" altLang="en-US"/>
              <a:t>する（中３）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7E89B0-BB4B-4A8C-818E-97E47052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&gt;&gt;&gt; f = x**2 + 3*x + 2</a:t>
            </a:r>
          </a:p>
          <a:p>
            <a:pPr marL="0" indent="0">
              <a:buNone/>
            </a:pPr>
            <a:r>
              <a:rPr kumimoji="1" lang="en-US" altLang="ja-JP"/>
              <a:t>&gt;&gt;&gt; f1 = f.subs([(x, 1)])</a:t>
            </a:r>
          </a:p>
          <a:p>
            <a:pPr marL="0" indent="0">
              <a:buNone/>
            </a:pPr>
            <a:r>
              <a:rPr kumimoji="1" lang="en-US" altLang="ja-JP"/>
              <a:t>&gt;&gt;&gt; f1</a:t>
            </a:r>
          </a:p>
          <a:p>
            <a:pPr marL="0" indent="0">
              <a:buNone/>
            </a:pPr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1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C40DB-CB31-452E-9E49-606B6D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微分（高３）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C0521-E6E9-4DEF-8BF6-EE9F992C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/>
              <a:t>&gt;&gt;&gt; x,y = symbols('x y’)</a:t>
            </a:r>
          </a:p>
          <a:p>
            <a:pPr marL="0" indent="0">
              <a:buNone/>
            </a:pPr>
            <a:r>
              <a:rPr kumimoji="1" lang="es-ES" altLang="ja-JP"/>
              <a:t>&gt;&gt;&gt; f = x**2 + 2/x+sin(x)</a:t>
            </a:r>
          </a:p>
          <a:p>
            <a:pPr marL="0" indent="0">
              <a:buNone/>
            </a:pPr>
            <a:r>
              <a:rPr kumimoji="1" lang="es-ES" altLang="ja-JP"/>
              <a:t>&gt;&gt;&gt; diff(f,x)</a:t>
            </a:r>
          </a:p>
          <a:p>
            <a:pPr marL="0" indent="0">
              <a:buNone/>
            </a:pPr>
            <a:r>
              <a:rPr kumimoji="1" lang="es-ES" altLang="ja-JP"/>
              <a:t>2*x + cos(x) - 2/x**2</a:t>
            </a:r>
          </a:p>
        </p:txBody>
      </p:sp>
    </p:spTree>
    <p:extLst>
      <p:ext uri="{BB962C8B-B14F-4D97-AF65-F5344CB8AC3E}">
        <p14:creationId xmlns:p14="http://schemas.microsoft.com/office/powerpoint/2010/main" val="95868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4E78D-EAC2-44C8-B195-6852312A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積分（高３）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967D8A-630A-44A0-AE1B-30DDCD44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/>
              <a:t>&gt;&gt;&gt; expr = cos(x) * ln(y) + 2/y</a:t>
            </a:r>
          </a:p>
          <a:p>
            <a:pPr marL="0" indent="0">
              <a:buNone/>
            </a:pPr>
            <a:r>
              <a:rPr kumimoji="1" lang="es-ES" altLang="ja-JP"/>
              <a:t>&gt;&gt;&gt; integrate(expr, x)</a:t>
            </a:r>
          </a:p>
          <a:p>
            <a:pPr marL="0" indent="0">
              <a:buNone/>
            </a:pPr>
            <a:r>
              <a:rPr kumimoji="1" lang="es-ES" altLang="ja-JP"/>
              <a:t>2*x/y + log(y)*sin(x)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1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1254C-BEB8-4647-843E-0C436C9B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57813-6065-4907-989A-103ABBC5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                  を微分したときｘ＝１のとき</a:t>
            </a:r>
            <a:r>
              <a:rPr lang="ja-JP" altLang="en-US"/>
              <a:t>の</a:t>
            </a:r>
            <a:endParaRPr kumimoji="1" lang="ja-JP" altLang="en-US"/>
          </a:p>
          <a:p>
            <a:pPr marL="0" indent="0">
              <a:buNone/>
            </a:pPr>
            <a:r>
              <a:rPr lang="ja-JP" altLang="en-US"/>
              <a:t>値を求めてみてください。手計算と</a:t>
            </a:r>
            <a:r>
              <a:rPr lang="en-US" altLang="ja-JP"/>
              <a:t>python</a:t>
            </a:r>
            <a:r>
              <a:rPr lang="ja-JP" altLang="en-US"/>
              <a:t>両方してください</a:t>
            </a:r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1744B5-3C17-4970-B200-E0673387BB80}"/>
                  </a:ext>
                </a:extLst>
              </p:cNvPr>
              <p:cNvSpPr txBox="1"/>
              <p:nvPr/>
            </p:nvSpPr>
            <p:spPr>
              <a:xfrm>
                <a:off x="974407" y="1825625"/>
                <a:ext cx="1831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1744B5-3C17-4970-B200-E0673387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7" y="1825625"/>
                <a:ext cx="1831462" cy="369332"/>
              </a:xfrm>
              <a:prstGeom prst="rect">
                <a:avLst/>
              </a:prstGeom>
              <a:blipFill>
                <a:blip r:embed="rId2"/>
                <a:stretch>
                  <a:fillRect l="-1333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63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7933-F617-4460-BC9A-106E663A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111F2-FEF9-410D-AF45-297D89B7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from sympy import *</a:t>
            </a:r>
          </a:p>
          <a:p>
            <a:pPr marL="0" indent="0">
              <a:buNone/>
            </a:pPr>
            <a:r>
              <a:rPr kumimoji="1" lang="en-US" altLang="ja-JP"/>
              <a:t>x,y=symbols('x y')</a:t>
            </a:r>
          </a:p>
          <a:p>
            <a:pPr marL="0" indent="0">
              <a:buNone/>
            </a:pPr>
            <a:r>
              <a:rPr kumimoji="1" lang="en-US" altLang="ja-JP"/>
              <a:t>f = x**2 + 4*x</a:t>
            </a:r>
          </a:p>
          <a:p>
            <a:pPr marL="0" indent="0">
              <a:buNone/>
            </a:pPr>
            <a:r>
              <a:rPr kumimoji="1" lang="en-US" altLang="ja-JP"/>
              <a:t>f1=diff(f,x)</a:t>
            </a:r>
          </a:p>
          <a:p>
            <a:pPr marL="0" indent="0">
              <a:buNone/>
            </a:pPr>
            <a:r>
              <a:rPr kumimoji="1" lang="en-US" altLang="ja-JP"/>
              <a:t>print(f1)</a:t>
            </a:r>
          </a:p>
          <a:p>
            <a:pPr marL="0" indent="0">
              <a:buNone/>
            </a:pPr>
            <a:r>
              <a:rPr kumimoji="1" lang="en-US" altLang="ja-JP"/>
              <a:t>df = f1.subs([(x, 1)])</a:t>
            </a:r>
          </a:p>
          <a:p>
            <a:pPr marL="0" indent="0">
              <a:buNone/>
            </a:pPr>
            <a:r>
              <a:rPr kumimoji="1" lang="en-US" altLang="ja-JP"/>
              <a:t>print(df)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0673CE-9CA7-4048-967D-C52B9B0ADE35}"/>
              </a:ext>
            </a:extLst>
          </p:cNvPr>
          <p:cNvSpPr txBox="1"/>
          <p:nvPr/>
        </p:nvSpPr>
        <p:spPr>
          <a:xfrm>
            <a:off x="898683" y="650439"/>
            <a:ext cx="8331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["select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&lt;70",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&gt;=70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&lt;=79",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&gt;=80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&lt;=89",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&gt;=90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&lt;=99",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&gt;=100"]</a:t>
            </a:r>
          </a:p>
          <a:p>
            <a:endParaRPr lang="en-US" altLang="ja-JP" b="1">
              <a:solidFill>
                <a:srgbClr val="7030A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8AA3179-DD78-4C9A-A9EB-6855672B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18265"/>
              </p:ext>
            </p:extLst>
          </p:nvPr>
        </p:nvGraphicFramePr>
        <p:xfrm>
          <a:off x="586105" y="3520016"/>
          <a:ext cx="1185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390957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1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14253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A73572C-FE6A-433F-98C9-55B431C5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34141"/>
              </p:ext>
            </p:extLst>
          </p:nvPr>
        </p:nvGraphicFramePr>
        <p:xfrm>
          <a:off x="2426336" y="3520016"/>
          <a:ext cx="112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57754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7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4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5615"/>
                  </a:ext>
                </a:extLst>
              </a:tr>
            </a:tbl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06412B2-C416-4C6C-9B22-428234BA03EA}"/>
              </a:ext>
            </a:extLst>
          </p:cNvPr>
          <p:cNvCxnSpPr>
            <a:endCxn id="6" idx="0"/>
          </p:cNvCxnSpPr>
          <p:nvPr/>
        </p:nvCxnSpPr>
        <p:spPr>
          <a:xfrm flipH="1">
            <a:off x="1178877" y="931545"/>
            <a:ext cx="644208" cy="25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9C8C31D-34CC-4803-BBD0-2EE55D4C2D74}"/>
              </a:ext>
            </a:extLst>
          </p:cNvPr>
          <p:cNvCxnSpPr>
            <a:endCxn id="8" idx="0"/>
          </p:cNvCxnSpPr>
          <p:nvPr/>
        </p:nvCxnSpPr>
        <p:spPr>
          <a:xfrm flipH="1">
            <a:off x="2987676" y="1108710"/>
            <a:ext cx="767079" cy="24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2EEF21-AE74-4C08-B298-54F47237A11D}"/>
              </a:ext>
            </a:extLst>
          </p:cNvPr>
          <p:cNvCxnSpPr/>
          <p:nvPr/>
        </p:nvCxnSpPr>
        <p:spPr>
          <a:xfrm flipH="1">
            <a:off x="4474845" y="1405890"/>
            <a:ext cx="365760" cy="20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78CE60C6-33D8-417B-82AA-B2FFF26C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81746"/>
              </p:ext>
            </p:extLst>
          </p:nvPr>
        </p:nvGraphicFramePr>
        <p:xfrm>
          <a:off x="4064000" y="3520016"/>
          <a:ext cx="1122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33654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50628"/>
                  </a:ext>
                </a:extLst>
              </a:tr>
            </a:tbl>
          </a:graphicData>
        </a:graphic>
      </p:graphicFrame>
      <p:sp>
        <p:nvSpPr>
          <p:cNvPr id="16" name="矢印: 右 15">
            <a:extLst>
              <a:ext uri="{FF2B5EF4-FFF2-40B4-BE49-F238E27FC236}">
                <a16:creationId xmlns:a16="http://schemas.microsoft.com/office/drawing/2014/main" id="{EDEBF0B7-970B-4DD5-8399-447303BE50B7}"/>
              </a:ext>
            </a:extLst>
          </p:cNvPr>
          <p:cNvSpPr/>
          <p:nvPr/>
        </p:nvSpPr>
        <p:spPr>
          <a:xfrm>
            <a:off x="1022985" y="2920365"/>
            <a:ext cx="5549265" cy="239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C4DB4B4-A8EF-49E7-8D27-9E1060369914}"/>
              </a:ext>
            </a:extLst>
          </p:cNvPr>
          <p:cNvCxnSpPr/>
          <p:nvPr/>
        </p:nvCxnSpPr>
        <p:spPr>
          <a:xfrm>
            <a:off x="7903845" y="571745"/>
            <a:ext cx="0" cy="18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7307A98-02EE-4BE9-BF4E-8416464C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97" y="3429000"/>
            <a:ext cx="33242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2D48FC-1BE8-4C6A-B8CB-544E614F8E6E}"/>
              </a:ext>
            </a:extLst>
          </p:cNvPr>
          <p:cNvCxnSpPr/>
          <p:nvPr/>
        </p:nvCxnSpPr>
        <p:spPr>
          <a:xfrm>
            <a:off x="4960620" y="3669030"/>
            <a:ext cx="2943225" cy="502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28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C8449-1E4B-48CA-BC2A-40BF270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標準偏差と分散と偏差値</a:t>
            </a:r>
          </a:p>
        </p:txBody>
      </p:sp>
      <p:pic>
        <p:nvPicPr>
          <p:cNvPr id="1026" name="Picture 2" descr="標準偏差とは">
            <a:extLst>
              <a:ext uri="{FF2B5EF4-FFF2-40B4-BE49-F238E27FC236}">
                <a16:creationId xmlns:a16="http://schemas.microsoft.com/office/drawing/2014/main" id="{9B601B6F-8087-4EFC-AD9A-138CACD4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30" y="1499159"/>
            <a:ext cx="30765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標準偏差の計算式～平均・分散・偏差との関係～ - ジャズとエンジニア">
            <a:extLst>
              <a:ext uri="{FF2B5EF4-FFF2-40B4-BE49-F238E27FC236}">
                <a16:creationId xmlns:a16="http://schemas.microsoft.com/office/drawing/2014/main" id="{105CFE47-BDD4-40E6-BEE0-57BC9293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22" y="2747062"/>
            <a:ext cx="4876156" cy="334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6DAC2-854D-485A-9193-B06C8562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どれだけ値が平均から散らばっているか？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D71C7-3C03-4FE8-BDAB-A7282BD6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君の国語の７０点と数学の７０点は当然偏差値</a:t>
            </a:r>
            <a:r>
              <a:rPr kumimoji="1" lang="en-US" altLang="ja-JP"/>
              <a:t>(</a:t>
            </a:r>
            <a:r>
              <a:rPr kumimoji="1" lang="ja-JP" altLang="en-US"/>
              <a:t>標準偏差）は違ってくる</a:t>
            </a:r>
          </a:p>
        </p:txBody>
      </p:sp>
    </p:spTree>
    <p:extLst>
      <p:ext uri="{BB962C8B-B14F-4D97-AF65-F5344CB8AC3E}">
        <p14:creationId xmlns:p14="http://schemas.microsoft.com/office/powerpoint/2010/main" val="2859223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9D73D-684C-4E3E-820B-133247F8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散らばりを表す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25E2D1-B206-4AA6-BFB5-75A8DC897653}"/>
                  </a:ext>
                </a:extLst>
              </p:cNvPr>
              <p:cNvSpPr txBox="1"/>
              <p:nvPr/>
            </p:nvSpPr>
            <p:spPr>
              <a:xfrm>
                <a:off x="3836251" y="1530513"/>
                <a:ext cx="2659382" cy="93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ja-JP" sz="32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平均</m:t>
                        </m:r>
                      </m:num>
                      <m:den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標準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偏差</m:t>
                        </m:r>
                      </m:den>
                    </m:f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25E2D1-B206-4AA6-BFB5-75A8DC89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51" y="1530513"/>
                <a:ext cx="2659382" cy="934743"/>
              </a:xfrm>
              <a:prstGeom prst="rect">
                <a:avLst/>
              </a:prstGeom>
              <a:blipFill>
                <a:blip r:embed="rId2"/>
                <a:stretch>
                  <a:fillRect b="-7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D9BE5F-5AC7-4440-875F-BE15FB517A36}"/>
              </a:ext>
            </a:extLst>
          </p:cNvPr>
          <p:cNvCxnSpPr/>
          <p:nvPr/>
        </p:nvCxnSpPr>
        <p:spPr>
          <a:xfrm>
            <a:off x="2474595" y="4749165"/>
            <a:ext cx="8766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80DB1F-D19A-4A88-A44C-1B82013524CA}"/>
              </a:ext>
            </a:extLst>
          </p:cNvPr>
          <p:cNvSpPr/>
          <p:nvPr/>
        </p:nvSpPr>
        <p:spPr>
          <a:xfrm>
            <a:off x="4029075" y="35775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E2D65F-2DEB-4FA9-AE5E-675D53F189D5}"/>
              </a:ext>
            </a:extLst>
          </p:cNvPr>
          <p:cNvSpPr/>
          <p:nvPr/>
        </p:nvSpPr>
        <p:spPr>
          <a:xfrm>
            <a:off x="9940289" y="198977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91CA346-EE40-47BF-9B53-D58BB15E8B34}"/>
              </a:ext>
            </a:extLst>
          </p:cNvPr>
          <p:cNvSpPr/>
          <p:nvPr/>
        </p:nvSpPr>
        <p:spPr>
          <a:xfrm>
            <a:off x="7324727" y="387953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6C6EE36-F0FE-431F-9B96-4FA3CA767041}"/>
              </a:ext>
            </a:extLst>
          </p:cNvPr>
          <p:cNvSpPr/>
          <p:nvPr/>
        </p:nvSpPr>
        <p:spPr>
          <a:xfrm>
            <a:off x="5109210" y="3549967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D8292BA-17A5-4FC4-8349-0E3653F4BF23}"/>
              </a:ext>
            </a:extLst>
          </p:cNvPr>
          <p:cNvSpPr/>
          <p:nvPr/>
        </p:nvSpPr>
        <p:spPr>
          <a:xfrm>
            <a:off x="6036945" y="37299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C6EA103-A866-429A-AA0A-2A2FBD399B42}"/>
              </a:ext>
            </a:extLst>
          </p:cNvPr>
          <p:cNvSpPr/>
          <p:nvPr/>
        </p:nvSpPr>
        <p:spPr>
          <a:xfrm>
            <a:off x="9460230" y="4809251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43E0AC6-A5A1-47BD-B5E5-B5A4528BB54D}"/>
              </a:ext>
            </a:extLst>
          </p:cNvPr>
          <p:cNvSpPr/>
          <p:nvPr/>
        </p:nvSpPr>
        <p:spPr>
          <a:xfrm>
            <a:off x="6806565" y="594947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93C1840-A1FF-4DCE-8974-6D532340818A}"/>
              </a:ext>
            </a:extLst>
          </p:cNvPr>
          <p:cNvSpPr/>
          <p:nvPr/>
        </p:nvSpPr>
        <p:spPr>
          <a:xfrm>
            <a:off x="4200525" y="631285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CC2367C-8F50-4BAC-B066-B5138921E7FF}"/>
              </a:ext>
            </a:extLst>
          </p:cNvPr>
          <p:cNvSpPr/>
          <p:nvPr/>
        </p:nvSpPr>
        <p:spPr>
          <a:xfrm>
            <a:off x="2175510" y="280400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111A912-E275-45CF-8DC7-572D8476B78B}"/>
              </a:ext>
            </a:extLst>
          </p:cNvPr>
          <p:cNvSpPr/>
          <p:nvPr/>
        </p:nvSpPr>
        <p:spPr>
          <a:xfrm>
            <a:off x="2877193" y="558606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CA35B41-3A41-464C-8C81-548BCF06B0FE}"/>
              </a:ext>
            </a:extLst>
          </p:cNvPr>
          <p:cNvSpPr/>
          <p:nvPr/>
        </p:nvSpPr>
        <p:spPr>
          <a:xfrm>
            <a:off x="5553075" y="51015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87D7DF5-D98D-41DF-885A-15B59FED6E45}"/>
              </a:ext>
            </a:extLst>
          </p:cNvPr>
          <p:cNvSpPr/>
          <p:nvPr/>
        </p:nvSpPr>
        <p:spPr>
          <a:xfrm>
            <a:off x="8014335" y="538067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6EDC5C5-7E6A-4EFB-9E6E-2E9BB7D0F627}"/>
              </a:ext>
            </a:extLst>
          </p:cNvPr>
          <p:cNvCxnSpPr>
            <a:stCxn id="8" idx="4"/>
          </p:cNvCxnSpPr>
          <p:nvPr/>
        </p:nvCxnSpPr>
        <p:spPr>
          <a:xfrm>
            <a:off x="4200525" y="3937635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860238B-8644-4193-AA83-0A573064024A}"/>
              </a:ext>
            </a:extLst>
          </p:cNvPr>
          <p:cNvCxnSpPr>
            <a:cxnSpLocks/>
          </p:cNvCxnSpPr>
          <p:nvPr/>
        </p:nvCxnSpPr>
        <p:spPr>
          <a:xfrm>
            <a:off x="10111739" y="2397919"/>
            <a:ext cx="0" cy="234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FEF37B3-6FDD-4C3A-9ED8-F94AFAE60962}"/>
              </a:ext>
            </a:extLst>
          </p:cNvPr>
          <p:cNvCxnSpPr/>
          <p:nvPr/>
        </p:nvCxnSpPr>
        <p:spPr>
          <a:xfrm>
            <a:off x="5280660" y="3910012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9DCC346-4838-4F99-B773-8F50D5898E8F}"/>
              </a:ext>
            </a:extLst>
          </p:cNvPr>
          <p:cNvCxnSpPr>
            <a:cxnSpLocks/>
          </p:cNvCxnSpPr>
          <p:nvPr/>
        </p:nvCxnSpPr>
        <p:spPr>
          <a:xfrm>
            <a:off x="2346960" y="3193494"/>
            <a:ext cx="0" cy="155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474CE9-C622-43F2-B15B-600873F3E5A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724525" y="4697729"/>
            <a:ext cx="0" cy="403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4CF458-803E-436B-98C0-974951705AC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71975" y="4752974"/>
            <a:ext cx="30480" cy="1559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6BECE2E-0C0E-4A5D-B9EF-A136EE47003D}"/>
              </a:ext>
            </a:extLst>
          </p:cNvPr>
          <p:cNvCxnSpPr/>
          <p:nvPr/>
        </p:nvCxnSpPr>
        <p:spPr>
          <a:xfrm>
            <a:off x="3048643" y="4717733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F77761A-B8E8-48E9-B0E3-2189A36989CE}"/>
              </a:ext>
            </a:extLst>
          </p:cNvPr>
          <p:cNvCxnSpPr>
            <a:cxnSpLocks/>
          </p:cNvCxnSpPr>
          <p:nvPr/>
        </p:nvCxnSpPr>
        <p:spPr>
          <a:xfrm>
            <a:off x="7505702" y="4244339"/>
            <a:ext cx="0" cy="473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A2ACB37-9FA3-4825-B2D9-3512A08FB528}"/>
              </a:ext>
            </a:extLst>
          </p:cNvPr>
          <p:cNvCxnSpPr/>
          <p:nvPr/>
        </p:nvCxnSpPr>
        <p:spPr>
          <a:xfrm>
            <a:off x="6210300" y="4048124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6142AAD-676D-4B41-BDE4-C6D94209240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55157" y="4809251"/>
            <a:ext cx="22858" cy="1140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34064AD-20F0-41EC-A918-0A435D34AF89}"/>
              </a:ext>
            </a:extLst>
          </p:cNvPr>
          <p:cNvCxnSpPr>
            <a:cxnSpLocks/>
          </p:cNvCxnSpPr>
          <p:nvPr/>
        </p:nvCxnSpPr>
        <p:spPr>
          <a:xfrm>
            <a:off x="8185785" y="4855845"/>
            <a:ext cx="0" cy="473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6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9839C5-9FB5-49F5-AA12-17B75D9CED59}"/>
              </a:ext>
            </a:extLst>
          </p:cNvPr>
          <p:cNvCxnSpPr/>
          <p:nvPr/>
        </p:nvCxnSpPr>
        <p:spPr>
          <a:xfrm>
            <a:off x="2709208" y="767596"/>
            <a:ext cx="68580" cy="527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74E1E4-E4BB-44AC-9855-BC6D896E6801}"/>
              </a:ext>
            </a:extLst>
          </p:cNvPr>
          <p:cNvSpPr txBox="1"/>
          <p:nvPr/>
        </p:nvSpPr>
        <p:spPr>
          <a:xfrm>
            <a:off x="5066079" y="582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平均</a:t>
            </a:r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5108D1F-15AC-42AB-824C-E23470D36C10}"/>
              </a:ext>
            </a:extLst>
          </p:cNvPr>
          <p:cNvGrpSpPr/>
          <p:nvPr/>
        </p:nvGrpSpPr>
        <p:grpSpPr>
          <a:xfrm>
            <a:off x="691514" y="1270635"/>
            <a:ext cx="3877627" cy="2158365"/>
            <a:chOff x="1952625" y="1177290"/>
            <a:chExt cx="6599872" cy="411289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7C8DEDA-9252-4D5A-A82D-66B0B6883AF9}"/>
                </a:ext>
              </a:extLst>
            </p:cNvPr>
            <p:cNvSpPr/>
            <p:nvPr/>
          </p:nvSpPr>
          <p:spPr>
            <a:xfrm>
              <a:off x="2823210" y="2097405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12DBD76-B6D7-4BA2-AC41-900179A52266}"/>
                </a:ext>
              </a:extLst>
            </p:cNvPr>
            <p:cNvSpPr/>
            <p:nvPr/>
          </p:nvSpPr>
          <p:spPr>
            <a:xfrm>
              <a:off x="8192452" y="2925603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5BDEF14-4E86-423E-983C-051865B4E230}"/>
                </a:ext>
              </a:extLst>
            </p:cNvPr>
            <p:cNvSpPr/>
            <p:nvPr/>
          </p:nvSpPr>
          <p:spPr>
            <a:xfrm>
              <a:off x="4762500" y="431673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836B162-41D7-4A21-890F-15053268B072}"/>
                </a:ext>
              </a:extLst>
            </p:cNvPr>
            <p:cNvSpPr/>
            <p:nvPr/>
          </p:nvSpPr>
          <p:spPr>
            <a:xfrm>
              <a:off x="7943850" y="117729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4441E47-3B82-448F-8B97-82603C927F07}"/>
                </a:ext>
              </a:extLst>
            </p:cNvPr>
            <p:cNvSpPr/>
            <p:nvPr/>
          </p:nvSpPr>
          <p:spPr>
            <a:xfrm>
              <a:off x="1952625" y="491871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DB21196-B066-4CA8-A014-567E94DB8382}"/>
                </a:ext>
              </a:extLst>
            </p:cNvPr>
            <p:cNvSpPr/>
            <p:nvPr/>
          </p:nvSpPr>
          <p:spPr>
            <a:xfrm>
              <a:off x="6894195" y="342900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A50F9E-BB74-4A09-A2E8-4DA4A4873D1F}"/>
                </a:ext>
              </a:extLst>
            </p:cNvPr>
            <p:cNvCxnSpPr/>
            <p:nvPr/>
          </p:nvCxnSpPr>
          <p:spPr>
            <a:xfrm>
              <a:off x="5423535" y="1303020"/>
              <a:ext cx="2360295" cy="600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46C4AC1-9C0A-4566-81C4-BE570F6F27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3111341"/>
              <a:ext cx="2666047" cy="300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2604D86-5DE1-439A-85CB-DAE1E70939DE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7825" y="3584733"/>
              <a:ext cx="1436370" cy="300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474B4F6-E5F7-4CD7-853F-F1171B6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3183255" y="2253137"/>
              <a:ext cx="2205989" cy="300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74D2B17-F199-4BB7-A855-47FB12224071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71" y="5089444"/>
              <a:ext cx="3076573" cy="15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83C8177-6800-4BF2-BDD7-BCCAD8EBEED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395" y="4487464"/>
              <a:ext cx="358140" cy="15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楕円 31">
            <a:extLst>
              <a:ext uri="{FF2B5EF4-FFF2-40B4-BE49-F238E27FC236}">
                <a16:creationId xmlns:a16="http://schemas.microsoft.com/office/drawing/2014/main" id="{36577A1D-B0D2-43F0-A9BE-6FF1A8210285}"/>
              </a:ext>
            </a:extLst>
          </p:cNvPr>
          <p:cNvSpPr/>
          <p:nvPr/>
        </p:nvSpPr>
        <p:spPr>
          <a:xfrm>
            <a:off x="7768922" y="451485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F09947FD-342E-40F1-B604-14A6F34111AB}"/>
              </a:ext>
            </a:extLst>
          </p:cNvPr>
          <p:cNvSpPr/>
          <p:nvPr/>
        </p:nvSpPr>
        <p:spPr>
          <a:xfrm>
            <a:off x="8863965" y="2095403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00D6764-BA4D-4572-865F-C4A11A1DB515}"/>
              </a:ext>
            </a:extLst>
          </p:cNvPr>
          <p:cNvSpPr/>
          <p:nvPr/>
        </p:nvSpPr>
        <p:spPr>
          <a:xfrm>
            <a:off x="7646050" y="1220916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1F1D194-774A-4567-8C1C-4D388E454CDC}"/>
              </a:ext>
            </a:extLst>
          </p:cNvPr>
          <p:cNvSpPr/>
          <p:nvPr/>
        </p:nvSpPr>
        <p:spPr>
          <a:xfrm>
            <a:off x="60605" y="4324350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EC8B6D5-08C9-4206-8B38-CEEB39EBEFD1}"/>
              </a:ext>
            </a:extLst>
          </p:cNvPr>
          <p:cNvSpPr/>
          <p:nvPr/>
        </p:nvSpPr>
        <p:spPr>
          <a:xfrm>
            <a:off x="257772" y="872252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54D903E-045A-4263-989A-26D923EFB99C}"/>
              </a:ext>
            </a:extLst>
          </p:cNvPr>
          <p:cNvSpPr/>
          <p:nvPr/>
        </p:nvSpPr>
        <p:spPr>
          <a:xfrm>
            <a:off x="8832532" y="1505663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3EC2EE0-7EB2-467C-AA04-92C782812988}"/>
              </a:ext>
            </a:extLst>
          </p:cNvPr>
          <p:cNvSpPr/>
          <p:nvPr/>
        </p:nvSpPr>
        <p:spPr>
          <a:xfrm>
            <a:off x="7565707" y="2383058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7CFDE3E-ED35-4577-AEF5-11E03B4ABA79}"/>
              </a:ext>
            </a:extLst>
          </p:cNvPr>
          <p:cNvSpPr/>
          <p:nvPr/>
        </p:nvSpPr>
        <p:spPr>
          <a:xfrm>
            <a:off x="5258731" y="3632202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67261F6-6FA6-4483-80AB-E2FAEDE7AFF3}"/>
              </a:ext>
            </a:extLst>
          </p:cNvPr>
          <p:cNvSpPr/>
          <p:nvPr/>
        </p:nvSpPr>
        <p:spPr>
          <a:xfrm>
            <a:off x="8825658" y="4012129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C548B58-F456-4DC5-9E9D-CF586CC6028A}"/>
              </a:ext>
            </a:extLst>
          </p:cNvPr>
          <p:cNvSpPr/>
          <p:nvPr/>
        </p:nvSpPr>
        <p:spPr>
          <a:xfrm>
            <a:off x="7891794" y="3535680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962209A-C8C9-4256-AD7C-E811398C657A}"/>
              </a:ext>
            </a:extLst>
          </p:cNvPr>
          <p:cNvSpPr/>
          <p:nvPr/>
        </p:nvSpPr>
        <p:spPr>
          <a:xfrm>
            <a:off x="8660130" y="2816588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96C645B-C622-44C9-AA8B-787634957BED}"/>
              </a:ext>
            </a:extLst>
          </p:cNvPr>
          <p:cNvCxnSpPr/>
          <p:nvPr/>
        </p:nvCxnSpPr>
        <p:spPr>
          <a:xfrm>
            <a:off x="8343770" y="378148"/>
            <a:ext cx="68580" cy="527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CBACBFF-F140-48D9-8E44-8F4971A115A5}"/>
              </a:ext>
            </a:extLst>
          </p:cNvPr>
          <p:cNvCxnSpPr>
            <a:stCxn id="32" idx="6"/>
          </p:cNvCxnSpPr>
          <p:nvPr/>
        </p:nvCxnSpPr>
        <p:spPr>
          <a:xfrm>
            <a:off x="8014667" y="582930"/>
            <a:ext cx="329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713A628-9919-435D-879D-33FD076CECD6}"/>
              </a:ext>
            </a:extLst>
          </p:cNvPr>
          <p:cNvCxnSpPr>
            <a:cxnSpLocks/>
          </p:cNvCxnSpPr>
          <p:nvPr/>
        </p:nvCxnSpPr>
        <p:spPr>
          <a:xfrm>
            <a:off x="7891794" y="1339026"/>
            <a:ext cx="451976" cy="13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DC6AD79-1147-4EAE-B05B-1E4C848BEA3D}"/>
              </a:ext>
            </a:extLst>
          </p:cNvPr>
          <p:cNvCxnSpPr>
            <a:cxnSpLocks/>
          </p:cNvCxnSpPr>
          <p:nvPr/>
        </p:nvCxnSpPr>
        <p:spPr>
          <a:xfrm>
            <a:off x="7795555" y="2496407"/>
            <a:ext cx="578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FD09CD0-519C-49D4-B0CB-0864433EBF55}"/>
              </a:ext>
            </a:extLst>
          </p:cNvPr>
          <p:cNvCxnSpPr>
            <a:cxnSpLocks/>
          </p:cNvCxnSpPr>
          <p:nvPr/>
        </p:nvCxnSpPr>
        <p:spPr>
          <a:xfrm>
            <a:off x="8084574" y="3667125"/>
            <a:ext cx="289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D92FCD-FC3A-4F9F-9BC3-BB6A1BD10197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8371111" y="1637108"/>
            <a:ext cx="461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0C6421-EF0D-4FEA-BC9E-812C2679FAA5}"/>
              </a:ext>
            </a:extLst>
          </p:cNvPr>
          <p:cNvCxnSpPr>
            <a:cxnSpLocks/>
          </p:cNvCxnSpPr>
          <p:nvPr/>
        </p:nvCxnSpPr>
        <p:spPr>
          <a:xfrm>
            <a:off x="8364237" y="2223434"/>
            <a:ext cx="461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881B90-5C43-41C7-8E46-2CE718087A43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343770" y="2948033"/>
            <a:ext cx="316360" cy="8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B0638E7-D68A-48CA-9DE5-E60CDA97988D}"/>
              </a:ext>
            </a:extLst>
          </p:cNvPr>
          <p:cNvCxnSpPr>
            <a:cxnSpLocks/>
          </p:cNvCxnSpPr>
          <p:nvPr/>
        </p:nvCxnSpPr>
        <p:spPr>
          <a:xfrm>
            <a:off x="8375833" y="4143574"/>
            <a:ext cx="451976" cy="13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8C05448-D627-42B7-AC99-B9235A235F8D}"/>
              </a:ext>
            </a:extLst>
          </p:cNvPr>
          <p:cNvCxnSpPr>
            <a:stCxn id="42" idx="6"/>
          </p:cNvCxnSpPr>
          <p:nvPr/>
        </p:nvCxnSpPr>
        <p:spPr>
          <a:xfrm>
            <a:off x="503517" y="1003697"/>
            <a:ext cx="21220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B3AB7C1-45DF-4685-B278-536A1C274257}"/>
              </a:ext>
            </a:extLst>
          </p:cNvPr>
          <p:cNvCxnSpPr>
            <a:cxnSpLocks/>
          </p:cNvCxnSpPr>
          <p:nvPr/>
        </p:nvCxnSpPr>
        <p:spPr>
          <a:xfrm>
            <a:off x="2709208" y="3798570"/>
            <a:ext cx="2469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2916BB9-4FFF-4997-9DFA-1DCEBA0EBCFC}"/>
              </a:ext>
            </a:extLst>
          </p:cNvPr>
          <p:cNvCxnSpPr>
            <a:cxnSpLocks/>
          </p:cNvCxnSpPr>
          <p:nvPr/>
        </p:nvCxnSpPr>
        <p:spPr>
          <a:xfrm>
            <a:off x="281581" y="4455795"/>
            <a:ext cx="2469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8F54A0-B5C4-40B2-A4C8-A0742BCD2397}"/>
              </a:ext>
            </a:extLst>
          </p:cNvPr>
          <p:cNvSpPr txBox="1"/>
          <p:nvPr/>
        </p:nvSpPr>
        <p:spPr>
          <a:xfrm>
            <a:off x="3534118" y="591805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散らばりが多いのはどれか？→この度合いを示すのが標準偏差</a:t>
            </a:r>
          </a:p>
        </p:txBody>
      </p:sp>
    </p:spTree>
    <p:extLst>
      <p:ext uri="{BB962C8B-B14F-4D97-AF65-F5344CB8AC3E}">
        <p14:creationId xmlns:p14="http://schemas.microsoft.com/office/powerpoint/2010/main" val="211409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E2B6C-84D3-4D75-855F-A634E299F38D}"/>
              </a:ext>
            </a:extLst>
          </p:cNvPr>
          <p:cNvSpPr txBox="1"/>
          <p:nvPr/>
        </p:nvSpPr>
        <p:spPr>
          <a:xfrm>
            <a:off x="800100" y="4686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標準偏差・</a:t>
            </a:r>
            <a:r>
              <a:rPr kumimoji="1" lang="ja-JP" altLang="en-US" sz="2800"/>
              <a:t>分散の公式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1C1E61B-F46B-4263-9057-1CA38483D561}"/>
                  </a:ext>
                </a:extLst>
              </p:cNvPr>
              <p:cNvSpPr txBox="1"/>
              <p:nvPr/>
            </p:nvSpPr>
            <p:spPr>
              <a:xfrm>
                <a:off x="3845074" y="3155717"/>
                <a:ext cx="3770382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1C1E61B-F46B-4263-9057-1CA38483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74" y="3155717"/>
                <a:ext cx="3770382" cy="608372"/>
              </a:xfrm>
              <a:prstGeom prst="rect">
                <a:avLst/>
              </a:prstGeom>
              <a:blipFill>
                <a:blip r:embed="rId2"/>
                <a:stretch>
                  <a:fillRect t="-1010" b="-23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97F477-E9C1-4DE3-8A50-F1CFEB0448B7}"/>
                  </a:ext>
                </a:extLst>
              </p:cNvPr>
              <p:cNvSpPr txBox="1"/>
              <p:nvPr/>
            </p:nvSpPr>
            <p:spPr>
              <a:xfrm>
                <a:off x="3817233" y="1312927"/>
                <a:ext cx="308193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97F477-E9C1-4DE3-8A50-F1CFEB04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33" y="1312927"/>
                <a:ext cx="3081934" cy="608372"/>
              </a:xfrm>
              <a:prstGeom prst="rect">
                <a:avLst/>
              </a:prstGeom>
              <a:blipFill>
                <a:blip r:embed="rId3"/>
                <a:stretch>
                  <a:fillRect t="-1000" b="-2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486DBD8B-8638-4D96-BFB8-3F7FFFECC050}"/>
              </a:ext>
            </a:extLst>
          </p:cNvPr>
          <p:cNvSpPr/>
          <p:nvPr/>
        </p:nvSpPr>
        <p:spPr>
          <a:xfrm>
            <a:off x="4777006" y="2288096"/>
            <a:ext cx="269339" cy="50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D13666-9CBE-45E5-A9BC-4FE27020534A}"/>
                  </a:ext>
                </a:extLst>
              </p:cNvPr>
              <p:cNvSpPr txBox="1"/>
              <p:nvPr/>
            </p:nvSpPr>
            <p:spPr>
              <a:xfrm>
                <a:off x="3064738" y="4527616"/>
                <a:ext cx="6079100" cy="725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b="1">
                    <a:solidFill>
                      <a:srgbClr val="FF0000"/>
                    </a:solidFill>
                  </a:rPr>
                  <a:t>標準偏差は分散の平方根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3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D13666-9CBE-45E5-A9BC-4FE2702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738" y="4527616"/>
                <a:ext cx="6079100" cy="725904"/>
              </a:xfrm>
              <a:prstGeom prst="rect">
                <a:avLst/>
              </a:prstGeom>
              <a:blipFill>
                <a:blip r:embed="rId4"/>
                <a:stretch>
                  <a:fillRect l="-3109" t="-1681" b="-319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3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801D9-80CB-44C1-BDCE-157F5208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</a:t>
            </a:r>
            <a:r>
              <a:rPr kumimoji="1" lang="en-US" altLang="ja-JP"/>
              <a:t>std,</a:t>
            </a:r>
            <a:r>
              <a:rPr kumimoji="1" lang="ja-JP" altLang="en-US"/>
              <a:t>分散</a:t>
            </a:r>
            <a:r>
              <a:rPr kumimoji="1" lang="en-US" altLang="ja-JP"/>
              <a:t>var</a:t>
            </a:r>
            <a:endParaRPr kumimoji="1" lang="ja-JP" altLang="en-US"/>
          </a:p>
        </p:txBody>
      </p:sp>
      <p:graphicFrame>
        <p:nvGraphicFramePr>
          <p:cNvPr id="6" name="コンテンツ プレースホルダー 3">
            <a:extLst>
              <a:ext uri="{FF2B5EF4-FFF2-40B4-BE49-F238E27FC236}">
                <a16:creationId xmlns:a16="http://schemas.microsoft.com/office/drawing/2014/main" id="{A5B56E4D-0FF2-421A-969D-0F3509206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473916"/>
              </p:ext>
            </p:extLst>
          </p:nvPr>
        </p:nvGraphicFramePr>
        <p:xfrm>
          <a:off x="2218482" y="2008386"/>
          <a:ext cx="7198569" cy="3770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716">
                  <a:extLst>
                    <a:ext uri="{9D8B030D-6E8A-4147-A177-3AD203B41FA5}">
                      <a16:colId xmlns:a16="http://schemas.microsoft.com/office/drawing/2014/main" val="1162084131"/>
                    </a:ext>
                  </a:extLst>
                </a:gridCol>
                <a:gridCol w="1033852">
                  <a:extLst>
                    <a:ext uri="{9D8B030D-6E8A-4147-A177-3AD203B41FA5}">
                      <a16:colId xmlns:a16="http://schemas.microsoft.com/office/drawing/2014/main" val="1100795059"/>
                    </a:ext>
                  </a:extLst>
                </a:gridCol>
                <a:gridCol w="1608910">
                  <a:extLst>
                    <a:ext uri="{9D8B030D-6E8A-4147-A177-3AD203B41FA5}">
                      <a16:colId xmlns:a16="http://schemas.microsoft.com/office/drawing/2014/main" val="3864285970"/>
                    </a:ext>
                  </a:extLst>
                </a:gridCol>
                <a:gridCol w="1084716">
                  <a:extLst>
                    <a:ext uri="{9D8B030D-6E8A-4147-A177-3AD203B41FA5}">
                      <a16:colId xmlns:a16="http://schemas.microsoft.com/office/drawing/2014/main" val="2516738582"/>
                    </a:ext>
                  </a:extLst>
                </a:gridCol>
                <a:gridCol w="1222771">
                  <a:extLst>
                    <a:ext uri="{9D8B030D-6E8A-4147-A177-3AD203B41FA5}">
                      <a16:colId xmlns:a16="http://schemas.microsoft.com/office/drawing/2014/main" val="2240368816"/>
                    </a:ext>
                  </a:extLst>
                </a:gridCol>
                <a:gridCol w="1163604">
                  <a:extLst>
                    <a:ext uri="{9D8B030D-6E8A-4147-A177-3AD203B41FA5}">
                      <a16:colId xmlns:a16="http://schemas.microsoft.com/office/drawing/2014/main" val="2688434745"/>
                    </a:ext>
                  </a:extLst>
                </a:gridCol>
              </a:tblGrid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国語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社会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数学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理科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英語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36347416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90-100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70458995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80-89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09973853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70-79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19836484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60-69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0566743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50-59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14105764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40-49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63718049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30-39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186006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0-29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524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92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6D193-ED26-48B6-B79E-166E57B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</a:t>
            </a:r>
            <a:r>
              <a:rPr kumimoji="1" lang="en-US" altLang="ja-JP"/>
              <a:t>std,</a:t>
            </a:r>
            <a:r>
              <a:rPr kumimoji="1" lang="ja-JP" altLang="en-US"/>
              <a:t>分散</a:t>
            </a:r>
            <a:r>
              <a:rPr kumimoji="1" lang="en-US" altLang="ja-JP"/>
              <a:t>var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E52C7-C23F-4640-A1B6-D3EE14D5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標準偏差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&gt;&gt;&gt; s=np.std([4,7,18,28,36,27,10,7])</a:t>
            </a:r>
          </a:p>
          <a:p>
            <a:pPr marL="0" indent="0">
              <a:buNone/>
            </a:pPr>
            <a:r>
              <a:rPr kumimoji="1" lang="en-US" altLang="ja-JP"/>
              <a:t>&gt;&gt;&gt; s</a:t>
            </a:r>
          </a:p>
          <a:p>
            <a:pPr marL="0" indent="0">
              <a:buNone/>
            </a:pPr>
            <a:r>
              <a:rPr kumimoji="1" lang="en-US" altLang="ja-JP"/>
              <a:t>11.18523021667413</a:t>
            </a:r>
          </a:p>
          <a:p>
            <a:pPr marL="0" indent="0">
              <a:buNone/>
            </a:pPr>
            <a:r>
              <a:rPr kumimoji="1" lang="en-US" altLang="ja-JP"/>
              <a:t>&gt;&gt;&gt; s=np.var([4,7,18,28,36,27,10,7])</a:t>
            </a:r>
          </a:p>
          <a:p>
            <a:pPr marL="0" indent="0">
              <a:buNone/>
            </a:pPr>
            <a:r>
              <a:rPr kumimoji="1" lang="en-US" altLang="ja-JP"/>
              <a:t>&gt;&gt;&gt; s</a:t>
            </a:r>
          </a:p>
          <a:p>
            <a:pPr marL="0" indent="0">
              <a:buNone/>
            </a:pPr>
            <a:r>
              <a:rPr kumimoji="1" lang="en-US" altLang="ja-JP"/>
              <a:t>125.109375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64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617A9-0088-4395-975E-F1937FD2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4801235"/>
          </a:xfrm>
        </p:spPr>
        <p:txBody>
          <a:bodyPr>
            <a:normAutofit/>
          </a:bodyPr>
          <a:lstStyle/>
          <a:p>
            <a:r>
              <a:rPr lang="ja-JP" altLang="en-US"/>
              <a:t>課題</a:t>
            </a:r>
            <a:br>
              <a:rPr lang="en-US" altLang="ja-JP"/>
            </a:br>
            <a:r>
              <a:rPr lang="en-US" altLang="ja-JP"/>
              <a:t>std</a:t>
            </a:r>
            <a:r>
              <a:rPr lang="ja-JP" altLang="en-US"/>
              <a:t>関数と定義の式</a:t>
            </a:r>
            <a:r>
              <a:rPr kumimoji="1" lang="ja-JP" altLang="en-US"/>
              <a:t>で</a:t>
            </a:r>
            <a:r>
              <a:rPr lang="ja-JP" altLang="en-US"/>
              <a:t>標準偏差を</a:t>
            </a:r>
            <a:r>
              <a:rPr kumimoji="1" lang="ja-JP" altLang="en-US"/>
              <a:t>求めてください</a:t>
            </a:r>
            <a:br>
              <a:rPr kumimoji="1" lang="en-US" altLang="ja-JP"/>
            </a:br>
            <a:br>
              <a:rPr kumimoji="1" lang="en-US" altLang="ja-JP"/>
            </a:br>
            <a:r>
              <a:rPr kumimoji="1" lang="ja-JP" altLang="en-US"/>
              <a:t>データは以下得点とします</a:t>
            </a:r>
            <a:br>
              <a:rPr kumimoji="1" lang="en-US" altLang="ja-JP"/>
            </a:br>
            <a:r>
              <a:rPr kumimoji="1" lang="it-IT" altLang="ja-JP"/>
              <a:t>jscore = [5, 73, 29, 63, 68, 28, 45, 78, 70, 93]</a:t>
            </a:r>
            <a:br>
              <a:rPr kumimoji="1" lang="it-IT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108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9C7E5-B0EE-4442-8373-C3A8FACA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解答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639704-B099-4868-A428-2A21DA6012F4}"/>
              </a:ext>
            </a:extLst>
          </p:cNvPr>
          <p:cNvSpPr txBox="1"/>
          <p:nvPr/>
        </p:nvSpPr>
        <p:spPr>
          <a:xfrm>
            <a:off x="1087279" y="2168575"/>
            <a:ext cx="609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/>
              <a:t>jscore = [5, 73, 29, 63, 68, 28, 45, 78, 70, 93]</a:t>
            </a:r>
          </a:p>
          <a:p>
            <a:r>
              <a:rPr lang="fr-FR" altLang="ja-JP"/>
              <a:t>print(np.std(jscore))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1994B0-86FD-4815-967A-F227CF493499}"/>
              </a:ext>
            </a:extLst>
          </p:cNvPr>
          <p:cNvSpPr txBox="1"/>
          <p:nvPr/>
        </p:nvSpPr>
        <p:spPr>
          <a:xfrm>
            <a:off x="1087279" y="3957727"/>
            <a:ext cx="6095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jscore = [5, 73, 29, 63, 68, 28, 45, 78, 70, 93]</a:t>
            </a:r>
          </a:p>
          <a:p>
            <a:r>
              <a:rPr lang="en-US" altLang="ja-JP"/>
              <a:t>n=len(jscore)</a:t>
            </a:r>
          </a:p>
          <a:p>
            <a:r>
              <a:rPr lang="en-US" altLang="ja-JP"/>
              <a:t>javg=np.average(jscore)</a:t>
            </a:r>
          </a:p>
          <a:p>
            <a:r>
              <a:rPr lang="en-US" altLang="ja-JP"/>
              <a:t>j2=jscore-javg</a:t>
            </a:r>
          </a:p>
          <a:p>
            <a:r>
              <a:rPr lang="en-US" altLang="ja-JP"/>
              <a:t>j3=np.dot(j2,j2)</a:t>
            </a:r>
          </a:p>
          <a:p>
            <a:r>
              <a:rPr lang="en-US" altLang="ja-JP"/>
              <a:t>print(np.sqrt(j3/n))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F950C-098E-405E-A0AE-04D1ACDEA530}"/>
              </a:ext>
            </a:extLst>
          </p:cNvPr>
          <p:cNvSpPr txBox="1"/>
          <p:nvPr/>
        </p:nvSpPr>
        <p:spPr>
          <a:xfrm>
            <a:off x="1087279" y="161163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std</a:t>
            </a:r>
            <a:r>
              <a:rPr lang="ja-JP" altLang="en-US"/>
              <a:t>関数により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DC410A-6CDF-434F-BD7C-51F2365ACB7F}"/>
              </a:ext>
            </a:extLst>
          </p:cNvPr>
          <p:cNvSpPr txBox="1"/>
          <p:nvPr/>
        </p:nvSpPr>
        <p:spPr>
          <a:xfrm>
            <a:off x="1087279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定義により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05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78F6A-C939-49A0-8E6C-44954B5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偏差値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94AD1D-54DD-48FC-9FBF-0F54CA08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平均が</a:t>
            </a:r>
            <a:r>
              <a:rPr kumimoji="1" lang="en-US" altLang="ja-JP"/>
              <a:t>50</a:t>
            </a:r>
            <a:r>
              <a:rPr kumimoji="1" lang="ja-JP" altLang="en-US"/>
              <a:t>、標準偏差が</a:t>
            </a:r>
            <a:r>
              <a:rPr kumimoji="1" lang="en-US" altLang="ja-JP"/>
              <a:t>10</a:t>
            </a:r>
            <a:r>
              <a:rPr kumimoji="1" lang="ja-JP" altLang="en-US"/>
              <a:t>の正規分布は偏差値を表す曲線</a:t>
            </a:r>
            <a:endParaRPr kumimoji="1" lang="en-US" altLang="ja-JP"/>
          </a:p>
          <a:p>
            <a:r>
              <a:rPr lang="ja-JP" altLang="en-US"/>
              <a:t>一般に言われているとこは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「平均点だと偏差値が</a:t>
            </a:r>
            <a:r>
              <a:rPr kumimoji="1" lang="en-US" altLang="ja-JP"/>
              <a:t>50</a:t>
            </a:r>
            <a:r>
              <a:rPr kumimoji="1" lang="ja-JP" altLang="en-US"/>
              <a:t>」、「偏差値が</a:t>
            </a:r>
            <a:r>
              <a:rPr kumimoji="1" lang="en-US" altLang="ja-JP"/>
              <a:t>70</a:t>
            </a:r>
            <a:r>
              <a:rPr kumimoji="1" lang="ja-JP" altLang="en-US"/>
              <a:t>の</a:t>
            </a:r>
            <a:r>
              <a:rPr lang="ja-JP" altLang="en-US"/>
              <a:t>学校</a:t>
            </a:r>
            <a:r>
              <a:rPr kumimoji="1" lang="ja-JP" altLang="en-US"/>
              <a:t>はかな</a:t>
            </a:r>
          </a:p>
          <a:p>
            <a:pPr marL="0" indent="0">
              <a:buNone/>
            </a:pPr>
            <a:r>
              <a:rPr kumimoji="1" lang="ja-JP" altLang="en-US"/>
              <a:t>り難しい」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882188-507E-4C2F-9D57-A45CD84DBFB3}"/>
                  </a:ext>
                </a:extLst>
              </p:cNvPr>
              <p:cNvSpPr txBox="1"/>
              <p:nvPr/>
            </p:nvSpPr>
            <p:spPr>
              <a:xfrm>
                <a:off x="3937851" y="4001294"/>
                <a:ext cx="5962658" cy="93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ja-JP" sz="3200"/>
                  <a:t>×10+50=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平均</m:t>
                        </m:r>
                      </m:num>
                      <m:den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標準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偏差</m:t>
                        </m:r>
                      </m:den>
                    </m:f>
                    <m:r>
                      <m:rPr>
                        <m:nor/>
                      </m:rPr>
                      <a:rPr lang="en-US" altLang="ja-JP" sz="3200" smtClean="0"/>
                      <m:t>×10+50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882188-507E-4C2F-9D57-A45CD84D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1" y="4001294"/>
                <a:ext cx="5962658" cy="934743"/>
              </a:xfrm>
              <a:prstGeom prst="rect">
                <a:avLst/>
              </a:prstGeom>
              <a:blipFill>
                <a:blip r:embed="rId2"/>
                <a:stretch>
                  <a:fillRect l="-102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8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0E163-C592-4900-96D4-1CC048E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E592B-E765-4B20-B28C-C8AAD2DD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身長から体重への円グラフに書き換えてください。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697315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A14B8-5518-4FBD-A6EB-302BE67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730"/>
          </a:xfrm>
        </p:spPr>
        <p:txBody>
          <a:bodyPr/>
          <a:lstStyle/>
          <a:p>
            <a:r>
              <a:rPr lang="ja-JP" altLang="en-US"/>
              <a:t>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943E2-9CD9-4490-89FC-1D32F85B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173480"/>
            <a:ext cx="10515600" cy="5684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/>
              <a:t>mathscore=[8,19,17,23,16,18,17,19]</a:t>
            </a:r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順番</a:t>
            </a:r>
            <a:r>
              <a:rPr lang="ja-JP" altLang="en-US"/>
              <a:t>に階級値は</a:t>
            </a:r>
            <a:r>
              <a:rPr kumimoji="1" lang="en-US" altLang="ja-JP"/>
              <a:t>90-100,80-89,70-79,60-69,50-59,40-49,30-39,0-29)</a:t>
            </a:r>
          </a:p>
          <a:p>
            <a:pPr marL="0" indent="0">
              <a:buNone/>
            </a:pPr>
            <a:r>
              <a:rPr lang="ja-JP" altLang="en-US"/>
              <a:t>でこの学校の標準偏差を求めよ（階級値は真ん中の数を点数とする。９０から１００までは</a:t>
            </a:r>
            <a:r>
              <a:rPr lang="en-US" altLang="ja-JP"/>
              <a:t>95</a:t>
            </a:r>
            <a:r>
              <a:rPr lang="ja-JP" altLang="en-US"/>
              <a:t>が８人とする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kumimoji="1" lang="ja-JP" altLang="en-US"/>
              <a:t>また２９点の偏差値を求めなさい。エクセルでも可能です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90-100</a:t>
            </a:r>
            <a:r>
              <a:rPr kumimoji="1" lang="ja-JP" altLang="en-US"/>
              <a:t>　　→</a:t>
            </a:r>
            <a:r>
              <a:rPr kumimoji="1" lang="en-US" altLang="ja-JP"/>
              <a:t>95</a:t>
            </a:r>
            <a:r>
              <a:rPr kumimoji="1" lang="ja-JP" altLang="en-US"/>
              <a:t>点が８人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80-89,</a:t>
            </a:r>
            <a:r>
              <a:rPr kumimoji="1" lang="ja-JP" altLang="en-US"/>
              <a:t>　　 →</a:t>
            </a:r>
            <a:r>
              <a:rPr kumimoji="1" lang="en-US" altLang="ja-JP"/>
              <a:t>85</a:t>
            </a:r>
            <a:r>
              <a:rPr kumimoji="1" lang="ja-JP" altLang="en-US"/>
              <a:t>点が</a:t>
            </a:r>
            <a:r>
              <a:rPr kumimoji="1" lang="en-US" altLang="ja-JP"/>
              <a:t>19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70-79,        </a:t>
            </a:r>
            <a:r>
              <a:rPr lang="ja-JP" altLang="en-US"/>
              <a:t>→</a:t>
            </a:r>
            <a:r>
              <a:rPr lang="en-US" altLang="ja-JP"/>
              <a:t>75</a:t>
            </a:r>
            <a:r>
              <a:rPr kumimoji="1" lang="ja-JP" altLang="en-US"/>
              <a:t>点が</a:t>
            </a:r>
            <a:r>
              <a:rPr kumimoji="1" lang="en-US" altLang="ja-JP"/>
              <a:t>17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60-69,        </a:t>
            </a:r>
            <a:r>
              <a:rPr lang="ja-JP" altLang="en-US"/>
              <a:t>→</a:t>
            </a:r>
            <a:r>
              <a:rPr lang="en-US" altLang="ja-JP"/>
              <a:t>65</a:t>
            </a:r>
            <a:r>
              <a:rPr kumimoji="1" lang="ja-JP" altLang="en-US"/>
              <a:t>点が</a:t>
            </a:r>
            <a:r>
              <a:rPr kumimoji="1" lang="en-US" altLang="ja-JP"/>
              <a:t>23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50-59,</a:t>
            </a:r>
            <a:r>
              <a:rPr lang="ja-JP" altLang="en-US"/>
              <a:t>        →</a:t>
            </a:r>
            <a:r>
              <a:rPr lang="en-US" altLang="ja-JP"/>
              <a:t>55</a:t>
            </a:r>
            <a:r>
              <a:rPr kumimoji="1" lang="ja-JP" altLang="en-US"/>
              <a:t>点が</a:t>
            </a:r>
            <a:r>
              <a:rPr kumimoji="1" lang="en-US" altLang="ja-JP"/>
              <a:t>16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40-49,</a:t>
            </a:r>
            <a:r>
              <a:rPr lang="ja-JP" altLang="en-US"/>
              <a:t>        →</a:t>
            </a:r>
            <a:r>
              <a:rPr lang="en-US" altLang="ja-JP"/>
              <a:t>45</a:t>
            </a:r>
            <a:r>
              <a:rPr kumimoji="1" lang="ja-JP" altLang="en-US"/>
              <a:t>点が</a:t>
            </a:r>
            <a:r>
              <a:rPr kumimoji="1" lang="en-US" altLang="ja-JP"/>
              <a:t>18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30-39,</a:t>
            </a:r>
            <a:r>
              <a:rPr lang="ja-JP" altLang="en-US"/>
              <a:t>        →</a:t>
            </a:r>
            <a:r>
              <a:rPr lang="en-US" altLang="ja-JP"/>
              <a:t>35</a:t>
            </a:r>
            <a:r>
              <a:rPr kumimoji="1" lang="ja-JP" altLang="en-US"/>
              <a:t>点が</a:t>
            </a:r>
            <a:r>
              <a:rPr kumimoji="1" lang="en-US" altLang="ja-JP"/>
              <a:t>17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0-29</a:t>
            </a:r>
            <a:r>
              <a:rPr lang="ja-JP" altLang="en-US"/>
              <a:t>           →</a:t>
            </a:r>
            <a:r>
              <a:rPr lang="en-US" altLang="ja-JP"/>
              <a:t>15</a:t>
            </a:r>
            <a:r>
              <a:rPr kumimoji="1" lang="ja-JP" altLang="en-US"/>
              <a:t>点が</a:t>
            </a:r>
            <a:r>
              <a:rPr kumimoji="1" lang="en-US" altLang="ja-JP"/>
              <a:t>19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73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EE86F-61C5-4ADB-B665-55CCD5D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094D87-747C-4B0A-9F9D-26B4A76A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/>
              <a:t>np.repeat</a:t>
            </a:r>
            <a:r>
              <a:rPr kumimoji="1" lang="ja-JP" altLang="en-US"/>
              <a:t>を使って同じ点数を求めるてください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w.extend</a:t>
            </a:r>
            <a:r>
              <a:rPr lang="ja-JP" altLang="en-US"/>
              <a:t>でワークに値をリストを併合できます。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以下例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t9=np.repeat(95,8)</a:t>
            </a:r>
          </a:p>
          <a:p>
            <a:pPr marL="0" indent="0">
              <a:buNone/>
            </a:pPr>
            <a:r>
              <a:rPr kumimoji="1" lang="en-US" altLang="ja-JP"/>
              <a:t>t8=np.repeat(85,19)</a:t>
            </a:r>
          </a:p>
          <a:p>
            <a:pPr marL="0" indent="0">
              <a:buNone/>
            </a:pPr>
            <a:r>
              <a:rPr kumimoji="1" lang="en-US" altLang="ja-JP"/>
              <a:t>w=[]</a:t>
            </a:r>
          </a:p>
          <a:p>
            <a:pPr marL="0" indent="0">
              <a:buNone/>
            </a:pPr>
            <a:r>
              <a:rPr kumimoji="1" lang="en-US" altLang="ja-JP"/>
              <a:t>w.extend(t9)</a:t>
            </a:r>
          </a:p>
          <a:p>
            <a:pPr marL="0" indent="0">
              <a:buNone/>
            </a:pPr>
            <a:r>
              <a:rPr kumimoji="1" lang="en-US" altLang="ja-JP"/>
              <a:t>w.extend(t8)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92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関係数とは何か。その求め方・公式・使い方と3つの注意点｜アタリマエ！">
            <a:extLst>
              <a:ext uri="{FF2B5EF4-FFF2-40B4-BE49-F238E27FC236}">
                <a16:creationId xmlns:a16="http://schemas.microsoft.com/office/drawing/2014/main" id="{3A9D5FC9-36A0-4AC7-9753-D79314C4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10" y="819150"/>
            <a:ext cx="5715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1FA6FA3-FF43-4D5F-A746-75D99825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56515"/>
            <a:ext cx="10515600" cy="1325563"/>
          </a:xfrm>
        </p:spPr>
        <p:txBody>
          <a:bodyPr/>
          <a:lstStyle/>
          <a:p>
            <a:r>
              <a:rPr kumimoji="1" lang="ja-JP" altLang="en-US"/>
              <a:t>相関係数</a:t>
            </a:r>
          </a:p>
        </p:txBody>
      </p:sp>
    </p:spTree>
    <p:extLst>
      <p:ext uri="{BB962C8B-B14F-4D97-AF65-F5344CB8AC3E}">
        <p14:creationId xmlns:p14="http://schemas.microsoft.com/office/powerpoint/2010/main" val="3101849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F6B63-E92C-44CD-9829-AE846CC6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相関係数</a:t>
            </a:r>
          </a:p>
        </p:txBody>
      </p:sp>
      <p:sp>
        <p:nvSpPr>
          <p:cNvPr id="4" name="AutoShape 2" descr="{\displaystyle r={\frac {\displaystyle \sum _{i=1}^{n}\left(x_{i}-{\overline {x}}\right)\left(y_{i}-{\overline {y}}\right)}{{\sqrt {\displaystyle \sum _{j=1}^{n}(x_{j}-{\overline {x}})^{2}}}{\sqrt {\displaystyle \sum _{k=1}^{n}(y_{k}-{\overline {y}})^{2}}}}}}">
            <a:extLst>
              <a:ext uri="{FF2B5EF4-FFF2-40B4-BE49-F238E27FC236}">
                <a16:creationId xmlns:a16="http://schemas.microsoft.com/office/drawing/2014/main" id="{47C35F08-4632-4C1C-BE1E-1CD4531AF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62643B-B8E6-4331-9919-67477A97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814512"/>
            <a:ext cx="89820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4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96283AA-CD02-4C2E-9B8B-209E513A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1765299"/>
            <a:ext cx="8375624" cy="37066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38E5CB-F2BF-4307-A3EA-4863B28BAAE9}"/>
              </a:ext>
            </a:extLst>
          </p:cNvPr>
          <p:cNvSpPr txBox="1"/>
          <p:nvPr/>
        </p:nvSpPr>
        <p:spPr>
          <a:xfrm>
            <a:off x="1012860" y="542939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相関係数の解釈</a:t>
            </a:r>
          </a:p>
        </p:txBody>
      </p:sp>
    </p:spTree>
    <p:extLst>
      <p:ext uri="{BB962C8B-B14F-4D97-AF65-F5344CB8AC3E}">
        <p14:creationId xmlns:p14="http://schemas.microsoft.com/office/powerpoint/2010/main" val="989149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B6ED4-F70B-4C99-9B56-43A9856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相関係数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8C9E85-503A-404B-8575-7DFF221832C8}"/>
              </a:ext>
            </a:extLst>
          </p:cNvPr>
          <p:cNvSpPr txBox="1"/>
          <p:nvPr/>
        </p:nvSpPr>
        <p:spPr>
          <a:xfrm>
            <a:off x="937260" y="1743075"/>
            <a:ext cx="100641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#</a:t>
            </a:r>
            <a:r>
              <a:rPr lang="ja-JP" altLang="en-US" sz="2800" b="0" i="0">
                <a:solidFill>
                  <a:srgbClr val="526057"/>
                </a:solidFill>
                <a:effectLst/>
                <a:latin typeface="Hiragino Kaku Gothic Pro"/>
              </a:rPr>
              <a:t>相関係数</a:t>
            </a:r>
            <a:endParaRPr lang="en-US" altLang="ja-JP" sz="2800" b="0" i="0">
              <a:solidFill>
                <a:srgbClr val="526057"/>
              </a:solidFill>
              <a:effectLst/>
              <a:latin typeface="Hiragino Kaku Gothic Pro"/>
            </a:endParaRP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import numpy 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japanese = [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29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45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70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93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]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math = [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11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82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66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27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42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84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] 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correlation = numpy.corrcoef(japanese, math) </a:t>
            </a:r>
          </a:p>
          <a:p>
            <a:r>
              <a:rPr lang="en-US" altLang="ja-JP" sz="2800" b="0" i="0">
                <a:solidFill>
                  <a:srgbClr val="478C90"/>
                </a:solidFill>
                <a:effectLst/>
                <a:latin typeface="Hiragino Kaku Gothic Pro"/>
              </a:rPr>
              <a:t>print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(correlation[0,1])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 </a:t>
            </a:r>
            <a:br>
              <a:rPr lang="en-US" altLang="ja-JP" sz="2800"/>
            </a:b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179225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91B56-534B-43E7-BDC1-577A2C5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E9A37-A96C-44CC-8778-1D5254BF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相関係数を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numpy.corrcoef</a:t>
            </a:r>
            <a:r>
              <a:rPr lang="ja-JP" altLang="en-US" sz="2800" b="0" i="0">
                <a:solidFill>
                  <a:srgbClr val="526057"/>
                </a:solidFill>
                <a:effectLst/>
                <a:latin typeface="Hiragino Kaku Gothic Pro"/>
              </a:rPr>
              <a:t>を使わず定義式でコーディングしてみてください。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206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0DF66-B2D6-40FE-968A-1D8A739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三角関数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521137-29D1-4FE5-9B3A-192E5D691F47}"/>
              </a:ext>
            </a:extLst>
          </p:cNvPr>
          <p:cNvCxnSpPr/>
          <p:nvPr/>
        </p:nvCxnSpPr>
        <p:spPr>
          <a:xfrm>
            <a:off x="2240280" y="5217795"/>
            <a:ext cx="553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704663-E616-4B8D-B0BD-F8B75D6D4F57}"/>
              </a:ext>
            </a:extLst>
          </p:cNvPr>
          <p:cNvCxnSpPr/>
          <p:nvPr/>
        </p:nvCxnSpPr>
        <p:spPr>
          <a:xfrm flipV="1">
            <a:off x="2240280" y="2406015"/>
            <a:ext cx="5417820" cy="281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F8D18B-751B-40AE-8A54-6C7B27EA11E4}"/>
              </a:ext>
            </a:extLst>
          </p:cNvPr>
          <p:cNvCxnSpPr/>
          <p:nvPr/>
        </p:nvCxnSpPr>
        <p:spPr>
          <a:xfrm>
            <a:off x="7606665" y="2388870"/>
            <a:ext cx="85725" cy="286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69D8F7-2D4D-41F1-B4E3-D46132806DA7}"/>
              </a:ext>
            </a:extLst>
          </p:cNvPr>
          <p:cNvSpPr txBox="1"/>
          <p:nvPr/>
        </p:nvSpPr>
        <p:spPr>
          <a:xfrm>
            <a:off x="4317314" y="297180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r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50D22A-337D-409A-A5C2-CD1A617AF0FE}"/>
              </a:ext>
            </a:extLst>
          </p:cNvPr>
          <p:cNvSpPr txBox="1"/>
          <p:nvPr/>
        </p:nvSpPr>
        <p:spPr>
          <a:xfrm>
            <a:off x="8078456" y="345400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4F5AE2-1358-40E3-9578-ECD1325B9B8E}"/>
              </a:ext>
            </a:extLst>
          </p:cNvPr>
          <p:cNvSpPr txBox="1"/>
          <p:nvPr/>
        </p:nvSpPr>
        <p:spPr>
          <a:xfrm>
            <a:off x="4864721" y="5716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7E4A38A-6A14-4A11-827F-E274E2FB215D}"/>
                  </a:ext>
                </a:extLst>
              </p:cNvPr>
              <p:cNvSpPr txBox="1"/>
              <p:nvPr/>
            </p:nvSpPr>
            <p:spPr>
              <a:xfrm>
                <a:off x="3271837" y="48222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7E4A38A-6A14-4A11-827F-E274E2F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822299"/>
                <a:ext cx="202299" cy="276999"/>
              </a:xfrm>
              <a:prstGeom prst="rect">
                <a:avLst/>
              </a:prstGeom>
              <a:blipFill>
                <a:blip r:embed="rId2"/>
                <a:stretch>
                  <a:fillRect l="-27273" r="-1818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D31F61-0523-4F3D-B1B8-E5467E88D664}"/>
                  </a:ext>
                </a:extLst>
              </p:cNvPr>
              <p:cNvSpPr txBox="1"/>
              <p:nvPr/>
            </p:nvSpPr>
            <p:spPr>
              <a:xfrm>
                <a:off x="1277044" y="2615367"/>
                <a:ext cx="163449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cos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D31F61-0523-4F3D-B1B8-E5467E88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4" y="2615367"/>
                <a:ext cx="1634490" cy="461473"/>
              </a:xfrm>
              <a:prstGeom prst="rect">
                <a:avLst/>
              </a:prstGeom>
              <a:blipFill>
                <a:blip r:embed="rId3"/>
                <a:stretch>
                  <a:fillRect l="-2974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5080F8-3166-4C37-8187-8AB0B06598FC}"/>
                  </a:ext>
                </a:extLst>
              </p:cNvPr>
              <p:cNvSpPr txBox="1"/>
              <p:nvPr/>
            </p:nvSpPr>
            <p:spPr>
              <a:xfrm>
                <a:off x="1277044" y="1718848"/>
                <a:ext cx="1033352" cy="4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/>
                  <a:t>sin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5080F8-3166-4C37-8187-8AB0B065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4" y="1718848"/>
                <a:ext cx="1033352" cy="467188"/>
              </a:xfrm>
              <a:prstGeom prst="rect">
                <a:avLst/>
              </a:prstGeom>
              <a:blipFill>
                <a:blip r:embed="rId4"/>
                <a:stretch>
                  <a:fillRect l="-4706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827B305-08E1-4FA1-9F7A-04EEA8482E13}"/>
                  </a:ext>
                </a:extLst>
              </p:cNvPr>
              <p:cNvSpPr txBox="1"/>
              <p:nvPr/>
            </p:nvSpPr>
            <p:spPr>
              <a:xfrm>
                <a:off x="1331595" y="3608535"/>
                <a:ext cx="1634489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tan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827B305-08E1-4FA1-9F7A-04EEA848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08535"/>
                <a:ext cx="1634489" cy="461473"/>
              </a:xfrm>
              <a:prstGeom prst="rect">
                <a:avLst/>
              </a:prstGeom>
              <a:blipFill>
                <a:blip r:embed="rId5"/>
                <a:stretch>
                  <a:fillRect l="-2974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上向き折線 19">
            <a:extLst>
              <a:ext uri="{FF2B5EF4-FFF2-40B4-BE49-F238E27FC236}">
                <a16:creationId xmlns:a16="http://schemas.microsoft.com/office/drawing/2014/main" id="{F1D63A21-F53E-4889-8A7A-048DA8BA718C}"/>
              </a:ext>
            </a:extLst>
          </p:cNvPr>
          <p:cNvSpPr/>
          <p:nvPr/>
        </p:nvSpPr>
        <p:spPr>
          <a:xfrm>
            <a:off x="3674745" y="4448190"/>
            <a:ext cx="297180" cy="618738"/>
          </a:xfrm>
          <a:prstGeom prst="bent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572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E6D8B-8FA4-4440-A6AE-CE77F7C7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三角関数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255F5-9ABB-487A-A0D3-687ECEB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弧度法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π/180=1</a:t>
            </a:r>
            <a:r>
              <a:rPr lang="ja-JP" altLang="en-US"/>
              <a:t>度とする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π/180×30=π/3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sin60=sin π/3</a:t>
            </a:r>
            <a:r>
              <a:rPr lang="ja-JP" altLang="en-US"/>
              <a:t>と表現します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1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A80A5-0518-4A16-9A1B-D66C3F21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A484E-E67F-473E-80E0-C9B3A00A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sin cos</a:t>
            </a:r>
            <a:r>
              <a:rPr kumimoji="1" lang="ja-JP" altLang="en-US"/>
              <a:t>の関数を描いてください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-π/2</a:t>
            </a:r>
            <a:r>
              <a:rPr kumimoji="1" lang="ja-JP" altLang="en-US"/>
              <a:t>から</a:t>
            </a:r>
            <a:r>
              <a:rPr kumimoji="1" lang="en-US" altLang="ja-JP"/>
              <a:t>π/2</a:t>
            </a:r>
            <a:r>
              <a:rPr kumimoji="1" lang="ja-JP" altLang="en-US"/>
              <a:t>まで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ヒント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np.linspace(-np.pi, np.pi)</a:t>
            </a:r>
            <a:r>
              <a:rPr kumimoji="1" lang="ja-JP" altLang="en-US"/>
              <a:t>を使う</a:t>
            </a:r>
          </a:p>
        </p:txBody>
      </p:sp>
    </p:spTree>
    <p:extLst>
      <p:ext uri="{BB962C8B-B14F-4D97-AF65-F5344CB8AC3E}">
        <p14:creationId xmlns:p14="http://schemas.microsoft.com/office/powerpoint/2010/main" val="376087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673A0-1FFC-4978-8C6E-79916A8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2F548-1AD0-49E5-8775-84A486BE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7425"/>
          </a:xfrm>
        </p:spPr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復習</a:t>
            </a:r>
            <a:endParaRPr kumimoji="1" lang="en-US" altLang="ja-JP"/>
          </a:p>
          <a:p>
            <a:r>
              <a:rPr lang="ja-JP" altLang="en-US"/>
              <a:t>平均・標準偏差・分散</a:t>
            </a:r>
            <a:endParaRPr lang="en-US" altLang="ja-JP"/>
          </a:p>
          <a:p>
            <a:r>
              <a:rPr kumimoji="1" lang="ja-JP" altLang="en-US"/>
              <a:t>微分・積分・偏微分・確率勾配法</a:t>
            </a:r>
            <a:endParaRPr kumimoji="1" lang="en-US" altLang="ja-JP"/>
          </a:p>
          <a:p>
            <a:r>
              <a:rPr lang="ja-JP" altLang="en-US"/>
              <a:t>行列</a:t>
            </a:r>
            <a:endParaRPr lang="en-US" altLang="ja-JP"/>
          </a:p>
          <a:p>
            <a:r>
              <a:rPr kumimoji="1" lang="ja-JP" altLang="en-US"/>
              <a:t>直線の式と空間方程式やベクトル</a:t>
            </a:r>
            <a:endParaRPr kumimoji="1" lang="en-US" altLang="ja-JP"/>
          </a:p>
          <a:p>
            <a:r>
              <a:rPr kumimoji="1" lang="ja-JP" altLang="en-US"/>
              <a:t>確率（ベイズの定理・二項分布・など）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36F5D-1B1A-4BDF-82D8-8E1B42B3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指数関数</a:t>
            </a:r>
            <a:r>
              <a:rPr kumimoji="1" lang="en-US" altLang="ja-JP"/>
              <a:t>(</a:t>
            </a:r>
            <a:r>
              <a:rPr kumimoji="1" lang="ja-JP" altLang="en-US"/>
              <a:t>発散と収束をすると？）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915147-162B-4515-80B0-A640F8AA7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747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pt-BR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pt-BR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pt-BR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pt-BR" altLang="ja-JP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値は収束する</a:t>
                </a:r>
                <a:r>
                  <a:rPr kumimoji="1" lang="en-US" altLang="ja-JP"/>
                  <a:t>)=</a:t>
                </a:r>
                <a:r>
                  <a:rPr lang="ja-JP" altLang="en-US"/>
                  <a:t> </a:t>
                </a:r>
                <a:r>
                  <a:rPr lang="en-US" altLang="ja-JP"/>
                  <a:t>2.71828182845904523536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915147-162B-4515-80B0-A640F8AA7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7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4BEBB44-D023-4B4E-8543-33F76AFF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6293"/>
            <a:ext cx="35718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09BE4A-15A2-470F-B55D-EE82AFCB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3306763"/>
            <a:ext cx="3505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2FEA87-C2DA-4122-8DFD-3C877D8EF087}"/>
              </a:ext>
            </a:extLst>
          </p:cNvPr>
          <p:cNvCxnSpPr/>
          <p:nvPr/>
        </p:nvCxnSpPr>
        <p:spPr>
          <a:xfrm>
            <a:off x="2978150" y="2355850"/>
            <a:ext cx="152400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B2426B-64F6-4081-B656-F458B65B3EEF}"/>
              </a:ext>
            </a:extLst>
          </p:cNvPr>
          <p:cNvCxnSpPr/>
          <p:nvPr/>
        </p:nvCxnSpPr>
        <p:spPr>
          <a:xfrm>
            <a:off x="3337560" y="1997076"/>
            <a:ext cx="4057650" cy="13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3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F4478-5380-4E08-8921-D59AC006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76569-49AE-4249-B85C-00611EF9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76375"/>
            <a:ext cx="10515600" cy="4351338"/>
          </a:xfrm>
        </p:spPr>
        <p:txBody>
          <a:bodyPr/>
          <a:lstStyle/>
          <a:p>
            <a:r>
              <a:rPr kumimoji="1" lang="en-US" altLang="ja-JP"/>
              <a:t>e</a:t>
            </a:r>
            <a:r>
              <a:rPr kumimoji="1" lang="ja-JP" altLang="en-US"/>
              <a:t>が収束するの</a:t>
            </a:r>
            <a:r>
              <a:rPr kumimoji="1" lang="en-US" altLang="ja-JP"/>
              <a:t>python</a:t>
            </a:r>
            <a:r>
              <a:rPr kumimoji="1" lang="ja-JP" altLang="en-US"/>
              <a:t>で確かめて</a:t>
            </a:r>
            <a:r>
              <a:rPr lang="ja-JP" altLang="en-US"/>
              <a:t>ください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CE2599-7C95-43F2-BC57-F68E1862A52A}"/>
              </a:ext>
            </a:extLst>
          </p:cNvPr>
          <p:cNvSpPr txBox="1"/>
          <p:nvPr/>
        </p:nvSpPr>
        <p:spPr>
          <a:xfrm>
            <a:off x="1125855" y="2466191"/>
            <a:ext cx="7033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const_neipia=2.71828182845904523536</a:t>
            </a:r>
          </a:p>
          <a:p>
            <a:r>
              <a:rPr lang="en-US" altLang="ja-JP"/>
              <a:t>def neipia(x,n):</a:t>
            </a:r>
          </a:p>
          <a:p>
            <a:r>
              <a:rPr lang="en-US" altLang="ja-JP"/>
              <a:t>    y=1+1/x</a:t>
            </a:r>
          </a:p>
          <a:p>
            <a:r>
              <a:rPr lang="en-US" altLang="ja-JP"/>
              <a:t>    y1=np.</a:t>
            </a:r>
            <a:r>
              <a:rPr lang="en-US" altLang="ja-JP" b="1">
                <a:solidFill>
                  <a:srgbClr val="FF0000"/>
                </a:solidFill>
              </a:rPr>
              <a:t>power(</a:t>
            </a:r>
            <a:r>
              <a:rPr lang="en-US" altLang="ja-JP"/>
              <a:t>y, n)</a:t>
            </a:r>
          </a:p>
          <a:p>
            <a:r>
              <a:rPr lang="en-US" altLang="ja-JP"/>
              <a:t>    return y1</a:t>
            </a:r>
          </a:p>
          <a:p>
            <a:r>
              <a:rPr lang="en-US" altLang="ja-JP"/>
              <a:t>w=[]    </a:t>
            </a:r>
          </a:p>
          <a:p>
            <a:r>
              <a:rPr lang="en-US" altLang="ja-JP"/>
              <a:t>   </a:t>
            </a:r>
          </a:p>
          <a:p>
            <a:r>
              <a:rPr lang="en-US" altLang="ja-JP"/>
              <a:t>for x in range(1,10000):</a:t>
            </a:r>
          </a:p>
          <a:p>
            <a:r>
              <a:rPr lang="en-US" altLang="ja-JP"/>
              <a:t>    y=neipia(x,x)</a:t>
            </a:r>
          </a:p>
          <a:p>
            <a:r>
              <a:rPr lang="en-US" altLang="ja-JP"/>
              <a:t>    error=const_neipia-y</a:t>
            </a:r>
          </a:p>
          <a:p>
            <a:r>
              <a:rPr lang="en-US" altLang="ja-JP"/>
              <a:t>    print(x,'*****',y,"error=",error)</a:t>
            </a:r>
          </a:p>
          <a:p>
            <a:r>
              <a:rPr lang="en-US" altLang="ja-JP"/>
              <a:t>    w.append(y)</a:t>
            </a:r>
          </a:p>
          <a:p>
            <a:r>
              <a:rPr lang="en-US" altLang="ja-JP"/>
              <a:t>plt.ylim(2.69,2.72)</a:t>
            </a:r>
          </a:p>
          <a:p>
            <a:r>
              <a:rPr lang="en-US" altLang="ja-JP"/>
              <a:t>plt.plot(w)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784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834FD-0B92-4032-9D23-5D5F402C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2685415"/>
            <a:ext cx="5928360" cy="1325563"/>
          </a:xfrm>
        </p:spPr>
        <p:txBody>
          <a:bodyPr/>
          <a:lstStyle/>
          <a:p>
            <a:r>
              <a:rPr kumimoji="1" lang="ja-JP" altLang="en-US"/>
              <a:t>微分・積分・偏微分</a:t>
            </a:r>
          </a:p>
        </p:txBody>
      </p:sp>
    </p:spTree>
    <p:extLst>
      <p:ext uri="{BB962C8B-B14F-4D97-AF65-F5344CB8AC3E}">
        <p14:creationId xmlns:p14="http://schemas.microsoft.com/office/powerpoint/2010/main" val="3089120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71581-3051-4694-BA04-F8F51F10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変化の割合とは？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23D6CB-1566-41FD-8322-0DE575CB776D}"/>
              </a:ext>
            </a:extLst>
          </p:cNvPr>
          <p:cNvSpPr txBox="1"/>
          <p:nvPr/>
        </p:nvSpPr>
        <p:spPr>
          <a:xfrm>
            <a:off x="3509010" y="1788795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ｙ</a:t>
            </a:r>
            <a:r>
              <a:rPr kumimoji="1" lang="ja-JP" altLang="en-US" sz="3200"/>
              <a:t>の増加量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9FCEC-E552-4710-9316-BB133E3F2184}"/>
              </a:ext>
            </a:extLst>
          </p:cNvPr>
          <p:cNvSpPr txBox="1"/>
          <p:nvPr/>
        </p:nvSpPr>
        <p:spPr>
          <a:xfrm>
            <a:off x="3649980" y="2471677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</a:t>
            </a:r>
            <a:r>
              <a:rPr kumimoji="1" lang="ja-JP" altLang="en-US" sz="3600"/>
              <a:t>の増加量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FCB3837-3861-4BEE-A3CB-F14E9838FE3D}"/>
              </a:ext>
            </a:extLst>
          </p:cNvPr>
          <p:cNvCxnSpPr/>
          <p:nvPr/>
        </p:nvCxnSpPr>
        <p:spPr>
          <a:xfrm>
            <a:off x="3411855" y="2373570"/>
            <a:ext cx="26841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3FBE02-5092-45EC-90DE-EE7D05240F23}"/>
              </a:ext>
            </a:extLst>
          </p:cNvPr>
          <p:cNvSpPr txBox="1"/>
          <p:nvPr/>
        </p:nvSpPr>
        <p:spPr>
          <a:xfrm>
            <a:off x="887254" y="2081182"/>
            <a:ext cx="2524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/>
              <a:t>変化の割合</a:t>
            </a:r>
            <a:r>
              <a:rPr kumimoji="1" lang="en-US" altLang="ja-JP" sz="3200"/>
              <a:t>=</a:t>
            </a:r>
            <a:endParaRPr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5E40E23-264A-48B4-B223-06EE804763EC}"/>
              </a:ext>
            </a:extLst>
          </p:cNvPr>
          <p:cNvCxnSpPr/>
          <p:nvPr/>
        </p:nvCxnSpPr>
        <p:spPr>
          <a:xfrm flipV="1">
            <a:off x="2063115" y="3188970"/>
            <a:ext cx="0" cy="31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254F4C-3E1C-4689-8C59-7D0984B4BA87}"/>
              </a:ext>
            </a:extLst>
          </p:cNvPr>
          <p:cNvCxnSpPr/>
          <p:nvPr/>
        </p:nvCxnSpPr>
        <p:spPr>
          <a:xfrm>
            <a:off x="1628775" y="5857875"/>
            <a:ext cx="37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2F65E7-7C58-4BB4-BDF7-760C2F3AC56B}"/>
              </a:ext>
            </a:extLst>
          </p:cNvPr>
          <p:cNvCxnSpPr/>
          <p:nvPr/>
        </p:nvCxnSpPr>
        <p:spPr>
          <a:xfrm flipV="1">
            <a:off x="982980" y="3514725"/>
            <a:ext cx="4680585" cy="207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AEE05F-8F22-44F1-B8FC-697951C65399}"/>
              </a:ext>
            </a:extLst>
          </p:cNvPr>
          <p:cNvCxnSpPr/>
          <p:nvPr/>
        </p:nvCxnSpPr>
        <p:spPr>
          <a:xfrm>
            <a:off x="3143250" y="4640580"/>
            <a:ext cx="0" cy="121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028E091-604F-43E5-BBCB-31BD699D512C}"/>
              </a:ext>
            </a:extLst>
          </p:cNvPr>
          <p:cNvCxnSpPr/>
          <p:nvPr/>
        </p:nvCxnSpPr>
        <p:spPr>
          <a:xfrm>
            <a:off x="4949190" y="3846195"/>
            <a:ext cx="0" cy="201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E73826-5D00-49FA-A42E-709C8D9DB58F}"/>
              </a:ext>
            </a:extLst>
          </p:cNvPr>
          <p:cNvCxnSpPr/>
          <p:nvPr/>
        </p:nvCxnSpPr>
        <p:spPr>
          <a:xfrm>
            <a:off x="3097530" y="4640580"/>
            <a:ext cx="1851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AABDE9-159E-4B54-A615-46405805EE8E}"/>
              </a:ext>
            </a:extLst>
          </p:cNvPr>
          <p:cNvCxnSpPr>
            <a:cxnSpLocks/>
          </p:cNvCxnSpPr>
          <p:nvPr/>
        </p:nvCxnSpPr>
        <p:spPr>
          <a:xfrm>
            <a:off x="4949190" y="3846195"/>
            <a:ext cx="0" cy="8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73EBB2-B79D-4DC7-9E1A-DBE42F9D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9" y="3083703"/>
            <a:ext cx="4621205" cy="31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966350-0F99-4D0B-A50F-0B452E26F53C}"/>
              </a:ext>
            </a:extLst>
          </p:cNvPr>
          <p:cNvCxnSpPr>
            <a:cxnSpLocks/>
          </p:cNvCxnSpPr>
          <p:nvPr/>
        </p:nvCxnSpPr>
        <p:spPr>
          <a:xfrm flipV="1">
            <a:off x="8029575" y="2917507"/>
            <a:ext cx="2426892" cy="37690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直線矢印コネクタ 3075">
            <a:extLst>
              <a:ext uri="{FF2B5EF4-FFF2-40B4-BE49-F238E27FC236}">
                <a16:creationId xmlns:a16="http://schemas.microsoft.com/office/drawing/2014/main" id="{0F1DB2B5-17A0-477B-8ECB-22EC60F6BFA1}"/>
              </a:ext>
            </a:extLst>
          </p:cNvPr>
          <p:cNvCxnSpPr/>
          <p:nvPr/>
        </p:nvCxnSpPr>
        <p:spPr>
          <a:xfrm>
            <a:off x="8886825" y="5383530"/>
            <a:ext cx="142303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直線矢印コネクタ 3077">
            <a:extLst>
              <a:ext uri="{FF2B5EF4-FFF2-40B4-BE49-F238E27FC236}">
                <a16:creationId xmlns:a16="http://schemas.microsoft.com/office/drawing/2014/main" id="{7FE15538-3655-4F69-8D57-7E5B2F7B0E2A}"/>
              </a:ext>
            </a:extLst>
          </p:cNvPr>
          <p:cNvCxnSpPr>
            <a:cxnSpLocks/>
          </p:cNvCxnSpPr>
          <p:nvPr/>
        </p:nvCxnSpPr>
        <p:spPr>
          <a:xfrm>
            <a:off x="10258425" y="3188970"/>
            <a:ext cx="0" cy="219456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吹き出し: 四角形 3079">
            <a:extLst>
              <a:ext uri="{FF2B5EF4-FFF2-40B4-BE49-F238E27FC236}">
                <a16:creationId xmlns:a16="http://schemas.microsoft.com/office/drawing/2014/main" id="{451D3C8A-B9DE-46CE-8BB4-B93D0A0615CA}"/>
              </a:ext>
            </a:extLst>
          </p:cNvPr>
          <p:cNvSpPr/>
          <p:nvPr/>
        </p:nvSpPr>
        <p:spPr>
          <a:xfrm>
            <a:off x="6431282" y="472011"/>
            <a:ext cx="4055745" cy="163157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１次関数は変化の割合は一定だが</a:t>
            </a:r>
            <a:endParaRPr kumimoji="1" lang="en-US" altLang="ja-JP"/>
          </a:p>
          <a:p>
            <a:pPr algn="ctr"/>
            <a:r>
              <a:rPr kumimoji="1" lang="ja-JP" altLang="en-US"/>
              <a:t>２次関数は違う</a:t>
            </a:r>
          </a:p>
        </p:txBody>
      </p:sp>
    </p:spTree>
    <p:extLst>
      <p:ext uri="{BB962C8B-B14F-4D97-AF65-F5344CB8AC3E}">
        <p14:creationId xmlns:p14="http://schemas.microsoft.com/office/powerpoint/2010/main" val="2111036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D505C-B841-4C54-BB59-3E759C1D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5" y="401637"/>
            <a:ext cx="10515600" cy="4351338"/>
          </a:xfrm>
        </p:spPr>
        <p:txBody>
          <a:bodyPr/>
          <a:lstStyle/>
          <a:p>
            <a:r>
              <a:rPr kumimoji="1" lang="ja-JP" altLang="en-US"/>
              <a:t>微分の</a:t>
            </a:r>
            <a:r>
              <a:rPr lang="ja-JP" altLang="en-US"/>
              <a:t>定義（曲線の接線の傾きを求める）</a:t>
            </a:r>
            <a:endParaRPr kumimoji="1"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ED392D-51F2-4ECA-942E-FAE6189F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1" y="1146334"/>
            <a:ext cx="7543319" cy="49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076F50-0638-4A2F-8CCE-E2224BE7CFA9}"/>
              </a:ext>
            </a:extLst>
          </p:cNvPr>
          <p:cNvSpPr txBox="1"/>
          <p:nvPr/>
        </p:nvSpPr>
        <p:spPr>
          <a:xfrm>
            <a:off x="5637847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076" name="Picture 4" descr="微分係数とは？見やすい図で誰でもすぐわかる！定義や求め方も｜高校生向け受験応援メディア「受験のミカタ」">
            <a:extLst>
              <a:ext uri="{FF2B5EF4-FFF2-40B4-BE49-F238E27FC236}">
                <a16:creationId xmlns:a16="http://schemas.microsoft.com/office/drawing/2014/main" id="{12FDCFFC-B0C0-4E68-8A9E-9937657B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43" y="264414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03711BA-A524-4AB4-B281-9E81474A0E33}"/>
              </a:ext>
            </a:extLst>
          </p:cNvPr>
          <p:cNvSpPr/>
          <p:nvPr/>
        </p:nvSpPr>
        <p:spPr>
          <a:xfrm>
            <a:off x="8795385" y="862965"/>
            <a:ext cx="2777490" cy="108013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曲線のその点での傾きを求めること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2C395F-347F-4C25-BC12-4AEA2C142EAE}"/>
              </a:ext>
            </a:extLst>
          </p:cNvPr>
          <p:cNvGrpSpPr/>
          <p:nvPr/>
        </p:nvGrpSpPr>
        <p:grpSpPr>
          <a:xfrm>
            <a:off x="4397327" y="593330"/>
            <a:ext cx="4705716" cy="5225108"/>
            <a:chOff x="3859281" y="1101965"/>
            <a:chExt cx="4705716" cy="5225108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24D7AC-2910-42D8-BEFB-C2050F04D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117" y="1101965"/>
              <a:ext cx="3611880" cy="43957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34842A4-B5AA-433C-8D6D-310C53B22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281" y="3750866"/>
              <a:ext cx="3241189" cy="25762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A4A3E31-772B-475F-B52F-AE2E7F4C8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310" y="2840355"/>
              <a:ext cx="3137060" cy="3035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00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B89E59-D869-43C9-B2CD-D02F398C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1" y="1146334"/>
            <a:ext cx="7543319" cy="49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C541D0-2349-43D4-8AE4-F7F65A9238A1}"/>
              </a:ext>
            </a:extLst>
          </p:cNvPr>
          <p:cNvCxnSpPr/>
          <p:nvPr/>
        </p:nvCxnSpPr>
        <p:spPr>
          <a:xfrm>
            <a:off x="6096000" y="4600575"/>
            <a:ext cx="0" cy="880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00C89E-E413-4E5D-927A-655EC60CC17B}"/>
              </a:ext>
            </a:extLst>
          </p:cNvPr>
          <p:cNvCxnSpPr>
            <a:cxnSpLocks/>
          </p:cNvCxnSpPr>
          <p:nvPr/>
        </p:nvCxnSpPr>
        <p:spPr>
          <a:xfrm>
            <a:off x="7814310" y="2152412"/>
            <a:ext cx="0" cy="33282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19253E-80BA-4573-A3E4-4B7DD3EDF62C}"/>
              </a:ext>
            </a:extLst>
          </p:cNvPr>
          <p:cNvSpPr txBox="1"/>
          <p:nvPr/>
        </p:nvSpPr>
        <p:spPr>
          <a:xfrm>
            <a:off x="5983605" y="5444609"/>
            <a:ext cx="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>
                <a:solidFill>
                  <a:srgbClr val="FF0000"/>
                </a:solidFill>
              </a:rPr>
              <a:t>x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B12C38-AC7B-4F6E-A236-AB4617BA4F77}"/>
              </a:ext>
            </a:extLst>
          </p:cNvPr>
          <p:cNvSpPr txBox="1"/>
          <p:nvPr/>
        </p:nvSpPr>
        <p:spPr>
          <a:xfrm>
            <a:off x="7360386" y="55423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rgbClr val="FF0000"/>
                </a:solidFill>
              </a:rPr>
              <a:t>x</a:t>
            </a:r>
            <a:r>
              <a:rPr kumimoji="1" lang="en-US" altLang="ja-JP" b="1" i="1">
                <a:solidFill>
                  <a:srgbClr val="FF0000"/>
                </a:solidFill>
              </a:rPr>
              <a:t>+h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92C1B-4A84-4C90-B5E6-781B27F1B735}"/>
              </a:ext>
            </a:extLst>
          </p:cNvPr>
          <p:cNvSpPr txBox="1"/>
          <p:nvPr/>
        </p:nvSpPr>
        <p:spPr>
          <a:xfrm>
            <a:off x="5535414" y="400026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(x,f(x))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7DA2A1-A5F5-4A60-868D-FF29366C51CD}"/>
              </a:ext>
            </a:extLst>
          </p:cNvPr>
          <p:cNvSpPr txBox="1"/>
          <p:nvPr/>
        </p:nvSpPr>
        <p:spPr>
          <a:xfrm>
            <a:off x="7814310" y="202061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(x+h,f(x+h))</a:t>
            </a:r>
            <a:endParaRPr kumimoji="1" lang="ja-JP" altLang="en-US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2DD4022B-3BC3-4875-80C3-0D51511EA29D}"/>
              </a:ext>
            </a:extLst>
          </p:cNvPr>
          <p:cNvSpPr/>
          <p:nvPr/>
        </p:nvSpPr>
        <p:spPr>
          <a:xfrm>
            <a:off x="7046595" y="5303520"/>
            <a:ext cx="725805" cy="262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F8EDFC-813C-44E9-BA45-70D5AC5FBE05}"/>
              </a:ext>
            </a:extLst>
          </p:cNvPr>
          <p:cNvCxnSpPr>
            <a:cxnSpLocks/>
          </p:cNvCxnSpPr>
          <p:nvPr/>
        </p:nvCxnSpPr>
        <p:spPr>
          <a:xfrm>
            <a:off x="6743700" y="3840480"/>
            <a:ext cx="0" cy="159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EA7CE55-113C-460B-BCD7-DBE8623D35AB}"/>
              </a:ext>
            </a:extLst>
          </p:cNvPr>
          <p:cNvCxnSpPr>
            <a:cxnSpLocks/>
          </p:cNvCxnSpPr>
          <p:nvPr/>
        </p:nvCxnSpPr>
        <p:spPr>
          <a:xfrm>
            <a:off x="6370320" y="4221480"/>
            <a:ext cx="0" cy="1217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90EDAF7C-B185-4074-8270-812DB7D88320}"/>
              </a:ext>
            </a:extLst>
          </p:cNvPr>
          <p:cNvSpPr/>
          <p:nvPr/>
        </p:nvSpPr>
        <p:spPr>
          <a:xfrm>
            <a:off x="6012179" y="4451985"/>
            <a:ext cx="171445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ABE7183-AC42-42CB-9AA8-04AE696A57D3}"/>
                  </a:ext>
                </a:extLst>
              </p:cNvPr>
              <p:cNvSpPr txBox="1"/>
              <p:nvPr/>
            </p:nvSpPr>
            <p:spPr>
              <a:xfrm>
                <a:off x="4190556" y="533957"/>
                <a:ext cx="3385542" cy="888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ABE7183-AC42-42CB-9AA8-04AE696A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56" y="533957"/>
                <a:ext cx="3385542" cy="888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>
            <a:extLst>
              <a:ext uri="{FF2B5EF4-FFF2-40B4-BE49-F238E27FC236}">
                <a16:creationId xmlns:a16="http://schemas.microsoft.com/office/drawing/2014/main" id="{5165C97B-86CE-4B8E-AA50-31779F3A29DD}"/>
              </a:ext>
            </a:extLst>
          </p:cNvPr>
          <p:cNvSpPr/>
          <p:nvPr/>
        </p:nvSpPr>
        <p:spPr>
          <a:xfrm>
            <a:off x="7728586" y="2064782"/>
            <a:ext cx="171445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EC275168-47BF-4004-9246-C451A237F235}"/>
              </a:ext>
            </a:extLst>
          </p:cNvPr>
          <p:cNvSpPr/>
          <p:nvPr/>
        </p:nvSpPr>
        <p:spPr>
          <a:xfrm>
            <a:off x="7900031" y="937260"/>
            <a:ext cx="786769" cy="2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BBC4AE-2D8C-4FB2-9174-FFDE60F49A55}"/>
              </a:ext>
            </a:extLst>
          </p:cNvPr>
          <p:cNvSpPr txBox="1"/>
          <p:nvPr/>
        </p:nvSpPr>
        <p:spPr>
          <a:xfrm>
            <a:off x="9105260" y="105307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</a:t>
            </a:r>
            <a:r>
              <a:rPr kumimoji="1" lang="ja-JP" altLang="en-US" sz="2400"/>
              <a:t>の増加量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4ED740-0AB6-4AAC-BB10-C577192544E5}"/>
              </a:ext>
            </a:extLst>
          </p:cNvPr>
          <p:cNvSpPr txBox="1"/>
          <p:nvPr/>
        </p:nvSpPr>
        <p:spPr>
          <a:xfrm>
            <a:off x="9105260" y="67246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y</a:t>
            </a:r>
            <a:r>
              <a:rPr kumimoji="1" lang="ja-JP" altLang="en-US" sz="2400"/>
              <a:t>の増加量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F3A4734-810A-4771-904B-1EEB0F4A0FCB}"/>
              </a:ext>
            </a:extLst>
          </p:cNvPr>
          <p:cNvCxnSpPr/>
          <p:nvPr/>
        </p:nvCxnSpPr>
        <p:spPr>
          <a:xfrm>
            <a:off x="9105260" y="1041797"/>
            <a:ext cx="1307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482598-8196-4162-913B-960485DE8BF1}"/>
              </a:ext>
            </a:extLst>
          </p:cNvPr>
          <p:cNvSpPr txBox="1"/>
          <p:nvPr/>
        </p:nvSpPr>
        <p:spPr>
          <a:xfrm>
            <a:off x="6003262" y="6169223"/>
            <a:ext cx="471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>
                <a:solidFill>
                  <a:srgbClr val="FF0000"/>
                </a:solidFill>
              </a:rPr>
              <a:t>h</a:t>
            </a:r>
            <a:r>
              <a:rPr kumimoji="1" lang="ja-JP" altLang="en-US" sz="2800" b="1" i="1">
                <a:solidFill>
                  <a:srgbClr val="FF0000"/>
                </a:solidFill>
              </a:rPr>
              <a:t>の幅をどんどん小さくする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52A678-9F06-4578-A146-D72F1A3B8BED}"/>
              </a:ext>
            </a:extLst>
          </p:cNvPr>
          <p:cNvSpPr txBox="1"/>
          <p:nvPr/>
        </p:nvSpPr>
        <p:spPr>
          <a:xfrm>
            <a:off x="8079338" y="3357652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h=(x+h)-x </a:t>
            </a:r>
            <a:r>
              <a:rPr kumimoji="1" lang="ja-JP" altLang="en-US" sz="2800"/>
              <a:t>（</a:t>
            </a:r>
            <a:r>
              <a:rPr kumimoji="1" lang="en-US" altLang="ja-JP" sz="2800"/>
              <a:t>x</a:t>
            </a:r>
            <a:r>
              <a:rPr kumimoji="1" lang="ja-JP" altLang="en-US" sz="2800"/>
              <a:t>の増加量）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380D3F-E774-4F35-9851-72DB41559659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6320790" y="1422405"/>
            <a:ext cx="1758548" cy="21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18A0498-8086-4302-9D56-6F8CE7AC3C05}"/>
              </a:ext>
            </a:extLst>
          </p:cNvPr>
          <p:cNvCxnSpPr/>
          <p:nvPr/>
        </p:nvCxnSpPr>
        <p:spPr>
          <a:xfrm flipH="1" flipV="1">
            <a:off x="4646295" y="1481984"/>
            <a:ext cx="1598074" cy="488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29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5B3E4-F6B1-4562-AC10-7D84E009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微分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A579C7-A09F-495A-9D7E-F04D319B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49" y="1406103"/>
            <a:ext cx="7626479" cy="51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938532-D6F9-4329-A987-35C33DF2EAB0}"/>
              </a:ext>
            </a:extLst>
          </p:cNvPr>
          <p:cNvCxnSpPr>
            <a:cxnSpLocks/>
          </p:cNvCxnSpPr>
          <p:nvPr/>
        </p:nvCxnSpPr>
        <p:spPr>
          <a:xfrm flipV="1">
            <a:off x="4931685" y="1360625"/>
            <a:ext cx="3383640" cy="510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A11FBB3-7D9A-40E8-B533-A2400D372638}"/>
              </a:ext>
            </a:extLst>
          </p:cNvPr>
          <p:cNvCxnSpPr>
            <a:cxnSpLocks/>
          </p:cNvCxnSpPr>
          <p:nvPr/>
        </p:nvCxnSpPr>
        <p:spPr>
          <a:xfrm flipV="1">
            <a:off x="4228920" y="2385600"/>
            <a:ext cx="5383710" cy="398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CCF92D7-196E-4BDC-9845-FFEF637C76E1}"/>
              </a:ext>
            </a:extLst>
          </p:cNvPr>
          <p:cNvCxnSpPr>
            <a:cxnSpLocks/>
          </p:cNvCxnSpPr>
          <p:nvPr/>
        </p:nvCxnSpPr>
        <p:spPr>
          <a:xfrm flipV="1">
            <a:off x="4634685" y="1880235"/>
            <a:ext cx="4464802" cy="439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U ターン 16">
            <a:extLst>
              <a:ext uri="{FF2B5EF4-FFF2-40B4-BE49-F238E27FC236}">
                <a16:creationId xmlns:a16="http://schemas.microsoft.com/office/drawing/2014/main" id="{C0205225-D67C-4B0F-A0ED-175169C2E1B1}"/>
              </a:ext>
            </a:extLst>
          </p:cNvPr>
          <p:cNvSpPr/>
          <p:nvPr/>
        </p:nvSpPr>
        <p:spPr>
          <a:xfrm rot="2508180">
            <a:off x="8639196" y="1248591"/>
            <a:ext cx="1600200" cy="6917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A81A8-E7BF-45A7-9C2D-C76B1FDE1FAA}"/>
              </a:ext>
            </a:extLst>
          </p:cNvPr>
          <p:cNvSpPr txBox="1"/>
          <p:nvPr/>
        </p:nvSpPr>
        <p:spPr>
          <a:xfrm>
            <a:off x="9505252" y="308051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変化の割合をどんどん</a:t>
            </a:r>
            <a:endParaRPr kumimoji="1" lang="en-US" altLang="ja-JP"/>
          </a:p>
          <a:p>
            <a:r>
              <a:rPr lang="ja-JP" altLang="en-US"/>
              <a:t>小さくすると</a:t>
            </a:r>
            <a:endParaRPr lang="en-US" altLang="ja-JP"/>
          </a:p>
          <a:p>
            <a:r>
              <a:rPr kumimoji="1" lang="ja-JP" altLang="en-US"/>
              <a:t>⇒極限をとる</a:t>
            </a:r>
          </a:p>
        </p:txBody>
      </p:sp>
    </p:spTree>
    <p:extLst>
      <p:ext uri="{BB962C8B-B14F-4D97-AF65-F5344CB8AC3E}">
        <p14:creationId xmlns:p14="http://schemas.microsoft.com/office/powerpoint/2010/main" val="3081308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EC4C-FF08-457B-B247-3A435A5E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物理の世界では</a:t>
            </a:r>
            <a:r>
              <a:rPr kumimoji="1" lang="ja-JP" altLang="en-US">
                <a:solidFill>
                  <a:srgbClr val="FF0000"/>
                </a:solidFill>
              </a:rPr>
              <a:t>接線の傾き</a:t>
            </a:r>
            <a:r>
              <a:rPr kumimoji="1" lang="ja-JP" altLang="en-US"/>
              <a:t>は</a:t>
            </a:r>
            <a:r>
              <a:rPr kumimoji="1" lang="ja-JP" altLang="en-US">
                <a:solidFill>
                  <a:srgbClr val="FF0000"/>
                </a:solidFill>
              </a:rPr>
              <a:t>速度</a:t>
            </a:r>
            <a:r>
              <a:rPr kumimoji="1" lang="ja-JP" altLang="en-US"/>
              <a:t>を表します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1EA6DF-47F1-4F04-9962-4BED54DD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距離と時間のグラフ</a:t>
            </a:r>
            <a:r>
              <a:rPr lang="ja-JP" altLang="en-US"/>
              <a:t>書く　自由落下は</a:t>
            </a:r>
            <a:r>
              <a:rPr lang="en-US" altLang="ja-JP"/>
              <a:t>y=</a:t>
            </a:r>
            <a:r>
              <a:rPr lang="ja-JP" altLang="en-US"/>
              <a:t>５</a:t>
            </a:r>
            <a:r>
              <a:rPr lang="en-US" altLang="ja-JP"/>
              <a:t>x</a:t>
            </a:r>
            <a:r>
              <a:rPr lang="ja-JP" altLang="en-US"/>
              <a:t>　（ｘは時間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ja-JP" altLang="en-US"/>
              <a:t>速度は　距離</a:t>
            </a:r>
            <a:r>
              <a:rPr lang="en-US" altLang="ja-JP"/>
              <a:t>÷</a:t>
            </a:r>
            <a:r>
              <a:rPr lang="ja-JP" altLang="en-US"/>
              <a:t>時間で表します　　　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　　　　　　　　　　　　　　　　　　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　　　　　　　　　　　　　</a:t>
            </a:r>
            <a:endParaRPr kumimoji="1" lang="ja-JP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48A2C1-BA45-4371-9F9E-2D3691C4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3101761"/>
            <a:ext cx="4848450" cy="32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564E68-677C-4451-B861-438B5375BE51}"/>
              </a:ext>
            </a:extLst>
          </p:cNvPr>
          <p:cNvSpPr txBox="1"/>
          <p:nvPr/>
        </p:nvSpPr>
        <p:spPr>
          <a:xfrm>
            <a:off x="8116729" y="1690688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2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189A54-16DB-49E5-AF99-5FEF74F61CF2}"/>
              </a:ext>
            </a:extLst>
          </p:cNvPr>
          <p:cNvSpPr txBox="1"/>
          <p:nvPr/>
        </p:nvSpPr>
        <p:spPr>
          <a:xfrm>
            <a:off x="5468815" y="3524240"/>
            <a:ext cx="71071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i="1">
                <a:solidFill>
                  <a:srgbClr val="FF0000"/>
                </a:solidFill>
              </a:rPr>
              <a:t>中３の理科の公式</a:t>
            </a:r>
            <a:endParaRPr lang="en-US" altLang="ja-JP" sz="2800" b="1" i="1">
              <a:solidFill>
                <a:srgbClr val="FF0000"/>
              </a:solidFill>
            </a:endParaRPr>
          </a:p>
          <a:p>
            <a:r>
              <a:rPr lang="ja-JP" altLang="en-US" sz="2800" b="1" i="1">
                <a:solidFill>
                  <a:srgbClr val="FF0000"/>
                </a:solidFill>
              </a:rPr>
              <a:t>平均の速度＝（距離の増加）</a:t>
            </a:r>
            <a:r>
              <a:rPr lang="en-US" altLang="ja-JP" sz="2800" b="1" i="1">
                <a:solidFill>
                  <a:srgbClr val="FF0000"/>
                </a:solidFill>
              </a:rPr>
              <a:t>÷(</a:t>
            </a:r>
            <a:r>
              <a:rPr lang="ja-JP" altLang="en-US" sz="2800" b="1" i="1">
                <a:solidFill>
                  <a:srgbClr val="FF0000"/>
                </a:solidFill>
              </a:rPr>
              <a:t>時間増加</a:t>
            </a:r>
            <a:r>
              <a:rPr lang="en-US" altLang="ja-JP" sz="2800" b="1" i="1">
                <a:solidFill>
                  <a:srgbClr val="FF0000"/>
                </a:solidFill>
              </a:rPr>
              <a:t>)</a:t>
            </a:r>
            <a:endParaRPr lang="ja-JP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5FD284-E57E-4A8B-94A7-A7C85846C8F4}"/>
              </a:ext>
            </a:extLst>
          </p:cNvPr>
          <p:cNvCxnSpPr>
            <a:cxnSpLocks/>
          </p:cNvCxnSpPr>
          <p:nvPr/>
        </p:nvCxnSpPr>
        <p:spPr>
          <a:xfrm flipV="1">
            <a:off x="3370385" y="3101761"/>
            <a:ext cx="1594338" cy="3391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8A34DD-A6E4-4D7F-8FFF-8A1720DEAB59}"/>
              </a:ext>
            </a:extLst>
          </p:cNvPr>
          <p:cNvCxnSpPr>
            <a:cxnSpLocks/>
          </p:cNvCxnSpPr>
          <p:nvPr/>
        </p:nvCxnSpPr>
        <p:spPr>
          <a:xfrm flipV="1">
            <a:off x="3352800" y="3370385"/>
            <a:ext cx="1682262" cy="3122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43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718FE-A6BE-4235-BD40-C757F4C6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" y="365125"/>
            <a:ext cx="11199495" cy="1325563"/>
          </a:xfrm>
        </p:spPr>
        <p:txBody>
          <a:bodyPr/>
          <a:lstStyle/>
          <a:p>
            <a:r>
              <a:rPr lang="ja-JP" altLang="en-US"/>
              <a:t>微分係数の求め方　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F8F9AE-999A-4EFA-8BC5-A5C4953A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17" y="2784873"/>
            <a:ext cx="7362825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4F2E79-7A46-4CFE-B6B3-FDACEADFC710}"/>
                  </a:ext>
                </a:extLst>
              </p:cNvPr>
              <p:cNvSpPr txBox="1"/>
              <p:nvPr/>
            </p:nvSpPr>
            <p:spPr>
              <a:xfrm>
                <a:off x="1740217" y="1600200"/>
                <a:ext cx="4118115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0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4F2E79-7A46-4CFE-B6B3-FDACEADFC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17" y="1600200"/>
                <a:ext cx="4118115" cy="690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6BD44F-49B9-47C3-898B-9774B6515579}"/>
              </a:ext>
            </a:extLst>
          </p:cNvPr>
          <p:cNvSpPr/>
          <p:nvPr/>
        </p:nvSpPr>
        <p:spPr>
          <a:xfrm>
            <a:off x="3331845" y="2726055"/>
            <a:ext cx="1263015" cy="1314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4C51D5-F52C-47F4-81AC-93B1117C37AF}"/>
              </a:ext>
            </a:extLst>
          </p:cNvPr>
          <p:cNvSpPr txBox="1"/>
          <p:nvPr/>
        </p:nvSpPr>
        <p:spPr>
          <a:xfrm>
            <a:off x="3028949" y="4380638"/>
            <a:ext cx="503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/>
              <a:t>h</a:t>
            </a:r>
            <a:r>
              <a:rPr lang="ja-JP" altLang="en-US" sz="2800" b="1"/>
              <a:t>を０に限りなく近づける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270244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0F0E4-6852-48C5-87B2-497ACB8C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書き方</a:t>
            </a:r>
            <a:br>
              <a:rPr kumimoji="1" lang="en-US" altLang="ja-JP"/>
            </a:br>
            <a:r>
              <a:rPr kumimoji="1" lang="ja-JP" altLang="en-US"/>
              <a:t>微分係数　</a:t>
            </a:r>
            <a:r>
              <a:rPr kumimoji="1" lang="en-US" altLang="ja-JP"/>
              <a:t>(1)y’</a:t>
            </a:r>
            <a:br>
              <a:rPr kumimoji="1" lang="en-US" altLang="ja-JP"/>
            </a:br>
            <a:r>
              <a:rPr kumimoji="1" lang="en-US" altLang="ja-JP"/>
              <a:t>                  (2)f(x)’ </a:t>
            </a:r>
            <a:br>
              <a:rPr kumimoji="1" lang="en-US" altLang="ja-JP"/>
            </a:br>
            <a:r>
              <a:rPr kumimoji="1" lang="en-US" altLang="ja-JP"/>
              <a:t>                  (3)dy/dx</a:t>
            </a:r>
            <a:r>
              <a:rPr kumimoji="1" lang="ja-JP" altLang="en-US"/>
              <a:t>など</a:t>
            </a:r>
            <a:br>
              <a:rPr kumimoji="1" lang="en-US" altLang="ja-JP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3F0D06-BF0A-4B6E-8D0C-5361F3730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85" y="261080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600"/>
                  <a:t>f’(x)=</a:t>
                </a:r>
                <a:r>
                  <a:rPr lang="ja-JP" altLang="en-US" sz="3600"/>
                  <a:t>ｙ</a:t>
                </a:r>
                <a:r>
                  <a:rPr lang="en-US" altLang="ja-JP" sz="3600"/>
                  <a:t>’</a:t>
                </a:r>
                <a:r>
                  <a:rPr lang="ja-JP" altLang="en-US" sz="3600"/>
                  <a:t>＝</a:t>
                </a:r>
                <a:r>
                  <a:rPr lang="en-US" altLang="ja-JP" sz="3600"/>
                  <a:t>dy/dx=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kumimoji="1" lang="en-US" altLang="ja-JP" sz="3600"/>
              </a:p>
              <a:p>
                <a:pPr marL="0" indent="0">
                  <a:buNone/>
                </a:pPr>
                <a:r>
                  <a:rPr lang="ja-JP" altLang="en-US" sz="3600"/>
                  <a:t>証明  定義により求める</a:t>
                </a:r>
                <a:endParaRPr lang="en-US" altLang="ja-JP" sz="3600"/>
              </a:p>
              <a:p>
                <a:pPr marL="0" indent="0">
                  <a:buNone/>
                </a:pPr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3F0D06-BF0A-4B6E-8D0C-5361F3730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85" y="2610803"/>
                <a:ext cx="10515600" cy="4351338"/>
              </a:xfrm>
              <a:blipFill>
                <a:blip r:embed="rId2"/>
                <a:stretch>
                  <a:fillRect l="-1797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B5E3D0-937E-4A15-A4CE-AB70FCBB4C41}"/>
                  </a:ext>
                </a:extLst>
              </p:cNvPr>
              <p:cNvSpPr txBox="1"/>
              <p:nvPr/>
            </p:nvSpPr>
            <p:spPr>
              <a:xfrm>
                <a:off x="2157412" y="5703570"/>
                <a:ext cx="4118115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0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B5E3D0-937E-4A15-A4CE-AB70FCBB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2" y="5703570"/>
                <a:ext cx="4118115" cy="690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8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FAA9-89D3-4078-913F-1032DE8C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スラッシング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1C4AF-645D-441D-BFD5-493071BF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d=np.array([1,2,3,4,5,6,7]);</a:t>
            </a:r>
          </a:p>
          <a:p>
            <a:pPr marL="0" indent="0">
              <a:buNone/>
            </a:pPr>
            <a:r>
              <a:rPr lang="en-US" altLang="ja-JP"/>
              <a:t>print(d[1:5])?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829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3AB182-1F1D-4FEF-944A-4E05A4CC66AD}"/>
                  </a:ext>
                </a:extLst>
              </p:cNvPr>
              <p:cNvSpPr txBox="1"/>
              <p:nvPr/>
            </p:nvSpPr>
            <p:spPr>
              <a:xfrm>
                <a:off x="1014412" y="691515"/>
                <a:ext cx="9970678" cy="3877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ｙ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3600"/>
                  <a:t>の関数のｘ＝</a:t>
                </a:r>
                <a:r>
                  <a:rPr lang="en-US" altLang="ja-JP" sz="3600"/>
                  <a:t>1</a:t>
                </a:r>
                <a:r>
                  <a:rPr lang="ja-JP" altLang="en-US" sz="3600"/>
                  <a:t>ｙ＝</a:t>
                </a:r>
                <a:r>
                  <a:rPr lang="en-US" altLang="ja-JP" sz="3600"/>
                  <a:t>1</a:t>
                </a:r>
                <a:r>
                  <a:rPr lang="ja-JP" altLang="en-US" sz="3600"/>
                  <a:t>の接線の方程式は？</a:t>
                </a:r>
                <a:endParaRPr lang="en-US" altLang="ja-JP" sz="3600"/>
              </a:p>
              <a:p>
                <a:endParaRPr kumimoji="1" lang="en-US" altLang="ja-JP" sz="3600"/>
              </a:p>
              <a:p>
                <a:r>
                  <a:rPr lang="ja-JP" altLang="en-US" sz="3600"/>
                  <a:t>公式　座標</a:t>
                </a:r>
                <a:r>
                  <a:rPr lang="en-US" altLang="ja-JP" sz="3600"/>
                  <a:t>(x</a:t>
                </a:r>
                <a:r>
                  <a:rPr lang="en-US" altLang="ja-JP" sz="2000"/>
                  <a:t>1</a:t>
                </a:r>
                <a:r>
                  <a:rPr lang="en-US" altLang="ja-JP" sz="3600"/>
                  <a:t>,y</a:t>
                </a:r>
                <a:r>
                  <a:rPr lang="en-US" altLang="ja-JP"/>
                  <a:t>1</a:t>
                </a:r>
                <a:r>
                  <a:rPr lang="en-US" altLang="ja-JP" sz="3600"/>
                  <a:t>)</a:t>
                </a:r>
                <a:r>
                  <a:rPr lang="ja-JP" altLang="en-US" sz="3600"/>
                  <a:t>を通る傾きｍの方程式は</a:t>
                </a:r>
                <a:endParaRPr lang="en-US" altLang="ja-JP" sz="3600"/>
              </a:p>
              <a:p>
                <a:r>
                  <a:rPr kumimoji="1" lang="ja-JP" altLang="en-US" sz="3600"/>
                  <a:t>　　　　　　　</a:t>
                </a:r>
                <a:r>
                  <a:rPr kumimoji="1" lang="en-US" altLang="ja-JP" sz="3600" b="1" i="1"/>
                  <a:t>y-y</a:t>
                </a:r>
                <a:r>
                  <a:rPr kumimoji="1" lang="en-US" altLang="ja-JP" b="1" i="1"/>
                  <a:t>1</a:t>
                </a:r>
                <a:r>
                  <a:rPr kumimoji="1" lang="en-US" altLang="ja-JP" sz="3600" b="1" i="1"/>
                  <a:t>=m(x-x</a:t>
                </a:r>
                <a:r>
                  <a:rPr kumimoji="1" lang="en-US" altLang="ja-JP" b="1" i="1"/>
                  <a:t>1</a:t>
                </a:r>
                <a:r>
                  <a:rPr kumimoji="1" lang="en-US" altLang="ja-JP" sz="3600" b="1" i="1"/>
                  <a:t>)</a:t>
                </a:r>
              </a:p>
              <a:p>
                <a:endParaRPr kumimoji="1" lang="en-US" altLang="ja-JP" sz="3600"/>
              </a:p>
              <a:p>
                <a:endParaRPr lang="en-US" altLang="ja-JP" sz="3600"/>
              </a:p>
              <a:p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3AB182-1F1D-4FEF-944A-4E05A4CC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2" y="691515"/>
                <a:ext cx="9970678" cy="3877985"/>
              </a:xfrm>
              <a:prstGeom prst="rect">
                <a:avLst/>
              </a:prstGeom>
              <a:blipFill>
                <a:blip r:embed="rId2"/>
                <a:stretch>
                  <a:fillRect l="-2751" t="-3454" r="-1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E0058AC8-4EEE-4DB8-B5E8-2684D2C7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0" y="3107929"/>
            <a:ext cx="4962978" cy="3344357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23EF73D-C924-4BCC-86D9-23E1D92D4653}"/>
              </a:ext>
            </a:extLst>
          </p:cNvPr>
          <p:cNvCxnSpPr>
            <a:endCxn id="2" idx="2"/>
          </p:cNvCxnSpPr>
          <p:nvPr/>
        </p:nvCxnSpPr>
        <p:spPr>
          <a:xfrm flipH="1">
            <a:off x="3223089" y="2897505"/>
            <a:ext cx="2109006" cy="3554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14B1E2B2-3D06-4E2D-88A5-958D9228EED2}"/>
              </a:ext>
            </a:extLst>
          </p:cNvPr>
          <p:cNvSpPr/>
          <p:nvPr/>
        </p:nvSpPr>
        <p:spPr>
          <a:xfrm>
            <a:off x="4044462" y="4879731"/>
            <a:ext cx="117230" cy="1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D98AD-9684-432E-A9C8-9F50777FC346}"/>
              </a:ext>
            </a:extLst>
          </p:cNvPr>
          <p:cNvSpPr txBox="1"/>
          <p:nvPr/>
        </p:nvSpPr>
        <p:spPr>
          <a:xfrm>
            <a:off x="3993267" y="48797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（１，１）傾き２</a:t>
            </a:r>
          </a:p>
        </p:txBody>
      </p:sp>
    </p:spTree>
    <p:extLst>
      <p:ext uri="{BB962C8B-B14F-4D97-AF65-F5344CB8AC3E}">
        <p14:creationId xmlns:p14="http://schemas.microsoft.com/office/powerpoint/2010/main" val="3569554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2128A-A08C-49E6-85A1-B14DD05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解き方</a:t>
            </a:r>
            <a:br>
              <a:rPr kumimoji="1" lang="en-US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E348C-F16D-40D5-BA50-5315205B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(1)f(x)</a:t>
            </a:r>
            <a:r>
              <a:rPr kumimoji="1" lang="ja-JP" altLang="en-US"/>
              <a:t>を微分する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(2)f’(</a:t>
            </a:r>
            <a:r>
              <a:rPr kumimoji="1" lang="ja-JP" altLang="en-US"/>
              <a:t>１</a:t>
            </a:r>
            <a:r>
              <a:rPr kumimoji="1" lang="en-US" altLang="ja-JP"/>
              <a:t>)</a:t>
            </a:r>
            <a:r>
              <a:rPr lang="ja-JP" altLang="en-US"/>
              <a:t>での傾きを求める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(3)(m=f’(1))</a:t>
            </a:r>
          </a:p>
          <a:p>
            <a:pPr marL="0" indent="0">
              <a:buNone/>
            </a:pPr>
            <a:r>
              <a:rPr kumimoji="1" lang="en-US" altLang="ja-JP"/>
              <a:t>(4)</a:t>
            </a:r>
            <a:r>
              <a:rPr kumimoji="1" lang="ja-JP" altLang="en-US"/>
              <a:t>公式　</a:t>
            </a:r>
            <a:r>
              <a:rPr kumimoji="1" lang="en-US" altLang="ja-JP"/>
              <a:t>y-y</a:t>
            </a:r>
            <a:r>
              <a:rPr kumimoji="1" lang="en-US" altLang="ja-JP" sz="1400"/>
              <a:t>1</a:t>
            </a:r>
            <a:r>
              <a:rPr kumimoji="1" lang="en-US" altLang="ja-JP"/>
              <a:t>=m(x-x</a:t>
            </a:r>
            <a:r>
              <a:rPr kumimoji="1" lang="en-US" altLang="ja-JP" sz="1400"/>
              <a:t>1</a:t>
            </a:r>
            <a:r>
              <a:rPr kumimoji="1" lang="en-US" altLang="ja-JP"/>
              <a:t>)</a:t>
            </a:r>
            <a:r>
              <a:rPr kumimoji="1" lang="ja-JP" altLang="en-US"/>
              <a:t>に</a:t>
            </a:r>
            <a:r>
              <a:rPr lang="ja-JP" altLang="en-US"/>
              <a:t>代入する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78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B7AFF-2897-4DBD-A96C-DAC2E69A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傾きが０ということは？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37319-75A3-47BD-A319-46C8B4D1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910"/>
            <a:ext cx="10515600" cy="728980"/>
          </a:xfrm>
        </p:spPr>
        <p:txBody>
          <a:bodyPr>
            <a:noAutofit/>
          </a:bodyPr>
          <a:lstStyle/>
          <a:p>
            <a:r>
              <a:rPr kumimoji="1" lang="ja-JP" altLang="en-US" sz="1400" b="1"/>
              <a:t>傾き０を極値（最大値、最小値のこと</a:t>
            </a:r>
            <a:r>
              <a:rPr kumimoji="1" lang="en-US" altLang="ja-JP" sz="1400" b="1"/>
              <a:t>)</a:t>
            </a:r>
          </a:p>
          <a:p>
            <a:r>
              <a:rPr kumimoji="1" lang="ja-JP" altLang="en-US" sz="1400" b="1"/>
              <a:t>減少から増加に転じるとき極小値</a:t>
            </a:r>
            <a:endParaRPr kumimoji="1" lang="en-US" altLang="ja-JP" sz="1400" b="1"/>
          </a:p>
          <a:p>
            <a:r>
              <a:rPr kumimoji="1" lang="ja-JP" altLang="en-US" sz="1400" b="1"/>
              <a:t>増加から減少に転じるとき極大値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7B7C7E-E4C5-447D-95CD-49BCE4C8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89542"/>
            <a:ext cx="6422225" cy="4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7D56A90-EB89-4981-847C-9EB540F9051D}"/>
              </a:ext>
            </a:extLst>
          </p:cNvPr>
          <p:cNvCxnSpPr>
            <a:cxnSpLocks/>
          </p:cNvCxnSpPr>
          <p:nvPr/>
        </p:nvCxnSpPr>
        <p:spPr>
          <a:xfrm flipV="1">
            <a:off x="2806065" y="6383655"/>
            <a:ext cx="4451985" cy="109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41B3F3-8EF8-40D6-936B-A26EE8233002}"/>
              </a:ext>
            </a:extLst>
          </p:cNvPr>
          <p:cNvCxnSpPr>
            <a:cxnSpLocks/>
          </p:cNvCxnSpPr>
          <p:nvPr/>
        </p:nvCxnSpPr>
        <p:spPr>
          <a:xfrm flipV="1">
            <a:off x="5972175" y="2886076"/>
            <a:ext cx="2446020" cy="31832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A5A1A5-7F45-4319-B840-1F41D465164A}"/>
              </a:ext>
            </a:extLst>
          </p:cNvPr>
          <p:cNvCxnSpPr>
            <a:cxnSpLocks/>
          </p:cNvCxnSpPr>
          <p:nvPr/>
        </p:nvCxnSpPr>
        <p:spPr>
          <a:xfrm>
            <a:off x="1144905" y="4587082"/>
            <a:ext cx="3322320" cy="2145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82E1F9-C12B-4EAB-8CCE-1F0A0398B6D4}"/>
              </a:ext>
            </a:extLst>
          </p:cNvPr>
          <p:cNvCxnSpPr>
            <a:cxnSpLocks/>
          </p:cNvCxnSpPr>
          <p:nvPr/>
        </p:nvCxnSpPr>
        <p:spPr>
          <a:xfrm>
            <a:off x="645795" y="3111829"/>
            <a:ext cx="3566160" cy="41420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68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60238-E2CC-4EBF-9FA2-828417C8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565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つまり</a:t>
            </a:r>
            <a:r>
              <a:rPr lang="ja-JP" altLang="en-US">
                <a:solidFill>
                  <a:srgbClr val="FF0000"/>
                </a:solidFill>
              </a:rPr>
              <a:t>傾き０</a:t>
            </a:r>
            <a:r>
              <a:rPr lang="ja-JP" altLang="en-US"/>
              <a:t>が</a:t>
            </a:r>
            <a:br>
              <a:rPr lang="en-US" altLang="ja-JP"/>
            </a:br>
            <a:r>
              <a:rPr lang="ja-JP" altLang="en-US"/>
              <a:t>ｙの値の</a:t>
            </a:r>
            <a:r>
              <a:rPr lang="ja-JP" altLang="en-US" b="1">
                <a:solidFill>
                  <a:srgbClr val="FF0000"/>
                </a:solidFill>
              </a:rPr>
              <a:t>極大値</a:t>
            </a:r>
            <a:br>
              <a:rPr lang="en-US" altLang="ja-JP"/>
            </a:br>
            <a:r>
              <a:rPr lang="ja-JP" altLang="en-US"/>
              <a:t>または</a:t>
            </a:r>
            <a:r>
              <a:rPr lang="ja-JP" altLang="en-US" b="1">
                <a:solidFill>
                  <a:srgbClr val="FF0000"/>
                </a:solidFill>
              </a:rPr>
              <a:t>極小値まとめて極値</a:t>
            </a:r>
            <a:r>
              <a:rPr lang="ja-JP" altLang="en-US"/>
              <a:t>という</a:t>
            </a:r>
            <a:br>
              <a:rPr lang="en-US" altLang="ja-JP"/>
            </a:br>
            <a:br>
              <a:rPr lang="en-US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47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801A5-DEBF-45F7-8808-1B29505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関数の値の変化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511B8-1945-4C9F-B8C8-71784D77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常に</a:t>
            </a:r>
            <a:r>
              <a:rPr kumimoji="1" lang="en-US" altLang="ja-JP"/>
              <a:t>f’(x)&gt;0</a:t>
            </a:r>
            <a:r>
              <a:rPr kumimoji="1" lang="ja-JP" altLang="en-US"/>
              <a:t>ならばｆ</a:t>
            </a:r>
            <a:r>
              <a:rPr kumimoji="1" lang="en-US" altLang="ja-JP"/>
              <a:t>(x)</a:t>
            </a:r>
            <a:r>
              <a:rPr kumimoji="1" lang="ja-JP" altLang="en-US"/>
              <a:t>は増加する</a:t>
            </a:r>
            <a:endParaRPr kumimoji="1" lang="en-US" altLang="ja-JP"/>
          </a:p>
          <a:p>
            <a:r>
              <a:rPr kumimoji="1" lang="ja-JP" altLang="en-US"/>
              <a:t>常に</a:t>
            </a:r>
            <a:r>
              <a:rPr kumimoji="1" lang="en-US" altLang="ja-JP"/>
              <a:t>f’(x)&lt;0</a:t>
            </a:r>
            <a:r>
              <a:rPr kumimoji="1" lang="ja-JP" altLang="en-US"/>
              <a:t>ならばｆ</a:t>
            </a:r>
            <a:r>
              <a:rPr kumimoji="1" lang="en-US" altLang="ja-JP"/>
              <a:t>(x)</a:t>
            </a:r>
            <a:r>
              <a:rPr kumimoji="1" lang="ja-JP" altLang="en-US"/>
              <a:t>は減少する</a:t>
            </a:r>
            <a:endParaRPr kumimoji="1"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59062E-16DA-4266-B721-79D829E8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05" y="3188970"/>
            <a:ext cx="5023575" cy="338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D85999-B315-40FF-BC5B-3703DDFFEF7B}"/>
              </a:ext>
            </a:extLst>
          </p:cNvPr>
          <p:cNvSpPr txBox="1"/>
          <p:nvPr/>
        </p:nvSpPr>
        <p:spPr>
          <a:xfrm>
            <a:off x="3297555" y="4001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0880B1-A361-4378-8C8B-68D64C7F59E9}"/>
              </a:ext>
            </a:extLst>
          </p:cNvPr>
          <p:cNvSpPr txBox="1"/>
          <p:nvPr/>
        </p:nvSpPr>
        <p:spPr>
          <a:xfrm>
            <a:off x="4623435" y="5629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6FD760-3B95-4AAE-BEDD-6DBE125A36D2}"/>
              </a:ext>
            </a:extLst>
          </p:cNvPr>
          <p:cNvCxnSpPr/>
          <p:nvPr/>
        </p:nvCxnSpPr>
        <p:spPr>
          <a:xfrm flipV="1">
            <a:off x="2703195" y="4572000"/>
            <a:ext cx="32004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064E19C-5F35-4F6F-AEDD-E938FB3AA80C}"/>
              </a:ext>
            </a:extLst>
          </p:cNvPr>
          <p:cNvCxnSpPr/>
          <p:nvPr/>
        </p:nvCxnSpPr>
        <p:spPr>
          <a:xfrm>
            <a:off x="4126230" y="4531995"/>
            <a:ext cx="417195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999FA72-B848-4EAE-87FE-4124D3B48FE7}"/>
              </a:ext>
            </a:extLst>
          </p:cNvPr>
          <p:cNvCxnSpPr/>
          <p:nvPr/>
        </p:nvCxnSpPr>
        <p:spPr>
          <a:xfrm flipV="1">
            <a:off x="5269766" y="4714875"/>
            <a:ext cx="490954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F04B2-1442-4DB4-98D7-69806023B07D}"/>
              </a:ext>
            </a:extLst>
          </p:cNvPr>
          <p:cNvSpPr txBox="1"/>
          <p:nvPr/>
        </p:nvSpPr>
        <p:spPr>
          <a:xfrm>
            <a:off x="7046595" y="400129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極大は</a:t>
            </a:r>
            <a:r>
              <a:rPr kumimoji="1" lang="ja-JP" altLang="en-US" sz="2400">
                <a:solidFill>
                  <a:srgbClr val="FF0000"/>
                </a:solidFill>
              </a:rPr>
              <a:t>増加から減少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r>
              <a:rPr lang="ja-JP" altLang="en-US" sz="2400"/>
              <a:t>極小は</a:t>
            </a:r>
            <a:r>
              <a:rPr lang="ja-JP" altLang="en-US" sz="2400">
                <a:solidFill>
                  <a:srgbClr val="0070C0"/>
                </a:solidFill>
              </a:rPr>
              <a:t>減少から増加</a:t>
            </a:r>
            <a:endParaRPr kumimoji="1" lang="ja-JP" altLang="en-US" sz="240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66133E-814B-4590-8976-3D5BBE537B7A}"/>
              </a:ext>
            </a:extLst>
          </p:cNvPr>
          <p:cNvSpPr txBox="1"/>
          <p:nvPr/>
        </p:nvSpPr>
        <p:spPr>
          <a:xfrm>
            <a:off x="2260282" y="4642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増加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658701-6D43-44E3-B80A-2068965FCAE5}"/>
              </a:ext>
            </a:extLst>
          </p:cNvPr>
          <p:cNvSpPr txBox="1"/>
          <p:nvPr/>
        </p:nvSpPr>
        <p:spPr>
          <a:xfrm>
            <a:off x="4437969" y="438217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減少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CAEFB-9F2F-4E6E-B7C9-91B3F36FDF8A}"/>
              </a:ext>
            </a:extLst>
          </p:cNvPr>
          <p:cNvSpPr txBox="1"/>
          <p:nvPr/>
        </p:nvSpPr>
        <p:spPr>
          <a:xfrm>
            <a:off x="5489946" y="5084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増加</a:t>
            </a: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233D3387-8CA8-4308-BFB5-094C6DD5CB14}"/>
              </a:ext>
            </a:extLst>
          </p:cNvPr>
          <p:cNvSpPr/>
          <p:nvPr/>
        </p:nvSpPr>
        <p:spPr>
          <a:xfrm>
            <a:off x="3549015" y="4314825"/>
            <a:ext cx="137839" cy="142875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C2D43F8-9C24-40BD-995F-A79651908971}"/>
              </a:ext>
            </a:extLst>
          </p:cNvPr>
          <p:cNvSpPr/>
          <p:nvPr/>
        </p:nvSpPr>
        <p:spPr>
          <a:xfrm>
            <a:off x="4840605" y="5394960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389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871E6-35A4-490C-8B50-1141D805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関数の増減を調べるのに増減表を書きま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AD1C2C-1EB3-42D9-B558-4B40D216E2F2}"/>
              </a:ext>
            </a:extLst>
          </p:cNvPr>
          <p:cNvSpPr txBox="1"/>
          <p:nvPr/>
        </p:nvSpPr>
        <p:spPr>
          <a:xfrm>
            <a:off x="1404000" y="2980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ｙ＝ｘ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95A7CB-9B95-4394-B4F3-7897DF329B1A}"/>
              </a:ext>
            </a:extLst>
          </p:cNvPr>
          <p:cNvSpPr txBox="1"/>
          <p:nvPr/>
        </p:nvSpPr>
        <p:spPr>
          <a:xfrm>
            <a:off x="2461874" y="2980800"/>
            <a:ext cx="3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D1D30-7D9F-444B-AA14-FDF8EB06285A}"/>
              </a:ext>
            </a:extLst>
          </p:cNvPr>
          <p:cNvSpPr txBox="1"/>
          <p:nvPr/>
        </p:nvSpPr>
        <p:spPr>
          <a:xfrm>
            <a:off x="4508706" y="3042355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ｙ’＝２</a:t>
            </a:r>
            <a:r>
              <a:rPr kumimoji="1" lang="en-US" altLang="ja-JP" sz="2800"/>
              <a:t>X</a:t>
            </a:r>
            <a:endParaRPr kumimoji="1" lang="ja-JP" altLang="en-US" sz="2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3D74E4-77C2-4CD8-ACBD-61CC5651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00" y="3733123"/>
            <a:ext cx="4197600" cy="28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52965EF-FFCB-40DA-B8F2-1FAA8ABC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99089"/>
              </p:ext>
            </p:extLst>
          </p:nvPr>
        </p:nvGraphicFramePr>
        <p:xfrm>
          <a:off x="1353600" y="15993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D2E87E-1C55-4176-A57D-A8C8A6F9E74A}"/>
              </a:ext>
            </a:extLst>
          </p:cNvPr>
          <p:cNvCxnSpPr/>
          <p:nvPr/>
        </p:nvCxnSpPr>
        <p:spPr>
          <a:xfrm>
            <a:off x="3558540" y="2463303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E69E95-0EAB-4D76-9057-EFBCC53FE1EC}"/>
              </a:ext>
            </a:extLst>
          </p:cNvPr>
          <p:cNvCxnSpPr/>
          <p:nvPr/>
        </p:nvCxnSpPr>
        <p:spPr>
          <a:xfrm flipV="1">
            <a:off x="7680960" y="238043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19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871E6-35A4-490C-8B50-1141D805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関数の増減を調べるのに増減表を書く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AD1C2C-1EB3-42D9-B558-4B40D216E2F2}"/>
              </a:ext>
            </a:extLst>
          </p:cNvPr>
          <p:cNvSpPr txBox="1"/>
          <p:nvPr/>
        </p:nvSpPr>
        <p:spPr>
          <a:xfrm>
            <a:off x="1404000" y="2980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ｙ＝ｘ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95A7CB-9B95-4394-B4F3-7897DF329B1A}"/>
              </a:ext>
            </a:extLst>
          </p:cNvPr>
          <p:cNvSpPr txBox="1"/>
          <p:nvPr/>
        </p:nvSpPr>
        <p:spPr>
          <a:xfrm>
            <a:off x="2461874" y="2980800"/>
            <a:ext cx="3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D1D30-7D9F-444B-AA14-FDF8EB06285A}"/>
              </a:ext>
            </a:extLst>
          </p:cNvPr>
          <p:cNvSpPr txBox="1"/>
          <p:nvPr/>
        </p:nvSpPr>
        <p:spPr>
          <a:xfrm>
            <a:off x="4508706" y="3042355"/>
            <a:ext cx="7205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ｙ’＝２</a:t>
            </a:r>
            <a:r>
              <a:rPr kumimoji="1" lang="en-US" altLang="ja-JP" sz="2800"/>
              <a:t>X</a:t>
            </a:r>
            <a:r>
              <a:rPr kumimoji="1" lang="ja-JP" altLang="en-US" sz="2800"/>
              <a:t>（ｙ‘はｙの接線を引くときの傾き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3D74E4-77C2-4CD8-ACBD-61CC5651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00" y="3733123"/>
            <a:ext cx="4197600" cy="28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52965EF-FFCB-40DA-B8F2-1FAA8ABC4C4B}"/>
              </a:ext>
            </a:extLst>
          </p:cNvPr>
          <p:cNvGraphicFramePr>
            <a:graphicFrameLocks noGrp="1"/>
          </p:cNvGraphicFramePr>
          <p:nvPr/>
        </p:nvGraphicFramePr>
        <p:xfrm>
          <a:off x="1353600" y="15993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D2E87E-1C55-4176-A57D-A8C8A6F9E74A}"/>
              </a:ext>
            </a:extLst>
          </p:cNvPr>
          <p:cNvCxnSpPr/>
          <p:nvPr/>
        </p:nvCxnSpPr>
        <p:spPr>
          <a:xfrm>
            <a:off x="3558540" y="2463303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E69E95-0EAB-4D76-9057-EFBCC53FE1EC}"/>
              </a:ext>
            </a:extLst>
          </p:cNvPr>
          <p:cNvCxnSpPr/>
          <p:nvPr/>
        </p:nvCxnSpPr>
        <p:spPr>
          <a:xfrm flipV="1">
            <a:off x="7680960" y="238043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1CE74F-BF94-4D11-BDBC-E9C0EB2F2ABD}"/>
              </a:ext>
            </a:extLst>
          </p:cNvPr>
          <p:cNvSpPr/>
          <p:nvPr/>
        </p:nvSpPr>
        <p:spPr>
          <a:xfrm>
            <a:off x="1680210" y="5772150"/>
            <a:ext cx="1925955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DEB111-79FF-4516-ABF7-397456850EE8}"/>
              </a:ext>
            </a:extLst>
          </p:cNvPr>
          <p:cNvSpPr/>
          <p:nvPr/>
        </p:nvSpPr>
        <p:spPr>
          <a:xfrm>
            <a:off x="3606165" y="5772150"/>
            <a:ext cx="1925955" cy="102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9034E7-E766-41E5-B7CC-385C4C154EB6}"/>
              </a:ext>
            </a:extLst>
          </p:cNvPr>
          <p:cNvSpPr txBox="1"/>
          <p:nvPr/>
        </p:nvSpPr>
        <p:spPr>
          <a:xfrm>
            <a:off x="6360795" y="4686936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ｙ‘</a:t>
            </a:r>
            <a:r>
              <a:rPr lang="ja-JP" altLang="en-US"/>
              <a:t>のｙの値が負のときはグラフは減少している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ｙ‘</a:t>
            </a:r>
            <a:r>
              <a:rPr lang="ja-JP" altLang="en-US"/>
              <a:t>のｙの値が正のときはグラフは増加している</a:t>
            </a:r>
            <a:endParaRPr lang="en-US" altLang="ja-JP"/>
          </a:p>
          <a:p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842218-6559-43B3-BF93-3837BCCF3D68}"/>
              </a:ext>
            </a:extLst>
          </p:cNvPr>
          <p:cNvCxnSpPr/>
          <p:nvPr/>
        </p:nvCxnSpPr>
        <p:spPr>
          <a:xfrm flipH="1">
            <a:off x="4406265" y="4880610"/>
            <a:ext cx="2108835" cy="9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BA8A65-61D4-475C-9D6B-48B6D2D08FD1}"/>
              </a:ext>
            </a:extLst>
          </p:cNvPr>
          <p:cNvCxnSpPr/>
          <p:nvPr/>
        </p:nvCxnSpPr>
        <p:spPr>
          <a:xfrm flipH="1">
            <a:off x="2960370" y="5377815"/>
            <a:ext cx="3651885" cy="39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69D0679-3EC3-476F-8C48-7100875CD7F4}"/>
              </a:ext>
            </a:extLst>
          </p:cNvPr>
          <p:cNvSpPr/>
          <p:nvPr/>
        </p:nvSpPr>
        <p:spPr>
          <a:xfrm>
            <a:off x="3223260" y="1280160"/>
            <a:ext cx="1468755" cy="17621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0ADDC3F-436F-464E-8667-069C27F6D859}"/>
              </a:ext>
            </a:extLst>
          </p:cNvPr>
          <p:cNvSpPr/>
          <p:nvPr/>
        </p:nvSpPr>
        <p:spPr>
          <a:xfrm>
            <a:off x="7288530" y="1320199"/>
            <a:ext cx="1468755" cy="176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97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39B5-BD3D-4800-A968-B6DE1D9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増減表</a:t>
            </a:r>
            <a:r>
              <a:rPr lang="en-US" altLang="ja-JP"/>
              <a:t>1</a:t>
            </a:r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BA77911-7851-4B0D-B8F6-07E21C96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7333"/>
              </p:ext>
            </p:extLst>
          </p:nvPr>
        </p:nvGraphicFramePr>
        <p:xfrm>
          <a:off x="1315720" y="169068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A21FFC5-B553-44E9-B473-6895A27B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09639"/>
              </p:ext>
            </p:extLst>
          </p:nvPr>
        </p:nvGraphicFramePr>
        <p:xfrm>
          <a:off x="1315720" y="374618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4CE45B7-B2D4-4A1D-BE2E-6F6C7C9AF108}"/>
              </a:ext>
            </a:extLst>
          </p:cNvPr>
          <p:cNvCxnSpPr/>
          <p:nvPr/>
        </p:nvCxnSpPr>
        <p:spPr>
          <a:xfrm flipV="1">
            <a:off x="3783330" y="255460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782F2F-49B4-4E3C-9682-56A23509CFD1}"/>
              </a:ext>
            </a:extLst>
          </p:cNvPr>
          <p:cNvCxnSpPr/>
          <p:nvPr/>
        </p:nvCxnSpPr>
        <p:spPr>
          <a:xfrm flipV="1">
            <a:off x="7867650" y="4610100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46A3292-53A2-4E49-9D30-41B401C12AB0}"/>
              </a:ext>
            </a:extLst>
          </p:cNvPr>
          <p:cNvCxnSpPr/>
          <p:nvPr/>
        </p:nvCxnSpPr>
        <p:spPr>
          <a:xfrm>
            <a:off x="7932420" y="2554605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3891899-D153-42F2-A5CC-7FD3DE7B2841}"/>
              </a:ext>
            </a:extLst>
          </p:cNvPr>
          <p:cNvCxnSpPr/>
          <p:nvPr/>
        </p:nvCxnSpPr>
        <p:spPr>
          <a:xfrm>
            <a:off x="3575685" y="4568666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5C0C82D6-3BCA-4EBA-A470-B66D0DED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0125"/>
              </p:ext>
            </p:extLst>
          </p:nvPr>
        </p:nvGraphicFramePr>
        <p:xfrm>
          <a:off x="1315720" y="555688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α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どちらでもなない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3803684-FBBD-457F-B28B-0CB103C63CCE}"/>
              </a:ext>
            </a:extLst>
          </p:cNvPr>
          <p:cNvCxnSpPr/>
          <p:nvPr/>
        </p:nvCxnSpPr>
        <p:spPr>
          <a:xfrm flipV="1">
            <a:off x="3815715" y="6368573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A775ADC-63BA-450F-8CB4-33B960B03802}"/>
              </a:ext>
            </a:extLst>
          </p:cNvPr>
          <p:cNvCxnSpPr/>
          <p:nvPr/>
        </p:nvCxnSpPr>
        <p:spPr>
          <a:xfrm flipV="1">
            <a:off x="7867649" y="6368572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21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CEE32-7E5C-49FA-83DA-3A83452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増減表</a:t>
            </a:r>
            <a:r>
              <a:rPr kumimoji="1" lang="en-US" altLang="ja-JP"/>
              <a:t>2</a:t>
            </a:r>
            <a:br>
              <a:rPr kumimoji="1" lang="en-US" altLang="ja-JP"/>
            </a:br>
            <a:r>
              <a:rPr kumimoji="1" lang="en-US" altLang="ja-JP"/>
              <a:t>y=x- 3x</a:t>
            </a:r>
            <a:r>
              <a:rPr kumimoji="1" lang="ja-JP" altLang="en-US"/>
              <a:t>のグラフ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D3180C-655A-43C0-B679-77287DDFF60B}"/>
              </a:ext>
            </a:extLst>
          </p:cNvPr>
          <p:cNvSpPr txBox="1"/>
          <p:nvPr/>
        </p:nvSpPr>
        <p:spPr>
          <a:xfrm>
            <a:off x="1704499" y="969764"/>
            <a:ext cx="79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3</a:t>
            </a:r>
            <a:endParaRPr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E9F433D-3D76-4237-B60F-5ADEC4F2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81875"/>
              </p:ext>
            </p:extLst>
          </p:nvPr>
        </p:nvGraphicFramePr>
        <p:xfrm>
          <a:off x="1014730" y="1874096"/>
          <a:ext cx="81280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2577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27509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21602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28222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7784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818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y’(f’(x))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極大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  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   -2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2301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FF6E6D9-1165-4D78-A0B6-1AFA8C83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" y="3429000"/>
            <a:ext cx="5023575" cy="338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A43733-00CC-45C4-94D4-7D6145EB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24" y="3629387"/>
            <a:ext cx="4346775" cy="29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6C0F07D-6A03-4ACF-B618-9BDED6EC48AB}"/>
              </a:ext>
            </a:extLst>
          </p:cNvPr>
          <p:cNvSpPr/>
          <p:nvPr/>
        </p:nvSpPr>
        <p:spPr>
          <a:xfrm>
            <a:off x="8294400" y="5093808"/>
            <a:ext cx="100800" cy="10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88F621-1E74-4842-B405-F40274A1CB8D}"/>
              </a:ext>
            </a:extLst>
          </p:cNvPr>
          <p:cNvSpPr/>
          <p:nvPr/>
        </p:nvSpPr>
        <p:spPr>
          <a:xfrm>
            <a:off x="9424035" y="5093808"/>
            <a:ext cx="100800" cy="10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5B176D-10E6-41DF-B28C-203245A065DB}"/>
              </a:ext>
            </a:extLst>
          </p:cNvPr>
          <p:cNvCxnSpPr/>
          <p:nvPr/>
        </p:nvCxnSpPr>
        <p:spPr>
          <a:xfrm>
            <a:off x="7755255" y="4663440"/>
            <a:ext cx="1137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6CE542-7BD9-4FFA-AD53-3104B94B07D0}"/>
              </a:ext>
            </a:extLst>
          </p:cNvPr>
          <p:cNvCxnSpPr/>
          <p:nvPr/>
        </p:nvCxnSpPr>
        <p:spPr>
          <a:xfrm>
            <a:off x="8956192" y="5593080"/>
            <a:ext cx="1137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71C69CEB-B841-4073-865A-2E4883FC8AF5}"/>
              </a:ext>
            </a:extLst>
          </p:cNvPr>
          <p:cNvSpPr/>
          <p:nvPr/>
        </p:nvSpPr>
        <p:spPr>
          <a:xfrm>
            <a:off x="9464040" y="2394587"/>
            <a:ext cx="2297430" cy="1234800"/>
          </a:xfrm>
          <a:prstGeom prst="wedgeRectCallout">
            <a:avLst>
              <a:gd name="adj1" fmla="val -30037"/>
              <a:gd name="adj2" fmla="val 75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黄色のグラフは</a:t>
            </a:r>
            <a:r>
              <a:rPr kumimoji="1" lang="en-US" altLang="ja-JP"/>
              <a:t>y=3*x*x-3</a:t>
            </a:r>
            <a:r>
              <a:rPr kumimoji="1" lang="ja-JP" altLang="en-US"/>
              <a:t>のグラフ</a:t>
            </a:r>
            <a:endParaRPr kumimoji="1" lang="en-US" altLang="ja-JP"/>
          </a:p>
          <a:p>
            <a:pPr algn="ctr"/>
            <a:r>
              <a:rPr lang="ja-JP" altLang="en-US"/>
              <a:t>（</a:t>
            </a:r>
            <a:r>
              <a:rPr lang="en-US" altLang="ja-JP"/>
              <a:t>y=x*x*x*-3*x</a:t>
            </a:r>
            <a:r>
              <a:rPr lang="ja-JP" altLang="en-US"/>
              <a:t>を微分したもの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070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416F7-0EA1-4A1E-81CD-4723823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-375784"/>
            <a:ext cx="18302580" cy="2403022"/>
          </a:xfrm>
        </p:spPr>
        <p:txBody>
          <a:bodyPr/>
          <a:lstStyle/>
          <a:p>
            <a:r>
              <a:rPr lang="ja-JP" altLang="en-US"/>
              <a:t>ｙ‘＝０が必ずしも極大、極小とは限らない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614D58-6738-41CA-8D73-0C5FAD14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00" y="1415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例　ｙ＝ｘ</a:t>
            </a:r>
            <a:endParaRPr kumimoji="1" lang="ja-JP" altLang="en-US" sz="1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CFFE1-42B3-4651-A500-C593B999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4" y="1659239"/>
            <a:ext cx="7030292" cy="47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10B488-39D7-44EF-A5C5-20EC768E009A}"/>
              </a:ext>
            </a:extLst>
          </p:cNvPr>
          <p:cNvSpPr txBox="1"/>
          <p:nvPr/>
        </p:nvSpPr>
        <p:spPr>
          <a:xfrm>
            <a:off x="2110154" y="1244326"/>
            <a:ext cx="927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/>
              <a:t>３</a:t>
            </a:r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7E2B10-F5BA-4465-8FCB-046AB5A1A9F4}"/>
              </a:ext>
            </a:extLst>
          </p:cNvPr>
          <p:cNvCxnSpPr/>
          <p:nvPr/>
        </p:nvCxnSpPr>
        <p:spPr>
          <a:xfrm>
            <a:off x="2760785" y="3329354"/>
            <a:ext cx="77841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05000D8-D6E4-4AA2-A9CB-0D899704D0EB}"/>
              </a:ext>
            </a:extLst>
          </p:cNvPr>
          <p:cNvSpPr/>
          <p:nvPr/>
        </p:nvSpPr>
        <p:spPr>
          <a:xfrm>
            <a:off x="7670976" y="3307106"/>
            <a:ext cx="2510516" cy="1441254"/>
          </a:xfrm>
          <a:prstGeom prst="wedgeRectCallout">
            <a:avLst>
              <a:gd name="adj1" fmla="val -87232"/>
              <a:gd name="adj2" fmla="val -32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x=0</a:t>
            </a:r>
            <a:r>
              <a:rPr lang="ja-JP" altLang="en-US"/>
              <a:t>で接線の傾きは０になるが再び増加するので極大とはいわない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72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8BF0B-1B0D-4834-ABBC-1186E318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8EDECC-5970-4183-9422-6D206C50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 </a:t>
            </a:r>
            <a:r>
              <a:rPr lang="en-US" altLang="ja-JP">
                <a:solidFill>
                  <a:srgbClr val="FF0000"/>
                </a:solidFill>
              </a:rPr>
              <a:t>0  1  2  3  4  5  6</a:t>
            </a:r>
          </a:p>
          <a:p>
            <a:pPr marL="0" indent="0">
              <a:buNone/>
            </a:pPr>
            <a:r>
              <a:rPr kumimoji="1" lang="en-US" altLang="ja-JP"/>
              <a:t>([1 ,</a:t>
            </a:r>
            <a:r>
              <a:rPr kumimoji="1" lang="en-US" altLang="ja-JP" b="1">
                <a:solidFill>
                  <a:srgbClr val="0070C0"/>
                </a:solidFill>
              </a:rPr>
              <a:t>2, 3, 4, 5</a:t>
            </a:r>
            <a:r>
              <a:rPr kumimoji="1" lang="en-US" altLang="ja-JP"/>
              <a:t>, 6, 7)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2BF8A27-DBAE-4153-87C3-ABBF77CCA91A}"/>
              </a:ext>
            </a:extLst>
          </p:cNvPr>
          <p:cNvCxnSpPr/>
          <p:nvPr/>
        </p:nvCxnSpPr>
        <p:spPr>
          <a:xfrm flipV="1">
            <a:off x="1657350" y="3297555"/>
            <a:ext cx="0" cy="86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2F10FEF-1EED-446E-A2B1-31219599E3E0}"/>
              </a:ext>
            </a:extLst>
          </p:cNvPr>
          <p:cNvCxnSpPr/>
          <p:nvPr/>
        </p:nvCxnSpPr>
        <p:spPr>
          <a:xfrm flipV="1">
            <a:off x="2884170" y="3297555"/>
            <a:ext cx="0" cy="86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454EA8-458A-4148-A940-C56B02EA2AF4}"/>
              </a:ext>
            </a:extLst>
          </p:cNvPr>
          <p:cNvSpPr txBox="1"/>
          <p:nvPr/>
        </p:nvSpPr>
        <p:spPr>
          <a:xfrm>
            <a:off x="2800350" y="429545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5-1=4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D92398-DFFF-40A6-9249-BF99942225C6}"/>
              </a:ext>
            </a:extLst>
          </p:cNvPr>
          <p:cNvSpPr txBox="1"/>
          <p:nvPr/>
        </p:nvSpPr>
        <p:spPr>
          <a:xfrm>
            <a:off x="1394660" y="421417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1</a:t>
            </a:r>
            <a:r>
              <a:rPr kumimoji="1" lang="ja-JP" altLang="en-US" sz="3600">
                <a:solidFill>
                  <a:srgbClr val="FF0000"/>
                </a:solidFill>
              </a:rPr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38354532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4FAC-2F64-4249-BF78-21569C69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0" y="2588260"/>
            <a:ext cx="5196840" cy="1325563"/>
          </a:xfrm>
        </p:spPr>
        <p:txBody>
          <a:bodyPr/>
          <a:lstStyle/>
          <a:p>
            <a:r>
              <a:rPr kumimoji="1" lang="ja-JP" altLang="en-US"/>
              <a:t>積分</a:t>
            </a:r>
          </a:p>
        </p:txBody>
      </p:sp>
    </p:spTree>
    <p:extLst>
      <p:ext uri="{BB962C8B-B14F-4D97-AF65-F5344CB8AC3E}">
        <p14:creationId xmlns:p14="http://schemas.microsoft.com/office/powerpoint/2010/main" val="33388064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13175-1FA3-4611-9464-1FB07B3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積分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2E4B8-F7ED-473D-B109-98AD5025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</a:p>
          <a:p>
            <a:pPr marL="0" indent="0">
              <a:buNone/>
            </a:pPr>
            <a:r>
              <a:rPr kumimoji="1" lang="ja-JP" altLang="en-US"/>
              <a:t>微分→積分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積分→微分　微分したものを元に戻すこと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56817A-0190-40D4-AEFE-291D7C142C3A}"/>
                  </a:ext>
                </a:extLst>
              </p:cNvPr>
              <p:cNvSpPr txBox="1"/>
              <p:nvPr/>
            </p:nvSpPr>
            <p:spPr>
              <a:xfrm>
                <a:off x="3092450" y="4051300"/>
                <a:ext cx="4231928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56817A-0190-40D4-AEFE-291D7C14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450" y="4051300"/>
                <a:ext cx="4231928" cy="161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408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661B984-76F7-4E3A-9272-EA6216CB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1215067"/>
            <a:ext cx="5509260" cy="36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BC2A2E-3374-4712-9A4B-36AA95388320}"/>
              </a:ext>
            </a:extLst>
          </p:cNvPr>
          <p:cNvCxnSpPr/>
          <p:nvPr/>
        </p:nvCxnSpPr>
        <p:spPr>
          <a:xfrm>
            <a:off x="4857750" y="3949065"/>
            <a:ext cx="0" cy="468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B352EE-7FD0-4429-B115-98F3BC7A9E98}"/>
              </a:ext>
            </a:extLst>
          </p:cNvPr>
          <p:cNvCxnSpPr>
            <a:cxnSpLocks/>
          </p:cNvCxnSpPr>
          <p:nvPr/>
        </p:nvCxnSpPr>
        <p:spPr>
          <a:xfrm>
            <a:off x="5726430" y="2994660"/>
            <a:ext cx="0" cy="1337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4B2E38-3ECF-4481-9E6F-E5BACEEB56C5}"/>
              </a:ext>
            </a:extLst>
          </p:cNvPr>
          <p:cNvSpPr txBox="1"/>
          <p:nvPr/>
        </p:nvSpPr>
        <p:spPr>
          <a:xfrm>
            <a:off x="1445895" y="451485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積分は</a:t>
            </a:r>
            <a:r>
              <a:rPr kumimoji="1" lang="en-US" altLang="ja-JP" sz="3200"/>
              <a:t>x</a:t>
            </a:r>
            <a:r>
              <a:rPr kumimoji="1" lang="ja-JP" altLang="en-US" sz="3200"/>
              <a:t>軸と囲まれた面積の関数といえる</a:t>
            </a:r>
          </a:p>
        </p:txBody>
      </p:sp>
    </p:spTree>
    <p:extLst>
      <p:ext uri="{BB962C8B-B14F-4D97-AF65-F5344CB8AC3E}">
        <p14:creationId xmlns:p14="http://schemas.microsoft.com/office/powerpoint/2010/main" val="31702287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28246E-6D14-4F2C-ACBB-19ED65AC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914683"/>
            <a:ext cx="5629275" cy="4469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78B28FB-551A-4623-953C-62C53F3E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41" y="914682"/>
            <a:ext cx="5742721" cy="44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56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52C116-0B8E-4940-A80F-3D6F40AC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07" y="557212"/>
            <a:ext cx="7877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57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915446-BC51-4A75-B51B-4E30D643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186" y="614066"/>
            <a:ext cx="6772562" cy="43233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05BB132-B89B-4170-B731-796F403D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3" y="677633"/>
            <a:ext cx="4153118" cy="24858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4FE485-F7A9-422F-A9F3-82BC1070C2FF}"/>
              </a:ext>
            </a:extLst>
          </p:cNvPr>
          <p:cNvSpPr txBox="1"/>
          <p:nvPr/>
        </p:nvSpPr>
        <p:spPr>
          <a:xfrm>
            <a:off x="1985860" y="5536049"/>
            <a:ext cx="6095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i="1"/>
              <a:t>S′(x)=f(x)</a:t>
            </a:r>
            <a:endParaRPr lang="ja-JP" altLang="en-US" sz="4000" b="1" i="1"/>
          </a:p>
        </p:txBody>
      </p:sp>
    </p:spTree>
    <p:extLst>
      <p:ext uri="{BB962C8B-B14F-4D97-AF65-F5344CB8AC3E}">
        <p14:creationId xmlns:p14="http://schemas.microsoft.com/office/powerpoint/2010/main" val="40102287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99E02-88FE-4185-BEB0-0B8399F1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plt.</a:t>
            </a:r>
            <a:r>
              <a:rPr kumimoji="1" lang="en-US" altLang="ja-JP" b="1">
                <a:solidFill>
                  <a:srgbClr val="FF0000"/>
                </a:solidFill>
              </a:rPr>
              <a:t>fill_between</a:t>
            </a:r>
            <a:r>
              <a:rPr kumimoji="1" lang="ja-JP" altLang="en-US"/>
              <a:t>を使うと面積に色をつけれます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AD24FA-702F-4F40-9D4D-CA02F84D9815}"/>
              </a:ext>
            </a:extLst>
          </p:cNvPr>
          <p:cNvSpPr txBox="1"/>
          <p:nvPr/>
        </p:nvSpPr>
        <p:spPr>
          <a:xfrm>
            <a:off x="687229" y="1900684"/>
            <a:ext cx="60950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numpy as np</a:t>
            </a:r>
          </a:p>
          <a:p>
            <a:r>
              <a:rPr lang="en-US" altLang="ja-JP"/>
              <a:t>import matplotlib.pyplot as plt</a:t>
            </a:r>
          </a:p>
          <a:p>
            <a:r>
              <a:rPr lang="en-US" altLang="ja-JP"/>
              <a:t>plt.grid()</a:t>
            </a:r>
          </a:p>
          <a:p>
            <a:r>
              <a:rPr lang="en-US" altLang="ja-JP"/>
              <a:t>x = np.linspace(-10,10,100)</a:t>
            </a:r>
          </a:p>
          <a:p>
            <a:r>
              <a:rPr lang="en-US" altLang="ja-JP"/>
              <a:t>y = </a:t>
            </a:r>
            <a:r>
              <a:rPr lang="en-US" altLang="ja-JP" b="1">
                <a:solidFill>
                  <a:srgbClr val="FF0000"/>
                </a:solidFill>
              </a:rPr>
              <a:t>0.1*(x**2)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plt.plot(x,y,'blue')</a:t>
            </a:r>
          </a:p>
          <a:p>
            <a:r>
              <a:rPr lang="en-US" altLang="ja-JP"/>
              <a:t>plt.</a:t>
            </a:r>
            <a:r>
              <a:rPr lang="en-US" altLang="ja-JP" b="1">
                <a:solidFill>
                  <a:srgbClr val="FF0000"/>
                </a:solidFill>
              </a:rPr>
              <a:t>fill_between</a:t>
            </a:r>
            <a:r>
              <a:rPr lang="en-US" altLang="ja-JP"/>
              <a:t>(x,y,color='blue',alpha=0.1)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23324F-716B-447C-AD2D-F6C1BF46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82" y="1122044"/>
            <a:ext cx="4247318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E12773-FFBF-45DE-83C4-C453FDF7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3" y="4229100"/>
            <a:ext cx="4536207" cy="24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E05C996-CBDA-4D96-8C7B-1A528452B189}"/>
              </a:ext>
            </a:extLst>
          </p:cNvPr>
          <p:cNvSpPr/>
          <p:nvPr/>
        </p:nvSpPr>
        <p:spPr>
          <a:xfrm>
            <a:off x="3839089" y="2714625"/>
            <a:ext cx="2726055" cy="1234440"/>
          </a:xfrm>
          <a:prstGeom prst="wedgeRectCallout">
            <a:avLst>
              <a:gd name="adj1" fmla="val -66325"/>
              <a:gd name="adj2" fmla="val -7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この式を変えるといろいろなグラフが書ける</a:t>
            </a:r>
          </a:p>
        </p:txBody>
      </p:sp>
    </p:spTree>
    <p:extLst>
      <p:ext uri="{BB962C8B-B14F-4D97-AF65-F5344CB8AC3E}">
        <p14:creationId xmlns:p14="http://schemas.microsoft.com/office/powerpoint/2010/main" val="3990571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83D4E1-42B6-47D9-9083-D626C9BDDD86}"/>
              </a:ext>
            </a:extLst>
          </p:cNvPr>
          <p:cNvSpPr txBox="1"/>
          <p:nvPr/>
        </p:nvSpPr>
        <p:spPr>
          <a:xfrm>
            <a:off x="618524" y="906735"/>
            <a:ext cx="78739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numpy as np</a:t>
            </a:r>
          </a:p>
          <a:p>
            <a:r>
              <a:rPr lang="en-US" altLang="ja-JP"/>
              <a:t>import matplotlib.pyplot as plt</a:t>
            </a:r>
          </a:p>
          <a:p>
            <a:endParaRPr lang="en-US" altLang="ja-JP"/>
          </a:p>
          <a:p>
            <a:r>
              <a:rPr lang="en-US" altLang="ja-JP"/>
              <a:t>x = np.linspace(-10,10,100)</a:t>
            </a:r>
          </a:p>
          <a:p>
            <a:r>
              <a:rPr lang="en-US" altLang="ja-JP"/>
              <a:t>y = -0.1*(x**2)+10</a:t>
            </a:r>
          </a:p>
          <a:p>
            <a:r>
              <a:rPr lang="en-US" altLang="ja-JP"/>
              <a:t>y2 = 0.05*(x**2)+1</a:t>
            </a:r>
          </a:p>
          <a:p>
            <a:r>
              <a:rPr lang="en-US" altLang="ja-JP"/>
              <a:t>plt.plot(x,y,'blue')</a:t>
            </a:r>
          </a:p>
          <a:p>
            <a:r>
              <a:rPr lang="en-US" altLang="ja-JP"/>
              <a:t>plt.plot(x,y2,'red')</a:t>
            </a:r>
          </a:p>
          <a:p>
            <a:r>
              <a:rPr lang="en-US" altLang="ja-JP"/>
              <a:t>plt.fill_between(x,y,y2,</a:t>
            </a:r>
            <a:r>
              <a:rPr lang="en-US" altLang="ja-JP" b="1">
                <a:solidFill>
                  <a:srgbClr val="FF0000"/>
                </a:solidFill>
              </a:rPr>
              <a:t>where </a:t>
            </a:r>
            <a:r>
              <a:rPr lang="en-US" altLang="ja-JP" b="1" i="1">
                <a:solidFill>
                  <a:srgbClr val="FF0000"/>
                </a:solidFill>
              </a:rPr>
              <a:t>= y&gt;y2</a:t>
            </a:r>
            <a:r>
              <a:rPr lang="en-US" altLang="ja-JP"/>
              <a:t>,color='blue',alpha=0.1)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C9C209B-46BA-48DD-875B-F811102A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2" y="420814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C2E52FB-9FD5-487F-9833-5EB57507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420814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157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35692-447A-4144-85FC-BC8A447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物理の世界では</a:t>
            </a:r>
            <a:br>
              <a:rPr kumimoji="1" lang="en-US" altLang="ja-JP"/>
            </a:br>
            <a:r>
              <a:rPr kumimoji="1" lang="en-US" altLang="ja-JP"/>
              <a:t>s=vt(</a:t>
            </a:r>
            <a:r>
              <a:rPr kumimoji="1" lang="ja-JP" altLang="en-US"/>
              <a:t>距離</a:t>
            </a:r>
            <a:r>
              <a:rPr kumimoji="1" lang="en-US" altLang="ja-JP"/>
              <a:t>=</a:t>
            </a:r>
            <a:r>
              <a:rPr lang="ja-JP" altLang="en-US"/>
              <a:t>速さ</a:t>
            </a:r>
            <a:r>
              <a:rPr kumimoji="1" lang="en-US" altLang="ja-JP"/>
              <a:t>×</a:t>
            </a:r>
            <a:r>
              <a:rPr kumimoji="1" lang="ja-JP" altLang="en-US"/>
              <a:t>時間</a:t>
            </a:r>
            <a:r>
              <a:rPr kumimoji="1" lang="en-US" altLang="ja-JP"/>
              <a:t>)</a:t>
            </a:r>
            <a:br>
              <a:rPr kumimoji="1" lang="en-US" altLang="ja-JP"/>
            </a:br>
            <a:r>
              <a:rPr kumimoji="1" lang="ja-JP" altLang="en-US"/>
              <a:t>時速４ｋｍで２時間歩いたときの距離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6D72372-0F07-41E3-A07A-28D3772F92E3}"/>
              </a:ext>
            </a:extLst>
          </p:cNvPr>
          <p:cNvCxnSpPr/>
          <p:nvPr/>
        </p:nvCxnSpPr>
        <p:spPr>
          <a:xfrm>
            <a:off x="838200" y="3366135"/>
            <a:ext cx="5911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9A7411-5623-4A91-ACCA-951368AF4CC3}"/>
              </a:ext>
            </a:extLst>
          </p:cNvPr>
          <p:cNvCxnSpPr/>
          <p:nvPr/>
        </p:nvCxnSpPr>
        <p:spPr>
          <a:xfrm>
            <a:off x="5377815" y="2606040"/>
            <a:ext cx="51435" cy="355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A39C531-BC96-49A4-92AA-80059BD03467}"/>
              </a:ext>
            </a:extLst>
          </p:cNvPr>
          <p:cNvCxnSpPr/>
          <p:nvPr/>
        </p:nvCxnSpPr>
        <p:spPr>
          <a:xfrm flipH="1" flipV="1">
            <a:off x="1583055" y="2303145"/>
            <a:ext cx="57150" cy="385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7DFA80-6AA0-453F-AD6C-0797F9DB02C0}"/>
              </a:ext>
            </a:extLst>
          </p:cNvPr>
          <p:cNvCxnSpPr/>
          <p:nvPr/>
        </p:nvCxnSpPr>
        <p:spPr>
          <a:xfrm>
            <a:off x="680085" y="5354955"/>
            <a:ext cx="664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38B5B2-25A0-46B2-84FB-E7889417FDFA}"/>
              </a:ext>
            </a:extLst>
          </p:cNvPr>
          <p:cNvSpPr txBox="1"/>
          <p:nvPr/>
        </p:nvSpPr>
        <p:spPr>
          <a:xfrm>
            <a:off x="1099185" y="288619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ｖ</a:t>
            </a:r>
            <a:endParaRPr lang="en-US" altLang="ja-JP"/>
          </a:p>
          <a:p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C3B470-E858-4B16-94F9-6E6389E6C590}"/>
              </a:ext>
            </a:extLst>
          </p:cNvPr>
          <p:cNvSpPr txBox="1"/>
          <p:nvPr/>
        </p:nvSpPr>
        <p:spPr>
          <a:xfrm>
            <a:off x="5530215" y="56502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２　　　ｔ（</a:t>
            </a:r>
            <a:r>
              <a:rPr lang="ja-JP" altLang="en-US"/>
              <a:t>時間</a:t>
            </a:r>
            <a:r>
              <a:rPr kumimoji="1" lang="ja-JP" altLang="en-US"/>
              <a:t>）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F787EFC-FABD-43FE-88DC-02861E25B2EA}"/>
              </a:ext>
            </a:extLst>
          </p:cNvPr>
          <p:cNvSpPr/>
          <p:nvPr/>
        </p:nvSpPr>
        <p:spPr>
          <a:xfrm>
            <a:off x="6046470" y="3491865"/>
            <a:ext cx="3697605" cy="1183243"/>
          </a:xfrm>
          <a:prstGeom prst="wedgeRectCallout">
            <a:avLst>
              <a:gd name="adj1" fmla="val -71256"/>
              <a:gd name="adj2" fmla="val 2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面積が距離になる→</a:t>
            </a:r>
            <a:r>
              <a:rPr kumimoji="1" lang="ja-JP" altLang="en-US">
                <a:solidFill>
                  <a:srgbClr val="FF0000"/>
                </a:solidFill>
              </a:rPr>
              <a:t>積分を使う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9B96687-155C-49D5-BC5B-B1DF6F708D3E}"/>
              </a:ext>
            </a:extLst>
          </p:cNvPr>
          <p:cNvSpPr/>
          <p:nvPr/>
        </p:nvSpPr>
        <p:spPr>
          <a:xfrm>
            <a:off x="1640205" y="3429000"/>
            <a:ext cx="3636645" cy="18116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314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6729E-B710-4F8F-B9AF-05779B62A3DB}"/>
              </a:ext>
            </a:extLst>
          </p:cNvPr>
          <p:cNvSpPr txBox="1"/>
          <p:nvPr/>
        </p:nvSpPr>
        <p:spPr>
          <a:xfrm>
            <a:off x="1452664" y="7133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　　物の自由落下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24ABBB-7821-4B54-B66C-1CFEF24B0A15}"/>
              </a:ext>
            </a:extLst>
          </p:cNvPr>
          <p:cNvSpPr/>
          <p:nvPr/>
        </p:nvSpPr>
        <p:spPr>
          <a:xfrm>
            <a:off x="1993900" y="1606550"/>
            <a:ext cx="4254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4446E2B-84DC-490C-B639-68C8D305FE18}"/>
              </a:ext>
            </a:extLst>
          </p:cNvPr>
          <p:cNvCxnSpPr/>
          <p:nvPr/>
        </p:nvCxnSpPr>
        <p:spPr>
          <a:xfrm>
            <a:off x="1276350" y="1511300"/>
            <a:ext cx="0" cy="1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32DF5C-F66A-424C-A151-49E48B18D385}"/>
              </a:ext>
            </a:extLst>
          </p:cNvPr>
          <p:cNvSpPr txBox="1"/>
          <p:nvPr/>
        </p:nvSpPr>
        <p:spPr>
          <a:xfrm>
            <a:off x="5060950" y="146685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ｖ＝１０</a:t>
            </a:r>
            <a:r>
              <a:rPr lang="en-US" altLang="ja-JP" sz="2400"/>
              <a:t>×</a:t>
            </a:r>
            <a:r>
              <a:rPr lang="ja-JP" altLang="en-US" sz="2400"/>
              <a:t>ｔで表せる。３秒後にはどれだけ物は</a:t>
            </a:r>
            <a:endParaRPr lang="en-US" altLang="ja-JP" sz="2400"/>
          </a:p>
          <a:p>
            <a:r>
              <a:rPr kumimoji="1" lang="ja-JP" altLang="en-US" sz="2400"/>
              <a:t>落ちるか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CB4F4E-7E5F-43DF-8118-BD02CA7CADF9}"/>
              </a:ext>
            </a:extLst>
          </p:cNvPr>
          <p:cNvCxnSpPr/>
          <p:nvPr/>
        </p:nvCxnSpPr>
        <p:spPr>
          <a:xfrm>
            <a:off x="4832350" y="5041900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948124-F189-4824-8B2B-AD12C85987B4}"/>
              </a:ext>
            </a:extLst>
          </p:cNvPr>
          <p:cNvCxnSpPr/>
          <p:nvPr/>
        </p:nvCxnSpPr>
        <p:spPr>
          <a:xfrm flipV="1">
            <a:off x="5803900" y="2095500"/>
            <a:ext cx="0" cy="365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EF456B4-F4F4-4F97-A7F8-A1ADF0764F53}"/>
              </a:ext>
            </a:extLst>
          </p:cNvPr>
          <p:cNvCxnSpPr/>
          <p:nvPr/>
        </p:nvCxnSpPr>
        <p:spPr>
          <a:xfrm flipV="1">
            <a:off x="5803900" y="2155825"/>
            <a:ext cx="1854200" cy="288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2D2D10B-473B-4132-A163-4ECF43D3ECD9}"/>
              </a:ext>
            </a:extLst>
          </p:cNvPr>
          <p:cNvCxnSpPr/>
          <p:nvPr/>
        </p:nvCxnSpPr>
        <p:spPr>
          <a:xfrm>
            <a:off x="7112000" y="3073400"/>
            <a:ext cx="0" cy="196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327DBB-4D36-4944-9226-FD226E38DE62}"/>
              </a:ext>
            </a:extLst>
          </p:cNvPr>
          <p:cNvSpPr txBox="1"/>
          <p:nvPr/>
        </p:nvSpPr>
        <p:spPr>
          <a:xfrm>
            <a:off x="6731000" y="5304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３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78EAB4C-3B65-4510-8B7D-ADE782C11DE3}"/>
              </a:ext>
            </a:extLst>
          </p:cNvPr>
          <p:cNvSpPr/>
          <p:nvPr/>
        </p:nvSpPr>
        <p:spPr>
          <a:xfrm>
            <a:off x="7753350" y="3124200"/>
            <a:ext cx="1079500" cy="876296"/>
          </a:xfrm>
          <a:prstGeom prst="wedgeRectCallout">
            <a:avLst>
              <a:gd name="adj1" fmla="val -114951"/>
              <a:gd name="adj2" fmla="val 4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面積を求める</a:t>
            </a:r>
          </a:p>
        </p:txBody>
      </p:sp>
    </p:spTree>
    <p:extLst>
      <p:ext uri="{BB962C8B-B14F-4D97-AF65-F5344CB8AC3E}">
        <p14:creationId xmlns:p14="http://schemas.microsoft.com/office/powerpoint/2010/main" val="27408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996A9-DDF7-42E2-AB5E-8EA603E6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始点：終点：間隔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28C2B-88DF-4018-993C-B20C81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/>
              <a:t>d[0:5:2]</a:t>
            </a:r>
          </a:p>
          <a:p>
            <a:r>
              <a:rPr lang="en-US" altLang="ja-JP" sz="4000"/>
              <a:t>d[::-1]</a:t>
            </a:r>
          </a:p>
          <a:p>
            <a:endParaRPr lang="en-US" altLang="ja-JP" sz="4000"/>
          </a:p>
          <a:p>
            <a:pPr marL="0" indent="0">
              <a:buNone/>
            </a:pPr>
            <a:r>
              <a:rPr kumimoji="1" lang="en-US" altLang="ja-JP" sz="4000"/>
              <a:t>[1 3 5]</a:t>
            </a:r>
          </a:p>
          <a:p>
            <a:pPr marL="0" indent="0">
              <a:buNone/>
            </a:pPr>
            <a:r>
              <a:rPr kumimoji="1" lang="en-US" altLang="ja-JP" sz="4000"/>
              <a:t>[7 6 5 4 3 2 1]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2C5CEA9-4699-4A0D-B2A6-16582191C741}"/>
              </a:ext>
            </a:extLst>
          </p:cNvPr>
          <p:cNvCxnSpPr/>
          <p:nvPr/>
        </p:nvCxnSpPr>
        <p:spPr>
          <a:xfrm flipH="1">
            <a:off x="1451610" y="2200275"/>
            <a:ext cx="1102995" cy="169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2F6B98-4C1D-4E02-86EB-6B0FED546A9A}"/>
              </a:ext>
            </a:extLst>
          </p:cNvPr>
          <p:cNvCxnSpPr/>
          <p:nvPr/>
        </p:nvCxnSpPr>
        <p:spPr>
          <a:xfrm>
            <a:off x="2406015" y="2840355"/>
            <a:ext cx="360045" cy="17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204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94993-50C0-47B1-B119-CCBE2D4A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直線の式・平面の式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527F9-CF74-4E25-AE26-E1D1E467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y=ax+b</a:t>
            </a:r>
            <a:r>
              <a:rPr kumimoji="1" lang="ja-JP" altLang="en-US"/>
              <a:t>は直線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z=ax+by+c</a:t>
            </a:r>
            <a:r>
              <a:rPr lang="ja-JP" altLang="en-US"/>
              <a:t>は？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点を多数集めたものが直線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直線をたくさん集めたものが平面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平面をたくさん集めたもの？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0</a:t>
            </a:r>
            <a:r>
              <a:rPr lang="ja-JP" altLang="en-US"/>
              <a:t>次元　点　１次元　直線　　２次元　面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３次元　立体　４次元？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065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41894-1A29-48D4-85FD-4D4572EE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y=ax+b</a:t>
            </a:r>
            <a:r>
              <a:rPr kumimoji="1" lang="ja-JP" altLang="en-US"/>
              <a:t>と移行した</a:t>
            </a:r>
            <a:r>
              <a:rPr lang="en-US" altLang="ja-JP"/>
              <a:t>cx+dy+e=0</a:t>
            </a:r>
            <a:r>
              <a:rPr lang="ja-JP" altLang="en-US"/>
              <a:t>の違い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　→直線は</a:t>
            </a:r>
            <a:r>
              <a:rPr kumimoji="1" lang="en-US" altLang="ja-JP"/>
              <a:t>(c,d)</a:t>
            </a:r>
            <a:r>
              <a:rPr kumimoji="1" lang="ja-JP" altLang="en-US"/>
              <a:t>と直線の傾きは９０度すなわち直交する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en-US" altLang="ja-JP" sz="2400"/>
              <a:t>y</a:t>
            </a:r>
            <a:r>
              <a:rPr kumimoji="1" lang="ja-JP" altLang="en-US" sz="2400"/>
              <a:t>＝</a:t>
            </a:r>
            <a:r>
              <a:rPr kumimoji="1" lang="en-US" altLang="ja-JP" sz="2400"/>
              <a:t>2x</a:t>
            </a:r>
            <a:r>
              <a:rPr kumimoji="1" lang="ja-JP" altLang="en-US" sz="2400"/>
              <a:t>＋</a:t>
            </a:r>
            <a:r>
              <a:rPr kumimoji="1" lang="en-US" altLang="ja-JP" sz="2400"/>
              <a:t>3</a:t>
            </a:r>
            <a:r>
              <a:rPr kumimoji="1" lang="ja-JP" altLang="en-US" sz="2400"/>
              <a:t>と</a:t>
            </a:r>
            <a:r>
              <a:rPr kumimoji="1" lang="en-US" altLang="ja-JP" sz="2400"/>
              <a:t>2x-y</a:t>
            </a:r>
            <a:r>
              <a:rPr kumimoji="1" lang="en-US" altLang="ja-JP"/>
              <a:t>-3=0</a:t>
            </a:r>
          </a:p>
          <a:p>
            <a:pPr marL="0" indent="0">
              <a:buNone/>
            </a:pPr>
            <a:r>
              <a:rPr lang="ja-JP" altLang="en-US"/>
              <a:t>  傾きは</a:t>
            </a:r>
            <a:r>
              <a:rPr lang="en-US" altLang="ja-JP"/>
              <a:t>2    (2,-1)</a:t>
            </a:r>
            <a:r>
              <a:rPr lang="ja-JP" altLang="en-US"/>
              <a:t>の傾きは</a:t>
            </a:r>
            <a:r>
              <a:rPr lang="en-US" altLang="ja-JP"/>
              <a:t>-1/2</a:t>
            </a:r>
          </a:p>
          <a:p>
            <a:pPr marL="0" indent="0">
              <a:buNone/>
            </a:pPr>
            <a:r>
              <a:rPr kumimoji="1" lang="en-US" altLang="ja-JP"/>
              <a:t>  </a:t>
            </a:r>
            <a:r>
              <a:rPr kumimoji="1" lang="en-US" altLang="ja-JP">
                <a:solidFill>
                  <a:srgbClr val="FF0000"/>
                </a:solidFill>
              </a:rPr>
              <a:t>2×-1/2=-1</a:t>
            </a:r>
            <a:r>
              <a:rPr kumimoji="1" lang="ja-JP" altLang="en-US">
                <a:solidFill>
                  <a:srgbClr val="FF0000"/>
                </a:solidFill>
              </a:rPr>
              <a:t>は</a:t>
            </a:r>
            <a:r>
              <a:rPr lang="ja-JP" altLang="en-US">
                <a:solidFill>
                  <a:srgbClr val="FF0000"/>
                </a:solidFill>
              </a:rPr>
              <a:t>直交している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783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85611-CCD0-4DBB-B868-8C71730F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平面では？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B93C4-0B26-42DA-BB57-C4CC9233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同じで</a:t>
            </a:r>
            <a:r>
              <a:rPr kumimoji="1" lang="en-US" altLang="ja-JP"/>
              <a:t>ax+by+c=0</a:t>
            </a:r>
            <a:r>
              <a:rPr kumimoji="1" lang="ja-JP" altLang="en-US"/>
              <a:t>は（</a:t>
            </a:r>
            <a:r>
              <a:rPr kumimoji="1" lang="en-US" altLang="ja-JP"/>
              <a:t>a,b,c)</a:t>
            </a:r>
            <a:r>
              <a:rPr kumimoji="1" lang="ja-JP" altLang="en-US"/>
              <a:t>で平面とで直交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17410" name="Picture 2" descr="Python 法線と平面">
            <a:extLst>
              <a:ext uri="{FF2B5EF4-FFF2-40B4-BE49-F238E27FC236}">
                <a16:creationId xmlns:a16="http://schemas.microsoft.com/office/drawing/2014/main" id="{A42424F0-C6EE-48A9-94CA-E8B9B0F1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2838450"/>
            <a:ext cx="5688012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196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B5953-F6D6-43AF-9269-7F444750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15" y="2559685"/>
            <a:ext cx="10515600" cy="1325563"/>
          </a:xfrm>
        </p:spPr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ベクトルでは内積が０が直交条件</a:t>
            </a:r>
          </a:p>
        </p:txBody>
      </p:sp>
    </p:spTree>
    <p:extLst>
      <p:ext uri="{BB962C8B-B14F-4D97-AF65-F5344CB8AC3E}">
        <p14:creationId xmlns:p14="http://schemas.microsoft.com/office/powerpoint/2010/main" val="20288012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7B365-C06A-4DB9-850B-0ED393D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D841B-00F5-49DA-BF97-41236A97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z=2x+3y+4</a:t>
            </a:r>
            <a:r>
              <a:rPr kumimoji="1" lang="ja-JP" altLang="en-US"/>
              <a:t>のグラフを描いてください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この平面の法線のベクト</a:t>
            </a:r>
            <a:r>
              <a:rPr lang="ja-JP" altLang="en-US"/>
              <a:t>ルを考えてください。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en-US" altLang="ja-JP">
                <a:solidFill>
                  <a:srgbClr val="FF0000"/>
                </a:solidFill>
              </a:rPr>
              <a:t>2</a:t>
            </a:r>
            <a:r>
              <a:rPr kumimoji="1" lang="en-US" altLang="ja-JP"/>
              <a:t>x+</a:t>
            </a:r>
            <a:r>
              <a:rPr kumimoji="1" lang="en-US" altLang="ja-JP">
                <a:solidFill>
                  <a:srgbClr val="FF0000"/>
                </a:solidFill>
              </a:rPr>
              <a:t>3</a:t>
            </a:r>
            <a:r>
              <a:rPr kumimoji="1" lang="en-US" altLang="ja-JP"/>
              <a:t>y+4</a:t>
            </a:r>
            <a:r>
              <a:rPr kumimoji="1" lang="en-US" altLang="ja-JP">
                <a:solidFill>
                  <a:srgbClr val="FF0000"/>
                </a:solidFill>
              </a:rPr>
              <a:t>-</a:t>
            </a:r>
            <a:r>
              <a:rPr kumimoji="1" lang="en-US" altLang="ja-JP"/>
              <a:t>z=0 </a:t>
            </a:r>
            <a:r>
              <a:rPr kumimoji="1" lang="ja-JP" altLang="en-US"/>
              <a:t>。法線ベクトル</a:t>
            </a:r>
            <a:r>
              <a:rPr kumimoji="1" lang="en-US" altLang="ja-JP"/>
              <a:t> (2,3,-1)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798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EBC71-CF62-4F2A-A933-E011779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ABD823-4666-45A7-A318-F0AB26C27A98}"/>
              </a:ext>
            </a:extLst>
          </p:cNvPr>
          <p:cNvSpPr txBox="1"/>
          <p:nvPr/>
        </p:nvSpPr>
        <p:spPr>
          <a:xfrm>
            <a:off x="1218724" y="1955780"/>
            <a:ext cx="60950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sz="3200"/>
              <a:t>t = np.linspace(-4, 4)</a:t>
            </a:r>
          </a:p>
          <a:p>
            <a:r>
              <a:rPr lang="fr-FR" altLang="ja-JP" sz="3200"/>
              <a:t>X, Y = np.meshgrid(t, t)</a:t>
            </a:r>
          </a:p>
          <a:p>
            <a:r>
              <a:rPr lang="fr-FR" altLang="ja-JP" sz="3200"/>
              <a:t>Z=2*X+3*Y+4</a:t>
            </a:r>
          </a:p>
        </p:txBody>
      </p:sp>
    </p:spTree>
    <p:extLst>
      <p:ext uri="{BB962C8B-B14F-4D97-AF65-F5344CB8AC3E}">
        <p14:creationId xmlns:p14="http://schemas.microsoft.com/office/powerpoint/2010/main" val="42455832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80E3C7C-8DD7-467A-B451-344A8033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3772"/>
            <a:ext cx="8416925" cy="56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651FB3B-5436-4A8E-ABE8-7D06FCE465C4}"/>
              </a:ext>
            </a:extLst>
          </p:cNvPr>
          <p:cNvCxnSpPr>
            <a:cxnSpLocks/>
          </p:cNvCxnSpPr>
          <p:nvPr/>
        </p:nvCxnSpPr>
        <p:spPr>
          <a:xfrm>
            <a:off x="4101306" y="5080000"/>
            <a:ext cx="830262" cy="184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E94FC21-6AF6-4585-A091-066E8C01C3FA}"/>
              </a:ext>
            </a:extLst>
          </p:cNvPr>
          <p:cNvCxnSpPr>
            <a:cxnSpLocks/>
          </p:cNvCxnSpPr>
          <p:nvPr/>
        </p:nvCxnSpPr>
        <p:spPr>
          <a:xfrm flipV="1">
            <a:off x="4194175" y="4629150"/>
            <a:ext cx="644525" cy="450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2E241D7-BFB2-4810-9736-1A917BF8562E}"/>
              </a:ext>
            </a:extLst>
          </p:cNvPr>
          <p:cNvCxnSpPr>
            <a:cxnSpLocks/>
          </p:cNvCxnSpPr>
          <p:nvPr/>
        </p:nvCxnSpPr>
        <p:spPr>
          <a:xfrm>
            <a:off x="4194175" y="5080000"/>
            <a:ext cx="0" cy="298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994A78-975B-4C18-96E2-F4BFF70032E2}"/>
              </a:ext>
            </a:extLst>
          </p:cNvPr>
          <p:cNvSpPr txBox="1"/>
          <p:nvPr/>
        </p:nvSpPr>
        <p:spPr>
          <a:xfrm>
            <a:off x="4668518" y="49739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２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DA2512-3394-403F-9E0C-6982955EA252}"/>
              </a:ext>
            </a:extLst>
          </p:cNvPr>
          <p:cNvSpPr txBox="1"/>
          <p:nvPr/>
        </p:nvSpPr>
        <p:spPr>
          <a:xfrm>
            <a:off x="4185125" y="45294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３</a:t>
            </a:r>
            <a:endParaRPr kumimoji="1" lang="ja-JP" altLang="en-US" sz="24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A0D96E-6F73-4C9E-A3FC-F27431FBF53A}"/>
              </a:ext>
            </a:extLst>
          </p:cNvPr>
          <p:cNvSpPr txBox="1"/>
          <p:nvPr/>
        </p:nvSpPr>
        <p:spPr>
          <a:xfrm>
            <a:off x="3937300" y="530507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-1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870481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40531-413F-4383-A292-68270E3D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CA478-F51E-425C-AD62-904E3FCA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向きと大きさをもったもの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8981798-221D-489C-A14B-C5F365A0EB61}"/>
              </a:ext>
            </a:extLst>
          </p:cNvPr>
          <p:cNvCxnSpPr/>
          <p:nvPr/>
        </p:nvCxnSpPr>
        <p:spPr>
          <a:xfrm>
            <a:off x="2486025" y="5634990"/>
            <a:ext cx="584644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61A4A16-40DA-4D2C-B72B-A2B0DCB21C36}"/>
              </a:ext>
            </a:extLst>
          </p:cNvPr>
          <p:cNvCxnSpPr/>
          <p:nvPr/>
        </p:nvCxnSpPr>
        <p:spPr>
          <a:xfrm flipV="1">
            <a:off x="3726180" y="2268855"/>
            <a:ext cx="0" cy="414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94D021C-6190-4E62-A4C6-73A06B5B98C2}"/>
              </a:ext>
            </a:extLst>
          </p:cNvPr>
          <p:cNvCxnSpPr/>
          <p:nvPr/>
        </p:nvCxnSpPr>
        <p:spPr>
          <a:xfrm flipV="1">
            <a:off x="3714750" y="3023235"/>
            <a:ext cx="1640205" cy="26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F59C99-EEB6-490E-B53A-2C65B1AF1069}"/>
              </a:ext>
            </a:extLst>
          </p:cNvPr>
          <p:cNvCxnSpPr/>
          <p:nvPr/>
        </p:nvCxnSpPr>
        <p:spPr>
          <a:xfrm flipV="1">
            <a:off x="6456045" y="2123122"/>
            <a:ext cx="1640205" cy="26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F9F127-EEE2-4FA1-A4DA-1F5B1CE89384}"/>
                  </a:ext>
                </a:extLst>
              </p:cNvPr>
              <p:cNvSpPr txBox="1"/>
              <p:nvPr/>
            </p:nvSpPr>
            <p:spPr>
              <a:xfrm>
                <a:off x="5637847" y="2971800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F9F127-EEE2-4FA1-A4DA-1F5B1CE89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47" y="2971800"/>
                <a:ext cx="199605" cy="276999"/>
              </a:xfrm>
              <a:prstGeom prst="rect">
                <a:avLst/>
              </a:prstGeom>
              <a:blipFill>
                <a:blip r:embed="rId2"/>
                <a:stretch>
                  <a:fillRect l="-30303" t="-48889" r="-93939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AE7D72-54F7-4C3D-AFA9-DC5FF14578ED}"/>
                  </a:ext>
                </a:extLst>
              </p:cNvPr>
              <p:cNvSpPr txBox="1"/>
              <p:nvPr/>
            </p:nvSpPr>
            <p:spPr>
              <a:xfrm>
                <a:off x="7647622" y="3576002"/>
                <a:ext cx="195823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AE7D72-54F7-4C3D-AFA9-DC5FF145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22" y="3576002"/>
                <a:ext cx="195823" cy="317972"/>
              </a:xfrm>
              <a:prstGeom prst="rect">
                <a:avLst/>
              </a:prstGeom>
              <a:blipFill>
                <a:blip r:embed="rId3"/>
                <a:stretch>
                  <a:fillRect l="-28125" r="-21875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8AA00A-BD47-4F83-80C0-C12FECD82450}"/>
                  </a:ext>
                </a:extLst>
              </p:cNvPr>
              <p:cNvSpPr txBox="1"/>
              <p:nvPr/>
            </p:nvSpPr>
            <p:spPr>
              <a:xfrm>
                <a:off x="8442484" y="2552744"/>
                <a:ext cx="6095046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acc>
                      <m:accPr>
                        <m:chr m:val="⃗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/>
                  <a:t>等しい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8AA00A-BD47-4F83-80C0-C12FECD8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84" y="2552744"/>
                <a:ext cx="6095046" cy="410305"/>
              </a:xfrm>
              <a:prstGeom prst="rect">
                <a:avLst/>
              </a:prstGeom>
              <a:blipFill>
                <a:blip r:embed="rId4"/>
                <a:stretch>
                  <a:fillRect t="-10448" b="-25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729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5EB54-D4F1-4184-974D-6E47212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　内積</a:t>
            </a:r>
          </a:p>
        </p:txBody>
      </p:sp>
      <p:pic>
        <p:nvPicPr>
          <p:cNvPr id="4098" name="Picture 2" descr="内積とは何なのか？ベクトルの内積の2つの求め方とその活用法｜アタリマエ！">
            <a:extLst>
              <a:ext uri="{FF2B5EF4-FFF2-40B4-BE49-F238E27FC236}">
                <a16:creationId xmlns:a16="http://schemas.microsoft.com/office/drawing/2014/main" id="{0E98011A-C97C-4BF7-9B60-541A6417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0" y="2063115"/>
            <a:ext cx="7658745" cy="25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ベクトル">
            <a:extLst>
              <a:ext uri="{FF2B5EF4-FFF2-40B4-BE49-F238E27FC236}">
                <a16:creationId xmlns:a16="http://schemas.microsoft.com/office/drawing/2014/main" id="{2E0ECF04-3C72-431F-9E94-49449F50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2" y="3565207"/>
            <a:ext cx="3801778" cy="28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F1F52130-218C-406A-836C-195E56030F03}"/>
              </a:ext>
            </a:extLst>
          </p:cNvPr>
          <p:cNvSpPr/>
          <p:nvPr/>
        </p:nvSpPr>
        <p:spPr>
          <a:xfrm>
            <a:off x="8932545" y="2280285"/>
            <a:ext cx="2840355" cy="132556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内積が０は２つのベクトルが垂直である</a:t>
            </a:r>
          </a:p>
        </p:txBody>
      </p:sp>
    </p:spTree>
    <p:extLst>
      <p:ext uri="{BB962C8B-B14F-4D97-AF65-F5344CB8AC3E}">
        <p14:creationId xmlns:p14="http://schemas.microsoft.com/office/powerpoint/2010/main" val="1188110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EDC4F-53C8-440E-94B0-D196B2A7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行列</a:t>
            </a:r>
            <a:r>
              <a:rPr lang="ja-JP" altLang="en-US"/>
              <a:t>の積</a:t>
            </a:r>
            <a:endParaRPr kumimoji="1" lang="ja-JP" altLang="en-US"/>
          </a:p>
        </p:txBody>
      </p:sp>
      <p:pic>
        <p:nvPicPr>
          <p:cNvPr id="6146" name="Picture 2" descr="FN0811001 - 変換行列を数学的に捉える - Flash : テクニカルノート">
            <a:extLst>
              <a:ext uri="{FF2B5EF4-FFF2-40B4-BE49-F238E27FC236}">
                <a16:creationId xmlns:a16="http://schemas.microsoft.com/office/drawing/2014/main" id="{861DF056-C246-425F-9A64-6E5F8A21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9" y="2088833"/>
            <a:ext cx="5178839" cy="22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12900</TotalTime>
  <Words>4626</Words>
  <Application>Microsoft Office PowerPoint</Application>
  <PresentationFormat>ワイド画面</PresentationFormat>
  <Paragraphs>751</Paragraphs>
  <Slides>108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108</vt:i4>
      </vt:variant>
    </vt:vector>
  </HeadingPairs>
  <TitlesOfParts>
    <vt:vector size="114" baseType="lpstr">
      <vt:lpstr>Hiragino Kaku Gothic Pro</vt:lpstr>
      <vt:lpstr>游ゴシック</vt:lpstr>
      <vt:lpstr>游ゴシック Light</vt:lpstr>
      <vt:lpstr>Arial</vt:lpstr>
      <vt:lpstr>Cambria Math</vt:lpstr>
      <vt:lpstr>Office テーマ</vt:lpstr>
      <vt:lpstr>NumPyと数学復習</vt:lpstr>
      <vt:lpstr>前回の課題の例（複数のSQL)</vt:lpstr>
      <vt:lpstr>PowerPoint プレゼンテーション</vt:lpstr>
      <vt:lpstr>PowerPoint プレゼンテーション</vt:lpstr>
      <vt:lpstr>課題</vt:lpstr>
      <vt:lpstr>目次</vt:lpstr>
      <vt:lpstr>スラッシング</vt:lpstr>
      <vt:lpstr>解答</vt:lpstr>
      <vt:lpstr>始点：終点：間隔</vt:lpstr>
      <vt:lpstr>PowerPoint プレゼンテーション</vt:lpstr>
      <vt:lpstr>ndarray(多次元行列）</vt:lpstr>
      <vt:lpstr>PowerPoint プレゼンテーション</vt:lpstr>
      <vt:lpstr>多次元のスライシング</vt:lpstr>
      <vt:lpstr>PowerPoint プレゼンテーション</vt:lpstr>
      <vt:lpstr>reshape</vt:lpstr>
      <vt:lpstr>演習</vt:lpstr>
      <vt:lpstr>解答</vt:lpstr>
      <vt:lpstr>スラッシング（自習）</vt:lpstr>
      <vt:lpstr>３次元配列</vt:lpstr>
      <vt:lpstr>問題</vt:lpstr>
      <vt:lpstr>PowerPoint プレゼンテーション</vt:lpstr>
      <vt:lpstr>Numpy数学関数</vt:lpstr>
      <vt:lpstr>np.average</vt:lpstr>
      <vt:lpstr>平均だけ見ていていいのか （P学院般教の数学レポート）</vt:lpstr>
      <vt:lpstr>誤答例 </vt:lpstr>
      <vt:lpstr>マスク騒動からの問題</vt:lpstr>
      <vt:lpstr>解答</vt:lpstr>
      <vt:lpstr>課題 金利は？(100年後には1024倍）</vt:lpstr>
      <vt:lpstr>金利が何％のときぐらいで1024倍？</vt:lpstr>
      <vt:lpstr>logを使うと</vt:lpstr>
      <vt:lpstr>pythonは数式処理もできます </vt:lpstr>
      <vt:lpstr>多項式の展開（中3）</vt:lpstr>
      <vt:lpstr>方程式を解く(中３）</vt:lpstr>
      <vt:lpstr>連立方程式を解く（中学２年)</vt:lpstr>
      <vt:lpstr>式に値を代入する（中３）</vt:lpstr>
      <vt:lpstr>微分（高３）</vt:lpstr>
      <vt:lpstr>積分（高３）</vt:lpstr>
      <vt:lpstr>例題</vt:lpstr>
      <vt:lpstr>解答</vt:lpstr>
      <vt:lpstr>標準偏差と分散と偏差値</vt:lpstr>
      <vt:lpstr>どれだけ値が平均から散らばっているか？</vt:lpstr>
      <vt:lpstr>散らばりを表す</vt:lpstr>
      <vt:lpstr>PowerPoint プレゼンテーション</vt:lpstr>
      <vt:lpstr>PowerPoint プレゼンテーション</vt:lpstr>
      <vt:lpstr>標準偏差std,分散var</vt:lpstr>
      <vt:lpstr>標準偏差std,分散var</vt:lpstr>
      <vt:lpstr>課題 std関数と定義の式で標準偏差を求めてください  データは以下得点とします jscore = [5, 73, 29, 63, 68, 28, 45, 78, 70, 93] </vt:lpstr>
      <vt:lpstr>解答</vt:lpstr>
      <vt:lpstr>偏差値</vt:lpstr>
      <vt:lpstr>問題</vt:lpstr>
      <vt:lpstr>ヒント</vt:lpstr>
      <vt:lpstr>相関係数</vt:lpstr>
      <vt:lpstr>相関係数</vt:lpstr>
      <vt:lpstr>PowerPoint プレゼンテーション</vt:lpstr>
      <vt:lpstr>相関係数</vt:lpstr>
      <vt:lpstr>課題</vt:lpstr>
      <vt:lpstr>三角関数</vt:lpstr>
      <vt:lpstr>三角関数</vt:lpstr>
      <vt:lpstr>課題</vt:lpstr>
      <vt:lpstr>指数関数(発散と収束をすると？）</vt:lpstr>
      <vt:lpstr>課題</vt:lpstr>
      <vt:lpstr>微分・積分・偏微分</vt:lpstr>
      <vt:lpstr>変化の割合とは？</vt:lpstr>
      <vt:lpstr>PowerPoint プレゼンテーション</vt:lpstr>
      <vt:lpstr>PowerPoint プレゼンテーション</vt:lpstr>
      <vt:lpstr>微分</vt:lpstr>
      <vt:lpstr>物理の世界では接線の傾きは速度を表します</vt:lpstr>
      <vt:lpstr>微分係数の求め方　</vt:lpstr>
      <vt:lpstr>書き方 微分係数　(1)y’                   (2)f(x)’                    (3)dy/dxなど </vt:lpstr>
      <vt:lpstr>PowerPoint プレゼンテーション</vt:lpstr>
      <vt:lpstr>解き方 </vt:lpstr>
      <vt:lpstr>傾きが０ということは？</vt:lpstr>
      <vt:lpstr>つまり傾き０が ｙの値の極大値 または極小値まとめて極値という  </vt:lpstr>
      <vt:lpstr>関数の値の変化</vt:lpstr>
      <vt:lpstr>関数の増減を調べるのに増減表を書きま</vt:lpstr>
      <vt:lpstr>関数の増減を調べるのに増減表を書く</vt:lpstr>
      <vt:lpstr>増減表1</vt:lpstr>
      <vt:lpstr>増減表2 y=x- 3xのグラフ</vt:lpstr>
      <vt:lpstr>ｙ‘＝０が必ずしも極大、極小とは限らない</vt:lpstr>
      <vt:lpstr>積分</vt:lpstr>
      <vt:lpstr>積分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plt.fill_betweenを使うと面積に色をつけれます</vt:lpstr>
      <vt:lpstr>PowerPoint プレゼンテーション</vt:lpstr>
      <vt:lpstr>物理の世界では s=vt(距離=速さ×時間) 時速４ｋｍで２時間歩いたときの距離</vt:lpstr>
      <vt:lpstr>PowerPoint プレゼンテーション</vt:lpstr>
      <vt:lpstr>直線の式・平面の式</vt:lpstr>
      <vt:lpstr>PowerPoint プレゼンテーション</vt:lpstr>
      <vt:lpstr>平面では？</vt:lpstr>
      <vt:lpstr>ベクトルでは内積が０が直交条件</vt:lpstr>
      <vt:lpstr>課題</vt:lpstr>
      <vt:lpstr>ヒント</vt:lpstr>
      <vt:lpstr>PowerPoint プレゼンテーション</vt:lpstr>
      <vt:lpstr>ベクトル</vt:lpstr>
      <vt:lpstr>ベクトル　内積</vt:lpstr>
      <vt:lpstr>行列の積</vt:lpstr>
      <vt:lpstr>PowerPoint プレゼンテーション</vt:lpstr>
      <vt:lpstr>行列の和</vt:lpstr>
      <vt:lpstr>行列のルール</vt:lpstr>
      <vt:lpstr>単位行列（対角が１で他は０の行列)</vt:lpstr>
      <vt:lpstr>逆行列</vt:lpstr>
      <vt:lpstr>逆行列を求めるnp.linalg.inv</vt:lpstr>
      <vt:lpstr>連立方程式を行列で表し解いてみてください</vt:lpstr>
      <vt:lpstr>解答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NumPyと数学復習</dc:title>
  <dc:creator>は り</dc:creator>
  <cp:lastModifiedBy>は り</cp:lastModifiedBy>
  <cp:revision>147</cp:revision>
  <dcterms:created xsi:type="dcterms:W3CDTF">2020-08-31T06:16:20Z</dcterms:created>
  <dcterms:modified xsi:type="dcterms:W3CDTF">2021-01-14T15:25:46Z</dcterms:modified>
</cp:coreProperties>
</file>