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sldIdLst>
    <p:sldId id="256" r:id="rId2"/>
    <p:sldId id="409" r:id="rId3"/>
    <p:sldId id="410" r:id="rId4"/>
    <p:sldId id="411" r:id="rId5"/>
    <p:sldId id="412" r:id="rId6"/>
    <p:sldId id="413" r:id="rId7"/>
    <p:sldId id="414" r:id="rId8"/>
    <p:sldId id="415" r:id="rId9"/>
    <p:sldId id="416" r:id="rId10"/>
    <p:sldId id="257" r:id="rId11"/>
    <p:sldId id="382" r:id="rId12"/>
    <p:sldId id="283" r:id="rId13"/>
    <p:sldId id="261" r:id="rId14"/>
    <p:sldId id="300" r:id="rId15"/>
    <p:sldId id="418" r:id="rId16"/>
    <p:sldId id="301" r:id="rId17"/>
    <p:sldId id="302" r:id="rId18"/>
    <p:sldId id="303" r:id="rId19"/>
    <p:sldId id="304" r:id="rId20"/>
    <p:sldId id="260" r:id="rId21"/>
    <p:sldId id="305" r:id="rId22"/>
    <p:sldId id="259" r:id="rId23"/>
    <p:sldId id="262" r:id="rId24"/>
    <p:sldId id="280" r:id="rId25"/>
    <p:sldId id="281" r:id="rId26"/>
    <p:sldId id="315" r:id="rId27"/>
    <p:sldId id="316" r:id="rId28"/>
    <p:sldId id="284" r:id="rId29"/>
    <p:sldId id="383" r:id="rId30"/>
    <p:sldId id="384" r:id="rId31"/>
    <p:sldId id="385" r:id="rId32"/>
    <p:sldId id="386" r:id="rId33"/>
    <p:sldId id="387" r:id="rId34"/>
    <p:sldId id="417" r:id="rId35"/>
    <p:sldId id="381" r:id="rId36"/>
    <p:sldId id="388" r:id="rId37"/>
    <p:sldId id="394" r:id="rId38"/>
    <p:sldId id="395" r:id="rId39"/>
    <p:sldId id="396" r:id="rId40"/>
    <p:sldId id="397" r:id="rId41"/>
    <p:sldId id="398" r:id="rId42"/>
    <p:sldId id="399" r:id="rId43"/>
    <p:sldId id="400" r:id="rId44"/>
    <p:sldId id="401" r:id="rId45"/>
    <p:sldId id="389" r:id="rId46"/>
    <p:sldId id="392" r:id="rId47"/>
    <p:sldId id="390" r:id="rId48"/>
    <p:sldId id="393" r:id="rId49"/>
    <p:sldId id="391" r:id="rId50"/>
    <p:sldId id="279" r:id="rId51"/>
    <p:sldId id="419" r:id="rId52"/>
    <p:sldId id="420" r:id="rId53"/>
    <p:sldId id="421" r:id="rId54"/>
    <p:sldId id="423" r:id="rId55"/>
    <p:sldId id="317" r:id="rId56"/>
    <p:sldId id="318" r:id="rId57"/>
    <p:sldId id="319" r:id="rId58"/>
    <p:sldId id="320" r:id="rId59"/>
    <p:sldId id="321" r:id="rId60"/>
    <p:sldId id="322" r:id="rId61"/>
    <p:sldId id="368" r:id="rId62"/>
    <p:sldId id="402" r:id="rId63"/>
    <p:sldId id="403" r:id="rId64"/>
    <p:sldId id="404" r:id="rId65"/>
    <p:sldId id="285" r:id="rId66"/>
    <p:sldId id="286" r:id="rId67"/>
    <p:sldId id="289" r:id="rId68"/>
    <p:sldId id="288" r:id="rId69"/>
    <p:sldId id="424" r:id="rId70"/>
    <p:sldId id="425" r:id="rId71"/>
    <p:sldId id="427" r:id="rId72"/>
    <p:sldId id="287" r:id="rId73"/>
    <p:sldId id="263" r:id="rId74"/>
    <p:sldId id="314" r:id="rId75"/>
    <p:sldId id="266" r:id="rId76"/>
    <p:sldId id="306" r:id="rId77"/>
    <p:sldId id="267" r:id="rId78"/>
    <p:sldId id="405" r:id="rId79"/>
    <p:sldId id="428" r:id="rId80"/>
    <p:sldId id="268" r:id="rId81"/>
    <p:sldId id="323" r:id="rId82"/>
    <p:sldId id="265"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9" r:id="rId97"/>
    <p:sldId id="340" r:id="rId98"/>
    <p:sldId id="342" r:id="rId99"/>
    <p:sldId id="337" r:id="rId100"/>
    <p:sldId id="338" r:id="rId101"/>
    <p:sldId id="366" r:id="rId102"/>
    <p:sldId id="367" r:id="rId103"/>
    <p:sldId id="307" r:id="rId104"/>
    <p:sldId id="308" r:id="rId105"/>
    <p:sldId id="310" r:id="rId106"/>
    <p:sldId id="309" r:id="rId107"/>
    <p:sldId id="269" r:id="rId108"/>
    <p:sldId id="291" r:id="rId109"/>
    <p:sldId id="313" r:id="rId110"/>
    <p:sldId id="406" r:id="rId111"/>
    <p:sldId id="408" r:id="rId112"/>
    <p:sldId id="270" r:id="rId113"/>
    <p:sldId id="407" r:id="rId114"/>
    <p:sldId id="312" r:id="rId115"/>
    <p:sldId id="292" r:id="rId116"/>
    <p:sldId id="293" r:id="rId117"/>
    <p:sldId id="294" r:id="rId118"/>
    <p:sldId id="296" r:id="rId119"/>
    <p:sldId id="341" r:id="rId120"/>
    <p:sldId id="271" r:id="rId121"/>
    <p:sldId id="272" r:id="rId122"/>
    <p:sldId id="273" r:id="rId123"/>
    <p:sldId id="274" r:id="rId124"/>
    <p:sldId id="275" r:id="rId125"/>
    <p:sldId id="276" r:id="rId126"/>
    <p:sldId id="277" r:id="rId127"/>
    <p:sldId id="278" r:id="rId128"/>
    <p:sldId id="258" r:id="rId129"/>
    <p:sldId id="344" r:id="rId130"/>
    <p:sldId id="345" r:id="rId131"/>
    <p:sldId id="343" r:id="rId132"/>
    <p:sldId id="346" r:id="rId133"/>
    <p:sldId id="347" r:id="rId134"/>
    <p:sldId id="351" r:id="rId135"/>
    <p:sldId id="350" r:id="rId136"/>
    <p:sldId id="349" r:id="rId137"/>
    <p:sldId id="348" r:id="rId138"/>
    <p:sldId id="364" r:id="rId139"/>
    <p:sldId id="352" r:id="rId140"/>
    <p:sldId id="365" r:id="rId141"/>
    <p:sldId id="353" r:id="rId142"/>
    <p:sldId id="357" r:id="rId143"/>
    <p:sldId id="359" r:id="rId144"/>
    <p:sldId id="358" r:id="rId145"/>
    <p:sldId id="356" r:id="rId146"/>
    <p:sldId id="355" r:id="rId147"/>
    <p:sldId id="354" r:id="rId148"/>
    <p:sldId id="363" r:id="rId149"/>
    <p:sldId id="362" r:id="rId150"/>
    <p:sldId id="361" r:id="rId151"/>
    <p:sldId id="360" r:id="rId152"/>
    <p:sldId id="369" r:id="rId153"/>
    <p:sldId id="370" r:id="rId154"/>
    <p:sldId id="371" r:id="rId155"/>
    <p:sldId id="372" r:id="rId156"/>
    <p:sldId id="373" r:id="rId157"/>
    <p:sldId id="374" r:id="rId158"/>
    <p:sldId id="375" r:id="rId159"/>
    <p:sldId id="376" r:id="rId160"/>
    <p:sldId id="377" r:id="rId161"/>
    <p:sldId id="378" r:id="rId162"/>
    <p:sldId id="379" r:id="rId163"/>
    <p:sldId id="380" r:id="rId16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660"/>
  </p:normalViewPr>
  <p:slideViewPr>
    <p:cSldViewPr>
      <p:cViewPr varScale="1">
        <p:scale>
          <a:sx n="67" d="100"/>
          <a:sy n="67" d="100"/>
        </p:scale>
        <p:origin x="607"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wikipediaXML&#12398;&#12418;&#12398;\result\result-shift-jis.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Sheet1!$A$2:$A$92</cx:f>
        <cx:lvl ptCount="91" formatCode="G/標準">
          <cx:pt idx="0">175</cx:pt>
          <cx:pt idx="1">172</cx:pt>
          <cx:pt idx="2">180</cx:pt>
          <cx:pt idx="3">173</cx:pt>
          <cx:pt idx="4">184</cx:pt>
          <cx:pt idx="5">166</cx:pt>
          <cx:pt idx="6">180</cx:pt>
          <cx:pt idx="7">177</cx:pt>
          <cx:pt idx="8">180</cx:pt>
          <cx:pt idx="9">186</cx:pt>
          <cx:pt idx="10">188</cx:pt>
          <cx:pt idx="11">170</cx:pt>
          <cx:pt idx="12">177</cx:pt>
          <cx:pt idx="13">177</cx:pt>
          <cx:pt idx="14">180</cx:pt>
          <cx:pt idx="15">178</cx:pt>
          <cx:pt idx="16">186</cx:pt>
          <cx:pt idx="17">180</cx:pt>
          <cx:pt idx="18">184</cx:pt>
          <cx:pt idx="19">183</cx:pt>
          <cx:pt idx="20">181</cx:pt>
          <cx:pt idx="21">186</cx:pt>
          <cx:pt idx="22">183</cx:pt>
          <cx:pt idx="23">184</cx:pt>
          <cx:pt idx="24">183</cx:pt>
          <cx:pt idx="25">184</cx:pt>
          <cx:pt idx="26">180</cx:pt>
          <cx:pt idx="27">186</cx:pt>
          <cx:pt idx="28">185</cx:pt>
          <cx:pt idx="29">185</cx:pt>
          <cx:pt idx="30">179</cx:pt>
          <cx:pt idx="31">183</cx:pt>
          <cx:pt idx="32">190</cx:pt>
          <cx:pt idx="33">178</cx:pt>
          <cx:pt idx="34">190</cx:pt>
          <cx:pt idx="35">177</cx:pt>
          <cx:pt idx="36">189</cx:pt>
          <cx:pt idx="37">190</cx:pt>
          <cx:pt idx="38">187</cx:pt>
          <cx:pt idx="39">185</cx:pt>
          <cx:pt idx="40">185</cx:pt>
          <cx:pt idx="41">178</cx:pt>
          <cx:pt idx="42">183</cx:pt>
          <cx:pt idx="43">181</cx:pt>
          <cx:pt idx="44">171</cx:pt>
          <cx:pt idx="45">177</cx:pt>
          <cx:pt idx="46">178</cx:pt>
          <cx:pt idx="47">186</cx:pt>
          <cx:pt idx="48">185</cx:pt>
          <cx:pt idx="49">190</cx:pt>
          <cx:pt idx="50">182</cx:pt>
          <cx:pt idx="51">178</cx:pt>
          <cx:pt idx="52">180</cx:pt>
          <cx:pt idx="53">176</cx:pt>
          <cx:pt idx="54">181</cx:pt>
          <cx:pt idx="55">178</cx:pt>
          <cx:pt idx="56">183</cx:pt>
          <cx:pt idx="57">188</cx:pt>
          <cx:pt idx="58">173</cx:pt>
          <cx:pt idx="59">188</cx:pt>
          <cx:pt idx="60">180</cx:pt>
          <cx:pt idx="61">178</cx:pt>
          <cx:pt idx="62">182</cx:pt>
          <cx:pt idx="63">178</cx:pt>
          <cx:pt idx="64">193</cx:pt>
          <cx:pt idx="65">174</cx:pt>
          <cx:pt idx="66">178</cx:pt>
          <cx:pt idx="67">181</cx:pt>
          <cx:pt idx="68">178</cx:pt>
          <cx:pt idx="69">184</cx:pt>
          <cx:pt idx="70">176</cx:pt>
          <cx:pt idx="71">183</cx:pt>
          <cx:pt idx="72">186</cx:pt>
          <cx:pt idx="73">173</cx:pt>
          <cx:pt idx="74">182</cx:pt>
          <cx:pt idx="75">178</cx:pt>
          <cx:pt idx="76">190</cx:pt>
          <cx:pt idx="77">181</cx:pt>
          <cx:pt idx="78">173</cx:pt>
          <cx:pt idx="79">191</cx:pt>
          <cx:pt idx="80">189</cx:pt>
          <cx:pt idx="81">177</cx:pt>
          <cx:pt idx="82">178</cx:pt>
          <cx:pt idx="83">180</cx:pt>
          <cx:pt idx="84">175</cx:pt>
          <cx:pt idx="85">175</cx:pt>
          <cx:pt idx="86">172</cx:pt>
          <cx:pt idx="87">178</cx:pt>
          <cx:pt idx="88">183</cx:pt>
          <cx:pt idx="89">187</cx:pt>
          <cx:pt idx="90">174</cx:pt>
        </cx:lvl>
      </cx:numDim>
    </cx:data>
  </cx:chartData>
  <cx:chart>
    <cx:title pos="t" align="ctr" overlay="0"/>
    <cx:plotArea>
      <cx:plotAreaRegion>
        <cx:series layoutId="clusteredColumn" uniqueId="{CB2D3E7A-8419-4F18-B07C-8A093ACE191B}">
          <cx:tx>
            <cx:txData>
              <cx:f>Sheet1!$A$1</cx:f>
              <cx:v> height </cx:v>
            </cx:txData>
          </cx:tx>
          <cx:dataLabels pos="inEnd">
            <cx:visibility seriesName="0" categoryName="0" value="1"/>
          </cx:dataLabels>
          <cx:dataId val="0"/>
          <cx:layoutPr>
            <cx:binning intervalClosed="r">
              <cx:binCount val="20"/>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9A3C3-F908-45C2-B6DC-C859444E3A0D}" type="datetimeFigureOut">
              <a:rPr kumimoji="1" lang="ja-JP" altLang="en-US" smtClean="0"/>
              <a:pPr/>
              <a:t>2020/8/31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342D8-925D-4753-B072-278CF872BD5E}" type="slidenum">
              <a:rPr kumimoji="1" lang="ja-JP" altLang="en-US" smtClean="0"/>
              <a:pPr/>
              <a:t>‹#›</a:t>
            </a:fld>
            <a:endParaRPr kumimoji="1" lang="ja-JP" altLang="en-US"/>
          </a:p>
        </p:txBody>
      </p:sp>
    </p:spTree>
    <p:extLst>
      <p:ext uri="{BB962C8B-B14F-4D97-AF65-F5344CB8AC3E}">
        <p14:creationId xmlns:p14="http://schemas.microsoft.com/office/powerpoint/2010/main" val="37318607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D342D8-925D-4753-B072-278CF872BD5E}" type="slidenum">
              <a:rPr kumimoji="1" lang="ja-JP" altLang="en-US" smtClean="0"/>
              <a:pPr/>
              <a:t>77</a:t>
            </a:fld>
            <a:endParaRPr kumimoji="1" lang="ja-JP" altLang="en-US"/>
          </a:p>
        </p:txBody>
      </p:sp>
    </p:spTree>
    <p:extLst>
      <p:ext uri="{BB962C8B-B14F-4D97-AF65-F5344CB8AC3E}">
        <p14:creationId xmlns:p14="http://schemas.microsoft.com/office/powerpoint/2010/main" val="116852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F37E88-DC43-481C-8585-4FDE1AF5D457}" type="datetimeFigureOut">
              <a:rPr kumimoji="1" lang="ja-JP" altLang="en-US" smtClean="0"/>
              <a:pPr/>
              <a:t>2020/8/31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37E88-DC43-481C-8585-4FDE1AF5D457}" type="datetimeFigureOut">
              <a:rPr kumimoji="1" lang="ja-JP" altLang="en-US" smtClean="0"/>
              <a:pPr/>
              <a:t>2020/8/31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A66E2-E4B7-45D5-B695-AD632FA2B6B7}"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s://jp.mg5.mail.yahoo.co.jp/neo/launch?.rand=6cd9o6ljmeqb3"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Matlibplot</a:t>
            </a:r>
            <a:r>
              <a:rPr kumimoji="1" lang="ja-JP" altLang="en-US"/>
              <a:t>入門</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560" y="2492896"/>
            <a:ext cx="8229600" cy="1143000"/>
          </a:xfrm>
        </p:spPr>
        <p:txBody>
          <a:bodyPr/>
          <a:lstStyle/>
          <a:p>
            <a:r>
              <a:rPr lang="ja-JP" altLang="en-US" dirty="0"/>
              <a:t>折れ線グラフ</a:t>
            </a:r>
            <a:endParaRPr kumimoji="1" lang="ja-JP"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D055D77-7049-44F9-B965-611184A7A3A0}"/>
              </a:ext>
            </a:extLst>
          </p:cNvPr>
          <p:cNvSpPr/>
          <p:nvPr/>
        </p:nvSpPr>
        <p:spPr>
          <a:xfrm>
            <a:off x="2286000" y="-4650135"/>
            <a:ext cx="4572000" cy="16158270"/>
          </a:xfrm>
          <a:prstGeom prst="rect">
            <a:avLst/>
          </a:prstGeom>
        </p:spPr>
        <p:txBody>
          <a:bodyPr>
            <a:spAutoFit/>
          </a:bodyPr>
          <a:lstStyle/>
          <a:p>
            <a:r>
              <a:rPr lang="ja-JP" altLang="en-US"/>
              <a:t>import matplotlib.pyplot as plt</a:t>
            </a:r>
          </a:p>
          <a:p>
            <a:r>
              <a:rPr lang="ja-JP" altLang="en-US"/>
              <a:t>import numpy as np</a:t>
            </a:r>
          </a:p>
          <a:p>
            <a:r>
              <a:rPr lang="ja-JP" altLang="en-US"/>
              <a:t>import math</a:t>
            </a:r>
          </a:p>
          <a:p>
            <a:r>
              <a:rPr lang="ja-JP" altLang="en-US"/>
              <a:t>import time </a:t>
            </a:r>
          </a:p>
          <a:p>
            <a:r>
              <a:rPr lang="ja-JP" altLang="en-US"/>
              <a:t>%matplotlib inline</a:t>
            </a:r>
          </a:p>
          <a:p>
            <a:endParaRPr lang="ja-JP" altLang="en-US"/>
          </a:p>
          <a:p>
            <a:r>
              <a:rPr lang="ja-JP" altLang="en-US"/>
              <a:t>np.random.seed(100)</a:t>
            </a:r>
          </a:p>
          <a:p>
            <a:r>
              <a:rPr lang="ja-JP" altLang="en-US"/>
              <a:t>X = 0 # 的に当たった回数です</a:t>
            </a:r>
          </a:p>
          <a:p>
            <a:endParaRPr lang="ja-JP" altLang="en-US"/>
          </a:p>
          <a:p>
            <a:r>
              <a:rPr lang="ja-JP" altLang="en-US"/>
              <a:t># 試行回数Nを指定してください</a:t>
            </a:r>
          </a:p>
          <a:p>
            <a:r>
              <a:rPr lang="ja-JP" altLang="en-US"/>
              <a:t>N = 1000</a:t>
            </a:r>
          </a:p>
          <a:p>
            <a:r>
              <a:rPr lang="ja-JP" altLang="en-US"/>
              <a:t># 四分円の境界の方程式[y=√(1-x^2)(0&lt;=x&lt;=1)]を描画しています</a:t>
            </a:r>
          </a:p>
          <a:p>
            <a:r>
              <a:rPr lang="ja-JP" altLang="en-US"/>
              <a:t>circle_x = np.arange(0, 1, 0.001)</a:t>
            </a:r>
          </a:p>
          <a:p>
            <a:r>
              <a:rPr lang="ja-JP" altLang="en-US"/>
              <a:t>circle_y = np.sqrt(1- circle_x * circle_x)</a:t>
            </a:r>
          </a:p>
          <a:p>
            <a:r>
              <a:rPr lang="ja-JP" altLang="en-US"/>
              <a:t>plt.figure(figsize=(5,5))</a:t>
            </a:r>
          </a:p>
          <a:p>
            <a:r>
              <a:rPr lang="ja-JP" altLang="en-US"/>
              <a:t>plt.plot(circle_x, circle_y) </a:t>
            </a:r>
          </a:p>
          <a:p>
            <a:endParaRPr lang="ja-JP" altLang="en-US"/>
          </a:p>
          <a:p>
            <a:r>
              <a:rPr lang="ja-JP" altLang="en-US"/>
              <a:t># N回の試行にかかる時間を計測します</a:t>
            </a:r>
          </a:p>
          <a:p>
            <a:r>
              <a:rPr lang="ja-JP" altLang="en-US"/>
              <a:t>start_time = time.clock() </a:t>
            </a:r>
          </a:p>
          <a:p>
            <a:endParaRPr lang="ja-JP" altLang="en-US"/>
          </a:p>
          <a:p>
            <a:r>
              <a:rPr lang="ja-JP" altLang="en-US"/>
              <a:t># N回の試行を行っています</a:t>
            </a:r>
          </a:p>
          <a:p>
            <a:r>
              <a:rPr lang="ja-JP" altLang="en-US"/>
              <a:t>for i in range(0, N):</a:t>
            </a:r>
          </a:p>
          <a:p>
            <a:r>
              <a:rPr lang="ja-JP" altLang="en-US"/>
              <a:t>    # 0から1の間で一様乱数を発生させ、変数score_xに格納してください</a:t>
            </a:r>
          </a:p>
          <a:p>
            <a:r>
              <a:rPr lang="ja-JP" altLang="en-US"/>
              <a:t>    score_x = np.random.rand()</a:t>
            </a:r>
          </a:p>
          <a:p>
            <a:r>
              <a:rPr lang="ja-JP" altLang="en-US"/>
              <a:t>    # 0から1の間で一様乱数を発生させ、変数score_yに格納してください</a:t>
            </a:r>
          </a:p>
          <a:p>
            <a:r>
              <a:rPr lang="ja-JP" altLang="en-US"/>
              <a:t>    score_y = np.random.rand()</a:t>
            </a:r>
          </a:p>
          <a:p>
            <a:r>
              <a:rPr lang="ja-JP" altLang="en-US"/>
              <a:t>    if score_x * score_x + score_y * score_y &lt; 1:</a:t>
            </a:r>
          </a:p>
          <a:p>
            <a:r>
              <a:rPr lang="ja-JP" altLang="en-US"/>
              <a:t>        # 円内に入ったものは黒で表示させ、外れたものは青で表示させてください</a:t>
            </a:r>
          </a:p>
          <a:p>
            <a:r>
              <a:rPr lang="ja-JP" altLang="en-US"/>
              <a:t>        plt.scatter(score_x, score_y, marker='o', color='k')</a:t>
            </a:r>
          </a:p>
          <a:p>
            <a:r>
              <a:rPr lang="ja-JP" altLang="en-US"/>
              <a:t>        # 円内に入ったならば、上で定義した変数 X に 1 ポイント加算してください</a:t>
            </a:r>
          </a:p>
          <a:p>
            <a:r>
              <a:rPr lang="ja-JP" altLang="en-US"/>
              <a:t>        X = X + 1</a:t>
            </a:r>
          </a:p>
          <a:p>
            <a:r>
              <a:rPr lang="ja-JP" altLang="en-US"/>
              <a:t>    else:</a:t>
            </a:r>
          </a:p>
          <a:p>
            <a:r>
              <a:rPr lang="ja-JP" altLang="en-US"/>
              <a:t>        plt.scatter(score_x, score_y, marker='o', color='b')</a:t>
            </a:r>
          </a:p>
          <a:p>
            <a:endParaRPr lang="ja-JP" altLang="en-US"/>
          </a:p>
          <a:p>
            <a:r>
              <a:rPr lang="ja-JP" altLang="en-US"/>
              <a:t># piの近似値をここで計算してください</a:t>
            </a:r>
          </a:p>
          <a:p>
            <a:r>
              <a:rPr lang="ja-JP" altLang="en-US"/>
              <a:t>pi = 4*float(X)/float(N)</a:t>
            </a:r>
          </a:p>
          <a:p>
            <a:endParaRPr lang="ja-JP" altLang="en-US"/>
          </a:p>
          <a:p>
            <a:r>
              <a:rPr lang="ja-JP" altLang="en-US"/>
              <a:t># モンテカルロ法の実行時間を計算しています</a:t>
            </a:r>
          </a:p>
          <a:p>
            <a:r>
              <a:rPr lang="ja-JP" altLang="en-US"/>
              <a:t>end_time = time.clock() </a:t>
            </a:r>
          </a:p>
          <a:p>
            <a:r>
              <a:rPr lang="ja-JP" altLang="en-US"/>
              <a:t>time = end_time - start_time</a:t>
            </a:r>
          </a:p>
          <a:p>
            <a:endParaRPr lang="ja-JP" altLang="en-US"/>
          </a:p>
          <a:p>
            <a:r>
              <a:rPr lang="ja-JP" altLang="en-US"/>
              <a:t># 円周率の結果を表示してください</a:t>
            </a:r>
          </a:p>
          <a:p>
            <a:r>
              <a:rPr lang="ja-JP" altLang="en-US"/>
              <a:t>print("円周率:%.6f"% pi)</a:t>
            </a:r>
          </a:p>
          <a:p>
            <a:r>
              <a:rPr lang="ja-JP" altLang="en-US"/>
              <a:t>print("実行時間:%f" % (time))</a:t>
            </a:r>
          </a:p>
          <a:p>
            <a:endParaRPr lang="ja-JP" altLang="en-US"/>
          </a:p>
          <a:p>
            <a:r>
              <a:rPr lang="ja-JP" altLang="en-US"/>
              <a:t># 結果を表示します</a:t>
            </a:r>
          </a:p>
          <a:p>
            <a:r>
              <a:rPr lang="ja-JP" altLang="en-US"/>
              <a:t>plt.grid(True)</a:t>
            </a:r>
          </a:p>
          <a:p>
            <a:r>
              <a:rPr lang="ja-JP" altLang="en-US"/>
              <a:t>plt.xlabel('X')</a:t>
            </a:r>
          </a:p>
          <a:p>
            <a:r>
              <a:rPr lang="ja-JP" altLang="en-US"/>
              <a:t>plt.ylabel('Y')</a:t>
            </a:r>
          </a:p>
          <a:p>
            <a:r>
              <a:rPr lang="ja-JP" altLang="en-US"/>
              <a:t>plt.show()</a:t>
            </a:r>
          </a:p>
        </p:txBody>
      </p:sp>
    </p:spTree>
    <p:extLst>
      <p:ext uri="{BB962C8B-B14F-4D97-AF65-F5344CB8AC3E}">
        <p14:creationId xmlns:p14="http://schemas.microsoft.com/office/powerpoint/2010/main" val="2725800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0A406-40A2-4CEC-9292-AA21CA5B0BB5}"/>
              </a:ext>
            </a:extLst>
          </p:cNvPr>
          <p:cNvSpPr>
            <a:spLocks noGrp="1"/>
          </p:cNvSpPr>
          <p:nvPr>
            <p:ph type="title"/>
          </p:nvPr>
        </p:nvSpPr>
        <p:spPr/>
        <p:txBody>
          <a:bodyPr/>
          <a:lstStyle/>
          <a:p>
            <a:r>
              <a:rPr kumimoji="1" lang="ja-JP" altLang="en-US"/>
              <a:t>モンテカルト法の問題点</a:t>
            </a:r>
          </a:p>
        </p:txBody>
      </p:sp>
      <p:sp>
        <p:nvSpPr>
          <p:cNvPr id="3" name="コンテンツ プレースホルダー 2">
            <a:extLst>
              <a:ext uri="{FF2B5EF4-FFF2-40B4-BE49-F238E27FC236}">
                <a16:creationId xmlns:a16="http://schemas.microsoft.com/office/drawing/2014/main" id="{10B0E212-0EDA-41EF-B539-C18053AB4DCD}"/>
              </a:ext>
            </a:extLst>
          </p:cNvPr>
          <p:cNvSpPr>
            <a:spLocks noGrp="1"/>
          </p:cNvSpPr>
          <p:nvPr>
            <p:ph idx="1"/>
          </p:nvPr>
        </p:nvSpPr>
        <p:spPr/>
        <p:txBody>
          <a:bodyPr/>
          <a:lstStyle/>
          <a:p>
            <a:r>
              <a:rPr kumimoji="1" lang="ja-JP" altLang="en-US"/>
              <a:t>収束するのが遅い。多大な計算をした割には</a:t>
            </a:r>
            <a:endParaRPr kumimoji="1" lang="en-US" altLang="ja-JP"/>
          </a:p>
          <a:p>
            <a:pPr marL="0" indent="0">
              <a:buNone/>
            </a:pPr>
            <a:r>
              <a:rPr kumimoji="1" lang="ja-JP" altLang="en-US"/>
              <a:t>　答えがでるのが時間がかかる</a:t>
            </a:r>
            <a:endParaRPr kumimoji="1" lang="en-US" altLang="ja-JP"/>
          </a:p>
          <a:p>
            <a:r>
              <a:rPr kumimoji="1" lang="ja-JP" altLang="en-US"/>
              <a:t>プログラムは容易</a:t>
            </a:r>
          </a:p>
        </p:txBody>
      </p:sp>
    </p:spTree>
    <p:extLst>
      <p:ext uri="{BB962C8B-B14F-4D97-AF65-F5344CB8AC3E}">
        <p14:creationId xmlns:p14="http://schemas.microsoft.com/office/powerpoint/2010/main" val="34342723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2C80BF-B27C-4F8A-9704-AEB7A760B80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4698618-8C09-4A43-AAC4-52F9394F27A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463217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639D5-ABDF-46D3-A5E1-AD2C6B4CE8B1}"/>
              </a:ext>
            </a:extLst>
          </p:cNvPr>
          <p:cNvSpPr>
            <a:spLocks noGrp="1"/>
          </p:cNvSpPr>
          <p:nvPr>
            <p:ph type="title"/>
          </p:nvPr>
        </p:nvSpPr>
        <p:spPr/>
        <p:txBody>
          <a:bodyPr/>
          <a:lstStyle/>
          <a:p>
            <a:r>
              <a:rPr lang="ja-JP" altLang="en-US" dirty="0"/>
              <a:t>複数のグラフを描く</a:t>
            </a:r>
            <a:r>
              <a:rPr lang="en-US" altLang="ja-JP" dirty="0"/>
              <a:t>(subplot)</a:t>
            </a:r>
            <a:endParaRPr kumimoji="1" lang="ja-JP" altLang="en-US" dirty="0"/>
          </a:p>
        </p:txBody>
      </p:sp>
      <p:sp>
        <p:nvSpPr>
          <p:cNvPr id="4" name="正方形/長方形 3">
            <a:extLst>
              <a:ext uri="{FF2B5EF4-FFF2-40B4-BE49-F238E27FC236}">
                <a16:creationId xmlns:a16="http://schemas.microsoft.com/office/drawing/2014/main" id="{B2F7BC32-E92F-48C6-800B-94FCB0BA744A}"/>
              </a:ext>
            </a:extLst>
          </p:cNvPr>
          <p:cNvSpPr/>
          <p:nvPr/>
        </p:nvSpPr>
        <p:spPr>
          <a:xfrm>
            <a:off x="1187624" y="1166842"/>
            <a:ext cx="5598368" cy="4524315"/>
          </a:xfrm>
          <a:prstGeom prst="rect">
            <a:avLst/>
          </a:prstGeom>
        </p:spPr>
        <p:txBody>
          <a:bodyPr wrap="square">
            <a:spAutoFit/>
          </a:bodyPr>
          <a:lstStyle/>
          <a:p>
            <a:r>
              <a:rPr lang="en-US" altLang="ja-JP" dirty="0"/>
              <a:t>%matplotlib inline</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import </a:t>
            </a:r>
            <a:r>
              <a:rPr lang="en-US" altLang="ja-JP" dirty="0" err="1"/>
              <a:t>numpy</a:t>
            </a:r>
            <a:r>
              <a:rPr lang="en-US" altLang="ja-JP" dirty="0"/>
              <a:t> as np</a:t>
            </a:r>
          </a:p>
          <a:p>
            <a:endParaRPr lang="en-US" altLang="ja-JP" dirty="0"/>
          </a:p>
          <a:p>
            <a:r>
              <a:rPr lang="en-US" altLang="ja-JP" dirty="0"/>
              <a:t>t = </a:t>
            </a:r>
            <a:r>
              <a:rPr lang="en-US" altLang="ja-JP" dirty="0" err="1"/>
              <a:t>np.arange</a:t>
            </a:r>
            <a:r>
              <a:rPr lang="en-US" altLang="ja-JP" dirty="0"/>
              <a:t>(0.0, 2.0, 0.01)       # 0</a:t>
            </a:r>
            <a:r>
              <a:rPr lang="ja-JP" altLang="en-US" dirty="0"/>
              <a:t>～</a:t>
            </a:r>
            <a:r>
              <a:rPr lang="en-US" altLang="ja-JP" dirty="0"/>
              <a:t>2.0</a:t>
            </a:r>
            <a:r>
              <a:rPr lang="ja-JP" altLang="en-US" dirty="0"/>
              <a:t>の範囲で</a:t>
            </a:r>
            <a:r>
              <a:rPr lang="en-US" altLang="ja-JP" dirty="0"/>
              <a:t>0.01</a:t>
            </a:r>
            <a:r>
              <a:rPr lang="ja-JP" altLang="en-US" dirty="0"/>
              <a:t>刻みの等差数列</a:t>
            </a:r>
          </a:p>
          <a:p>
            <a:r>
              <a:rPr lang="en-US" altLang="ja-JP" dirty="0"/>
              <a:t>s1 = </a:t>
            </a:r>
            <a:r>
              <a:rPr lang="en-US" altLang="ja-JP" dirty="0" err="1"/>
              <a:t>np.sin</a:t>
            </a:r>
            <a:r>
              <a:rPr lang="en-US" altLang="ja-JP" dirty="0"/>
              <a:t>(2*</a:t>
            </a:r>
            <a:r>
              <a:rPr lang="en-US" altLang="ja-JP" dirty="0" err="1"/>
              <a:t>np.pi</a:t>
            </a:r>
            <a:r>
              <a:rPr lang="en-US" altLang="ja-JP" dirty="0"/>
              <a:t>*t)              # (2</a:t>
            </a:r>
            <a:r>
              <a:rPr lang="ja-JP" altLang="en-US" dirty="0"/>
              <a:t>・円周率・</a:t>
            </a:r>
            <a:r>
              <a:rPr lang="en-US" altLang="ja-JP" dirty="0"/>
              <a:t>t)</a:t>
            </a:r>
            <a:r>
              <a:rPr lang="ja-JP" altLang="en-US" dirty="0"/>
              <a:t>の正弦</a:t>
            </a:r>
          </a:p>
          <a:p>
            <a:r>
              <a:rPr lang="en-US" altLang="ja-JP" dirty="0"/>
              <a:t>s2 = </a:t>
            </a:r>
            <a:r>
              <a:rPr lang="en-US" altLang="ja-JP" dirty="0" err="1"/>
              <a:t>np.sin</a:t>
            </a:r>
            <a:r>
              <a:rPr lang="en-US" altLang="ja-JP" dirty="0"/>
              <a:t>(4*</a:t>
            </a:r>
            <a:r>
              <a:rPr lang="en-US" altLang="ja-JP" dirty="0" err="1"/>
              <a:t>np.pi</a:t>
            </a:r>
            <a:r>
              <a:rPr lang="en-US" altLang="ja-JP" dirty="0"/>
              <a:t>*t)              # (4</a:t>
            </a:r>
            <a:r>
              <a:rPr lang="ja-JP" altLang="en-US" dirty="0"/>
              <a:t>・円周率・</a:t>
            </a:r>
            <a:r>
              <a:rPr lang="en-US" altLang="ja-JP" dirty="0"/>
              <a:t>t)</a:t>
            </a:r>
            <a:r>
              <a:rPr lang="ja-JP" altLang="en-US" dirty="0"/>
              <a:t>の正弦</a:t>
            </a:r>
          </a:p>
          <a:p>
            <a:endParaRPr lang="ja-JP" altLang="en-US" dirty="0"/>
          </a:p>
          <a:p>
            <a:r>
              <a:rPr lang="en-US" altLang="ja-JP" dirty="0" err="1"/>
              <a:t>plt.subplot</a:t>
            </a:r>
            <a:r>
              <a:rPr lang="en-US" altLang="ja-JP" dirty="0"/>
              <a:t>(211, </a:t>
            </a:r>
            <a:r>
              <a:rPr lang="en-US" altLang="ja-JP" dirty="0" err="1"/>
              <a:t>facecolor</a:t>
            </a:r>
            <a:r>
              <a:rPr lang="en-US" altLang="ja-JP" dirty="0"/>
              <a:t>='pink')  # 2</a:t>
            </a:r>
            <a:r>
              <a:rPr lang="ja-JP" altLang="en-US" dirty="0"/>
              <a:t>行</a:t>
            </a:r>
            <a:r>
              <a:rPr lang="en-US" altLang="ja-JP" dirty="0"/>
              <a:t>×1</a:t>
            </a:r>
            <a:r>
              <a:rPr lang="ja-JP" altLang="en-US" dirty="0"/>
              <a:t>列の上段を指定</a:t>
            </a:r>
          </a:p>
          <a:p>
            <a:r>
              <a:rPr lang="en-US" altLang="ja-JP" dirty="0" err="1"/>
              <a:t>plt.plot</a:t>
            </a:r>
            <a:r>
              <a:rPr lang="en-US" altLang="ja-JP" dirty="0"/>
              <a:t>(t, s1)</a:t>
            </a:r>
          </a:p>
          <a:p>
            <a:r>
              <a:rPr lang="en-US" altLang="ja-JP" dirty="0" err="1"/>
              <a:t>plt.subplot</a:t>
            </a:r>
            <a:r>
              <a:rPr lang="en-US" altLang="ja-JP" dirty="0"/>
              <a:t>(212, </a:t>
            </a:r>
            <a:r>
              <a:rPr lang="en-US" altLang="ja-JP" dirty="0" err="1"/>
              <a:t>facecolor</a:t>
            </a:r>
            <a:r>
              <a:rPr lang="en-US" altLang="ja-JP" dirty="0"/>
              <a:t>='white') # 2</a:t>
            </a:r>
            <a:r>
              <a:rPr lang="ja-JP" altLang="en-US" dirty="0"/>
              <a:t>行</a:t>
            </a:r>
            <a:r>
              <a:rPr lang="en-US" altLang="ja-JP" dirty="0"/>
              <a:t>×1</a:t>
            </a:r>
            <a:r>
              <a:rPr lang="ja-JP" altLang="en-US" dirty="0"/>
              <a:t>列の下段を指定</a:t>
            </a:r>
          </a:p>
          <a:p>
            <a:r>
              <a:rPr lang="en-US" altLang="ja-JP" dirty="0" err="1"/>
              <a:t>plt.plot</a:t>
            </a:r>
            <a:r>
              <a:rPr lang="en-US" altLang="ja-JP" dirty="0"/>
              <a:t>(t, s2)</a:t>
            </a:r>
          </a:p>
          <a:p>
            <a:r>
              <a:rPr lang="en-US" altLang="ja-JP" dirty="0" err="1"/>
              <a:t>plt.show</a:t>
            </a:r>
            <a:r>
              <a:rPr lang="en-US" altLang="ja-JP" dirty="0"/>
              <a:t>()</a:t>
            </a:r>
            <a:endParaRPr lang="ja-JP" altLang="en-US" dirty="0"/>
          </a:p>
        </p:txBody>
      </p:sp>
      <p:pic>
        <p:nvPicPr>
          <p:cNvPr id="9224" name="Picture 8">
            <a:extLst>
              <a:ext uri="{FF2B5EF4-FFF2-40B4-BE49-F238E27FC236}">
                <a16:creationId xmlns:a16="http://schemas.microsoft.com/office/drawing/2014/main" id="{F781FF69-7A68-4AD0-AF8D-0AA7FDFC4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427844"/>
            <a:ext cx="3562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368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E0561-3F58-4595-91C5-995E35A45763}"/>
              </a:ext>
            </a:extLst>
          </p:cNvPr>
          <p:cNvSpPr>
            <a:spLocks noGrp="1"/>
          </p:cNvSpPr>
          <p:nvPr>
            <p:ph type="title"/>
          </p:nvPr>
        </p:nvSpPr>
        <p:spPr/>
        <p:txBody>
          <a:bodyPr/>
          <a:lstStyle/>
          <a:p>
            <a:r>
              <a:rPr lang="en-US" altLang="ja-JP" dirty="0"/>
              <a:t>subplot</a:t>
            </a:r>
            <a:endParaRPr kumimoji="1" lang="ja-JP" altLang="en-US" dirty="0"/>
          </a:p>
        </p:txBody>
      </p:sp>
      <p:sp>
        <p:nvSpPr>
          <p:cNvPr id="3" name="コンテンツ プレースホルダー 2">
            <a:extLst>
              <a:ext uri="{FF2B5EF4-FFF2-40B4-BE49-F238E27FC236}">
                <a16:creationId xmlns:a16="http://schemas.microsoft.com/office/drawing/2014/main" id="{29BC9AC7-0E2F-4436-8ABD-DE045FB5F3B0}"/>
              </a:ext>
            </a:extLst>
          </p:cNvPr>
          <p:cNvSpPr>
            <a:spLocks noGrp="1"/>
          </p:cNvSpPr>
          <p:nvPr>
            <p:ph idx="1"/>
          </p:nvPr>
        </p:nvSpPr>
        <p:spPr/>
        <p:txBody>
          <a:bodyPr/>
          <a:lstStyle/>
          <a:p>
            <a:r>
              <a:rPr lang="en-US" altLang="ja-JP" dirty="0" err="1"/>
              <a:t>plt.subplot</a:t>
            </a:r>
            <a:r>
              <a:rPr lang="en-US" altLang="ja-JP" dirty="0"/>
              <a:t>(211, </a:t>
            </a:r>
            <a:r>
              <a:rPr lang="en-US" altLang="ja-JP" dirty="0" err="1"/>
              <a:t>facecolor</a:t>
            </a:r>
            <a:r>
              <a:rPr lang="en-US" altLang="ja-JP" dirty="0"/>
              <a:t>='pink’)</a:t>
            </a:r>
          </a:p>
          <a:p>
            <a:r>
              <a:rPr kumimoji="1" lang="en-US" altLang="ja-JP" dirty="0"/>
              <a:t>211 </a:t>
            </a:r>
            <a:r>
              <a:rPr lang="ja-JP" altLang="en-US" dirty="0"/>
              <a:t>２行１列の行列の１番目を表す</a:t>
            </a:r>
            <a:endParaRPr lang="en-US" altLang="ja-JP" dirty="0"/>
          </a:p>
          <a:p>
            <a:r>
              <a:rPr lang="en-US" altLang="ja-JP" dirty="0"/>
              <a:t>211 </a:t>
            </a:r>
            <a:r>
              <a:rPr lang="ja-JP" altLang="en-US" dirty="0"/>
              <a:t>２行１列の行列の２番目を表す</a:t>
            </a:r>
            <a:endParaRPr lang="en-US" altLang="ja-JP" dirty="0"/>
          </a:p>
          <a:p>
            <a:endParaRPr kumimoji="1" lang="ja-JP" altLang="en-US" dirty="0"/>
          </a:p>
        </p:txBody>
      </p:sp>
    </p:spTree>
    <p:extLst>
      <p:ext uri="{BB962C8B-B14F-4D97-AF65-F5344CB8AC3E}">
        <p14:creationId xmlns:p14="http://schemas.microsoft.com/office/powerpoint/2010/main" val="42922064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B65DD-3DAB-4D43-AC45-D8CADD5A9484}"/>
              </a:ext>
            </a:extLst>
          </p:cNvPr>
          <p:cNvSpPr>
            <a:spLocks noGrp="1"/>
          </p:cNvSpPr>
          <p:nvPr>
            <p:ph type="title"/>
          </p:nvPr>
        </p:nvSpPr>
        <p:spPr/>
        <p:txBody>
          <a:bodyPr>
            <a:normAutofit/>
          </a:bodyPr>
          <a:lstStyle/>
          <a:p>
            <a:r>
              <a:rPr kumimoji="1" lang="ja-JP" altLang="en-US" dirty="0"/>
              <a:t>２行２列の複数のグラフを書く場合</a:t>
            </a:r>
          </a:p>
        </p:txBody>
      </p:sp>
      <p:sp>
        <p:nvSpPr>
          <p:cNvPr id="4" name="正方形/長方形 3">
            <a:extLst>
              <a:ext uri="{FF2B5EF4-FFF2-40B4-BE49-F238E27FC236}">
                <a16:creationId xmlns:a16="http://schemas.microsoft.com/office/drawing/2014/main" id="{C2FB14BC-EA35-4E8E-BDD7-07A4CB5D23B0}"/>
              </a:ext>
            </a:extLst>
          </p:cNvPr>
          <p:cNvSpPr/>
          <p:nvPr/>
        </p:nvSpPr>
        <p:spPr>
          <a:xfrm>
            <a:off x="334792" y="1340768"/>
            <a:ext cx="8064896" cy="5078313"/>
          </a:xfrm>
          <a:prstGeom prst="rect">
            <a:avLst/>
          </a:prstGeom>
        </p:spPr>
        <p:txBody>
          <a:bodyPr wrap="square">
            <a:spAutoFit/>
          </a:bodyPr>
          <a:lstStyle/>
          <a:p>
            <a:r>
              <a:rPr lang="en-US" altLang="ja-JP" dirty="0"/>
              <a:t>%matplotlib inline</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import </a:t>
            </a:r>
            <a:r>
              <a:rPr lang="en-US" altLang="ja-JP" dirty="0" err="1"/>
              <a:t>numpy</a:t>
            </a:r>
            <a:r>
              <a:rPr lang="en-US" altLang="ja-JP" dirty="0"/>
              <a:t> as np</a:t>
            </a:r>
          </a:p>
          <a:p>
            <a:r>
              <a:rPr lang="en-US" altLang="ja-JP" dirty="0"/>
              <a:t>t = </a:t>
            </a:r>
            <a:r>
              <a:rPr lang="en-US" altLang="ja-JP" dirty="0" err="1"/>
              <a:t>np.arange</a:t>
            </a:r>
            <a:r>
              <a:rPr lang="en-US" altLang="ja-JP" dirty="0"/>
              <a:t>(0.0, 2.0, 0.01)        # 0</a:t>
            </a:r>
            <a:r>
              <a:rPr lang="ja-JP" altLang="en-US" dirty="0"/>
              <a:t>～</a:t>
            </a:r>
            <a:r>
              <a:rPr lang="en-US" altLang="ja-JP" dirty="0"/>
              <a:t>2.0</a:t>
            </a:r>
            <a:r>
              <a:rPr lang="ja-JP" altLang="en-US" dirty="0"/>
              <a:t>の範囲で</a:t>
            </a:r>
            <a:r>
              <a:rPr lang="en-US" altLang="ja-JP" dirty="0"/>
              <a:t>0.01</a:t>
            </a:r>
            <a:r>
              <a:rPr lang="ja-JP" altLang="en-US" dirty="0"/>
              <a:t>刻みの等差数列</a:t>
            </a:r>
          </a:p>
          <a:p>
            <a:r>
              <a:rPr lang="en-US" altLang="ja-JP" dirty="0"/>
              <a:t>s1 = </a:t>
            </a:r>
            <a:r>
              <a:rPr lang="en-US" altLang="ja-JP" dirty="0" err="1"/>
              <a:t>np.sin</a:t>
            </a:r>
            <a:r>
              <a:rPr lang="en-US" altLang="ja-JP" dirty="0"/>
              <a:t>(2*</a:t>
            </a:r>
            <a:r>
              <a:rPr lang="en-US" altLang="ja-JP" dirty="0" err="1"/>
              <a:t>np.pi</a:t>
            </a:r>
            <a:r>
              <a:rPr lang="en-US" altLang="ja-JP" dirty="0"/>
              <a:t>*t)               # (2</a:t>
            </a:r>
            <a:r>
              <a:rPr lang="ja-JP" altLang="en-US" dirty="0"/>
              <a:t>・円周率・</a:t>
            </a:r>
            <a:r>
              <a:rPr lang="en-US" altLang="ja-JP" dirty="0"/>
              <a:t>t)</a:t>
            </a:r>
            <a:r>
              <a:rPr lang="ja-JP" altLang="en-US" dirty="0"/>
              <a:t>の正弦</a:t>
            </a:r>
          </a:p>
          <a:p>
            <a:r>
              <a:rPr lang="en-US" altLang="ja-JP" dirty="0"/>
              <a:t>s2 = </a:t>
            </a:r>
            <a:r>
              <a:rPr lang="en-US" altLang="ja-JP" dirty="0" err="1"/>
              <a:t>np.sin</a:t>
            </a:r>
            <a:r>
              <a:rPr lang="en-US" altLang="ja-JP" dirty="0"/>
              <a:t>(4*</a:t>
            </a:r>
            <a:r>
              <a:rPr lang="en-US" altLang="ja-JP" dirty="0" err="1"/>
              <a:t>np.pi</a:t>
            </a:r>
            <a:r>
              <a:rPr lang="en-US" altLang="ja-JP" dirty="0"/>
              <a:t>*t)               # (4</a:t>
            </a:r>
            <a:r>
              <a:rPr lang="ja-JP" altLang="en-US" dirty="0"/>
              <a:t>・円周率・</a:t>
            </a:r>
            <a:r>
              <a:rPr lang="en-US" altLang="ja-JP" dirty="0"/>
              <a:t>t)</a:t>
            </a:r>
            <a:r>
              <a:rPr lang="ja-JP" altLang="en-US" dirty="0"/>
              <a:t>の正弦</a:t>
            </a:r>
          </a:p>
          <a:p>
            <a:r>
              <a:rPr lang="en-US" altLang="ja-JP" dirty="0"/>
              <a:t>s3 = </a:t>
            </a:r>
            <a:r>
              <a:rPr lang="en-US" altLang="ja-JP" dirty="0" err="1"/>
              <a:t>np.sin</a:t>
            </a:r>
            <a:r>
              <a:rPr lang="en-US" altLang="ja-JP" dirty="0"/>
              <a:t>(6*</a:t>
            </a:r>
            <a:r>
              <a:rPr lang="en-US" altLang="ja-JP" dirty="0" err="1"/>
              <a:t>np.pi</a:t>
            </a:r>
            <a:r>
              <a:rPr lang="en-US" altLang="ja-JP" dirty="0"/>
              <a:t>*t)               # (6</a:t>
            </a:r>
            <a:r>
              <a:rPr lang="ja-JP" altLang="en-US" dirty="0"/>
              <a:t>・円周率・</a:t>
            </a:r>
            <a:r>
              <a:rPr lang="en-US" altLang="ja-JP" dirty="0"/>
              <a:t>t)</a:t>
            </a:r>
            <a:r>
              <a:rPr lang="ja-JP" altLang="en-US" dirty="0"/>
              <a:t>の正弦</a:t>
            </a:r>
          </a:p>
          <a:p>
            <a:r>
              <a:rPr lang="en-US" altLang="ja-JP" dirty="0"/>
              <a:t>s4 = </a:t>
            </a:r>
            <a:r>
              <a:rPr lang="en-US" altLang="ja-JP" dirty="0" err="1"/>
              <a:t>np.sin</a:t>
            </a:r>
            <a:r>
              <a:rPr lang="en-US" altLang="ja-JP" dirty="0"/>
              <a:t>(8*</a:t>
            </a:r>
            <a:r>
              <a:rPr lang="en-US" altLang="ja-JP" dirty="0" err="1"/>
              <a:t>np.pi</a:t>
            </a:r>
            <a:r>
              <a:rPr lang="en-US" altLang="ja-JP" dirty="0"/>
              <a:t>*t)               # (8</a:t>
            </a:r>
            <a:r>
              <a:rPr lang="ja-JP" altLang="en-US" dirty="0"/>
              <a:t>・円周率・</a:t>
            </a:r>
            <a:r>
              <a:rPr lang="en-US" altLang="ja-JP" dirty="0"/>
              <a:t>t)</a:t>
            </a:r>
            <a:r>
              <a:rPr lang="ja-JP" altLang="en-US" dirty="0"/>
              <a:t>の正弦</a:t>
            </a:r>
          </a:p>
          <a:p>
            <a:endParaRPr lang="ja-JP" altLang="en-US" dirty="0"/>
          </a:p>
          <a:p>
            <a:r>
              <a:rPr lang="en-US" altLang="ja-JP" dirty="0" err="1"/>
              <a:t>plt.subplot</a:t>
            </a:r>
            <a:r>
              <a:rPr lang="en-US" altLang="ja-JP" dirty="0"/>
              <a:t>(221, </a:t>
            </a:r>
            <a:r>
              <a:rPr lang="en-US" altLang="ja-JP" dirty="0" err="1"/>
              <a:t>facecolor</a:t>
            </a:r>
            <a:r>
              <a:rPr lang="en-US" altLang="ja-JP" dirty="0"/>
              <a:t>='pink')   # 2</a:t>
            </a:r>
            <a:r>
              <a:rPr lang="ja-JP" altLang="en-US" dirty="0"/>
              <a:t>行</a:t>
            </a:r>
            <a:r>
              <a:rPr lang="en-US" altLang="ja-JP" dirty="0"/>
              <a:t>×2</a:t>
            </a:r>
            <a:r>
              <a:rPr lang="ja-JP" altLang="en-US" dirty="0"/>
              <a:t>列の第</a:t>
            </a:r>
            <a:r>
              <a:rPr lang="en-US" altLang="ja-JP" dirty="0"/>
              <a:t>1</a:t>
            </a:r>
            <a:r>
              <a:rPr lang="ja-JP" altLang="en-US" dirty="0"/>
              <a:t>行、第</a:t>
            </a:r>
            <a:r>
              <a:rPr lang="en-US" altLang="ja-JP" dirty="0"/>
              <a:t>1</a:t>
            </a:r>
            <a:r>
              <a:rPr lang="ja-JP" altLang="en-US" dirty="0"/>
              <a:t>列を指定</a:t>
            </a:r>
          </a:p>
          <a:p>
            <a:r>
              <a:rPr lang="en-US" altLang="ja-JP" dirty="0" err="1"/>
              <a:t>plt.plot</a:t>
            </a:r>
            <a:r>
              <a:rPr lang="en-US" altLang="ja-JP" dirty="0"/>
              <a:t>(t, s1)</a:t>
            </a:r>
          </a:p>
          <a:p>
            <a:r>
              <a:rPr lang="en-US" altLang="ja-JP" dirty="0" err="1"/>
              <a:t>plt.subplot</a:t>
            </a:r>
            <a:r>
              <a:rPr lang="en-US" altLang="ja-JP" dirty="0"/>
              <a:t>(222, </a:t>
            </a:r>
            <a:r>
              <a:rPr lang="en-US" altLang="ja-JP" dirty="0" err="1"/>
              <a:t>facecolor</a:t>
            </a:r>
            <a:r>
              <a:rPr lang="en-US" altLang="ja-JP" dirty="0"/>
              <a:t>='white')  # 2</a:t>
            </a:r>
            <a:r>
              <a:rPr lang="ja-JP" altLang="en-US" dirty="0"/>
              <a:t>行</a:t>
            </a:r>
            <a:r>
              <a:rPr lang="en-US" altLang="ja-JP" dirty="0"/>
              <a:t>×2</a:t>
            </a:r>
            <a:r>
              <a:rPr lang="ja-JP" altLang="en-US" dirty="0"/>
              <a:t>列の第</a:t>
            </a:r>
            <a:r>
              <a:rPr lang="en-US" altLang="ja-JP" dirty="0"/>
              <a:t>1</a:t>
            </a:r>
            <a:r>
              <a:rPr lang="ja-JP" altLang="en-US" dirty="0"/>
              <a:t>行、第</a:t>
            </a:r>
            <a:r>
              <a:rPr lang="en-US" altLang="ja-JP" dirty="0"/>
              <a:t>2</a:t>
            </a:r>
            <a:r>
              <a:rPr lang="ja-JP" altLang="en-US" dirty="0"/>
              <a:t>列を指定</a:t>
            </a:r>
          </a:p>
          <a:p>
            <a:r>
              <a:rPr lang="en-US" altLang="ja-JP" dirty="0" err="1"/>
              <a:t>plt.plot</a:t>
            </a:r>
            <a:r>
              <a:rPr lang="en-US" altLang="ja-JP" dirty="0"/>
              <a:t>(t, s2)</a:t>
            </a:r>
          </a:p>
          <a:p>
            <a:r>
              <a:rPr lang="en-US" altLang="ja-JP" dirty="0" err="1"/>
              <a:t>plt.subplot</a:t>
            </a:r>
            <a:r>
              <a:rPr lang="en-US" altLang="ja-JP" dirty="0"/>
              <a:t>(223, </a:t>
            </a:r>
            <a:r>
              <a:rPr lang="en-US" altLang="ja-JP" dirty="0" err="1"/>
              <a:t>facecolor</a:t>
            </a:r>
            <a:r>
              <a:rPr lang="en-US" altLang="ja-JP" dirty="0"/>
              <a:t>='silver') # 2</a:t>
            </a:r>
            <a:r>
              <a:rPr lang="ja-JP" altLang="en-US" dirty="0"/>
              <a:t>行</a:t>
            </a:r>
            <a:r>
              <a:rPr lang="en-US" altLang="ja-JP" dirty="0"/>
              <a:t>×2</a:t>
            </a:r>
            <a:r>
              <a:rPr lang="ja-JP" altLang="en-US" dirty="0"/>
              <a:t>列の第</a:t>
            </a:r>
            <a:r>
              <a:rPr lang="en-US" altLang="ja-JP" dirty="0"/>
              <a:t>2</a:t>
            </a:r>
            <a:r>
              <a:rPr lang="ja-JP" altLang="en-US" dirty="0"/>
              <a:t>行、第</a:t>
            </a:r>
            <a:r>
              <a:rPr lang="en-US" altLang="ja-JP" dirty="0"/>
              <a:t>1</a:t>
            </a:r>
            <a:r>
              <a:rPr lang="ja-JP" altLang="en-US" dirty="0"/>
              <a:t>列を指定</a:t>
            </a:r>
          </a:p>
          <a:p>
            <a:r>
              <a:rPr lang="en-US" altLang="ja-JP" dirty="0" err="1"/>
              <a:t>plt.plot</a:t>
            </a:r>
            <a:r>
              <a:rPr lang="en-US" altLang="ja-JP" dirty="0"/>
              <a:t>(t, s3)</a:t>
            </a:r>
          </a:p>
          <a:p>
            <a:r>
              <a:rPr lang="en-US" altLang="ja-JP" dirty="0" err="1"/>
              <a:t>plt.subplot</a:t>
            </a:r>
            <a:r>
              <a:rPr lang="en-US" altLang="ja-JP" dirty="0"/>
              <a:t>(224, </a:t>
            </a:r>
            <a:r>
              <a:rPr lang="en-US" altLang="ja-JP" dirty="0" err="1"/>
              <a:t>facecolor</a:t>
            </a:r>
            <a:r>
              <a:rPr lang="en-US" altLang="ja-JP" dirty="0"/>
              <a:t>='pink')   # 2</a:t>
            </a:r>
            <a:r>
              <a:rPr lang="ja-JP" altLang="en-US" dirty="0"/>
              <a:t>行</a:t>
            </a:r>
            <a:r>
              <a:rPr lang="en-US" altLang="ja-JP" dirty="0"/>
              <a:t>×2</a:t>
            </a:r>
            <a:r>
              <a:rPr lang="ja-JP" altLang="en-US" dirty="0"/>
              <a:t>列の第</a:t>
            </a:r>
            <a:r>
              <a:rPr lang="en-US" altLang="ja-JP" dirty="0"/>
              <a:t>2</a:t>
            </a:r>
            <a:r>
              <a:rPr lang="ja-JP" altLang="en-US" dirty="0"/>
              <a:t>行、第</a:t>
            </a:r>
            <a:r>
              <a:rPr lang="en-US" altLang="ja-JP" dirty="0"/>
              <a:t>2</a:t>
            </a:r>
            <a:r>
              <a:rPr lang="ja-JP" altLang="en-US" dirty="0"/>
              <a:t>列を指定</a:t>
            </a:r>
          </a:p>
          <a:p>
            <a:r>
              <a:rPr lang="en-US" altLang="ja-JP" dirty="0" err="1"/>
              <a:t>plt.plot</a:t>
            </a:r>
            <a:r>
              <a:rPr lang="en-US" altLang="ja-JP" dirty="0"/>
              <a:t>(t, s4)</a:t>
            </a:r>
          </a:p>
          <a:p>
            <a:r>
              <a:rPr lang="en-US" altLang="ja-JP" dirty="0" err="1"/>
              <a:t>plt.show</a:t>
            </a:r>
            <a:r>
              <a:rPr lang="en-US" altLang="ja-JP" dirty="0"/>
              <a:t>()</a:t>
            </a:r>
            <a:endParaRPr lang="ja-JP" altLang="en-US" dirty="0"/>
          </a:p>
        </p:txBody>
      </p:sp>
      <p:pic>
        <p:nvPicPr>
          <p:cNvPr id="5" name="Picture 6">
            <a:extLst>
              <a:ext uri="{FF2B5EF4-FFF2-40B4-BE49-F238E27FC236}">
                <a16:creationId xmlns:a16="http://schemas.microsoft.com/office/drawing/2014/main" id="{CF433935-60A2-47A5-8721-7C941CB7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457700"/>
            <a:ext cx="3562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0501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B7067-3C87-4DEF-8A13-4E1D4FA886FE}"/>
              </a:ext>
            </a:extLst>
          </p:cNvPr>
          <p:cNvSpPr>
            <a:spLocks noGrp="1"/>
          </p:cNvSpPr>
          <p:nvPr>
            <p:ph type="title"/>
          </p:nvPr>
        </p:nvSpPr>
        <p:spPr/>
        <p:txBody>
          <a:bodyPr/>
          <a:lstStyle/>
          <a:p>
            <a:r>
              <a:rPr lang="en-US" altLang="ja-JP" dirty="0"/>
              <a:t>f</a:t>
            </a:r>
            <a:r>
              <a:rPr kumimoji="1" lang="en-US" altLang="ja-JP" dirty="0"/>
              <a:t>igure ,</a:t>
            </a:r>
            <a:r>
              <a:rPr kumimoji="1" lang="en-US" altLang="ja-JP" dirty="0" err="1"/>
              <a:t>add_subplot</a:t>
            </a:r>
            <a:endParaRPr kumimoji="1" lang="ja-JP" altLang="en-US" dirty="0"/>
          </a:p>
        </p:txBody>
      </p:sp>
      <p:sp>
        <p:nvSpPr>
          <p:cNvPr id="3" name="コンテンツ プレースホルダー 2">
            <a:extLst>
              <a:ext uri="{FF2B5EF4-FFF2-40B4-BE49-F238E27FC236}">
                <a16:creationId xmlns:a16="http://schemas.microsoft.com/office/drawing/2014/main" id="{A86AE4EB-A715-471F-9647-ED7B35761BA0}"/>
              </a:ext>
            </a:extLst>
          </p:cNvPr>
          <p:cNvSpPr>
            <a:spLocks noGrp="1"/>
          </p:cNvSpPr>
          <p:nvPr>
            <p:ph idx="1"/>
          </p:nvPr>
        </p:nvSpPr>
        <p:spPr/>
        <p:txBody>
          <a:bodyPr/>
          <a:lstStyle/>
          <a:p>
            <a:r>
              <a:rPr lang="ja-JP" altLang="en-US" dirty="0"/>
              <a:t>２</a:t>
            </a:r>
            <a:r>
              <a:rPr kumimoji="1" lang="ja-JP" altLang="en-US" dirty="0"/>
              <a:t>行４列のグラフを作る</a:t>
            </a:r>
          </a:p>
        </p:txBody>
      </p:sp>
    </p:spTree>
    <p:extLst>
      <p:ext uri="{BB962C8B-B14F-4D97-AF65-F5344CB8AC3E}">
        <p14:creationId xmlns:p14="http://schemas.microsoft.com/office/powerpoint/2010/main" val="32505837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66018"/>
            <a:ext cx="8229600" cy="4525963"/>
          </a:xfrm>
        </p:spPr>
        <p:txBody>
          <a:bodyPr>
            <a:normAutofit fontScale="475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a:t>import </a:t>
            </a:r>
            <a:r>
              <a:rPr lang="en-US" altLang="ja-JP" dirty="0" err="1"/>
              <a:t>numpy</a:t>
            </a:r>
            <a:r>
              <a:rPr lang="en-US" altLang="ja-JP" dirty="0"/>
              <a:t> as </a:t>
            </a:r>
            <a:r>
              <a:rPr lang="en-US" altLang="ja-JP" dirty="0" err="1"/>
              <a:t>np</a:t>
            </a:r>
            <a:endParaRPr lang="en-US" altLang="ja-JP" dirty="0"/>
          </a:p>
          <a:p>
            <a:pPr>
              <a:buNone/>
            </a:pPr>
            <a:r>
              <a:rPr lang="en-US" altLang="ja-JP" dirty="0" err="1"/>
              <a:t>x_list</a:t>
            </a:r>
            <a:r>
              <a:rPr lang="en-US" altLang="ja-JP" dirty="0"/>
              <a:t> = range(0, 10)</a:t>
            </a:r>
          </a:p>
          <a:p>
            <a:pPr>
              <a:buNone/>
            </a:pPr>
            <a:r>
              <a:rPr lang="en-US" altLang="ja-JP" dirty="0" err="1"/>
              <a:t>y_list</a:t>
            </a:r>
            <a:r>
              <a:rPr lang="en-US" altLang="ja-JP" dirty="0"/>
              <a:t> = </a:t>
            </a:r>
            <a:r>
              <a:rPr lang="en-US" altLang="ja-JP" dirty="0" err="1"/>
              <a:t>x_list</a:t>
            </a:r>
            <a:endParaRPr lang="en-US" altLang="ja-JP" dirty="0"/>
          </a:p>
          <a:p>
            <a:pPr>
              <a:buNone/>
            </a:pPr>
            <a:r>
              <a:rPr lang="en-US" altLang="ja-JP" dirty="0" err="1"/>
              <a:t>np.random.randint</a:t>
            </a:r>
            <a:r>
              <a:rPr lang="en-US" altLang="ja-JP" dirty="0"/>
              <a:t>(4, 10, (2, 1))</a:t>
            </a:r>
          </a:p>
          <a:p>
            <a:pPr>
              <a:buNone/>
            </a:pPr>
            <a:r>
              <a:rPr lang="en-US" altLang="ja-JP" dirty="0"/>
              <a:t>(fig, ax) = </a:t>
            </a:r>
            <a:r>
              <a:rPr lang="en-US" altLang="ja-JP" dirty="0" err="1"/>
              <a:t>plt.subplots</a:t>
            </a:r>
            <a:r>
              <a:rPr lang="en-US" altLang="ja-JP" dirty="0"/>
              <a:t>(2, 4, </a:t>
            </a:r>
            <a:r>
              <a:rPr lang="en-US" altLang="ja-JP" dirty="0" err="1"/>
              <a:t>figsize</a:t>
            </a:r>
            <a:r>
              <a:rPr lang="en-US" altLang="ja-JP" dirty="0"/>
              <a:t> = (10, 6))# 2</a:t>
            </a:r>
            <a:r>
              <a:rPr lang="ja-JP" altLang="en-US" dirty="0"/>
              <a:t>行</a:t>
            </a:r>
            <a:r>
              <a:rPr lang="en-US" altLang="ja-JP" dirty="0"/>
              <a:t>4</a:t>
            </a:r>
            <a:r>
              <a:rPr lang="ja-JP" altLang="en-US" dirty="0"/>
              <a:t>列 のグラフの作成</a:t>
            </a:r>
            <a:r>
              <a:rPr lang="en-US" altLang="ja-JP" dirty="0" err="1"/>
              <a:t>figsize</a:t>
            </a:r>
            <a:r>
              <a:rPr lang="ja-JP" altLang="en-US" dirty="0"/>
              <a:t>は表示の大きさ</a:t>
            </a:r>
          </a:p>
          <a:p>
            <a:pPr>
              <a:buNone/>
            </a:pPr>
            <a:r>
              <a:rPr lang="en-US" altLang="ja-JP" dirty="0" err="1"/>
              <a:t>fig.suptitle</a:t>
            </a:r>
            <a:r>
              <a:rPr lang="en-US" altLang="ja-JP" dirty="0"/>
              <a:t>('Title')</a:t>
            </a:r>
          </a:p>
          <a:p>
            <a:pPr>
              <a:buNone/>
            </a:pPr>
            <a:r>
              <a:rPr lang="en-US" altLang="ja-JP" dirty="0"/>
              <a:t>ax[0, 0].bar    (</a:t>
            </a:r>
            <a:r>
              <a:rPr lang="en-US" altLang="ja-JP" dirty="0" err="1"/>
              <a:t>x_list</a:t>
            </a:r>
            <a:r>
              <a:rPr lang="en-US" altLang="ja-JP" dirty="0"/>
              <a:t>, </a:t>
            </a:r>
            <a:r>
              <a:rPr lang="en-US" altLang="ja-JP" dirty="0" err="1"/>
              <a:t>y_list</a:t>
            </a:r>
            <a:r>
              <a:rPr lang="en-US" altLang="ja-JP" dirty="0"/>
              <a:t>)</a:t>
            </a:r>
          </a:p>
          <a:p>
            <a:pPr>
              <a:buNone/>
            </a:pPr>
            <a:r>
              <a:rPr lang="en-US" altLang="ja-JP" dirty="0"/>
              <a:t>ax[0, 1].plot   (</a:t>
            </a:r>
            <a:r>
              <a:rPr lang="en-US" altLang="ja-JP" dirty="0" err="1"/>
              <a:t>x_list</a:t>
            </a:r>
            <a:r>
              <a:rPr lang="en-US" altLang="ja-JP" dirty="0"/>
              <a:t>, </a:t>
            </a:r>
            <a:r>
              <a:rPr lang="en-US" altLang="ja-JP" dirty="0" err="1"/>
              <a:t>y_list</a:t>
            </a:r>
            <a:r>
              <a:rPr lang="en-US" altLang="ja-JP" dirty="0"/>
              <a:t>, 'b')</a:t>
            </a:r>
          </a:p>
          <a:p>
            <a:pPr>
              <a:buNone/>
            </a:pPr>
            <a:r>
              <a:rPr lang="en-US" altLang="ja-JP" dirty="0"/>
              <a:t>ax[0, 2].plot   (</a:t>
            </a:r>
            <a:r>
              <a:rPr lang="en-US" altLang="ja-JP" dirty="0" err="1"/>
              <a:t>x_list</a:t>
            </a:r>
            <a:r>
              <a:rPr lang="en-US" altLang="ja-JP" dirty="0"/>
              <a:t>, </a:t>
            </a:r>
            <a:r>
              <a:rPr lang="en-US" altLang="ja-JP" dirty="0" err="1"/>
              <a:t>y_list</a:t>
            </a:r>
            <a:r>
              <a:rPr lang="en-US" altLang="ja-JP" dirty="0"/>
              <a:t>, '</a:t>
            </a:r>
            <a:r>
              <a:rPr lang="en-US" altLang="ja-JP" dirty="0" err="1"/>
              <a:t>ro</a:t>
            </a:r>
            <a:r>
              <a:rPr lang="en-US" altLang="ja-JP" dirty="0"/>
              <a:t>')</a:t>
            </a:r>
          </a:p>
          <a:p>
            <a:pPr>
              <a:buNone/>
            </a:pPr>
            <a:r>
              <a:rPr lang="en-US" altLang="ja-JP" dirty="0"/>
              <a:t>ax[0, 3].scatter(</a:t>
            </a:r>
            <a:r>
              <a:rPr lang="en-US" altLang="ja-JP" dirty="0" err="1"/>
              <a:t>x_list</a:t>
            </a:r>
            <a:r>
              <a:rPr lang="en-US" altLang="ja-JP" dirty="0"/>
              <a:t>, </a:t>
            </a:r>
            <a:r>
              <a:rPr lang="en-US" altLang="ja-JP" dirty="0" err="1"/>
              <a:t>y_list</a:t>
            </a:r>
            <a:r>
              <a:rPr lang="en-US" altLang="ja-JP" dirty="0"/>
              <a:t>)</a:t>
            </a:r>
          </a:p>
          <a:p>
            <a:pPr>
              <a:buNone/>
            </a:pPr>
            <a:r>
              <a:rPr lang="en-US" altLang="ja-JP" dirty="0"/>
              <a:t>ax[1, 0].bar    (</a:t>
            </a:r>
            <a:r>
              <a:rPr lang="en-US" altLang="ja-JP" dirty="0" err="1"/>
              <a:t>x_list</a:t>
            </a:r>
            <a:r>
              <a:rPr lang="en-US" altLang="ja-JP" dirty="0"/>
              <a:t>, </a:t>
            </a:r>
            <a:r>
              <a:rPr lang="en-US" altLang="ja-JP" dirty="0" err="1"/>
              <a:t>y_list</a:t>
            </a:r>
            <a:r>
              <a:rPr lang="en-US" altLang="ja-JP" dirty="0"/>
              <a:t>)   # 1</a:t>
            </a:r>
            <a:r>
              <a:rPr lang="ja-JP" altLang="en-US" dirty="0" err="1"/>
              <a:t>つの</a:t>
            </a:r>
            <a:r>
              <a:rPr lang="ja-JP" altLang="en-US" dirty="0"/>
              <a:t>グラフに重ねることもできる</a:t>
            </a:r>
          </a:p>
          <a:p>
            <a:pPr>
              <a:buNone/>
            </a:pPr>
            <a:r>
              <a:rPr lang="en-US" altLang="ja-JP" dirty="0"/>
              <a:t>ax[1, 0].plot   (</a:t>
            </a:r>
            <a:r>
              <a:rPr lang="en-US" altLang="ja-JP" dirty="0" err="1"/>
              <a:t>x_list</a:t>
            </a:r>
            <a:r>
              <a:rPr lang="en-US" altLang="ja-JP" dirty="0"/>
              <a:t>, </a:t>
            </a:r>
            <a:r>
              <a:rPr lang="en-US" altLang="ja-JP" dirty="0" err="1"/>
              <a:t>np.array</a:t>
            </a:r>
            <a:r>
              <a:rPr lang="en-US" altLang="ja-JP" dirty="0"/>
              <a:t>(</a:t>
            </a:r>
            <a:r>
              <a:rPr lang="en-US" altLang="ja-JP" dirty="0" err="1"/>
              <a:t>y_list</a:t>
            </a:r>
            <a:r>
              <a:rPr lang="en-US" altLang="ja-JP" dirty="0"/>
              <a:t>) + 5)</a:t>
            </a:r>
          </a:p>
          <a:p>
            <a:pPr>
              <a:buNone/>
            </a:pPr>
            <a:r>
              <a:rPr lang="en-US" altLang="ja-JP" dirty="0"/>
              <a:t>ax[1, 0].scatter(</a:t>
            </a:r>
            <a:r>
              <a:rPr lang="en-US" altLang="ja-JP" dirty="0" err="1"/>
              <a:t>x_list</a:t>
            </a:r>
            <a:r>
              <a:rPr lang="en-US" altLang="ja-JP" dirty="0"/>
              <a:t>, </a:t>
            </a:r>
            <a:r>
              <a:rPr lang="en-US" altLang="ja-JP" dirty="0" err="1"/>
              <a:t>np.array</a:t>
            </a:r>
            <a:r>
              <a:rPr lang="en-US" altLang="ja-JP" dirty="0"/>
              <a:t>(</a:t>
            </a:r>
            <a:r>
              <a:rPr lang="en-US" altLang="ja-JP" dirty="0" err="1"/>
              <a:t>y_list</a:t>
            </a:r>
            <a:r>
              <a:rPr lang="en-US" altLang="ja-JP" dirty="0"/>
              <a:t>) + 10)</a:t>
            </a:r>
          </a:p>
          <a:p>
            <a:pPr>
              <a:buNone/>
            </a:pPr>
            <a:r>
              <a:rPr lang="en-US" altLang="ja-JP" dirty="0"/>
              <a:t>plt.bar (</a:t>
            </a:r>
            <a:r>
              <a:rPr lang="en-US" altLang="ja-JP" dirty="0" err="1"/>
              <a:t>x_list</a:t>
            </a:r>
            <a:r>
              <a:rPr lang="en-US" altLang="ja-JP" dirty="0"/>
              <a:t>, </a:t>
            </a:r>
            <a:r>
              <a:rPr lang="en-US" altLang="ja-JP" dirty="0" err="1"/>
              <a:t>x_list</a:t>
            </a:r>
            <a:r>
              <a:rPr lang="en-US" altLang="ja-JP" dirty="0"/>
              <a:t>) # </a:t>
            </a:r>
            <a:r>
              <a:rPr lang="ja-JP" altLang="en-US" dirty="0"/>
              <a:t>普通にプロットすると、一番最後のグラフに設定される</a:t>
            </a: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a:buNone/>
            </a:pPr>
            <a:r>
              <a:rPr lang="en-US" altLang="ja-JP" dirty="0" err="1"/>
              <a:t>plt.show</a:t>
            </a:r>
            <a:r>
              <a:rPr lang="en-US" altLang="ja-JP" dirty="0"/>
              <a:t>()</a:t>
            </a:r>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3275856" y="3861048"/>
            <a:ext cx="4616450" cy="2759075"/>
          </a:xfrm>
          <a:prstGeom prst="rect">
            <a:avLst/>
          </a:prstGeom>
          <a:noFill/>
          <a:ln w="9525">
            <a:noFill/>
            <a:miter lim="800000"/>
            <a:headEnd/>
            <a:tailEnd/>
          </a:ln>
        </p:spPr>
      </p:pic>
      <p:sp>
        <p:nvSpPr>
          <p:cNvPr id="5" name="タイトル 1"/>
          <p:cNvSpPr>
            <a:spLocks noGrp="1"/>
          </p:cNvSpPr>
          <p:nvPr>
            <p:ph type="title"/>
          </p:nvPr>
        </p:nvSpPr>
        <p:spPr>
          <a:xfrm>
            <a:off x="395536" y="0"/>
            <a:ext cx="8229600" cy="850106"/>
          </a:xfrm>
        </p:spPr>
        <p:txBody>
          <a:bodyPr>
            <a:normAutofit/>
          </a:bodyPr>
          <a:lstStyle/>
          <a:p>
            <a:r>
              <a:rPr lang="en-US" altLang="ja-JP" sz="2000" dirty="0" err="1"/>
              <a:t>plt.subplots</a:t>
            </a:r>
            <a:endParaRPr kumimoji="1" lang="ja-JP" alt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0A277-D92A-46FC-8046-B92485A8D493}"/>
              </a:ext>
            </a:extLst>
          </p:cNvPr>
          <p:cNvSpPr>
            <a:spLocks noGrp="1"/>
          </p:cNvSpPr>
          <p:nvPr>
            <p:ph type="title"/>
          </p:nvPr>
        </p:nvSpPr>
        <p:spPr>
          <a:xfrm>
            <a:off x="457200" y="274638"/>
            <a:ext cx="8229600" cy="562074"/>
          </a:xfrm>
        </p:spPr>
        <p:txBody>
          <a:bodyPr>
            <a:normAutofit fontScale="90000"/>
          </a:bodyPr>
          <a:lstStyle/>
          <a:p>
            <a:r>
              <a:rPr lang="en-US" altLang="ja-JP" dirty="0"/>
              <a:t>figure ,</a:t>
            </a:r>
            <a:r>
              <a:rPr lang="en-US" altLang="ja-JP" dirty="0" err="1"/>
              <a:t>add_subplot</a:t>
            </a:r>
            <a:endParaRPr kumimoji="1" lang="ja-JP" altLang="en-US" dirty="0"/>
          </a:p>
        </p:txBody>
      </p:sp>
      <p:sp>
        <p:nvSpPr>
          <p:cNvPr id="3" name="コンテンツ プレースホルダー 2">
            <a:extLst>
              <a:ext uri="{FF2B5EF4-FFF2-40B4-BE49-F238E27FC236}">
                <a16:creationId xmlns:a16="http://schemas.microsoft.com/office/drawing/2014/main" id="{E0E52F1E-7E7A-4C9F-923B-2EAADBF76792}"/>
              </a:ext>
            </a:extLst>
          </p:cNvPr>
          <p:cNvSpPr>
            <a:spLocks noGrp="1"/>
          </p:cNvSpPr>
          <p:nvPr>
            <p:ph idx="1"/>
          </p:nvPr>
        </p:nvSpPr>
        <p:spPr>
          <a:xfrm>
            <a:off x="395536" y="1166018"/>
            <a:ext cx="9073008" cy="5359326"/>
          </a:xfrm>
        </p:spPr>
        <p:txBody>
          <a:bodyPr>
            <a:normAutofit fontScale="32500" lnSpcReduction="20000"/>
          </a:bodyPr>
          <a:lstStyle/>
          <a:p>
            <a:pPr marL="0" indent="0">
              <a:buNone/>
            </a:pPr>
            <a:r>
              <a:rPr lang="en-US" altLang="ja-JP" dirty="0"/>
              <a:t># </a:t>
            </a:r>
            <a:r>
              <a:rPr lang="ja-JP" altLang="en-US" dirty="0"/>
              <a:t>サンプル</a:t>
            </a:r>
            <a:r>
              <a:rPr lang="en-US" altLang="ja-JP" dirty="0"/>
              <a:t>4-10-1</a:t>
            </a:r>
          </a:p>
          <a:p>
            <a:pPr marL="0" indent="0">
              <a:buNone/>
            </a:pPr>
            <a:r>
              <a:rPr lang="en-US" altLang="ja-JP" dirty="0"/>
              <a:t>%matplotlib inline</a:t>
            </a:r>
          </a:p>
          <a:p>
            <a:pPr marL="0" indent="0">
              <a:buNone/>
            </a:pPr>
            <a:r>
              <a:rPr lang="en-US" altLang="ja-JP" dirty="0"/>
              <a:t>import </a:t>
            </a:r>
            <a:r>
              <a:rPr lang="en-US" altLang="ja-JP" dirty="0" err="1"/>
              <a:t>numpy</a:t>
            </a:r>
            <a:r>
              <a:rPr lang="en-US" altLang="ja-JP" dirty="0"/>
              <a:t> as np</a:t>
            </a:r>
          </a:p>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endParaRPr lang="en-US" altLang="ja-JP" dirty="0"/>
          </a:p>
          <a:p>
            <a:pPr marL="0" indent="0">
              <a:buNone/>
            </a:pPr>
            <a:r>
              <a:rPr lang="en-US" altLang="ja-JP" dirty="0"/>
              <a:t>x1 = </a:t>
            </a:r>
            <a:r>
              <a:rPr lang="en-US" altLang="ja-JP" dirty="0" err="1"/>
              <a:t>np.linspace</a:t>
            </a:r>
            <a:r>
              <a:rPr lang="en-US" altLang="ja-JP" dirty="0"/>
              <a:t>(0.0, 5.0)                # 0.0</a:t>
            </a:r>
            <a:r>
              <a:rPr lang="ja-JP" altLang="en-US" dirty="0"/>
              <a:t>～</a:t>
            </a:r>
            <a:r>
              <a:rPr lang="en-US" altLang="ja-JP" dirty="0"/>
              <a:t>5.0</a:t>
            </a:r>
            <a:r>
              <a:rPr lang="ja-JP" altLang="en-US" dirty="0"/>
              <a:t>の等差数列</a:t>
            </a:r>
            <a:r>
              <a:rPr lang="en-US" altLang="ja-JP" dirty="0"/>
              <a:t>(</a:t>
            </a:r>
            <a:r>
              <a:rPr lang="ja-JP" altLang="en-US" dirty="0"/>
              <a:t>要素数</a:t>
            </a:r>
            <a:r>
              <a:rPr lang="en-US" altLang="ja-JP" dirty="0"/>
              <a:t>50)</a:t>
            </a:r>
          </a:p>
          <a:p>
            <a:pPr marL="0" indent="0">
              <a:buNone/>
            </a:pPr>
            <a:r>
              <a:rPr lang="en-US" altLang="ja-JP" dirty="0"/>
              <a:t>y1 = </a:t>
            </a:r>
            <a:r>
              <a:rPr lang="en-US" altLang="ja-JP" dirty="0" err="1"/>
              <a:t>np.cos</a:t>
            </a:r>
            <a:r>
              <a:rPr lang="en-US" altLang="ja-JP" dirty="0"/>
              <a:t>(2 * </a:t>
            </a:r>
            <a:r>
              <a:rPr lang="en-US" altLang="ja-JP" dirty="0" err="1"/>
              <a:t>np.pi</a:t>
            </a:r>
            <a:r>
              <a:rPr lang="en-US" altLang="ja-JP" dirty="0"/>
              <a:t> * x1) * </a:t>
            </a:r>
            <a:r>
              <a:rPr lang="en-US" altLang="ja-JP" dirty="0" err="1"/>
              <a:t>np.exp</a:t>
            </a:r>
            <a:r>
              <a:rPr lang="en-US" altLang="ja-JP" dirty="0"/>
              <a:t>(-x1) # x1</a:t>
            </a:r>
            <a:r>
              <a:rPr lang="ja-JP" altLang="en-US" dirty="0"/>
              <a:t>の減衰振動のシミュレーション</a:t>
            </a:r>
          </a:p>
          <a:p>
            <a:pPr marL="0" indent="0">
              <a:buNone/>
            </a:pPr>
            <a:r>
              <a:rPr lang="en-US" altLang="ja-JP" dirty="0"/>
              <a:t>x2 = </a:t>
            </a:r>
            <a:r>
              <a:rPr lang="en-US" altLang="ja-JP" dirty="0" err="1"/>
              <a:t>np.linspace</a:t>
            </a:r>
            <a:r>
              <a:rPr lang="en-US" altLang="ja-JP" dirty="0"/>
              <a:t>(0.0, 3.0)                # 0.0</a:t>
            </a:r>
            <a:r>
              <a:rPr lang="ja-JP" altLang="en-US" dirty="0"/>
              <a:t>～</a:t>
            </a:r>
            <a:r>
              <a:rPr lang="en-US" altLang="ja-JP" dirty="0"/>
              <a:t>2.0</a:t>
            </a:r>
            <a:r>
              <a:rPr lang="ja-JP" altLang="en-US" dirty="0"/>
              <a:t>の等差数列</a:t>
            </a:r>
            <a:r>
              <a:rPr lang="en-US" altLang="ja-JP" dirty="0"/>
              <a:t>(</a:t>
            </a:r>
            <a:r>
              <a:rPr lang="ja-JP" altLang="en-US" dirty="0"/>
              <a:t>要素数</a:t>
            </a:r>
            <a:r>
              <a:rPr lang="en-US" altLang="ja-JP" dirty="0"/>
              <a:t>50)</a:t>
            </a:r>
          </a:p>
          <a:p>
            <a:pPr marL="0" indent="0">
              <a:buNone/>
            </a:pPr>
            <a:r>
              <a:rPr lang="en-US" altLang="ja-JP" dirty="0"/>
              <a:t>y2 = </a:t>
            </a:r>
            <a:r>
              <a:rPr lang="en-US" altLang="ja-JP" dirty="0" err="1"/>
              <a:t>np.cos</a:t>
            </a:r>
            <a:r>
              <a:rPr lang="en-US" altLang="ja-JP" dirty="0"/>
              <a:t>(2 * </a:t>
            </a:r>
            <a:r>
              <a:rPr lang="en-US" altLang="ja-JP" dirty="0" err="1"/>
              <a:t>np.pi</a:t>
            </a:r>
            <a:r>
              <a:rPr lang="en-US" altLang="ja-JP" dirty="0"/>
              <a:t> * x2) * </a:t>
            </a:r>
            <a:r>
              <a:rPr lang="en-US" altLang="ja-JP" dirty="0" err="1"/>
              <a:t>np.exp</a:t>
            </a:r>
            <a:r>
              <a:rPr lang="en-US" altLang="ja-JP" dirty="0"/>
              <a:t>(-x1) # x2</a:t>
            </a:r>
            <a:r>
              <a:rPr lang="ja-JP" altLang="en-US" dirty="0"/>
              <a:t>の減衰振動のシミュレーション</a:t>
            </a:r>
            <a:endParaRPr lang="en-US" altLang="ja-JP" dirty="0"/>
          </a:p>
          <a:p>
            <a:pPr marL="0" indent="0">
              <a:buNone/>
            </a:pPr>
            <a:endParaRPr lang="en-US" altLang="ja-JP" dirty="0"/>
          </a:p>
          <a:p>
            <a:pPr marL="0" indent="0">
              <a:buNone/>
            </a:pPr>
            <a:r>
              <a:rPr lang="en-US" altLang="ja-JP" dirty="0"/>
              <a:t>fig = </a:t>
            </a:r>
            <a:r>
              <a:rPr lang="en-US" altLang="ja-JP" dirty="0" err="1"/>
              <a:t>plt.figure</a:t>
            </a:r>
            <a:r>
              <a:rPr lang="en-US" altLang="ja-JP" dirty="0"/>
              <a:t>()                   # Figure</a:t>
            </a:r>
            <a:r>
              <a:rPr lang="ja-JP" altLang="en-US" dirty="0"/>
              <a:t>を生成</a:t>
            </a:r>
          </a:p>
          <a:p>
            <a:pPr marL="0" indent="0">
              <a:buNone/>
            </a:pPr>
            <a:r>
              <a:rPr lang="en-US" altLang="ja-JP" dirty="0"/>
              <a:t># </a:t>
            </a:r>
            <a:r>
              <a:rPr lang="ja-JP" altLang="en-US" dirty="0"/>
              <a:t>左上に</a:t>
            </a:r>
            <a:r>
              <a:rPr lang="en-US" altLang="ja-JP" dirty="0"/>
              <a:t>x1</a:t>
            </a:r>
            <a:r>
              <a:rPr lang="ja-JP" altLang="en-US" dirty="0"/>
              <a:t>、</a:t>
            </a:r>
            <a:r>
              <a:rPr lang="en-US" altLang="ja-JP" dirty="0"/>
              <a:t>y1</a:t>
            </a:r>
            <a:r>
              <a:rPr lang="ja-JP" altLang="en-US" dirty="0"/>
              <a:t>のラインをプロット</a:t>
            </a:r>
          </a:p>
          <a:p>
            <a:pPr marL="0" indent="0">
              <a:buNone/>
            </a:pPr>
            <a:r>
              <a:rPr lang="en-US" altLang="ja-JP" dirty="0"/>
              <a:t>ax1 = </a:t>
            </a:r>
            <a:r>
              <a:rPr lang="en-US" altLang="ja-JP" dirty="0" err="1"/>
              <a:t>fig.add_subplot</a:t>
            </a:r>
            <a:r>
              <a:rPr lang="en-US" altLang="ja-JP" dirty="0"/>
              <a:t>(221)           # (221)</a:t>
            </a:r>
            <a:r>
              <a:rPr lang="ja-JP" altLang="en-US" dirty="0"/>
              <a:t>に</a:t>
            </a:r>
            <a:r>
              <a:rPr lang="en-US" altLang="ja-JP" dirty="0"/>
              <a:t>Axes</a:t>
            </a:r>
            <a:r>
              <a:rPr lang="ja-JP" altLang="en-US" dirty="0"/>
              <a:t>を追加</a:t>
            </a:r>
          </a:p>
          <a:p>
            <a:pPr marL="0" indent="0">
              <a:buNone/>
            </a:pPr>
            <a:r>
              <a:rPr lang="en-US" altLang="ja-JP" dirty="0"/>
              <a:t>ax1.plot(x1, y1)                     # </a:t>
            </a:r>
            <a:r>
              <a:rPr lang="ja-JP" altLang="en-US" dirty="0"/>
              <a:t>ラインをプロット</a:t>
            </a:r>
          </a:p>
          <a:p>
            <a:pPr marL="0" indent="0">
              <a:buNone/>
            </a:pPr>
            <a:r>
              <a:rPr lang="en-US" altLang="ja-JP" dirty="0"/>
              <a:t>ax1.set_title('scatter plot')        # </a:t>
            </a:r>
            <a:r>
              <a:rPr lang="ja-JP" altLang="en-US" dirty="0"/>
              <a:t>タイトル</a:t>
            </a:r>
          </a:p>
          <a:p>
            <a:pPr marL="0" indent="0">
              <a:buNone/>
            </a:pPr>
            <a:r>
              <a:rPr lang="en-US" altLang="ja-JP" dirty="0"/>
              <a:t>ax1.set_ylabel('Damped oscillation') # y</a:t>
            </a:r>
            <a:r>
              <a:rPr lang="ja-JP" altLang="en-US" dirty="0"/>
              <a:t>軸のラベル</a:t>
            </a:r>
          </a:p>
          <a:p>
            <a:pPr marL="0" indent="0">
              <a:buNone/>
            </a:pPr>
            <a:endParaRPr lang="ja-JP" altLang="en-US" dirty="0"/>
          </a:p>
          <a:p>
            <a:pPr marL="0" indent="0">
              <a:buNone/>
            </a:pPr>
            <a:r>
              <a:rPr lang="en-US" altLang="ja-JP" dirty="0"/>
              <a:t># </a:t>
            </a:r>
            <a:r>
              <a:rPr lang="ja-JP" altLang="en-US" dirty="0"/>
              <a:t>右上に</a:t>
            </a:r>
            <a:r>
              <a:rPr lang="en-US" altLang="ja-JP" dirty="0"/>
              <a:t>x1</a:t>
            </a:r>
            <a:r>
              <a:rPr lang="ja-JP" altLang="en-US" dirty="0"/>
              <a:t>、</a:t>
            </a:r>
            <a:r>
              <a:rPr lang="en-US" altLang="ja-JP" dirty="0"/>
              <a:t>y1</a:t>
            </a:r>
            <a:r>
              <a:rPr lang="ja-JP" altLang="en-US" dirty="0"/>
              <a:t>のマーカーをプロット</a:t>
            </a:r>
          </a:p>
          <a:p>
            <a:pPr marL="0" indent="0">
              <a:buNone/>
            </a:pPr>
            <a:r>
              <a:rPr lang="en-US" altLang="ja-JP" dirty="0"/>
              <a:t>ax2 = </a:t>
            </a:r>
            <a:r>
              <a:rPr lang="en-US" altLang="ja-JP" dirty="0" err="1"/>
              <a:t>fig.add_subplot</a:t>
            </a:r>
            <a:r>
              <a:rPr lang="en-US" altLang="ja-JP" dirty="0"/>
              <a:t>(222)           # (222)</a:t>
            </a:r>
            <a:r>
              <a:rPr lang="ja-JP" altLang="en-US" dirty="0"/>
              <a:t>に</a:t>
            </a:r>
            <a:r>
              <a:rPr lang="en-US" altLang="ja-JP" dirty="0"/>
              <a:t>Axes</a:t>
            </a:r>
            <a:r>
              <a:rPr lang="ja-JP" altLang="en-US" dirty="0"/>
              <a:t>を追加</a:t>
            </a:r>
          </a:p>
          <a:p>
            <a:pPr marL="0" indent="0">
              <a:buNone/>
            </a:pPr>
            <a:r>
              <a:rPr lang="en-US" altLang="ja-JP" dirty="0"/>
              <a:t>ax2.scatter(x1, y1, marker='o')      # </a:t>
            </a:r>
            <a:r>
              <a:rPr lang="ja-JP" altLang="en-US" dirty="0"/>
              <a:t>散布図</a:t>
            </a:r>
          </a:p>
          <a:p>
            <a:pPr marL="0" indent="0">
              <a:buNone/>
            </a:pPr>
            <a:r>
              <a:rPr lang="en-US" altLang="ja-JP" dirty="0"/>
              <a:t>ax2.set_title('scatter plot')        # </a:t>
            </a:r>
            <a:r>
              <a:rPr lang="ja-JP" altLang="en-US" dirty="0"/>
              <a:t>タイトル</a:t>
            </a:r>
          </a:p>
          <a:p>
            <a:pPr marL="0" indent="0">
              <a:buNone/>
            </a:pPr>
            <a:endParaRPr lang="ja-JP" altLang="en-US" dirty="0"/>
          </a:p>
          <a:p>
            <a:pPr marL="0" indent="0">
              <a:buNone/>
            </a:pPr>
            <a:r>
              <a:rPr lang="en-US" altLang="ja-JP" dirty="0"/>
              <a:t># </a:t>
            </a:r>
            <a:r>
              <a:rPr lang="ja-JP" altLang="en-US" dirty="0"/>
              <a:t>左下に</a:t>
            </a:r>
            <a:r>
              <a:rPr lang="en-US" altLang="ja-JP" dirty="0"/>
              <a:t>x2</a:t>
            </a:r>
            <a:r>
              <a:rPr lang="ja-JP" altLang="en-US" dirty="0"/>
              <a:t>、</a:t>
            </a:r>
            <a:r>
              <a:rPr lang="en-US" altLang="ja-JP" dirty="0"/>
              <a:t>y2</a:t>
            </a:r>
            <a:r>
              <a:rPr lang="ja-JP" altLang="en-US" dirty="0"/>
              <a:t>のラインをサブプロット</a:t>
            </a:r>
          </a:p>
          <a:p>
            <a:pPr marL="0" indent="0">
              <a:buNone/>
            </a:pPr>
            <a:r>
              <a:rPr lang="en-US" altLang="ja-JP" dirty="0"/>
              <a:t>ax3 = </a:t>
            </a:r>
            <a:r>
              <a:rPr lang="en-US" altLang="ja-JP" dirty="0" err="1"/>
              <a:t>fig.add_subplot</a:t>
            </a:r>
            <a:r>
              <a:rPr lang="en-US" altLang="ja-JP" dirty="0"/>
              <a:t>(223)           # (223)</a:t>
            </a:r>
            <a:r>
              <a:rPr lang="ja-JP" altLang="en-US" dirty="0"/>
              <a:t>に</a:t>
            </a:r>
            <a:r>
              <a:rPr lang="en-US" altLang="ja-JP" dirty="0"/>
              <a:t>Axes</a:t>
            </a:r>
            <a:r>
              <a:rPr lang="ja-JP" altLang="en-US" dirty="0"/>
              <a:t>を追加</a:t>
            </a:r>
          </a:p>
          <a:p>
            <a:pPr marL="0" indent="0">
              <a:buNone/>
            </a:pPr>
            <a:r>
              <a:rPr lang="en-US" altLang="ja-JP" dirty="0"/>
              <a:t>ax3.plot(x2, y2)                     # </a:t>
            </a:r>
            <a:r>
              <a:rPr lang="ja-JP" altLang="en-US" dirty="0"/>
              <a:t>ラインをプロット</a:t>
            </a:r>
          </a:p>
          <a:p>
            <a:pPr marL="0" indent="0">
              <a:buNone/>
            </a:pPr>
            <a:r>
              <a:rPr lang="en-US" altLang="ja-JP" dirty="0"/>
              <a:t>ax3.set_xlabel('time (s)'),          # x</a:t>
            </a:r>
            <a:r>
              <a:rPr lang="ja-JP" altLang="en-US" dirty="0"/>
              <a:t>軸のラベル</a:t>
            </a:r>
          </a:p>
          <a:p>
            <a:pPr marL="0" indent="0">
              <a:buNone/>
            </a:pPr>
            <a:r>
              <a:rPr lang="en-US" altLang="ja-JP" dirty="0"/>
              <a:t>ax3.set_ylabel('Damped oscillation') # y</a:t>
            </a:r>
            <a:r>
              <a:rPr lang="ja-JP" altLang="en-US" dirty="0"/>
              <a:t>軸のラベル</a:t>
            </a:r>
          </a:p>
          <a:p>
            <a:pPr marL="0" indent="0">
              <a:buNone/>
            </a:pPr>
            <a:endParaRPr lang="ja-JP" altLang="en-US" dirty="0"/>
          </a:p>
          <a:p>
            <a:pPr marL="0" indent="0">
              <a:buNone/>
            </a:pPr>
            <a:r>
              <a:rPr lang="en-US" altLang="ja-JP" dirty="0"/>
              <a:t># </a:t>
            </a:r>
            <a:r>
              <a:rPr lang="ja-JP" altLang="en-US" dirty="0"/>
              <a:t>右下に</a:t>
            </a:r>
            <a:r>
              <a:rPr lang="en-US" altLang="ja-JP" dirty="0"/>
              <a:t>x2</a:t>
            </a:r>
            <a:r>
              <a:rPr lang="ja-JP" altLang="en-US" dirty="0"/>
              <a:t>、</a:t>
            </a:r>
            <a:r>
              <a:rPr lang="en-US" altLang="ja-JP" dirty="0"/>
              <a:t>y2</a:t>
            </a:r>
            <a:r>
              <a:rPr lang="ja-JP" altLang="en-US" dirty="0"/>
              <a:t>のマーカーをサブプロット</a:t>
            </a:r>
          </a:p>
          <a:p>
            <a:pPr marL="0" indent="0">
              <a:buNone/>
            </a:pPr>
            <a:r>
              <a:rPr lang="en-US" altLang="ja-JP" dirty="0"/>
              <a:t>ax4 = </a:t>
            </a:r>
            <a:r>
              <a:rPr lang="en-US" altLang="ja-JP" dirty="0" err="1"/>
              <a:t>fig.add_subplot</a:t>
            </a:r>
            <a:r>
              <a:rPr lang="en-US" altLang="ja-JP" dirty="0"/>
              <a:t>(224)           # (224)</a:t>
            </a:r>
            <a:r>
              <a:rPr lang="ja-JP" altLang="en-US" dirty="0"/>
              <a:t>に</a:t>
            </a:r>
            <a:r>
              <a:rPr lang="en-US" altLang="ja-JP" dirty="0"/>
              <a:t>Axes</a:t>
            </a:r>
            <a:r>
              <a:rPr lang="ja-JP" altLang="en-US" dirty="0"/>
              <a:t>を追加</a:t>
            </a:r>
          </a:p>
          <a:p>
            <a:pPr marL="0" indent="0">
              <a:buNone/>
            </a:pPr>
            <a:r>
              <a:rPr lang="en-US" altLang="ja-JP" dirty="0"/>
              <a:t>ax4.scatter(x2, y2, marker='o')      # </a:t>
            </a:r>
            <a:r>
              <a:rPr lang="ja-JP" altLang="en-US" dirty="0"/>
              <a:t>散布図</a:t>
            </a:r>
          </a:p>
          <a:p>
            <a:pPr marL="0" indent="0">
              <a:buNone/>
            </a:pPr>
            <a:r>
              <a:rPr lang="en-US" altLang="ja-JP" dirty="0"/>
              <a:t>ax4.set_xlabel('time (s)')           # x</a:t>
            </a:r>
            <a:r>
              <a:rPr lang="ja-JP" altLang="en-US" dirty="0"/>
              <a:t>軸のラベル</a:t>
            </a:r>
          </a:p>
          <a:p>
            <a:pPr marL="0" indent="0">
              <a:buNone/>
            </a:pPr>
            <a:endParaRPr lang="ja-JP" altLang="en-US" dirty="0"/>
          </a:p>
          <a:p>
            <a:pPr marL="0" indent="0">
              <a:buNone/>
            </a:pPr>
            <a:r>
              <a:rPr lang="en-US" altLang="ja-JP" dirty="0" err="1"/>
              <a:t>plt.show</a:t>
            </a:r>
            <a:r>
              <a:rPr lang="en-US" altLang="ja-JP" dirty="0"/>
              <a:t>()</a:t>
            </a:r>
            <a:endParaRPr kumimoji="1" lang="ja-JP" altLang="en-US" dirty="0"/>
          </a:p>
        </p:txBody>
      </p:sp>
      <p:pic>
        <p:nvPicPr>
          <p:cNvPr id="13314" name="Picture 2">
            <a:extLst>
              <a:ext uri="{FF2B5EF4-FFF2-40B4-BE49-F238E27FC236}">
                <a16:creationId xmlns:a16="http://schemas.microsoft.com/office/drawing/2014/main" id="{00274420-1911-4FCA-9526-345C5C607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645024"/>
            <a:ext cx="37814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39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AFCE5-A2BB-4824-B272-9B0C9BD13A92}"/>
              </a:ext>
            </a:extLst>
          </p:cNvPr>
          <p:cNvSpPr>
            <a:spLocks noGrp="1"/>
          </p:cNvSpPr>
          <p:nvPr>
            <p:ph type="title"/>
          </p:nvPr>
        </p:nvSpPr>
        <p:spPr>
          <a:xfrm>
            <a:off x="251520" y="2286000"/>
            <a:ext cx="8229600" cy="1143000"/>
          </a:xfrm>
        </p:spPr>
        <p:txBody>
          <a:bodyPr/>
          <a:lstStyle/>
          <a:p>
            <a:r>
              <a:rPr kumimoji="1" lang="ja-JP" altLang="en-US" dirty="0"/>
              <a:t>ローソク足</a:t>
            </a:r>
          </a:p>
        </p:txBody>
      </p:sp>
    </p:spTree>
    <p:extLst>
      <p:ext uri="{BB962C8B-B14F-4D97-AF65-F5344CB8AC3E}">
        <p14:creationId xmlns:p14="http://schemas.microsoft.com/office/powerpoint/2010/main" val="42113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5F8D3-7311-45D2-AE27-F3704DE0097C}"/>
              </a:ext>
            </a:extLst>
          </p:cNvPr>
          <p:cNvSpPr>
            <a:spLocks noGrp="1"/>
          </p:cNvSpPr>
          <p:nvPr>
            <p:ph type="title"/>
          </p:nvPr>
        </p:nvSpPr>
        <p:spPr/>
        <p:txBody>
          <a:bodyPr/>
          <a:lstStyle/>
          <a:p>
            <a:r>
              <a:rPr kumimoji="1" lang="ja-JP" altLang="en-US"/>
              <a:t>パラメータ</a:t>
            </a:r>
          </a:p>
        </p:txBody>
      </p:sp>
      <p:sp>
        <p:nvSpPr>
          <p:cNvPr id="3" name="コンテンツ プレースホルダー 2">
            <a:extLst>
              <a:ext uri="{FF2B5EF4-FFF2-40B4-BE49-F238E27FC236}">
                <a16:creationId xmlns:a16="http://schemas.microsoft.com/office/drawing/2014/main" id="{CA5C4D19-E822-45B0-A49F-DFDA1EB538C5}"/>
              </a:ext>
            </a:extLst>
          </p:cNvPr>
          <p:cNvSpPr>
            <a:spLocks noGrp="1"/>
          </p:cNvSpPr>
          <p:nvPr>
            <p:ph idx="1"/>
          </p:nvPr>
        </p:nvSpPr>
        <p:spPr/>
        <p:txBody>
          <a:bodyPr/>
          <a:lstStyle/>
          <a:p>
            <a:r>
              <a:rPr kumimoji="1" lang="en-US" altLang="ja-JP"/>
              <a:t>title,xlabel,ylabel,grid,xtick,legend,figure</a:t>
            </a:r>
          </a:p>
          <a:p>
            <a:r>
              <a:rPr lang="en-US" altLang="ja-JP"/>
              <a:t>addsubplot,subplots_adjust,set_xlim,set_ylim</a:t>
            </a:r>
          </a:p>
          <a:p>
            <a:pPr marL="0" indent="0">
              <a:buNone/>
            </a:pPr>
            <a:r>
              <a:rPr kumimoji="1" lang="en-US" altLang="ja-JP"/>
              <a:t>    set_xlabel,set_ylabel</a:t>
            </a:r>
            <a:endParaRPr kumimoji="1" lang="ja-JP" altLang="en-US"/>
          </a:p>
        </p:txBody>
      </p:sp>
    </p:spTree>
    <p:extLst>
      <p:ext uri="{BB962C8B-B14F-4D97-AF65-F5344CB8AC3E}">
        <p14:creationId xmlns:p14="http://schemas.microsoft.com/office/powerpoint/2010/main" val="5794813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DC3854-D01F-48A4-B346-E0BD83A4C06B}"/>
              </a:ext>
            </a:extLst>
          </p:cNvPr>
          <p:cNvSpPr>
            <a:spLocks noGrp="1"/>
          </p:cNvSpPr>
          <p:nvPr>
            <p:ph type="title"/>
          </p:nvPr>
        </p:nvSpPr>
        <p:spPr/>
        <p:txBody>
          <a:bodyPr/>
          <a:lstStyle/>
          <a:p>
            <a:r>
              <a:rPr kumimoji="1" lang="ja-JP" altLang="en-US"/>
              <a:t>ローソク足</a:t>
            </a:r>
          </a:p>
        </p:txBody>
      </p:sp>
      <p:sp>
        <p:nvSpPr>
          <p:cNvPr id="3" name="コンテンツ プレースホルダー 2">
            <a:extLst>
              <a:ext uri="{FF2B5EF4-FFF2-40B4-BE49-F238E27FC236}">
                <a16:creationId xmlns:a16="http://schemas.microsoft.com/office/drawing/2014/main" id="{85F59BE2-6513-4CBF-B903-F7CD8CB6BA11}"/>
              </a:ext>
            </a:extLst>
          </p:cNvPr>
          <p:cNvSpPr>
            <a:spLocks noGrp="1"/>
          </p:cNvSpPr>
          <p:nvPr>
            <p:ph idx="1"/>
          </p:nvPr>
        </p:nvSpPr>
        <p:spPr/>
        <p:txBody>
          <a:bodyPr/>
          <a:lstStyle/>
          <a:p>
            <a:r>
              <a:rPr kumimoji="1" lang="ja-JP" altLang="en-US"/>
              <a:t>株価はその日の始値、高値、安値、終値を</a:t>
            </a:r>
            <a:endParaRPr kumimoji="1" lang="en-US" altLang="ja-JP"/>
          </a:p>
          <a:p>
            <a:pPr marL="0" indent="0">
              <a:buNone/>
            </a:pPr>
            <a:r>
              <a:rPr kumimoji="1" lang="ja-JP" altLang="en-US"/>
              <a:t>　を記したもの。</a:t>
            </a:r>
            <a:endParaRPr kumimoji="1" lang="en-US" altLang="ja-JP"/>
          </a:p>
          <a:p>
            <a:pPr marL="0" indent="0">
              <a:buNone/>
            </a:pPr>
            <a:r>
              <a:rPr kumimoji="1" lang="ja-JP" altLang="en-US"/>
              <a:t>　</a:t>
            </a:r>
          </a:p>
        </p:txBody>
      </p:sp>
      <p:sp>
        <p:nvSpPr>
          <p:cNvPr id="4" name="正方形/長方形 3">
            <a:extLst>
              <a:ext uri="{FF2B5EF4-FFF2-40B4-BE49-F238E27FC236}">
                <a16:creationId xmlns:a16="http://schemas.microsoft.com/office/drawing/2014/main" id="{6A978801-20AF-4F03-A4D5-905DC634153C}"/>
              </a:ext>
            </a:extLst>
          </p:cNvPr>
          <p:cNvSpPr/>
          <p:nvPr/>
        </p:nvSpPr>
        <p:spPr>
          <a:xfrm>
            <a:off x="2267744" y="3573016"/>
            <a:ext cx="5040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6480F23-2321-4B7E-93E7-2721190272FB}"/>
              </a:ext>
            </a:extLst>
          </p:cNvPr>
          <p:cNvCxnSpPr/>
          <p:nvPr/>
        </p:nvCxnSpPr>
        <p:spPr>
          <a:xfrm>
            <a:off x="2520898" y="2924944"/>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63BAEB4-7E96-48C0-BE75-2208C2122C51}"/>
              </a:ext>
            </a:extLst>
          </p:cNvPr>
          <p:cNvCxnSpPr>
            <a:stCxn id="4" idx="2"/>
          </p:cNvCxnSpPr>
          <p:nvPr/>
        </p:nvCxnSpPr>
        <p:spPr>
          <a:xfrm>
            <a:off x="2519772" y="5013176"/>
            <a:ext cx="1126"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11C6963-ECF7-469A-AA81-A9329138CC7E}"/>
              </a:ext>
            </a:extLst>
          </p:cNvPr>
          <p:cNvCxnSpPr/>
          <p:nvPr/>
        </p:nvCxnSpPr>
        <p:spPr>
          <a:xfrm>
            <a:off x="1547664" y="3574929"/>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EDD880A-B826-4BAE-A047-3B96EADA192A}"/>
              </a:ext>
            </a:extLst>
          </p:cNvPr>
          <p:cNvCxnSpPr/>
          <p:nvPr/>
        </p:nvCxnSpPr>
        <p:spPr>
          <a:xfrm>
            <a:off x="1547664" y="5013176"/>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1CD1CB8-3ABA-4288-8DF9-E83F12980F56}"/>
              </a:ext>
            </a:extLst>
          </p:cNvPr>
          <p:cNvCxnSpPr/>
          <p:nvPr/>
        </p:nvCxnSpPr>
        <p:spPr>
          <a:xfrm flipH="1">
            <a:off x="2555776" y="292494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362A843-0220-4382-BF88-E0092DD74885}"/>
              </a:ext>
            </a:extLst>
          </p:cNvPr>
          <p:cNvCxnSpPr/>
          <p:nvPr/>
        </p:nvCxnSpPr>
        <p:spPr>
          <a:xfrm flipH="1">
            <a:off x="2555776" y="580526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BCF795F-597C-4054-9844-73BC4624E9B8}"/>
              </a:ext>
            </a:extLst>
          </p:cNvPr>
          <p:cNvSpPr txBox="1"/>
          <p:nvPr/>
        </p:nvSpPr>
        <p:spPr>
          <a:xfrm>
            <a:off x="3491880" y="2740278"/>
            <a:ext cx="646331" cy="369332"/>
          </a:xfrm>
          <a:prstGeom prst="rect">
            <a:avLst/>
          </a:prstGeom>
          <a:noFill/>
        </p:spPr>
        <p:txBody>
          <a:bodyPr wrap="none" rtlCol="0">
            <a:spAutoFit/>
          </a:bodyPr>
          <a:lstStyle/>
          <a:p>
            <a:r>
              <a:rPr kumimoji="1" lang="ja-JP" altLang="en-US"/>
              <a:t>高値</a:t>
            </a:r>
          </a:p>
        </p:txBody>
      </p:sp>
      <p:sp>
        <p:nvSpPr>
          <p:cNvPr id="22" name="テキスト ボックス 21">
            <a:extLst>
              <a:ext uri="{FF2B5EF4-FFF2-40B4-BE49-F238E27FC236}">
                <a16:creationId xmlns:a16="http://schemas.microsoft.com/office/drawing/2014/main" id="{FED7CFD1-FC4D-4DB2-B093-B86E396032C6}"/>
              </a:ext>
            </a:extLst>
          </p:cNvPr>
          <p:cNvSpPr txBox="1"/>
          <p:nvPr/>
        </p:nvSpPr>
        <p:spPr>
          <a:xfrm>
            <a:off x="3419872" y="5620598"/>
            <a:ext cx="646331" cy="369332"/>
          </a:xfrm>
          <a:prstGeom prst="rect">
            <a:avLst/>
          </a:prstGeom>
          <a:noFill/>
        </p:spPr>
        <p:txBody>
          <a:bodyPr wrap="none" rtlCol="0">
            <a:spAutoFit/>
          </a:bodyPr>
          <a:lstStyle/>
          <a:p>
            <a:r>
              <a:rPr lang="ja-JP" altLang="en-US"/>
              <a:t>安</a:t>
            </a:r>
            <a:r>
              <a:rPr kumimoji="1" lang="ja-JP" altLang="en-US"/>
              <a:t>値</a:t>
            </a:r>
          </a:p>
        </p:txBody>
      </p:sp>
      <p:sp>
        <p:nvSpPr>
          <p:cNvPr id="23" name="テキスト ボックス 22">
            <a:extLst>
              <a:ext uri="{FF2B5EF4-FFF2-40B4-BE49-F238E27FC236}">
                <a16:creationId xmlns:a16="http://schemas.microsoft.com/office/drawing/2014/main" id="{838525B1-3C70-409F-8A17-7E9FCB768603}"/>
              </a:ext>
            </a:extLst>
          </p:cNvPr>
          <p:cNvSpPr txBox="1"/>
          <p:nvPr/>
        </p:nvSpPr>
        <p:spPr>
          <a:xfrm>
            <a:off x="864459" y="4888468"/>
            <a:ext cx="646331" cy="369332"/>
          </a:xfrm>
          <a:prstGeom prst="rect">
            <a:avLst/>
          </a:prstGeom>
          <a:noFill/>
        </p:spPr>
        <p:txBody>
          <a:bodyPr wrap="none" rtlCol="0">
            <a:spAutoFit/>
          </a:bodyPr>
          <a:lstStyle/>
          <a:p>
            <a:r>
              <a:rPr kumimoji="1" lang="ja-JP" altLang="en-US"/>
              <a:t>始値</a:t>
            </a:r>
          </a:p>
        </p:txBody>
      </p:sp>
      <p:sp>
        <p:nvSpPr>
          <p:cNvPr id="24" name="テキスト ボックス 23">
            <a:extLst>
              <a:ext uri="{FF2B5EF4-FFF2-40B4-BE49-F238E27FC236}">
                <a16:creationId xmlns:a16="http://schemas.microsoft.com/office/drawing/2014/main" id="{A80496BB-09BC-4BC6-AA9F-60E94B2B6961}"/>
              </a:ext>
            </a:extLst>
          </p:cNvPr>
          <p:cNvSpPr txBox="1"/>
          <p:nvPr/>
        </p:nvSpPr>
        <p:spPr>
          <a:xfrm>
            <a:off x="938208" y="3429000"/>
            <a:ext cx="646331" cy="369332"/>
          </a:xfrm>
          <a:prstGeom prst="rect">
            <a:avLst/>
          </a:prstGeom>
          <a:noFill/>
        </p:spPr>
        <p:txBody>
          <a:bodyPr wrap="none" rtlCol="0">
            <a:spAutoFit/>
          </a:bodyPr>
          <a:lstStyle/>
          <a:p>
            <a:r>
              <a:rPr lang="ja-JP" altLang="en-US"/>
              <a:t>終</a:t>
            </a:r>
            <a:r>
              <a:rPr kumimoji="1" lang="ja-JP" altLang="en-US"/>
              <a:t>値</a:t>
            </a:r>
          </a:p>
        </p:txBody>
      </p:sp>
    </p:spTree>
    <p:extLst>
      <p:ext uri="{BB962C8B-B14F-4D97-AF65-F5344CB8AC3E}">
        <p14:creationId xmlns:p14="http://schemas.microsoft.com/office/powerpoint/2010/main" val="41955594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33418-13C5-447B-9203-80C983963672}"/>
              </a:ext>
            </a:extLst>
          </p:cNvPr>
          <p:cNvSpPr>
            <a:spLocks noGrp="1"/>
          </p:cNvSpPr>
          <p:nvPr>
            <p:ph type="title"/>
          </p:nvPr>
        </p:nvSpPr>
        <p:spPr/>
        <p:txBody>
          <a:bodyPr>
            <a:normAutofit fontScale="90000"/>
          </a:bodyPr>
          <a:lstStyle/>
          <a:p>
            <a:r>
              <a:rPr kumimoji="1" lang="ja-JP" altLang="en-US"/>
              <a:t>ファイルからローソク足を読み込んでグラフを書く</a:t>
            </a:r>
          </a:p>
        </p:txBody>
      </p:sp>
    </p:spTree>
    <p:extLst>
      <p:ext uri="{BB962C8B-B14F-4D97-AF65-F5344CB8AC3E}">
        <p14:creationId xmlns:p14="http://schemas.microsoft.com/office/powerpoint/2010/main" val="25005900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24902BC-FE5B-4174-8DAA-6D860A31E3B0}"/>
              </a:ext>
            </a:extLst>
          </p:cNvPr>
          <p:cNvSpPr/>
          <p:nvPr/>
        </p:nvSpPr>
        <p:spPr>
          <a:xfrm>
            <a:off x="179512" y="30138"/>
            <a:ext cx="12025336" cy="7017306"/>
          </a:xfrm>
          <a:prstGeom prst="rect">
            <a:avLst/>
          </a:prstGeom>
        </p:spPr>
        <p:txBody>
          <a:bodyPr wrap="square">
            <a:spAutoFit/>
          </a:bodyPr>
          <a:lstStyle/>
          <a:p>
            <a:r>
              <a:rPr lang="en-US" altLang="ja-JP"/>
              <a:t>#rosoku.py</a:t>
            </a:r>
          </a:p>
          <a:p>
            <a:r>
              <a:rPr lang="ja-JP" altLang="en-US"/>
              <a:t>import pandas_datareader as web</a:t>
            </a:r>
          </a:p>
          <a:p>
            <a:r>
              <a:rPr lang="ja-JP" altLang="en-US"/>
              <a:t>import numpy as np</a:t>
            </a:r>
          </a:p>
          <a:p>
            <a:r>
              <a:rPr lang="ja-JP" altLang="en-US"/>
              <a:t>import matplotlib as mpl</a:t>
            </a:r>
          </a:p>
          <a:p>
            <a:r>
              <a:rPr lang="ja-JP" altLang="en-US"/>
              <a:t>import matplotlib.pyplot as plt</a:t>
            </a:r>
          </a:p>
          <a:p>
            <a:r>
              <a:rPr lang="ja-JP" altLang="en-US"/>
              <a:t>import pandas as pd</a:t>
            </a:r>
          </a:p>
          <a:p>
            <a:r>
              <a:rPr lang="ja-JP" altLang="en-US"/>
              <a:t>import seaborn as sns</a:t>
            </a:r>
          </a:p>
          <a:p>
            <a:r>
              <a:rPr lang="ja-JP" altLang="en-US"/>
              <a:t>import mpl_finance as mpf</a:t>
            </a:r>
          </a:p>
          <a:p>
            <a:r>
              <a:rPr lang="ja-JP" altLang="en-US"/>
              <a:t>def candlewrite(fname,ax):</a:t>
            </a:r>
          </a:p>
          <a:p>
            <a:r>
              <a:rPr lang="ja-JP" altLang="en-US"/>
              <a:t>	nikkei=pd.read_csv(fname)</a:t>
            </a:r>
          </a:p>
          <a:p>
            <a:r>
              <a:rPr lang="ja-JP" altLang="en-US"/>
              <a:t>	df=nikkei[1:75].copy()</a:t>
            </a:r>
          </a:p>
          <a:p>
            <a:r>
              <a:rPr lang="ja-JP" altLang="en-US"/>
              <a:t>	mpf.candlestick2_ohlc(ax,df["Open"],df["High"],df["Low"],df["Close"],width=0.8,colorup="b",colordown="r")</a:t>
            </a:r>
          </a:p>
          <a:p>
            <a:r>
              <a:rPr lang="ja-JP" altLang="en-US"/>
              <a:t>	ax.plot(df['Close'].rolling(15).mean().values,label='rolling(10)') </a:t>
            </a:r>
          </a:p>
          <a:p>
            <a:r>
              <a:rPr lang="ja-JP" altLang="en-US"/>
              <a:t>	ax.plot(df['Close'].rolling(25).mean().values,label='rolling(15)') </a:t>
            </a:r>
          </a:p>
          <a:p>
            <a:r>
              <a:rPr lang="ja-JP" altLang="en-US"/>
              <a:t>	ax.grid(which='both')</a:t>
            </a:r>
          </a:p>
          <a:p>
            <a:r>
              <a:rPr lang="ja-JP" altLang="en-US"/>
              <a:t>	ax.grid(which='both')</a:t>
            </a:r>
          </a:p>
          <a:p>
            <a:r>
              <a:rPr lang="ja-JP" altLang="en-US"/>
              <a:t>	ax.legend()</a:t>
            </a:r>
          </a:p>
          <a:p>
            <a:r>
              <a:rPr lang="ja-JP" altLang="en-US"/>
              <a:t>(fig,ax)=plt.subplots(3,5,figsize=(12,6))</a:t>
            </a:r>
          </a:p>
          <a:p>
            <a:r>
              <a:rPr lang="ja-JP" altLang="en-US"/>
              <a:t>fig.suptitle('Title')</a:t>
            </a:r>
          </a:p>
          <a:p>
            <a:r>
              <a:rPr lang="ja-JP" altLang="en-US"/>
              <a:t>candlewrite('nikeikabuka.csv',ax[0,0])</a:t>
            </a:r>
          </a:p>
          <a:p>
            <a:endParaRPr lang="en-US" altLang="ja-JP"/>
          </a:p>
          <a:p>
            <a:r>
              <a:rPr lang="ja-JP" altLang="en-US"/>
              <a:t>candlewrite('nikeikabuka.csv',ax[2,4])</a:t>
            </a:r>
          </a:p>
          <a:p>
            <a:r>
              <a:rPr lang="ja-JP" altLang="en-US"/>
              <a:t>plt.tight_layout()</a:t>
            </a:r>
          </a:p>
          <a:p>
            <a:r>
              <a:rPr lang="ja-JP" altLang="en-US"/>
              <a:t>plt.show()</a:t>
            </a:r>
          </a:p>
          <a:p>
            <a:endParaRPr lang="ja-JP"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C4CA0-8D38-44DE-8249-8EFB4DA5B4C5}"/>
              </a:ext>
            </a:extLst>
          </p:cNvPr>
          <p:cNvSpPr>
            <a:spLocks noGrp="1"/>
          </p:cNvSpPr>
          <p:nvPr>
            <p:ph type="title"/>
          </p:nvPr>
        </p:nvSpPr>
        <p:spPr/>
        <p:txBody>
          <a:bodyPr/>
          <a:lstStyle/>
          <a:p>
            <a:r>
              <a:rPr lang="ja-JP" altLang="en-US"/>
              <a:t>結果</a:t>
            </a:r>
            <a:endParaRPr kumimoji="1" lang="ja-JP" altLang="en-US"/>
          </a:p>
        </p:txBody>
      </p:sp>
      <p:pic>
        <p:nvPicPr>
          <p:cNvPr id="4" name="図 3">
            <a:extLst>
              <a:ext uri="{FF2B5EF4-FFF2-40B4-BE49-F238E27FC236}">
                <a16:creationId xmlns:a16="http://schemas.microsoft.com/office/drawing/2014/main" id="{3673B3E7-E1A0-442C-9A8E-741E9A05A4BC}"/>
              </a:ext>
            </a:extLst>
          </p:cNvPr>
          <p:cNvPicPr>
            <a:picLocks noChangeAspect="1"/>
          </p:cNvPicPr>
          <p:nvPr/>
        </p:nvPicPr>
        <p:blipFill>
          <a:blip r:embed="rId2" cstate="print"/>
          <a:stretch>
            <a:fillRect/>
          </a:stretch>
        </p:blipFill>
        <p:spPr>
          <a:xfrm flipV="1">
            <a:off x="683568" y="1772816"/>
            <a:ext cx="7380312" cy="4464496"/>
          </a:xfrm>
          <a:prstGeom prst="rect">
            <a:avLst/>
          </a:prstGeom>
        </p:spPr>
      </p:pic>
    </p:spTree>
    <p:extLst>
      <p:ext uri="{BB962C8B-B14F-4D97-AF65-F5344CB8AC3E}">
        <p14:creationId xmlns:p14="http://schemas.microsoft.com/office/powerpoint/2010/main" val="40973865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BCBF1-CFF5-4718-871E-EBBB3DF90350}"/>
              </a:ext>
            </a:extLst>
          </p:cNvPr>
          <p:cNvSpPr>
            <a:spLocks noGrp="1"/>
          </p:cNvSpPr>
          <p:nvPr>
            <p:ph type="title"/>
          </p:nvPr>
        </p:nvSpPr>
        <p:spPr/>
        <p:txBody>
          <a:bodyPr/>
          <a:lstStyle/>
          <a:p>
            <a:endParaRPr kumimoji="1" lang="ja-JP" altLang="en-US"/>
          </a:p>
        </p:txBody>
      </p:sp>
      <p:pic>
        <p:nvPicPr>
          <p:cNvPr id="12290" name="Picture 2">
            <a:extLst>
              <a:ext uri="{FF2B5EF4-FFF2-40B4-BE49-F238E27FC236}">
                <a16:creationId xmlns:a16="http://schemas.microsoft.com/office/drawing/2014/main" id="{38ED9FF3-B638-4ECD-B883-62C2D5E28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0475" y="2097479"/>
            <a:ext cx="5043049"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255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5C92-D858-42CB-8E4B-E1C3F57CBCDF}"/>
              </a:ext>
            </a:extLst>
          </p:cNvPr>
          <p:cNvSpPr>
            <a:spLocks noGrp="1"/>
          </p:cNvSpPr>
          <p:nvPr>
            <p:ph type="title"/>
          </p:nvPr>
        </p:nvSpPr>
        <p:spPr/>
        <p:txBody>
          <a:bodyPr/>
          <a:lstStyle/>
          <a:p>
            <a:r>
              <a:rPr lang="en-US" altLang="ja-JP" dirty="0"/>
              <a:t>seaborn</a:t>
            </a:r>
            <a:endParaRPr kumimoji="1" lang="ja-JP" altLang="en-US" dirty="0"/>
          </a:p>
        </p:txBody>
      </p:sp>
    </p:spTree>
    <p:extLst>
      <p:ext uri="{BB962C8B-B14F-4D97-AF65-F5344CB8AC3E}">
        <p14:creationId xmlns:p14="http://schemas.microsoft.com/office/powerpoint/2010/main" val="41994390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62777-5D12-4579-BD35-7A10517379DD}"/>
              </a:ext>
            </a:extLst>
          </p:cNvPr>
          <p:cNvSpPr>
            <a:spLocks noGrp="1"/>
          </p:cNvSpPr>
          <p:nvPr>
            <p:ph type="title"/>
          </p:nvPr>
        </p:nvSpPr>
        <p:spPr/>
        <p:txBody>
          <a:bodyPr/>
          <a:lstStyle/>
          <a:p>
            <a:r>
              <a:rPr kumimoji="1" lang="ja-JP" altLang="en-US" dirty="0"/>
              <a:t>正弦波</a:t>
            </a:r>
          </a:p>
        </p:txBody>
      </p:sp>
      <p:sp>
        <p:nvSpPr>
          <p:cNvPr id="4" name="正方形/長方形 3">
            <a:extLst>
              <a:ext uri="{FF2B5EF4-FFF2-40B4-BE49-F238E27FC236}">
                <a16:creationId xmlns:a16="http://schemas.microsoft.com/office/drawing/2014/main" id="{7F87C9E8-71B5-45D6-A175-F80A114ECD38}"/>
              </a:ext>
            </a:extLst>
          </p:cNvPr>
          <p:cNvSpPr/>
          <p:nvPr/>
        </p:nvSpPr>
        <p:spPr>
          <a:xfrm>
            <a:off x="1115616" y="1417827"/>
            <a:ext cx="6102424" cy="3970318"/>
          </a:xfrm>
          <a:prstGeom prst="rect">
            <a:avLst/>
          </a:prstGeom>
        </p:spPr>
        <p:txBody>
          <a:bodyPr wrap="square">
            <a:spAutoFit/>
          </a:bodyPr>
          <a:lstStyle/>
          <a:p>
            <a:r>
              <a:rPr lang="ja-JP" altLang="en-US" dirty="0"/>
              <a:t># サンプル3-06-2</a:t>
            </a:r>
          </a:p>
          <a:p>
            <a:r>
              <a:rPr lang="ja-JP" altLang="en-US" dirty="0"/>
              <a:t>%matplotlib inline</a:t>
            </a:r>
          </a:p>
          <a:p>
            <a:r>
              <a:rPr lang="ja-JP" altLang="en-US" dirty="0"/>
              <a:t>import numpy as np</a:t>
            </a:r>
          </a:p>
          <a:p>
            <a:r>
              <a:rPr lang="ja-JP" altLang="en-US" dirty="0"/>
              <a:t>import matplotlib.pyplot as plt</a:t>
            </a:r>
          </a:p>
          <a:p>
            <a:r>
              <a:rPr lang="ja-JP" altLang="en-US" dirty="0"/>
              <a:t>import seaborn as sns # Seabornのインポート</a:t>
            </a:r>
          </a:p>
          <a:p>
            <a:endParaRPr lang="ja-JP" altLang="en-US" dirty="0"/>
          </a:p>
          <a:p>
            <a:r>
              <a:rPr lang="ja-JP" altLang="en-US" dirty="0"/>
              <a:t>sns.set()             # Seabornで出力できるようにする</a:t>
            </a:r>
          </a:p>
          <a:p>
            <a:r>
              <a:rPr lang="ja-JP" altLang="en-US" dirty="0"/>
              <a:t>x = np.linspace(0, 14, 100)</a:t>
            </a:r>
          </a:p>
          <a:p>
            <a:r>
              <a:rPr lang="ja-JP" altLang="en-US" dirty="0"/>
              <a:t>for i in range(5):</a:t>
            </a:r>
          </a:p>
          <a:p>
            <a:r>
              <a:rPr lang="ja-JP" altLang="en-US" dirty="0"/>
              <a:t>    plt.plot(x, np.sin(x + i*0.5))</a:t>
            </a:r>
          </a:p>
          <a:p>
            <a:r>
              <a:rPr lang="ja-JP" altLang="en-US" dirty="0"/>
              <a:t>    plt.savefig("sin.pdf")#この位置に保存コードを書く</a:t>
            </a:r>
          </a:p>
          <a:p>
            <a:r>
              <a:rPr lang="ja-JP" altLang="en-US" dirty="0"/>
              <a:t>    plt.savefig("sin.png",dpi=600)#この位置に保存コードを書く</a:t>
            </a:r>
          </a:p>
          <a:p>
            <a:endParaRPr lang="ja-JP" altLang="en-US" dirty="0"/>
          </a:p>
          <a:p>
            <a:r>
              <a:rPr lang="ja-JP" altLang="en-US" dirty="0"/>
              <a:t>plt.show()            # Seabornの</a:t>
            </a:r>
          </a:p>
        </p:txBody>
      </p:sp>
      <p:pic>
        <p:nvPicPr>
          <p:cNvPr id="9" name="図 8">
            <a:extLst>
              <a:ext uri="{FF2B5EF4-FFF2-40B4-BE49-F238E27FC236}">
                <a16:creationId xmlns:a16="http://schemas.microsoft.com/office/drawing/2014/main" id="{E3F05CA1-1FBB-4ECB-99C9-7A697AB73289}"/>
              </a:ext>
            </a:extLst>
          </p:cNvPr>
          <p:cNvPicPr>
            <a:picLocks noChangeAspect="1"/>
          </p:cNvPicPr>
          <p:nvPr/>
        </p:nvPicPr>
        <p:blipFill>
          <a:blip r:embed="rId2"/>
          <a:stretch>
            <a:fillRect/>
          </a:stretch>
        </p:blipFill>
        <p:spPr>
          <a:xfrm>
            <a:off x="4644008" y="4149080"/>
            <a:ext cx="3695700" cy="2328863"/>
          </a:xfrm>
          <a:prstGeom prst="rect">
            <a:avLst/>
          </a:prstGeom>
        </p:spPr>
      </p:pic>
    </p:spTree>
    <p:extLst>
      <p:ext uri="{BB962C8B-B14F-4D97-AF65-F5344CB8AC3E}">
        <p14:creationId xmlns:p14="http://schemas.microsoft.com/office/powerpoint/2010/main" val="7210499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83D78-59BA-4760-8E90-961CC3EA836C}"/>
              </a:ext>
            </a:extLst>
          </p:cNvPr>
          <p:cNvSpPr>
            <a:spLocks noGrp="1"/>
          </p:cNvSpPr>
          <p:nvPr>
            <p:ph type="title"/>
          </p:nvPr>
        </p:nvSpPr>
        <p:spPr>
          <a:xfrm>
            <a:off x="251520" y="40351"/>
            <a:ext cx="8229600" cy="1143000"/>
          </a:xfrm>
        </p:spPr>
        <p:txBody>
          <a:bodyPr/>
          <a:lstStyle/>
          <a:p>
            <a:r>
              <a:rPr kumimoji="1" lang="ja-JP" altLang="en-US" dirty="0"/>
              <a:t>３</a:t>
            </a:r>
            <a:r>
              <a:rPr kumimoji="1" lang="en-US" altLang="ja-JP" dirty="0"/>
              <a:t>D</a:t>
            </a:r>
            <a:r>
              <a:rPr kumimoji="1" lang="ja-JP" altLang="en-US" dirty="0"/>
              <a:t>グラフ</a:t>
            </a:r>
          </a:p>
        </p:txBody>
      </p:sp>
      <p:sp>
        <p:nvSpPr>
          <p:cNvPr id="4" name="正方形/長方形 3">
            <a:extLst>
              <a:ext uri="{FF2B5EF4-FFF2-40B4-BE49-F238E27FC236}">
                <a16:creationId xmlns:a16="http://schemas.microsoft.com/office/drawing/2014/main" id="{BCAA1AA9-49F3-4F6A-9246-4BDA9AB062EA}"/>
              </a:ext>
            </a:extLst>
          </p:cNvPr>
          <p:cNvSpPr/>
          <p:nvPr/>
        </p:nvSpPr>
        <p:spPr>
          <a:xfrm>
            <a:off x="179512" y="964276"/>
            <a:ext cx="9793088" cy="6186309"/>
          </a:xfrm>
          <a:prstGeom prst="rect">
            <a:avLst/>
          </a:prstGeom>
        </p:spPr>
        <p:txBody>
          <a:bodyPr wrap="square">
            <a:spAutoFit/>
          </a:bodyPr>
          <a:lstStyle/>
          <a:p>
            <a:r>
              <a:rPr lang="en-US" altLang="ja-JP" dirty="0"/>
              <a:t># </a:t>
            </a:r>
            <a:r>
              <a:rPr lang="ja-JP" altLang="en-US" dirty="0"/>
              <a:t>サンプル</a:t>
            </a:r>
            <a:r>
              <a:rPr lang="en-US" altLang="ja-JP" dirty="0"/>
              <a:t>4-38-1</a:t>
            </a:r>
          </a:p>
          <a:p>
            <a:r>
              <a:rPr lang="en-US" altLang="ja-JP" dirty="0"/>
              <a:t>%matplotlib inline</a:t>
            </a:r>
          </a:p>
          <a:p>
            <a:r>
              <a:rPr lang="en-US" altLang="ja-JP" dirty="0"/>
              <a:t>import </a:t>
            </a:r>
            <a:r>
              <a:rPr lang="en-US" altLang="ja-JP" dirty="0" err="1"/>
              <a:t>numpy</a:t>
            </a:r>
            <a:r>
              <a:rPr lang="en-US" altLang="ja-JP" dirty="0"/>
              <a:t> as np</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from mpl_toolkits.mplot3d import axes3d</a:t>
            </a:r>
          </a:p>
          <a:p>
            <a:r>
              <a:rPr lang="en-US" altLang="ja-JP" dirty="0"/>
              <a:t>def </a:t>
            </a:r>
            <a:r>
              <a:rPr lang="en-US" altLang="ja-JP" dirty="0" err="1"/>
              <a:t>func</a:t>
            </a:r>
            <a:r>
              <a:rPr lang="en-US" altLang="ja-JP" dirty="0"/>
              <a:t>(x,                  # int: f(</a:t>
            </a:r>
            <a:r>
              <a:rPr lang="en-US" altLang="ja-JP" dirty="0" err="1"/>
              <a:t>x,y</a:t>
            </a:r>
            <a:r>
              <a:rPr lang="en-US" altLang="ja-JP" dirty="0"/>
              <a:t>)</a:t>
            </a:r>
            <a:r>
              <a:rPr lang="ja-JP" altLang="en-US" dirty="0"/>
              <a:t>の</a:t>
            </a:r>
            <a:r>
              <a:rPr lang="en-US" altLang="ja-JP" dirty="0"/>
              <a:t>x</a:t>
            </a:r>
            <a:r>
              <a:rPr lang="ja-JP" altLang="en-US" dirty="0"/>
              <a:t>の値</a:t>
            </a:r>
          </a:p>
          <a:p>
            <a:r>
              <a:rPr lang="ja-JP" altLang="en-US" dirty="0"/>
              <a:t>         </a:t>
            </a:r>
            <a:r>
              <a:rPr lang="en-US" altLang="ja-JP" dirty="0"/>
              <a:t>y                   # int: f(</a:t>
            </a:r>
            <a:r>
              <a:rPr lang="en-US" altLang="ja-JP" dirty="0" err="1"/>
              <a:t>x,y</a:t>
            </a:r>
            <a:r>
              <a:rPr lang="en-US" altLang="ja-JP" dirty="0"/>
              <a:t>)</a:t>
            </a:r>
            <a:r>
              <a:rPr lang="ja-JP" altLang="en-US" dirty="0"/>
              <a:t>の</a:t>
            </a:r>
            <a:r>
              <a:rPr lang="en-US" altLang="ja-JP" dirty="0"/>
              <a:t>y</a:t>
            </a:r>
            <a:r>
              <a:rPr lang="ja-JP" altLang="en-US" dirty="0"/>
              <a:t>の値</a:t>
            </a:r>
          </a:p>
          <a:p>
            <a:r>
              <a:rPr lang="ja-JP" altLang="en-US" dirty="0"/>
              <a:t>         </a:t>
            </a:r>
            <a:r>
              <a:rPr lang="en-US" altLang="ja-JP" dirty="0"/>
              <a:t>):</a:t>
            </a:r>
          </a:p>
          <a:p>
            <a:r>
              <a:rPr lang="en-US" altLang="ja-JP" dirty="0"/>
              <a:t>	 return x**2 + y**2 </a:t>
            </a:r>
          </a:p>
          <a:p>
            <a:r>
              <a:rPr lang="en-US" altLang="ja-JP" dirty="0"/>
              <a:t>return x**2 + y**2       # float: f(x, y)=x^2 + y^2</a:t>
            </a:r>
          </a:p>
          <a:p>
            <a:r>
              <a:rPr lang="en-US" altLang="ja-JP" dirty="0"/>
              <a:t>x1 = </a:t>
            </a:r>
            <a:r>
              <a:rPr lang="en-US" altLang="ja-JP" dirty="0" err="1"/>
              <a:t>np.arange</a:t>
            </a:r>
            <a:r>
              <a:rPr lang="en-US" altLang="ja-JP" dirty="0"/>
              <a:t>(-3, 3, 0.25)  # x_1</a:t>
            </a:r>
            <a:r>
              <a:rPr lang="ja-JP" altLang="en-US" dirty="0"/>
              <a:t>軸を生成</a:t>
            </a:r>
          </a:p>
          <a:p>
            <a:r>
              <a:rPr lang="en-US" altLang="ja-JP" dirty="0"/>
              <a:t>x2 = </a:t>
            </a:r>
            <a:r>
              <a:rPr lang="en-US" altLang="ja-JP" dirty="0" err="1"/>
              <a:t>np.arange</a:t>
            </a:r>
            <a:r>
              <a:rPr lang="en-US" altLang="ja-JP" dirty="0"/>
              <a:t>(-3, 3, 0.25)  # x_2</a:t>
            </a:r>
            <a:r>
              <a:rPr lang="ja-JP" altLang="en-US" dirty="0"/>
              <a:t>軸を生成</a:t>
            </a:r>
          </a:p>
          <a:p>
            <a:r>
              <a:rPr lang="en-US" altLang="ja-JP" dirty="0"/>
              <a:t>X, Y = </a:t>
            </a:r>
            <a:r>
              <a:rPr lang="en-US" altLang="ja-JP" dirty="0" err="1"/>
              <a:t>np.meshgrid</a:t>
            </a:r>
            <a:r>
              <a:rPr lang="en-US" altLang="ja-JP" dirty="0"/>
              <a:t>(x1, x2)   # 2</a:t>
            </a:r>
            <a:r>
              <a:rPr lang="ja-JP" altLang="en-US" dirty="0"/>
              <a:t>次元の格子座標を生成</a:t>
            </a:r>
          </a:p>
          <a:p>
            <a:r>
              <a:rPr lang="en-US" altLang="ja-JP" dirty="0"/>
              <a:t>Z = </a:t>
            </a:r>
            <a:r>
              <a:rPr lang="en-US" altLang="ja-JP" dirty="0" err="1"/>
              <a:t>func</a:t>
            </a:r>
            <a:r>
              <a:rPr lang="en-US" altLang="ja-JP" dirty="0"/>
              <a:t>(X, Y)               # </a:t>
            </a:r>
            <a:r>
              <a:rPr lang="ja-JP" altLang="en-US" dirty="0"/>
              <a:t>関数</a:t>
            </a:r>
            <a:r>
              <a:rPr lang="en-US" altLang="ja-JP" dirty="0"/>
              <a:t>f(x, y)</a:t>
            </a:r>
            <a:r>
              <a:rPr lang="ja-JP" altLang="en-US" dirty="0"/>
              <a:t>に配列</a:t>
            </a:r>
            <a:r>
              <a:rPr lang="en-US" altLang="ja-JP" dirty="0"/>
              <a:t>X,Y</a:t>
            </a:r>
            <a:r>
              <a:rPr lang="ja-JP" altLang="en-US" dirty="0"/>
              <a:t>を代入し、</a:t>
            </a:r>
            <a:r>
              <a:rPr lang="en-US" altLang="ja-JP" dirty="0"/>
              <a:t>-3</a:t>
            </a:r>
            <a:r>
              <a:rPr lang="ja-JP" altLang="en-US" dirty="0"/>
              <a:t>から</a:t>
            </a:r>
          </a:p>
          <a:p>
            <a:r>
              <a:rPr lang="ja-JP" altLang="en-US" dirty="0"/>
              <a:t>                             </a:t>
            </a:r>
            <a:r>
              <a:rPr lang="en-US" altLang="ja-JP" dirty="0"/>
              <a:t># 3</a:t>
            </a:r>
            <a:r>
              <a:rPr lang="ja-JP" altLang="en-US" dirty="0"/>
              <a:t>までの</a:t>
            </a:r>
            <a:r>
              <a:rPr lang="en-US" altLang="ja-JP" dirty="0"/>
              <a:t>0.25</a:t>
            </a:r>
            <a:r>
              <a:rPr lang="ja-JP" altLang="en-US" dirty="0"/>
              <a:t>刻みの</a:t>
            </a:r>
            <a:r>
              <a:rPr lang="en-US" altLang="ja-JP" dirty="0"/>
              <a:t>Z</a:t>
            </a:r>
            <a:r>
              <a:rPr lang="ja-JP" altLang="en-US" dirty="0"/>
              <a:t>値のリストを取得</a:t>
            </a:r>
          </a:p>
          <a:p>
            <a:r>
              <a:rPr lang="en-US" altLang="ja-JP" dirty="0"/>
              <a:t>fig = </a:t>
            </a:r>
            <a:r>
              <a:rPr lang="en-US" altLang="ja-JP" dirty="0" err="1"/>
              <a:t>plt.figure</a:t>
            </a:r>
            <a:r>
              <a:rPr lang="en-US" altLang="ja-JP" dirty="0"/>
              <a:t>()           # Figure</a:t>
            </a:r>
            <a:r>
              <a:rPr lang="ja-JP" altLang="en-US" dirty="0"/>
              <a:t>を生成</a:t>
            </a:r>
          </a:p>
          <a:p>
            <a:r>
              <a:rPr lang="en-US" altLang="ja-JP" dirty="0"/>
              <a:t>ax = axes3d.Axes3D(fig)      # Axes3D</a:t>
            </a:r>
            <a:r>
              <a:rPr lang="ja-JP" altLang="en-US" dirty="0"/>
              <a:t>オブジェクトを配置する</a:t>
            </a:r>
          </a:p>
          <a:p>
            <a:r>
              <a:rPr lang="en-US" altLang="ja-JP" dirty="0" err="1"/>
              <a:t>ax.set_xlabel</a:t>
            </a:r>
            <a:r>
              <a:rPr lang="en-US" altLang="ja-JP" dirty="0"/>
              <a:t>("x1")          # x1</a:t>
            </a:r>
            <a:r>
              <a:rPr lang="ja-JP" altLang="en-US" dirty="0"/>
              <a:t>の軸ラベル</a:t>
            </a:r>
          </a:p>
          <a:p>
            <a:r>
              <a:rPr lang="en-US" altLang="ja-JP" dirty="0" err="1"/>
              <a:t>ax.set_ylabel</a:t>
            </a:r>
            <a:r>
              <a:rPr lang="en-US" altLang="ja-JP" dirty="0"/>
              <a:t>("x2")          # x2</a:t>
            </a:r>
            <a:r>
              <a:rPr lang="ja-JP" altLang="en-US" dirty="0"/>
              <a:t>の軸ラベル</a:t>
            </a:r>
          </a:p>
          <a:p>
            <a:r>
              <a:rPr lang="en-US" altLang="ja-JP" dirty="0" err="1"/>
              <a:t>ax.set_zlabel</a:t>
            </a:r>
            <a:r>
              <a:rPr lang="en-US" altLang="ja-JP" dirty="0"/>
              <a:t>(</a:t>
            </a:r>
            <a:r>
              <a:rPr lang="en-US" altLang="ja-JP" dirty="0" err="1"/>
              <a:t>r"$f</a:t>
            </a:r>
            <a:r>
              <a:rPr lang="en-US" altLang="ja-JP" dirty="0"/>
              <a:t>_(x, y)$", size=15)    # f(x1,x2)</a:t>
            </a:r>
            <a:r>
              <a:rPr lang="ja-JP" altLang="en-US" dirty="0"/>
              <a:t>の軸ラベル</a:t>
            </a:r>
          </a:p>
          <a:p>
            <a:r>
              <a:rPr lang="en-US" altLang="ja-JP" dirty="0" err="1"/>
              <a:t>ax.plot_wireframe</a:t>
            </a:r>
            <a:r>
              <a:rPr lang="en-US" altLang="ja-JP" dirty="0"/>
              <a:t>(X,Y,Z)     # x1</a:t>
            </a:r>
            <a:r>
              <a:rPr lang="ja-JP" altLang="en-US" dirty="0"/>
              <a:t>、</a:t>
            </a:r>
            <a:r>
              <a:rPr lang="en-US" altLang="ja-JP" dirty="0"/>
              <a:t>x2</a:t>
            </a:r>
            <a:r>
              <a:rPr lang="ja-JP" altLang="en-US" dirty="0"/>
              <a:t>、 </a:t>
            </a:r>
            <a:r>
              <a:rPr lang="en-US" altLang="ja-JP" dirty="0"/>
              <a:t>f(x1,x2)</a:t>
            </a:r>
            <a:r>
              <a:rPr lang="ja-JP" altLang="en-US" dirty="0"/>
              <a:t>の曲線をプロット</a:t>
            </a:r>
          </a:p>
          <a:p>
            <a:r>
              <a:rPr lang="en-US" altLang="ja-JP" dirty="0" err="1"/>
              <a:t>plt.show</a:t>
            </a:r>
            <a:r>
              <a:rPr lang="en-US" altLang="ja-JP" dirty="0"/>
              <a:t>()                   # </a:t>
            </a:r>
            <a:r>
              <a:rPr lang="ja-JP" altLang="en-US" dirty="0"/>
              <a:t>グラフを描画</a:t>
            </a:r>
          </a:p>
        </p:txBody>
      </p:sp>
      <p:pic>
        <p:nvPicPr>
          <p:cNvPr id="7" name="Picture 11">
            <a:extLst>
              <a:ext uri="{FF2B5EF4-FFF2-40B4-BE49-F238E27FC236}">
                <a16:creationId xmlns:a16="http://schemas.microsoft.com/office/drawing/2014/main" id="{787D0AF3-A5C2-4F8C-9C5E-D8CA83278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844824"/>
            <a:ext cx="4314825"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52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823E6-F052-4BAC-B721-9E8FFB0A22CA}"/>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37F7CB10-118F-4568-8FAC-56F7D4FE692A}"/>
              </a:ext>
            </a:extLst>
          </p:cNvPr>
          <p:cNvSpPr>
            <a:spLocks noGrp="1"/>
          </p:cNvSpPr>
          <p:nvPr>
            <p:ph idx="1"/>
          </p:nvPr>
        </p:nvSpPr>
        <p:spPr/>
        <p:txBody>
          <a:bodyPr>
            <a:normAutofit fontScale="25000" lnSpcReduction="20000"/>
          </a:bodyPr>
          <a:lstStyle/>
          <a:p>
            <a:r>
              <a:rPr lang="en-US" altLang="ja-JP" dirty="0"/>
              <a:t>import </a:t>
            </a:r>
            <a:r>
              <a:rPr lang="en-US" altLang="ja-JP" dirty="0" err="1"/>
              <a:t>sys,os</a:t>
            </a:r>
            <a:br>
              <a:rPr lang="en-US" altLang="ja-JP" dirty="0"/>
            </a:br>
            <a:r>
              <a:rPr lang="en-US" altLang="ja-JP" dirty="0"/>
              <a:t>#sys.path.append(os.pardir)</a:t>
            </a:r>
            <a:br>
              <a:rPr lang="en-US" altLang="ja-JP" dirty="0"/>
            </a:br>
            <a:r>
              <a:rPr lang="en-US" altLang="ja-JP" dirty="0"/>
              <a:t>import </a:t>
            </a:r>
            <a:r>
              <a:rPr lang="en-US" altLang="ja-JP" dirty="0" err="1"/>
              <a:t>numpy</a:t>
            </a:r>
            <a:r>
              <a:rPr lang="en-US" altLang="ja-JP" dirty="0"/>
              <a:t> as np</a:t>
            </a:r>
            <a:br>
              <a:rPr lang="en-US" altLang="ja-JP" dirty="0"/>
            </a:br>
            <a:r>
              <a:rPr lang="en-US" altLang="ja-JP" dirty="0"/>
              <a:t>#from </a:t>
            </a:r>
            <a:r>
              <a:rPr lang="en-US" altLang="ja-JP" dirty="0" err="1"/>
              <a:t>dataset.mnist</a:t>
            </a:r>
            <a:r>
              <a:rPr lang="en-US" altLang="ja-JP" dirty="0"/>
              <a:t> import </a:t>
            </a:r>
            <a:r>
              <a:rPr lang="en-US" altLang="ja-JP" dirty="0" err="1"/>
              <a:t>load_mnist</a:t>
            </a:r>
            <a:br>
              <a:rPr lang="en-US" altLang="ja-JP" dirty="0"/>
            </a:br>
            <a:r>
              <a:rPr lang="en-US" altLang="ja-JP" dirty="0"/>
              <a:t>from </a:t>
            </a:r>
            <a:r>
              <a:rPr lang="en-US" altLang="ja-JP" dirty="0" err="1"/>
              <a:t>keras.datasets</a:t>
            </a:r>
            <a:r>
              <a:rPr lang="en-US" altLang="ja-JP" dirty="0"/>
              <a:t> import </a:t>
            </a:r>
            <a:r>
              <a:rPr lang="en-US" altLang="ja-JP" dirty="0" err="1"/>
              <a:t>mnist</a:t>
            </a:r>
            <a:br>
              <a:rPr lang="en-US" altLang="ja-JP" dirty="0"/>
            </a:br>
            <a:r>
              <a:rPr lang="en-US" altLang="ja-JP" dirty="0"/>
              <a:t>import </a:t>
            </a:r>
            <a:r>
              <a:rPr lang="en-US" altLang="ja-JP" dirty="0" err="1"/>
              <a:t>keras</a:t>
            </a:r>
            <a:br>
              <a:rPr lang="en-US" altLang="ja-JP" dirty="0"/>
            </a:br>
            <a:r>
              <a:rPr lang="en-US" altLang="ja-JP" dirty="0"/>
              <a:t>from </a:t>
            </a:r>
            <a:r>
              <a:rPr lang="en-US" altLang="ja-JP" dirty="0" err="1"/>
              <a:t>keras.datasets</a:t>
            </a:r>
            <a:r>
              <a:rPr lang="en-US" altLang="ja-JP" dirty="0"/>
              <a:t> import </a:t>
            </a:r>
            <a:r>
              <a:rPr lang="en-US" altLang="ja-JP" dirty="0" err="1"/>
              <a:t>mnist</a:t>
            </a:r>
            <a:br>
              <a:rPr lang="en-US" altLang="ja-JP" dirty="0"/>
            </a:br>
            <a:r>
              <a:rPr lang="en-US" altLang="ja-JP" dirty="0"/>
              <a:t>import </a:t>
            </a:r>
            <a:r>
              <a:rPr lang="en-US" altLang="ja-JP" dirty="0" err="1"/>
              <a:t>numpy</a:t>
            </a:r>
            <a:r>
              <a:rPr lang="en-US" altLang="ja-JP" dirty="0"/>
              <a:t> as np</a:t>
            </a:r>
            <a:br>
              <a:rPr lang="en-US" altLang="ja-JP" dirty="0"/>
            </a:br>
            <a:r>
              <a:rPr lang="en-US" altLang="ja-JP" dirty="0"/>
              <a:t>from PIL import Image</a:t>
            </a:r>
            <a:br>
              <a:rPr lang="en-US" altLang="ja-JP" dirty="0"/>
            </a:br>
            <a:br>
              <a:rPr lang="en-US" altLang="ja-JP" dirty="0"/>
            </a:br>
            <a:br>
              <a:rPr lang="en-US" altLang="ja-JP" dirty="0"/>
            </a:br>
            <a:br>
              <a:rPr lang="en-US" altLang="ja-JP" dirty="0"/>
            </a:br>
            <a:r>
              <a:rPr lang="en-US" altLang="ja-JP" dirty="0"/>
              <a:t>def </a:t>
            </a:r>
            <a:r>
              <a:rPr lang="en-US" altLang="ja-JP" dirty="0" err="1"/>
              <a:t>img_save</a:t>
            </a:r>
            <a:r>
              <a:rPr lang="en-US" altLang="ja-JP" dirty="0"/>
              <a:t>(</a:t>
            </a:r>
            <a:r>
              <a:rPr lang="en-US" altLang="ja-JP" dirty="0" err="1"/>
              <a:t>i,seikai,img</a:t>
            </a:r>
            <a:r>
              <a:rPr lang="en-US" altLang="ja-JP" dirty="0"/>
              <a:t>):</a:t>
            </a:r>
            <a:br>
              <a:rPr lang="en-US" altLang="ja-JP" dirty="0"/>
            </a:br>
            <a:r>
              <a:rPr lang="en-US" altLang="ja-JP" dirty="0"/>
              <a:t>    </a:t>
            </a:r>
            <a:r>
              <a:rPr lang="en-US" altLang="ja-JP" dirty="0" err="1"/>
              <a:t>pil_img</a:t>
            </a:r>
            <a:r>
              <a:rPr lang="en-US" altLang="ja-JP" dirty="0"/>
              <a:t> = </a:t>
            </a:r>
            <a:r>
              <a:rPr lang="en-US" altLang="ja-JP" dirty="0" err="1"/>
              <a:t>Image.fromarray</a:t>
            </a:r>
            <a:r>
              <a:rPr lang="en-US" altLang="ja-JP" dirty="0"/>
              <a:t>(np.uint8(</a:t>
            </a:r>
            <a:r>
              <a:rPr lang="en-US" altLang="ja-JP" dirty="0" err="1"/>
              <a:t>img</a:t>
            </a:r>
            <a:r>
              <a:rPr lang="en-US" altLang="ja-JP" dirty="0"/>
              <a:t>))</a:t>
            </a:r>
            <a:br>
              <a:rPr lang="en-US" altLang="ja-JP" dirty="0"/>
            </a:br>
            <a:r>
              <a:rPr lang="en-US" altLang="ja-JP" dirty="0"/>
              <a:t>    </a:t>
            </a:r>
            <a:r>
              <a:rPr lang="en-US" altLang="ja-JP" dirty="0" err="1"/>
              <a:t>pil_img.save</a:t>
            </a:r>
            <a:r>
              <a:rPr lang="en-US" altLang="ja-JP" dirty="0"/>
              <a:t>(str(</a:t>
            </a:r>
            <a:r>
              <a:rPr lang="en-US" altLang="ja-JP" dirty="0" err="1"/>
              <a:t>i</a:t>
            </a:r>
            <a:r>
              <a:rPr lang="en-US" altLang="ja-JP" dirty="0"/>
              <a:t>)+'-'+str(</a:t>
            </a:r>
            <a:r>
              <a:rPr lang="en-US" altLang="ja-JP" dirty="0" err="1"/>
              <a:t>seikai</a:t>
            </a:r>
            <a:r>
              <a:rPr lang="en-US" altLang="ja-JP" dirty="0"/>
              <a:t>)+'-minitdata.png')  </a:t>
            </a:r>
            <a:br>
              <a:rPr lang="en-US" altLang="ja-JP" dirty="0"/>
            </a:br>
            <a:br>
              <a:rPr lang="en-US" altLang="ja-JP" dirty="0"/>
            </a:br>
            <a:r>
              <a:rPr lang="en-US" altLang="ja-JP" dirty="0"/>
              <a:t>#(x_train, </a:t>
            </a:r>
            <a:r>
              <a:rPr lang="en-US" altLang="ja-JP" dirty="0" err="1"/>
              <a:t>t_train</a:t>
            </a:r>
            <a:r>
              <a:rPr lang="en-US" altLang="ja-JP" dirty="0"/>
              <a:t>), (</a:t>
            </a:r>
            <a:r>
              <a:rPr lang="en-US" altLang="ja-JP" dirty="0" err="1"/>
              <a:t>x_test</a:t>
            </a:r>
            <a:r>
              <a:rPr lang="en-US" altLang="ja-JP" dirty="0"/>
              <a:t>, </a:t>
            </a:r>
            <a:r>
              <a:rPr lang="en-US" altLang="ja-JP" dirty="0" err="1"/>
              <a:t>t_test</a:t>
            </a:r>
            <a:r>
              <a:rPr lang="en-US" altLang="ja-JP" dirty="0"/>
              <a:t>) = </a:t>
            </a:r>
            <a:r>
              <a:rPr lang="en-US" altLang="ja-JP" dirty="0" err="1"/>
              <a:t>load_mnist</a:t>
            </a:r>
            <a:r>
              <a:rPr lang="en-US" altLang="ja-JP" dirty="0"/>
              <a:t>(flatten=True, normalize=False)</a:t>
            </a:r>
            <a:br>
              <a:rPr lang="en-US" altLang="ja-JP" dirty="0"/>
            </a:br>
            <a:r>
              <a:rPr lang="en-US" altLang="ja-JP" dirty="0"/>
              <a:t>(</a:t>
            </a:r>
            <a:r>
              <a:rPr lang="en-US" altLang="ja-JP" dirty="0" err="1"/>
              <a:t>x_train</a:t>
            </a:r>
            <a:r>
              <a:rPr lang="en-US" altLang="ja-JP" dirty="0"/>
              <a:t>, </a:t>
            </a:r>
            <a:r>
              <a:rPr lang="en-US" altLang="ja-JP" dirty="0" err="1"/>
              <a:t>y_train</a:t>
            </a:r>
            <a:r>
              <a:rPr lang="en-US" altLang="ja-JP" dirty="0"/>
              <a:t>), (</a:t>
            </a:r>
            <a:r>
              <a:rPr lang="en-US" altLang="ja-JP" dirty="0" err="1"/>
              <a:t>x_test</a:t>
            </a:r>
            <a:r>
              <a:rPr lang="en-US" altLang="ja-JP" dirty="0"/>
              <a:t>, </a:t>
            </a:r>
            <a:r>
              <a:rPr lang="en-US" altLang="ja-JP" dirty="0" err="1"/>
              <a:t>y_test</a:t>
            </a:r>
            <a:r>
              <a:rPr lang="en-US" altLang="ja-JP" dirty="0"/>
              <a:t>) = </a:t>
            </a:r>
            <a:r>
              <a:rPr lang="en-US" altLang="ja-JP" dirty="0" err="1"/>
              <a:t>mnist.load_data</a:t>
            </a:r>
            <a:r>
              <a:rPr lang="en-US" altLang="ja-JP" dirty="0"/>
              <a:t>()</a:t>
            </a:r>
            <a:br>
              <a:rPr lang="en-US" altLang="ja-JP" dirty="0"/>
            </a:br>
            <a:br>
              <a:rPr lang="en-US" altLang="ja-JP" dirty="0"/>
            </a:br>
            <a:br>
              <a:rPr lang="en-US" altLang="ja-JP" dirty="0"/>
            </a:br>
            <a:r>
              <a:rPr lang="en-US" altLang="ja-JP" dirty="0"/>
              <a:t>for </a:t>
            </a:r>
            <a:r>
              <a:rPr lang="en-US" altLang="ja-JP" dirty="0" err="1"/>
              <a:t>i</a:t>
            </a:r>
            <a:r>
              <a:rPr lang="en-US" altLang="ja-JP" dirty="0"/>
              <a:t> in range(0,60000):</a:t>
            </a:r>
            <a:br>
              <a:rPr lang="en-US" altLang="ja-JP" dirty="0"/>
            </a:br>
            <a:r>
              <a:rPr lang="en-US" altLang="ja-JP" dirty="0"/>
              <a:t>    print(</a:t>
            </a:r>
            <a:r>
              <a:rPr lang="en-US" altLang="ja-JP" dirty="0" err="1"/>
              <a:t>i</a:t>
            </a:r>
            <a:r>
              <a:rPr lang="en-US" altLang="ja-JP" dirty="0"/>
              <a:t>)</a:t>
            </a:r>
            <a:br>
              <a:rPr lang="en-US" altLang="ja-JP" dirty="0"/>
            </a:br>
            <a:r>
              <a:rPr lang="en-US" altLang="ja-JP" dirty="0"/>
              <a:t>    </a:t>
            </a:r>
            <a:r>
              <a:rPr lang="en-US" altLang="ja-JP" dirty="0" err="1"/>
              <a:t>img</a:t>
            </a:r>
            <a:r>
              <a:rPr lang="en-US" altLang="ja-JP" dirty="0"/>
              <a:t> = </a:t>
            </a:r>
            <a:r>
              <a:rPr lang="en-US" altLang="ja-JP" dirty="0" err="1"/>
              <a:t>x_train</a:t>
            </a:r>
            <a:r>
              <a:rPr lang="en-US" altLang="ja-JP" dirty="0"/>
              <a:t>[</a:t>
            </a:r>
            <a:r>
              <a:rPr lang="en-US" altLang="ja-JP" dirty="0" err="1"/>
              <a:t>i</a:t>
            </a:r>
            <a:r>
              <a:rPr lang="en-US" altLang="ja-JP" dirty="0"/>
              <a:t>]</a:t>
            </a:r>
            <a:br>
              <a:rPr lang="en-US" altLang="ja-JP" dirty="0"/>
            </a:br>
            <a:r>
              <a:rPr lang="en-US" altLang="ja-JP" dirty="0"/>
              <a:t>    label = </a:t>
            </a:r>
            <a:r>
              <a:rPr lang="en-US" altLang="ja-JP" dirty="0" err="1"/>
              <a:t>y_train</a:t>
            </a:r>
            <a:r>
              <a:rPr lang="en-US" altLang="ja-JP" dirty="0"/>
              <a:t>[</a:t>
            </a:r>
            <a:r>
              <a:rPr lang="en-US" altLang="ja-JP" dirty="0" err="1"/>
              <a:t>i</a:t>
            </a:r>
            <a:r>
              <a:rPr lang="en-US" altLang="ja-JP" dirty="0"/>
              <a:t>]</a:t>
            </a:r>
            <a:br>
              <a:rPr lang="en-US" altLang="ja-JP" dirty="0"/>
            </a:br>
            <a:r>
              <a:rPr lang="en-US" altLang="ja-JP" dirty="0"/>
              <a:t>    print(label)</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a:t>
            </a:r>
            <a:r>
              <a:rPr lang="en-US" altLang="ja-JP" dirty="0"/>
              <a:t> = </a:t>
            </a:r>
            <a:r>
              <a:rPr lang="en-US" altLang="ja-JP" dirty="0" err="1"/>
              <a:t>img.reshape</a:t>
            </a:r>
            <a:r>
              <a:rPr lang="en-US" altLang="ja-JP" dirty="0"/>
              <a:t>(28, 28)</a:t>
            </a:r>
            <a:br>
              <a:rPr lang="en-US" altLang="ja-JP" dirty="0"/>
            </a:br>
            <a:r>
              <a:rPr lang="en-US" altLang="ja-JP" dirty="0"/>
              <a:t>    </a:t>
            </a:r>
            <a:r>
              <a:rPr lang="en-US" altLang="ja-JP" dirty="0" err="1"/>
              <a:t>img_save</a:t>
            </a:r>
            <a:r>
              <a:rPr lang="en-US" altLang="ja-JP" dirty="0"/>
              <a:t>(</a:t>
            </a:r>
            <a:r>
              <a:rPr lang="en-US" altLang="ja-JP" dirty="0" err="1"/>
              <a:t>i,label,img</a:t>
            </a:r>
            <a:r>
              <a:rPr lang="en-US" altLang="ja-JP" dirty="0"/>
              <a:t>)</a:t>
            </a:r>
            <a:br>
              <a:rPr lang="en-US" altLang="ja-JP" dirty="0"/>
            </a:br>
            <a:br>
              <a:rPr lang="en-US" altLang="ja-JP" dirty="0"/>
            </a:br>
            <a:br>
              <a:rPr lang="en-US" altLang="ja-JP" dirty="0"/>
            </a:br>
            <a:br>
              <a:rPr lang="en-US" altLang="ja-JP" dirty="0"/>
            </a:br>
            <a:br>
              <a:rPr lang="en-US" altLang="ja-JP" dirty="0"/>
            </a:br>
            <a:r>
              <a:rPr lang="en-US" altLang="ja-JP" dirty="0"/>
              <a:t>"""</a:t>
            </a:r>
            <a:br>
              <a:rPr lang="en-US" altLang="ja-JP" dirty="0"/>
            </a:br>
            <a:r>
              <a:rPr lang="en-US" altLang="ja-JP" dirty="0"/>
              <a:t>for </a:t>
            </a:r>
            <a:r>
              <a:rPr lang="en-US" altLang="ja-JP" dirty="0" err="1"/>
              <a:t>i</a:t>
            </a:r>
            <a:r>
              <a:rPr lang="en-US" altLang="ja-JP" dirty="0"/>
              <a:t> in range(0,60000):</a:t>
            </a:r>
            <a:br>
              <a:rPr lang="en-US" altLang="ja-JP" dirty="0"/>
            </a:br>
            <a:r>
              <a:rPr lang="en-US" altLang="ja-JP" dirty="0"/>
              <a:t>    </a:t>
            </a:r>
            <a:r>
              <a:rPr lang="en-US" altLang="ja-JP" dirty="0" err="1"/>
              <a:t>img</a:t>
            </a:r>
            <a:r>
              <a:rPr lang="en-US" altLang="ja-JP" dirty="0"/>
              <a:t> = </a:t>
            </a:r>
            <a:r>
              <a:rPr lang="en-US" altLang="ja-JP" dirty="0" err="1"/>
              <a:t>x_train</a:t>
            </a:r>
            <a:r>
              <a:rPr lang="en-US" altLang="ja-JP" dirty="0"/>
              <a:t>[</a:t>
            </a:r>
            <a:r>
              <a:rPr lang="en-US" altLang="ja-JP" dirty="0" err="1"/>
              <a:t>i</a:t>
            </a:r>
            <a:r>
              <a:rPr lang="en-US" altLang="ja-JP" dirty="0"/>
              <a:t>]</a:t>
            </a:r>
            <a:br>
              <a:rPr lang="en-US" altLang="ja-JP" dirty="0"/>
            </a:br>
            <a:r>
              <a:rPr lang="en-US" altLang="ja-JP" dirty="0"/>
              <a:t>    label = </a:t>
            </a:r>
            <a:r>
              <a:rPr lang="en-US" altLang="ja-JP" dirty="0" err="1"/>
              <a:t>t_train</a:t>
            </a:r>
            <a:r>
              <a:rPr lang="en-US" altLang="ja-JP" dirty="0"/>
              <a:t>[</a:t>
            </a:r>
            <a:r>
              <a:rPr lang="en-US" altLang="ja-JP" dirty="0" err="1"/>
              <a:t>i</a:t>
            </a:r>
            <a:r>
              <a:rPr lang="en-US" altLang="ja-JP" dirty="0"/>
              <a:t>]</a:t>
            </a:r>
            <a:br>
              <a:rPr lang="en-US" altLang="ja-JP" dirty="0"/>
            </a:br>
            <a:r>
              <a:rPr lang="en-US" altLang="ja-JP" dirty="0"/>
              <a:t>    print(label)</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a:t>
            </a:r>
            <a:r>
              <a:rPr lang="en-US" altLang="ja-JP" dirty="0"/>
              <a:t> = </a:t>
            </a:r>
            <a:r>
              <a:rPr lang="en-US" altLang="ja-JP" dirty="0" err="1"/>
              <a:t>img.reshape</a:t>
            </a:r>
            <a:r>
              <a:rPr lang="en-US" altLang="ja-JP" dirty="0"/>
              <a:t>(28, 28)</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img_save</a:t>
            </a:r>
            <a:r>
              <a:rPr lang="en-US" altLang="ja-JP" dirty="0"/>
              <a:t>(</a:t>
            </a:r>
            <a:r>
              <a:rPr lang="en-US" altLang="ja-JP" dirty="0" err="1"/>
              <a:t>img</a:t>
            </a:r>
            <a:r>
              <a:rPr lang="en-US" altLang="ja-JP" dirty="0"/>
              <a:t>)</a:t>
            </a:r>
            <a:br>
              <a:rPr lang="en-US" altLang="ja-JP" dirty="0"/>
            </a:br>
            <a:r>
              <a:rPr lang="en-US" altLang="ja-JP" dirty="0"/>
              <a:t>"""  </a:t>
            </a:r>
            <a:br>
              <a:rPr lang="en-US" altLang="ja-JP" dirty="0"/>
            </a:br>
            <a:endParaRPr lang="en-US" altLang="ja-JP" dirty="0"/>
          </a:p>
          <a:p>
            <a:r>
              <a:rPr lang="ja-JP" altLang="en-US" dirty="0">
                <a:hlinkClick r:id="rId2" tooltip="送信者に返信 [R]"/>
              </a:rPr>
              <a:t>返信</a:t>
            </a:r>
            <a:r>
              <a:rPr lang="ja-JP" altLang="en-US" b="1" dirty="0">
                <a:hlinkClick r:id="rId2" tooltip="返信方法を選択"/>
              </a:rPr>
              <a:t>返信</a:t>
            </a:r>
            <a:r>
              <a:rPr lang="ja-JP" altLang="en-US" dirty="0"/>
              <a:t> </a:t>
            </a:r>
            <a:r>
              <a:rPr lang="ja-JP" altLang="en-US" dirty="0">
                <a:hlinkClick r:id="rId2" tooltip="転送 [F]"/>
              </a:rPr>
              <a:t>転送</a:t>
            </a:r>
            <a:r>
              <a:rPr lang="ja-JP" altLang="en-US" b="1" dirty="0">
                <a:hlinkClick r:id="rId2" tooltip="転送方法を選択"/>
              </a:rPr>
              <a:t>転送</a:t>
            </a:r>
            <a:r>
              <a:rPr lang="ja-JP" altLang="en-US" dirty="0"/>
              <a:t> </a:t>
            </a:r>
            <a:r>
              <a:rPr lang="ja-JP" altLang="en-US" dirty="0">
                <a:hlinkClick r:id="rId2" tooltip="移動 [D]"/>
              </a:rPr>
              <a:t>移動</a:t>
            </a:r>
            <a:r>
              <a:rPr lang="ja-JP" altLang="en-US" dirty="0"/>
              <a:t> </a:t>
            </a:r>
          </a:p>
          <a:p>
            <a:pPr marL="0" indent="0">
              <a:buNone/>
            </a:pPr>
            <a:endParaRPr kumimoji="1" lang="ja-JP" altLang="en-US" dirty="0"/>
          </a:p>
        </p:txBody>
      </p:sp>
    </p:spTree>
    <p:extLst>
      <p:ext uri="{BB962C8B-B14F-4D97-AF65-F5344CB8AC3E}">
        <p14:creationId xmlns:p14="http://schemas.microsoft.com/office/powerpoint/2010/main" val="4284963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15AB3-DE8D-48EA-A3B3-702C0DEE0A3F}"/>
              </a:ext>
            </a:extLst>
          </p:cNvPr>
          <p:cNvSpPr>
            <a:spLocks noGrp="1"/>
          </p:cNvSpPr>
          <p:nvPr>
            <p:ph type="title"/>
          </p:nvPr>
        </p:nvSpPr>
        <p:spPr>
          <a:xfrm>
            <a:off x="457200" y="2132856"/>
            <a:ext cx="8229600" cy="1143000"/>
          </a:xfrm>
        </p:spPr>
        <p:txBody>
          <a:bodyPr>
            <a:normAutofit/>
          </a:bodyPr>
          <a:lstStyle/>
          <a:p>
            <a:r>
              <a:rPr kumimoji="1" lang="en-US" altLang="ja-JP"/>
              <a:t>MINIST</a:t>
            </a:r>
            <a:r>
              <a:rPr kumimoji="1" lang="ja-JP" altLang="en-US"/>
              <a:t>を使ったグラフ演習</a:t>
            </a:r>
          </a:p>
        </p:txBody>
      </p:sp>
    </p:spTree>
    <p:extLst>
      <p:ext uri="{BB962C8B-B14F-4D97-AF65-F5344CB8AC3E}">
        <p14:creationId xmlns:p14="http://schemas.microsoft.com/office/powerpoint/2010/main" val="400490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4850F9-C2D3-4BB5-BED7-A64C651EB92C}"/>
              </a:ext>
            </a:extLst>
          </p:cNvPr>
          <p:cNvSpPr>
            <a:spLocks noGrp="1"/>
          </p:cNvSpPr>
          <p:nvPr>
            <p:ph type="title"/>
          </p:nvPr>
        </p:nvSpPr>
        <p:spPr/>
        <p:txBody>
          <a:bodyPr/>
          <a:lstStyle/>
          <a:p>
            <a:r>
              <a:rPr kumimoji="1" lang="ja-JP" altLang="en-US"/>
              <a:t>折れ線グラフ例</a:t>
            </a:r>
            <a:endParaRPr kumimoji="1" lang="ja-JP" altLang="en-US" dirty="0"/>
          </a:p>
        </p:txBody>
      </p:sp>
      <p:sp>
        <p:nvSpPr>
          <p:cNvPr id="4" name="正方形/長方形 3">
            <a:extLst>
              <a:ext uri="{FF2B5EF4-FFF2-40B4-BE49-F238E27FC236}">
                <a16:creationId xmlns:a16="http://schemas.microsoft.com/office/drawing/2014/main" id="{D689ADBA-6645-47D1-A6CD-FD98E5BEFA16}"/>
              </a:ext>
            </a:extLst>
          </p:cNvPr>
          <p:cNvSpPr/>
          <p:nvPr/>
        </p:nvSpPr>
        <p:spPr>
          <a:xfrm>
            <a:off x="971600" y="1443841"/>
            <a:ext cx="7355160" cy="3970318"/>
          </a:xfrm>
          <a:prstGeom prst="rect">
            <a:avLst/>
          </a:prstGeom>
        </p:spPr>
        <p:txBody>
          <a:bodyPr wrap="square">
            <a:spAutoFit/>
          </a:bodyPr>
          <a:lstStyle/>
          <a:p>
            <a:pPr>
              <a:buNone/>
            </a:pPr>
            <a:endParaRPr lang="en-US" altLang="ja-JP" sz="2800" dirty="0"/>
          </a:p>
          <a:p>
            <a:pPr>
              <a:buNone/>
            </a:pPr>
            <a:r>
              <a:rPr lang="en-US" altLang="ja-JP" sz="2800" dirty="0"/>
              <a:t>%matplotlib inline</a:t>
            </a:r>
          </a:p>
          <a:p>
            <a:pPr>
              <a:buNone/>
            </a:pPr>
            <a:r>
              <a:rPr lang="en-US" altLang="ja-JP" sz="2800" dirty="0"/>
              <a:t>import </a:t>
            </a:r>
            <a:r>
              <a:rPr lang="en-US" altLang="ja-JP" sz="2800" dirty="0" err="1"/>
              <a:t>matplotlib.pyplot</a:t>
            </a:r>
            <a:r>
              <a:rPr lang="en-US" altLang="ja-JP" sz="2800" dirty="0"/>
              <a:t> as </a:t>
            </a:r>
            <a:r>
              <a:rPr lang="en-US" altLang="ja-JP" sz="2800" dirty="0" err="1"/>
              <a:t>plt</a:t>
            </a:r>
            <a:endParaRPr lang="en-US" altLang="ja-JP" sz="2800" dirty="0"/>
          </a:p>
          <a:p>
            <a:pPr>
              <a:buNone/>
            </a:pPr>
            <a:endParaRPr lang="en-US" altLang="ja-JP" sz="2800" dirty="0"/>
          </a:p>
          <a:p>
            <a:pPr>
              <a:buNone/>
            </a:pPr>
            <a:r>
              <a:rPr lang="en-US" altLang="ja-JP" sz="2800" dirty="0" err="1"/>
              <a:t>plt.plot</a:t>
            </a:r>
            <a:r>
              <a:rPr lang="en-US" altLang="ja-JP" sz="2800" dirty="0"/>
              <a:t>([1, 2, 3, 4], # x</a:t>
            </a:r>
            <a:r>
              <a:rPr lang="ja-JP" altLang="en-US" sz="2800" dirty="0"/>
              <a:t>の値</a:t>
            </a:r>
          </a:p>
          <a:p>
            <a:pPr>
              <a:buNone/>
            </a:pPr>
            <a:r>
              <a:rPr lang="ja-JP" altLang="en-US" sz="2800" dirty="0"/>
              <a:t>         </a:t>
            </a:r>
            <a:r>
              <a:rPr lang="en-US" altLang="ja-JP" sz="2800" dirty="0"/>
              <a:t>[1, 4, 9, 16])# y</a:t>
            </a:r>
            <a:r>
              <a:rPr lang="ja-JP" altLang="en-US" sz="2800" dirty="0"/>
              <a:t>の値</a:t>
            </a:r>
          </a:p>
          <a:p>
            <a:pPr>
              <a:buNone/>
            </a:pPr>
            <a:r>
              <a:rPr lang="en-US" altLang="ja-JP" sz="2800" dirty="0" err="1"/>
              <a:t>plt.ylabel</a:t>
            </a:r>
            <a:r>
              <a:rPr lang="en-US" altLang="ja-JP" sz="2800" dirty="0"/>
              <a:t>('y-label')  # y</a:t>
            </a:r>
            <a:r>
              <a:rPr lang="ja-JP" altLang="en-US" sz="2800" dirty="0"/>
              <a:t>軸のラベルをプロット</a:t>
            </a:r>
          </a:p>
          <a:p>
            <a:pPr>
              <a:buNone/>
            </a:pPr>
            <a:r>
              <a:rPr lang="en-US" altLang="ja-JP" sz="2800" dirty="0" err="1"/>
              <a:t>plt.xlabel</a:t>
            </a:r>
            <a:r>
              <a:rPr lang="en-US" altLang="ja-JP" sz="2800" dirty="0"/>
              <a:t>('x-label')  # x</a:t>
            </a:r>
            <a:r>
              <a:rPr lang="ja-JP" altLang="en-US" sz="2800" dirty="0"/>
              <a:t>軸のラベルをプロット</a:t>
            </a:r>
          </a:p>
          <a:p>
            <a:pPr>
              <a:buNone/>
            </a:pPr>
            <a:r>
              <a:rPr lang="en-US" altLang="ja-JP" sz="2800" dirty="0" err="1"/>
              <a:t>plt.show</a:t>
            </a:r>
            <a:r>
              <a:rPr lang="en-US" altLang="ja-JP" sz="2800"/>
              <a:t>()             </a:t>
            </a:r>
            <a:endParaRPr lang="ja-JP" altLang="en-US" sz="2800" dirty="0"/>
          </a:p>
        </p:txBody>
      </p:sp>
    </p:spTree>
    <p:extLst>
      <p:ext uri="{BB962C8B-B14F-4D97-AF65-F5344CB8AC3E}">
        <p14:creationId xmlns:p14="http://schemas.microsoft.com/office/powerpoint/2010/main" val="30872734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MNIST</a:t>
            </a:r>
            <a:r>
              <a:rPr kumimoji="1" lang="ja-JP" altLang="en-US" dirty="0"/>
              <a:t>データ構造</a:t>
            </a:r>
          </a:p>
        </p:txBody>
      </p:sp>
      <p:sp>
        <p:nvSpPr>
          <p:cNvPr id="3" name="コンテンツ プレースホルダ 2"/>
          <p:cNvSpPr>
            <a:spLocks noGrp="1"/>
          </p:cNvSpPr>
          <p:nvPr>
            <p:ph idx="1"/>
          </p:nvPr>
        </p:nvSpPr>
        <p:spPr/>
        <p:txBody>
          <a:bodyPr/>
          <a:lstStyle/>
          <a:p>
            <a:r>
              <a:rPr lang="ja-JP" altLang="en-US" b="1" dirty="0"/>
              <a:t>ファイル</a:t>
            </a:r>
          </a:p>
          <a:p>
            <a:r>
              <a:rPr lang="ja-JP" altLang="en-US" dirty="0"/>
              <a:t>　</a:t>
            </a:r>
            <a:r>
              <a:rPr lang="en-US" altLang="ja-JP" dirty="0"/>
              <a:t>MNIST </a:t>
            </a:r>
            <a:r>
              <a:rPr lang="ja-JP" altLang="en-US" dirty="0"/>
              <a:t>データは、次の</a:t>
            </a:r>
            <a:r>
              <a:rPr lang="en-US" altLang="ja-JP" dirty="0"/>
              <a:t>4</a:t>
            </a:r>
            <a:r>
              <a:rPr lang="ja-JP" altLang="en-US" dirty="0"/>
              <a:t>つのファイルで構成されます。 役割ごとにファイルが分かれています。</a:t>
            </a:r>
          </a:p>
          <a:p>
            <a:r>
              <a:rPr lang="en-US" altLang="ja-JP" dirty="0"/>
              <a:t>train-images-idx3-ubyte: </a:t>
            </a:r>
            <a:r>
              <a:rPr lang="ja-JP" altLang="en-US" dirty="0"/>
              <a:t>学習用の画像セット</a:t>
            </a:r>
          </a:p>
          <a:p>
            <a:r>
              <a:rPr lang="en-US" altLang="ja-JP" dirty="0"/>
              <a:t>train-labels-idx1-ubyte: </a:t>
            </a:r>
            <a:r>
              <a:rPr lang="ja-JP" altLang="en-US" dirty="0"/>
              <a:t>学習用のラベルセット</a:t>
            </a:r>
          </a:p>
          <a:p>
            <a:r>
              <a:rPr lang="en-US" altLang="ja-JP" dirty="0"/>
              <a:t>t10k-images-idx3-ubyte: </a:t>
            </a:r>
            <a:r>
              <a:rPr lang="ja-JP" altLang="en-US" dirty="0"/>
              <a:t>検証用の画像セット</a:t>
            </a:r>
          </a:p>
          <a:p>
            <a:r>
              <a:rPr lang="en-US" altLang="ja-JP" dirty="0"/>
              <a:t>t10k-labels-idx1-ubyte: </a:t>
            </a:r>
            <a:r>
              <a:rPr lang="ja-JP" altLang="en-US" dirty="0"/>
              <a:t>検証用のラベルセット</a:t>
            </a:r>
          </a:p>
          <a:p>
            <a:pPr marL="0" indent="0">
              <a:buNone/>
            </a:pPr>
            <a:endParaRPr kumimoji="1" lang="ja-JP"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a:extLst>
              <a:ext uri="{FF2B5EF4-FFF2-40B4-BE49-F238E27FC236}">
                <a16:creationId xmlns:a16="http://schemas.microsoft.com/office/drawing/2014/main" id="{12DA6ECB-2D48-494C-B51D-D3E668094D39}"/>
              </a:ext>
            </a:extLst>
          </p:cNvPr>
          <p:cNvGraphicFramePr>
            <a:graphicFrameLocks noGrp="1"/>
          </p:cNvGraphicFramePr>
          <p:nvPr>
            <p:ph idx="1"/>
          </p:nvPr>
        </p:nvGraphicFramePr>
        <p:xfrm>
          <a:off x="457200" y="2224881"/>
          <a:ext cx="8229600" cy="3276600"/>
        </p:xfrm>
        <a:graphic>
          <a:graphicData uri="http://schemas.openxmlformats.org/drawingml/2006/table">
            <a:tbl>
              <a:tblPr/>
              <a:tblGrid>
                <a:gridCol w="2057400">
                  <a:extLst>
                    <a:ext uri="{9D8B030D-6E8A-4147-A177-3AD203B41FA5}">
                      <a16:colId xmlns:a16="http://schemas.microsoft.com/office/drawing/2014/main" val="663972782"/>
                    </a:ext>
                  </a:extLst>
                </a:gridCol>
                <a:gridCol w="2057400">
                  <a:extLst>
                    <a:ext uri="{9D8B030D-6E8A-4147-A177-3AD203B41FA5}">
                      <a16:colId xmlns:a16="http://schemas.microsoft.com/office/drawing/2014/main" val="115112031"/>
                    </a:ext>
                  </a:extLst>
                </a:gridCol>
                <a:gridCol w="2057400">
                  <a:extLst>
                    <a:ext uri="{9D8B030D-6E8A-4147-A177-3AD203B41FA5}">
                      <a16:colId xmlns:a16="http://schemas.microsoft.com/office/drawing/2014/main" val="1962527067"/>
                    </a:ext>
                  </a:extLst>
                </a:gridCol>
                <a:gridCol w="2057400">
                  <a:extLst>
                    <a:ext uri="{9D8B030D-6E8A-4147-A177-3AD203B41FA5}">
                      <a16:colId xmlns:a16="http://schemas.microsoft.com/office/drawing/2014/main" val="3681219164"/>
                    </a:ext>
                  </a:extLst>
                </a:gridCol>
              </a:tblGrid>
              <a:tr h="0">
                <a:tc>
                  <a:txBody>
                    <a:bodyPr/>
                    <a:lstStyle/>
                    <a:p>
                      <a:pPr algn="l" fontAlgn="ctr"/>
                      <a:r>
                        <a:rPr lang="en-US" b="1">
                          <a:effectLst/>
                        </a:rPr>
                        <a:t>offset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type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value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description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363135667"/>
                  </a:ext>
                </a:extLst>
              </a:tr>
              <a:tr h="0">
                <a:tc>
                  <a:txBody>
                    <a:bodyPr/>
                    <a:lstStyle/>
                    <a:p>
                      <a:pPr algn="l" fontAlgn="ctr"/>
                      <a:r>
                        <a:rPr lang="en-US" altLang="ja-JP">
                          <a:effectLst/>
                        </a:rPr>
                        <a:t>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32 bit integer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0x00000801(2049)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a:effectLst/>
                        </a:rPr>
                        <a:t>識別子</a:t>
                      </a:r>
                      <a:r>
                        <a:rPr lang="en-US" altLang="ja-JP">
                          <a:effectLst/>
                        </a:rPr>
                        <a:t>(</a:t>
                      </a:r>
                      <a:r>
                        <a:rPr lang="ja-JP" altLang="en-US">
                          <a:effectLst/>
                        </a:rPr>
                        <a:t>定数</a:t>
                      </a: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290489"/>
                  </a:ext>
                </a:extLst>
              </a:tr>
              <a:tr h="0">
                <a:tc>
                  <a:txBody>
                    <a:bodyPr/>
                    <a:lstStyle/>
                    <a:p>
                      <a:pPr algn="l" fontAlgn="ctr"/>
                      <a:r>
                        <a:rPr lang="en-US" altLang="ja-JP">
                          <a:effectLst/>
                        </a:rPr>
                        <a:t>0004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32 bit integer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60000 or 10000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a:effectLst/>
                        </a:rPr>
                        <a:t>ラベルデータの数</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6985153"/>
                  </a:ext>
                </a:extLst>
              </a:tr>
              <a:tr h="0">
                <a:tc>
                  <a:txBody>
                    <a:bodyPr/>
                    <a:lstStyle/>
                    <a:p>
                      <a:pPr algn="l" fontAlgn="ctr"/>
                      <a:r>
                        <a:rPr lang="en-US" altLang="ja-JP">
                          <a:effectLst/>
                        </a:rPr>
                        <a:t>0008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1</a:t>
                      </a:r>
                      <a:r>
                        <a:rPr lang="ja-JP" altLang="en-US">
                          <a:effectLst/>
                        </a:rPr>
                        <a:t>つ目のデータのラベル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0630175"/>
                  </a:ext>
                </a:extLst>
              </a:tr>
              <a:tr h="0">
                <a:tc>
                  <a:txBody>
                    <a:bodyPr/>
                    <a:lstStyle/>
                    <a:p>
                      <a:pPr algn="l" fontAlgn="ctr"/>
                      <a:r>
                        <a:rPr lang="en-US" altLang="ja-JP">
                          <a:effectLst/>
                        </a:rPr>
                        <a:t>0009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2</a:t>
                      </a:r>
                      <a:r>
                        <a:rPr lang="ja-JP" altLang="en-US">
                          <a:effectLst/>
                        </a:rPr>
                        <a:t>つ目のデータのラベル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1849022"/>
                  </a:ext>
                </a:extLst>
              </a:tr>
              <a:tr h="0">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9095674"/>
                  </a:ext>
                </a:extLst>
              </a:tr>
              <a:tr h="0">
                <a:tc>
                  <a:txBody>
                    <a:bodyPr/>
                    <a:lstStyle/>
                    <a:p>
                      <a:pPr algn="l" fontAlgn="ctr"/>
                      <a:r>
                        <a:rPr lang="en-US">
                          <a:effectLst/>
                        </a:rPr>
                        <a:t>xxxx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dirty="0">
                          <a:effectLst/>
                        </a:rPr>
                        <a:t>最後のデータのラベル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5139577"/>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a:extLst>
              <a:ext uri="{FF2B5EF4-FFF2-40B4-BE49-F238E27FC236}">
                <a16:creationId xmlns:a16="http://schemas.microsoft.com/office/drawing/2014/main" id="{E7EB0237-B791-4EC3-898E-956D42DA4766}"/>
              </a:ext>
            </a:extLst>
          </p:cNvPr>
          <p:cNvGraphicFramePr>
            <a:graphicFrameLocks noGrp="1"/>
          </p:cNvGraphicFramePr>
          <p:nvPr>
            <p:ph idx="1"/>
          </p:nvPr>
        </p:nvGraphicFramePr>
        <p:xfrm>
          <a:off x="457488" y="1600069"/>
          <a:ext cx="8229024" cy="4526226"/>
        </p:xfrm>
        <a:graphic>
          <a:graphicData uri="http://schemas.openxmlformats.org/drawingml/2006/table">
            <a:tbl>
              <a:tblPr/>
              <a:tblGrid>
                <a:gridCol w="2057256">
                  <a:extLst>
                    <a:ext uri="{9D8B030D-6E8A-4147-A177-3AD203B41FA5}">
                      <a16:colId xmlns:a16="http://schemas.microsoft.com/office/drawing/2014/main" val="1127656612"/>
                    </a:ext>
                  </a:extLst>
                </a:gridCol>
                <a:gridCol w="2057256">
                  <a:extLst>
                    <a:ext uri="{9D8B030D-6E8A-4147-A177-3AD203B41FA5}">
                      <a16:colId xmlns:a16="http://schemas.microsoft.com/office/drawing/2014/main" val="906770801"/>
                    </a:ext>
                  </a:extLst>
                </a:gridCol>
                <a:gridCol w="2057256">
                  <a:extLst>
                    <a:ext uri="{9D8B030D-6E8A-4147-A177-3AD203B41FA5}">
                      <a16:colId xmlns:a16="http://schemas.microsoft.com/office/drawing/2014/main" val="1036047616"/>
                    </a:ext>
                  </a:extLst>
                </a:gridCol>
                <a:gridCol w="2057256">
                  <a:extLst>
                    <a:ext uri="{9D8B030D-6E8A-4147-A177-3AD203B41FA5}">
                      <a16:colId xmlns:a16="http://schemas.microsoft.com/office/drawing/2014/main" val="3625011665"/>
                    </a:ext>
                  </a:extLst>
                </a:gridCol>
              </a:tblGrid>
              <a:tr h="350495">
                <a:tc>
                  <a:txBody>
                    <a:bodyPr/>
                    <a:lstStyle/>
                    <a:p>
                      <a:pPr algn="l" fontAlgn="ctr"/>
                      <a:r>
                        <a:rPr lang="en-US" sz="1800" b="1">
                          <a:effectLst/>
                        </a:rPr>
                        <a:t>offset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type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value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description</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3247389831"/>
                  </a:ext>
                </a:extLst>
              </a:tr>
              <a:tr h="350495">
                <a:tc>
                  <a:txBody>
                    <a:bodyPr/>
                    <a:lstStyle/>
                    <a:p>
                      <a:pPr algn="l" fontAlgn="ctr"/>
                      <a:r>
                        <a:rPr lang="en-US" altLang="ja-JP" sz="1800">
                          <a:effectLst/>
                        </a:rPr>
                        <a:t>0000</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0x00000803(2051)</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a:effectLst/>
                        </a:rPr>
                        <a:t>識別子</a:t>
                      </a:r>
                      <a:r>
                        <a:rPr lang="en-US" altLang="ja-JP" sz="1800">
                          <a:effectLst/>
                        </a:rPr>
                        <a:t>(</a:t>
                      </a:r>
                      <a:r>
                        <a:rPr lang="ja-JP" altLang="en-US" sz="1800">
                          <a:effectLst/>
                        </a:rPr>
                        <a:t>定数</a:t>
                      </a: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1542148"/>
                  </a:ext>
                </a:extLst>
              </a:tr>
              <a:tr h="350495">
                <a:tc>
                  <a:txBody>
                    <a:bodyPr/>
                    <a:lstStyle/>
                    <a:p>
                      <a:pPr algn="l" fontAlgn="ctr"/>
                      <a:r>
                        <a:rPr lang="en-US" altLang="ja-JP" sz="1800">
                          <a:effectLst/>
                        </a:rPr>
                        <a:t>0004</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60000</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a:effectLst/>
                        </a:rPr>
                        <a:t>画像データの数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0811258"/>
                  </a:ext>
                </a:extLst>
              </a:tr>
              <a:tr h="624796">
                <a:tc>
                  <a:txBody>
                    <a:bodyPr/>
                    <a:lstStyle/>
                    <a:p>
                      <a:pPr algn="l" fontAlgn="ctr"/>
                      <a:r>
                        <a:rPr lang="en-US" altLang="ja-JP" sz="1800">
                          <a:effectLst/>
                        </a:rPr>
                        <a:t>0008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28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画像あたりのデータ行数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2672591"/>
                  </a:ext>
                </a:extLst>
              </a:tr>
              <a:tr h="624796">
                <a:tc>
                  <a:txBody>
                    <a:bodyPr/>
                    <a:lstStyle/>
                    <a:p>
                      <a:pPr algn="l" fontAlgn="ctr"/>
                      <a:r>
                        <a:rPr lang="en-US" altLang="ja-JP" sz="1800">
                          <a:effectLst/>
                        </a:rPr>
                        <a:t>0012</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28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画像あたりのデータ列数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5420391"/>
                  </a:ext>
                </a:extLst>
              </a:tr>
              <a:tr h="624796">
                <a:tc>
                  <a:txBody>
                    <a:bodyPr/>
                    <a:lstStyle/>
                    <a:p>
                      <a:pPr algn="l" fontAlgn="ctr"/>
                      <a:r>
                        <a:rPr lang="en-US" altLang="ja-JP" sz="1800">
                          <a:effectLst/>
                        </a:rPr>
                        <a:t>0016</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つめの画像の</a:t>
                      </a:r>
                      <a:r>
                        <a:rPr lang="en-US" altLang="ja-JP" sz="1800">
                          <a:effectLst/>
                        </a:rPr>
                        <a:t>1</a:t>
                      </a:r>
                      <a:r>
                        <a:rPr lang="ja-JP" altLang="en-US" sz="180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0872162"/>
                  </a:ext>
                </a:extLst>
              </a:tr>
              <a:tr h="624796">
                <a:tc>
                  <a:txBody>
                    <a:bodyPr/>
                    <a:lstStyle/>
                    <a:p>
                      <a:pPr algn="l" fontAlgn="ctr"/>
                      <a:r>
                        <a:rPr lang="en-US" altLang="ja-JP" sz="1800">
                          <a:effectLst/>
                        </a:rPr>
                        <a:t>0017</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つめの画像の</a:t>
                      </a:r>
                      <a:r>
                        <a:rPr lang="en-US" altLang="ja-JP" sz="1800">
                          <a:effectLst/>
                        </a:rPr>
                        <a:t>2</a:t>
                      </a:r>
                      <a:r>
                        <a:rPr lang="ja-JP" altLang="en-US" sz="180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0908015"/>
                  </a:ext>
                </a:extLst>
              </a:tr>
              <a:tr h="350495">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6458640"/>
                  </a:ext>
                </a:extLst>
              </a:tr>
              <a:tr h="624796">
                <a:tc>
                  <a:txBody>
                    <a:bodyPr/>
                    <a:lstStyle/>
                    <a:p>
                      <a:pPr algn="l" fontAlgn="ctr"/>
                      <a:r>
                        <a:rPr lang="en-US" sz="1800">
                          <a:effectLst/>
                        </a:rPr>
                        <a:t>xxxx</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dirty="0">
                          <a:effectLst/>
                        </a:rPr>
                        <a:t>最後の画像の</a:t>
                      </a:r>
                      <a:r>
                        <a:rPr lang="en-US" altLang="ja-JP" sz="1800" dirty="0">
                          <a:effectLst/>
                        </a:rPr>
                        <a:t>784</a:t>
                      </a:r>
                      <a:r>
                        <a:rPr lang="ja-JP" altLang="en-US" sz="1800" dirty="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7875115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96" y="274638"/>
            <a:ext cx="8651304" cy="1143000"/>
          </a:xfrm>
        </p:spPr>
        <p:txBody>
          <a:bodyPr>
            <a:normAutofit fontScale="90000"/>
          </a:bodyPr>
          <a:lstStyle/>
          <a:p>
            <a:r>
              <a:rPr kumimoji="1" lang="en-US" altLang="ja-JP" dirty="0"/>
              <a:t>MNIST</a:t>
            </a:r>
            <a:r>
              <a:rPr kumimoji="1" lang="ja-JP" altLang="en-US" dirty="0"/>
              <a:t>を画像にして保存する</a:t>
            </a:r>
            <a:r>
              <a:rPr kumimoji="1" lang="en-US" altLang="ja-JP" dirty="0"/>
              <a:t>(mnist.py)</a:t>
            </a:r>
            <a:endParaRPr kumimoji="1" lang="ja-JP" altLang="en-US" dirty="0"/>
          </a:p>
        </p:txBody>
      </p:sp>
      <p:sp>
        <p:nvSpPr>
          <p:cNvPr id="4" name="正方形/長方形 3">
            <a:extLst>
              <a:ext uri="{FF2B5EF4-FFF2-40B4-BE49-F238E27FC236}">
                <a16:creationId xmlns:a16="http://schemas.microsoft.com/office/drawing/2014/main" id="{D9B9E811-7381-4FF0-B1B7-7061A97E40C5}"/>
              </a:ext>
            </a:extLst>
          </p:cNvPr>
          <p:cNvSpPr/>
          <p:nvPr/>
        </p:nvSpPr>
        <p:spPr>
          <a:xfrm>
            <a:off x="611560" y="1196752"/>
            <a:ext cx="7182544" cy="5078313"/>
          </a:xfrm>
          <a:prstGeom prst="rect">
            <a:avLst/>
          </a:prstGeom>
        </p:spPr>
        <p:txBody>
          <a:bodyPr wrap="square">
            <a:spAutoFit/>
          </a:bodyPr>
          <a:lstStyle/>
          <a:p>
            <a:r>
              <a:rPr lang="en-US" altLang="ja-JP" sz="1200" dirty="0">
                <a:latin typeface="Consolas" panose="020B0609020204030204" pitchFamily="49" charset="0"/>
              </a:rPr>
              <a:t>#-----------------------------------------------------</a:t>
            </a:r>
          </a:p>
          <a:p>
            <a:r>
              <a:rPr lang="en-US" altLang="ja-JP" sz="1200" dirty="0">
                <a:latin typeface="Consolas" panose="020B0609020204030204" pitchFamily="49" charset="0"/>
              </a:rPr>
              <a:t>#Minist</a:t>
            </a:r>
            <a:r>
              <a:rPr lang="ja-JP" altLang="en-US" sz="1200" dirty="0">
                <a:latin typeface="Consolas" panose="020B0609020204030204" pitchFamily="49" charset="0"/>
              </a:rPr>
              <a:t>データをディレクトリ</a:t>
            </a:r>
            <a:r>
              <a:rPr lang="en-US" altLang="ja-JP" sz="1200" dirty="0" err="1">
                <a:latin typeface="Consolas" panose="020B0609020204030204" pitchFamily="49" charset="0"/>
              </a:rPr>
              <a:t>mnist</a:t>
            </a:r>
            <a:r>
              <a:rPr lang="ja-JP" altLang="en-US" sz="1200" dirty="0">
                <a:latin typeface="Consolas" panose="020B0609020204030204" pitchFamily="49" charset="0"/>
              </a:rPr>
              <a:t>に格納する</a:t>
            </a:r>
          </a:p>
          <a:p>
            <a:r>
              <a:rPr lang="en-US" altLang="ja-JP" sz="1200" dirty="0">
                <a:latin typeface="Consolas" panose="020B0609020204030204" pitchFamily="49" charset="0"/>
              </a:rPr>
              <a:t>#</a:t>
            </a:r>
            <a:r>
              <a:rPr lang="ja-JP" altLang="en-US" sz="1200" dirty="0">
                <a:latin typeface="Consolas" panose="020B0609020204030204" pitchFamily="49" charset="0"/>
              </a:rPr>
              <a:t>データは番号＋正解の数字</a:t>
            </a:r>
            <a:r>
              <a:rPr lang="en-US" altLang="ja-JP" sz="1200" dirty="0">
                <a:latin typeface="Consolas" panose="020B0609020204030204" pitchFamily="49" charset="0"/>
              </a:rPr>
              <a:t>+</a:t>
            </a:r>
            <a:r>
              <a:rPr lang="en-US" altLang="ja-JP" sz="1200" dirty="0" err="1">
                <a:latin typeface="Consolas" panose="020B0609020204030204" pitchFamily="49" charset="0"/>
              </a:rPr>
              <a:t>mnist</a:t>
            </a:r>
            <a:r>
              <a:rPr lang="ja-JP" altLang="en-US" sz="1200" dirty="0">
                <a:latin typeface="Consolas" panose="020B0609020204030204" pitchFamily="49" charset="0"/>
              </a:rPr>
              <a:t>で格納される</a:t>
            </a:r>
          </a:p>
          <a:p>
            <a:r>
              <a:rPr lang="en-US" altLang="ja-JP" sz="1200" dirty="0">
                <a:latin typeface="Consolas" panose="020B0609020204030204" pitchFamily="49" charset="0"/>
              </a:rPr>
              <a:t>#-----------------------------------------------------</a:t>
            </a:r>
            <a:endParaRPr lang="ja-JP" altLang="en-US"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sys,os</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numpy</a:t>
            </a:r>
            <a:r>
              <a:rPr lang="en-US" altLang="ja-JP" sz="1200" dirty="0">
                <a:latin typeface="Consolas" panose="020B0609020204030204" pitchFamily="49" charset="0"/>
              </a:rPr>
              <a:t> as np</a:t>
            </a:r>
          </a:p>
          <a:p>
            <a:r>
              <a:rPr lang="en-US" altLang="ja-JP" sz="1200" dirty="0">
                <a:latin typeface="Consolas" panose="020B0609020204030204" pitchFamily="49" charset="0"/>
              </a:rPr>
              <a:t>from </a:t>
            </a:r>
            <a:r>
              <a:rPr lang="en-US" altLang="ja-JP" sz="1200" dirty="0" err="1">
                <a:latin typeface="Consolas" panose="020B0609020204030204" pitchFamily="49" charset="0"/>
              </a:rPr>
              <a:t>keras.datasets</a:t>
            </a:r>
            <a:r>
              <a:rPr lang="en-US" altLang="ja-JP" sz="1200" dirty="0">
                <a:latin typeface="Consolas" panose="020B0609020204030204" pitchFamily="49" charset="0"/>
              </a:rPr>
              <a:t> import </a:t>
            </a:r>
            <a:r>
              <a:rPr lang="en-US" altLang="ja-JP" sz="1200" dirty="0" err="1">
                <a:latin typeface="Consolas" panose="020B0609020204030204" pitchFamily="49" charset="0"/>
              </a:rPr>
              <a:t>mnist</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keras</a:t>
            </a:r>
            <a:endParaRPr lang="en-US" altLang="ja-JP" sz="1200" dirty="0">
              <a:latin typeface="Consolas" panose="020B0609020204030204" pitchFamily="49" charset="0"/>
            </a:endParaRPr>
          </a:p>
          <a:p>
            <a:r>
              <a:rPr lang="en-US" altLang="ja-JP" sz="1200" dirty="0">
                <a:latin typeface="Consolas" panose="020B0609020204030204" pitchFamily="49" charset="0"/>
              </a:rPr>
              <a:t>from </a:t>
            </a:r>
            <a:r>
              <a:rPr lang="en-US" altLang="ja-JP" sz="1200" dirty="0" err="1">
                <a:latin typeface="Consolas" panose="020B0609020204030204" pitchFamily="49" charset="0"/>
              </a:rPr>
              <a:t>keras.datasets</a:t>
            </a:r>
            <a:r>
              <a:rPr lang="en-US" altLang="ja-JP" sz="1200" dirty="0">
                <a:latin typeface="Consolas" panose="020B0609020204030204" pitchFamily="49" charset="0"/>
              </a:rPr>
              <a:t> import </a:t>
            </a:r>
            <a:r>
              <a:rPr lang="en-US" altLang="ja-JP" sz="1200" dirty="0" err="1">
                <a:latin typeface="Consolas" panose="020B0609020204030204" pitchFamily="49" charset="0"/>
              </a:rPr>
              <a:t>mnist</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numpy</a:t>
            </a:r>
            <a:r>
              <a:rPr lang="en-US" altLang="ja-JP" sz="1200" dirty="0">
                <a:latin typeface="Consolas" panose="020B0609020204030204" pitchFamily="49" charset="0"/>
              </a:rPr>
              <a:t> as np</a:t>
            </a:r>
          </a:p>
          <a:p>
            <a:r>
              <a:rPr lang="en-US" altLang="ja-JP" sz="1200" dirty="0">
                <a:latin typeface="Consolas" panose="020B0609020204030204" pitchFamily="49" charset="0"/>
              </a:rPr>
              <a:t>from PIL import Image</a:t>
            </a:r>
          </a:p>
          <a:p>
            <a:r>
              <a:rPr lang="en-US" altLang="ja-JP" sz="1200">
                <a:latin typeface="Consolas" panose="020B0609020204030204" pitchFamily="49" charset="0"/>
              </a:rPr>
              <a:t>def </a:t>
            </a:r>
            <a:r>
              <a:rPr lang="en-US" altLang="ja-JP" sz="1200" dirty="0" err="1">
                <a:latin typeface="Consolas" panose="020B0609020204030204" pitchFamily="49" charset="0"/>
              </a:rPr>
              <a:t>img_save</a:t>
            </a:r>
            <a:r>
              <a:rPr lang="en-US" altLang="ja-JP" sz="1200" dirty="0">
                <a:latin typeface="Consolas" panose="020B0609020204030204" pitchFamily="49" charset="0"/>
              </a:rPr>
              <a:t>(</a:t>
            </a:r>
            <a:r>
              <a:rPr lang="en-US" altLang="ja-JP" sz="1200" dirty="0" err="1">
                <a:latin typeface="Consolas" panose="020B0609020204030204" pitchFamily="49" charset="0"/>
              </a:rPr>
              <a:t>i,seikai,img</a:t>
            </a:r>
            <a:r>
              <a:rPr lang="en-US" altLang="ja-JP" sz="1200" dirty="0">
                <a:latin typeface="Consolas" panose="020B0609020204030204" pitchFamily="49" charset="0"/>
              </a:rPr>
              <a:t>):</a:t>
            </a:r>
          </a:p>
          <a:p>
            <a:r>
              <a:rPr lang="en-US" altLang="ja-JP" sz="1200" dirty="0">
                <a:latin typeface="Consolas" panose="020B0609020204030204" pitchFamily="49" charset="0"/>
              </a:rPr>
              <a:t>    path=u'.\\</a:t>
            </a:r>
            <a:r>
              <a:rPr lang="en-US" altLang="ja-JP" sz="1200" dirty="0" err="1">
                <a:latin typeface="Consolas" panose="020B0609020204030204" pitchFamily="49" charset="0"/>
              </a:rPr>
              <a:t>mnist</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pil_img</a:t>
            </a:r>
            <a:r>
              <a:rPr lang="en-US" altLang="ja-JP" sz="1200" dirty="0">
                <a:latin typeface="Consolas" panose="020B0609020204030204" pitchFamily="49" charset="0"/>
              </a:rPr>
              <a:t> = </a:t>
            </a:r>
            <a:r>
              <a:rPr lang="en-US" altLang="ja-JP" sz="1200" dirty="0" err="1">
                <a:latin typeface="Consolas" panose="020B0609020204030204" pitchFamily="49" charset="0"/>
              </a:rPr>
              <a:t>Image.fromarray</a:t>
            </a:r>
            <a:r>
              <a:rPr lang="en-US" altLang="ja-JP" sz="1200" dirty="0">
                <a:latin typeface="Consolas" panose="020B0609020204030204" pitchFamily="49" charset="0"/>
              </a:rPr>
              <a:t>(np.uint8(</a:t>
            </a:r>
            <a:r>
              <a:rPr lang="en-US" altLang="ja-JP" sz="1200" dirty="0" err="1">
                <a:latin typeface="Consolas" panose="020B0609020204030204" pitchFamily="49" charset="0"/>
              </a:rPr>
              <a:t>img</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pil_img.save</a:t>
            </a:r>
            <a:r>
              <a:rPr lang="en-US" altLang="ja-JP" sz="1200" dirty="0">
                <a:latin typeface="Consolas" panose="020B0609020204030204" pitchFamily="49" charset="0"/>
              </a:rPr>
              <a:t>(</a:t>
            </a:r>
            <a:r>
              <a:rPr lang="en-US" altLang="ja-JP" sz="1200" dirty="0" err="1">
                <a:latin typeface="Consolas" panose="020B0609020204030204" pitchFamily="49" charset="0"/>
              </a:rPr>
              <a:t>path+str</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)+'-'+str(</a:t>
            </a:r>
            <a:r>
              <a:rPr lang="en-US" altLang="ja-JP" sz="1200" dirty="0" err="1">
                <a:latin typeface="Consolas" panose="020B0609020204030204" pitchFamily="49" charset="0"/>
              </a:rPr>
              <a:t>seikai</a:t>
            </a:r>
            <a:r>
              <a:rPr lang="en-US" altLang="ja-JP" sz="1200" dirty="0">
                <a:latin typeface="Consolas" panose="020B0609020204030204" pitchFamily="49" charset="0"/>
              </a:rPr>
              <a:t>)+'-minitdata.png')  </a:t>
            </a:r>
          </a:p>
          <a:p>
            <a:br>
              <a:rPr lang="en-US" altLang="ja-JP" sz="1200" dirty="0">
                <a:latin typeface="Consolas" panose="020B0609020204030204" pitchFamily="49" charset="0"/>
              </a:rPr>
            </a:br>
            <a:r>
              <a:rPr lang="en-US" altLang="ja-JP" sz="1200" dirty="0">
                <a:latin typeface="Consolas" panose="020B0609020204030204" pitchFamily="49" charset="0"/>
              </a:rPr>
              <a:t>(</a:t>
            </a:r>
            <a:r>
              <a:rPr lang="en-US" altLang="ja-JP" sz="1200" dirty="0" err="1">
                <a:latin typeface="Consolas" panose="020B0609020204030204" pitchFamily="49" charset="0"/>
              </a:rPr>
              <a:t>x_train</a:t>
            </a:r>
            <a:r>
              <a:rPr lang="en-US" altLang="ja-JP" sz="1200" dirty="0">
                <a:latin typeface="Consolas" panose="020B0609020204030204" pitchFamily="49" charset="0"/>
              </a:rPr>
              <a:t>, </a:t>
            </a:r>
            <a:r>
              <a:rPr lang="en-US" altLang="ja-JP" sz="1200" dirty="0" err="1">
                <a:latin typeface="Consolas" panose="020B0609020204030204" pitchFamily="49" charset="0"/>
              </a:rPr>
              <a:t>y_train</a:t>
            </a:r>
            <a:r>
              <a:rPr lang="en-US" altLang="ja-JP" sz="1200" dirty="0">
                <a:latin typeface="Consolas" panose="020B0609020204030204" pitchFamily="49" charset="0"/>
              </a:rPr>
              <a:t>), (</a:t>
            </a:r>
            <a:r>
              <a:rPr lang="en-US" altLang="ja-JP" sz="1200" dirty="0" err="1">
                <a:latin typeface="Consolas" panose="020B0609020204030204" pitchFamily="49" charset="0"/>
              </a:rPr>
              <a:t>x_test</a:t>
            </a:r>
            <a:r>
              <a:rPr lang="en-US" altLang="ja-JP" sz="1200" dirty="0">
                <a:latin typeface="Consolas" panose="020B0609020204030204" pitchFamily="49" charset="0"/>
              </a:rPr>
              <a:t>, </a:t>
            </a:r>
            <a:r>
              <a:rPr lang="en-US" altLang="ja-JP" sz="1200" dirty="0" err="1">
                <a:latin typeface="Consolas" panose="020B0609020204030204" pitchFamily="49" charset="0"/>
              </a:rPr>
              <a:t>y_test</a:t>
            </a:r>
            <a:r>
              <a:rPr lang="en-US" altLang="ja-JP" sz="1200" dirty="0">
                <a:latin typeface="Consolas" panose="020B0609020204030204" pitchFamily="49" charset="0"/>
              </a:rPr>
              <a:t>) = </a:t>
            </a:r>
            <a:r>
              <a:rPr lang="en-US" altLang="ja-JP" sz="1200" dirty="0" err="1">
                <a:latin typeface="Consolas" panose="020B0609020204030204" pitchFamily="49" charset="0"/>
              </a:rPr>
              <a:t>mnist.load_data</a:t>
            </a:r>
            <a:r>
              <a:rPr lang="en-US" altLang="ja-JP" sz="1200" dirty="0">
                <a:latin typeface="Consolas" panose="020B0609020204030204" pitchFamily="49" charset="0"/>
              </a:rPr>
              <a:t>()</a:t>
            </a:r>
          </a:p>
          <a:p>
            <a:br>
              <a:rPr lang="en-US" altLang="ja-JP" sz="1200" dirty="0">
                <a:latin typeface="Consolas" panose="020B0609020204030204" pitchFamily="49" charset="0"/>
              </a:rPr>
            </a:br>
            <a:br>
              <a:rPr lang="en-US" altLang="ja-JP" sz="1200" dirty="0">
                <a:latin typeface="Consolas" panose="020B0609020204030204" pitchFamily="49" charset="0"/>
              </a:rPr>
            </a:br>
            <a:r>
              <a:rPr lang="en-US" altLang="ja-JP" sz="1200" dirty="0">
                <a:latin typeface="Consolas" panose="020B0609020204030204" pitchFamily="49" charset="0"/>
              </a:rPr>
              <a:t>for </a:t>
            </a:r>
            <a:r>
              <a:rPr lang="en-US" altLang="ja-JP" sz="1200" dirty="0" err="1">
                <a:latin typeface="Consolas" panose="020B0609020204030204" pitchFamily="49" charset="0"/>
              </a:rPr>
              <a:t>i</a:t>
            </a:r>
            <a:r>
              <a:rPr lang="en-US" altLang="ja-JP" sz="1200" dirty="0">
                <a:latin typeface="Consolas" panose="020B0609020204030204" pitchFamily="49" charset="0"/>
              </a:rPr>
              <a:t> in range(0,60000):</a:t>
            </a:r>
          </a:p>
          <a:p>
            <a:r>
              <a:rPr lang="en-US" altLang="ja-JP" sz="1200" dirty="0">
                <a:latin typeface="Consolas" panose="020B0609020204030204" pitchFamily="49" charset="0"/>
              </a:rPr>
              <a:t>    </a:t>
            </a:r>
            <a:r>
              <a:rPr lang="en-US" altLang="ja-JP" sz="1200" dirty="0" err="1">
                <a:latin typeface="Consolas" panose="020B0609020204030204" pitchFamily="49" charset="0"/>
              </a:rPr>
              <a:t>img</a:t>
            </a:r>
            <a:r>
              <a:rPr lang="en-US" altLang="ja-JP" sz="1200" dirty="0">
                <a:latin typeface="Consolas" panose="020B0609020204030204" pitchFamily="49" charset="0"/>
              </a:rPr>
              <a:t> = </a:t>
            </a:r>
            <a:r>
              <a:rPr lang="en-US" altLang="ja-JP" sz="1200" dirty="0" err="1">
                <a:latin typeface="Consolas" panose="020B0609020204030204" pitchFamily="49" charset="0"/>
              </a:rPr>
              <a:t>x_train</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a:t>
            </a:r>
          </a:p>
          <a:p>
            <a:r>
              <a:rPr lang="en-US" altLang="ja-JP" sz="1200" dirty="0">
                <a:latin typeface="Consolas" panose="020B0609020204030204" pitchFamily="49" charset="0"/>
              </a:rPr>
              <a:t>    label = </a:t>
            </a:r>
            <a:r>
              <a:rPr lang="en-US" altLang="ja-JP" sz="1200" dirty="0" err="1">
                <a:latin typeface="Consolas" panose="020B0609020204030204" pitchFamily="49" charset="0"/>
              </a:rPr>
              <a:t>y_train</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img</a:t>
            </a:r>
            <a:r>
              <a:rPr lang="en-US" altLang="ja-JP" sz="1200" dirty="0">
                <a:latin typeface="Consolas" panose="020B0609020204030204" pitchFamily="49" charset="0"/>
              </a:rPr>
              <a:t> = </a:t>
            </a:r>
            <a:r>
              <a:rPr lang="en-US" altLang="ja-JP" sz="1200" dirty="0" err="1">
                <a:latin typeface="Consolas" panose="020B0609020204030204" pitchFamily="49" charset="0"/>
              </a:rPr>
              <a:t>img.reshape</a:t>
            </a:r>
            <a:r>
              <a:rPr lang="en-US" altLang="ja-JP" sz="1200" dirty="0">
                <a:latin typeface="Consolas" panose="020B0609020204030204" pitchFamily="49" charset="0"/>
              </a:rPr>
              <a:t>(28, 28)</a:t>
            </a:r>
          </a:p>
          <a:p>
            <a:r>
              <a:rPr lang="en-US" altLang="ja-JP" sz="1200" dirty="0">
                <a:latin typeface="Consolas" panose="020B0609020204030204" pitchFamily="49" charset="0"/>
              </a:rPr>
              <a:t>    </a:t>
            </a:r>
            <a:r>
              <a:rPr lang="en-US" altLang="ja-JP" sz="1200" dirty="0" err="1">
                <a:latin typeface="Consolas" panose="020B0609020204030204" pitchFamily="49" charset="0"/>
              </a:rPr>
              <a:t>img_save</a:t>
            </a:r>
            <a:r>
              <a:rPr lang="en-US" altLang="ja-JP" sz="1200" dirty="0">
                <a:latin typeface="Consolas" panose="020B0609020204030204" pitchFamily="49" charset="0"/>
              </a:rPr>
              <a:t>(</a:t>
            </a:r>
            <a:r>
              <a:rPr lang="en-US" altLang="ja-JP" sz="1200" dirty="0" err="1">
                <a:latin typeface="Consolas" panose="020B0609020204030204" pitchFamily="49" charset="0"/>
              </a:rPr>
              <a:t>i,label,img</a:t>
            </a:r>
            <a:r>
              <a:rPr lang="en-US" altLang="ja-JP" sz="1200" dirty="0">
                <a:latin typeface="Consolas" panose="020B0609020204030204" pitchFamily="49" charset="0"/>
              </a:rPr>
              <a:t>)</a:t>
            </a:r>
          </a:p>
          <a:p>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MINIT</a:t>
            </a:r>
            <a:r>
              <a:rPr kumimoji="1" lang="ja-JP" altLang="en-US" dirty="0"/>
              <a:t>を</a:t>
            </a:r>
            <a:r>
              <a:rPr lang="ja-JP" altLang="en-US" dirty="0"/>
              <a:t>matplotlibで</a:t>
            </a:r>
            <a:r>
              <a:rPr kumimoji="1" lang="ja-JP" altLang="en-US" dirty="0"/>
              <a:t>表示する</a:t>
            </a:r>
          </a:p>
        </p:txBody>
      </p:sp>
      <p:sp>
        <p:nvSpPr>
          <p:cNvPr id="4" name="正方形/長方形 3">
            <a:extLst>
              <a:ext uri="{FF2B5EF4-FFF2-40B4-BE49-F238E27FC236}">
                <a16:creationId xmlns:a16="http://schemas.microsoft.com/office/drawing/2014/main" id="{E9D6244A-69A2-4318-AC7E-DC681FEEDC1E}"/>
              </a:ext>
            </a:extLst>
          </p:cNvPr>
          <p:cNvSpPr/>
          <p:nvPr/>
        </p:nvSpPr>
        <p:spPr>
          <a:xfrm>
            <a:off x="1043608" y="1220895"/>
            <a:ext cx="6030416" cy="5355312"/>
          </a:xfrm>
          <a:prstGeom prst="rect">
            <a:avLst/>
          </a:prstGeom>
        </p:spPr>
        <p:txBody>
          <a:bodyPr wrap="square">
            <a:spAutoFit/>
          </a:bodyPr>
          <a:lstStyle/>
          <a:p>
            <a:r>
              <a:rPr lang="ja-JP" altLang="en-US" dirty="0"/>
              <a:t># 必要なライブラリのインポート</a:t>
            </a:r>
          </a:p>
          <a:p>
            <a:r>
              <a:rPr lang="ja-JP" altLang="en-US" dirty="0"/>
              <a:t>import keras</a:t>
            </a:r>
          </a:p>
          <a:p>
            <a:r>
              <a:rPr lang="ja-JP" altLang="en-US" dirty="0"/>
              <a:t>from keras.datasets import mnist</a:t>
            </a:r>
          </a:p>
          <a:p>
            <a:r>
              <a:rPr lang="ja-JP" altLang="en-US" dirty="0"/>
              <a:t># Jupyter notebookを利用している際に、notebook内にplot結果を表示するようにする</a:t>
            </a:r>
          </a:p>
          <a:p>
            <a:r>
              <a:rPr lang="ja-JP" altLang="en-US" dirty="0"/>
              <a:t>import matplotlib.pyplot as plt</a:t>
            </a:r>
          </a:p>
          <a:p>
            <a:r>
              <a:rPr lang="ja-JP" altLang="en-US" dirty="0"/>
              <a:t>%matplotlib inline</a:t>
            </a:r>
          </a:p>
          <a:p>
            <a:endParaRPr lang="ja-JP" altLang="en-US" dirty="0"/>
          </a:p>
          <a:p>
            <a:r>
              <a:rPr lang="ja-JP" altLang="en-US" dirty="0"/>
              <a:t>#Kerasの関数でデータの読み込み。データをシャッフルして学習データと訓練データに分割</a:t>
            </a:r>
          </a:p>
          <a:p>
            <a:r>
              <a:rPr lang="ja-JP" altLang="en-US" dirty="0"/>
              <a:t>(x_train, y_train), (x_test, y_test) = mnist.load_data()</a:t>
            </a:r>
          </a:p>
          <a:p>
            <a:endParaRPr lang="ja-JP" altLang="en-US" dirty="0"/>
          </a:p>
          <a:p>
            <a:r>
              <a:rPr lang="ja-JP" altLang="en-US" dirty="0"/>
              <a:t>#MNISTデータの表示</a:t>
            </a:r>
          </a:p>
          <a:p>
            <a:r>
              <a:rPr lang="ja-JP" altLang="en-US" dirty="0"/>
              <a:t>fig = plt.figure(figsize=(9, 9))</a:t>
            </a:r>
          </a:p>
          <a:p>
            <a:r>
              <a:rPr lang="ja-JP" altLang="en-US" dirty="0"/>
              <a:t>fig.subplots_adjust(left=0, right=1, bottom=0, top=0.5, hspace=0.05, wspace=0.05)</a:t>
            </a:r>
          </a:p>
          <a:p>
            <a:r>
              <a:rPr lang="ja-JP" altLang="en-US" dirty="0"/>
              <a:t>for i in range(81):</a:t>
            </a:r>
          </a:p>
          <a:p>
            <a:r>
              <a:rPr lang="ja-JP" altLang="en-US" dirty="0"/>
              <a:t>    ax = fig.add_subplot(9, 9, i + 1, xticks=[], yticks=[])</a:t>
            </a:r>
          </a:p>
          <a:p>
            <a:r>
              <a:rPr lang="ja-JP" altLang="en-US" dirty="0"/>
              <a:t>    ax.imshow(x_train[i].reshape((28, 28)), cmap='gray')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課題１</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a:t>MNIST</a:t>
            </a:r>
            <a:r>
              <a:rPr kumimoji="1" lang="ja-JP" altLang="en-US"/>
              <a:t>のデータ</a:t>
            </a:r>
            <a:r>
              <a:rPr kumimoji="1" lang="en-US" altLang="ja-JP"/>
              <a:t>60000</a:t>
            </a:r>
            <a:r>
              <a:rPr kumimoji="1" lang="ja-JP" altLang="en-US"/>
              <a:t>枚の文字の種類をカウントして数を棒グラフ</a:t>
            </a:r>
            <a:r>
              <a:rPr kumimoji="1" lang="ja-JP" altLang="en-US" dirty="0"/>
              <a:t>にしてみよう</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16832"/>
            <a:ext cx="8229600" cy="1143000"/>
          </a:xfrm>
        </p:spPr>
        <p:txBody>
          <a:bodyPr/>
          <a:lstStyle/>
          <a:p>
            <a:r>
              <a:rPr lang="ja-JP" altLang="en-US"/>
              <a:t>１９章深層学習の実践</a:t>
            </a:r>
            <a:endParaRPr kumimoji="1" lang="ja-JP"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19.1.1</a:t>
            </a:r>
            <a:endParaRPr kumimoji="1" lang="ja-JP" altLang="en-US"/>
          </a:p>
        </p:txBody>
      </p:sp>
      <p:sp>
        <p:nvSpPr>
          <p:cNvPr id="4" name="正方形/長方形 3">
            <a:extLst>
              <a:ext uri="{FF2B5EF4-FFF2-40B4-BE49-F238E27FC236}">
                <a16:creationId xmlns:a16="http://schemas.microsoft.com/office/drawing/2014/main" id="{C2B26FCF-35C9-42E2-92BE-B5FDD282CB64}"/>
              </a:ext>
            </a:extLst>
          </p:cNvPr>
          <p:cNvSpPr/>
          <p:nvPr/>
        </p:nvSpPr>
        <p:spPr>
          <a:xfrm>
            <a:off x="755576" y="-3265140"/>
            <a:ext cx="6768752" cy="11449288"/>
          </a:xfrm>
          <a:prstGeom prst="rect">
            <a:avLst/>
          </a:prstGeom>
        </p:spPr>
        <p:txBody>
          <a:bodyPr wrap="square">
            <a:spAutoFit/>
          </a:bodyPr>
          <a:lstStyle/>
          <a:p>
            <a:r>
              <a:rPr lang="en-US" altLang="ja-JP"/>
              <a:t>import numpy as np</a:t>
            </a:r>
          </a:p>
          <a:p>
            <a:r>
              <a:rPr lang="en-US" altLang="ja-JP"/>
              <a:t>import matplotlib.pyplot as plt</a:t>
            </a:r>
          </a:p>
          <a:p>
            <a:r>
              <a:rPr lang="en-US" altLang="ja-JP"/>
              <a:t>from keras.datasets import mnist</a:t>
            </a:r>
          </a:p>
          <a:p>
            <a:r>
              <a:rPr lang="en-US" altLang="ja-JP"/>
              <a:t>from keras.layers import Activation, Dense, Dropout</a:t>
            </a:r>
          </a:p>
          <a:p>
            <a:r>
              <a:rPr lang="en-US" altLang="ja-JP"/>
              <a:t>from keras.models import Sequential, load_model</a:t>
            </a:r>
          </a:p>
          <a:p>
            <a:r>
              <a:rPr lang="en-US" altLang="ja-JP"/>
              <a:t>from keras import optimizers</a:t>
            </a:r>
          </a:p>
          <a:p>
            <a:r>
              <a:rPr lang="en-US" altLang="ja-JP"/>
              <a:t>from keras.utils.np_utils import to_categorical</a:t>
            </a:r>
          </a:p>
          <a:p>
            <a:r>
              <a:rPr lang="en-US" altLang="ja-JP"/>
              <a:t>%matplotlib inline</a:t>
            </a:r>
          </a:p>
          <a:p>
            <a:r>
              <a:rPr lang="en-US" altLang="ja-JP"/>
              <a:t>(X_train, y_train), (X_test, y_test) = mnist.load_data()</a:t>
            </a:r>
          </a:p>
          <a:p>
            <a:endParaRPr lang="en-US" altLang="ja-JP"/>
          </a:p>
          <a:p>
            <a:r>
              <a:rPr lang="en-US" altLang="ja-JP"/>
              <a:t>X_train = X_train.reshape(X_train.shape[0], 784)[:6000]</a:t>
            </a:r>
          </a:p>
          <a:p>
            <a:r>
              <a:rPr lang="en-US" altLang="ja-JP"/>
              <a:t>X_test = X_test.reshape(X_test.shape[0], 784)[:1000]</a:t>
            </a:r>
          </a:p>
          <a:p>
            <a:r>
              <a:rPr lang="en-US" altLang="ja-JP"/>
              <a:t>y_train = to_categorical(y_train)[:6000]</a:t>
            </a:r>
          </a:p>
          <a:p>
            <a:r>
              <a:rPr lang="en-US" altLang="ja-JP"/>
              <a:t>y_test = to_categorical(y_test)[:1000]</a:t>
            </a:r>
          </a:p>
          <a:p>
            <a:endParaRPr lang="en-US" altLang="ja-JP"/>
          </a:p>
          <a:p>
            <a:r>
              <a:rPr lang="en-US" altLang="ja-JP"/>
              <a:t>model = Sequential()</a:t>
            </a:r>
          </a:p>
          <a:p>
            <a:r>
              <a:rPr lang="en-US" altLang="ja-JP"/>
              <a:t>model.add(Dense(256, input_dim=784))</a:t>
            </a:r>
          </a:p>
          <a:p>
            <a:r>
              <a:rPr lang="en-US" altLang="ja-JP"/>
              <a:t>model.add(Activation("sigmoid"))</a:t>
            </a:r>
          </a:p>
          <a:p>
            <a:r>
              <a:rPr lang="en-US" altLang="ja-JP"/>
              <a:t>model.add(Dense(128))</a:t>
            </a:r>
          </a:p>
          <a:p>
            <a:r>
              <a:rPr lang="en-US" altLang="ja-JP"/>
              <a:t>model.add(Activation("sigmoid"))</a:t>
            </a:r>
          </a:p>
          <a:p>
            <a:r>
              <a:rPr lang="en-US" altLang="ja-JP"/>
              <a:t>model.add(Dropout(rate=0.5))</a:t>
            </a:r>
          </a:p>
          <a:p>
            <a:r>
              <a:rPr lang="en-US" altLang="ja-JP"/>
              <a:t>model.add(Dense(10))</a:t>
            </a:r>
          </a:p>
          <a:p>
            <a:r>
              <a:rPr lang="en-US" altLang="ja-JP"/>
              <a:t>model.add(Activation("softmax"))</a:t>
            </a:r>
          </a:p>
          <a:p>
            <a:endParaRPr lang="en-US" altLang="ja-JP"/>
          </a:p>
          <a:p>
            <a:r>
              <a:rPr lang="en-US" altLang="ja-JP"/>
              <a:t>sgd = optimizers.SGD(lr=0.1)</a:t>
            </a:r>
          </a:p>
          <a:p>
            <a:r>
              <a:rPr lang="en-US" altLang="ja-JP"/>
              <a:t>model.compile(optimizer=sgd, loss="categorical_crossentropy", metrics=["accuracy"])</a:t>
            </a:r>
          </a:p>
          <a:p>
            <a:endParaRPr lang="en-US" altLang="ja-JP"/>
          </a:p>
          <a:p>
            <a:r>
              <a:rPr lang="en-US" altLang="ja-JP"/>
              <a:t># epochs </a:t>
            </a:r>
            <a:r>
              <a:rPr lang="ja-JP" altLang="en-US"/>
              <a:t>数は </a:t>
            </a:r>
            <a:r>
              <a:rPr lang="en-US" altLang="ja-JP"/>
              <a:t>5 </a:t>
            </a:r>
            <a:r>
              <a:rPr lang="ja-JP" altLang="en-US"/>
              <a:t>を指定します</a:t>
            </a:r>
          </a:p>
          <a:p>
            <a:r>
              <a:rPr lang="en-US" altLang="ja-JP"/>
              <a:t>history = model.fit(X_train, y_train, batch_size=500, epochs=5, verbose=1, validation_data=(X_test, y_test))</a:t>
            </a:r>
          </a:p>
          <a:p>
            <a:endParaRPr lang="en-US" altLang="ja-JP"/>
          </a:p>
          <a:p>
            <a:r>
              <a:rPr lang="en-US" altLang="ja-JP"/>
              <a:t># acc</a:t>
            </a:r>
            <a:r>
              <a:rPr lang="ja-JP" altLang="en-US"/>
              <a:t>、</a:t>
            </a:r>
            <a:r>
              <a:rPr lang="en-US" altLang="ja-JP"/>
              <a:t>val_acc </a:t>
            </a:r>
            <a:r>
              <a:rPr lang="ja-JP" altLang="en-US"/>
              <a:t>のプロットです</a:t>
            </a:r>
          </a:p>
          <a:p>
            <a:r>
              <a:rPr lang="en-US" altLang="ja-JP"/>
              <a:t>plt.plot(history.history["accuracy"], label="acc", ls="-", marker="o")</a:t>
            </a:r>
          </a:p>
          <a:p>
            <a:r>
              <a:rPr lang="en-US" altLang="ja-JP"/>
              <a:t>plt.plot(history.history["val_accuracy"], label="val_acc", ls="-", marker="x")</a:t>
            </a:r>
          </a:p>
          <a:p>
            <a:r>
              <a:rPr lang="en-US" altLang="ja-JP"/>
              <a:t>plt.ylabel("accuracy")</a:t>
            </a:r>
          </a:p>
          <a:p>
            <a:r>
              <a:rPr lang="en-US" altLang="ja-JP"/>
              <a:t>plt.xlabel("epoch")</a:t>
            </a:r>
          </a:p>
          <a:p>
            <a:r>
              <a:rPr lang="en-US" altLang="ja-JP"/>
              <a:t>plt.legend(loc="best")</a:t>
            </a:r>
          </a:p>
          <a:p>
            <a:r>
              <a:rPr lang="en-US" altLang="ja-JP"/>
              <a:t>plt.show()</a:t>
            </a:r>
            <a:endParaRPr lang="ja-JP"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深層学習とは</a:t>
            </a:r>
            <a:endParaRPr kumimoji="1" lang="ja-JP" altLang="en-US"/>
          </a:p>
        </p:txBody>
      </p:sp>
      <p:sp>
        <p:nvSpPr>
          <p:cNvPr id="3" name="コンテンツ プレースホルダ 2"/>
          <p:cNvSpPr>
            <a:spLocks noGrp="1"/>
          </p:cNvSpPr>
          <p:nvPr>
            <p:ph idx="1"/>
          </p:nvPr>
        </p:nvSpPr>
        <p:spPr/>
        <p:txBody>
          <a:bodyPr/>
          <a:lstStyle/>
          <a:p>
            <a:r>
              <a:rPr kumimoji="1" lang="ja-JP" altLang="en-US"/>
              <a:t>機械学習の一手法</a:t>
            </a:r>
            <a:endParaRPr kumimoji="1" lang="en-US" altLang="ja-JP"/>
          </a:p>
          <a:p>
            <a:r>
              <a:rPr kumimoji="1" lang="ja-JP" altLang="en-US"/>
              <a:t>脳の神経ネットワークを模倣</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16BCA-C62B-44D1-A7C1-B983603805CC}"/>
              </a:ext>
            </a:extLst>
          </p:cNvPr>
          <p:cNvSpPr>
            <a:spLocks noGrp="1"/>
          </p:cNvSpPr>
          <p:nvPr>
            <p:ph type="title"/>
          </p:nvPr>
        </p:nvSpPr>
        <p:spPr/>
        <p:txBody>
          <a:bodyPr/>
          <a:lstStyle/>
          <a:p>
            <a:r>
              <a:rPr kumimoji="1" lang="ja-JP" altLang="en-US"/>
              <a:t>深層学習２</a:t>
            </a:r>
          </a:p>
        </p:txBody>
      </p:sp>
      <p:sp>
        <p:nvSpPr>
          <p:cNvPr id="3" name="コンテンツ プレースホルダー 2">
            <a:extLst>
              <a:ext uri="{FF2B5EF4-FFF2-40B4-BE49-F238E27FC236}">
                <a16:creationId xmlns:a16="http://schemas.microsoft.com/office/drawing/2014/main" id="{320AF1AC-02D9-43E3-9327-7C305E2FC978}"/>
              </a:ext>
            </a:extLst>
          </p:cNvPr>
          <p:cNvSpPr>
            <a:spLocks noGrp="1"/>
          </p:cNvSpPr>
          <p:nvPr>
            <p:ph idx="1"/>
          </p:nvPr>
        </p:nvSpPr>
        <p:spPr/>
        <p:txBody>
          <a:bodyPr/>
          <a:lstStyle/>
          <a:p>
            <a:r>
              <a:rPr kumimoji="1" lang="ja-JP" altLang="en-US"/>
              <a:t>Ｘ１とＷ１をかけてＸ２とＷ２をかけたものを足して</a:t>
            </a:r>
            <a:r>
              <a:rPr kumimoji="1" lang="en-US" altLang="ja-JP"/>
              <a:t>Θ</a:t>
            </a:r>
            <a:r>
              <a:rPr kumimoji="1" lang="ja-JP" altLang="en-US"/>
              <a:t>を足したものを出力ｙとする</a:t>
            </a:r>
          </a:p>
        </p:txBody>
      </p:sp>
    </p:spTree>
    <p:extLst>
      <p:ext uri="{BB962C8B-B14F-4D97-AF65-F5344CB8AC3E}">
        <p14:creationId xmlns:p14="http://schemas.microsoft.com/office/powerpoint/2010/main" val="155639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折れ線グラフを</a:t>
            </a:r>
            <a:r>
              <a:rPr lang="ja-JP" altLang="en-US"/>
              <a:t>表示する</a:t>
            </a:r>
            <a:r>
              <a:rPr lang="en-US" altLang="ja-JP"/>
              <a:t>(plot,show)</a:t>
            </a:r>
            <a:endParaRPr kumimoji="1" lang="ja-JP" altLang="en-US" dirty="0"/>
          </a:p>
        </p:txBody>
      </p:sp>
      <p:sp>
        <p:nvSpPr>
          <p:cNvPr id="3" name="コンテンツ プレースホルダ 2"/>
          <p:cNvSpPr>
            <a:spLocks noGrp="1"/>
          </p:cNvSpPr>
          <p:nvPr>
            <p:ph idx="1"/>
          </p:nvPr>
        </p:nvSpPr>
        <p:spPr>
          <a:xfrm>
            <a:off x="457200" y="1701180"/>
            <a:ext cx="8229600" cy="4525963"/>
          </a:xfrm>
        </p:spPr>
        <p:txBody>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[ 5,  6,  7,  8,  9]        </a:t>
            </a:r>
          </a:p>
          <a:p>
            <a:pPr>
              <a:buNone/>
            </a:pPr>
            <a:r>
              <a:rPr lang="en-US" altLang="ja-JP" dirty="0" err="1"/>
              <a:t>y_list</a:t>
            </a:r>
            <a:r>
              <a:rPr lang="en-US" altLang="ja-JP" dirty="0"/>
              <a:t> = [50, 40, 30, 20, 10]  </a:t>
            </a: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             </a:t>
            </a:r>
          </a:p>
          <a:p>
            <a:pPr>
              <a:buNone/>
            </a:pPr>
            <a:r>
              <a:rPr lang="en-US" altLang="ja-JP" dirty="0" err="1"/>
              <a:t>plt.show</a:t>
            </a:r>
            <a:r>
              <a:rPr lang="en-US" altLang="ja-JP" dirty="0"/>
              <a:t>()                               </a:t>
            </a:r>
            <a:endParaRPr kumimoji="1" lang="ja-JP" altLang="en-US" dirty="0"/>
          </a:p>
        </p:txBody>
      </p:sp>
      <p:pic>
        <p:nvPicPr>
          <p:cNvPr id="1026" name="Picture 2">
            <a:extLst>
              <a:ext uri="{FF2B5EF4-FFF2-40B4-BE49-F238E27FC236}">
                <a16:creationId xmlns:a16="http://schemas.microsoft.com/office/drawing/2014/main" id="{9AC3A7EE-8B54-45E8-8B61-73E9C792F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75720"/>
            <a:ext cx="350520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B5E45-30AF-423B-A948-5FCE3D2C25C9}"/>
              </a:ext>
            </a:extLst>
          </p:cNvPr>
          <p:cNvSpPr>
            <a:spLocks noGrp="1"/>
          </p:cNvSpPr>
          <p:nvPr>
            <p:ph type="title"/>
          </p:nvPr>
        </p:nvSpPr>
        <p:spPr/>
        <p:txBody>
          <a:bodyPr>
            <a:normAutofit fontScale="90000"/>
          </a:bodyPr>
          <a:lstStyle/>
          <a:p>
            <a:r>
              <a:rPr kumimoji="1" lang="ja-JP" altLang="en-US"/>
              <a:t>深層学習が注目されるようになった理由</a:t>
            </a:r>
          </a:p>
        </p:txBody>
      </p:sp>
      <p:sp>
        <p:nvSpPr>
          <p:cNvPr id="3" name="コンテンツ プレースホルダー 2">
            <a:extLst>
              <a:ext uri="{FF2B5EF4-FFF2-40B4-BE49-F238E27FC236}">
                <a16:creationId xmlns:a16="http://schemas.microsoft.com/office/drawing/2014/main" id="{AEC7D920-BB03-4E17-A31B-F34E53FE3A56}"/>
              </a:ext>
            </a:extLst>
          </p:cNvPr>
          <p:cNvSpPr>
            <a:spLocks noGrp="1"/>
          </p:cNvSpPr>
          <p:nvPr>
            <p:ph idx="1"/>
          </p:nvPr>
        </p:nvSpPr>
        <p:spPr/>
        <p:txBody>
          <a:bodyPr/>
          <a:lstStyle/>
          <a:p>
            <a:pPr marL="0" indent="0">
              <a:buNone/>
            </a:pPr>
            <a:r>
              <a:rPr lang="en-US" altLang="ja-JP"/>
              <a:t>(1)</a:t>
            </a:r>
            <a:r>
              <a:rPr kumimoji="1" lang="ja-JP" altLang="en-US"/>
              <a:t>膨大なデータが手に入るようになった</a:t>
            </a:r>
            <a:endParaRPr kumimoji="1" lang="en-US" altLang="ja-JP"/>
          </a:p>
          <a:p>
            <a:pPr marL="0" indent="0">
              <a:buNone/>
            </a:pPr>
            <a:r>
              <a:rPr lang="ja-JP" altLang="en-US"/>
              <a:t>（ビックデータ）</a:t>
            </a:r>
            <a:endParaRPr lang="en-US" altLang="ja-JP"/>
          </a:p>
          <a:p>
            <a:pPr marL="0" indent="0">
              <a:buNone/>
            </a:pPr>
            <a:r>
              <a:rPr kumimoji="1" lang="en-US" altLang="ja-JP"/>
              <a:t>(2)</a:t>
            </a:r>
            <a:r>
              <a:rPr kumimoji="1" lang="ja-JP" altLang="en-US"/>
              <a:t>コンピューターの計算環境が整い始めた</a:t>
            </a:r>
            <a:endParaRPr kumimoji="1" lang="en-US" altLang="ja-JP"/>
          </a:p>
          <a:p>
            <a:pPr marL="0" indent="0">
              <a:buNone/>
            </a:pPr>
            <a:r>
              <a:rPr lang="ja-JP" altLang="en-US"/>
              <a:t>（ＡＷＳのクラウドややＧＰＵなど）</a:t>
            </a:r>
            <a:endParaRPr lang="en-US" altLang="ja-JP"/>
          </a:p>
          <a:p>
            <a:pPr marL="0" indent="0">
              <a:buNone/>
            </a:pPr>
            <a:r>
              <a:rPr kumimoji="1" lang="en-US" altLang="ja-JP"/>
              <a:t>(3)</a:t>
            </a:r>
            <a:r>
              <a:rPr kumimoji="1" lang="ja-JP" altLang="en-US"/>
              <a:t>従来、精度が上がらないと考えられていた</a:t>
            </a:r>
            <a:endParaRPr kumimoji="1" lang="en-US" altLang="ja-JP"/>
          </a:p>
          <a:p>
            <a:pPr marL="0" indent="0">
              <a:buNone/>
            </a:pPr>
            <a:r>
              <a:rPr lang="ja-JP" altLang="en-US"/>
              <a:t>ニューラルネットワークが多数重ねて（深い層）処理すると性能が上がるとわかり始めた</a:t>
            </a:r>
            <a:endParaRPr kumimoji="1" lang="ja-JP" altLang="en-US"/>
          </a:p>
        </p:txBody>
      </p:sp>
    </p:spTree>
    <p:extLst>
      <p:ext uri="{BB962C8B-B14F-4D97-AF65-F5344CB8AC3E}">
        <p14:creationId xmlns:p14="http://schemas.microsoft.com/office/powerpoint/2010/main" val="28624070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D8F25-8FDF-44D9-B188-CAC0613C54BB}"/>
              </a:ext>
            </a:extLst>
          </p:cNvPr>
          <p:cNvSpPr>
            <a:spLocks noGrp="1"/>
          </p:cNvSpPr>
          <p:nvPr>
            <p:ph type="title"/>
          </p:nvPr>
        </p:nvSpPr>
        <p:spPr/>
        <p:txBody>
          <a:bodyPr/>
          <a:lstStyle/>
          <a:p>
            <a:endParaRPr kumimoji="1" lang="ja-JP" altLang="en-US"/>
          </a:p>
        </p:txBody>
      </p:sp>
      <p:sp>
        <p:nvSpPr>
          <p:cNvPr id="4" name="楕円 3">
            <a:extLst>
              <a:ext uri="{FF2B5EF4-FFF2-40B4-BE49-F238E27FC236}">
                <a16:creationId xmlns:a16="http://schemas.microsoft.com/office/drawing/2014/main" id="{54B5DFFC-8712-4FBF-9CDF-5ED6F5D8DBA8}"/>
              </a:ext>
            </a:extLst>
          </p:cNvPr>
          <p:cNvSpPr/>
          <p:nvPr/>
        </p:nvSpPr>
        <p:spPr>
          <a:xfrm>
            <a:off x="1331640" y="24208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F126DFB-4F18-4564-9537-395BBCA94608}"/>
              </a:ext>
            </a:extLst>
          </p:cNvPr>
          <p:cNvSpPr/>
          <p:nvPr/>
        </p:nvSpPr>
        <p:spPr>
          <a:xfrm>
            <a:off x="1331640" y="340412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DDC675A-691B-47EE-B71D-33312B7C7CEB}"/>
              </a:ext>
            </a:extLst>
          </p:cNvPr>
          <p:cNvSpPr/>
          <p:nvPr/>
        </p:nvSpPr>
        <p:spPr>
          <a:xfrm>
            <a:off x="1331640" y="443711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0B66B28-A524-4BEE-98B9-47D02016926E}"/>
              </a:ext>
            </a:extLst>
          </p:cNvPr>
          <p:cNvSpPr/>
          <p:nvPr/>
        </p:nvSpPr>
        <p:spPr>
          <a:xfrm>
            <a:off x="3700470" y="490931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310A308-BE66-402A-B93E-2F9FB11DE7FF}"/>
              </a:ext>
            </a:extLst>
          </p:cNvPr>
          <p:cNvSpPr/>
          <p:nvPr/>
        </p:nvSpPr>
        <p:spPr>
          <a:xfrm>
            <a:off x="3707904" y="2711351"/>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6688CF1-8EC6-46D3-9927-7644BEE9926D}"/>
              </a:ext>
            </a:extLst>
          </p:cNvPr>
          <p:cNvSpPr/>
          <p:nvPr/>
        </p:nvSpPr>
        <p:spPr>
          <a:xfrm>
            <a:off x="3707904" y="17323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AED2A59-245B-4CBC-94CE-FD0E02B446A1}"/>
              </a:ext>
            </a:extLst>
          </p:cNvPr>
          <p:cNvSpPr/>
          <p:nvPr/>
        </p:nvSpPr>
        <p:spPr>
          <a:xfrm>
            <a:off x="3779912" y="597357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8B17401-220C-4C0C-86F1-FC4EE9C658D5}"/>
              </a:ext>
            </a:extLst>
          </p:cNvPr>
          <p:cNvSpPr/>
          <p:nvPr/>
        </p:nvSpPr>
        <p:spPr>
          <a:xfrm>
            <a:off x="6228184" y="278092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BFA84F6F-10AE-41E6-9E0B-7A7399714FDC}"/>
              </a:ext>
            </a:extLst>
          </p:cNvPr>
          <p:cNvSpPr/>
          <p:nvPr/>
        </p:nvSpPr>
        <p:spPr>
          <a:xfrm>
            <a:off x="6243112" y="418508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AD6ACCC-9F0F-4403-AC2A-32630A53A2EF}"/>
              </a:ext>
            </a:extLst>
          </p:cNvPr>
          <p:cNvSpPr/>
          <p:nvPr/>
        </p:nvSpPr>
        <p:spPr>
          <a:xfrm>
            <a:off x="3700470" y="376790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11160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B1EF2-DA93-4527-9944-89DA20CDA236}"/>
              </a:ext>
            </a:extLst>
          </p:cNvPr>
          <p:cNvSpPr>
            <a:spLocks noGrp="1"/>
          </p:cNvSpPr>
          <p:nvPr>
            <p:ph type="title"/>
          </p:nvPr>
        </p:nvSpPr>
        <p:spPr/>
        <p:txBody>
          <a:bodyPr/>
          <a:lstStyle/>
          <a:p>
            <a:r>
              <a:rPr kumimoji="1" lang="ja-JP" altLang="en-US"/>
              <a:t>手書き数字分類</a:t>
            </a:r>
          </a:p>
        </p:txBody>
      </p:sp>
      <p:sp>
        <p:nvSpPr>
          <p:cNvPr id="3" name="コンテンツ プレースホルダー 2">
            <a:extLst>
              <a:ext uri="{FF2B5EF4-FFF2-40B4-BE49-F238E27FC236}">
                <a16:creationId xmlns:a16="http://schemas.microsoft.com/office/drawing/2014/main" id="{91326ABA-4201-4F92-94CF-9333B529FEBD}"/>
              </a:ext>
            </a:extLst>
          </p:cNvPr>
          <p:cNvSpPr>
            <a:spLocks noGrp="1"/>
          </p:cNvSpPr>
          <p:nvPr>
            <p:ph idx="1"/>
          </p:nvPr>
        </p:nvSpPr>
        <p:spPr/>
        <p:txBody>
          <a:bodyPr/>
          <a:lstStyle/>
          <a:p>
            <a:r>
              <a:rPr kumimoji="1" lang="ja-JP" altLang="en-US"/>
              <a:t>データを用意</a:t>
            </a:r>
            <a:endParaRPr kumimoji="1" lang="en-US" altLang="ja-JP"/>
          </a:p>
          <a:p>
            <a:r>
              <a:rPr lang="ja-JP" altLang="en-US"/>
              <a:t>ニューラルネットワークモデルの構築</a:t>
            </a:r>
            <a:endParaRPr lang="en-US" altLang="ja-JP"/>
          </a:p>
          <a:p>
            <a:r>
              <a:rPr lang="ja-JP" altLang="en-US"/>
              <a:t>モデルにデータを与えて学習させる</a:t>
            </a:r>
            <a:endParaRPr lang="en-US" altLang="ja-JP"/>
          </a:p>
          <a:p>
            <a:r>
              <a:rPr kumimoji="1" lang="ja-JP" altLang="en-US"/>
              <a:t>モデルの分類精度を評価</a:t>
            </a:r>
          </a:p>
        </p:txBody>
      </p:sp>
    </p:spTree>
    <p:extLst>
      <p:ext uri="{BB962C8B-B14F-4D97-AF65-F5344CB8AC3E}">
        <p14:creationId xmlns:p14="http://schemas.microsoft.com/office/powerpoint/2010/main" val="13012406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DCFE-4917-46A4-861F-4934F63CB025}"/>
              </a:ext>
            </a:extLst>
          </p:cNvPr>
          <p:cNvSpPr>
            <a:spLocks noGrp="1"/>
          </p:cNvSpPr>
          <p:nvPr>
            <p:ph type="title"/>
          </p:nvPr>
        </p:nvSpPr>
        <p:spPr>
          <a:xfrm>
            <a:off x="971600" y="51167"/>
            <a:ext cx="8229600" cy="1143000"/>
          </a:xfrm>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D23A0991-3A0D-4073-A466-5A4F4756C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3212976"/>
            <a:ext cx="576064" cy="576064"/>
          </a:xfrm>
        </p:spPr>
      </p:pic>
      <p:sp>
        <p:nvSpPr>
          <p:cNvPr id="6" name="楕円 5">
            <a:extLst>
              <a:ext uri="{FF2B5EF4-FFF2-40B4-BE49-F238E27FC236}">
                <a16:creationId xmlns:a16="http://schemas.microsoft.com/office/drawing/2014/main" id="{940D3316-CF2D-4DA0-880C-AF0B40057376}"/>
              </a:ext>
            </a:extLst>
          </p:cNvPr>
          <p:cNvSpPr/>
          <p:nvPr/>
        </p:nvSpPr>
        <p:spPr>
          <a:xfrm>
            <a:off x="2339752"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23E524E-B775-441E-8C3D-AB58C9B6BD0C}"/>
              </a:ext>
            </a:extLst>
          </p:cNvPr>
          <p:cNvSpPr/>
          <p:nvPr/>
        </p:nvSpPr>
        <p:spPr>
          <a:xfrm>
            <a:off x="2336543" y="21931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A6BEF48-47BD-4678-B890-F517C2705E06}"/>
              </a:ext>
            </a:extLst>
          </p:cNvPr>
          <p:cNvSpPr/>
          <p:nvPr/>
        </p:nvSpPr>
        <p:spPr>
          <a:xfrm>
            <a:off x="2336543" y="24597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FEED324-9346-4493-BE5F-01B0E88C0471}"/>
              </a:ext>
            </a:extLst>
          </p:cNvPr>
          <p:cNvSpPr/>
          <p:nvPr/>
        </p:nvSpPr>
        <p:spPr>
          <a:xfrm>
            <a:off x="233975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4D213F0-9E0D-48D9-916F-D5BDEDB330F7}"/>
              </a:ext>
            </a:extLst>
          </p:cNvPr>
          <p:cNvSpPr/>
          <p:nvPr/>
        </p:nvSpPr>
        <p:spPr>
          <a:xfrm rot="6134668">
            <a:off x="2341733" y="27412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948A6FC-6B78-4914-8072-6D2922553DEC}"/>
              </a:ext>
            </a:extLst>
          </p:cNvPr>
          <p:cNvSpPr/>
          <p:nvPr/>
        </p:nvSpPr>
        <p:spPr>
          <a:xfrm rot="6134668">
            <a:off x="2338524" y="301750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EAB8EC0-2850-4B75-B028-A4BFDC6C6686}"/>
              </a:ext>
            </a:extLst>
          </p:cNvPr>
          <p:cNvSpPr/>
          <p:nvPr/>
        </p:nvSpPr>
        <p:spPr>
          <a:xfrm rot="6134668">
            <a:off x="2338524" y="32841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E3A0ACE-F7A0-43F3-81B3-814CB5B1F2C2}"/>
              </a:ext>
            </a:extLst>
          </p:cNvPr>
          <p:cNvSpPr/>
          <p:nvPr/>
        </p:nvSpPr>
        <p:spPr>
          <a:xfrm>
            <a:off x="2349827" y="363431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050946B-949A-45C7-BB12-3EC5C1126E0B}"/>
              </a:ext>
            </a:extLst>
          </p:cNvPr>
          <p:cNvSpPr/>
          <p:nvPr/>
        </p:nvSpPr>
        <p:spPr>
          <a:xfrm>
            <a:off x="2346618" y="391059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52E7771-1591-4C3E-AE45-88BAC599ED49}"/>
              </a:ext>
            </a:extLst>
          </p:cNvPr>
          <p:cNvSpPr/>
          <p:nvPr/>
        </p:nvSpPr>
        <p:spPr>
          <a:xfrm>
            <a:off x="2346618" y="41772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EF7A90A-EE2D-4A32-A975-FBCDA30DAD01}"/>
              </a:ext>
            </a:extLst>
          </p:cNvPr>
          <p:cNvSpPr/>
          <p:nvPr/>
        </p:nvSpPr>
        <p:spPr>
          <a:xfrm rot="6134668">
            <a:off x="2351808" y="44586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D03AD8E-27CC-46FE-B116-F2E8747D0945}"/>
              </a:ext>
            </a:extLst>
          </p:cNvPr>
          <p:cNvSpPr/>
          <p:nvPr/>
        </p:nvSpPr>
        <p:spPr>
          <a:xfrm>
            <a:off x="3459245" y="21931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E9466E-F7F2-4C9B-89D5-5F20CE12441C}"/>
              </a:ext>
            </a:extLst>
          </p:cNvPr>
          <p:cNvSpPr/>
          <p:nvPr/>
        </p:nvSpPr>
        <p:spPr>
          <a:xfrm>
            <a:off x="3456036" y="24694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EE137C33-425C-4ED0-9F6C-9DB92BF0058F}"/>
              </a:ext>
            </a:extLst>
          </p:cNvPr>
          <p:cNvSpPr/>
          <p:nvPr/>
        </p:nvSpPr>
        <p:spPr>
          <a:xfrm>
            <a:off x="3456036" y="27360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FE3AEA06-8445-46AE-80A7-65B167A29EA6}"/>
              </a:ext>
            </a:extLst>
          </p:cNvPr>
          <p:cNvSpPr/>
          <p:nvPr/>
        </p:nvSpPr>
        <p:spPr>
          <a:xfrm rot="6134668">
            <a:off x="3461226" y="301750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14F8034F-ED1E-4D36-AAA8-240CFC176E96}"/>
              </a:ext>
            </a:extLst>
          </p:cNvPr>
          <p:cNvSpPr/>
          <p:nvPr/>
        </p:nvSpPr>
        <p:spPr>
          <a:xfrm rot="6134668">
            <a:off x="3458017" y="329378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F4FC5811-4166-4921-896B-9C87C6792F34}"/>
              </a:ext>
            </a:extLst>
          </p:cNvPr>
          <p:cNvSpPr/>
          <p:nvPr/>
        </p:nvSpPr>
        <p:spPr>
          <a:xfrm rot="6134668">
            <a:off x="3458017" y="35604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AF2D625-F671-48A5-B780-0788BE3DAB5A}"/>
              </a:ext>
            </a:extLst>
          </p:cNvPr>
          <p:cNvSpPr/>
          <p:nvPr/>
        </p:nvSpPr>
        <p:spPr>
          <a:xfrm>
            <a:off x="3466111" y="445354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BED7F29A-86B5-436D-AE81-9D6D728F7CC2}"/>
              </a:ext>
            </a:extLst>
          </p:cNvPr>
          <p:cNvSpPr/>
          <p:nvPr/>
        </p:nvSpPr>
        <p:spPr>
          <a:xfrm rot="6134668">
            <a:off x="3471301" y="47349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D1FD81C8-DE82-473C-8E0C-874B96E8321E}"/>
              </a:ext>
            </a:extLst>
          </p:cNvPr>
          <p:cNvSpPr/>
          <p:nvPr/>
        </p:nvSpPr>
        <p:spPr>
          <a:xfrm rot="6134668">
            <a:off x="3468092" y="50112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6D52186B-BD9F-4D93-82BE-A654479EBB62}"/>
              </a:ext>
            </a:extLst>
          </p:cNvPr>
          <p:cNvSpPr/>
          <p:nvPr/>
        </p:nvSpPr>
        <p:spPr>
          <a:xfrm rot="6134668">
            <a:off x="3468092" y="52779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A828CE1E-1E1A-48E2-8282-547BE0DE83F4}"/>
              </a:ext>
            </a:extLst>
          </p:cNvPr>
          <p:cNvSpPr/>
          <p:nvPr/>
        </p:nvSpPr>
        <p:spPr>
          <a:xfrm>
            <a:off x="4723034" y="2412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4953C9D-92A3-4945-B1B6-2A7DDFF06EE1}"/>
              </a:ext>
            </a:extLst>
          </p:cNvPr>
          <p:cNvSpPr/>
          <p:nvPr/>
        </p:nvSpPr>
        <p:spPr>
          <a:xfrm>
            <a:off x="4719825" y="26884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05A57DEE-56B2-4121-AE3D-6F3791E50EA8}"/>
              </a:ext>
            </a:extLst>
          </p:cNvPr>
          <p:cNvSpPr/>
          <p:nvPr/>
        </p:nvSpPr>
        <p:spPr>
          <a:xfrm>
            <a:off x="4719825" y="29551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DE5A709F-8826-4111-92FD-197FEED14808}"/>
              </a:ext>
            </a:extLst>
          </p:cNvPr>
          <p:cNvSpPr/>
          <p:nvPr/>
        </p:nvSpPr>
        <p:spPr>
          <a:xfrm rot="6134668">
            <a:off x="4725015" y="32365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55DC1C6-C640-4D68-BFAC-F9CA07E93B33}"/>
              </a:ext>
            </a:extLst>
          </p:cNvPr>
          <p:cNvSpPr/>
          <p:nvPr/>
        </p:nvSpPr>
        <p:spPr>
          <a:xfrm rot="6134668">
            <a:off x="4721806" y="351284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0C54988B-7D81-47C2-A549-71AB405472AF}"/>
              </a:ext>
            </a:extLst>
          </p:cNvPr>
          <p:cNvSpPr/>
          <p:nvPr/>
        </p:nvSpPr>
        <p:spPr>
          <a:xfrm rot="6134668">
            <a:off x="4721806" y="37795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2CDDFC3A-8AB6-485D-98FC-3B9652F9695B}"/>
              </a:ext>
            </a:extLst>
          </p:cNvPr>
          <p:cNvSpPr/>
          <p:nvPr/>
        </p:nvSpPr>
        <p:spPr>
          <a:xfrm>
            <a:off x="4733109" y="412965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C25D7FE2-43DC-4F59-A534-A0B62EB97935}"/>
              </a:ext>
            </a:extLst>
          </p:cNvPr>
          <p:cNvSpPr/>
          <p:nvPr/>
        </p:nvSpPr>
        <p:spPr>
          <a:xfrm>
            <a:off x="4729900" y="44059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13F95523-4AC4-4C89-AB72-A48CBC1C4293}"/>
              </a:ext>
            </a:extLst>
          </p:cNvPr>
          <p:cNvSpPr/>
          <p:nvPr/>
        </p:nvSpPr>
        <p:spPr>
          <a:xfrm rot="6134668">
            <a:off x="4735090" y="495404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06A72091-5DCE-4538-A5EF-55DBA16DEA0E}"/>
              </a:ext>
            </a:extLst>
          </p:cNvPr>
          <p:cNvSpPr/>
          <p:nvPr/>
        </p:nvSpPr>
        <p:spPr>
          <a:xfrm rot="6134668">
            <a:off x="4731881" y="52303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B0E3BC53-C571-4DF0-BA84-9BCAEE44ECB4}"/>
              </a:ext>
            </a:extLst>
          </p:cNvPr>
          <p:cNvSpPr/>
          <p:nvPr/>
        </p:nvSpPr>
        <p:spPr>
          <a:xfrm rot="6134668">
            <a:off x="4731881" y="54969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EA99DF8A-BFB8-4797-BEF5-09640D3874B6}"/>
              </a:ext>
            </a:extLst>
          </p:cNvPr>
          <p:cNvSpPr/>
          <p:nvPr/>
        </p:nvSpPr>
        <p:spPr>
          <a:xfrm>
            <a:off x="6663441" y="25677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928A0FA6-F98D-4145-A4B9-F91353552CB4}"/>
              </a:ext>
            </a:extLst>
          </p:cNvPr>
          <p:cNvSpPr/>
          <p:nvPr/>
        </p:nvSpPr>
        <p:spPr>
          <a:xfrm>
            <a:off x="6660232" y="284407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D983E98B-DC75-4E68-944D-701568DAB6B4}"/>
              </a:ext>
            </a:extLst>
          </p:cNvPr>
          <p:cNvSpPr/>
          <p:nvPr/>
        </p:nvSpPr>
        <p:spPr>
          <a:xfrm>
            <a:off x="6660232" y="3110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A5D2EAF3-E7E4-4856-8939-AEF71D7CB95D}"/>
              </a:ext>
            </a:extLst>
          </p:cNvPr>
          <p:cNvSpPr/>
          <p:nvPr/>
        </p:nvSpPr>
        <p:spPr>
          <a:xfrm rot="6134668">
            <a:off x="6665422" y="33921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48C8E0E8-7E17-46E5-BDE2-4F07B30291AA}"/>
              </a:ext>
            </a:extLst>
          </p:cNvPr>
          <p:cNvSpPr/>
          <p:nvPr/>
        </p:nvSpPr>
        <p:spPr>
          <a:xfrm rot="6134668">
            <a:off x="6662213" y="36684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4DF1F3AD-A130-45E2-B67F-5DCDB01D0234}"/>
              </a:ext>
            </a:extLst>
          </p:cNvPr>
          <p:cNvSpPr/>
          <p:nvPr/>
        </p:nvSpPr>
        <p:spPr>
          <a:xfrm rot="6134668">
            <a:off x="6662213" y="393513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B5A35D31-D676-439E-A7F3-4EE321DA8833}"/>
              </a:ext>
            </a:extLst>
          </p:cNvPr>
          <p:cNvSpPr/>
          <p:nvPr/>
        </p:nvSpPr>
        <p:spPr>
          <a:xfrm>
            <a:off x="6673516" y="42852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D2F48A03-937C-46CC-A2F0-E8C4A1C9356D}"/>
              </a:ext>
            </a:extLst>
          </p:cNvPr>
          <p:cNvSpPr/>
          <p:nvPr/>
        </p:nvSpPr>
        <p:spPr>
          <a:xfrm>
            <a:off x="6670307" y="45615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C8121EA1-3F04-49FA-9B1B-71B409843103}"/>
              </a:ext>
            </a:extLst>
          </p:cNvPr>
          <p:cNvSpPr/>
          <p:nvPr/>
        </p:nvSpPr>
        <p:spPr>
          <a:xfrm>
            <a:off x="6670307" y="48282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24D51983-CC46-4D9B-BFD7-55CED05E1F84}"/>
              </a:ext>
            </a:extLst>
          </p:cNvPr>
          <p:cNvSpPr/>
          <p:nvPr/>
        </p:nvSpPr>
        <p:spPr>
          <a:xfrm rot="6134668">
            <a:off x="6675497" y="51096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BDEE43DE-EEA9-42C2-98AB-BD145E65CB4D}"/>
              </a:ext>
            </a:extLst>
          </p:cNvPr>
          <p:cNvSpPr/>
          <p:nvPr/>
        </p:nvSpPr>
        <p:spPr>
          <a:xfrm rot="6134668">
            <a:off x="6672288" y="53859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0FAF1C02-21BA-4077-B6BD-D4B705923C7D}"/>
              </a:ext>
            </a:extLst>
          </p:cNvPr>
          <p:cNvSpPr/>
          <p:nvPr/>
        </p:nvSpPr>
        <p:spPr>
          <a:xfrm rot="6134668">
            <a:off x="6672288" y="565261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85914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D9A49-312D-4393-8539-3BFD7F9AEAF2}"/>
              </a:ext>
            </a:extLst>
          </p:cNvPr>
          <p:cNvSpPr>
            <a:spLocks noGrp="1"/>
          </p:cNvSpPr>
          <p:nvPr>
            <p:ph type="title"/>
          </p:nvPr>
        </p:nvSpPr>
        <p:spPr/>
        <p:txBody>
          <a:bodyPr/>
          <a:lstStyle/>
          <a:p>
            <a:r>
              <a:rPr kumimoji="1" lang="en-US" altLang="ja-JP"/>
              <a:t>Keras</a:t>
            </a:r>
            <a:r>
              <a:rPr kumimoji="1" lang="ja-JP" altLang="en-US"/>
              <a:t>の導入</a:t>
            </a:r>
          </a:p>
        </p:txBody>
      </p:sp>
      <p:sp>
        <p:nvSpPr>
          <p:cNvPr id="3" name="コンテンツ プレースホルダー 2">
            <a:extLst>
              <a:ext uri="{FF2B5EF4-FFF2-40B4-BE49-F238E27FC236}">
                <a16:creationId xmlns:a16="http://schemas.microsoft.com/office/drawing/2014/main" id="{616E6FF6-3F6B-44B5-8B0A-7BD34D61BA4F}"/>
              </a:ext>
            </a:extLst>
          </p:cNvPr>
          <p:cNvSpPr>
            <a:spLocks noGrp="1"/>
          </p:cNvSpPr>
          <p:nvPr>
            <p:ph idx="1"/>
          </p:nvPr>
        </p:nvSpPr>
        <p:spPr/>
        <p:txBody>
          <a:bodyPr/>
          <a:lstStyle/>
          <a:p>
            <a:r>
              <a:rPr kumimoji="1" lang="ja-JP" altLang="en-US"/>
              <a:t>Ｋｅｒａｓは</a:t>
            </a:r>
            <a:r>
              <a:rPr kumimoji="1" lang="en-US" altLang="ja-JP"/>
              <a:t>Tensorflow</a:t>
            </a:r>
            <a:r>
              <a:rPr kumimoji="1" lang="ja-JP" altLang="en-US"/>
              <a:t>のラッパー</a:t>
            </a:r>
            <a:endParaRPr kumimoji="1" lang="en-US" altLang="ja-JP"/>
          </a:p>
          <a:p>
            <a:r>
              <a:rPr kumimoji="1" lang="ja-JP" altLang="en-US"/>
              <a:t>Ｔｅｓｏｒｆｌｏｗより簡潔にコードを書くことができる</a:t>
            </a:r>
            <a:endParaRPr kumimoji="1" lang="en-US" altLang="ja-JP"/>
          </a:p>
          <a:p>
            <a:r>
              <a:rPr lang="en-US" altLang="ja-JP"/>
              <a:t>Python</a:t>
            </a:r>
            <a:r>
              <a:rPr lang="ja-JP" altLang="en-US"/>
              <a:t>で書かれたオープンソースニューラルネットワークライブラリ</a:t>
            </a:r>
            <a:endParaRPr lang="en-US" altLang="ja-JP"/>
          </a:p>
          <a:p>
            <a:r>
              <a:rPr kumimoji="1" lang="en-US" altLang="ja-JP"/>
              <a:t>tensorflow</a:t>
            </a:r>
            <a:r>
              <a:rPr kumimoji="1" lang="ja-JP" altLang="en-US"/>
              <a:t>は</a:t>
            </a:r>
            <a:r>
              <a:rPr kumimoji="1" lang="en-US" altLang="ja-JP"/>
              <a:t>google</a:t>
            </a:r>
            <a:r>
              <a:rPr kumimoji="1" lang="ja-JP" altLang="en-US"/>
              <a:t>が開発</a:t>
            </a:r>
          </a:p>
        </p:txBody>
      </p:sp>
    </p:spTree>
    <p:extLst>
      <p:ext uri="{BB962C8B-B14F-4D97-AF65-F5344CB8AC3E}">
        <p14:creationId xmlns:p14="http://schemas.microsoft.com/office/powerpoint/2010/main" val="16000848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00ACD-696A-4B62-B203-0841821A19B6}"/>
              </a:ext>
            </a:extLst>
          </p:cNvPr>
          <p:cNvSpPr>
            <a:spLocks noGrp="1"/>
          </p:cNvSpPr>
          <p:nvPr>
            <p:ph type="title"/>
          </p:nvPr>
        </p:nvSpPr>
        <p:spPr/>
        <p:txBody>
          <a:bodyPr/>
          <a:lstStyle/>
          <a:p>
            <a:r>
              <a:rPr kumimoji="1" lang="ja-JP" altLang="en-US"/>
              <a:t>コード解説</a:t>
            </a:r>
          </a:p>
        </p:txBody>
      </p:sp>
      <p:sp>
        <p:nvSpPr>
          <p:cNvPr id="3" name="コンテンツ プレースホルダー 2">
            <a:extLst>
              <a:ext uri="{FF2B5EF4-FFF2-40B4-BE49-F238E27FC236}">
                <a16:creationId xmlns:a16="http://schemas.microsoft.com/office/drawing/2014/main" id="{642D231B-2A90-4450-8F0C-F35F223CCB4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27952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FE594-2A9A-42C8-AFAE-15B1058BD819}"/>
              </a:ext>
            </a:extLst>
          </p:cNvPr>
          <p:cNvSpPr>
            <a:spLocks noGrp="1"/>
          </p:cNvSpPr>
          <p:nvPr>
            <p:ph type="title"/>
          </p:nvPr>
        </p:nvSpPr>
        <p:spPr/>
        <p:txBody>
          <a:bodyPr>
            <a:normAutofit fontScale="90000"/>
          </a:bodyPr>
          <a:lstStyle/>
          <a:p>
            <a:r>
              <a:rPr lang="en-US" altLang="ja-JP"/>
              <a:t>(X_train, y_train), (X_test, y_test) = mnist.load_data()</a:t>
            </a:r>
            <a:endParaRPr kumimoji="1" lang="ja-JP" altLang="en-US"/>
          </a:p>
        </p:txBody>
      </p:sp>
      <p:sp>
        <p:nvSpPr>
          <p:cNvPr id="3" name="コンテンツ プレースホルダー 2">
            <a:extLst>
              <a:ext uri="{FF2B5EF4-FFF2-40B4-BE49-F238E27FC236}">
                <a16:creationId xmlns:a16="http://schemas.microsoft.com/office/drawing/2014/main" id="{BE8C960D-F516-4310-B563-85A3AE36CDCD}"/>
              </a:ext>
            </a:extLst>
          </p:cNvPr>
          <p:cNvSpPr>
            <a:spLocks noGrp="1"/>
          </p:cNvSpPr>
          <p:nvPr>
            <p:ph idx="1"/>
          </p:nvPr>
        </p:nvSpPr>
        <p:spPr/>
        <p:txBody>
          <a:bodyPr/>
          <a:lstStyle/>
          <a:p>
            <a:pPr marL="0" indent="0">
              <a:buNone/>
            </a:pPr>
            <a:r>
              <a:rPr kumimoji="1" lang="ja-JP" altLang="en-US"/>
              <a:t>データを</a:t>
            </a:r>
            <a:r>
              <a:rPr kumimoji="1" lang="en-US" altLang="ja-JP"/>
              <a:t>minist</a:t>
            </a:r>
            <a:r>
              <a:rPr kumimoji="1" lang="ja-JP" altLang="en-US"/>
              <a:t>データを</a:t>
            </a:r>
            <a:r>
              <a:rPr kumimoji="1" lang="en-US" altLang="ja-JP"/>
              <a:t>Web</a:t>
            </a:r>
            <a:r>
              <a:rPr kumimoji="1" lang="ja-JP" altLang="en-US"/>
              <a:t>からダウンロードする。</a:t>
            </a:r>
            <a:r>
              <a:rPr lang="ja-JP" altLang="en-US"/>
              <a:t>１</a:t>
            </a:r>
            <a:r>
              <a:rPr kumimoji="1" lang="ja-JP" altLang="en-US"/>
              <a:t>度データを読み込むと２回目からはダウンロードしたデータを使うのでダウンロードしなくなる仕組み</a:t>
            </a:r>
          </a:p>
        </p:txBody>
      </p:sp>
    </p:spTree>
    <p:extLst>
      <p:ext uri="{BB962C8B-B14F-4D97-AF65-F5344CB8AC3E}">
        <p14:creationId xmlns:p14="http://schemas.microsoft.com/office/powerpoint/2010/main" val="21185610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1BB42-D3E6-45CD-AE69-C046E72BD4B7}"/>
              </a:ext>
            </a:extLst>
          </p:cNvPr>
          <p:cNvSpPr>
            <a:spLocks noGrp="1"/>
          </p:cNvSpPr>
          <p:nvPr>
            <p:ph type="title"/>
          </p:nvPr>
        </p:nvSpPr>
        <p:spPr/>
        <p:txBody>
          <a:bodyPr/>
          <a:lstStyle/>
          <a:p>
            <a:r>
              <a:rPr lang="en-US" altLang="ja-JP"/>
              <a:t>X_train, y_train, X_test, y_test</a:t>
            </a:r>
            <a:endParaRPr kumimoji="1" lang="ja-JP" altLang="en-US"/>
          </a:p>
        </p:txBody>
      </p:sp>
      <p:sp>
        <p:nvSpPr>
          <p:cNvPr id="3" name="コンテンツ プレースホルダー 2">
            <a:extLst>
              <a:ext uri="{FF2B5EF4-FFF2-40B4-BE49-F238E27FC236}">
                <a16:creationId xmlns:a16="http://schemas.microsoft.com/office/drawing/2014/main" id="{05610562-D771-44ED-9F8D-516B9FE9A37A}"/>
              </a:ext>
            </a:extLst>
          </p:cNvPr>
          <p:cNvSpPr>
            <a:spLocks noGrp="1"/>
          </p:cNvSpPr>
          <p:nvPr>
            <p:ph idx="1"/>
          </p:nvPr>
        </p:nvSpPr>
        <p:spPr/>
        <p:txBody>
          <a:bodyPr>
            <a:normAutofit fontScale="92500" lnSpcReduction="20000"/>
          </a:bodyPr>
          <a:lstStyle/>
          <a:p>
            <a:r>
              <a:rPr kumimoji="1" lang="en-US" altLang="ja-JP"/>
              <a:t>X_tarin,y_train</a:t>
            </a:r>
            <a:r>
              <a:rPr kumimoji="1" lang="ja-JP" altLang="en-US"/>
              <a:t>は訓練用データ（６万枚）</a:t>
            </a:r>
            <a:endParaRPr kumimoji="1" lang="en-US" altLang="ja-JP"/>
          </a:p>
          <a:p>
            <a:pPr marL="0" indent="0">
              <a:buNone/>
            </a:pPr>
            <a:r>
              <a:rPr kumimoji="1" lang="en-US" altLang="ja-JP"/>
              <a:t>X_train</a:t>
            </a:r>
            <a:r>
              <a:rPr kumimoji="1" lang="ja-JP" altLang="en-US"/>
              <a:t>は６万枚のデータで２８</a:t>
            </a:r>
            <a:r>
              <a:rPr kumimoji="1" lang="en-US" altLang="ja-JP"/>
              <a:t>×</a:t>
            </a:r>
            <a:r>
              <a:rPr kumimoji="1" lang="ja-JP" altLang="en-US"/>
              <a:t>２８の大きさ</a:t>
            </a:r>
            <a:endParaRPr kumimoji="1" lang="en-US" altLang="ja-JP"/>
          </a:p>
          <a:p>
            <a:pPr marL="0" indent="0">
              <a:buNone/>
            </a:pPr>
            <a:r>
              <a:rPr lang="en-US" altLang="ja-JP"/>
              <a:t>y_train</a:t>
            </a:r>
            <a:r>
              <a:rPr lang="ja-JP" altLang="en-US"/>
              <a:t>はデータ６万枚のデータの文字のラベル</a:t>
            </a:r>
            <a:endParaRPr lang="en-US" altLang="ja-JP"/>
          </a:p>
          <a:p>
            <a:pPr marL="0" indent="0">
              <a:buNone/>
            </a:pPr>
            <a:r>
              <a:rPr kumimoji="1" lang="ja-JP" altLang="en-US"/>
              <a:t>（０から９までの数字のラベル）</a:t>
            </a:r>
            <a:endParaRPr kumimoji="1" lang="en-US" altLang="ja-JP"/>
          </a:p>
          <a:p>
            <a:endParaRPr lang="en-US" altLang="ja-JP"/>
          </a:p>
          <a:p>
            <a:endParaRPr kumimoji="1" lang="en-US" altLang="ja-JP"/>
          </a:p>
          <a:p>
            <a:endParaRPr lang="en-US" altLang="ja-JP"/>
          </a:p>
          <a:p>
            <a:r>
              <a:rPr lang="en-US" altLang="ja-JP"/>
              <a:t>X_test, y_test</a:t>
            </a:r>
            <a:r>
              <a:rPr lang="ja-JP" altLang="en-US"/>
              <a:t>はテストデータ（</a:t>
            </a:r>
            <a:r>
              <a:rPr lang="en-US" altLang="ja-JP"/>
              <a:t>1</a:t>
            </a:r>
            <a:r>
              <a:rPr lang="ja-JP" altLang="en-US"/>
              <a:t>万枚）</a:t>
            </a:r>
            <a:endParaRPr lang="en-US" altLang="ja-JP"/>
          </a:p>
          <a:p>
            <a:pPr marL="0" indent="0">
              <a:buNone/>
            </a:pPr>
            <a:r>
              <a:rPr kumimoji="1" lang="ja-JP" altLang="en-US"/>
              <a:t>上に同様</a:t>
            </a:r>
            <a:endParaRPr kumimoji="1" lang="en-US" altLang="ja-JP"/>
          </a:p>
          <a:p>
            <a:endParaRPr lang="en-US" altLang="ja-JP"/>
          </a:p>
          <a:p>
            <a:endParaRPr kumimoji="1" lang="en-US" altLang="ja-JP"/>
          </a:p>
          <a:p>
            <a:endParaRPr kumimoji="1" lang="ja-JP" altLang="en-US"/>
          </a:p>
        </p:txBody>
      </p:sp>
    </p:spTree>
    <p:extLst>
      <p:ext uri="{BB962C8B-B14F-4D97-AF65-F5344CB8AC3E}">
        <p14:creationId xmlns:p14="http://schemas.microsoft.com/office/powerpoint/2010/main" val="31328728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209E729-4E6F-4700-9BAD-0B70BBA2CC0E}"/>
              </a:ext>
            </a:extLst>
          </p:cNvPr>
          <p:cNvPicPr>
            <a:picLocks noChangeAspect="1"/>
          </p:cNvPicPr>
          <p:nvPr/>
        </p:nvPicPr>
        <p:blipFill>
          <a:blip r:embed="rId2"/>
          <a:stretch>
            <a:fillRect/>
          </a:stretch>
        </p:blipFill>
        <p:spPr>
          <a:xfrm>
            <a:off x="1403648" y="2276872"/>
            <a:ext cx="5940152" cy="4377758"/>
          </a:xfrm>
          <a:prstGeom prst="rect">
            <a:avLst/>
          </a:prstGeom>
        </p:spPr>
      </p:pic>
      <p:sp>
        <p:nvSpPr>
          <p:cNvPr id="2" name="タイトル 1">
            <a:extLst>
              <a:ext uri="{FF2B5EF4-FFF2-40B4-BE49-F238E27FC236}">
                <a16:creationId xmlns:a16="http://schemas.microsoft.com/office/drawing/2014/main" id="{8728D717-7B09-49DA-83CD-0DB9BF2A1752}"/>
              </a:ext>
            </a:extLst>
          </p:cNvPr>
          <p:cNvSpPr>
            <a:spLocks noGrp="1"/>
          </p:cNvSpPr>
          <p:nvPr>
            <p:ph type="title"/>
          </p:nvPr>
        </p:nvSpPr>
        <p:spPr>
          <a:xfrm>
            <a:off x="107504" y="0"/>
            <a:ext cx="8229600" cy="1143000"/>
          </a:xfrm>
        </p:spPr>
        <p:txBody>
          <a:bodyPr/>
          <a:lstStyle/>
          <a:p>
            <a:r>
              <a:rPr kumimoji="1" lang="ja-JP" altLang="en-US"/>
              <a:t>２８</a:t>
            </a:r>
            <a:r>
              <a:rPr kumimoji="1" lang="en-US" altLang="ja-JP"/>
              <a:t>×</a:t>
            </a:r>
            <a:r>
              <a:rPr kumimoji="1" lang="ja-JP" altLang="en-US"/>
              <a:t>２８に変更</a:t>
            </a:r>
          </a:p>
        </p:txBody>
      </p:sp>
      <p:sp>
        <p:nvSpPr>
          <p:cNvPr id="3" name="コンテンツ プレースホルダー 2">
            <a:extLst>
              <a:ext uri="{FF2B5EF4-FFF2-40B4-BE49-F238E27FC236}">
                <a16:creationId xmlns:a16="http://schemas.microsoft.com/office/drawing/2014/main" id="{92627DEC-EACD-4C8F-B6E3-B3E2DCD72D36}"/>
              </a:ext>
            </a:extLst>
          </p:cNvPr>
          <p:cNvSpPr>
            <a:spLocks noGrp="1"/>
          </p:cNvSpPr>
          <p:nvPr>
            <p:ph idx="1"/>
          </p:nvPr>
        </p:nvSpPr>
        <p:spPr>
          <a:xfrm>
            <a:off x="395536" y="1052736"/>
            <a:ext cx="8229600" cy="4525963"/>
          </a:xfrm>
        </p:spPr>
        <p:txBody>
          <a:bodyPr/>
          <a:lstStyle/>
          <a:p>
            <a:r>
              <a:rPr lang="fr-FR" altLang="ja-JP"/>
              <a:t>print(X_train[0].reshape(28,28))</a:t>
            </a:r>
          </a:p>
          <a:p>
            <a:r>
              <a:rPr lang="fr-FR" altLang="ja-JP"/>
              <a:t>print( y_train[0])</a:t>
            </a:r>
            <a:endParaRPr kumimoji="1" lang="ja-JP" altLang="en-US"/>
          </a:p>
        </p:txBody>
      </p:sp>
    </p:spTree>
    <p:extLst>
      <p:ext uri="{BB962C8B-B14F-4D97-AF65-F5344CB8AC3E}">
        <p14:creationId xmlns:p14="http://schemas.microsoft.com/office/powerpoint/2010/main" val="29322391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CA872-3999-4ECB-92A5-EA0D275DCDD5}"/>
              </a:ext>
            </a:extLst>
          </p:cNvPr>
          <p:cNvSpPr>
            <a:spLocks noGrp="1"/>
          </p:cNvSpPr>
          <p:nvPr>
            <p:ph type="title"/>
          </p:nvPr>
        </p:nvSpPr>
        <p:spPr/>
        <p:txBody>
          <a:bodyPr/>
          <a:lstStyle/>
          <a:p>
            <a:r>
              <a:rPr kumimoji="1" lang="ja-JP" altLang="en-US"/>
              <a:t>モデルの作成</a:t>
            </a:r>
          </a:p>
        </p:txBody>
      </p:sp>
    </p:spTree>
    <p:extLst>
      <p:ext uri="{BB962C8B-B14F-4D97-AF65-F5344CB8AC3E}">
        <p14:creationId xmlns:p14="http://schemas.microsoft.com/office/powerpoint/2010/main" val="412747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CA61D-3BE2-4B7A-A423-B9375B1D7871}"/>
              </a:ext>
            </a:extLst>
          </p:cNvPr>
          <p:cNvSpPr>
            <a:spLocks noGrp="1"/>
          </p:cNvSpPr>
          <p:nvPr>
            <p:ph type="title"/>
          </p:nvPr>
        </p:nvSpPr>
        <p:spPr/>
        <p:txBody>
          <a:bodyPr/>
          <a:lstStyle/>
          <a:p>
            <a:r>
              <a:rPr kumimoji="1" lang="ja-JP" altLang="en-US" dirty="0"/>
              <a:t>グラフ</a:t>
            </a:r>
            <a:r>
              <a:rPr kumimoji="1" lang="ja-JP" altLang="en-US"/>
              <a:t>のタイトル</a:t>
            </a:r>
            <a:r>
              <a:rPr kumimoji="1" lang="en-US" altLang="ja-JP"/>
              <a:t>(plot2.py)(</a:t>
            </a:r>
            <a:r>
              <a:rPr kumimoji="1" lang="en-US" altLang="ja-JP" dirty="0"/>
              <a:t>title)</a:t>
            </a:r>
            <a:endParaRPr kumimoji="1" lang="ja-JP" altLang="en-US" dirty="0"/>
          </a:p>
        </p:txBody>
      </p:sp>
      <p:sp>
        <p:nvSpPr>
          <p:cNvPr id="3" name="コンテンツ プレースホルダー 2">
            <a:extLst>
              <a:ext uri="{FF2B5EF4-FFF2-40B4-BE49-F238E27FC236}">
                <a16:creationId xmlns:a16="http://schemas.microsoft.com/office/drawing/2014/main" id="{54E0B67E-5376-40C5-A53B-99CAB6047560}"/>
              </a:ext>
            </a:extLst>
          </p:cNvPr>
          <p:cNvSpPr>
            <a:spLocks noGrp="1"/>
          </p:cNvSpPr>
          <p:nvPr>
            <p:ph idx="1"/>
          </p:nvPr>
        </p:nvSpPr>
        <p:spPr>
          <a:xfrm>
            <a:off x="441492" y="1420703"/>
            <a:ext cx="8229600" cy="5357192"/>
          </a:xfrm>
        </p:spPr>
        <p:txBody>
          <a:bodyPr>
            <a:normAutofit fontScale="92500" lnSpcReduction="10000"/>
          </a:bodyPr>
          <a:lstStyle/>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r>
              <a:rPr lang="en-US" altLang="ja-JP" dirty="0" err="1"/>
              <a:t>x_list</a:t>
            </a:r>
            <a:r>
              <a:rPr lang="en-US" altLang="ja-JP" dirty="0"/>
              <a:t> = [ 5,  6,  7,  8,  9]        </a:t>
            </a:r>
          </a:p>
          <a:p>
            <a:pPr marL="0" indent="0">
              <a:buNone/>
            </a:pPr>
            <a:r>
              <a:rPr lang="en-US" altLang="ja-JP" dirty="0" err="1"/>
              <a:t>y_list</a:t>
            </a:r>
            <a:r>
              <a:rPr lang="en-US" altLang="ja-JP" dirty="0"/>
              <a:t> = [50, 40, 30, 20, 10]  </a:t>
            </a:r>
          </a:p>
          <a:p>
            <a:pPr marL="0" indent="0">
              <a:buNone/>
            </a:pPr>
            <a:r>
              <a:rPr lang="en-US" altLang="ja-JP" dirty="0" err="1"/>
              <a:t>plt.title</a:t>
            </a:r>
            <a:r>
              <a:rPr lang="en-US" altLang="ja-JP" dirty="0"/>
              <a:t>(</a:t>
            </a:r>
            <a:r>
              <a:rPr lang="en-US" altLang="ja-JP" dirty="0">
                <a:solidFill>
                  <a:srgbClr val="FF0000"/>
                </a:solidFill>
              </a:rPr>
              <a:t>'Center Title',</a:t>
            </a:r>
          </a:p>
          <a:p>
            <a:pPr marL="0" indent="0">
              <a:buNone/>
            </a:pPr>
            <a:r>
              <a:rPr lang="en-US" altLang="ja-JP" dirty="0">
                <a:solidFill>
                  <a:srgbClr val="FF0000"/>
                </a:solidFill>
              </a:rPr>
              <a:t>          color='red',</a:t>
            </a:r>
          </a:p>
          <a:p>
            <a:pPr marL="0" indent="0">
              <a:buNone/>
            </a:pPr>
            <a:r>
              <a:rPr lang="en-US" altLang="ja-JP" dirty="0">
                <a:solidFill>
                  <a:srgbClr val="FF0000"/>
                </a:solidFill>
              </a:rPr>
              <a:t>          size=20,</a:t>
            </a:r>
          </a:p>
          <a:p>
            <a:pPr marL="0" indent="0">
              <a:buNone/>
            </a:pPr>
            <a:r>
              <a:rPr lang="ja-JP" altLang="en-US">
                <a:solidFill>
                  <a:srgbClr val="FF0000"/>
                </a:solidFill>
              </a:rPr>
              <a:t>　　　　</a:t>
            </a:r>
            <a:r>
              <a:rPr lang="en-US" altLang="ja-JP">
                <a:solidFill>
                  <a:srgbClr val="FF0000"/>
                </a:solidFill>
              </a:rPr>
              <a:t>family</a:t>
            </a:r>
            <a:r>
              <a:rPr lang="en-US" altLang="ja-JP" dirty="0">
                <a:solidFill>
                  <a:srgbClr val="FF0000"/>
                </a:solidFill>
              </a:rPr>
              <a:t>='fantasy',</a:t>
            </a:r>
          </a:p>
          <a:p>
            <a:pPr marL="0" indent="0">
              <a:buNone/>
            </a:pPr>
            <a:r>
              <a:rPr lang="en-US" altLang="ja-JP" dirty="0"/>
              <a:t>         )</a:t>
            </a:r>
          </a:p>
          <a:p>
            <a:pPr marL="0" indent="0">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             </a:t>
            </a:r>
          </a:p>
          <a:p>
            <a:pPr marL="0" indent="0">
              <a:buNone/>
            </a:pPr>
            <a:r>
              <a:rPr lang="en-US" altLang="ja-JP" dirty="0" err="1"/>
              <a:t>plt.show</a:t>
            </a:r>
            <a:r>
              <a:rPr lang="en-US" altLang="ja-JP" dirty="0"/>
              <a:t>() </a:t>
            </a:r>
          </a:p>
          <a:p>
            <a:pPr marL="0" indent="0">
              <a:buNone/>
            </a:pPr>
            <a:endParaRPr lang="en-US" altLang="ja-JP" dirty="0"/>
          </a:p>
          <a:p>
            <a:pPr marL="0" indent="0">
              <a:buNone/>
            </a:pPr>
            <a:endParaRPr kumimoji="1" lang="ja-JP" altLang="en-US" dirty="0"/>
          </a:p>
        </p:txBody>
      </p:sp>
      <p:pic>
        <p:nvPicPr>
          <p:cNvPr id="2050" name="Picture 2">
            <a:extLst>
              <a:ext uri="{FF2B5EF4-FFF2-40B4-BE49-F238E27FC236}">
                <a16:creationId xmlns:a16="http://schemas.microsoft.com/office/drawing/2014/main" id="{60A98FDC-3040-4344-949F-36F777480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501008"/>
            <a:ext cx="3505200" cy="25812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DF6FC3D-1783-43D3-8CFD-B86B811311BC}"/>
              </a:ext>
            </a:extLst>
          </p:cNvPr>
          <p:cNvSpPr txBox="1"/>
          <p:nvPr/>
        </p:nvSpPr>
        <p:spPr>
          <a:xfrm>
            <a:off x="6084168" y="3356992"/>
            <a:ext cx="1656184" cy="576064"/>
          </a:xfrm>
          <a:prstGeom prst="rect">
            <a:avLst/>
          </a:prstGeom>
          <a:noFill/>
          <a:ln w="12700">
            <a:solidFill>
              <a:srgbClr val="FF0000"/>
            </a:solidFill>
          </a:ln>
        </p:spPr>
        <p:txBody>
          <a:bodyPr wrap="square" rtlCol="0">
            <a:spAutoFit/>
          </a:bodyPr>
          <a:lstStyle/>
          <a:p>
            <a:endParaRPr kumimoji="1" lang="ja-JP" altLang="en-US"/>
          </a:p>
        </p:txBody>
      </p:sp>
      <p:cxnSp>
        <p:nvCxnSpPr>
          <p:cNvPr id="6" name="直線矢印コネクタ 5">
            <a:extLst>
              <a:ext uri="{FF2B5EF4-FFF2-40B4-BE49-F238E27FC236}">
                <a16:creationId xmlns:a16="http://schemas.microsoft.com/office/drawing/2014/main" id="{D683C702-22A9-4629-807C-25D7F5E526C7}"/>
              </a:ext>
            </a:extLst>
          </p:cNvPr>
          <p:cNvCxnSpPr>
            <a:cxnSpLocks/>
          </p:cNvCxnSpPr>
          <p:nvPr/>
        </p:nvCxnSpPr>
        <p:spPr>
          <a:xfrm>
            <a:off x="3906100" y="3229744"/>
            <a:ext cx="2016224" cy="41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235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14C976-3CD1-46C8-AFA7-A5B32A26D197}"/>
              </a:ext>
            </a:extLst>
          </p:cNvPr>
          <p:cNvSpPr/>
          <p:nvPr/>
        </p:nvSpPr>
        <p:spPr>
          <a:xfrm>
            <a:off x="1187624" y="1659285"/>
            <a:ext cx="6480720" cy="3539430"/>
          </a:xfrm>
          <a:prstGeom prst="rect">
            <a:avLst/>
          </a:prstGeom>
        </p:spPr>
        <p:txBody>
          <a:bodyPr wrap="square">
            <a:spAutoFit/>
          </a:bodyPr>
          <a:lstStyle/>
          <a:p>
            <a:r>
              <a:rPr lang="ja-JP" altLang="en-US" sz="2800"/>
              <a:t>model = Sequential()</a:t>
            </a:r>
          </a:p>
          <a:p>
            <a:r>
              <a:rPr lang="ja-JP" altLang="en-US" sz="2800"/>
              <a:t>model.add(Dense(256, input_dim=784))</a:t>
            </a:r>
          </a:p>
          <a:p>
            <a:r>
              <a:rPr lang="ja-JP" altLang="en-US" sz="2800"/>
              <a:t>model.add(Activation("sigmoid"))</a:t>
            </a:r>
          </a:p>
          <a:p>
            <a:r>
              <a:rPr lang="ja-JP" altLang="en-US" sz="2800"/>
              <a:t>model.add(Dense(128))</a:t>
            </a:r>
          </a:p>
          <a:p>
            <a:r>
              <a:rPr lang="ja-JP" altLang="en-US" sz="2800"/>
              <a:t>model.add(Activation("sigmoid"))</a:t>
            </a:r>
          </a:p>
          <a:p>
            <a:r>
              <a:rPr lang="ja-JP" altLang="en-US" sz="2800"/>
              <a:t>model.add(Dropout(rate=0.5))</a:t>
            </a:r>
          </a:p>
          <a:p>
            <a:r>
              <a:rPr lang="ja-JP" altLang="en-US" sz="2800"/>
              <a:t>model.add(Dense(10))</a:t>
            </a:r>
          </a:p>
          <a:p>
            <a:r>
              <a:rPr lang="ja-JP" altLang="en-US" sz="2800"/>
              <a:t>model.add(Activation("softmax"))</a:t>
            </a:r>
          </a:p>
        </p:txBody>
      </p:sp>
      <p:sp>
        <p:nvSpPr>
          <p:cNvPr id="5" name="タイトル 1">
            <a:extLst>
              <a:ext uri="{FF2B5EF4-FFF2-40B4-BE49-F238E27FC236}">
                <a16:creationId xmlns:a16="http://schemas.microsoft.com/office/drawing/2014/main" id="{1147A409-10AB-4F0F-BDB7-4B2BDA493920}"/>
              </a:ext>
            </a:extLst>
          </p:cNvPr>
          <p:cNvSpPr>
            <a:spLocks noGrp="1"/>
          </p:cNvSpPr>
          <p:nvPr>
            <p:ph type="title"/>
          </p:nvPr>
        </p:nvSpPr>
        <p:spPr>
          <a:xfrm>
            <a:off x="457200" y="274638"/>
            <a:ext cx="8229600" cy="1143000"/>
          </a:xfrm>
        </p:spPr>
        <p:txBody>
          <a:bodyPr/>
          <a:lstStyle/>
          <a:p>
            <a:r>
              <a:rPr lang="ja-JP" altLang="en-US"/>
              <a:t>モデル部分のコード</a:t>
            </a:r>
            <a:endParaRPr kumimoji="1" lang="ja-JP" altLang="en-US"/>
          </a:p>
        </p:txBody>
      </p:sp>
    </p:spTree>
    <p:extLst>
      <p:ext uri="{BB962C8B-B14F-4D97-AF65-F5344CB8AC3E}">
        <p14:creationId xmlns:p14="http://schemas.microsoft.com/office/powerpoint/2010/main" val="17622910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E9D18-EBE9-491F-9FAD-9ADD370EB3C2}"/>
              </a:ext>
            </a:extLst>
          </p:cNvPr>
          <p:cNvSpPr>
            <a:spLocks noGrp="1"/>
          </p:cNvSpPr>
          <p:nvPr>
            <p:ph type="title"/>
          </p:nvPr>
        </p:nvSpPr>
        <p:spPr/>
        <p:txBody>
          <a:bodyPr>
            <a:normAutofit fontScale="90000"/>
          </a:bodyPr>
          <a:lstStyle/>
          <a:p>
            <a:r>
              <a:rPr lang="en-US" altLang="ja-JP"/>
              <a:t>model.add(Dense(256, input_dim=784))</a:t>
            </a:r>
            <a:endParaRPr kumimoji="1" lang="ja-JP" altLang="en-US"/>
          </a:p>
        </p:txBody>
      </p:sp>
      <p:sp>
        <p:nvSpPr>
          <p:cNvPr id="3" name="コンテンツ プレースホルダー 2">
            <a:extLst>
              <a:ext uri="{FF2B5EF4-FFF2-40B4-BE49-F238E27FC236}">
                <a16:creationId xmlns:a16="http://schemas.microsoft.com/office/drawing/2014/main" id="{7AE9B928-E1FB-4774-9240-FECB95014EB5}"/>
              </a:ext>
            </a:extLst>
          </p:cNvPr>
          <p:cNvSpPr>
            <a:spLocks noGrp="1"/>
          </p:cNvSpPr>
          <p:nvPr>
            <p:ph idx="1"/>
          </p:nvPr>
        </p:nvSpPr>
        <p:spPr/>
        <p:txBody>
          <a:bodyPr/>
          <a:lstStyle/>
          <a:p>
            <a:r>
              <a:rPr kumimoji="1" lang="ja-JP" altLang="en-US"/>
              <a:t>ユニット数を１２８全結合</a:t>
            </a:r>
          </a:p>
        </p:txBody>
      </p:sp>
    </p:spTree>
    <p:extLst>
      <p:ext uri="{BB962C8B-B14F-4D97-AF65-F5344CB8AC3E}">
        <p14:creationId xmlns:p14="http://schemas.microsoft.com/office/powerpoint/2010/main" val="10011265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8068E-B413-44E1-AFE1-4D967DC92A64}"/>
              </a:ext>
            </a:extLst>
          </p:cNvPr>
          <p:cNvSpPr>
            <a:spLocks noGrp="1"/>
          </p:cNvSpPr>
          <p:nvPr>
            <p:ph type="title"/>
          </p:nvPr>
        </p:nvSpPr>
        <p:spPr/>
        <p:txBody>
          <a:bodyPr/>
          <a:lstStyle/>
          <a:p>
            <a:r>
              <a:rPr lang="en-US" altLang="ja-JP"/>
              <a:t>model.add(Activation("sigmoid"))</a:t>
            </a:r>
            <a:endParaRPr kumimoji="1" lang="ja-JP" altLang="en-US"/>
          </a:p>
        </p:txBody>
      </p:sp>
      <p:sp>
        <p:nvSpPr>
          <p:cNvPr id="3" name="コンテンツ プレースホルダー 2">
            <a:extLst>
              <a:ext uri="{FF2B5EF4-FFF2-40B4-BE49-F238E27FC236}">
                <a16:creationId xmlns:a16="http://schemas.microsoft.com/office/drawing/2014/main" id="{DBBC5B5A-6590-49EA-A2AA-3B73B3CBBD4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242755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0EC9D-5FB9-4EF6-84F6-97620F55C3F2}"/>
              </a:ext>
            </a:extLst>
          </p:cNvPr>
          <p:cNvSpPr>
            <a:spLocks noGrp="1"/>
          </p:cNvSpPr>
          <p:nvPr>
            <p:ph type="title"/>
          </p:nvPr>
        </p:nvSpPr>
        <p:spPr/>
        <p:txBody>
          <a:bodyPr/>
          <a:lstStyle/>
          <a:p>
            <a:r>
              <a:rPr lang="en-US" altLang="ja-JP"/>
              <a:t>model.add(Dropout(rate=0.5))</a:t>
            </a:r>
            <a:endParaRPr kumimoji="1" lang="ja-JP" altLang="en-US"/>
          </a:p>
        </p:txBody>
      </p:sp>
      <p:sp>
        <p:nvSpPr>
          <p:cNvPr id="3" name="コンテンツ プレースホルダー 2">
            <a:extLst>
              <a:ext uri="{FF2B5EF4-FFF2-40B4-BE49-F238E27FC236}">
                <a16:creationId xmlns:a16="http://schemas.microsoft.com/office/drawing/2014/main" id="{6D67ADB2-E850-42A1-924A-AD794C78939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692881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D58CBA-02F9-4AC8-B6E5-AA120F71F536}"/>
              </a:ext>
            </a:extLst>
          </p:cNvPr>
          <p:cNvSpPr>
            <a:spLocks noGrp="1"/>
          </p:cNvSpPr>
          <p:nvPr>
            <p:ph type="title"/>
          </p:nvPr>
        </p:nvSpPr>
        <p:spPr/>
        <p:txBody>
          <a:bodyPr/>
          <a:lstStyle/>
          <a:p>
            <a:r>
              <a:rPr lang="en-US" altLang="ja-JP"/>
              <a:t>model.add(Dense(10))</a:t>
            </a:r>
            <a:endParaRPr kumimoji="1" lang="ja-JP" altLang="en-US"/>
          </a:p>
        </p:txBody>
      </p:sp>
      <p:sp>
        <p:nvSpPr>
          <p:cNvPr id="3" name="コンテンツ プレースホルダー 2">
            <a:extLst>
              <a:ext uri="{FF2B5EF4-FFF2-40B4-BE49-F238E27FC236}">
                <a16:creationId xmlns:a16="http://schemas.microsoft.com/office/drawing/2014/main" id="{DA9800A3-79A7-49C0-88AD-512A50F9A43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815359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8DB6-690B-4F62-8D31-9D244962480E}"/>
              </a:ext>
            </a:extLst>
          </p:cNvPr>
          <p:cNvSpPr>
            <a:spLocks noGrp="1"/>
          </p:cNvSpPr>
          <p:nvPr>
            <p:ph type="title"/>
          </p:nvPr>
        </p:nvSpPr>
        <p:spPr/>
        <p:txBody>
          <a:bodyPr/>
          <a:lstStyle/>
          <a:p>
            <a:r>
              <a:rPr lang="en-US" altLang="ja-JP"/>
              <a:t>model.add(Activation("softmax"))</a:t>
            </a:r>
            <a:endParaRPr kumimoji="1" lang="ja-JP" altLang="en-US"/>
          </a:p>
        </p:txBody>
      </p:sp>
      <p:sp>
        <p:nvSpPr>
          <p:cNvPr id="3" name="コンテンツ プレースホルダー 2">
            <a:extLst>
              <a:ext uri="{FF2B5EF4-FFF2-40B4-BE49-F238E27FC236}">
                <a16:creationId xmlns:a16="http://schemas.microsoft.com/office/drawing/2014/main" id="{C9CBC693-D05C-4C83-B3B2-F22B9E47A779}"/>
              </a:ext>
            </a:extLst>
          </p:cNvPr>
          <p:cNvSpPr>
            <a:spLocks noGrp="1"/>
          </p:cNvSpPr>
          <p:nvPr>
            <p:ph idx="1"/>
          </p:nvPr>
        </p:nvSpPr>
        <p:spPr/>
        <p:txBody>
          <a:bodyPr/>
          <a:lstStyle/>
          <a:p>
            <a:r>
              <a:rPr lang="ja-JP" altLang="en-US"/>
              <a:t>シグモイド関数を使う</a:t>
            </a:r>
            <a:endParaRPr kumimoji="1" lang="ja-JP" altLang="en-US"/>
          </a:p>
        </p:txBody>
      </p:sp>
    </p:spTree>
    <p:extLst>
      <p:ext uri="{BB962C8B-B14F-4D97-AF65-F5344CB8AC3E}">
        <p14:creationId xmlns:p14="http://schemas.microsoft.com/office/powerpoint/2010/main" val="7961522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008AF-102B-48EC-9650-A4361BFDA52D}"/>
              </a:ext>
            </a:extLst>
          </p:cNvPr>
          <p:cNvSpPr>
            <a:spLocks noGrp="1"/>
          </p:cNvSpPr>
          <p:nvPr>
            <p:ph type="title"/>
          </p:nvPr>
        </p:nvSpPr>
        <p:spPr>
          <a:xfrm>
            <a:off x="-458216" y="908720"/>
            <a:ext cx="10513168" cy="1143000"/>
          </a:xfrm>
        </p:spPr>
        <p:txBody>
          <a:bodyPr>
            <a:normAutofit/>
          </a:bodyPr>
          <a:lstStyle/>
          <a:p>
            <a:r>
              <a:rPr lang="en-US" altLang="ja-JP"/>
              <a:t>sgd = optimizers.SGD(lr=0.1)</a:t>
            </a:r>
            <a:endParaRPr kumimoji="1" lang="ja-JP" altLang="en-US"/>
          </a:p>
        </p:txBody>
      </p:sp>
      <p:sp>
        <p:nvSpPr>
          <p:cNvPr id="3" name="コンテンツ プレースホルダー 2">
            <a:extLst>
              <a:ext uri="{FF2B5EF4-FFF2-40B4-BE49-F238E27FC236}">
                <a16:creationId xmlns:a16="http://schemas.microsoft.com/office/drawing/2014/main" id="{B3E65F85-77AF-4D26-8C0B-5C7D277142B0}"/>
              </a:ext>
            </a:extLst>
          </p:cNvPr>
          <p:cNvSpPr>
            <a:spLocks noGrp="1"/>
          </p:cNvSpPr>
          <p:nvPr>
            <p:ph idx="1"/>
          </p:nvPr>
        </p:nvSpPr>
        <p:spPr>
          <a:xfrm>
            <a:off x="683568" y="3140968"/>
            <a:ext cx="8229600" cy="4525963"/>
          </a:xfrm>
        </p:spPr>
        <p:txBody>
          <a:bodyPr/>
          <a:lstStyle/>
          <a:p>
            <a:r>
              <a:rPr lang="ja-JP" altLang="en-US"/>
              <a:t>最適化は</a:t>
            </a:r>
            <a:r>
              <a:rPr lang="en-US" altLang="ja-JP"/>
              <a:t>SGD</a:t>
            </a:r>
            <a:r>
              <a:rPr lang="ja-JP" altLang="en-US"/>
              <a:t>を使う</a:t>
            </a:r>
            <a:endParaRPr lang="en-US" altLang="ja-JP"/>
          </a:p>
          <a:p>
            <a:r>
              <a:rPr kumimoji="1" lang="ja-JP" altLang="en-US"/>
              <a:t>損失関数は交差エントロピーを使う</a:t>
            </a:r>
            <a:endParaRPr kumimoji="1" lang="en-US" altLang="ja-JP"/>
          </a:p>
          <a:p>
            <a:endParaRPr kumimoji="1" lang="ja-JP" altLang="en-US"/>
          </a:p>
        </p:txBody>
      </p:sp>
    </p:spTree>
    <p:extLst>
      <p:ext uri="{BB962C8B-B14F-4D97-AF65-F5344CB8AC3E}">
        <p14:creationId xmlns:p14="http://schemas.microsoft.com/office/powerpoint/2010/main" val="31719541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7409A-DF2A-4BAA-B759-AC964E58349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A8C4A50-1E5E-4DDB-9162-68F71C19683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276469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65A8D-E57A-4032-ACB0-6AE8E7D5A384}"/>
              </a:ext>
            </a:extLst>
          </p:cNvPr>
          <p:cNvSpPr>
            <a:spLocks noGrp="1"/>
          </p:cNvSpPr>
          <p:nvPr>
            <p:ph type="title"/>
          </p:nvPr>
        </p:nvSpPr>
        <p:spPr/>
        <p:txBody>
          <a:bodyPr/>
          <a:lstStyle/>
          <a:p>
            <a:r>
              <a:rPr kumimoji="1" lang="ja-JP" altLang="en-US"/>
              <a:t>２１　深層学習画像認識</a:t>
            </a:r>
          </a:p>
        </p:txBody>
      </p:sp>
      <p:sp>
        <p:nvSpPr>
          <p:cNvPr id="3" name="コンテンツ プレースホルダー 2">
            <a:extLst>
              <a:ext uri="{FF2B5EF4-FFF2-40B4-BE49-F238E27FC236}">
                <a16:creationId xmlns:a16="http://schemas.microsoft.com/office/drawing/2014/main" id="{A8896B05-4573-4892-ADFF-1A6203B77A7A}"/>
              </a:ext>
            </a:extLst>
          </p:cNvPr>
          <p:cNvSpPr>
            <a:spLocks noGrp="1"/>
          </p:cNvSpPr>
          <p:nvPr>
            <p:ph idx="1"/>
          </p:nvPr>
        </p:nvSpPr>
        <p:spPr/>
        <p:txBody>
          <a:bodyPr>
            <a:normAutofit fontScale="47500" lnSpcReduction="20000"/>
          </a:bodyPr>
          <a:lstStyle/>
          <a:p>
            <a:r>
              <a:rPr lang="en-US" altLang="ja-JP" b="1"/>
              <a:t>21.1 </a:t>
            </a:r>
            <a:r>
              <a:rPr lang="ja-JP" altLang="en-US" b="1"/>
              <a:t>深層学習画像認識</a:t>
            </a:r>
            <a:endParaRPr lang="ja-JP" altLang="en-US"/>
          </a:p>
          <a:p>
            <a:pPr lvl="1"/>
            <a:r>
              <a:rPr lang="en-US" altLang="ja-JP" b="1"/>
              <a:t>21.1.1 </a:t>
            </a:r>
            <a:r>
              <a:rPr lang="ja-JP" altLang="en-US" b="1"/>
              <a:t>画像認識</a:t>
            </a:r>
            <a:br>
              <a:rPr lang="ja-JP" altLang="en-US"/>
            </a:br>
            <a:br>
              <a:rPr lang="ja-JP" altLang="en-US"/>
            </a:br>
            <a:endParaRPr lang="ja-JP" altLang="en-US"/>
          </a:p>
          <a:p>
            <a:r>
              <a:rPr lang="en-US" altLang="ja-JP" b="1"/>
              <a:t>21.2 CNN</a:t>
            </a:r>
            <a:endParaRPr lang="en-US" altLang="ja-JP"/>
          </a:p>
          <a:p>
            <a:pPr lvl="1"/>
            <a:r>
              <a:rPr lang="en-US" altLang="ja-JP" b="1"/>
              <a:t>21.2.1 CNN</a:t>
            </a:r>
            <a:r>
              <a:rPr lang="ja-JP" altLang="en-US" b="1"/>
              <a:t>の概要</a:t>
            </a:r>
            <a:endParaRPr lang="ja-JP" altLang="en-US"/>
          </a:p>
          <a:p>
            <a:pPr lvl="1"/>
            <a:r>
              <a:rPr lang="en-US" altLang="ja-JP" b="1"/>
              <a:t>21.2.2 </a:t>
            </a:r>
            <a:r>
              <a:rPr lang="ja-JP" altLang="en-US" b="1"/>
              <a:t>畳み込み層</a:t>
            </a:r>
            <a:endParaRPr lang="ja-JP" altLang="en-US"/>
          </a:p>
          <a:p>
            <a:pPr lvl="1"/>
            <a:r>
              <a:rPr lang="en-US" altLang="ja-JP" b="1"/>
              <a:t>21.2.3 </a:t>
            </a:r>
            <a:r>
              <a:rPr lang="ja-JP" altLang="en-US" b="1"/>
              <a:t>プーリング層</a:t>
            </a:r>
            <a:endParaRPr lang="ja-JP" altLang="en-US"/>
          </a:p>
          <a:p>
            <a:pPr lvl="1"/>
            <a:r>
              <a:rPr lang="en-US" altLang="ja-JP" b="1"/>
              <a:t>21.2.4 CNN</a:t>
            </a:r>
            <a:r>
              <a:rPr lang="ja-JP" altLang="en-US" b="1"/>
              <a:t>の実装</a:t>
            </a:r>
            <a:endParaRPr lang="ja-JP" altLang="en-US"/>
          </a:p>
          <a:p>
            <a:pPr lvl="1"/>
            <a:r>
              <a:rPr lang="en-US" altLang="ja-JP" b="1"/>
              <a:t>21.2.5 CNN</a:t>
            </a:r>
            <a:r>
              <a:rPr lang="ja-JP" altLang="en-US" b="1"/>
              <a:t>を用いた分類（</a:t>
            </a:r>
            <a:r>
              <a:rPr lang="en-US" altLang="ja-JP" b="1"/>
              <a:t>MNIST</a:t>
            </a:r>
            <a:r>
              <a:rPr lang="ja-JP" altLang="en-US" b="1"/>
              <a:t>）</a:t>
            </a:r>
            <a:endParaRPr lang="en-US" altLang="ja-JP"/>
          </a:p>
          <a:p>
            <a:pPr lvl="1"/>
            <a:r>
              <a:rPr lang="en-US" altLang="ja-JP" b="1"/>
              <a:t>21.2.6 CNN</a:t>
            </a:r>
            <a:r>
              <a:rPr lang="ja-JP" altLang="en-US" b="1"/>
              <a:t>を用いた分類（</a:t>
            </a:r>
            <a:r>
              <a:rPr lang="en-US" altLang="ja-JP" b="1"/>
              <a:t>cifar10</a:t>
            </a:r>
            <a:r>
              <a:rPr lang="ja-JP" altLang="en-US" b="1"/>
              <a:t>）</a:t>
            </a:r>
            <a:br>
              <a:rPr lang="en-US" altLang="ja-JP"/>
            </a:br>
            <a:br>
              <a:rPr lang="en-US" altLang="ja-JP"/>
            </a:br>
            <a:endParaRPr lang="en-US" altLang="ja-JP"/>
          </a:p>
          <a:p>
            <a:r>
              <a:rPr lang="en-US" altLang="ja-JP" b="1"/>
              <a:t>21.3 </a:t>
            </a:r>
            <a:r>
              <a:rPr lang="ja-JP" altLang="en-US" b="1"/>
              <a:t>ハイパーパラメータ</a:t>
            </a:r>
            <a:endParaRPr lang="ja-JP" altLang="en-US"/>
          </a:p>
          <a:p>
            <a:pPr lvl="1"/>
            <a:r>
              <a:rPr lang="en-US" altLang="ja-JP" b="1"/>
              <a:t>21.3.1 filters </a:t>
            </a:r>
            <a:r>
              <a:rPr lang="ja-JP" altLang="en-US" b="1"/>
              <a:t>（</a:t>
            </a:r>
            <a:r>
              <a:rPr lang="en-US" altLang="ja-JP" b="1"/>
              <a:t>Conv</a:t>
            </a:r>
            <a:r>
              <a:rPr lang="ja-JP" altLang="en-US" b="1"/>
              <a:t>層）</a:t>
            </a:r>
            <a:endParaRPr lang="ja-JP" altLang="en-US"/>
          </a:p>
          <a:p>
            <a:pPr lvl="1"/>
            <a:r>
              <a:rPr lang="en-US" altLang="ja-JP" b="1"/>
              <a:t>21.3.2 kernel_size </a:t>
            </a:r>
            <a:r>
              <a:rPr lang="ja-JP" altLang="en-US" b="1"/>
              <a:t>（</a:t>
            </a:r>
            <a:r>
              <a:rPr lang="en-US" altLang="ja-JP" b="1"/>
              <a:t>Conv</a:t>
            </a:r>
            <a:r>
              <a:rPr lang="ja-JP" altLang="en-US" b="1"/>
              <a:t>層）</a:t>
            </a:r>
            <a:endParaRPr lang="ja-JP" altLang="en-US"/>
          </a:p>
          <a:p>
            <a:pPr lvl="1"/>
            <a:r>
              <a:rPr lang="en-US" altLang="ja-JP" b="1"/>
              <a:t>21.3.3 strides </a:t>
            </a:r>
            <a:r>
              <a:rPr lang="ja-JP" altLang="en-US" b="1"/>
              <a:t>（</a:t>
            </a:r>
            <a:r>
              <a:rPr lang="en-US" altLang="ja-JP" b="1"/>
              <a:t>Conv</a:t>
            </a:r>
            <a:r>
              <a:rPr lang="ja-JP" altLang="en-US" b="1"/>
              <a:t>層）</a:t>
            </a:r>
            <a:endParaRPr lang="ja-JP" altLang="en-US"/>
          </a:p>
          <a:p>
            <a:pPr lvl="1"/>
            <a:r>
              <a:rPr lang="en-US" altLang="ja-JP" b="1"/>
              <a:t>21.3.4 padding </a:t>
            </a:r>
            <a:r>
              <a:rPr lang="ja-JP" altLang="en-US" b="1"/>
              <a:t>（</a:t>
            </a:r>
            <a:r>
              <a:rPr lang="en-US" altLang="ja-JP" b="1"/>
              <a:t>Conv</a:t>
            </a:r>
            <a:r>
              <a:rPr lang="ja-JP" altLang="en-US" b="1"/>
              <a:t>層）</a:t>
            </a:r>
            <a:endParaRPr lang="ja-JP" altLang="en-US"/>
          </a:p>
          <a:p>
            <a:pPr lvl="1"/>
            <a:r>
              <a:rPr lang="en-US" altLang="ja-JP" b="1"/>
              <a:t>21.3.5 pool_size </a:t>
            </a:r>
            <a:r>
              <a:rPr lang="ja-JP" altLang="en-US" b="1"/>
              <a:t>（</a:t>
            </a:r>
            <a:r>
              <a:rPr lang="en-US" altLang="ja-JP" b="1"/>
              <a:t>Pool</a:t>
            </a:r>
            <a:r>
              <a:rPr lang="ja-JP" altLang="en-US" b="1"/>
              <a:t>層）</a:t>
            </a:r>
            <a:endParaRPr lang="ja-JP" altLang="en-US"/>
          </a:p>
          <a:p>
            <a:pPr lvl="1"/>
            <a:r>
              <a:rPr lang="en-US" altLang="ja-JP" b="1"/>
              <a:t>21.3.6 strides </a:t>
            </a:r>
            <a:r>
              <a:rPr lang="ja-JP" altLang="en-US" b="1"/>
              <a:t>（</a:t>
            </a:r>
            <a:r>
              <a:rPr lang="en-US" altLang="ja-JP" b="1"/>
              <a:t>Pool</a:t>
            </a:r>
            <a:r>
              <a:rPr lang="ja-JP" altLang="en-US" b="1"/>
              <a:t>層）</a:t>
            </a:r>
            <a:endParaRPr lang="ja-JP" altLang="en-US"/>
          </a:p>
          <a:p>
            <a:pPr lvl="1"/>
            <a:r>
              <a:rPr lang="en-US" altLang="ja-JP" b="1"/>
              <a:t>21.3.7 padding </a:t>
            </a:r>
            <a:r>
              <a:rPr lang="ja-JP" altLang="en-US" b="1"/>
              <a:t>（</a:t>
            </a:r>
            <a:r>
              <a:rPr lang="en-US" altLang="ja-JP" b="1"/>
              <a:t>Pool</a:t>
            </a:r>
            <a:r>
              <a:rPr lang="ja-JP" altLang="en-US" b="1"/>
              <a:t>層）</a:t>
            </a:r>
            <a:endParaRPr lang="ja-JP" altLang="en-US"/>
          </a:p>
          <a:p>
            <a:endParaRPr kumimoji="1" lang="ja-JP" altLang="en-US"/>
          </a:p>
        </p:txBody>
      </p:sp>
    </p:spTree>
    <p:extLst>
      <p:ext uri="{BB962C8B-B14F-4D97-AF65-F5344CB8AC3E}">
        <p14:creationId xmlns:p14="http://schemas.microsoft.com/office/powerpoint/2010/main" val="4542711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9B42-B43A-473C-9345-F9EB809EEB2F}"/>
              </a:ext>
            </a:extLst>
          </p:cNvPr>
          <p:cNvSpPr>
            <a:spLocks noGrp="1"/>
          </p:cNvSpPr>
          <p:nvPr>
            <p:ph type="title"/>
          </p:nvPr>
        </p:nvSpPr>
        <p:spPr/>
        <p:txBody>
          <a:bodyPr>
            <a:normAutofit fontScale="90000"/>
          </a:bodyPr>
          <a:lstStyle/>
          <a:p>
            <a:br>
              <a:rPr lang="ja-JP" altLang="en-US"/>
            </a:br>
            <a:br>
              <a:rPr lang="ja-JP" altLang="en-US"/>
            </a:br>
            <a:r>
              <a:rPr lang="en-US" altLang="ja-JP" b="1"/>
              <a:t>21.1.1 </a:t>
            </a:r>
            <a:r>
              <a:rPr lang="ja-JP" altLang="en-US" b="1"/>
              <a:t>画像認識</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4EB98D16-84AC-4D8D-A7CF-3A7D487ED772}"/>
              </a:ext>
            </a:extLst>
          </p:cNvPr>
          <p:cNvSpPr>
            <a:spLocks noGrp="1"/>
          </p:cNvSpPr>
          <p:nvPr>
            <p:ph idx="1"/>
          </p:nvPr>
        </p:nvSpPr>
        <p:spPr/>
        <p:txBody>
          <a:bodyPr/>
          <a:lstStyle/>
          <a:p>
            <a:r>
              <a:rPr kumimoji="1" lang="ja-JP" altLang="en-US"/>
              <a:t>人間の脳視覚野と似た構造を持つ畳み込み層を使って特徴抽出を行う</a:t>
            </a:r>
            <a:endParaRPr kumimoji="1" lang="en-US" altLang="ja-JP"/>
          </a:p>
          <a:p>
            <a:r>
              <a:rPr lang="ja-JP" altLang="en-US"/>
              <a:t>全結合と違い二次元な特徴を抽出するのに優れている</a:t>
            </a:r>
            <a:endParaRPr kumimoji="1" lang="ja-JP" altLang="en-US"/>
          </a:p>
        </p:txBody>
      </p:sp>
    </p:spTree>
    <p:extLst>
      <p:ext uri="{BB962C8B-B14F-4D97-AF65-F5344CB8AC3E}">
        <p14:creationId xmlns:p14="http://schemas.microsoft.com/office/powerpoint/2010/main" val="284954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6AC1B-EE4A-42C1-BB9F-8563404DDCB5}"/>
              </a:ext>
            </a:extLst>
          </p:cNvPr>
          <p:cNvSpPr>
            <a:spLocks noGrp="1"/>
          </p:cNvSpPr>
          <p:nvPr>
            <p:ph type="title"/>
          </p:nvPr>
        </p:nvSpPr>
        <p:spPr/>
        <p:txBody>
          <a:bodyPr/>
          <a:lstStyle/>
          <a:p>
            <a:r>
              <a:rPr kumimoji="1" lang="en-US" altLang="ja-JP"/>
              <a:t>x</a:t>
            </a:r>
            <a:r>
              <a:rPr kumimoji="1" lang="ja-JP" altLang="en-US"/>
              <a:t>軸</a:t>
            </a:r>
            <a:r>
              <a:rPr kumimoji="1" lang="en-US" altLang="ja-JP"/>
              <a:t>y</a:t>
            </a:r>
            <a:r>
              <a:rPr kumimoji="1" lang="ja-JP" altLang="en-US"/>
              <a:t>軸のタイトル</a:t>
            </a:r>
          </a:p>
        </p:txBody>
      </p:sp>
      <p:sp>
        <p:nvSpPr>
          <p:cNvPr id="3" name="コンテンツ プレースホルダー 2">
            <a:extLst>
              <a:ext uri="{FF2B5EF4-FFF2-40B4-BE49-F238E27FC236}">
                <a16:creationId xmlns:a16="http://schemas.microsoft.com/office/drawing/2014/main" id="{451ADE33-5A27-476F-86E0-EB42F6FAF7BC}"/>
              </a:ext>
            </a:extLst>
          </p:cNvPr>
          <p:cNvSpPr>
            <a:spLocks noGrp="1"/>
          </p:cNvSpPr>
          <p:nvPr>
            <p:ph idx="1"/>
          </p:nvPr>
        </p:nvSpPr>
        <p:spPr>
          <a:xfrm>
            <a:off x="323528" y="1166018"/>
            <a:ext cx="8229600" cy="4525963"/>
          </a:xfrm>
        </p:spPr>
        <p:txBody>
          <a:bodyPr/>
          <a:lstStyle/>
          <a:p>
            <a:pPr marL="0" indent="0">
              <a:buNone/>
            </a:pPr>
            <a:r>
              <a:rPr kumimoji="1" lang="en-US" altLang="ja-JP"/>
              <a:t>import matplotlib.pyplot as plt</a:t>
            </a:r>
          </a:p>
          <a:p>
            <a:pPr marL="0" indent="0">
              <a:buNone/>
            </a:pPr>
            <a:r>
              <a:rPr kumimoji="1" lang="en-US" altLang="ja-JP"/>
              <a:t>x_list = [ 5,  6,  7,  8,  9]        </a:t>
            </a:r>
          </a:p>
          <a:p>
            <a:pPr marL="0" indent="0">
              <a:buNone/>
            </a:pPr>
            <a:r>
              <a:rPr kumimoji="1" lang="en-US" altLang="ja-JP"/>
              <a:t>y_list = [50, 40, 30, 20, 10]</a:t>
            </a:r>
          </a:p>
          <a:p>
            <a:pPr marL="0" indent="0">
              <a:buNone/>
            </a:pPr>
            <a:r>
              <a:rPr kumimoji="1" lang="en-US" altLang="ja-JP">
                <a:solidFill>
                  <a:srgbClr val="FF0000"/>
                </a:solidFill>
              </a:rPr>
              <a:t>plt.xlabel("X-axis")</a:t>
            </a:r>
          </a:p>
          <a:p>
            <a:pPr marL="0" indent="0">
              <a:buNone/>
            </a:pPr>
            <a:r>
              <a:rPr kumimoji="1" lang="en-US" altLang="ja-JP">
                <a:solidFill>
                  <a:srgbClr val="FF0000"/>
                </a:solidFill>
              </a:rPr>
              <a:t>plt.ylabel("Y-axis")</a:t>
            </a:r>
          </a:p>
          <a:p>
            <a:pPr marL="0" indent="0">
              <a:buNone/>
            </a:pPr>
            <a:r>
              <a:rPr kumimoji="1" lang="en-US" altLang="ja-JP"/>
              <a:t>plt.plot(x_list, y_list)           </a:t>
            </a:r>
          </a:p>
          <a:p>
            <a:pPr marL="0" indent="0">
              <a:buNone/>
            </a:pPr>
            <a:r>
              <a:rPr kumimoji="1" lang="en-US" altLang="ja-JP"/>
              <a:t>plt.show()</a:t>
            </a:r>
            <a:endParaRPr kumimoji="1" lang="ja-JP" altLang="en-US"/>
          </a:p>
        </p:txBody>
      </p:sp>
      <p:pic>
        <p:nvPicPr>
          <p:cNvPr id="1026" name="Picture 2">
            <a:extLst>
              <a:ext uri="{FF2B5EF4-FFF2-40B4-BE49-F238E27FC236}">
                <a16:creationId xmlns:a16="http://schemas.microsoft.com/office/drawing/2014/main" id="{001B78F4-B5D3-4644-BD8C-19574CB09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068960"/>
            <a:ext cx="5318370" cy="364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227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3004A-C999-41AC-B417-B2ECC7C20F10}"/>
              </a:ext>
            </a:extLst>
          </p:cNvPr>
          <p:cNvSpPr>
            <a:spLocks noGrp="1"/>
          </p:cNvSpPr>
          <p:nvPr>
            <p:ph type="title"/>
          </p:nvPr>
        </p:nvSpPr>
        <p:spPr/>
        <p:txBody>
          <a:bodyPr/>
          <a:lstStyle/>
          <a:p>
            <a:r>
              <a:rPr lang="en-US" altLang="ja-JP"/>
              <a:t>21.2.1 CNN</a:t>
            </a:r>
            <a:r>
              <a:rPr lang="ja-JP" altLang="en-US"/>
              <a:t>の概要</a:t>
            </a:r>
            <a:endParaRPr kumimoji="1" lang="ja-JP" altLang="en-US"/>
          </a:p>
        </p:txBody>
      </p:sp>
      <p:sp>
        <p:nvSpPr>
          <p:cNvPr id="3" name="コンテンツ プレースホルダー 2">
            <a:extLst>
              <a:ext uri="{FF2B5EF4-FFF2-40B4-BE49-F238E27FC236}">
                <a16:creationId xmlns:a16="http://schemas.microsoft.com/office/drawing/2014/main" id="{0DE9E48C-20DA-47CD-B810-1847BA48D7F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874204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8A02B-493E-42F5-B46C-240476E2EE1F}"/>
              </a:ext>
            </a:extLst>
          </p:cNvPr>
          <p:cNvSpPr>
            <a:spLocks noGrp="1"/>
          </p:cNvSpPr>
          <p:nvPr>
            <p:ph type="title"/>
          </p:nvPr>
        </p:nvSpPr>
        <p:spPr/>
        <p:txBody>
          <a:bodyPr/>
          <a:lstStyle/>
          <a:p>
            <a:r>
              <a:rPr lang="en-US" altLang="ja-JP"/>
              <a:t>21.2.2 </a:t>
            </a:r>
            <a:r>
              <a:rPr lang="ja-JP" altLang="en-US"/>
              <a:t>畳み込み層</a:t>
            </a:r>
            <a:endParaRPr kumimoji="1" lang="ja-JP" altLang="en-US"/>
          </a:p>
        </p:txBody>
      </p:sp>
      <p:sp>
        <p:nvSpPr>
          <p:cNvPr id="3" name="コンテンツ プレースホルダー 2">
            <a:extLst>
              <a:ext uri="{FF2B5EF4-FFF2-40B4-BE49-F238E27FC236}">
                <a16:creationId xmlns:a16="http://schemas.microsoft.com/office/drawing/2014/main" id="{B8BFDA87-4529-4C02-BCF9-079ED9A814F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455505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D3C7A-E58A-4C28-8486-10DC98EDF542}"/>
              </a:ext>
            </a:extLst>
          </p:cNvPr>
          <p:cNvSpPr>
            <a:spLocks noGrp="1"/>
          </p:cNvSpPr>
          <p:nvPr>
            <p:ph type="title"/>
          </p:nvPr>
        </p:nvSpPr>
        <p:spPr/>
        <p:txBody>
          <a:bodyPr/>
          <a:lstStyle/>
          <a:p>
            <a:r>
              <a:rPr lang="en-US" altLang="ja-JP"/>
              <a:t>21.2.3 </a:t>
            </a:r>
            <a:r>
              <a:rPr lang="ja-JP" altLang="en-US"/>
              <a:t>プーリング層</a:t>
            </a:r>
            <a:endParaRPr kumimoji="1" lang="ja-JP" altLang="en-US"/>
          </a:p>
        </p:txBody>
      </p:sp>
      <p:sp>
        <p:nvSpPr>
          <p:cNvPr id="3" name="コンテンツ プレースホルダー 2">
            <a:extLst>
              <a:ext uri="{FF2B5EF4-FFF2-40B4-BE49-F238E27FC236}">
                <a16:creationId xmlns:a16="http://schemas.microsoft.com/office/drawing/2014/main" id="{A6AE64CC-1A4E-41E8-937F-017A828C323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361407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8F07D-4D79-4392-A24F-ED879BFECC2C}"/>
              </a:ext>
            </a:extLst>
          </p:cNvPr>
          <p:cNvSpPr>
            <a:spLocks noGrp="1"/>
          </p:cNvSpPr>
          <p:nvPr>
            <p:ph type="title"/>
          </p:nvPr>
        </p:nvSpPr>
        <p:spPr/>
        <p:txBody>
          <a:bodyPr/>
          <a:lstStyle/>
          <a:p>
            <a:r>
              <a:rPr lang="en-US" altLang="ja-JP"/>
              <a:t>21.2.4 CNN</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95F5CEE9-CC64-4F7C-8698-166CE129D02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2001425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74A18-A4EE-4DC4-B2BC-E803DC98F268}"/>
              </a:ext>
            </a:extLst>
          </p:cNvPr>
          <p:cNvSpPr>
            <a:spLocks noGrp="1"/>
          </p:cNvSpPr>
          <p:nvPr>
            <p:ph type="title"/>
          </p:nvPr>
        </p:nvSpPr>
        <p:spPr/>
        <p:txBody>
          <a:bodyPr>
            <a:normAutofit fontScale="90000"/>
          </a:bodyPr>
          <a:lstStyle/>
          <a:p>
            <a:br>
              <a:rPr lang="ja-JP" altLang="en-US"/>
            </a:br>
            <a:r>
              <a:rPr lang="en-US" altLang="ja-JP"/>
              <a:t>21.2.5 CNN</a:t>
            </a:r>
            <a:r>
              <a:rPr lang="ja-JP" altLang="en-US"/>
              <a:t>を用いた分類（</a:t>
            </a:r>
            <a:r>
              <a:rPr lang="en-US" altLang="ja-JP"/>
              <a:t>MNIST</a:t>
            </a:r>
            <a:r>
              <a:rPr lang="ja-JP" altLang="en-US"/>
              <a:t>）</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F954E5E4-76C8-4AD8-8CAC-B8835FF3B4C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0274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F7818-A85C-4700-ACB1-F4D15AE8642C}"/>
              </a:ext>
            </a:extLst>
          </p:cNvPr>
          <p:cNvSpPr>
            <a:spLocks noGrp="1"/>
          </p:cNvSpPr>
          <p:nvPr>
            <p:ph type="title"/>
          </p:nvPr>
        </p:nvSpPr>
        <p:spPr/>
        <p:txBody>
          <a:bodyPr/>
          <a:lstStyle/>
          <a:p>
            <a:r>
              <a:rPr lang="en-US" altLang="ja-JP"/>
              <a:t>21.2.6 CNN</a:t>
            </a:r>
            <a:r>
              <a:rPr lang="ja-JP" altLang="en-US"/>
              <a:t>を用いた分類（</a:t>
            </a:r>
            <a:r>
              <a:rPr lang="en-US" altLang="ja-JP"/>
              <a:t>cifar10</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7890E93C-E281-4C6A-B1C1-77195771A6B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771991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6D595-7038-4F7E-814D-E3AD2501E499}"/>
              </a:ext>
            </a:extLst>
          </p:cNvPr>
          <p:cNvSpPr>
            <a:spLocks noGrp="1"/>
          </p:cNvSpPr>
          <p:nvPr>
            <p:ph type="title"/>
          </p:nvPr>
        </p:nvSpPr>
        <p:spPr/>
        <p:txBody>
          <a:bodyPr/>
          <a:lstStyle/>
          <a:p>
            <a:r>
              <a:rPr lang="en-US" altLang="ja-JP"/>
              <a:t>21.3 </a:t>
            </a:r>
            <a:r>
              <a:rPr lang="ja-JP" altLang="en-US"/>
              <a:t>ハイパーパラメータ</a:t>
            </a:r>
            <a:endParaRPr kumimoji="1" lang="ja-JP" altLang="en-US"/>
          </a:p>
        </p:txBody>
      </p:sp>
      <p:sp>
        <p:nvSpPr>
          <p:cNvPr id="3" name="コンテンツ プレースホルダー 2">
            <a:extLst>
              <a:ext uri="{FF2B5EF4-FFF2-40B4-BE49-F238E27FC236}">
                <a16:creationId xmlns:a16="http://schemas.microsoft.com/office/drawing/2014/main" id="{309BF346-D2E1-4057-AF78-62549519C8E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757162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6BAA0-DF45-4CAE-8DD5-E53F9D0FCB67}"/>
              </a:ext>
            </a:extLst>
          </p:cNvPr>
          <p:cNvSpPr>
            <a:spLocks noGrp="1"/>
          </p:cNvSpPr>
          <p:nvPr>
            <p:ph type="title"/>
          </p:nvPr>
        </p:nvSpPr>
        <p:spPr/>
        <p:txBody>
          <a:bodyPr/>
          <a:lstStyle/>
          <a:p>
            <a:r>
              <a:rPr lang="en-US" altLang="ja-JP"/>
              <a:t>21.3.1 filters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A3AD2164-9E52-4396-AD4C-4465D82444F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83196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B0286-FB7B-428B-B9C8-48AAF26B2087}"/>
              </a:ext>
            </a:extLst>
          </p:cNvPr>
          <p:cNvSpPr>
            <a:spLocks noGrp="1"/>
          </p:cNvSpPr>
          <p:nvPr>
            <p:ph type="title"/>
          </p:nvPr>
        </p:nvSpPr>
        <p:spPr/>
        <p:txBody>
          <a:bodyPr/>
          <a:lstStyle/>
          <a:p>
            <a:r>
              <a:rPr lang="en-US" altLang="ja-JP"/>
              <a:t>21.3.2 kernel_size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9132771D-7940-4D11-B9CB-3F6B22C24F1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18347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1F32D-1639-458E-8F9E-9DD10A941B18}"/>
              </a:ext>
            </a:extLst>
          </p:cNvPr>
          <p:cNvSpPr>
            <a:spLocks noGrp="1"/>
          </p:cNvSpPr>
          <p:nvPr>
            <p:ph type="title"/>
          </p:nvPr>
        </p:nvSpPr>
        <p:spPr/>
        <p:txBody>
          <a:bodyPr/>
          <a:lstStyle/>
          <a:p>
            <a:r>
              <a:rPr lang="en-US" altLang="ja-JP"/>
              <a:t>21.3.3 strides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11CA722A-E907-41B8-9A3A-9DB8BD326DE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396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2E000-333E-4ACB-9E0C-D6A0F6819339}"/>
              </a:ext>
            </a:extLst>
          </p:cNvPr>
          <p:cNvSpPr>
            <a:spLocks noGrp="1"/>
          </p:cNvSpPr>
          <p:nvPr>
            <p:ph type="title"/>
          </p:nvPr>
        </p:nvSpPr>
        <p:spPr>
          <a:xfrm>
            <a:off x="-13453" y="6178"/>
            <a:ext cx="9659416" cy="1143000"/>
          </a:xfrm>
        </p:spPr>
        <p:txBody>
          <a:bodyPr>
            <a:normAutofit fontScale="90000"/>
          </a:bodyPr>
          <a:lstStyle/>
          <a:p>
            <a:r>
              <a:rPr kumimoji="1" lang="ja-JP" altLang="en-US" dirty="0"/>
              <a:t>Ｘ軸</a:t>
            </a:r>
            <a:r>
              <a:rPr kumimoji="1" lang="en-US" altLang="ja-JP" dirty="0"/>
              <a:t>,y</a:t>
            </a:r>
            <a:r>
              <a:rPr kumimoji="1" lang="ja-JP" altLang="en-US" dirty="0"/>
              <a:t>軸</a:t>
            </a:r>
            <a:r>
              <a:rPr kumimoji="1" lang="en-US" altLang="ja-JP" dirty="0">
                <a:solidFill>
                  <a:srgbClr val="FF0000"/>
                </a:solidFill>
              </a:rPr>
              <a:t>(</a:t>
            </a:r>
            <a:r>
              <a:rPr kumimoji="1" lang="en-US" altLang="ja-JP" dirty="0" err="1">
                <a:solidFill>
                  <a:srgbClr val="FF0000"/>
                </a:solidFill>
              </a:rPr>
              <a:t>xlabel,ylabel</a:t>
            </a:r>
            <a:r>
              <a:rPr kumimoji="1" lang="en-US" altLang="ja-JP" dirty="0">
                <a:solidFill>
                  <a:srgbClr val="FF0000"/>
                </a:solidFill>
              </a:rPr>
              <a:t>)</a:t>
            </a:r>
            <a:r>
              <a:rPr kumimoji="1" lang="ja-JP" altLang="en-US" dirty="0"/>
              <a:t>のタイトルのつけ方</a:t>
            </a:r>
          </a:p>
        </p:txBody>
      </p:sp>
      <p:sp>
        <p:nvSpPr>
          <p:cNvPr id="4" name="正方形/長方形 3">
            <a:extLst>
              <a:ext uri="{FF2B5EF4-FFF2-40B4-BE49-F238E27FC236}">
                <a16:creationId xmlns:a16="http://schemas.microsoft.com/office/drawing/2014/main" id="{E6E22BDE-9F5B-4F56-9BF7-D7B36C09185B}"/>
              </a:ext>
            </a:extLst>
          </p:cNvPr>
          <p:cNvSpPr/>
          <p:nvPr/>
        </p:nvSpPr>
        <p:spPr>
          <a:xfrm>
            <a:off x="539552" y="980728"/>
            <a:ext cx="7398568" cy="3970318"/>
          </a:xfrm>
          <a:prstGeom prst="rect">
            <a:avLst/>
          </a:prstGeom>
        </p:spPr>
        <p:txBody>
          <a:bodyPr wrap="square">
            <a:spAutoFit/>
          </a:bodyPr>
          <a:lstStyle/>
          <a:p>
            <a:r>
              <a:rPr lang="en-US" altLang="ja-JP" dirty="0" err="1"/>
              <a:t>plt.plot</a:t>
            </a:r>
            <a:r>
              <a:rPr lang="en-US" altLang="ja-JP" dirty="0"/>
              <a:t>(range(10))           # y</a:t>
            </a:r>
            <a:r>
              <a:rPr lang="ja-JP" altLang="en-US" dirty="0"/>
              <a:t>値を</a:t>
            </a:r>
            <a:r>
              <a:rPr lang="en-US" altLang="ja-JP" dirty="0"/>
              <a:t>0</a:t>
            </a:r>
            <a:r>
              <a:rPr lang="ja-JP" altLang="en-US" dirty="0"/>
              <a:t>～</a:t>
            </a:r>
            <a:r>
              <a:rPr lang="en-US" altLang="ja-JP" dirty="0"/>
              <a:t>10</a:t>
            </a:r>
            <a:r>
              <a:rPr lang="ja-JP" altLang="en-US" dirty="0"/>
              <a:t>にしてラインをプロット</a:t>
            </a:r>
          </a:p>
          <a:p>
            <a:endParaRPr lang="ja-JP" altLang="en-US" dirty="0"/>
          </a:p>
          <a:p>
            <a:r>
              <a:rPr lang="en-US" altLang="ja-JP" dirty="0" err="1"/>
              <a:t>plt.xlabel</a:t>
            </a:r>
            <a:r>
              <a:rPr lang="en-US" altLang="ja-JP" dirty="0"/>
              <a:t>('x-label',         # x</a:t>
            </a:r>
            <a:r>
              <a:rPr lang="ja-JP" altLang="en-US" dirty="0"/>
              <a:t>軸ラベルのテキスト</a:t>
            </a:r>
          </a:p>
          <a:p>
            <a:r>
              <a:rPr lang="ja-JP" altLang="en-US" dirty="0"/>
              <a:t>           </a:t>
            </a:r>
            <a:r>
              <a:rPr lang="en-US" altLang="ja-JP" dirty="0"/>
              <a:t>size=16,</a:t>
            </a:r>
          </a:p>
          <a:p>
            <a:r>
              <a:rPr lang="en-US" altLang="ja-JP" dirty="0"/>
              <a:t>           position=(1,0),    # x</a:t>
            </a:r>
            <a:r>
              <a:rPr lang="ja-JP" altLang="en-US" dirty="0"/>
              <a:t>軸に対して</a:t>
            </a:r>
            <a:r>
              <a:rPr lang="en-US" altLang="ja-JP" dirty="0"/>
              <a:t>1</a:t>
            </a:r>
            <a:r>
              <a:rPr lang="ja-JP" altLang="en-US" dirty="0"/>
              <a:t>の位置</a:t>
            </a:r>
            <a:r>
              <a:rPr lang="en-US" altLang="ja-JP" dirty="0"/>
              <a:t>(</a:t>
            </a:r>
            <a:r>
              <a:rPr lang="ja-JP" altLang="en-US" dirty="0"/>
              <a:t>右端</a:t>
            </a:r>
            <a:r>
              <a:rPr lang="en-US" altLang="ja-JP" dirty="0"/>
              <a:t>)</a:t>
            </a:r>
            <a:r>
              <a:rPr lang="ja-JP" altLang="en-US" dirty="0"/>
              <a:t>に配置</a:t>
            </a:r>
          </a:p>
          <a:p>
            <a:r>
              <a:rPr lang="ja-JP" altLang="en-US" dirty="0"/>
              <a:t>           </a:t>
            </a:r>
            <a:r>
              <a:rPr lang="en-US" altLang="ja-JP" dirty="0">
                <a:solidFill>
                  <a:srgbClr val="FF0000"/>
                </a:solidFill>
              </a:rPr>
              <a:t>rotation=</a:t>
            </a:r>
            <a:r>
              <a:rPr lang="en-US" altLang="ja-JP">
                <a:solidFill>
                  <a:srgbClr val="FF0000"/>
                </a:solidFill>
              </a:rPr>
              <a:t>0        </a:t>
            </a:r>
            <a:r>
              <a:rPr lang="en-US" altLang="ja-JP"/>
              <a:t>#</a:t>
            </a:r>
            <a:r>
              <a:rPr lang="ja-JP" altLang="en-US"/>
              <a:t>テキストの回転角度を</a:t>
            </a:r>
            <a:r>
              <a:rPr lang="en-US" altLang="ja-JP"/>
              <a:t>0</a:t>
            </a:r>
            <a:r>
              <a:rPr lang="ja-JP" altLang="en-US"/>
              <a:t>にする</a:t>
            </a:r>
            <a:endParaRPr lang="ja-JP" altLang="en-US" dirty="0"/>
          </a:p>
          <a:p>
            <a:r>
              <a:rPr lang="ja-JP" altLang="en-US" dirty="0"/>
              <a:t>          </a:t>
            </a:r>
            <a:r>
              <a:rPr lang="en-US" altLang="ja-JP" dirty="0"/>
              <a:t>)</a:t>
            </a:r>
          </a:p>
          <a:p>
            <a:r>
              <a:rPr lang="en-US" altLang="ja-JP" dirty="0" err="1"/>
              <a:t>plt.ylabel</a:t>
            </a:r>
            <a:r>
              <a:rPr lang="en-US" altLang="ja-JP" dirty="0"/>
              <a:t>('y-label',         # y</a:t>
            </a:r>
            <a:r>
              <a:rPr lang="ja-JP" altLang="en-US" dirty="0"/>
              <a:t>軸ラベルのテキスト</a:t>
            </a:r>
          </a:p>
          <a:p>
            <a:r>
              <a:rPr lang="ja-JP" altLang="en-US" dirty="0"/>
              <a:t>           </a:t>
            </a:r>
            <a:r>
              <a:rPr lang="en-US" altLang="ja-JP" dirty="0"/>
              <a:t>color='red',</a:t>
            </a:r>
          </a:p>
          <a:p>
            <a:r>
              <a:rPr lang="en-US" altLang="ja-JP" dirty="0"/>
              <a:t>           size=16,</a:t>
            </a:r>
          </a:p>
          <a:p>
            <a:r>
              <a:rPr lang="en-US" altLang="ja-JP" dirty="0"/>
              <a:t>           position=(0, 0.9), # y</a:t>
            </a:r>
            <a:r>
              <a:rPr lang="ja-JP" altLang="en-US" dirty="0"/>
              <a:t>軸に対して</a:t>
            </a:r>
            <a:r>
              <a:rPr lang="en-US" altLang="ja-JP" dirty="0"/>
              <a:t>0.9</a:t>
            </a:r>
            <a:r>
              <a:rPr lang="ja-JP" altLang="en-US" dirty="0"/>
              <a:t>の位置に配置</a:t>
            </a:r>
          </a:p>
          <a:p>
            <a:r>
              <a:rPr lang="ja-JP" altLang="en-US" dirty="0"/>
              <a:t>           </a:t>
            </a:r>
            <a:r>
              <a:rPr lang="en-US" altLang="ja-JP" dirty="0">
                <a:solidFill>
                  <a:srgbClr val="FF0000"/>
                </a:solidFill>
              </a:rPr>
              <a:t>rotation=0</a:t>
            </a:r>
            <a:r>
              <a:rPr lang="en-US" altLang="ja-JP" dirty="0"/>
              <a:t>         # </a:t>
            </a:r>
            <a:r>
              <a:rPr lang="ja-JP" altLang="en-US" dirty="0"/>
              <a:t>テキストの回転角度を</a:t>
            </a:r>
            <a:r>
              <a:rPr lang="en-US" altLang="ja-JP" dirty="0"/>
              <a:t>0</a:t>
            </a:r>
            <a:r>
              <a:rPr lang="ja-JP" altLang="en-US" dirty="0"/>
              <a:t>にする</a:t>
            </a:r>
          </a:p>
          <a:p>
            <a:r>
              <a:rPr lang="ja-JP" altLang="en-US" dirty="0"/>
              <a:t>          </a:t>
            </a:r>
            <a:r>
              <a:rPr lang="en-US" altLang="ja-JP" dirty="0"/>
              <a:t>)</a:t>
            </a:r>
          </a:p>
          <a:p>
            <a:r>
              <a:rPr lang="en-US" altLang="ja-JP" dirty="0" err="1"/>
              <a:t>plt.show</a:t>
            </a:r>
            <a:r>
              <a:rPr lang="en-US" altLang="ja-JP" dirty="0"/>
              <a:t>()</a:t>
            </a:r>
            <a:endParaRPr lang="ja-JP" altLang="en-US" dirty="0"/>
          </a:p>
        </p:txBody>
      </p:sp>
      <p:pic>
        <p:nvPicPr>
          <p:cNvPr id="3074" name="Picture 2">
            <a:extLst>
              <a:ext uri="{FF2B5EF4-FFF2-40B4-BE49-F238E27FC236}">
                <a16:creationId xmlns:a16="http://schemas.microsoft.com/office/drawing/2014/main" id="{46A0D07C-FF91-4565-A05D-4C4615064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365104"/>
            <a:ext cx="4000500" cy="25431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74081FD-54A8-4F57-A9AD-A732CC6F3603}"/>
              </a:ext>
            </a:extLst>
          </p:cNvPr>
          <p:cNvSpPr txBox="1"/>
          <p:nvPr/>
        </p:nvSpPr>
        <p:spPr>
          <a:xfrm>
            <a:off x="971600" y="2375334"/>
            <a:ext cx="1656184" cy="576064"/>
          </a:xfrm>
          <a:prstGeom prst="rect">
            <a:avLst/>
          </a:prstGeom>
          <a:noFill/>
          <a:ln w="12700">
            <a:solidFill>
              <a:srgbClr val="FF0000"/>
            </a:solidFill>
          </a:ln>
        </p:spPr>
        <p:txBody>
          <a:bodyPr wrap="square" rtlCol="0">
            <a:spAutoFit/>
          </a:bodyPr>
          <a:lstStyle/>
          <a:p>
            <a:endParaRPr kumimoji="1" lang="ja-JP" altLang="en-US"/>
          </a:p>
        </p:txBody>
      </p:sp>
      <p:sp>
        <p:nvSpPr>
          <p:cNvPr id="7" name="テキスト ボックス 6">
            <a:extLst>
              <a:ext uri="{FF2B5EF4-FFF2-40B4-BE49-F238E27FC236}">
                <a16:creationId xmlns:a16="http://schemas.microsoft.com/office/drawing/2014/main" id="{1E6F0194-3308-4B4A-81D3-529EC7670AD5}"/>
              </a:ext>
            </a:extLst>
          </p:cNvPr>
          <p:cNvSpPr txBox="1"/>
          <p:nvPr/>
        </p:nvSpPr>
        <p:spPr>
          <a:xfrm>
            <a:off x="971600" y="4005064"/>
            <a:ext cx="1656184" cy="576064"/>
          </a:xfrm>
          <a:prstGeom prst="rect">
            <a:avLst/>
          </a:prstGeom>
          <a:noFill/>
          <a:ln w="12700">
            <a:solidFill>
              <a:srgbClr val="FF0000"/>
            </a:solidFill>
          </a:ln>
        </p:spPr>
        <p:txBody>
          <a:bodyPr wrap="square" rtlCol="0">
            <a:spAutoFit/>
          </a:bodyPr>
          <a:lstStyle/>
          <a:p>
            <a:endParaRPr kumimoji="1" lang="ja-JP" altLang="en-US"/>
          </a:p>
        </p:txBody>
      </p:sp>
    </p:spTree>
    <p:extLst>
      <p:ext uri="{BB962C8B-B14F-4D97-AF65-F5344CB8AC3E}">
        <p14:creationId xmlns:p14="http://schemas.microsoft.com/office/powerpoint/2010/main" val="79277651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95442-A520-4123-BD11-56C744DD2C5C}"/>
              </a:ext>
            </a:extLst>
          </p:cNvPr>
          <p:cNvSpPr>
            <a:spLocks noGrp="1"/>
          </p:cNvSpPr>
          <p:nvPr>
            <p:ph type="title"/>
          </p:nvPr>
        </p:nvSpPr>
        <p:spPr/>
        <p:txBody>
          <a:bodyPr/>
          <a:lstStyle/>
          <a:p>
            <a:r>
              <a:rPr lang="en-US" altLang="ja-JP"/>
              <a:t>21.3.4 padding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4059B932-DD68-4C89-8EB8-0EE9C9C06B0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9769212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5A698-5902-4319-9F2D-9E6F9D219079}"/>
              </a:ext>
            </a:extLst>
          </p:cNvPr>
          <p:cNvSpPr>
            <a:spLocks noGrp="1"/>
          </p:cNvSpPr>
          <p:nvPr>
            <p:ph type="title"/>
          </p:nvPr>
        </p:nvSpPr>
        <p:spPr/>
        <p:txBody>
          <a:bodyPr/>
          <a:lstStyle/>
          <a:p>
            <a:r>
              <a:rPr lang="en-US" altLang="ja-JP"/>
              <a:t>21.3.5 pool_size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B1951BB2-D109-4C85-A593-909BFBF1E39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742827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0E8AA-EE2E-46A5-8FDD-8CDA4EA6211B}"/>
              </a:ext>
            </a:extLst>
          </p:cNvPr>
          <p:cNvSpPr>
            <a:spLocks noGrp="1"/>
          </p:cNvSpPr>
          <p:nvPr>
            <p:ph type="title"/>
          </p:nvPr>
        </p:nvSpPr>
        <p:spPr/>
        <p:txBody>
          <a:bodyPr/>
          <a:lstStyle/>
          <a:p>
            <a:r>
              <a:rPr lang="en-US" altLang="ja-JP"/>
              <a:t>21.3.6 strides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4B73943F-380A-43E6-9E5B-01D3011477C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604742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A68C-55CF-4197-8655-0577B7175483}"/>
              </a:ext>
            </a:extLst>
          </p:cNvPr>
          <p:cNvSpPr>
            <a:spLocks noGrp="1"/>
          </p:cNvSpPr>
          <p:nvPr>
            <p:ph type="title"/>
          </p:nvPr>
        </p:nvSpPr>
        <p:spPr/>
        <p:txBody>
          <a:bodyPr/>
          <a:lstStyle/>
          <a:p>
            <a:r>
              <a:rPr lang="en-US" altLang="ja-JP"/>
              <a:t>21.3.7 padding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D57EEC5A-447F-427A-B34B-CE64EA6147C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5633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D4E20-00CA-4507-8956-6E483C727C0C}"/>
              </a:ext>
            </a:extLst>
          </p:cNvPr>
          <p:cNvSpPr>
            <a:spLocks noGrp="1"/>
          </p:cNvSpPr>
          <p:nvPr>
            <p:ph type="title"/>
          </p:nvPr>
        </p:nvSpPr>
        <p:spPr/>
        <p:txBody>
          <a:bodyPr/>
          <a:lstStyle/>
          <a:p>
            <a:r>
              <a:rPr kumimoji="1" lang="en-US" altLang="ja-JP" dirty="0"/>
              <a:t>rotation</a:t>
            </a:r>
            <a:r>
              <a:rPr kumimoji="1" lang="ja-JP" altLang="en-US" dirty="0"/>
              <a:t>パラメータを変えてみる</a:t>
            </a:r>
          </a:p>
        </p:txBody>
      </p:sp>
      <p:pic>
        <p:nvPicPr>
          <p:cNvPr id="4098" name="Picture 2">
            <a:extLst>
              <a:ext uri="{FF2B5EF4-FFF2-40B4-BE49-F238E27FC236}">
                <a16:creationId xmlns:a16="http://schemas.microsoft.com/office/drawing/2014/main" id="{31FF26B2-AB2A-4A70-97E5-E219198199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0032" y="2326822"/>
            <a:ext cx="3485173" cy="2562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E48D4B8-A346-4290-8792-A981E06C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321213"/>
            <a:ext cx="3485173" cy="2215574"/>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48900E0E-A272-44A4-9ECF-6F3AAA6B740E}"/>
              </a:ext>
            </a:extLst>
          </p:cNvPr>
          <p:cNvSpPr/>
          <p:nvPr/>
        </p:nvSpPr>
        <p:spPr>
          <a:xfrm>
            <a:off x="5724128" y="1857021"/>
            <a:ext cx="1288494" cy="369332"/>
          </a:xfrm>
          <a:prstGeom prst="rect">
            <a:avLst/>
          </a:prstGeom>
        </p:spPr>
        <p:txBody>
          <a:bodyPr wrap="none">
            <a:spAutoFit/>
          </a:bodyPr>
          <a:lstStyle/>
          <a:p>
            <a:r>
              <a:rPr lang="en-US" altLang="ja-JP" dirty="0">
                <a:solidFill>
                  <a:srgbClr val="FF0000"/>
                </a:solidFill>
              </a:rPr>
              <a:t>rotation=90</a:t>
            </a:r>
            <a:endParaRPr lang="ja-JP" altLang="en-US" dirty="0"/>
          </a:p>
        </p:txBody>
      </p:sp>
      <p:sp>
        <p:nvSpPr>
          <p:cNvPr id="7" name="正方形/長方形 6">
            <a:extLst>
              <a:ext uri="{FF2B5EF4-FFF2-40B4-BE49-F238E27FC236}">
                <a16:creationId xmlns:a16="http://schemas.microsoft.com/office/drawing/2014/main" id="{70092270-C199-4967-8ED8-0922C7B30461}"/>
              </a:ext>
            </a:extLst>
          </p:cNvPr>
          <p:cNvSpPr/>
          <p:nvPr/>
        </p:nvSpPr>
        <p:spPr>
          <a:xfrm>
            <a:off x="1691680" y="1844824"/>
            <a:ext cx="1171475" cy="369332"/>
          </a:xfrm>
          <a:prstGeom prst="rect">
            <a:avLst/>
          </a:prstGeom>
        </p:spPr>
        <p:txBody>
          <a:bodyPr wrap="none">
            <a:spAutoFit/>
          </a:bodyPr>
          <a:lstStyle/>
          <a:p>
            <a:r>
              <a:rPr lang="en-US" altLang="ja-JP" dirty="0">
                <a:solidFill>
                  <a:srgbClr val="FF0000"/>
                </a:solidFill>
              </a:rPr>
              <a:t>rotation=0</a:t>
            </a:r>
            <a:endParaRPr lang="ja-JP" altLang="en-US" dirty="0"/>
          </a:p>
        </p:txBody>
      </p:sp>
    </p:spTree>
    <p:extLst>
      <p:ext uri="{BB962C8B-B14F-4D97-AF65-F5344CB8AC3E}">
        <p14:creationId xmlns:p14="http://schemas.microsoft.com/office/powerpoint/2010/main" val="306822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B1FD5-D0F6-4A5C-B086-0BB878203BAC}"/>
              </a:ext>
            </a:extLst>
          </p:cNvPr>
          <p:cNvSpPr>
            <a:spLocks noGrp="1"/>
          </p:cNvSpPr>
          <p:nvPr>
            <p:ph type="title"/>
          </p:nvPr>
        </p:nvSpPr>
        <p:spPr>
          <a:xfrm>
            <a:off x="283259" y="-71011"/>
            <a:ext cx="8229600" cy="1143000"/>
          </a:xfrm>
        </p:spPr>
        <p:txBody>
          <a:bodyPr/>
          <a:lstStyle/>
          <a:p>
            <a:r>
              <a:rPr kumimoji="1" lang="ja-JP" altLang="en-US" dirty="0"/>
              <a:t>空白を入れてみる</a:t>
            </a:r>
          </a:p>
        </p:txBody>
      </p:sp>
      <p:sp>
        <p:nvSpPr>
          <p:cNvPr id="4" name="正方形/長方形 3">
            <a:extLst>
              <a:ext uri="{FF2B5EF4-FFF2-40B4-BE49-F238E27FC236}">
                <a16:creationId xmlns:a16="http://schemas.microsoft.com/office/drawing/2014/main" id="{0644897F-288D-4F26-965D-111F454A3952}"/>
              </a:ext>
            </a:extLst>
          </p:cNvPr>
          <p:cNvSpPr/>
          <p:nvPr/>
        </p:nvSpPr>
        <p:spPr>
          <a:xfrm>
            <a:off x="296652" y="836712"/>
            <a:ext cx="8550696" cy="3970318"/>
          </a:xfrm>
          <a:prstGeom prst="rect">
            <a:avLst/>
          </a:prstGeom>
        </p:spPr>
        <p:txBody>
          <a:bodyPr wrap="square">
            <a:spAutoFit/>
          </a:bodyPr>
          <a:lstStyle/>
          <a:p>
            <a:r>
              <a:rPr lang="en-US" altLang="ja-JP" dirty="0" err="1"/>
              <a:t>plt.plot</a:t>
            </a:r>
            <a:r>
              <a:rPr lang="en-US" altLang="ja-JP" dirty="0"/>
              <a:t>(range(10))           # y</a:t>
            </a:r>
            <a:r>
              <a:rPr lang="ja-JP" altLang="en-US" dirty="0"/>
              <a:t>値を</a:t>
            </a:r>
            <a:r>
              <a:rPr lang="en-US" altLang="ja-JP" dirty="0"/>
              <a:t>0</a:t>
            </a:r>
            <a:r>
              <a:rPr lang="ja-JP" altLang="en-US" dirty="0"/>
              <a:t>～</a:t>
            </a:r>
            <a:r>
              <a:rPr lang="en-US" altLang="ja-JP" dirty="0"/>
              <a:t>10</a:t>
            </a:r>
            <a:r>
              <a:rPr lang="ja-JP" altLang="en-US" dirty="0"/>
              <a:t>にしてラインをプロット</a:t>
            </a:r>
          </a:p>
          <a:p>
            <a:r>
              <a:rPr lang="en-US" altLang="ja-JP" dirty="0" err="1"/>
              <a:t>plt.xlabel</a:t>
            </a:r>
            <a:r>
              <a:rPr lang="en-US" altLang="ja-JP" dirty="0"/>
              <a:t>('x-label',         # x</a:t>
            </a:r>
            <a:r>
              <a:rPr lang="ja-JP" altLang="en-US" dirty="0"/>
              <a:t>軸ラベルのテキスト</a:t>
            </a:r>
          </a:p>
          <a:p>
            <a:r>
              <a:rPr lang="ja-JP" altLang="en-US" dirty="0"/>
              <a:t>           </a:t>
            </a:r>
            <a:r>
              <a:rPr lang="en-US" altLang="ja-JP" dirty="0"/>
              <a:t>size=16,</a:t>
            </a:r>
          </a:p>
          <a:p>
            <a:r>
              <a:rPr lang="en-US" altLang="ja-JP" dirty="0"/>
              <a:t>           position=(1,0),    # x</a:t>
            </a:r>
            <a:r>
              <a:rPr lang="ja-JP" altLang="en-US" dirty="0"/>
              <a:t>軸に対して</a:t>
            </a:r>
            <a:r>
              <a:rPr lang="en-US" altLang="ja-JP" dirty="0"/>
              <a:t>1</a:t>
            </a:r>
            <a:r>
              <a:rPr lang="ja-JP" altLang="en-US" dirty="0"/>
              <a:t>の位置</a:t>
            </a:r>
            <a:r>
              <a:rPr lang="en-US" altLang="ja-JP" dirty="0"/>
              <a:t>(</a:t>
            </a:r>
            <a:r>
              <a:rPr lang="ja-JP" altLang="en-US" dirty="0"/>
              <a:t>右端</a:t>
            </a:r>
            <a:r>
              <a:rPr lang="en-US" altLang="ja-JP" dirty="0"/>
              <a:t>)</a:t>
            </a:r>
            <a:r>
              <a:rPr lang="ja-JP" altLang="en-US" dirty="0"/>
              <a:t>に配置</a:t>
            </a:r>
          </a:p>
          <a:p>
            <a:r>
              <a:rPr lang="ja-JP" altLang="en-US" dirty="0"/>
              <a:t>           </a:t>
            </a:r>
            <a:r>
              <a:rPr lang="en-US" altLang="ja-JP" dirty="0"/>
              <a:t>rotation=0        # 90</a:t>
            </a:r>
            <a:r>
              <a:rPr lang="ja-JP" altLang="en-US" dirty="0"/>
              <a:t>度反時計回りに回転</a:t>
            </a:r>
          </a:p>
          <a:p>
            <a:r>
              <a:rPr lang="en-US" altLang="ja-JP" dirty="0"/>
              <a:t>)</a:t>
            </a:r>
          </a:p>
          <a:p>
            <a:r>
              <a:rPr lang="en-US" altLang="ja-JP" dirty="0" err="1"/>
              <a:t>plt.ylabel</a:t>
            </a:r>
            <a:r>
              <a:rPr lang="en-US" altLang="ja-JP" dirty="0"/>
              <a:t>('y-label',         # y</a:t>
            </a:r>
            <a:r>
              <a:rPr lang="ja-JP" altLang="en-US" dirty="0"/>
              <a:t>軸ラベルのテキスト</a:t>
            </a:r>
          </a:p>
          <a:p>
            <a:r>
              <a:rPr lang="ja-JP" altLang="en-US" dirty="0"/>
              <a:t>           </a:t>
            </a:r>
            <a:r>
              <a:rPr lang="en-US" altLang="ja-JP" dirty="0"/>
              <a:t>color='red',</a:t>
            </a:r>
          </a:p>
          <a:p>
            <a:r>
              <a:rPr lang="en-US" altLang="ja-JP" dirty="0"/>
              <a:t>           size=16,</a:t>
            </a:r>
          </a:p>
          <a:p>
            <a:r>
              <a:rPr lang="en-US" altLang="ja-JP" dirty="0"/>
              <a:t>           position=(0, 0.9), # y</a:t>
            </a:r>
            <a:r>
              <a:rPr lang="ja-JP" altLang="en-US" dirty="0"/>
              <a:t>軸に対して</a:t>
            </a:r>
            <a:r>
              <a:rPr lang="en-US" altLang="ja-JP" dirty="0"/>
              <a:t>0.9</a:t>
            </a:r>
            <a:r>
              <a:rPr lang="ja-JP" altLang="en-US" dirty="0"/>
              <a:t>の位置に配置</a:t>
            </a:r>
          </a:p>
          <a:p>
            <a:r>
              <a:rPr lang="ja-JP" altLang="en-US" dirty="0"/>
              <a:t>           </a:t>
            </a:r>
            <a:r>
              <a:rPr lang="en-US" altLang="ja-JP" dirty="0" err="1">
                <a:solidFill>
                  <a:srgbClr val="FF0000"/>
                </a:solidFill>
              </a:rPr>
              <a:t>labelpad</a:t>
            </a:r>
            <a:r>
              <a:rPr lang="en-US" altLang="ja-JP" dirty="0">
                <a:solidFill>
                  <a:srgbClr val="FF0000"/>
                </a:solidFill>
              </a:rPr>
              <a:t>=15,</a:t>
            </a:r>
          </a:p>
          <a:p>
            <a:r>
              <a:rPr lang="en-US" altLang="ja-JP" dirty="0"/>
              <a:t>           rotation=0         # </a:t>
            </a:r>
            <a:r>
              <a:rPr lang="ja-JP" altLang="en-US" dirty="0"/>
              <a:t>テキストの回転角度を</a:t>
            </a:r>
            <a:r>
              <a:rPr lang="en-US" altLang="ja-JP" dirty="0"/>
              <a:t>0</a:t>
            </a:r>
            <a:r>
              <a:rPr lang="ja-JP" altLang="en-US" dirty="0"/>
              <a:t>にする</a:t>
            </a:r>
          </a:p>
          <a:p>
            <a:r>
              <a:rPr lang="ja-JP" altLang="en-US" dirty="0"/>
              <a:t>          </a:t>
            </a:r>
            <a:r>
              <a:rPr lang="en-US" altLang="ja-JP" dirty="0"/>
              <a:t>)</a:t>
            </a:r>
          </a:p>
          <a:p>
            <a:r>
              <a:rPr lang="en-US" altLang="ja-JP" dirty="0" err="1"/>
              <a:t>plt.show</a:t>
            </a:r>
            <a:r>
              <a:rPr lang="en-US" altLang="ja-JP" dirty="0"/>
              <a:t>()</a:t>
            </a:r>
            <a:endParaRPr lang="ja-JP" altLang="en-US" dirty="0"/>
          </a:p>
        </p:txBody>
      </p:sp>
      <p:pic>
        <p:nvPicPr>
          <p:cNvPr id="5122" name="Picture 2">
            <a:extLst>
              <a:ext uri="{FF2B5EF4-FFF2-40B4-BE49-F238E27FC236}">
                <a16:creationId xmlns:a16="http://schemas.microsoft.com/office/drawing/2014/main" id="{D13C51D1-C583-4412-96F0-243A975BD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653136"/>
            <a:ext cx="4249291" cy="2543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3D9444A-B62B-4860-A673-F63434715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83795"/>
            <a:ext cx="40005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右 4">
            <a:extLst>
              <a:ext uri="{FF2B5EF4-FFF2-40B4-BE49-F238E27FC236}">
                <a16:creationId xmlns:a16="http://schemas.microsoft.com/office/drawing/2014/main" id="{436E6700-C37A-4CA2-A049-3483BC855EF9}"/>
              </a:ext>
            </a:extLst>
          </p:cNvPr>
          <p:cNvSpPr/>
          <p:nvPr/>
        </p:nvSpPr>
        <p:spPr>
          <a:xfrm>
            <a:off x="4572000" y="5479476"/>
            <a:ext cx="576064" cy="557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F6F941-6420-4D7B-867E-743CB34DA755}"/>
              </a:ext>
            </a:extLst>
          </p:cNvPr>
          <p:cNvSpPr txBox="1"/>
          <p:nvPr/>
        </p:nvSpPr>
        <p:spPr>
          <a:xfrm>
            <a:off x="107504" y="4683795"/>
            <a:ext cx="1656184" cy="576064"/>
          </a:xfrm>
          <a:prstGeom prst="rect">
            <a:avLst/>
          </a:prstGeom>
          <a:noFill/>
          <a:ln w="12700">
            <a:solidFill>
              <a:srgbClr val="FF0000"/>
            </a:solidFill>
          </a:ln>
        </p:spPr>
        <p:txBody>
          <a:bodyPr wrap="square" rtlCol="0">
            <a:spAutoFit/>
          </a:bodyPr>
          <a:lstStyle/>
          <a:p>
            <a:endParaRPr kumimoji="1" lang="ja-JP" altLang="en-US"/>
          </a:p>
        </p:txBody>
      </p:sp>
      <p:sp>
        <p:nvSpPr>
          <p:cNvPr id="9" name="テキスト ボックス 8">
            <a:extLst>
              <a:ext uri="{FF2B5EF4-FFF2-40B4-BE49-F238E27FC236}">
                <a16:creationId xmlns:a16="http://schemas.microsoft.com/office/drawing/2014/main" id="{40EA7AFE-FF8D-40FA-B5DE-D65D9F1496C2}"/>
              </a:ext>
            </a:extLst>
          </p:cNvPr>
          <p:cNvSpPr txBox="1"/>
          <p:nvPr/>
        </p:nvSpPr>
        <p:spPr>
          <a:xfrm>
            <a:off x="4646848" y="4567189"/>
            <a:ext cx="1656184" cy="576064"/>
          </a:xfrm>
          <a:prstGeom prst="rect">
            <a:avLst/>
          </a:prstGeom>
          <a:noFill/>
          <a:ln w="12700">
            <a:solidFill>
              <a:srgbClr val="FF0000"/>
            </a:solidFill>
          </a:ln>
        </p:spPr>
        <p:txBody>
          <a:bodyPr wrap="square" rtlCol="0">
            <a:spAutoFit/>
          </a:bodyPr>
          <a:lstStyle/>
          <a:p>
            <a:endParaRPr kumimoji="1" lang="ja-JP" altLang="en-US"/>
          </a:p>
        </p:txBody>
      </p:sp>
    </p:spTree>
    <p:extLst>
      <p:ext uri="{BB962C8B-B14F-4D97-AF65-F5344CB8AC3E}">
        <p14:creationId xmlns:p14="http://schemas.microsoft.com/office/powerpoint/2010/main" val="13867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877D0A-A13C-45CD-830C-DB4BF4E7D391}"/>
              </a:ext>
            </a:extLst>
          </p:cNvPr>
          <p:cNvSpPr>
            <a:spLocks noGrp="1"/>
          </p:cNvSpPr>
          <p:nvPr>
            <p:ph type="title"/>
          </p:nvPr>
        </p:nvSpPr>
        <p:spPr>
          <a:xfrm>
            <a:off x="323528" y="0"/>
            <a:ext cx="8085584" cy="1143000"/>
          </a:xfrm>
        </p:spPr>
        <p:txBody>
          <a:bodyPr>
            <a:normAutofit fontScale="90000"/>
          </a:bodyPr>
          <a:lstStyle/>
          <a:p>
            <a:r>
              <a:rPr lang="ja-JP" altLang="en-US" dirty="0"/>
              <a:t>軸の目盛りに単位を入れる</a:t>
            </a:r>
            <a:r>
              <a:rPr lang="en-US" altLang="ja-JP" dirty="0">
                <a:solidFill>
                  <a:srgbClr val="FF0000"/>
                </a:solidFill>
              </a:rPr>
              <a:t>(</a:t>
            </a:r>
            <a:r>
              <a:rPr lang="en-US" altLang="ja-JP" dirty="0" err="1">
                <a:solidFill>
                  <a:srgbClr val="FF0000"/>
                </a:solidFill>
              </a:rPr>
              <a:t>xticks,yticks</a:t>
            </a:r>
            <a:r>
              <a:rPr lang="en-US" altLang="ja-JP" dirty="0">
                <a:solidFill>
                  <a:srgbClr val="FF0000"/>
                </a:solidFill>
              </a:rPr>
              <a:t>)</a:t>
            </a:r>
            <a:endParaRPr kumimoji="1" lang="ja-JP" altLang="en-US" dirty="0">
              <a:solidFill>
                <a:srgbClr val="FF0000"/>
              </a:solidFill>
            </a:endParaRPr>
          </a:p>
        </p:txBody>
      </p:sp>
      <p:sp>
        <p:nvSpPr>
          <p:cNvPr id="4" name="正方形/長方形 3">
            <a:extLst>
              <a:ext uri="{FF2B5EF4-FFF2-40B4-BE49-F238E27FC236}">
                <a16:creationId xmlns:a16="http://schemas.microsoft.com/office/drawing/2014/main" id="{EBEDB316-9648-4F2F-A4D1-0E2DD231A3E9}"/>
              </a:ext>
            </a:extLst>
          </p:cNvPr>
          <p:cNvSpPr/>
          <p:nvPr/>
        </p:nvSpPr>
        <p:spPr>
          <a:xfrm>
            <a:off x="365845" y="764704"/>
            <a:ext cx="7941568" cy="5078313"/>
          </a:xfrm>
          <a:prstGeom prst="rect">
            <a:avLst/>
          </a:prstGeom>
        </p:spPr>
        <p:txBody>
          <a:bodyPr wrap="square">
            <a:spAutoFit/>
          </a:bodyPr>
          <a:lstStyle/>
          <a:p>
            <a:r>
              <a:rPr lang="ja-JP" altLang="en-US" dirty="0"/>
              <a:t>%matplotlib inline</a:t>
            </a:r>
          </a:p>
          <a:p>
            <a:r>
              <a:rPr lang="ja-JP" altLang="en-US" dirty="0"/>
              <a:t>import matplotlib.pyplot as plt</a:t>
            </a:r>
          </a:p>
          <a:p>
            <a:r>
              <a:rPr lang="ja-JP" altLang="en-US" dirty="0"/>
              <a:t>plt.plot([1, 2, 3, 4, 5, 6]</a:t>
            </a:r>
            <a:r>
              <a:rPr lang="ja-JP" altLang="en-US"/>
              <a:t>,                　　　　# </a:t>
            </a:r>
            <a:r>
              <a:rPr lang="ja-JP" altLang="en-US" dirty="0"/>
              <a:t>x</a:t>
            </a:r>
            <a:r>
              <a:rPr lang="ja-JP" altLang="en-US"/>
              <a:t>の値　月</a:t>
            </a:r>
            <a:endParaRPr lang="ja-JP" altLang="en-US" dirty="0"/>
          </a:p>
          <a:p>
            <a:r>
              <a:rPr lang="ja-JP" altLang="en-US" dirty="0"/>
              <a:t>         [8.6, 5.3, 10.2, 16.1, 22.3, 24.6</a:t>
            </a:r>
            <a:r>
              <a:rPr lang="ja-JP" altLang="en-US"/>
              <a:t>],　# </a:t>
            </a:r>
            <a:r>
              <a:rPr lang="ja-JP" altLang="en-US" dirty="0"/>
              <a:t>y</a:t>
            </a:r>
            <a:r>
              <a:rPr lang="ja-JP" altLang="en-US"/>
              <a:t>の値　気温</a:t>
            </a:r>
            <a:endParaRPr lang="ja-JP" altLang="en-US" dirty="0"/>
          </a:p>
          <a:p>
            <a:r>
              <a:rPr lang="ja-JP" altLang="en-US" dirty="0"/>
              <a:t>         marker='o',                        # サークル型のマーカー</a:t>
            </a:r>
          </a:p>
          <a:p>
            <a:r>
              <a:rPr lang="ja-JP" altLang="en-US" dirty="0"/>
              <a:t>         )</a:t>
            </a:r>
          </a:p>
          <a:p>
            <a:r>
              <a:rPr lang="ja-JP" altLang="en-US" dirty="0"/>
              <a:t>plt.title('Average Temperature', size=18)   # タイトル</a:t>
            </a:r>
          </a:p>
          <a:p>
            <a:r>
              <a:rPr lang="ja-JP" altLang="en-US" dirty="0"/>
              <a:t>plt.xlabel('Month', size=14)                # x軸のラベルをプロット</a:t>
            </a:r>
          </a:p>
          <a:p>
            <a:r>
              <a:rPr lang="ja-JP" altLang="en-US" dirty="0"/>
              <a:t>plt.ylabel('Temperature', size=14)          # y軸のラベルをプロット</a:t>
            </a:r>
          </a:p>
          <a:p>
            <a:r>
              <a:rPr lang="ja-JP" altLang="en-US" dirty="0">
                <a:solidFill>
                  <a:srgbClr val="FF0000"/>
                </a:solidFill>
              </a:rPr>
              <a:t>plt.xticks([1, 2, 3, 4, 5, 6],              # 目盛ラベルを配置するx軸の位置</a:t>
            </a:r>
          </a:p>
          <a:p>
            <a:r>
              <a:rPr lang="ja-JP" altLang="en-US" dirty="0">
                <a:solidFill>
                  <a:srgbClr val="FF0000"/>
                </a:solidFill>
              </a:rPr>
              <a:t>           ['Jan.', 'Feb.', 'Mar.', 'Apr.', 'May', 'Jun.'], # xの目盛ラベル</a:t>
            </a:r>
          </a:p>
          <a:p>
            <a:r>
              <a:rPr lang="ja-JP" altLang="en-US" dirty="0">
                <a:solidFill>
                  <a:srgbClr val="FF0000"/>
                </a:solidFill>
              </a:rPr>
              <a:t>           size=14</a:t>
            </a:r>
          </a:p>
          <a:p>
            <a:r>
              <a:rPr lang="ja-JP" altLang="en-US" dirty="0">
                <a:solidFill>
                  <a:srgbClr val="FF0000"/>
                </a:solidFill>
              </a:rPr>
              <a:t>          )</a:t>
            </a:r>
          </a:p>
          <a:p>
            <a:r>
              <a:rPr lang="ja-JP" altLang="en-US" dirty="0">
                <a:solidFill>
                  <a:srgbClr val="FF0000"/>
                </a:solidFill>
              </a:rPr>
              <a:t>plt.yticks([0, 5, 10, 15, 20, 25],          # 目盛ラベルを配置するy軸の位置</a:t>
            </a:r>
          </a:p>
          <a:p>
            <a:r>
              <a:rPr lang="ja-JP" altLang="en-US" dirty="0">
                <a:solidFill>
                  <a:srgbClr val="FF0000"/>
                </a:solidFill>
              </a:rPr>
              <a:t>           ['0℃', '5℃', '10℃', '15℃', '20℃', '25℃'],  # yの目盛ラベル</a:t>
            </a:r>
          </a:p>
          <a:p>
            <a:r>
              <a:rPr lang="ja-JP" altLang="en-US" dirty="0">
                <a:solidFill>
                  <a:srgbClr val="FF0000"/>
                </a:solidFill>
              </a:rPr>
              <a:t>           size=12)</a:t>
            </a:r>
          </a:p>
          <a:p>
            <a:endParaRPr lang="ja-JP" altLang="en-US" dirty="0"/>
          </a:p>
          <a:p>
            <a:r>
              <a:rPr lang="ja-JP" altLang="en-US" dirty="0"/>
              <a:t>plt.show()</a:t>
            </a:r>
          </a:p>
        </p:txBody>
      </p:sp>
      <p:pic>
        <p:nvPicPr>
          <p:cNvPr id="2050" name="Picture 2">
            <a:extLst>
              <a:ext uri="{FF2B5EF4-FFF2-40B4-BE49-F238E27FC236}">
                <a16:creationId xmlns:a16="http://schemas.microsoft.com/office/drawing/2014/main" id="{BB0553F4-2BDB-4B5D-8ECC-BD7D2F48A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077072"/>
            <a:ext cx="38290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3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BBDF9-22D7-4182-845E-ED0DC0038D9A}"/>
              </a:ext>
            </a:extLst>
          </p:cNvPr>
          <p:cNvSpPr>
            <a:spLocks noGrp="1"/>
          </p:cNvSpPr>
          <p:nvPr>
            <p:ph type="title"/>
          </p:nvPr>
        </p:nvSpPr>
        <p:spPr>
          <a:xfrm>
            <a:off x="179512" y="2060848"/>
            <a:ext cx="8229600" cy="1143000"/>
          </a:xfrm>
        </p:spPr>
        <p:txBody>
          <a:bodyPr/>
          <a:lstStyle/>
          <a:p>
            <a:r>
              <a:rPr kumimoji="1" lang="ja-JP" altLang="en-US"/>
              <a:t>前回の復習</a:t>
            </a:r>
          </a:p>
        </p:txBody>
      </p:sp>
    </p:spTree>
    <p:extLst>
      <p:ext uri="{BB962C8B-B14F-4D97-AF65-F5344CB8AC3E}">
        <p14:creationId xmlns:p14="http://schemas.microsoft.com/office/powerpoint/2010/main" val="77513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グリッド作成</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[ 5,  6,  7,  8,  9]</a:t>
            </a:r>
          </a:p>
          <a:p>
            <a:pPr>
              <a:buNone/>
            </a:pPr>
            <a:r>
              <a:rPr lang="en-US" altLang="ja-JP" dirty="0" err="1"/>
              <a:t>y_list</a:t>
            </a:r>
            <a:r>
              <a:rPr lang="en-US" altLang="ja-JP" dirty="0"/>
              <a:t> = [50, 40, 30, 20, 10]</a:t>
            </a:r>
          </a:p>
          <a:p>
            <a:pPr>
              <a:buNone/>
            </a:pPr>
            <a:r>
              <a:rPr lang="en-US" altLang="ja-JP" dirty="0" err="1"/>
              <a:t>plt.title</a:t>
            </a:r>
            <a:r>
              <a:rPr lang="en-US" altLang="ja-JP" dirty="0"/>
              <a:t>="Title"</a:t>
            </a:r>
          </a:p>
          <a:p>
            <a:pPr>
              <a:buNone/>
            </a:pPr>
            <a:r>
              <a:rPr lang="en-US" altLang="ja-JP" b="1" dirty="0" err="1"/>
              <a:t>plt.xlabel</a:t>
            </a:r>
            <a:r>
              <a:rPr lang="en-US" altLang="ja-JP" b="1" dirty="0"/>
              <a:t>(‘X’)#x</a:t>
            </a:r>
            <a:r>
              <a:rPr lang="ja-JP" altLang="en-US" b="1" dirty="0"/>
              <a:t>軸のラベル</a:t>
            </a:r>
            <a:endParaRPr lang="en-US" altLang="ja-JP" b="1" dirty="0"/>
          </a:p>
          <a:p>
            <a:pPr>
              <a:buNone/>
            </a:pPr>
            <a:r>
              <a:rPr lang="en-US" altLang="ja-JP" b="1" dirty="0" err="1"/>
              <a:t>plt.ylabel</a:t>
            </a:r>
            <a:r>
              <a:rPr lang="en-US" altLang="ja-JP" b="1" dirty="0"/>
              <a:t>(‘Y’)#y</a:t>
            </a:r>
            <a:r>
              <a:rPr lang="ja-JP" altLang="en-US" b="1" dirty="0"/>
              <a:t>軸のラベル</a:t>
            </a:r>
            <a:endParaRPr lang="en-US" altLang="ja-JP" b="1" dirty="0"/>
          </a:p>
          <a:p>
            <a:pPr>
              <a:buNone/>
            </a:pPr>
            <a:r>
              <a:rPr lang="en-US" altLang="ja-JP" b="1" dirty="0" err="1">
                <a:solidFill>
                  <a:srgbClr val="FF0000"/>
                </a:solidFill>
              </a:rPr>
              <a:t>plt.grid</a:t>
            </a:r>
            <a:r>
              <a:rPr lang="en-US" altLang="ja-JP" b="1" dirty="0">
                <a:solidFill>
                  <a:srgbClr val="FF0000"/>
                </a:solidFill>
              </a:rPr>
              <a:t>()        #</a:t>
            </a:r>
            <a:r>
              <a:rPr lang="ja-JP" altLang="en-US" b="1" dirty="0">
                <a:solidFill>
                  <a:srgbClr val="FF0000"/>
                </a:solidFill>
              </a:rPr>
              <a:t>グリッド作成</a:t>
            </a:r>
            <a:endParaRPr lang="en-US" altLang="ja-JP" b="1" dirty="0">
              <a:solidFill>
                <a:srgbClr val="FF0000"/>
              </a:solidFill>
            </a:endParaRP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a:buNone/>
            </a:pPr>
            <a:r>
              <a:rPr lang="en-US" altLang="ja-JP" dirty="0" err="1"/>
              <a:t>plt.show</a:t>
            </a:r>
            <a:r>
              <a:rPr lang="en-US" altLang="ja-JP" dirty="0"/>
              <a:t>()</a:t>
            </a:r>
            <a:endParaRPr kumimoji="1" lang="ja-JP" altLang="en-US" dirty="0"/>
          </a:p>
        </p:txBody>
      </p:sp>
      <p:pic>
        <p:nvPicPr>
          <p:cNvPr id="6146" name="Picture 2">
            <a:extLst>
              <a:ext uri="{FF2B5EF4-FFF2-40B4-BE49-F238E27FC236}">
                <a16:creationId xmlns:a16="http://schemas.microsoft.com/office/drawing/2014/main" id="{5353BA94-85B0-4C70-81C8-D6DAD36C4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813175"/>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FC8C1-5907-4B4C-ADE0-565398A8BD2D}"/>
              </a:ext>
            </a:extLst>
          </p:cNvPr>
          <p:cNvSpPr>
            <a:spLocks noGrp="1"/>
          </p:cNvSpPr>
          <p:nvPr>
            <p:ph type="title"/>
          </p:nvPr>
        </p:nvSpPr>
        <p:spPr/>
        <p:txBody>
          <a:bodyPr>
            <a:normAutofit/>
          </a:bodyPr>
          <a:lstStyle/>
          <a:p>
            <a:r>
              <a:rPr lang="en-US" altLang="ja-JP" dirty="0" err="1"/>
              <a:t>x</a:t>
            </a:r>
            <a:r>
              <a:rPr kumimoji="1" lang="en-US" altLang="ja-JP" dirty="0" err="1"/>
              <a:t>lim,ylim</a:t>
            </a:r>
            <a:r>
              <a:rPr kumimoji="1" lang="en-US" altLang="ja-JP" dirty="0"/>
              <a:t>(</a:t>
            </a:r>
            <a:r>
              <a:rPr kumimoji="1" lang="ja-JP" altLang="en-US" dirty="0"/>
              <a:t>表示範囲を制限する）</a:t>
            </a:r>
          </a:p>
        </p:txBody>
      </p:sp>
      <p:sp>
        <p:nvSpPr>
          <p:cNvPr id="3" name="コンテンツ プレースホルダー 2">
            <a:extLst>
              <a:ext uri="{FF2B5EF4-FFF2-40B4-BE49-F238E27FC236}">
                <a16:creationId xmlns:a16="http://schemas.microsoft.com/office/drawing/2014/main" id="{DB937D73-9E98-4BFB-9D8A-57952AE66C3B}"/>
              </a:ext>
            </a:extLst>
          </p:cNvPr>
          <p:cNvSpPr>
            <a:spLocks noGrp="1"/>
          </p:cNvSpPr>
          <p:nvPr>
            <p:ph idx="1"/>
          </p:nvPr>
        </p:nvSpPr>
        <p:spPr/>
        <p:txBody>
          <a:bodyPr>
            <a:normAutofit fontScale="77500" lnSpcReduction="20000"/>
          </a:bodyPr>
          <a:lstStyle/>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r>
              <a:rPr lang="en-US" altLang="ja-JP" dirty="0" err="1"/>
              <a:t>x_list</a:t>
            </a:r>
            <a:r>
              <a:rPr lang="en-US" altLang="ja-JP" dirty="0"/>
              <a:t> = [ 5,  6,  7,  8,  9]</a:t>
            </a:r>
          </a:p>
          <a:p>
            <a:pPr marL="0" indent="0">
              <a:buNone/>
            </a:pPr>
            <a:r>
              <a:rPr lang="en-US" altLang="ja-JP" dirty="0" err="1"/>
              <a:t>y_list</a:t>
            </a:r>
            <a:r>
              <a:rPr lang="en-US" altLang="ja-JP" dirty="0"/>
              <a:t> = [50, 40, 30, 20, 10]</a:t>
            </a:r>
          </a:p>
          <a:p>
            <a:pPr marL="0" indent="0">
              <a:buNone/>
            </a:pPr>
            <a:r>
              <a:rPr lang="en-US" altLang="ja-JP" dirty="0" err="1"/>
              <a:t>plt.title</a:t>
            </a:r>
            <a:r>
              <a:rPr lang="en-US" altLang="ja-JP" dirty="0"/>
              <a:t>="Title"</a:t>
            </a:r>
          </a:p>
          <a:p>
            <a:pPr marL="0" indent="0">
              <a:buNone/>
            </a:pPr>
            <a:r>
              <a:rPr lang="en-US" altLang="ja-JP" dirty="0" err="1">
                <a:solidFill>
                  <a:srgbClr val="FF0000"/>
                </a:solidFill>
              </a:rPr>
              <a:t>plt.xlim</a:t>
            </a:r>
            <a:r>
              <a:rPr lang="en-US" altLang="ja-JP" dirty="0">
                <a:solidFill>
                  <a:srgbClr val="FF0000"/>
                </a:solidFill>
              </a:rPr>
              <a:t>([4,10])</a:t>
            </a:r>
          </a:p>
          <a:p>
            <a:pPr marL="0" indent="0">
              <a:buNone/>
            </a:pPr>
            <a:r>
              <a:rPr lang="en-US" altLang="ja-JP" dirty="0" err="1">
                <a:solidFill>
                  <a:srgbClr val="FF0000"/>
                </a:solidFill>
              </a:rPr>
              <a:t>plt.ylim</a:t>
            </a:r>
            <a:r>
              <a:rPr lang="en-US" altLang="ja-JP" dirty="0">
                <a:solidFill>
                  <a:srgbClr val="FF0000"/>
                </a:solidFill>
              </a:rPr>
              <a:t>([10,35])</a:t>
            </a:r>
          </a:p>
          <a:p>
            <a:pPr marL="0" indent="0">
              <a:buNone/>
            </a:pPr>
            <a:r>
              <a:rPr lang="en-US" altLang="ja-JP" dirty="0" err="1"/>
              <a:t>plt.xlabel</a:t>
            </a:r>
            <a:r>
              <a:rPr lang="en-US" altLang="ja-JP" dirty="0"/>
              <a:t>('X')#x</a:t>
            </a:r>
            <a:r>
              <a:rPr lang="ja-JP" altLang="en-US" dirty="0"/>
              <a:t>軸のラベル</a:t>
            </a:r>
          </a:p>
          <a:p>
            <a:pPr marL="0" indent="0">
              <a:buNone/>
            </a:pPr>
            <a:r>
              <a:rPr lang="en-US" altLang="ja-JP" dirty="0" err="1"/>
              <a:t>plt.ylabel</a:t>
            </a:r>
            <a:r>
              <a:rPr lang="en-US" altLang="ja-JP" dirty="0"/>
              <a:t>('Y')#y</a:t>
            </a:r>
            <a:r>
              <a:rPr lang="ja-JP" altLang="en-US" dirty="0"/>
              <a:t>軸のラベル</a:t>
            </a:r>
          </a:p>
          <a:p>
            <a:pPr marL="0" indent="0">
              <a:buNone/>
            </a:pPr>
            <a:r>
              <a:rPr lang="en-US" altLang="ja-JP" dirty="0" err="1"/>
              <a:t>plt.grid</a:t>
            </a:r>
            <a:r>
              <a:rPr lang="en-US" altLang="ja-JP" dirty="0"/>
              <a:t>()        #</a:t>
            </a:r>
            <a:r>
              <a:rPr lang="ja-JP" altLang="en-US" dirty="0"/>
              <a:t>グリッド作成</a:t>
            </a:r>
          </a:p>
          <a:p>
            <a:pPr marL="0" indent="0">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marL="0" indent="0">
              <a:buNone/>
            </a:pPr>
            <a:r>
              <a:rPr lang="en-US" altLang="ja-JP" dirty="0" err="1"/>
              <a:t>plt.show</a:t>
            </a:r>
            <a:r>
              <a:rPr lang="en-US" altLang="ja-JP" dirty="0"/>
              <a:t>()</a:t>
            </a:r>
            <a:endParaRPr kumimoji="1" lang="ja-JP" altLang="en-US" dirty="0"/>
          </a:p>
        </p:txBody>
      </p:sp>
      <p:pic>
        <p:nvPicPr>
          <p:cNvPr id="7170" name="Picture 2">
            <a:extLst>
              <a:ext uri="{FF2B5EF4-FFF2-40B4-BE49-F238E27FC236}">
                <a16:creationId xmlns:a16="http://schemas.microsoft.com/office/drawing/2014/main" id="{3591E614-442A-4D35-AC9D-57CDE9EF7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806673"/>
            <a:ext cx="37052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69F763C-E9E3-4CDA-8FF9-643E36441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737" y="1287665"/>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0B26FCCD-8125-4388-A81C-9C6750471485}"/>
              </a:ext>
            </a:extLst>
          </p:cNvPr>
          <p:cNvSpPr/>
          <p:nvPr/>
        </p:nvSpPr>
        <p:spPr>
          <a:xfrm>
            <a:off x="4715737" y="2132856"/>
            <a:ext cx="3744695"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212ED17-E6A4-44AE-9162-407FD51F4FB4}"/>
              </a:ext>
            </a:extLst>
          </p:cNvPr>
          <p:cNvSpPr txBox="1"/>
          <p:nvPr/>
        </p:nvSpPr>
        <p:spPr>
          <a:xfrm>
            <a:off x="4931899" y="5838131"/>
            <a:ext cx="3744695" cy="576064"/>
          </a:xfrm>
          <a:prstGeom prst="rect">
            <a:avLst/>
          </a:prstGeom>
          <a:noFill/>
          <a:ln w="12700">
            <a:solidFill>
              <a:srgbClr val="FF0000"/>
            </a:solidFill>
          </a:ln>
        </p:spPr>
        <p:txBody>
          <a:bodyPr wrap="square" rtlCol="0">
            <a:spAutoFit/>
          </a:bodyPr>
          <a:lstStyle/>
          <a:p>
            <a:endParaRPr kumimoji="1" lang="ja-JP" altLang="en-US"/>
          </a:p>
        </p:txBody>
      </p:sp>
      <p:sp>
        <p:nvSpPr>
          <p:cNvPr id="6" name="正方形/長方形 5">
            <a:extLst>
              <a:ext uri="{FF2B5EF4-FFF2-40B4-BE49-F238E27FC236}">
                <a16:creationId xmlns:a16="http://schemas.microsoft.com/office/drawing/2014/main" id="{8F1A1896-FFF2-4E66-9FCE-C079AE9E0374}"/>
              </a:ext>
            </a:extLst>
          </p:cNvPr>
          <p:cNvSpPr/>
          <p:nvPr/>
        </p:nvSpPr>
        <p:spPr>
          <a:xfrm>
            <a:off x="4788024" y="3573016"/>
            <a:ext cx="288032" cy="2576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5068578-17DD-4962-8BDE-A48CF32C887F}"/>
              </a:ext>
            </a:extLst>
          </p:cNvPr>
          <p:cNvSpPr/>
          <p:nvPr/>
        </p:nvSpPr>
        <p:spPr>
          <a:xfrm>
            <a:off x="6012160" y="3645024"/>
            <a:ext cx="432048" cy="253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031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18058"/>
          </a:xfrm>
        </p:spPr>
        <p:txBody>
          <a:bodyPr>
            <a:normAutofit fontScale="90000"/>
          </a:bodyPr>
          <a:lstStyle/>
          <a:p>
            <a:r>
              <a:rPr lang="ja-JP" altLang="en-US" dirty="0"/>
              <a:t>マーカー、ライン、色</a:t>
            </a:r>
            <a:endParaRPr kumimoji="1" lang="ja-JP" altLang="en-US" dirty="0"/>
          </a:p>
        </p:txBody>
      </p:sp>
      <p:sp>
        <p:nvSpPr>
          <p:cNvPr id="3" name="コンテンツ プレースホルダ 2"/>
          <p:cNvSpPr>
            <a:spLocks noGrp="1"/>
          </p:cNvSpPr>
          <p:nvPr>
            <p:ph idx="1"/>
          </p:nvPr>
        </p:nvSpPr>
        <p:spPr>
          <a:xfrm>
            <a:off x="251520" y="1052736"/>
            <a:ext cx="8435280" cy="5073427"/>
          </a:xfrm>
        </p:spPr>
        <p:txBody>
          <a:bodyPr>
            <a:normAutofit fontScale="40000" lnSpcReduction="20000"/>
          </a:bodyPr>
          <a:lstStyle/>
          <a:p>
            <a:pPr>
              <a:buNone/>
            </a:pPr>
            <a:r>
              <a:rPr lang="en-US" altLang="ja-JP" sz="4400" dirty="0"/>
              <a:t>import </a:t>
            </a:r>
            <a:r>
              <a:rPr lang="en-US" altLang="ja-JP" sz="4400" dirty="0" err="1"/>
              <a:t>matplotlib.pyplot</a:t>
            </a:r>
            <a:r>
              <a:rPr lang="en-US" altLang="ja-JP" sz="4400" dirty="0"/>
              <a:t> as </a:t>
            </a:r>
            <a:r>
              <a:rPr lang="en-US" altLang="ja-JP" sz="4400" dirty="0" err="1"/>
              <a:t>plt</a:t>
            </a:r>
            <a:endParaRPr lang="en-US" altLang="ja-JP" sz="4400" dirty="0"/>
          </a:p>
          <a:p>
            <a:pPr>
              <a:buNone/>
            </a:pPr>
            <a:r>
              <a:rPr lang="en-US" altLang="ja-JP" sz="4400" dirty="0" err="1"/>
              <a:t>x_list</a:t>
            </a:r>
            <a:r>
              <a:rPr lang="en-US" altLang="ja-JP" sz="4400" dirty="0"/>
              <a:t> = [ 5,  6,  7,  8,  9]</a:t>
            </a:r>
          </a:p>
          <a:p>
            <a:pPr>
              <a:buNone/>
            </a:pPr>
            <a:r>
              <a:rPr lang="en-US" altLang="ja-JP" sz="4400" dirty="0" err="1"/>
              <a:t>y_list</a:t>
            </a:r>
            <a:r>
              <a:rPr lang="en-US" altLang="ja-JP" sz="4400" dirty="0"/>
              <a:t> = [50, 40, 30, 20, 10]</a:t>
            </a:r>
          </a:p>
          <a:p>
            <a:pPr>
              <a:buNone/>
            </a:pPr>
            <a:r>
              <a:rPr lang="en-US" altLang="ja-JP" sz="4400" dirty="0" err="1"/>
              <a:t>plt.title</a:t>
            </a:r>
            <a:r>
              <a:rPr lang="en-US" altLang="ja-JP" sz="4400" dirty="0"/>
              <a:t>('Title') # </a:t>
            </a:r>
            <a:r>
              <a:rPr lang="ja-JP" altLang="en-US" sz="4400" dirty="0"/>
              <a:t>グラフのタイトル</a:t>
            </a:r>
          </a:p>
          <a:p>
            <a:pPr>
              <a:buNone/>
            </a:pPr>
            <a:r>
              <a:rPr lang="en-US" altLang="ja-JP" sz="4400" dirty="0" err="1"/>
              <a:t>plt.xlabel</a:t>
            </a:r>
            <a:r>
              <a:rPr lang="en-US" altLang="ja-JP" sz="4400" dirty="0"/>
              <a:t>('X')# X</a:t>
            </a:r>
            <a:r>
              <a:rPr lang="ja-JP" altLang="en-US" sz="4400" dirty="0"/>
              <a:t>軸のラベル</a:t>
            </a:r>
          </a:p>
          <a:p>
            <a:pPr>
              <a:buNone/>
            </a:pPr>
            <a:r>
              <a:rPr lang="en-US" altLang="ja-JP" sz="4400" dirty="0" err="1"/>
              <a:t>plt.ylabel</a:t>
            </a:r>
            <a:r>
              <a:rPr lang="en-US" altLang="ja-JP" sz="4400" dirty="0"/>
              <a:t>('Y')# Y</a:t>
            </a:r>
            <a:r>
              <a:rPr lang="ja-JP" altLang="en-US" sz="4400" dirty="0"/>
              <a:t>軸のラベル</a:t>
            </a:r>
          </a:p>
          <a:p>
            <a:pPr>
              <a:buNone/>
            </a:pPr>
            <a:r>
              <a:rPr lang="en-US" altLang="ja-JP" sz="4400" dirty="0" err="1"/>
              <a:t>plt.xlim</a:t>
            </a:r>
            <a:r>
              <a:rPr lang="en-US" altLang="ja-JP" sz="4400" dirty="0"/>
              <a:t>([4, 10])  # x</a:t>
            </a:r>
            <a:r>
              <a:rPr lang="ja-JP" altLang="en-US" sz="4400" dirty="0"/>
              <a:t>グラフの表示範囲</a:t>
            </a:r>
          </a:p>
          <a:p>
            <a:pPr>
              <a:buNone/>
            </a:pPr>
            <a:r>
              <a:rPr lang="en-US" altLang="ja-JP" sz="4400" dirty="0" err="1"/>
              <a:t>plt.ylim</a:t>
            </a:r>
            <a:r>
              <a:rPr lang="en-US" altLang="ja-JP" sz="4400" dirty="0"/>
              <a:t>([0, 100]) # y</a:t>
            </a:r>
            <a:r>
              <a:rPr lang="ja-JP" altLang="en-US" sz="4400" dirty="0"/>
              <a:t>グラフの表示範囲</a:t>
            </a:r>
          </a:p>
          <a:p>
            <a:pPr>
              <a:buNone/>
            </a:pPr>
            <a:r>
              <a:rPr lang="en-US" altLang="ja-JP" sz="4400" dirty="0" err="1"/>
              <a:t>plt.grid</a:t>
            </a:r>
            <a:r>
              <a:rPr lang="en-US" altLang="ja-JP" sz="4400" dirty="0"/>
              <a:t>() # </a:t>
            </a:r>
            <a:r>
              <a:rPr lang="ja-JP" altLang="en-US" sz="4400" dirty="0"/>
              <a:t>グリッドの表示</a:t>
            </a:r>
          </a:p>
          <a:p>
            <a:pPr>
              <a:buNone/>
            </a:pPr>
            <a:r>
              <a:rPr lang="en-US" altLang="ja-JP" sz="4400" b="1" dirty="0">
                <a:solidFill>
                  <a:srgbClr val="FF0000"/>
                </a:solidFill>
              </a:rPr>
              <a:t># </a:t>
            </a:r>
            <a:r>
              <a:rPr lang="ja-JP" altLang="en-US" sz="4400" b="1" dirty="0">
                <a:solidFill>
                  <a:srgbClr val="FF0000"/>
                </a:solidFill>
              </a:rPr>
              <a:t>書式</a:t>
            </a:r>
          </a:p>
          <a:p>
            <a:pPr>
              <a:buNone/>
            </a:pPr>
            <a:r>
              <a:rPr lang="en-US" altLang="ja-JP" sz="4400" b="1" dirty="0">
                <a:solidFill>
                  <a:srgbClr val="FF0000"/>
                </a:solidFill>
              </a:rPr>
              <a:t>marker = 'o’  </a:t>
            </a:r>
          </a:p>
          <a:p>
            <a:pPr>
              <a:buNone/>
            </a:pPr>
            <a:r>
              <a:rPr lang="en-US" altLang="ja-JP" sz="4400" b="1" dirty="0">
                <a:solidFill>
                  <a:srgbClr val="FF0000"/>
                </a:solidFill>
              </a:rPr>
              <a:t>line   = '--’ </a:t>
            </a:r>
          </a:p>
          <a:p>
            <a:pPr>
              <a:buNone/>
            </a:pPr>
            <a:r>
              <a:rPr lang="en-US" altLang="ja-JP" sz="4400" b="1" dirty="0">
                <a:solidFill>
                  <a:srgbClr val="FF0000"/>
                </a:solidFill>
              </a:rPr>
              <a:t>color  = 'r'  # b:</a:t>
            </a:r>
            <a:r>
              <a:rPr lang="ja-JP" altLang="en-US" sz="4400" b="1" dirty="0">
                <a:solidFill>
                  <a:srgbClr val="FF0000"/>
                </a:solidFill>
              </a:rPr>
              <a:t>青 </a:t>
            </a:r>
            <a:r>
              <a:rPr lang="en-US" altLang="ja-JP" sz="4400" b="1" dirty="0">
                <a:solidFill>
                  <a:srgbClr val="FF0000"/>
                </a:solidFill>
              </a:rPr>
              <a:t>g:</a:t>
            </a:r>
            <a:r>
              <a:rPr lang="ja-JP" altLang="en-US" sz="4400" b="1" dirty="0">
                <a:solidFill>
                  <a:srgbClr val="FF0000"/>
                </a:solidFill>
              </a:rPr>
              <a:t>緑 </a:t>
            </a:r>
            <a:r>
              <a:rPr lang="en-US" altLang="ja-JP" sz="4400" b="1" dirty="0">
                <a:solidFill>
                  <a:srgbClr val="FF0000"/>
                </a:solidFill>
              </a:rPr>
              <a:t>r:</a:t>
            </a:r>
            <a:r>
              <a:rPr lang="ja-JP" altLang="en-US" sz="4400" b="1" dirty="0">
                <a:solidFill>
                  <a:srgbClr val="FF0000"/>
                </a:solidFill>
              </a:rPr>
              <a:t>赤 </a:t>
            </a:r>
            <a:r>
              <a:rPr lang="en-US" altLang="ja-JP" sz="4400" b="1" dirty="0">
                <a:solidFill>
                  <a:srgbClr val="FF0000"/>
                </a:solidFill>
              </a:rPr>
              <a:t>c:</a:t>
            </a:r>
            <a:r>
              <a:rPr lang="ja-JP" altLang="en-US" sz="4400" b="1" dirty="0">
                <a:solidFill>
                  <a:srgbClr val="FF0000"/>
                </a:solidFill>
              </a:rPr>
              <a:t>シアン </a:t>
            </a:r>
            <a:r>
              <a:rPr lang="en-US" altLang="ja-JP" sz="4400" b="1" dirty="0">
                <a:solidFill>
                  <a:srgbClr val="FF0000"/>
                </a:solidFill>
              </a:rPr>
              <a:t>m:</a:t>
            </a:r>
            <a:r>
              <a:rPr lang="ja-JP" altLang="en-US" sz="4400" b="1" dirty="0">
                <a:solidFill>
                  <a:srgbClr val="FF0000"/>
                </a:solidFill>
              </a:rPr>
              <a:t>マゼンダ </a:t>
            </a:r>
            <a:r>
              <a:rPr lang="en-US" altLang="ja-JP" sz="4400" b="1" dirty="0">
                <a:solidFill>
                  <a:srgbClr val="FF0000"/>
                </a:solidFill>
              </a:rPr>
              <a:t>y:</a:t>
            </a:r>
            <a:r>
              <a:rPr lang="ja-JP" altLang="en-US" sz="4400" b="1" dirty="0">
                <a:solidFill>
                  <a:srgbClr val="FF0000"/>
                </a:solidFill>
              </a:rPr>
              <a:t>黄 </a:t>
            </a:r>
            <a:r>
              <a:rPr lang="en-US" altLang="ja-JP" sz="4400" b="1" dirty="0">
                <a:solidFill>
                  <a:srgbClr val="FF0000"/>
                </a:solidFill>
              </a:rPr>
              <a:t>k:</a:t>
            </a:r>
            <a:r>
              <a:rPr lang="ja-JP" altLang="en-US" sz="4400" b="1" dirty="0">
                <a:solidFill>
                  <a:srgbClr val="FF0000"/>
                </a:solidFill>
              </a:rPr>
              <a:t>黒 </a:t>
            </a:r>
            <a:r>
              <a:rPr lang="en-US" altLang="ja-JP" sz="4400" b="1" dirty="0">
                <a:solidFill>
                  <a:srgbClr val="FF0000"/>
                </a:solidFill>
              </a:rPr>
              <a:t>w:</a:t>
            </a:r>
            <a:r>
              <a:rPr lang="ja-JP" altLang="en-US" sz="4400" b="1" dirty="0">
                <a:solidFill>
                  <a:srgbClr val="FF0000"/>
                </a:solidFill>
              </a:rPr>
              <a:t>白</a:t>
            </a:r>
          </a:p>
          <a:p>
            <a:pPr>
              <a:buNone/>
            </a:pPr>
            <a:r>
              <a:rPr lang="en-US" altLang="ja-JP" sz="4400" b="1" dirty="0" err="1">
                <a:solidFill>
                  <a:srgbClr val="FF0000"/>
                </a:solidFill>
              </a:rPr>
              <a:t>fmt</a:t>
            </a:r>
            <a:r>
              <a:rPr lang="en-US" altLang="ja-JP" sz="4400" b="1" dirty="0">
                <a:solidFill>
                  <a:srgbClr val="FF0000"/>
                </a:solidFill>
              </a:rPr>
              <a:t> = marker + line + color</a:t>
            </a:r>
          </a:p>
          <a:p>
            <a:pPr>
              <a:buNone/>
            </a:pPr>
            <a:r>
              <a:rPr lang="en-US" altLang="ja-JP" sz="4400" dirty="0" err="1"/>
              <a:t>plt.plot</a:t>
            </a:r>
            <a:r>
              <a:rPr lang="en-US" altLang="ja-JP" sz="4400" dirty="0"/>
              <a:t>(</a:t>
            </a:r>
            <a:r>
              <a:rPr lang="en-US" altLang="ja-JP" sz="4400" dirty="0" err="1"/>
              <a:t>x_list</a:t>
            </a:r>
            <a:r>
              <a:rPr lang="en-US" altLang="ja-JP" sz="4400" dirty="0"/>
              <a:t>, </a:t>
            </a:r>
            <a:r>
              <a:rPr lang="en-US" altLang="ja-JP" sz="4400" dirty="0" err="1"/>
              <a:t>y_list</a:t>
            </a:r>
            <a:r>
              <a:rPr lang="en-US" altLang="ja-JP" sz="4400" dirty="0"/>
              <a:t>, </a:t>
            </a:r>
            <a:r>
              <a:rPr lang="en-US" altLang="ja-JP" sz="4400" dirty="0" err="1">
                <a:solidFill>
                  <a:srgbClr val="FF0000"/>
                </a:solidFill>
              </a:rPr>
              <a:t>fmt</a:t>
            </a:r>
            <a:r>
              <a:rPr lang="en-US" altLang="ja-JP" sz="4400" dirty="0">
                <a:solidFill>
                  <a:srgbClr val="FF0000"/>
                </a:solidFill>
              </a:rPr>
              <a:t>, label = 'apple</a:t>
            </a:r>
            <a:r>
              <a:rPr lang="en-US" altLang="ja-JP" sz="4400" dirty="0"/>
              <a:t>')# </a:t>
            </a:r>
            <a:r>
              <a:rPr lang="ja-JP" altLang="en-US" sz="4400" dirty="0"/>
              <a:t>グラフデータの設定</a:t>
            </a:r>
          </a:p>
          <a:p>
            <a:pPr>
              <a:buNone/>
            </a:pPr>
            <a:r>
              <a:rPr lang="en-US" altLang="ja-JP" sz="4400" dirty="0" err="1"/>
              <a:t>plt.legend</a:t>
            </a:r>
            <a:r>
              <a:rPr lang="en-US" altLang="ja-JP" sz="4400" dirty="0">
                <a:solidFill>
                  <a:srgbClr val="FF0000"/>
                </a:solidFill>
              </a:rPr>
              <a:t>() # </a:t>
            </a:r>
            <a:r>
              <a:rPr lang="ja-JP" altLang="en-US" sz="4400" dirty="0">
                <a:solidFill>
                  <a:srgbClr val="FF0000"/>
                </a:solidFill>
              </a:rPr>
              <a:t>凡例の表示</a:t>
            </a:r>
          </a:p>
          <a:p>
            <a:pPr>
              <a:buNone/>
            </a:pPr>
            <a:r>
              <a:rPr lang="en-US" altLang="ja-JP" sz="4400" dirty="0" err="1"/>
              <a:t>plt.show</a:t>
            </a:r>
            <a:r>
              <a:rPr lang="en-US" altLang="ja-JP" sz="4400" dirty="0"/>
              <a:t>()   # </a:t>
            </a:r>
            <a:r>
              <a:rPr lang="ja-JP" altLang="en-US" sz="4400" dirty="0"/>
              <a:t>グラフの表示</a:t>
            </a:r>
          </a:p>
          <a:p>
            <a:pPr>
              <a:buNone/>
            </a:pPr>
            <a:endParaRPr kumimoji="1" lang="ja-JP" altLang="en-US" sz="4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92220" y="980728"/>
            <a:ext cx="7952188" cy="466299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57DA8-29C2-44E1-AE72-068AE7C37CD0}"/>
              </a:ext>
            </a:extLst>
          </p:cNvPr>
          <p:cNvSpPr>
            <a:spLocks noGrp="1"/>
          </p:cNvSpPr>
          <p:nvPr>
            <p:ph type="title"/>
          </p:nvPr>
        </p:nvSpPr>
        <p:spPr>
          <a:xfrm>
            <a:off x="457200" y="0"/>
            <a:ext cx="8229600" cy="958312"/>
          </a:xfrm>
        </p:spPr>
        <p:txBody>
          <a:bodyPr/>
          <a:lstStyle/>
          <a:p>
            <a:r>
              <a:rPr kumimoji="1" lang="en-US" altLang="ja-JP" dirty="0"/>
              <a:t>Line</a:t>
            </a:r>
            <a:endParaRPr kumimoji="1" lang="ja-JP" altLang="en-US" dirty="0"/>
          </a:p>
        </p:txBody>
      </p:sp>
      <p:sp>
        <p:nvSpPr>
          <p:cNvPr id="3" name="コンテンツ プレースホルダー 2">
            <a:extLst>
              <a:ext uri="{FF2B5EF4-FFF2-40B4-BE49-F238E27FC236}">
                <a16:creationId xmlns:a16="http://schemas.microsoft.com/office/drawing/2014/main" id="{A639B355-8F17-4FCA-B3BC-C330F5E5446B}"/>
              </a:ext>
            </a:extLst>
          </p:cNvPr>
          <p:cNvSpPr>
            <a:spLocks noGrp="1"/>
          </p:cNvSpPr>
          <p:nvPr>
            <p:ph idx="1"/>
          </p:nvPr>
        </p:nvSpPr>
        <p:spPr>
          <a:xfrm>
            <a:off x="611560" y="798292"/>
            <a:ext cx="8229600" cy="1463041"/>
          </a:xfrm>
        </p:spPr>
        <p:txBody>
          <a:bodyPr/>
          <a:lstStyle/>
          <a:p>
            <a:pPr marL="0" indent="0">
              <a:buNone/>
            </a:pPr>
            <a:r>
              <a:rPr lang="en-US" altLang="ja-JP" dirty="0"/>
              <a:t>line   = '--’                line   = '-’     </a:t>
            </a:r>
          </a:p>
          <a:p>
            <a:pPr marL="0" indent="0">
              <a:buNone/>
            </a:pPr>
            <a:r>
              <a:rPr lang="en-US" altLang="ja-JP" dirty="0"/>
              <a:t>line   = ‘:’                 line   = '-.’    </a:t>
            </a:r>
          </a:p>
          <a:p>
            <a:pPr marL="0" indent="0">
              <a:buNone/>
            </a:pPr>
            <a:endParaRPr kumimoji="1" lang="ja-JP" altLang="en-US" dirty="0"/>
          </a:p>
        </p:txBody>
      </p:sp>
      <p:pic>
        <p:nvPicPr>
          <p:cNvPr id="6" name="図 5">
            <a:extLst>
              <a:ext uri="{FF2B5EF4-FFF2-40B4-BE49-F238E27FC236}">
                <a16:creationId xmlns:a16="http://schemas.microsoft.com/office/drawing/2014/main" id="{DED1FF11-FD53-4D04-9A78-263A1F433D71}"/>
              </a:ext>
            </a:extLst>
          </p:cNvPr>
          <p:cNvPicPr>
            <a:picLocks noChangeAspect="1"/>
          </p:cNvPicPr>
          <p:nvPr/>
        </p:nvPicPr>
        <p:blipFill>
          <a:blip r:embed="rId2"/>
          <a:stretch>
            <a:fillRect/>
          </a:stretch>
        </p:blipFill>
        <p:spPr>
          <a:xfrm>
            <a:off x="1115616" y="2492896"/>
            <a:ext cx="5148783" cy="3094831"/>
          </a:xfrm>
          <a:prstGeom prst="rect">
            <a:avLst/>
          </a:prstGeom>
        </p:spPr>
      </p:pic>
    </p:spTree>
    <p:extLst>
      <p:ext uri="{BB962C8B-B14F-4D97-AF65-F5344CB8AC3E}">
        <p14:creationId xmlns:p14="http://schemas.microsoft.com/office/powerpoint/2010/main" val="392140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99FFA-8E7D-48D9-AD29-A1AFDBDA9ECA}"/>
              </a:ext>
            </a:extLst>
          </p:cNvPr>
          <p:cNvSpPr>
            <a:spLocks noGrp="1"/>
          </p:cNvSpPr>
          <p:nvPr>
            <p:ph type="title"/>
          </p:nvPr>
        </p:nvSpPr>
        <p:spPr>
          <a:xfrm>
            <a:off x="457200" y="0"/>
            <a:ext cx="8229600" cy="1143000"/>
          </a:xfrm>
        </p:spPr>
        <p:txBody>
          <a:bodyPr/>
          <a:lstStyle/>
          <a:p>
            <a:r>
              <a:rPr kumimoji="1" lang="en-US" altLang="ja-JP" dirty="0"/>
              <a:t>marker</a:t>
            </a:r>
            <a:endParaRPr kumimoji="1" lang="ja-JP" altLang="en-US" dirty="0"/>
          </a:p>
        </p:txBody>
      </p:sp>
      <p:pic>
        <p:nvPicPr>
          <p:cNvPr id="5" name="図 4">
            <a:extLst>
              <a:ext uri="{FF2B5EF4-FFF2-40B4-BE49-F238E27FC236}">
                <a16:creationId xmlns:a16="http://schemas.microsoft.com/office/drawing/2014/main" id="{9EBC032D-29F6-4B32-9A53-B8FAC2305B1E}"/>
              </a:ext>
            </a:extLst>
          </p:cNvPr>
          <p:cNvPicPr>
            <a:picLocks noChangeAspect="1"/>
          </p:cNvPicPr>
          <p:nvPr/>
        </p:nvPicPr>
        <p:blipFill>
          <a:blip r:embed="rId2" cstate="print"/>
          <a:stretch>
            <a:fillRect/>
          </a:stretch>
        </p:blipFill>
        <p:spPr>
          <a:xfrm>
            <a:off x="827584" y="882834"/>
            <a:ext cx="7200800" cy="5354477"/>
          </a:xfrm>
          <a:prstGeom prst="rect">
            <a:avLst/>
          </a:prstGeom>
        </p:spPr>
      </p:pic>
    </p:spTree>
    <p:extLst>
      <p:ext uri="{BB962C8B-B14F-4D97-AF65-F5344CB8AC3E}">
        <p14:creationId xmlns:p14="http://schemas.microsoft.com/office/powerpoint/2010/main" val="2489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3C91D-AD85-422B-9AAA-E5F8A0ACE9F8}"/>
              </a:ext>
            </a:extLst>
          </p:cNvPr>
          <p:cNvSpPr>
            <a:spLocks noGrp="1"/>
          </p:cNvSpPr>
          <p:nvPr>
            <p:ph type="title"/>
          </p:nvPr>
        </p:nvSpPr>
        <p:spPr/>
        <p:txBody>
          <a:bodyPr>
            <a:normAutofit fontScale="90000"/>
          </a:bodyPr>
          <a:lstStyle/>
          <a:p>
            <a:r>
              <a:rPr kumimoji="1" lang="ja-JP" altLang="en-US" dirty="0"/>
              <a:t>以下のコードでマーカー確かめることができます</a:t>
            </a:r>
          </a:p>
        </p:txBody>
      </p:sp>
      <p:sp>
        <p:nvSpPr>
          <p:cNvPr id="4" name="正方形/長方形 3">
            <a:extLst>
              <a:ext uri="{FF2B5EF4-FFF2-40B4-BE49-F238E27FC236}">
                <a16:creationId xmlns:a16="http://schemas.microsoft.com/office/drawing/2014/main" id="{8A85597A-BDC2-4E40-9FBD-23230613EC5D}"/>
              </a:ext>
            </a:extLst>
          </p:cNvPr>
          <p:cNvSpPr/>
          <p:nvPr/>
        </p:nvSpPr>
        <p:spPr>
          <a:xfrm>
            <a:off x="611560" y="1484784"/>
            <a:ext cx="7038528" cy="4247317"/>
          </a:xfrm>
          <a:prstGeom prst="rect">
            <a:avLst/>
          </a:prstGeom>
        </p:spPr>
        <p:txBody>
          <a:bodyPr wrap="square">
            <a:spAutoFit/>
          </a:bodyPr>
          <a:lstStyle/>
          <a:p>
            <a:r>
              <a:rPr lang="en-US" altLang="ja-JP" b="1" dirty="0">
                <a:solidFill>
                  <a:srgbClr val="000000"/>
                </a:solidFill>
                <a:latin typeface="inherit"/>
              </a:rPr>
              <a:t>import</a:t>
            </a:r>
            <a:r>
              <a:rPr lang="en-US" altLang="ja-JP" dirty="0">
                <a:solidFill>
                  <a:srgbClr val="006FE0"/>
                </a:solidFill>
                <a:latin typeface="inherit"/>
              </a:rPr>
              <a:t> </a:t>
            </a:r>
            <a:r>
              <a:rPr lang="en-US" altLang="ja-JP" dirty="0" err="1">
                <a:solidFill>
                  <a:srgbClr val="002D7A"/>
                </a:solidFill>
                <a:latin typeface="inherit"/>
              </a:rPr>
              <a:t>matplotlib</a:t>
            </a:r>
            <a:r>
              <a:rPr lang="en-US" altLang="ja-JP" dirty="0" err="1">
                <a:solidFill>
                  <a:srgbClr val="333333"/>
                </a:solidFill>
                <a:latin typeface="inherit"/>
              </a:rPr>
              <a:t>.</a:t>
            </a:r>
            <a:r>
              <a:rPr lang="en-US" altLang="ja-JP" dirty="0" err="1">
                <a:solidFill>
                  <a:srgbClr val="008080"/>
                </a:solidFill>
                <a:latin typeface="inherit"/>
              </a:rPr>
              <a:t>pyplot</a:t>
            </a:r>
            <a:r>
              <a:rPr lang="en-US" altLang="ja-JP" dirty="0">
                <a:solidFill>
                  <a:srgbClr val="008080"/>
                </a:solidFill>
                <a:latin typeface="inherit"/>
              </a:rPr>
              <a:t> </a:t>
            </a:r>
            <a:r>
              <a:rPr lang="en-US" altLang="ja-JP" b="1" dirty="0">
                <a:solidFill>
                  <a:srgbClr val="000000"/>
                </a:solidFill>
                <a:latin typeface="inherit"/>
              </a:rPr>
              <a:t>as</a:t>
            </a:r>
            <a:r>
              <a:rPr lang="en-US" altLang="ja-JP" dirty="0">
                <a:solidFill>
                  <a:srgbClr val="006FE0"/>
                </a:solidFill>
                <a:latin typeface="inherit"/>
              </a:rPr>
              <a:t> </a:t>
            </a:r>
            <a:r>
              <a:rPr lang="en-US" altLang="ja-JP" dirty="0" err="1">
                <a:solidFill>
                  <a:srgbClr val="008080"/>
                </a:solidFill>
                <a:latin typeface="inherit"/>
              </a:rPr>
              <a:t>plt</a:t>
            </a:r>
            <a:endParaRPr lang="en-US" altLang="ja-JP" dirty="0">
              <a:solidFill>
                <a:srgbClr val="000000"/>
              </a:solidFill>
              <a:latin typeface="Monaco"/>
            </a:endParaRPr>
          </a:p>
          <a:p>
            <a:r>
              <a:rPr lang="en-US" altLang="ja-JP" b="1" dirty="0">
                <a:solidFill>
                  <a:srgbClr val="000000"/>
                </a:solidFill>
                <a:latin typeface="inherit"/>
              </a:rPr>
              <a:t>import</a:t>
            </a:r>
            <a:r>
              <a:rPr lang="en-US" altLang="ja-JP" dirty="0">
                <a:solidFill>
                  <a:srgbClr val="006FE0"/>
                </a:solidFill>
                <a:latin typeface="inherit"/>
              </a:rPr>
              <a:t> </a:t>
            </a:r>
            <a:r>
              <a:rPr lang="en-US" altLang="ja-JP" dirty="0" err="1">
                <a:solidFill>
                  <a:srgbClr val="008080"/>
                </a:solidFill>
                <a:latin typeface="inherit"/>
              </a:rPr>
              <a:t>numpy</a:t>
            </a:r>
            <a:r>
              <a:rPr lang="en-US" altLang="ja-JP" dirty="0">
                <a:solidFill>
                  <a:srgbClr val="008080"/>
                </a:solidFill>
                <a:latin typeface="inherit"/>
              </a:rPr>
              <a:t> </a:t>
            </a:r>
            <a:r>
              <a:rPr lang="en-US" altLang="ja-JP" b="1" dirty="0">
                <a:solidFill>
                  <a:srgbClr val="000000"/>
                </a:solidFill>
                <a:latin typeface="inherit"/>
              </a:rPr>
              <a:t>as</a:t>
            </a:r>
            <a:r>
              <a:rPr lang="en-US" altLang="ja-JP" dirty="0">
                <a:solidFill>
                  <a:srgbClr val="006FE0"/>
                </a:solidFill>
                <a:latin typeface="inherit"/>
              </a:rPr>
              <a:t> </a:t>
            </a:r>
            <a:r>
              <a:rPr lang="en-US" altLang="ja-JP" dirty="0">
                <a:solidFill>
                  <a:srgbClr val="000000"/>
                </a:solidFill>
                <a:latin typeface="inherit"/>
              </a:rPr>
              <a:t>np</a:t>
            </a:r>
            <a:endParaRPr lang="en-US" altLang="ja-JP" dirty="0">
              <a:solidFill>
                <a:srgbClr val="000000"/>
              </a:solidFill>
              <a:latin typeface="Monaco"/>
            </a:endParaRPr>
          </a:p>
          <a:p>
            <a:r>
              <a:rPr lang="en-US" altLang="ja-JP" dirty="0">
                <a:solidFill>
                  <a:srgbClr val="000000"/>
                </a:solidFill>
                <a:latin typeface="Monaco"/>
              </a:rPr>
              <a:t> </a:t>
            </a:r>
          </a:p>
          <a:p>
            <a:r>
              <a:rPr lang="en-US" altLang="ja-JP" dirty="0">
                <a:solidFill>
                  <a:srgbClr val="002D7A"/>
                </a:solidFill>
                <a:latin typeface="inherit"/>
              </a:rPr>
              <a:t>x</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arange</a:t>
            </a:r>
            <a:r>
              <a:rPr lang="en-US" altLang="ja-JP" dirty="0">
                <a:solidFill>
                  <a:srgbClr val="333333"/>
                </a:solidFill>
                <a:latin typeface="inherit"/>
              </a:rPr>
              <a:t>(</a:t>
            </a:r>
            <a:r>
              <a:rPr lang="en-US" altLang="ja-JP" dirty="0">
                <a:solidFill>
                  <a:srgbClr val="009999"/>
                </a:solidFill>
                <a:latin typeface="inherit"/>
              </a:rPr>
              <a:t>1</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9999"/>
                </a:solidFill>
                <a:latin typeface="inherit"/>
              </a:rPr>
              <a:t>11</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2D7A"/>
                </a:solidFill>
                <a:latin typeface="inherit"/>
              </a:rPr>
              <a:t>y1</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repeat</a:t>
            </a:r>
            <a:r>
              <a:rPr lang="en-US" altLang="ja-JP" dirty="0">
                <a:solidFill>
                  <a:srgbClr val="333333"/>
                </a:solidFill>
                <a:latin typeface="inherit"/>
              </a:rPr>
              <a:t>(</a:t>
            </a:r>
            <a:r>
              <a:rPr lang="en-US" altLang="ja-JP" dirty="0">
                <a:solidFill>
                  <a:srgbClr val="009999"/>
                </a:solidFill>
                <a:latin typeface="inherit"/>
              </a:rPr>
              <a:t>3</a:t>
            </a:r>
            <a:r>
              <a:rPr lang="en-US" altLang="ja-JP" dirty="0">
                <a:solidFill>
                  <a:srgbClr val="333333"/>
                </a:solidFill>
                <a:latin typeface="inherit"/>
              </a:rPr>
              <a:t>,</a:t>
            </a:r>
            <a:r>
              <a:rPr lang="en-US" altLang="ja-JP" dirty="0">
                <a:solidFill>
                  <a:srgbClr val="006FE0"/>
                </a:solidFill>
                <a:latin typeface="inherit"/>
              </a:rPr>
              <a:t> </a:t>
            </a:r>
            <a:r>
              <a:rPr lang="en-US" altLang="ja-JP">
                <a:solidFill>
                  <a:srgbClr val="009999"/>
                </a:solidFill>
                <a:latin typeface="inherit"/>
              </a:rPr>
              <a:t>10</a:t>
            </a:r>
            <a:r>
              <a:rPr lang="en-US" altLang="ja-JP">
                <a:solidFill>
                  <a:srgbClr val="333333"/>
                </a:solidFill>
                <a:latin typeface="inherit"/>
              </a:rPr>
              <a:t>)#3</a:t>
            </a:r>
            <a:r>
              <a:rPr lang="ja-JP" altLang="en-US">
                <a:solidFill>
                  <a:srgbClr val="333333"/>
                </a:solidFill>
                <a:latin typeface="inherit"/>
              </a:rPr>
              <a:t>を１０回繰り返す</a:t>
            </a:r>
            <a:endParaRPr lang="en-US" altLang="ja-JP" dirty="0">
              <a:solidFill>
                <a:srgbClr val="000000"/>
              </a:solidFill>
              <a:latin typeface="Monaco"/>
            </a:endParaRPr>
          </a:p>
          <a:p>
            <a:r>
              <a:rPr lang="en-US" altLang="ja-JP" dirty="0">
                <a:solidFill>
                  <a:srgbClr val="002D7A"/>
                </a:solidFill>
                <a:latin typeface="inherit"/>
              </a:rPr>
              <a:t>y2</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repeat</a:t>
            </a:r>
            <a:r>
              <a:rPr lang="en-US" altLang="ja-JP" dirty="0">
                <a:solidFill>
                  <a:srgbClr val="333333"/>
                </a:solidFill>
                <a:latin typeface="inherit"/>
              </a:rPr>
              <a:t>(</a:t>
            </a:r>
            <a:r>
              <a:rPr lang="en-US" altLang="ja-JP" dirty="0">
                <a:solidFill>
                  <a:srgbClr val="009999"/>
                </a:solidFill>
                <a:latin typeface="inherit"/>
              </a:rPr>
              <a:t>2</a:t>
            </a:r>
            <a:r>
              <a:rPr lang="en-US" altLang="ja-JP" dirty="0">
                <a:solidFill>
                  <a:srgbClr val="333333"/>
                </a:solidFill>
                <a:latin typeface="inherit"/>
              </a:rPr>
              <a:t>,</a:t>
            </a:r>
            <a:r>
              <a:rPr lang="en-US" altLang="ja-JP" dirty="0">
                <a:solidFill>
                  <a:srgbClr val="006FE0"/>
                </a:solidFill>
                <a:latin typeface="inherit"/>
              </a:rPr>
              <a:t> </a:t>
            </a:r>
            <a:r>
              <a:rPr lang="en-US" altLang="ja-JP">
                <a:solidFill>
                  <a:srgbClr val="009999"/>
                </a:solidFill>
                <a:latin typeface="inherit"/>
              </a:rPr>
              <a:t>10</a:t>
            </a:r>
            <a:r>
              <a:rPr lang="en-US" altLang="ja-JP">
                <a:solidFill>
                  <a:srgbClr val="333333"/>
                </a:solidFill>
                <a:latin typeface="inherit"/>
              </a:rPr>
              <a:t>) #2</a:t>
            </a:r>
            <a:r>
              <a:rPr lang="ja-JP" altLang="en-US">
                <a:solidFill>
                  <a:srgbClr val="333333"/>
                </a:solidFill>
                <a:latin typeface="inherit"/>
              </a:rPr>
              <a:t>を１０回繰り返す</a:t>
            </a:r>
            <a:endParaRPr lang="en-US" altLang="ja-JP" dirty="0">
              <a:solidFill>
                <a:srgbClr val="000000"/>
              </a:solidFill>
              <a:latin typeface="Monaco"/>
            </a:endParaRPr>
          </a:p>
          <a:p>
            <a:r>
              <a:rPr lang="en-US" altLang="ja-JP" dirty="0">
                <a:solidFill>
                  <a:srgbClr val="002D7A"/>
                </a:solidFill>
                <a:latin typeface="inherit"/>
              </a:rPr>
              <a:t>y3</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repeat</a:t>
            </a:r>
            <a:r>
              <a:rPr lang="en-US" altLang="ja-JP" dirty="0">
                <a:solidFill>
                  <a:srgbClr val="333333"/>
                </a:solidFill>
                <a:latin typeface="inherit"/>
              </a:rPr>
              <a:t>(</a:t>
            </a:r>
            <a:r>
              <a:rPr lang="en-US" altLang="ja-JP" dirty="0">
                <a:solidFill>
                  <a:srgbClr val="009999"/>
                </a:solidFill>
                <a:latin typeface="inherit"/>
              </a:rPr>
              <a:t>1</a:t>
            </a:r>
            <a:r>
              <a:rPr lang="en-US" altLang="ja-JP" dirty="0">
                <a:solidFill>
                  <a:srgbClr val="333333"/>
                </a:solidFill>
                <a:latin typeface="inherit"/>
              </a:rPr>
              <a:t>,</a:t>
            </a:r>
            <a:r>
              <a:rPr lang="en-US" altLang="ja-JP" dirty="0">
                <a:solidFill>
                  <a:srgbClr val="006FE0"/>
                </a:solidFill>
                <a:latin typeface="inherit"/>
              </a:rPr>
              <a:t> </a:t>
            </a:r>
            <a:r>
              <a:rPr lang="en-US" altLang="ja-JP">
                <a:solidFill>
                  <a:srgbClr val="009999"/>
                </a:solidFill>
                <a:latin typeface="inherit"/>
              </a:rPr>
              <a:t>10</a:t>
            </a:r>
            <a:r>
              <a:rPr lang="en-US" altLang="ja-JP">
                <a:solidFill>
                  <a:srgbClr val="333333"/>
                </a:solidFill>
                <a:latin typeface="inherit"/>
              </a:rPr>
              <a:t>) #1</a:t>
            </a:r>
            <a:r>
              <a:rPr lang="ja-JP" altLang="en-US">
                <a:solidFill>
                  <a:srgbClr val="333333"/>
                </a:solidFill>
                <a:latin typeface="inherit"/>
              </a:rPr>
              <a:t>を１０回繰り返す</a:t>
            </a:r>
            <a:endParaRPr lang="en-US" altLang="ja-JP" dirty="0">
              <a:solidFill>
                <a:srgbClr val="000000"/>
              </a:solidFill>
              <a:latin typeface="Monaco"/>
            </a:endParaRPr>
          </a:p>
          <a:p>
            <a:r>
              <a:rPr lang="en-US" altLang="ja-JP">
                <a:solidFill>
                  <a:srgbClr val="002D7A"/>
                </a:solidFill>
                <a:latin typeface="inherit"/>
              </a:rPr>
              <a:t>markers1</a:t>
            </a:r>
            <a:r>
              <a:rPr lang="en-US" altLang="ja-JP">
                <a:solidFill>
                  <a:srgbClr val="006FE0"/>
                </a:solidFill>
                <a:latin typeface="inherit"/>
              </a:rPr>
              <a:t> </a:t>
            </a:r>
            <a:r>
              <a:rPr lang="en-US" altLang="ja-JP" dirty="0">
                <a:solidFill>
                  <a:srgbClr val="006FE0"/>
                </a:solidFill>
                <a:latin typeface="inherit"/>
              </a:rPr>
              <a:t>= </a:t>
            </a:r>
            <a:r>
              <a:rPr lang="en-US" altLang="ja-JP" dirty="0">
                <a:solidFill>
                  <a:srgbClr val="333333"/>
                </a:solidFill>
                <a:latin typeface="inherit"/>
              </a:rPr>
              <a:t>[</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"o"</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"v"</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"&lt;"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"&gt;"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"1"</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"2"</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"3"</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2D7A"/>
                </a:solidFill>
                <a:latin typeface="inherit"/>
              </a:rPr>
              <a:t>markers2</a:t>
            </a:r>
            <a:r>
              <a:rPr lang="en-US" altLang="ja-JP" dirty="0">
                <a:solidFill>
                  <a:srgbClr val="006FE0"/>
                </a:solidFill>
                <a:latin typeface="inherit"/>
              </a:rPr>
              <a:t> = </a:t>
            </a:r>
            <a:r>
              <a:rPr lang="en-US" altLang="ja-JP" dirty="0">
                <a:solidFill>
                  <a:srgbClr val="333333"/>
                </a:solidFill>
                <a:latin typeface="inherit"/>
              </a:rPr>
              <a:t>[</a:t>
            </a:r>
            <a:r>
              <a:rPr lang="en-US" altLang="ja-JP" dirty="0">
                <a:solidFill>
                  <a:srgbClr val="DD1144"/>
                </a:solidFill>
                <a:latin typeface="inherit"/>
              </a:rPr>
              <a:t>"4"</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"8"</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"s"</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"p"</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"h"</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"H"</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"x"</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"D"</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2D7A"/>
                </a:solidFill>
                <a:latin typeface="inherit"/>
              </a:rPr>
              <a:t>markers3</a:t>
            </a:r>
            <a:r>
              <a:rPr lang="en-US" altLang="ja-JP" dirty="0">
                <a:solidFill>
                  <a:srgbClr val="006FE0"/>
                </a:solidFill>
                <a:latin typeface="inherit"/>
              </a:rPr>
              <a:t> = </a:t>
            </a:r>
            <a:r>
              <a:rPr lang="en-US" altLang="ja-JP" dirty="0">
                <a:solidFill>
                  <a:srgbClr val="333333"/>
                </a:solidFill>
                <a:latin typeface="inherit"/>
              </a:rPr>
              <a:t>[</a:t>
            </a:r>
            <a:r>
              <a:rPr lang="en-US" altLang="ja-JP" dirty="0">
                <a:solidFill>
                  <a:srgbClr val="DD1144"/>
                </a:solidFill>
                <a:latin typeface="inherit"/>
              </a:rPr>
              <a:t>"d"</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"_"</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"None"</a:t>
            </a:r>
            <a:r>
              <a:rPr lang="en-US" altLang="ja-JP" dirty="0">
                <a:solidFill>
                  <a:srgbClr val="333333"/>
                </a:solidFill>
                <a:latin typeface="inherit"/>
              </a:rPr>
              <a:t>,</a:t>
            </a:r>
            <a:r>
              <a:rPr lang="en-US" altLang="ja-JP" dirty="0">
                <a:solidFill>
                  <a:srgbClr val="006FE0"/>
                </a:solidFill>
                <a:latin typeface="inherit"/>
              </a:rPr>
              <a:t> </a:t>
            </a:r>
            <a:r>
              <a:rPr lang="en-US" altLang="ja-JP" b="1" dirty="0">
                <a:solidFill>
                  <a:srgbClr val="800080"/>
                </a:solidFill>
                <a:latin typeface="inherit"/>
              </a:rPr>
              <a:t>None</a:t>
            </a:r>
            <a:r>
              <a:rPr lang="en-US" altLang="ja-JP">
                <a:solidFill>
                  <a:srgbClr val="333333"/>
                </a:solidFill>
                <a:latin typeface="inherit"/>
              </a:rPr>
              <a:t>,</a:t>
            </a:r>
            <a:r>
              <a:rPr lang="en-US" altLang="ja-JP">
                <a:solidFill>
                  <a:srgbClr val="006FE0"/>
                </a:solidFill>
                <a:latin typeface="inherit"/>
              </a:rPr>
              <a:t> </a:t>
            </a:r>
            <a:r>
              <a:rPr lang="en-US" altLang="ja-JP">
                <a:solidFill>
                  <a:srgbClr val="DD1144"/>
                </a:solidFill>
                <a:latin typeface="inherit"/>
              </a:rPr>
              <a:t>""</a:t>
            </a:r>
            <a:r>
              <a:rPr lang="en-US" altLang="ja-JP">
                <a:solidFill>
                  <a:srgbClr val="333333"/>
                </a:solidFill>
                <a:latin typeface="inherit"/>
              </a:rPr>
              <a:t>,</a:t>
            </a:r>
            <a:r>
              <a:rPr lang="en-US" altLang="ja-JP">
                <a:solidFill>
                  <a:srgbClr val="006FE0"/>
                </a:solidFill>
                <a:latin typeface="inherit"/>
              </a:rPr>
              <a:t> </a:t>
            </a:r>
            <a:r>
              <a:rPr lang="en-US" altLang="ja-JP">
                <a:solidFill>
                  <a:srgbClr val="DD1144"/>
                </a:solidFill>
                <a:latin typeface="inherit"/>
              </a:rPr>
              <a:t>"$x$"</a:t>
            </a:r>
            <a:r>
              <a:rPr lang="en-US" altLang="ja-JP">
                <a:solidFill>
                  <a:srgbClr val="333333"/>
                </a:solidFill>
                <a:latin typeface="inherit"/>
              </a:rPr>
              <a:t>,</a:t>
            </a:r>
            <a:r>
              <a:rPr lang="en-US" altLang="ja-JP">
                <a:solidFill>
                  <a:srgbClr val="DD1144"/>
                </a:solidFill>
                <a:latin typeface="inherit"/>
              </a:rPr>
              <a:t>"$\\alpha$“,"$\\</a:t>
            </a:r>
            <a:r>
              <a:rPr lang="en-US" altLang="ja-JP" dirty="0">
                <a:solidFill>
                  <a:srgbClr val="DD1144"/>
                </a:solidFill>
                <a:latin typeface="inherit"/>
              </a:rPr>
              <a:t>beta$"</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"$\\gamma$"</a:t>
            </a:r>
            <a:r>
              <a:rPr lang="en-US" altLang="ja-JP" dirty="0">
                <a:solidFill>
                  <a:srgbClr val="333333"/>
                </a:solidFill>
                <a:latin typeface="inherit"/>
              </a:rPr>
              <a:t>]</a:t>
            </a:r>
            <a:endParaRPr lang="en-US" altLang="ja-JP" dirty="0">
              <a:solidFill>
                <a:srgbClr val="000000"/>
              </a:solidFill>
              <a:latin typeface="Monaco"/>
            </a:endParaRPr>
          </a:p>
          <a:p>
            <a:r>
              <a:rPr lang="en-US" altLang="ja-JP" b="1" dirty="0">
                <a:solidFill>
                  <a:srgbClr val="000000"/>
                </a:solidFill>
                <a:latin typeface="inherit"/>
              </a:rPr>
              <a:t>for</a:t>
            </a:r>
            <a:r>
              <a:rPr lang="en-US" altLang="ja-JP" dirty="0">
                <a:solidFill>
                  <a:srgbClr val="006FE0"/>
                </a:solidFill>
                <a:latin typeface="inherit"/>
              </a:rPr>
              <a:t> </a:t>
            </a:r>
            <a:r>
              <a:rPr lang="en-US" altLang="ja-JP" dirty="0" err="1">
                <a:solidFill>
                  <a:srgbClr val="000000"/>
                </a:solidFill>
                <a:latin typeface="inherit"/>
              </a:rPr>
              <a:t>i</a:t>
            </a:r>
            <a:r>
              <a:rPr lang="en-US" altLang="ja-JP" dirty="0">
                <a:solidFill>
                  <a:srgbClr val="006FE0"/>
                </a:solidFill>
                <a:latin typeface="inherit"/>
              </a:rPr>
              <a:t> </a:t>
            </a:r>
            <a:r>
              <a:rPr lang="en-US" altLang="ja-JP" b="1" dirty="0">
                <a:solidFill>
                  <a:srgbClr val="000000"/>
                </a:solidFill>
                <a:latin typeface="inherit"/>
              </a:rPr>
              <a:t>in</a:t>
            </a:r>
            <a:r>
              <a:rPr lang="en-US" altLang="ja-JP" dirty="0">
                <a:solidFill>
                  <a:srgbClr val="006FE0"/>
                </a:solidFill>
                <a:latin typeface="inherit"/>
              </a:rPr>
              <a:t> </a:t>
            </a:r>
            <a:r>
              <a:rPr lang="en-US" altLang="ja-JP" dirty="0">
                <a:solidFill>
                  <a:srgbClr val="002D7A"/>
                </a:solidFill>
                <a:latin typeface="inherit"/>
              </a:rPr>
              <a:t>x</a:t>
            </a:r>
            <a:r>
              <a:rPr lang="en-US" altLang="ja-JP" dirty="0">
                <a:solidFill>
                  <a:srgbClr val="006FE0"/>
                </a:solidFill>
                <a:latin typeface="inherit"/>
              </a:rPr>
              <a:t>-</a:t>
            </a:r>
            <a:r>
              <a:rPr lang="en-US" altLang="ja-JP" dirty="0">
                <a:solidFill>
                  <a:srgbClr val="009999"/>
                </a:solidFill>
                <a:latin typeface="inherit"/>
              </a:rPr>
              <a:t>1</a:t>
            </a:r>
            <a:r>
              <a:rPr lang="en-US" altLang="ja-JP" dirty="0">
                <a:solidFill>
                  <a:srgbClr val="006FE0"/>
                </a:solidFill>
                <a:latin typeface="inherit"/>
              </a:rPr>
              <a:t>:</a:t>
            </a:r>
            <a:endParaRPr lang="en-US" altLang="ja-JP" dirty="0">
              <a:solidFill>
                <a:srgbClr val="000000"/>
              </a:solidFill>
              <a:latin typeface="Monaco"/>
            </a:endParaRPr>
          </a:p>
          <a:p>
            <a:r>
              <a:rPr lang="en-US" altLang="ja-JP" dirty="0">
                <a:solidFill>
                  <a:srgbClr val="006FE0"/>
                </a:solidFill>
                <a:latin typeface="inherit"/>
              </a:rPr>
              <a:t>  </a:t>
            </a:r>
            <a:r>
              <a:rPr lang="en-US" altLang="ja-JP" dirty="0" err="1">
                <a:solidFill>
                  <a:srgbClr val="002D7A"/>
                </a:solidFill>
                <a:latin typeface="inherit"/>
              </a:rPr>
              <a:t>plt</a:t>
            </a:r>
            <a:r>
              <a:rPr lang="en-US" altLang="ja-JP" dirty="0" err="1">
                <a:solidFill>
                  <a:srgbClr val="333333"/>
                </a:solidFill>
                <a:latin typeface="inherit"/>
              </a:rPr>
              <a:t>.</a:t>
            </a:r>
            <a:r>
              <a:rPr lang="en-US" altLang="ja-JP" dirty="0" err="1">
                <a:solidFill>
                  <a:srgbClr val="008080"/>
                </a:solidFill>
                <a:latin typeface="inherit"/>
              </a:rPr>
              <a:t>scatter</a:t>
            </a:r>
            <a:r>
              <a:rPr lang="en-US" altLang="ja-JP" dirty="0">
                <a:solidFill>
                  <a:srgbClr val="333333"/>
                </a:solidFill>
                <a:latin typeface="inherit"/>
              </a:rPr>
              <a:t>(</a:t>
            </a:r>
            <a:r>
              <a:rPr lang="en-US" altLang="ja-JP" dirty="0">
                <a:solidFill>
                  <a:srgbClr val="002D7A"/>
                </a:solidFill>
                <a:latin typeface="inherit"/>
              </a:rPr>
              <a:t>x</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y1</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s</a:t>
            </a:r>
            <a:r>
              <a:rPr lang="en-US" altLang="ja-JP" dirty="0">
                <a:solidFill>
                  <a:srgbClr val="006FE0"/>
                </a:solidFill>
                <a:latin typeface="inherit"/>
              </a:rPr>
              <a:t>=</a:t>
            </a:r>
            <a:r>
              <a:rPr lang="en-US" altLang="ja-JP" dirty="0">
                <a:solidFill>
                  <a:srgbClr val="009999"/>
                </a:solidFill>
                <a:latin typeface="inherit"/>
              </a:rPr>
              <a:t>300</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marker</a:t>
            </a:r>
            <a:r>
              <a:rPr lang="en-US" altLang="ja-JP" dirty="0">
                <a:solidFill>
                  <a:srgbClr val="006FE0"/>
                </a:solidFill>
                <a:latin typeface="inherit"/>
              </a:rPr>
              <a:t>=</a:t>
            </a:r>
            <a:r>
              <a:rPr lang="en-US" altLang="ja-JP" dirty="0">
                <a:solidFill>
                  <a:srgbClr val="002D7A"/>
                </a:solidFill>
                <a:latin typeface="inherit"/>
              </a:rPr>
              <a:t>markers1</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6FE0"/>
                </a:solidFill>
                <a:latin typeface="inherit"/>
              </a:rPr>
              <a:t>  </a:t>
            </a:r>
            <a:r>
              <a:rPr lang="en-US" altLang="ja-JP" dirty="0" err="1">
                <a:solidFill>
                  <a:srgbClr val="002D7A"/>
                </a:solidFill>
                <a:latin typeface="inherit"/>
              </a:rPr>
              <a:t>plt</a:t>
            </a:r>
            <a:r>
              <a:rPr lang="en-US" altLang="ja-JP" dirty="0" err="1">
                <a:solidFill>
                  <a:srgbClr val="333333"/>
                </a:solidFill>
                <a:latin typeface="inherit"/>
              </a:rPr>
              <a:t>.</a:t>
            </a:r>
            <a:r>
              <a:rPr lang="en-US" altLang="ja-JP" dirty="0" err="1">
                <a:solidFill>
                  <a:srgbClr val="008080"/>
                </a:solidFill>
                <a:latin typeface="inherit"/>
              </a:rPr>
              <a:t>scatter</a:t>
            </a:r>
            <a:r>
              <a:rPr lang="en-US" altLang="ja-JP" dirty="0">
                <a:solidFill>
                  <a:srgbClr val="333333"/>
                </a:solidFill>
                <a:latin typeface="inherit"/>
              </a:rPr>
              <a:t>(</a:t>
            </a:r>
            <a:r>
              <a:rPr lang="en-US" altLang="ja-JP" dirty="0">
                <a:solidFill>
                  <a:srgbClr val="002D7A"/>
                </a:solidFill>
                <a:latin typeface="inherit"/>
              </a:rPr>
              <a:t>x</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y2</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s</a:t>
            </a:r>
            <a:r>
              <a:rPr lang="en-US" altLang="ja-JP" dirty="0">
                <a:solidFill>
                  <a:srgbClr val="006FE0"/>
                </a:solidFill>
                <a:latin typeface="inherit"/>
              </a:rPr>
              <a:t>=</a:t>
            </a:r>
            <a:r>
              <a:rPr lang="en-US" altLang="ja-JP" dirty="0">
                <a:solidFill>
                  <a:srgbClr val="009999"/>
                </a:solidFill>
                <a:latin typeface="inherit"/>
              </a:rPr>
              <a:t>300</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marker</a:t>
            </a:r>
            <a:r>
              <a:rPr lang="en-US" altLang="ja-JP" dirty="0">
                <a:solidFill>
                  <a:srgbClr val="006FE0"/>
                </a:solidFill>
                <a:latin typeface="inherit"/>
              </a:rPr>
              <a:t>=</a:t>
            </a:r>
            <a:r>
              <a:rPr lang="en-US" altLang="ja-JP" dirty="0">
                <a:solidFill>
                  <a:srgbClr val="002D7A"/>
                </a:solidFill>
                <a:latin typeface="inherit"/>
              </a:rPr>
              <a:t>markers2</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6FE0"/>
                </a:solidFill>
                <a:latin typeface="inherit"/>
              </a:rPr>
              <a:t>  </a:t>
            </a:r>
            <a:r>
              <a:rPr lang="en-US" altLang="ja-JP" dirty="0" err="1">
                <a:solidFill>
                  <a:srgbClr val="002D7A"/>
                </a:solidFill>
                <a:latin typeface="inherit"/>
              </a:rPr>
              <a:t>plt</a:t>
            </a:r>
            <a:r>
              <a:rPr lang="en-US" altLang="ja-JP" dirty="0" err="1">
                <a:solidFill>
                  <a:srgbClr val="333333"/>
                </a:solidFill>
                <a:latin typeface="inherit"/>
              </a:rPr>
              <a:t>.</a:t>
            </a:r>
            <a:r>
              <a:rPr lang="en-US" altLang="ja-JP" dirty="0" err="1">
                <a:solidFill>
                  <a:srgbClr val="008080"/>
                </a:solidFill>
                <a:latin typeface="inherit"/>
              </a:rPr>
              <a:t>scatter</a:t>
            </a:r>
            <a:r>
              <a:rPr lang="en-US" altLang="ja-JP" dirty="0">
                <a:solidFill>
                  <a:srgbClr val="333333"/>
                </a:solidFill>
                <a:latin typeface="inherit"/>
              </a:rPr>
              <a:t>(</a:t>
            </a:r>
            <a:r>
              <a:rPr lang="en-US" altLang="ja-JP" dirty="0">
                <a:solidFill>
                  <a:srgbClr val="002D7A"/>
                </a:solidFill>
                <a:latin typeface="inherit"/>
              </a:rPr>
              <a:t>x</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y3</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s</a:t>
            </a:r>
            <a:r>
              <a:rPr lang="en-US" altLang="ja-JP" dirty="0">
                <a:solidFill>
                  <a:srgbClr val="006FE0"/>
                </a:solidFill>
                <a:latin typeface="inherit"/>
              </a:rPr>
              <a:t>=</a:t>
            </a:r>
            <a:r>
              <a:rPr lang="en-US" altLang="ja-JP" dirty="0">
                <a:solidFill>
                  <a:srgbClr val="009999"/>
                </a:solidFill>
                <a:latin typeface="inherit"/>
              </a:rPr>
              <a:t>300</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marker</a:t>
            </a:r>
            <a:r>
              <a:rPr lang="en-US" altLang="ja-JP" dirty="0">
                <a:solidFill>
                  <a:srgbClr val="006FE0"/>
                </a:solidFill>
                <a:latin typeface="inherit"/>
              </a:rPr>
              <a:t>=</a:t>
            </a:r>
            <a:r>
              <a:rPr lang="en-US" altLang="ja-JP" dirty="0">
                <a:solidFill>
                  <a:srgbClr val="002D7A"/>
                </a:solidFill>
                <a:latin typeface="inherit"/>
              </a:rPr>
              <a:t>markers3</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endParaRPr lang="en-US" altLang="ja-JP" b="0" i="0" dirty="0">
              <a:solidFill>
                <a:srgbClr val="000000"/>
              </a:solidFill>
              <a:effectLst/>
              <a:latin typeface="Monaco"/>
            </a:endParaRPr>
          </a:p>
        </p:txBody>
      </p:sp>
    </p:spTree>
    <p:extLst>
      <p:ext uri="{BB962C8B-B14F-4D97-AF65-F5344CB8AC3E}">
        <p14:creationId xmlns:p14="http://schemas.microsoft.com/office/powerpoint/2010/main" val="233697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9F67B-DCD7-4987-A98A-77ADF7A09166}"/>
              </a:ext>
            </a:extLst>
          </p:cNvPr>
          <p:cNvSpPr>
            <a:spLocks noGrp="1"/>
          </p:cNvSpPr>
          <p:nvPr>
            <p:ph type="title"/>
          </p:nvPr>
        </p:nvSpPr>
        <p:spPr/>
        <p:txBody>
          <a:bodyPr/>
          <a:lstStyle/>
          <a:p>
            <a:r>
              <a:rPr kumimoji="1" lang="en-US" altLang="ja-JP"/>
              <a:t>marker.py</a:t>
            </a:r>
            <a:r>
              <a:rPr kumimoji="1" lang="ja-JP" altLang="en-US"/>
              <a:t>の実行結果</a:t>
            </a:r>
          </a:p>
        </p:txBody>
      </p:sp>
      <p:pic>
        <p:nvPicPr>
          <p:cNvPr id="4" name="図 3">
            <a:extLst>
              <a:ext uri="{FF2B5EF4-FFF2-40B4-BE49-F238E27FC236}">
                <a16:creationId xmlns:a16="http://schemas.microsoft.com/office/drawing/2014/main" id="{976BF2CA-1CAD-4167-A560-0A15797F6891}"/>
              </a:ext>
            </a:extLst>
          </p:cNvPr>
          <p:cNvPicPr>
            <a:picLocks noChangeAspect="1"/>
          </p:cNvPicPr>
          <p:nvPr/>
        </p:nvPicPr>
        <p:blipFill>
          <a:blip r:embed="rId2"/>
          <a:stretch>
            <a:fillRect/>
          </a:stretch>
        </p:blipFill>
        <p:spPr>
          <a:xfrm>
            <a:off x="-108520" y="1196752"/>
            <a:ext cx="9144000" cy="6141950"/>
          </a:xfrm>
          <a:prstGeom prst="rect">
            <a:avLst/>
          </a:prstGeom>
        </p:spPr>
      </p:pic>
    </p:spTree>
    <p:extLst>
      <p:ext uri="{BB962C8B-B14F-4D97-AF65-F5344CB8AC3E}">
        <p14:creationId xmlns:p14="http://schemas.microsoft.com/office/powerpoint/2010/main" val="225164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6CA88-5A3F-4A5C-BCF9-0CE3482401F2}"/>
              </a:ext>
            </a:extLst>
          </p:cNvPr>
          <p:cNvSpPr>
            <a:spLocks noGrp="1"/>
          </p:cNvSpPr>
          <p:nvPr>
            <p:ph type="title"/>
          </p:nvPr>
        </p:nvSpPr>
        <p:spPr/>
        <p:txBody>
          <a:bodyPr/>
          <a:lstStyle/>
          <a:p>
            <a:r>
              <a:rPr kumimoji="1" lang="ja-JP" altLang="en-US" dirty="0"/>
              <a:t>ラインを点線にする</a:t>
            </a:r>
          </a:p>
        </p:txBody>
      </p:sp>
      <p:sp>
        <p:nvSpPr>
          <p:cNvPr id="4" name="正方形/長方形 3">
            <a:extLst>
              <a:ext uri="{FF2B5EF4-FFF2-40B4-BE49-F238E27FC236}">
                <a16:creationId xmlns:a16="http://schemas.microsoft.com/office/drawing/2014/main" id="{A0BB91EB-5558-40C3-AA9C-3383D8203A42}"/>
              </a:ext>
            </a:extLst>
          </p:cNvPr>
          <p:cNvSpPr/>
          <p:nvPr/>
        </p:nvSpPr>
        <p:spPr>
          <a:xfrm>
            <a:off x="792907" y="1417638"/>
            <a:ext cx="5886400" cy="3693319"/>
          </a:xfrm>
          <a:prstGeom prst="rect">
            <a:avLst/>
          </a:prstGeom>
        </p:spPr>
        <p:txBody>
          <a:bodyPr wrap="square">
            <a:spAutoFit/>
          </a:bodyPr>
          <a:lstStyle/>
          <a:p>
            <a:endParaRPr lang="ja-JP" altLang="en-US" dirty="0"/>
          </a:p>
          <a:p>
            <a:r>
              <a:rPr lang="ja-JP" altLang="en-US" dirty="0"/>
              <a:t>%matplotlib inline</a:t>
            </a:r>
          </a:p>
          <a:p>
            <a:r>
              <a:rPr lang="ja-JP" altLang="en-US" dirty="0"/>
              <a:t>import matplotlib.pyplot as plt</a:t>
            </a:r>
          </a:p>
          <a:p>
            <a:endParaRPr lang="ja-JP" altLang="en-US" dirty="0"/>
          </a:p>
          <a:p>
            <a:r>
              <a:rPr lang="ja-JP" altLang="en-US" dirty="0"/>
              <a:t>plt.plot([1, 2, 3, 4],       # xの値</a:t>
            </a:r>
          </a:p>
          <a:p>
            <a:r>
              <a:rPr lang="ja-JP" altLang="en-US" dirty="0"/>
              <a:t>         [1, 4, 9, 16],      # yの値</a:t>
            </a:r>
          </a:p>
          <a:p>
            <a:r>
              <a:rPr lang="ja-JP" altLang="en-US" dirty="0"/>
              <a:t>         </a:t>
            </a:r>
            <a:r>
              <a:rPr lang="ja-JP" altLang="en-US" dirty="0">
                <a:solidFill>
                  <a:srgbClr val="FF0000"/>
                </a:solidFill>
              </a:rPr>
              <a:t>linestyle='dotted'</a:t>
            </a:r>
            <a:r>
              <a:rPr lang="ja-JP" altLang="en-US" dirty="0"/>
              <a:t>, # ラインを点線にする</a:t>
            </a:r>
          </a:p>
          <a:p>
            <a:r>
              <a:rPr lang="ja-JP" altLang="en-US" dirty="0"/>
              <a:t>         linewidth=5,        # ライン幅は5pt</a:t>
            </a:r>
          </a:p>
          <a:p>
            <a:r>
              <a:rPr lang="ja-JP" altLang="en-US" dirty="0"/>
              <a:t>         color='red'         # ラインの色は赤</a:t>
            </a:r>
          </a:p>
          <a:p>
            <a:r>
              <a:rPr lang="ja-JP" altLang="en-US" dirty="0"/>
              <a:t>        )</a:t>
            </a:r>
          </a:p>
          <a:p>
            <a:r>
              <a:rPr lang="ja-JP" altLang="en-US" dirty="0"/>
              <a:t>plt.ylabel('y-label')        # y軸のラベルをプロット</a:t>
            </a:r>
          </a:p>
          <a:p>
            <a:r>
              <a:rPr lang="ja-JP" altLang="en-US" dirty="0"/>
              <a:t>plt.xlabel('x-label')        # x軸のラベルをプロット</a:t>
            </a:r>
          </a:p>
          <a:p>
            <a:r>
              <a:rPr lang="ja-JP" altLang="en-US" dirty="0"/>
              <a:t>plt.show() </a:t>
            </a:r>
          </a:p>
        </p:txBody>
      </p:sp>
      <p:pic>
        <p:nvPicPr>
          <p:cNvPr id="2052" name="Picture 4">
            <a:extLst>
              <a:ext uri="{FF2B5EF4-FFF2-40B4-BE49-F238E27FC236}">
                <a16:creationId xmlns:a16="http://schemas.microsoft.com/office/drawing/2014/main" id="{5BB25F2C-9329-4CB2-9E83-6F5B2BBE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437112"/>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7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AB0BC-09BA-4B59-81F2-900BAEEDB6DC}"/>
              </a:ext>
            </a:extLst>
          </p:cNvPr>
          <p:cNvSpPr>
            <a:spLocks noGrp="1"/>
          </p:cNvSpPr>
          <p:nvPr>
            <p:ph type="title"/>
          </p:nvPr>
        </p:nvSpPr>
        <p:spPr/>
        <p:txBody>
          <a:bodyPr>
            <a:normAutofit fontScale="90000"/>
          </a:bodyPr>
          <a:lstStyle/>
          <a:p>
            <a:r>
              <a:rPr lang="en-US" altLang="ja-JP"/>
              <a:t>11,1,5</a:t>
            </a:r>
            <a:r>
              <a:rPr lang="ja-JP" altLang="en-US"/>
              <a:t>グラフの軸に目盛りを設定する</a:t>
            </a:r>
            <a:br>
              <a:rPr lang="en-US" altLang="ja-JP"/>
            </a:br>
            <a:r>
              <a:rPr lang="en-US" altLang="ja-JP"/>
              <a:t>(xticks,yticks)</a:t>
            </a:r>
            <a:endParaRPr kumimoji="1" lang="ja-JP" altLang="en-US"/>
          </a:p>
        </p:txBody>
      </p:sp>
      <p:sp>
        <p:nvSpPr>
          <p:cNvPr id="3" name="コンテンツ プレースホルダー 2">
            <a:extLst>
              <a:ext uri="{FF2B5EF4-FFF2-40B4-BE49-F238E27FC236}">
                <a16:creationId xmlns:a16="http://schemas.microsoft.com/office/drawing/2014/main" id="{C4D06F01-AACB-454A-9C93-E80618F13B32}"/>
              </a:ext>
            </a:extLst>
          </p:cNvPr>
          <p:cNvSpPr>
            <a:spLocks noGrp="1"/>
          </p:cNvSpPr>
          <p:nvPr>
            <p:ph idx="1"/>
          </p:nvPr>
        </p:nvSpPr>
        <p:spPr/>
        <p:txBody>
          <a:bodyPr/>
          <a:lstStyle/>
          <a:p>
            <a:r>
              <a:rPr kumimoji="1" lang="en-US" altLang="ja-JP"/>
              <a:t>xtick(</a:t>
            </a:r>
            <a:r>
              <a:rPr kumimoji="1" lang="ja-JP" altLang="en-US"/>
              <a:t>目盛りを挿入する位置</a:t>
            </a:r>
            <a:r>
              <a:rPr kumimoji="1" lang="en-US" altLang="ja-JP"/>
              <a:t>,</a:t>
            </a:r>
            <a:r>
              <a:rPr kumimoji="1" lang="ja-JP" altLang="en-US"/>
              <a:t>挿入する目盛り</a:t>
            </a:r>
            <a:r>
              <a:rPr kumimoji="1" lang="en-US" altLang="ja-JP"/>
              <a:t>)</a:t>
            </a:r>
          </a:p>
          <a:p>
            <a:endParaRPr kumimoji="1" lang="en-US" altLang="ja-JP"/>
          </a:p>
          <a:p>
            <a:r>
              <a:rPr lang="en-US" altLang="ja-JP"/>
              <a:t>ytick(</a:t>
            </a:r>
            <a:r>
              <a:rPr lang="ja-JP" altLang="en-US"/>
              <a:t>目盛りを挿入する位置</a:t>
            </a:r>
            <a:r>
              <a:rPr lang="en-US" altLang="ja-JP"/>
              <a:t>,</a:t>
            </a:r>
            <a:r>
              <a:rPr lang="ja-JP" altLang="en-US"/>
              <a:t>挿入する目盛り</a:t>
            </a:r>
            <a:r>
              <a:rPr lang="en-US" altLang="ja-JP"/>
              <a:t>)</a:t>
            </a:r>
          </a:p>
          <a:p>
            <a:endParaRPr kumimoji="1" lang="ja-JP" altLang="en-US"/>
          </a:p>
        </p:txBody>
      </p:sp>
    </p:spTree>
    <p:extLst>
      <p:ext uri="{BB962C8B-B14F-4D97-AF65-F5344CB8AC3E}">
        <p14:creationId xmlns:p14="http://schemas.microsoft.com/office/powerpoint/2010/main" val="199909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7D072-6BBC-4D09-8FE3-7C85D8569573}"/>
              </a:ext>
            </a:extLst>
          </p:cNvPr>
          <p:cNvSpPr>
            <a:spLocks noGrp="1"/>
          </p:cNvSpPr>
          <p:nvPr>
            <p:ph type="title"/>
          </p:nvPr>
        </p:nvSpPr>
        <p:spPr>
          <a:xfrm>
            <a:off x="251520" y="2060848"/>
            <a:ext cx="8229600" cy="1143000"/>
          </a:xfrm>
        </p:spPr>
        <p:txBody>
          <a:bodyPr/>
          <a:lstStyle/>
          <a:p>
            <a:r>
              <a:rPr kumimoji="1" lang="ja-JP" altLang="en-US"/>
              <a:t>課題　簡易マスターメンテ</a:t>
            </a:r>
          </a:p>
        </p:txBody>
      </p:sp>
    </p:spTree>
    <p:extLst>
      <p:ext uri="{BB962C8B-B14F-4D97-AF65-F5344CB8AC3E}">
        <p14:creationId xmlns:p14="http://schemas.microsoft.com/office/powerpoint/2010/main" val="1269497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C8B33-7149-4C89-AC09-8EF64D9AA4BF}"/>
              </a:ext>
            </a:extLst>
          </p:cNvPr>
          <p:cNvSpPr>
            <a:spLocks noGrp="1"/>
          </p:cNvSpPr>
          <p:nvPr>
            <p:ph type="title"/>
          </p:nvPr>
        </p:nvSpPr>
        <p:spPr/>
        <p:txBody>
          <a:bodyPr/>
          <a:lstStyle/>
          <a:p>
            <a:r>
              <a:rPr lang="ja-JP" altLang="en-US"/>
              <a:t>コード例</a:t>
            </a:r>
            <a:endParaRPr kumimoji="1" lang="ja-JP" altLang="en-US"/>
          </a:p>
        </p:txBody>
      </p:sp>
      <p:sp>
        <p:nvSpPr>
          <p:cNvPr id="4" name="正方形/長方形 3">
            <a:extLst>
              <a:ext uri="{FF2B5EF4-FFF2-40B4-BE49-F238E27FC236}">
                <a16:creationId xmlns:a16="http://schemas.microsoft.com/office/drawing/2014/main" id="{1CABF63A-2694-4425-9B1F-320871ECA3BE}"/>
              </a:ext>
            </a:extLst>
          </p:cNvPr>
          <p:cNvSpPr/>
          <p:nvPr/>
        </p:nvSpPr>
        <p:spPr>
          <a:xfrm>
            <a:off x="755576" y="1628800"/>
            <a:ext cx="7344816" cy="2677656"/>
          </a:xfrm>
          <a:prstGeom prst="rect">
            <a:avLst/>
          </a:prstGeom>
        </p:spPr>
        <p:txBody>
          <a:bodyPr wrap="square">
            <a:spAutoFit/>
          </a:bodyPr>
          <a:lstStyle/>
          <a:p>
            <a:r>
              <a:rPr lang="ja-JP" altLang="en-US" sz="2400"/>
              <a:t># positionsとlabelsを設定します</a:t>
            </a:r>
          </a:p>
          <a:p>
            <a:r>
              <a:rPr lang="ja-JP" altLang="en-US" sz="2400"/>
              <a:t>positions = [0, np.pi/2, np.pi, np.pi*3/2, np.pi*2]</a:t>
            </a:r>
            <a:endParaRPr lang="en-US" altLang="ja-JP" sz="2400"/>
          </a:p>
          <a:p>
            <a:endParaRPr lang="en-US" altLang="ja-JP" sz="2400"/>
          </a:p>
          <a:p>
            <a:endParaRPr lang="ja-JP" altLang="en-US" sz="2400"/>
          </a:p>
          <a:p>
            <a:r>
              <a:rPr lang="ja-JP" altLang="en-US" sz="2400"/>
              <a:t>labels = ["0°", "90°", "180°", "270°", "360°"]</a:t>
            </a:r>
          </a:p>
          <a:p>
            <a:r>
              <a:rPr lang="ja-JP" altLang="en-US" sz="2400"/>
              <a:t># グラフのx軸に目盛りを設定してください</a:t>
            </a:r>
          </a:p>
          <a:p>
            <a:r>
              <a:rPr lang="ja-JP" altLang="en-US" sz="2400"/>
              <a:t>plt.</a:t>
            </a:r>
            <a:r>
              <a:rPr lang="ja-JP" altLang="en-US" sz="2400">
                <a:solidFill>
                  <a:srgbClr val="FF0000"/>
                </a:solidFill>
              </a:rPr>
              <a:t>xticks</a:t>
            </a:r>
            <a:r>
              <a:rPr lang="ja-JP" altLang="en-US" sz="2400"/>
              <a:t>(positions, labels)</a:t>
            </a:r>
          </a:p>
        </p:txBody>
      </p:sp>
      <p:cxnSp>
        <p:nvCxnSpPr>
          <p:cNvPr id="6" name="直線矢印コネクタ 5">
            <a:extLst>
              <a:ext uri="{FF2B5EF4-FFF2-40B4-BE49-F238E27FC236}">
                <a16:creationId xmlns:a16="http://schemas.microsoft.com/office/drawing/2014/main" id="{13B8D163-121B-4A57-8518-5DECC69A4CAD}"/>
              </a:ext>
            </a:extLst>
          </p:cNvPr>
          <p:cNvCxnSpPr/>
          <p:nvPr/>
        </p:nvCxnSpPr>
        <p:spPr>
          <a:xfrm flipH="1">
            <a:off x="2195736" y="2348880"/>
            <a:ext cx="36004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5BC09DC-D043-470F-BC71-809E3D0B58B9}"/>
              </a:ext>
            </a:extLst>
          </p:cNvPr>
          <p:cNvCxnSpPr/>
          <p:nvPr/>
        </p:nvCxnSpPr>
        <p:spPr>
          <a:xfrm flipH="1">
            <a:off x="3131840" y="2348880"/>
            <a:ext cx="7200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2D6CA29-F850-4518-BE34-40CEBA6A1F57}"/>
              </a:ext>
            </a:extLst>
          </p:cNvPr>
          <p:cNvCxnSpPr/>
          <p:nvPr/>
        </p:nvCxnSpPr>
        <p:spPr>
          <a:xfrm>
            <a:off x="4139952" y="2348880"/>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8017E5F-7D03-49B7-8CFE-B493F1E3993C}"/>
              </a:ext>
            </a:extLst>
          </p:cNvPr>
          <p:cNvCxnSpPr/>
          <p:nvPr/>
        </p:nvCxnSpPr>
        <p:spPr>
          <a:xfrm>
            <a:off x="5292080" y="2348880"/>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C715DE87-67E8-449E-ACF6-107714ECA3FA}"/>
              </a:ext>
            </a:extLst>
          </p:cNvPr>
          <p:cNvCxnSpPr/>
          <p:nvPr/>
        </p:nvCxnSpPr>
        <p:spPr>
          <a:xfrm>
            <a:off x="6300192" y="2348880"/>
            <a:ext cx="144016"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63EF2F5-A82C-4B3E-AE50-557E7D6F2890}"/>
              </a:ext>
            </a:extLst>
          </p:cNvPr>
          <p:cNvCxnSpPr/>
          <p:nvPr/>
        </p:nvCxnSpPr>
        <p:spPr>
          <a:xfrm>
            <a:off x="1475656" y="2348880"/>
            <a:ext cx="720080" cy="16561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a:extLst>
              <a:ext uri="{FF2B5EF4-FFF2-40B4-BE49-F238E27FC236}">
                <a16:creationId xmlns:a16="http://schemas.microsoft.com/office/drawing/2014/main" id="{91E0931D-328F-48F3-A0C8-DA7579441684}"/>
              </a:ext>
            </a:extLst>
          </p:cNvPr>
          <p:cNvCxnSpPr/>
          <p:nvPr/>
        </p:nvCxnSpPr>
        <p:spPr>
          <a:xfrm>
            <a:off x="1403648" y="3501008"/>
            <a:ext cx="1908212"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53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74F1C2-5D9A-4C97-8ACA-9F0588444212}"/>
              </a:ext>
            </a:extLst>
          </p:cNvPr>
          <p:cNvSpPr/>
          <p:nvPr/>
        </p:nvSpPr>
        <p:spPr>
          <a:xfrm>
            <a:off x="467544" y="620688"/>
            <a:ext cx="7416824" cy="5078313"/>
          </a:xfrm>
          <a:prstGeom prst="rect">
            <a:avLst/>
          </a:prstGeom>
        </p:spPr>
        <p:txBody>
          <a:bodyPr wrap="square">
            <a:spAutoFit/>
          </a:bodyPr>
          <a:lstStyle/>
          <a:p>
            <a:r>
              <a:rPr lang="ja-JP" altLang="en-US"/>
              <a:t>x = np.linspace(0, 2*np.pi)</a:t>
            </a:r>
          </a:p>
          <a:p>
            <a:r>
              <a:rPr lang="ja-JP" altLang="en-US"/>
              <a:t>y = np.sin(x)</a:t>
            </a:r>
          </a:p>
          <a:p>
            <a:r>
              <a:rPr lang="ja-JP" altLang="en-US"/>
              <a:t># グラフのタイトルを設定します</a:t>
            </a:r>
          </a:p>
          <a:p>
            <a:r>
              <a:rPr lang="ja-JP" altLang="en-US"/>
              <a:t>plt.title("y=sin(x)")</a:t>
            </a:r>
          </a:p>
          <a:p>
            <a:r>
              <a:rPr lang="ja-JP" altLang="en-US"/>
              <a:t># グラフのx軸とy軸に名前を設定します</a:t>
            </a:r>
          </a:p>
          <a:p>
            <a:r>
              <a:rPr lang="ja-JP" altLang="en-US"/>
              <a:t>plt.xlabel("x-axis")</a:t>
            </a:r>
          </a:p>
          <a:p>
            <a:r>
              <a:rPr lang="ja-JP" altLang="en-US"/>
              <a:t>plt.ylabel("y-axis")</a:t>
            </a:r>
          </a:p>
          <a:p>
            <a:r>
              <a:rPr lang="ja-JP" altLang="en-US"/>
              <a:t># グラフにグリッドを表示します</a:t>
            </a:r>
          </a:p>
          <a:p>
            <a:r>
              <a:rPr lang="ja-JP" altLang="en-US"/>
              <a:t>plt.grid(True)</a:t>
            </a:r>
          </a:p>
          <a:p>
            <a:r>
              <a:rPr lang="ja-JP" altLang="en-US"/>
              <a:t># positionsとlabelsを設定します</a:t>
            </a:r>
          </a:p>
          <a:p>
            <a:r>
              <a:rPr lang="ja-JP" altLang="en-US">
                <a:solidFill>
                  <a:srgbClr val="FF0000"/>
                </a:solidFill>
              </a:rPr>
              <a:t>positions = [0, np.pi/2, np.pi, np.pi*3/2, np.pi*2]</a:t>
            </a:r>
          </a:p>
          <a:p>
            <a:r>
              <a:rPr lang="ja-JP" altLang="en-US">
                <a:solidFill>
                  <a:srgbClr val="FF0000"/>
                </a:solidFill>
              </a:rPr>
              <a:t>labels = ["0°", "90°", "180°", "270°", "360°"]</a:t>
            </a:r>
          </a:p>
          <a:p>
            <a:r>
              <a:rPr lang="ja-JP" altLang="en-US"/>
              <a:t># グラフのx軸に目盛りを設定してください</a:t>
            </a:r>
          </a:p>
          <a:p>
            <a:r>
              <a:rPr lang="ja-JP" altLang="en-US">
                <a:solidFill>
                  <a:srgbClr val="FF0000"/>
                </a:solidFill>
              </a:rPr>
              <a:t>plt.xticks(positions, labels)</a:t>
            </a:r>
          </a:p>
          <a:p>
            <a:endParaRPr lang="ja-JP" altLang="en-US"/>
          </a:p>
          <a:p>
            <a:r>
              <a:rPr lang="ja-JP" altLang="en-US"/>
              <a:t># データx,yをグラフにプロットし、表示します</a:t>
            </a:r>
          </a:p>
          <a:p>
            <a:r>
              <a:rPr lang="ja-JP" altLang="en-US"/>
              <a:t>plt.plot(x,y)</a:t>
            </a:r>
          </a:p>
          <a:p>
            <a:r>
              <a:rPr lang="ja-JP" altLang="en-US"/>
              <a:t>plt.show()</a:t>
            </a:r>
          </a:p>
        </p:txBody>
      </p:sp>
      <p:sp>
        <p:nvSpPr>
          <p:cNvPr id="5" name="テキスト ボックス 4">
            <a:extLst>
              <a:ext uri="{FF2B5EF4-FFF2-40B4-BE49-F238E27FC236}">
                <a16:creationId xmlns:a16="http://schemas.microsoft.com/office/drawing/2014/main" id="{B244448F-5359-4FC7-A60A-226DAC7D8E37}"/>
              </a:ext>
            </a:extLst>
          </p:cNvPr>
          <p:cNvSpPr txBox="1"/>
          <p:nvPr/>
        </p:nvSpPr>
        <p:spPr>
          <a:xfrm>
            <a:off x="1115616" y="116632"/>
            <a:ext cx="1729961" cy="369332"/>
          </a:xfrm>
          <a:prstGeom prst="rect">
            <a:avLst/>
          </a:prstGeom>
          <a:noFill/>
        </p:spPr>
        <p:txBody>
          <a:bodyPr wrap="none" rtlCol="0">
            <a:spAutoFit/>
          </a:bodyPr>
          <a:lstStyle/>
          <a:p>
            <a:r>
              <a:rPr kumimoji="1" lang="ja-JP" altLang="en-US"/>
              <a:t>１１，１，５</a:t>
            </a:r>
            <a:r>
              <a:rPr lang="ja-JP" altLang="en-US"/>
              <a:t>コード</a:t>
            </a:r>
            <a:endParaRPr kumimoji="1" lang="ja-JP" altLang="en-US"/>
          </a:p>
        </p:txBody>
      </p:sp>
      <p:pic>
        <p:nvPicPr>
          <p:cNvPr id="30722" name="Picture 2">
            <a:extLst>
              <a:ext uri="{FF2B5EF4-FFF2-40B4-BE49-F238E27FC236}">
                <a16:creationId xmlns:a16="http://schemas.microsoft.com/office/drawing/2014/main" id="{D7C2CEE3-C1EA-4ED1-B23E-776B68ECD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005064"/>
            <a:ext cx="3810000" cy="264795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614175D-7D27-48E5-B6B1-2B6887C99F35}"/>
              </a:ext>
            </a:extLst>
          </p:cNvPr>
          <p:cNvSpPr txBox="1"/>
          <p:nvPr/>
        </p:nvSpPr>
        <p:spPr>
          <a:xfrm>
            <a:off x="5364088" y="6237312"/>
            <a:ext cx="3672408" cy="415702"/>
          </a:xfrm>
          <a:prstGeom prst="rect">
            <a:avLst/>
          </a:prstGeom>
          <a:noFill/>
          <a:ln>
            <a:solidFill>
              <a:srgbClr val="FF0000"/>
            </a:solidFill>
          </a:ln>
        </p:spPr>
        <p:txBody>
          <a:bodyPr wrap="square" rtlCol="0">
            <a:spAutoFit/>
          </a:bodyPr>
          <a:lstStyle/>
          <a:p>
            <a:endParaRPr kumimoji="1" lang="ja-JP" altLang="en-US"/>
          </a:p>
        </p:txBody>
      </p:sp>
      <p:cxnSp>
        <p:nvCxnSpPr>
          <p:cNvPr id="9" name="直線矢印コネクタ 8">
            <a:extLst>
              <a:ext uri="{FF2B5EF4-FFF2-40B4-BE49-F238E27FC236}">
                <a16:creationId xmlns:a16="http://schemas.microsoft.com/office/drawing/2014/main" id="{58D906EE-90EA-4E2E-B32E-2E4D94797AEB}"/>
              </a:ext>
            </a:extLst>
          </p:cNvPr>
          <p:cNvCxnSpPr/>
          <p:nvPr/>
        </p:nvCxnSpPr>
        <p:spPr>
          <a:xfrm>
            <a:off x="3491880" y="3933056"/>
            <a:ext cx="1872208" cy="23042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7951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48CF7-90EB-40CD-AC1E-74E787D897D9}"/>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6B144AD5-CE1A-4BC2-A591-F4F37CBCBEBA}"/>
              </a:ext>
            </a:extLst>
          </p:cNvPr>
          <p:cNvSpPr>
            <a:spLocks noGrp="1"/>
          </p:cNvSpPr>
          <p:nvPr>
            <p:ph idx="1"/>
          </p:nvPr>
        </p:nvSpPr>
        <p:spPr/>
        <p:txBody>
          <a:bodyPr/>
          <a:lstStyle/>
          <a:p>
            <a:r>
              <a:rPr lang="en-US" altLang="ja-JP"/>
              <a:t>y_tick</a:t>
            </a:r>
            <a:r>
              <a:rPr lang="ja-JP" altLang="en-US"/>
              <a:t>を分数表示に変えてみてください</a:t>
            </a:r>
            <a:endParaRPr kumimoji="1" lang="ja-JP" altLang="en-US"/>
          </a:p>
        </p:txBody>
      </p:sp>
    </p:spTree>
    <p:extLst>
      <p:ext uri="{BB962C8B-B14F-4D97-AF65-F5344CB8AC3E}">
        <p14:creationId xmlns:p14="http://schemas.microsoft.com/office/powerpoint/2010/main" val="8256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E8108-3B06-40F0-AFE9-382CC083ABA4}"/>
              </a:ext>
            </a:extLst>
          </p:cNvPr>
          <p:cNvSpPr>
            <a:spLocks noGrp="1"/>
          </p:cNvSpPr>
          <p:nvPr>
            <p:ph type="title"/>
          </p:nvPr>
        </p:nvSpPr>
        <p:spPr/>
        <p:txBody>
          <a:bodyPr/>
          <a:lstStyle/>
          <a:p>
            <a:r>
              <a:rPr kumimoji="1" lang="ja-JP" altLang="en-US"/>
              <a:t>解答</a:t>
            </a:r>
          </a:p>
        </p:txBody>
      </p:sp>
      <p:sp>
        <p:nvSpPr>
          <p:cNvPr id="4" name="正方形/長方形 3">
            <a:extLst>
              <a:ext uri="{FF2B5EF4-FFF2-40B4-BE49-F238E27FC236}">
                <a16:creationId xmlns:a16="http://schemas.microsoft.com/office/drawing/2014/main" id="{C31353D9-DF70-4089-959E-46E97C78A20D}"/>
              </a:ext>
            </a:extLst>
          </p:cNvPr>
          <p:cNvSpPr/>
          <p:nvPr/>
        </p:nvSpPr>
        <p:spPr>
          <a:xfrm>
            <a:off x="611560" y="1844824"/>
            <a:ext cx="6120680" cy="923330"/>
          </a:xfrm>
          <a:prstGeom prst="rect">
            <a:avLst/>
          </a:prstGeom>
        </p:spPr>
        <p:txBody>
          <a:bodyPr wrap="square">
            <a:spAutoFit/>
          </a:bodyPr>
          <a:lstStyle/>
          <a:p>
            <a:r>
              <a:rPr lang="ja-JP" altLang="en-US"/>
              <a:t>positions = [-1, -3/4, -1/2, -1/4,0, 1/4, 1/2, 3/4, 1]</a:t>
            </a:r>
          </a:p>
          <a:p>
            <a:r>
              <a:rPr lang="ja-JP" altLang="en-US"/>
              <a:t>labels = ["-1", "-3/4", "-1/2", "-1/4","0", "1/4", "1/2", "3/4", "1"]</a:t>
            </a:r>
          </a:p>
          <a:p>
            <a:r>
              <a:rPr lang="ja-JP" altLang="en-US"/>
              <a:t>plt.yticks(positions, labels)</a:t>
            </a:r>
          </a:p>
        </p:txBody>
      </p:sp>
      <p:pic>
        <p:nvPicPr>
          <p:cNvPr id="31746" name="Picture 2">
            <a:extLst>
              <a:ext uri="{FF2B5EF4-FFF2-40B4-BE49-F238E27FC236}">
                <a16:creationId xmlns:a16="http://schemas.microsoft.com/office/drawing/2014/main" id="{14E59171-5793-4E68-B281-F6976C56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881" y="2752170"/>
            <a:ext cx="5217393" cy="37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35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5D225-DABE-4F1C-AF16-FEA884767C44}"/>
              </a:ext>
            </a:extLst>
          </p:cNvPr>
          <p:cNvSpPr>
            <a:spLocks noGrp="1"/>
          </p:cNvSpPr>
          <p:nvPr>
            <p:ph type="title"/>
          </p:nvPr>
        </p:nvSpPr>
        <p:spPr/>
        <p:txBody>
          <a:bodyPr/>
          <a:lstStyle/>
          <a:p>
            <a:r>
              <a:rPr lang="ja-JP" altLang="en-US"/>
              <a:t>演習</a:t>
            </a:r>
            <a:endParaRPr kumimoji="1" lang="ja-JP" altLang="en-US"/>
          </a:p>
        </p:txBody>
      </p:sp>
      <p:sp>
        <p:nvSpPr>
          <p:cNvPr id="3" name="コンテンツ プレースホルダー 2">
            <a:extLst>
              <a:ext uri="{FF2B5EF4-FFF2-40B4-BE49-F238E27FC236}">
                <a16:creationId xmlns:a16="http://schemas.microsoft.com/office/drawing/2014/main" id="{D7452EF0-178B-430E-B7F6-D5BA9E142B4C}"/>
              </a:ext>
            </a:extLst>
          </p:cNvPr>
          <p:cNvSpPr>
            <a:spLocks noGrp="1"/>
          </p:cNvSpPr>
          <p:nvPr>
            <p:ph idx="1"/>
          </p:nvPr>
        </p:nvSpPr>
        <p:spPr/>
        <p:txBody>
          <a:bodyPr/>
          <a:lstStyle/>
          <a:p>
            <a:pPr marL="0" indent="0">
              <a:buNone/>
            </a:pPr>
            <a:r>
              <a:rPr kumimoji="1" lang="en-US" altLang="ja-JP"/>
              <a:t>(1)</a:t>
            </a:r>
            <a:r>
              <a:rPr kumimoji="1" lang="ja-JP" altLang="en-US"/>
              <a:t>巨人軍の視聴率をグラフにしてください</a:t>
            </a:r>
            <a:endParaRPr kumimoji="1" lang="en-US" altLang="ja-JP"/>
          </a:p>
          <a:p>
            <a:pPr marL="0" indent="0">
              <a:buNone/>
            </a:pPr>
            <a:r>
              <a:rPr kumimoji="1" lang="en-US" altLang="ja-JP"/>
              <a:t>(rate.csv)</a:t>
            </a:r>
          </a:p>
          <a:p>
            <a:pPr marL="0" indent="0">
              <a:buNone/>
            </a:pPr>
            <a:r>
              <a:rPr kumimoji="1" lang="en-US" altLang="ja-JP"/>
              <a:t>(2)SQL</a:t>
            </a:r>
            <a:r>
              <a:rPr kumimoji="1" lang="ja-JP" altLang="en-US"/>
              <a:t>から読み込みグラフにしてください</a:t>
            </a:r>
            <a:endParaRPr kumimoji="1" lang="en-US" altLang="ja-JP"/>
          </a:p>
          <a:p>
            <a:pPr marL="0" indent="0">
              <a:buNone/>
            </a:pPr>
            <a:r>
              <a:rPr lang="en-US" altLang="ja-JP"/>
              <a:t>(graf1.py)</a:t>
            </a:r>
            <a:endParaRPr kumimoji="1" lang="ja-JP" altLang="en-US"/>
          </a:p>
        </p:txBody>
      </p:sp>
    </p:spTree>
    <p:extLst>
      <p:ext uri="{BB962C8B-B14F-4D97-AF65-F5344CB8AC3E}">
        <p14:creationId xmlns:p14="http://schemas.microsoft.com/office/powerpoint/2010/main" val="42357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2671B-5197-47D5-8A07-6D602B08E8D1}"/>
              </a:ext>
            </a:extLst>
          </p:cNvPr>
          <p:cNvSpPr>
            <a:spLocks noGrp="1"/>
          </p:cNvSpPr>
          <p:nvPr>
            <p:ph type="title"/>
          </p:nvPr>
        </p:nvSpPr>
        <p:spPr>
          <a:xfrm>
            <a:off x="755576" y="3140968"/>
            <a:ext cx="8229600" cy="1143000"/>
          </a:xfrm>
        </p:spPr>
        <p:txBody>
          <a:bodyPr>
            <a:normAutofit/>
          </a:bodyPr>
          <a:lstStyle/>
          <a:p>
            <a:r>
              <a:rPr lang="ja-JP" altLang="en-US"/>
              <a:t>複数のデータを可視化する</a:t>
            </a:r>
            <a:endParaRPr kumimoji="1" lang="ja-JP" altLang="en-US"/>
          </a:p>
        </p:txBody>
      </p:sp>
    </p:spTree>
    <p:extLst>
      <p:ext uri="{BB962C8B-B14F-4D97-AF65-F5344CB8AC3E}">
        <p14:creationId xmlns:p14="http://schemas.microsoft.com/office/powerpoint/2010/main" val="683630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E518E-4184-40B5-B8B9-707C6EF7F37D}"/>
              </a:ext>
            </a:extLst>
          </p:cNvPr>
          <p:cNvSpPr>
            <a:spLocks noGrp="1"/>
          </p:cNvSpPr>
          <p:nvPr>
            <p:ph type="title"/>
          </p:nvPr>
        </p:nvSpPr>
        <p:spPr>
          <a:xfrm>
            <a:off x="-324544" y="260648"/>
            <a:ext cx="10019456" cy="1143000"/>
          </a:xfrm>
        </p:spPr>
        <p:txBody>
          <a:bodyPr>
            <a:normAutofit fontScale="90000"/>
          </a:bodyPr>
          <a:lstStyle/>
          <a:p>
            <a:r>
              <a:rPr kumimoji="1" lang="ja-JP" altLang="en-US"/>
              <a:t>１つのグラフに</a:t>
            </a:r>
            <a:r>
              <a:rPr kumimoji="1" lang="en-US" altLang="ja-JP"/>
              <a:t>2</a:t>
            </a:r>
            <a:r>
              <a:rPr kumimoji="1" lang="ja-JP" altLang="en-US"/>
              <a:t>種類のデータをプロットする</a:t>
            </a:r>
          </a:p>
        </p:txBody>
      </p:sp>
      <p:sp>
        <p:nvSpPr>
          <p:cNvPr id="3" name="コンテンツ プレースホルダー 2">
            <a:extLst>
              <a:ext uri="{FF2B5EF4-FFF2-40B4-BE49-F238E27FC236}">
                <a16:creationId xmlns:a16="http://schemas.microsoft.com/office/drawing/2014/main" id="{8BC993EC-99AF-49F1-9559-68D9A2000ED1}"/>
              </a:ext>
            </a:extLst>
          </p:cNvPr>
          <p:cNvSpPr>
            <a:spLocks noGrp="1"/>
          </p:cNvSpPr>
          <p:nvPr>
            <p:ph idx="1"/>
          </p:nvPr>
        </p:nvSpPr>
        <p:spPr>
          <a:xfrm>
            <a:off x="457200" y="1340768"/>
            <a:ext cx="8229600" cy="604664"/>
          </a:xfrm>
        </p:spPr>
        <p:txBody>
          <a:bodyPr/>
          <a:lstStyle/>
          <a:p>
            <a:pPr marL="0" indent="0">
              <a:buNone/>
            </a:pPr>
            <a:r>
              <a:rPr kumimoji="1" lang="en-US" altLang="ja-JP"/>
              <a:t>11,1,2 plot</a:t>
            </a:r>
            <a:r>
              <a:rPr kumimoji="1" lang="ja-JP" altLang="en-US"/>
              <a:t>を二度書くと重なったグラフが描ける</a:t>
            </a:r>
          </a:p>
        </p:txBody>
      </p:sp>
      <p:sp>
        <p:nvSpPr>
          <p:cNvPr id="4" name="正方形/長方形 3">
            <a:extLst>
              <a:ext uri="{FF2B5EF4-FFF2-40B4-BE49-F238E27FC236}">
                <a16:creationId xmlns:a16="http://schemas.microsoft.com/office/drawing/2014/main" id="{5E992EC2-3616-49EA-A579-DEA4ECF1E8CC}"/>
              </a:ext>
            </a:extLst>
          </p:cNvPr>
          <p:cNvSpPr/>
          <p:nvPr/>
        </p:nvSpPr>
        <p:spPr>
          <a:xfrm>
            <a:off x="899592" y="2204865"/>
            <a:ext cx="6246440" cy="3693319"/>
          </a:xfrm>
          <a:prstGeom prst="rect">
            <a:avLst/>
          </a:prstGeom>
        </p:spPr>
        <p:txBody>
          <a:bodyPr wrap="square">
            <a:spAutoFit/>
          </a:bodyPr>
          <a:lstStyle/>
          <a:p>
            <a:r>
              <a:rPr lang="en-US" altLang="ja-JP"/>
              <a:t>plt.title("graphs of trigonometric functions")</a:t>
            </a:r>
          </a:p>
          <a:p>
            <a:r>
              <a:rPr lang="en-US" altLang="ja-JP"/>
              <a:t># </a:t>
            </a:r>
            <a:r>
              <a:rPr lang="ja-JP" altLang="en-US"/>
              <a:t>グラフの</a:t>
            </a:r>
            <a:r>
              <a:rPr lang="en-US" altLang="ja-JP"/>
              <a:t>x</a:t>
            </a:r>
            <a:r>
              <a:rPr lang="ja-JP" altLang="en-US"/>
              <a:t>軸と</a:t>
            </a:r>
            <a:r>
              <a:rPr lang="en-US" altLang="ja-JP"/>
              <a:t>y</a:t>
            </a:r>
            <a:r>
              <a:rPr lang="ja-JP" altLang="en-US"/>
              <a:t>軸に名前を設定します</a:t>
            </a:r>
          </a:p>
          <a:p>
            <a:r>
              <a:rPr lang="en-US" altLang="ja-JP"/>
              <a:t>plt.xlabel("x-axis")</a:t>
            </a:r>
          </a:p>
          <a:p>
            <a:r>
              <a:rPr lang="en-US" altLang="ja-JP"/>
              <a:t>plt.ylabel("y-axis")</a:t>
            </a:r>
          </a:p>
          <a:p>
            <a:r>
              <a:rPr lang="en-US" altLang="ja-JP"/>
              <a:t># </a:t>
            </a:r>
            <a:r>
              <a:rPr lang="ja-JP" altLang="en-US"/>
              <a:t>グラフにグリッドを表示します</a:t>
            </a:r>
          </a:p>
          <a:p>
            <a:r>
              <a:rPr lang="en-US" altLang="ja-JP"/>
              <a:t>plt.grid(True)</a:t>
            </a:r>
          </a:p>
          <a:p>
            <a:r>
              <a:rPr lang="en-US" altLang="ja-JP"/>
              <a:t># </a:t>
            </a:r>
            <a:r>
              <a:rPr lang="ja-JP" altLang="en-US"/>
              <a:t>グラフの</a:t>
            </a:r>
            <a:r>
              <a:rPr lang="en-US" altLang="ja-JP"/>
              <a:t>x</a:t>
            </a:r>
            <a:r>
              <a:rPr lang="ja-JP" altLang="en-US"/>
              <a:t>軸にラベルを設定します</a:t>
            </a:r>
          </a:p>
          <a:p>
            <a:r>
              <a:rPr lang="en-US" altLang="ja-JP"/>
              <a:t>plt.xticks(positions, labels)</a:t>
            </a:r>
          </a:p>
          <a:p>
            <a:r>
              <a:rPr lang="en-US" altLang="ja-JP"/>
              <a:t># </a:t>
            </a:r>
            <a:r>
              <a:rPr lang="ja-JP" altLang="en-US"/>
              <a:t>データ</a:t>
            </a:r>
            <a:r>
              <a:rPr lang="en-US" altLang="ja-JP"/>
              <a:t>x, y1</a:t>
            </a:r>
            <a:r>
              <a:rPr lang="ja-JP" altLang="en-US"/>
              <a:t>をグラフにプロットし、黒で表示してください</a:t>
            </a:r>
          </a:p>
          <a:p>
            <a:r>
              <a:rPr lang="en-US" altLang="ja-JP">
                <a:solidFill>
                  <a:srgbClr val="FF0000"/>
                </a:solidFill>
              </a:rPr>
              <a:t>plt.plot(x, y1, color="k") </a:t>
            </a:r>
          </a:p>
          <a:p>
            <a:r>
              <a:rPr lang="en-US" altLang="ja-JP"/>
              <a:t># </a:t>
            </a:r>
            <a:r>
              <a:rPr lang="ja-JP" altLang="en-US"/>
              <a:t>データ</a:t>
            </a:r>
            <a:r>
              <a:rPr lang="en-US" altLang="ja-JP"/>
              <a:t>x, y2</a:t>
            </a:r>
            <a:r>
              <a:rPr lang="ja-JP" altLang="en-US"/>
              <a:t>をグラフにプロットし、青で表示してください</a:t>
            </a:r>
          </a:p>
          <a:p>
            <a:r>
              <a:rPr lang="en-US" altLang="ja-JP">
                <a:solidFill>
                  <a:srgbClr val="FF0000"/>
                </a:solidFill>
              </a:rPr>
              <a:t>plt.plot(x, y2, color="b") </a:t>
            </a:r>
          </a:p>
          <a:p>
            <a:r>
              <a:rPr lang="en-US" altLang="ja-JP"/>
              <a:t>plt.show()</a:t>
            </a:r>
            <a:endParaRPr lang="ja-JP" altLang="en-US"/>
          </a:p>
        </p:txBody>
      </p:sp>
    </p:spTree>
    <p:extLst>
      <p:ext uri="{BB962C8B-B14F-4D97-AF65-F5344CB8AC3E}">
        <p14:creationId xmlns:p14="http://schemas.microsoft.com/office/powerpoint/2010/main" val="29898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3D2356-CD30-4967-A216-FAFABEEA9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766" y="2867236"/>
            <a:ext cx="5210175" cy="340042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6AE70398-0371-4600-90A9-4EF639571AAD}"/>
              </a:ext>
            </a:extLst>
          </p:cNvPr>
          <p:cNvSpPr>
            <a:spLocks noGrp="1"/>
          </p:cNvSpPr>
          <p:nvPr>
            <p:ph type="title"/>
          </p:nvPr>
        </p:nvSpPr>
        <p:spPr/>
        <p:txBody>
          <a:bodyPr/>
          <a:lstStyle/>
          <a:p>
            <a:r>
              <a:rPr kumimoji="1" lang="ja-JP" altLang="en-US"/>
              <a:t>上３つだけの部分を書く</a:t>
            </a:r>
          </a:p>
        </p:txBody>
      </p:sp>
      <p:sp>
        <p:nvSpPr>
          <p:cNvPr id="4" name="正方形/長方形 3">
            <a:extLst>
              <a:ext uri="{FF2B5EF4-FFF2-40B4-BE49-F238E27FC236}">
                <a16:creationId xmlns:a16="http://schemas.microsoft.com/office/drawing/2014/main" id="{673766AC-F163-4F69-8D1E-FC4C0304D628}"/>
              </a:ext>
            </a:extLst>
          </p:cNvPr>
          <p:cNvSpPr/>
          <p:nvPr/>
        </p:nvSpPr>
        <p:spPr>
          <a:xfrm>
            <a:off x="539552" y="1628800"/>
            <a:ext cx="6318448" cy="2585323"/>
          </a:xfrm>
          <a:prstGeom prst="rect">
            <a:avLst/>
          </a:prstGeom>
        </p:spPr>
        <p:txBody>
          <a:bodyPr wrap="square">
            <a:spAutoFit/>
          </a:bodyPr>
          <a:lstStyle/>
          <a:p>
            <a:r>
              <a:rPr lang="ja-JP" altLang="en-US"/>
              <a:t># Figureオブジェクトを作成します</a:t>
            </a:r>
          </a:p>
          <a:p>
            <a:r>
              <a:rPr lang="ja-JP" altLang="en-US"/>
              <a:t>fig = plt.figure(figsize=(9, 6))</a:t>
            </a:r>
          </a:p>
          <a:p>
            <a:r>
              <a:rPr lang="ja-JP" altLang="en-US"/>
              <a:t>ax = fig.add_subplot(2, 3, 1)</a:t>
            </a:r>
          </a:p>
          <a:p>
            <a:r>
              <a:rPr lang="ja-JP" altLang="en-US"/>
              <a:t>ax.plot(x,y)</a:t>
            </a:r>
          </a:p>
          <a:p>
            <a:r>
              <a:rPr lang="ja-JP" altLang="en-US"/>
              <a:t>ax = fig.add_subplot(2, 3, 2)</a:t>
            </a:r>
          </a:p>
          <a:p>
            <a:r>
              <a:rPr lang="ja-JP" altLang="en-US"/>
              <a:t>ax.plot(x,y)</a:t>
            </a:r>
          </a:p>
          <a:p>
            <a:r>
              <a:rPr lang="ja-JP" altLang="en-US"/>
              <a:t>ax = fig.add_subplot(2, 3, 3)</a:t>
            </a:r>
          </a:p>
          <a:p>
            <a:r>
              <a:rPr lang="ja-JP" altLang="en-US"/>
              <a:t>ax.plot(x,y)</a:t>
            </a:r>
            <a:endParaRPr lang="en-US" altLang="ja-JP"/>
          </a:p>
          <a:p>
            <a:endParaRPr lang="ja-JP" altLang="en-US"/>
          </a:p>
        </p:txBody>
      </p:sp>
      <p:cxnSp>
        <p:nvCxnSpPr>
          <p:cNvPr id="6" name="直線矢印コネクタ 5">
            <a:extLst>
              <a:ext uri="{FF2B5EF4-FFF2-40B4-BE49-F238E27FC236}">
                <a16:creationId xmlns:a16="http://schemas.microsoft.com/office/drawing/2014/main" id="{E3B76269-0AA9-42BF-AA03-C699D76AFCEE}"/>
              </a:ext>
            </a:extLst>
          </p:cNvPr>
          <p:cNvCxnSpPr/>
          <p:nvPr/>
        </p:nvCxnSpPr>
        <p:spPr>
          <a:xfrm>
            <a:off x="3203848" y="2420888"/>
            <a:ext cx="100811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17D4CE9-DADB-4BC9-A612-7EC267964493}"/>
              </a:ext>
            </a:extLst>
          </p:cNvPr>
          <p:cNvCxnSpPr/>
          <p:nvPr/>
        </p:nvCxnSpPr>
        <p:spPr>
          <a:xfrm>
            <a:off x="3203848" y="2924944"/>
            <a:ext cx="2808312"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8AAEF3C-66CE-4DD8-80CF-B292EEEB3230}"/>
              </a:ext>
            </a:extLst>
          </p:cNvPr>
          <p:cNvCxnSpPr/>
          <p:nvPr/>
        </p:nvCxnSpPr>
        <p:spPr>
          <a:xfrm>
            <a:off x="3059832" y="3429000"/>
            <a:ext cx="4392488"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56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D5A77-2763-4FFB-83C3-D4C6C010BE62}"/>
              </a:ext>
            </a:extLst>
          </p:cNvPr>
          <p:cNvSpPr>
            <a:spLocks noGrp="1"/>
          </p:cNvSpPr>
          <p:nvPr>
            <p:ph type="title"/>
          </p:nvPr>
        </p:nvSpPr>
        <p:spPr>
          <a:xfrm>
            <a:off x="-36512" y="274638"/>
            <a:ext cx="8723312" cy="1143000"/>
          </a:xfrm>
        </p:spPr>
        <p:txBody>
          <a:bodyPr>
            <a:normAutofit fontScale="90000"/>
          </a:bodyPr>
          <a:lstStyle/>
          <a:p>
            <a:r>
              <a:rPr lang="en-US" altLang="ja-JP"/>
              <a:t>plt.</a:t>
            </a:r>
            <a:r>
              <a:rPr lang="en-US" altLang="ja-JP">
                <a:solidFill>
                  <a:srgbClr val="FF0000"/>
                </a:solidFill>
              </a:rPr>
              <a:t>subplots_adjust</a:t>
            </a:r>
            <a:r>
              <a:rPr lang="en-US" altLang="ja-JP"/>
              <a:t>(wspace=1, hspace=1)</a:t>
            </a:r>
            <a:endParaRPr kumimoji="1" lang="ja-JP" altLang="en-US"/>
          </a:p>
        </p:txBody>
      </p:sp>
      <p:sp>
        <p:nvSpPr>
          <p:cNvPr id="3" name="コンテンツ プレースホルダー 2">
            <a:extLst>
              <a:ext uri="{FF2B5EF4-FFF2-40B4-BE49-F238E27FC236}">
                <a16:creationId xmlns:a16="http://schemas.microsoft.com/office/drawing/2014/main" id="{941FC857-3DD7-42DB-9119-5408AE551023}"/>
              </a:ext>
            </a:extLst>
          </p:cNvPr>
          <p:cNvSpPr>
            <a:spLocks noGrp="1"/>
          </p:cNvSpPr>
          <p:nvPr>
            <p:ph idx="1"/>
          </p:nvPr>
        </p:nvSpPr>
        <p:spPr/>
        <p:txBody>
          <a:bodyPr/>
          <a:lstStyle/>
          <a:p>
            <a:r>
              <a:rPr lang="en-US" altLang="ja-JP">
                <a:solidFill>
                  <a:srgbClr val="FF0000"/>
                </a:solidFill>
              </a:rPr>
              <a:t>subplots_adjust</a:t>
            </a:r>
            <a:r>
              <a:rPr lang="en-US" altLang="ja-JP"/>
              <a:t>(wspace=</a:t>
            </a:r>
            <a:r>
              <a:rPr lang="ja-JP" altLang="en-US"/>
              <a:t>横間隔をあける割合</a:t>
            </a:r>
            <a:r>
              <a:rPr lang="en-US" altLang="ja-JP"/>
              <a:t>, </a:t>
            </a:r>
            <a:r>
              <a:rPr lang="ja-JP" altLang="en-US"/>
              <a:t>縦間隔をあける割合</a:t>
            </a:r>
            <a:r>
              <a:rPr lang="en-US" altLang="ja-JP"/>
              <a:t>)</a:t>
            </a:r>
            <a:endParaRPr kumimoji="1" lang="ja-JP" altLang="en-US"/>
          </a:p>
        </p:txBody>
      </p:sp>
      <p:pic>
        <p:nvPicPr>
          <p:cNvPr id="36866" name="Picture 2">
            <a:extLst>
              <a:ext uri="{FF2B5EF4-FFF2-40B4-BE49-F238E27FC236}">
                <a16:creationId xmlns:a16="http://schemas.microsoft.com/office/drawing/2014/main" id="{A12AA067-EBC9-44B1-B09C-2A0F2FDD1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056" y="2870200"/>
            <a:ext cx="52101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61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86CCF-B3C0-40F7-8F65-1FC13AA65693}"/>
              </a:ext>
            </a:extLst>
          </p:cNvPr>
          <p:cNvSpPr>
            <a:spLocks noGrp="1"/>
          </p:cNvSpPr>
          <p:nvPr>
            <p:ph type="title"/>
          </p:nvPr>
        </p:nvSpPr>
        <p:spPr>
          <a:xfrm>
            <a:off x="-540568" y="494590"/>
            <a:ext cx="9803432" cy="1143000"/>
          </a:xfrm>
        </p:spPr>
        <p:txBody>
          <a:bodyPr>
            <a:normAutofit/>
          </a:bodyPr>
          <a:lstStyle/>
          <a:p>
            <a:r>
              <a:rPr lang="en-US" altLang="ja-JP" sz="3200"/>
              <a:t>(wspace=1, hspace=1)</a:t>
            </a:r>
            <a:r>
              <a:rPr lang="ja-JP" altLang="en-US" sz="3200"/>
              <a:t>と</a:t>
            </a:r>
            <a:r>
              <a:rPr lang="en-US" altLang="ja-JP" sz="3200"/>
              <a:t>(wspace=2, hspace=2)</a:t>
            </a:r>
            <a:endParaRPr kumimoji="1" lang="ja-JP" altLang="en-US" sz="3200"/>
          </a:p>
        </p:txBody>
      </p:sp>
      <p:pic>
        <p:nvPicPr>
          <p:cNvPr id="37890" name="Picture 2">
            <a:extLst>
              <a:ext uri="{FF2B5EF4-FFF2-40B4-BE49-F238E27FC236}">
                <a16:creationId xmlns:a16="http://schemas.microsoft.com/office/drawing/2014/main" id="{53226003-A4CA-43EC-8648-048B54684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7" y="1673504"/>
            <a:ext cx="3693966" cy="2437882"/>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8767D459-8BD6-475F-93D0-F7EA0C23A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433" y="1673504"/>
            <a:ext cx="4564367" cy="29796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矢印コネクタ 4">
            <a:extLst>
              <a:ext uri="{FF2B5EF4-FFF2-40B4-BE49-F238E27FC236}">
                <a16:creationId xmlns:a16="http://schemas.microsoft.com/office/drawing/2014/main" id="{A5312926-A13E-481D-8229-5633A425807E}"/>
              </a:ext>
            </a:extLst>
          </p:cNvPr>
          <p:cNvCxnSpPr/>
          <p:nvPr/>
        </p:nvCxnSpPr>
        <p:spPr>
          <a:xfrm>
            <a:off x="971600" y="198884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568582F-2674-4EC1-ABD7-8383AC3E37AB}"/>
              </a:ext>
            </a:extLst>
          </p:cNvPr>
          <p:cNvCxnSpPr>
            <a:cxnSpLocks/>
          </p:cNvCxnSpPr>
          <p:nvPr/>
        </p:nvCxnSpPr>
        <p:spPr>
          <a:xfrm>
            <a:off x="5004048" y="2060848"/>
            <a:ext cx="9361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CD1CB69-0875-4B0E-9C48-8276416B97BA}"/>
              </a:ext>
            </a:extLst>
          </p:cNvPr>
          <p:cNvCxnSpPr>
            <a:cxnSpLocks/>
          </p:cNvCxnSpPr>
          <p:nvPr/>
        </p:nvCxnSpPr>
        <p:spPr>
          <a:xfrm>
            <a:off x="61156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956CD8A-AACF-4549-8AEB-22E492278EB4}"/>
              </a:ext>
            </a:extLst>
          </p:cNvPr>
          <p:cNvCxnSpPr/>
          <p:nvPr/>
        </p:nvCxnSpPr>
        <p:spPr>
          <a:xfrm>
            <a:off x="4644008" y="2564904"/>
            <a:ext cx="0"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53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EEAB5-8F76-4732-A11D-89115EEFE563}"/>
              </a:ext>
            </a:extLst>
          </p:cNvPr>
          <p:cNvSpPr>
            <a:spLocks noGrp="1"/>
          </p:cNvSpPr>
          <p:nvPr>
            <p:ph type="title"/>
          </p:nvPr>
        </p:nvSpPr>
        <p:spPr>
          <a:xfrm>
            <a:off x="-108520" y="116632"/>
            <a:ext cx="8229600" cy="1143000"/>
          </a:xfrm>
        </p:spPr>
        <p:txBody>
          <a:bodyPr>
            <a:normAutofit/>
          </a:bodyPr>
          <a:lstStyle/>
          <a:p>
            <a:r>
              <a:rPr kumimoji="1" lang="ja-JP" altLang="en-US"/>
              <a:t>仕様追加</a:t>
            </a:r>
            <a:r>
              <a:rPr kumimoji="1" lang="en-US" altLang="ja-JP"/>
              <a:t>(matrtmente1.py</a:t>
            </a:r>
            <a:r>
              <a:rPr kumimoji="1" lang="ja-JP" altLang="en-US"/>
              <a:t>に追加</a:t>
            </a:r>
            <a:r>
              <a:rPr kumimoji="1" lang="en-US" altLang="ja-JP"/>
              <a:t>)</a:t>
            </a:r>
            <a:endParaRPr kumimoji="1" lang="ja-JP" altLang="en-US"/>
          </a:p>
        </p:txBody>
      </p:sp>
      <p:pic>
        <p:nvPicPr>
          <p:cNvPr id="4" name="図 3">
            <a:extLst>
              <a:ext uri="{FF2B5EF4-FFF2-40B4-BE49-F238E27FC236}">
                <a16:creationId xmlns:a16="http://schemas.microsoft.com/office/drawing/2014/main" id="{857F7D13-5B2D-4A19-8D79-E2F0BAE05E72}"/>
              </a:ext>
            </a:extLst>
          </p:cNvPr>
          <p:cNvPicPr>
            <a:picLocks noChangeAspect="1"/>
          </p:cNvPicPr>
          <p:nvPr/>
        </p:nvPicPr>
        <p:blipFill>
          <a:blip r:embed="rId2"/>
          <a:stretch>
            <a:fillRect/>
          </a:stretch>
        </p:blipFill>
        <p:spPr>
          <a:xfrm>
            <a:off x="1403648" y="1493912"/>
            <a:ext cx="3893376" cy="4293096"/>
          </a:xfrm>
          <a:prstGeom prst="rect">
            <a:avLst/>
          </a:prstGeom>
        </p:spPr>
      </p:pic>
      <p:sp>
        <p:nvSpPr>
          <p:cNvPr id="5" name="正方形/長方形 4">
            <a:extLst>
              <a:ext uri="{FF2B5EF4-FFF2-40B4-BE49-F238E27FC236}">
                <a16:creationId xmlns:a16="http://schemas.microsoft.com/office/drawing/2014/main" id="{0B737DF1-B0DB-4CBD-9876-73A6D364AB71}"/>
              </a:ext>
            </a:extLst>
          </p:cNvPr>
          <p:cNvSpPr/>
          <p:nvPr/>
        </p:nvSpPr>
        <p:spPr>
          <a:xfrm>
            <a:off x="1907704" y="4365104"/>
            <a:ext cx="180020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0E0663-E62E-4607-A2DA-3AEDEFE1AF19}"/>
              </a:ext>
            </a:extLst>
          </p:cNvPr>
          <p:cNvSpPr/>
          <p:nvPr/>
        </p:nvSpPr>
        <p:spPr>
          <a:xfrm>
            <a:off x="4067944" y="3861048"/>
            <a:ext cx="648072"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269E702-CB74-4C42-A0F5-2D840B602BF0}"/>
              </a:ext>
            </a:extLst>
          </p:cNvPr>
          <p:cNvSpPr txBox="1"/>
          <p:nvPr/>
        </p:nvSpPr>
        <p:spPr>
          <a:xfrm>
            <a:off x="5940152" y="2276872"/>
            <a:ext cx="3139001" cy="923330"/>
          </a:xfrm>
          <a:prstGeom prst="rect">
            <a:avLst/>
          </a:prstGeom>
          <a:noFill/>
        </p:spPr>
        <p:txBody>
          <a:bodyPr wrap="none" rtlCol="0">
            <a:spAutoFit/>
          </a:bodyPr>
          <a:lstStyle/>
          <a:p>
            <a:r>
              <a:rPr kumimoji="1" lang="en-US" altLang="ja-JP"/>
              <a:t>1,</a:t>
            </a:r>
            <a:r>
              <a:rPr kumimoji="1" lang="ja-JP" altLang="en-US"/>
              <a:t>削除機能をつけてください</a:t>
            </a:r>
            <a:endParaRPr kumimoji="1" lang="en-US" altLang="ja-JP"/>
          </a:p>
          <a:p>
            <a:r>
              <a:rPr lang="en-US" altLang="ja-JP"/>
              <a:t>2,uid</a:t>
            </a:r>
            <a:r>
              <a:rPr lang="ja-JP" altLang="en-US"/>
              <a:t>がないときや削除したとき</a:t>
            </a:r>
            <a:endParaRPr lang="en-US" altLang="ja-JP"/>
          </a:p>
          <a:p>
            <a:r>
              <a:rPr kumimoji="1" lang="ja-JP" altLang="en-US"/>
              <a:t>メッセージを出してください</a:t>
            </a:r>
          </a:p>
        </p:txBody>
      </p:sp>
    </p:spTree>
    <p:extLst>
      <p:ext uri="{BB962C8B-B14F-4D97-AF65-F5344CB8AC3E}">
        <p14:creationId xmlns:p14="http://schemas.microsoft.com/office/powerpoint/2010/main" val="3762372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80A91-09DB-4EDF-AE6F-839D8356B75C}"/>
              </a:ext>
            </a:extLst>
          </p:cNvPr>
          <p:cNvSpPr>
            <a:spLocks noGrp="1"/>
          </p:cNvSpPr>
          <p:nvPr>
            <p:ph type="title"/>
          </p:nvPr>
        </p:nvSpPr>
        <p:spPr>
          <a:xfrm>
            <a:off x="0" y="332656"/>
            <a:ext cx="9155360" cy="1143000"/>
          </a:xfrm>
        </p:spPr>
        <p:txBody>
          <a:bodyPr>
            <a:noAutofit/>
          </a:bodyPr>
          <a:lstStyle/>
          <a:p>
            <a:r>
              <a:rPr kumimoji="1" lang="en-US" altLang="ja-JP" sz="3200"/>
              <a:t>11.3.4</a:t>
            </a:r>
            <a:r>
              <a:rPr kumimoji="1" lang="ja-JP" altLang="en-US" sz="3200"/>
              <a:t>サブプロット内のグラフの表示範囲を設定する</a:t>
            </a:r>
            <a:br>
              <a:rPr kumimoji="1" lang="en-US" altLang="ja-JP" sz="3200"/>
            </a:br>
            <a:r>
              <a:rPr kumimoji="1" lang="en-US" altLang="ja-JP" sz="3200"/>
              <a:t>set_xlim,set_ylim,set_xlabel,set_ylabel,set_title</a:t>
            </a:r>
            <a:endParaRPr kumimoji="1" lang="ja-JP" altLang="en-US" sz="3200"/>
          </a:p>
        </p:txBody>
      </p:sp>
      <p:sp>
        <p:nvSpPr>
          <p:cNvPr id="3" name="コンテンツ プレースホルダー 2">
            <a:extLst>
              <a:ext uri="{FF2B5EF4-FFF2-40B4-BE49-F238E27FC236}">
                <a16:creationId xmlns:a16="http://schemas.microsoft.com/office/drawing/2014/main" id="{8BFAC5EC-18FE-4F24-8617-6AE353C8D820}"/>
              </a:ext>
            </a:extLst>
          </p:cNvPr>
          <p:cNvSpPr>
            <a:spLocks noGrp="1"/>
          </p:cNvSpPr>
          <p:nvPr>
            <p:ph idx="1"/>
          </p:nvPr>
        </p:nvSpPr>
        <p:spPr/>
        <p:txBody>
          <a:bodyPr>
            <a:normAutofit fontScale="92500" lnSpcReduction="20000"/>
          </a:bodyPr>
          <a:lstStyle/>
          <a:p>
            <a:pPr marL="0" indent="0">
              <a:buNone/>
            </a:pPr>
            <a:r>
              <a:rPr lang="en-US" altLang="ja-JP"/>
              <a:t>set_xlim </a:t>
            </a:r>
            <a:r>
              <a:rPr kumimoji="1" lang="en-US" altLang="ja-JP"/>
              <a:t>(</a:t>
            </a:r>
            <a:r>
              <a:rPr lang="ja-JP" altLang="en-US"/>
              <a:t>範囲</a:t>
            </a:r>
            <a:r>
              <a:rPr kumimoji="1" lang="en-US" altLang="ja-JP"/>
              <a:t>)</a:t>
            </a:r>
          </a:p>
          <a:p>
            <a:pPr marL="0" indent="0">
              <a:buNone/>
            </a:pPr>
            <a:endParaRPr kumimoji="1" lang="en-US" altLang="ja-JP"/>
          </a:p>
          <a:p>
            <a:pPr marL="0" indent="0">
              <a:buNone/>
            </a:pPr>
            <a:r>
              <a:rPr lang="en-US" altLang="ja-JP"/>
              <a:t>set_ylim (</a:t>
            </a:r>
            <a:r>
              <a:rPr lang="ja-JP" altLang="en-US"/>
              <a:t>範囲</a:t>
            </a:r>
            <a:r>
              <a:rPr lang="en-US" altLang="ja-JP"/>
              <a:t>)</a:t>
            </a:r>
          </a:p>
          <a:p>
            <a:pPr marL="0" indent="0">
              <a:buNone/>
            </a:pPr>
            <a:endParaRPr lang="en-US" altLang="ja-JP"/>
          </a:p>
          <a:p>
            <a:pPr marL="0" indent="0">
              <a:buNone/>
            </a:pPr>
            <a:r>
              <a:rPr lang="en-US" altLang="ja-JP"/>
              <a:t>set_title(“</a:t>
            </a:r>
            <a:r>
              <a:rPr lang="ja-JP" altLang="en-US"/>
              <a:t>タイトル</a:t>
            </a:r>
            <a:r>
              <a:rPr lang="en-US" altLang="ja-JP"/>
              <a:t>”)</a:t>
            </a:r>
          </a:p>
          <a:p>
            <a:pPr marL="0" indent="0">
              <a:buNone/>
            </a:pPr>
            <a:endParaRPr lang="en-US" altLang="ja-JP"/>
          </a:p>
          <a:p>
            <a:pPr marL="0" indent="0">
              <a:buNone/>
            </a:pPr>
            <a:r>
              <a:rPr lang="en-US" altLang="ja-JP"/>
              <a:t>set_xlabel(“</a:t>
            </a:r>
            <a:r>
              <a:rPr lang="ja-JP" altLang="en-US"/>
              <a:t>ｘ軸の名前</a:t>
            </a:r>
            <a:r>
              <a:rPr lang="en-US" altLang="ja-JP"/>
              <a:t>”)</a:t>
            </a:r>
          </a:p>
          <a:p>
            <a:pPr marL="0" indent="0">
              <a:buNone/>
            </a:pPr>
            <a:endParaRPr lang="en-US" altLang="ja-JP"/>
          </a:p>
          <a:p>
            <a:pPr marL="0" indent="0">
              <a:buNone/>
            </a:pPr>
            <a:r>
              <a:rPr lang="en-US" altLang="ja-JP"/>
              <a:t>set_ylabel(“</a:t>
            </a:r>
            <a:r>
              <a:rPr lang="ja-JP" altLang="en-US"/>
              <a:t>ｙ軸の名前</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2998392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F64E6-B650-4E87-A40E-D55D995B1A37}"/>
              </a:ext>
            </a:extLst>
          </p:cNvPr>
          <p:cNvSpPr>
            <a:spLocks noGrp="1"/>
          </p:cNvSpPr>
          <p:nvPr>
            <p:ph type="title"/>
          </p:nvPr>
        </p:nvSpPr>
        <p:spPr>
          <a:xfrm>
            <a:off x="-324544" y="365745"/>
            <a:ext cx="10487508" cy="1143000"/>
          </a:xfrm>
        </p:spPr>
        <p:txBody>
          <a:bodyPr>
            <a:normAutofit/>
          </a:bodyPr>
          <a:lstStyle/>
          <a:p>
            <a:r>
              <a:rPr lang="en-US" altLang="ja-JP"/>
              <a:t>set_xlim,set_xlabel,set_ylabel,set_title</a:t>
            </a:r>
            <a:endParaRPr kumimoji="1" lang="ja-JP" altLang="en-US"/>
          </a:p>
        </p:txBody>
      </p:sp>
      <p:pic>
        <p:nvPicPr>
          <p:cNvPr id="38914" name="Picture 2">
            <a:extLst>
              <a:ext uri="{FF2B5EF4-FFF2-40B4-BE49-F238E27FC236}">
                <a16:creationId xmlns:a16="http://schemas.microsoft.com/office/drawing/2014/main" id="{EE8B8662-F462-45A6-83A6-98DEEBF9E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30539"/>
            <a:ext cx="521017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CFF25C6B-EA3A-40B0-9B88-9C8BA2C865AA}"/>
              </a:ext>
            </a:extLst>
          </p:cNvPr>
          <p:cNvSpPr/>
          <p:nvPr/>
        </p:nvSpPr>
        <p:spPr>
          <a:xfrm>
            <a:off x="3722761" y="5286390"/>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8871B7C-6457-4A2D-AB58-02D128D628C7}"/>
              </a:ext>
            </a:extLst>
          </p:cNvPr>
          <p:cNvSpPr/>
          <p:nvPr/>
        </p:nvSpPr>
        <p:spPr>
          <a:xfrm>
            <a:off x="3203848" y="4361760"/>
            <a:ext cx="216024" cy="72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97CD4FE-D154-40E8-B715-BAEADF2F9683}"/>
              </a:ext>
            </a:extLst>
          </p:cNvPr>
          <p:cNvSpPr/>
          <p:nvPr/>
        </p:nvSpPr>
        <p:spPr>
          <a:xfrm>
            <a:off x="3648694" y="5070366"/>
            <a:ext cx="995313"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980590C-9733-45E0-BE25-6788F84BB1D8}"/>
              </a:ext>
            </a:extLst>
          </p:cNvPr>
          <p:cNvSpPr/>
          <p:nvPr/>
        </p:nvSpPr>
        <p:spPr>
          <a:xfrm>
            <a:off x="3779912" y="3861048"/>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Tree>
    <p:extLst>
      <p:ext uri="{BB962C8B-B14F-4D97-AF65-F5344CB8AC3E}">
        <p14:creationId xmlns:p14="http://schemas.microsoft.com/office/powerpoint/2010/main" val="2567968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4E4C9-85F8-4B4D-BA66-A344C06335EC}"/>
              </a:ext>
            </a:extLst>
          </p:cNvPr>
          <p:cNvSpPr>
            <a:spLocks noGrp="1"/>
          </p:cNvSpPr>
          <p:nvPr>
            <p:ph type="title"/>
          </p:nvPr>
        </p:nvSpPr>
        <p:spPr>
          <a:xfrm>
            <a:off x="251520" y="274638"/>
            <a:ext cx="8435280" cy="1143000"/>
          </a:xfrm>
        </p:spPr>
        <p:txBody>
          <a:bodyPr>
            <a:normAutofit fontScale="90000"/>
          </a:bodyPr>
          <a:lstStyle/>
          <a:p>
            <a:r>
              <a:rPr kumimoji="1" lang="en-US" altLang="ja-JP"/>
              <a:t>11.3.6</a:t>
            </a:r>
            <a:r>
              <a:rPr kumimoji="1" lang="ja-JP" altLang="en-US"/>
              <a:t>サブプロット内のグラフにグリッドを表示する</a:t>
            </a:r>
          </a:p>
        </p:txBody>
      </p:sp>
      <p:sp>
        <p:nvSpPr>
          <p:cNvPr id="4" name="正方形/長方形 3">
            <a:extLst>
              <a:ext uri="{FF2B5EF4-FFF2-40B4-BE49-F238E27FC236}">
                <a16:creationId xmlns:a16="http://schemas.microsoft.com/office/drawing/2014/main" id="{B3C85E68-5A29-41E7-94DE-45A5FCF7FCD6}"/>
              </a:ext>
            </a:extLst>
          </p:cNvPr>
          <p:cNvSpPr/>
          <p:nvPr/>
        </p:nvSpPr>
        <p:spPr>
          <a:xfrm>
            <a:off x="755576" y="1988840"/>
            <a:ext cx="1991956" cy="523220"/>
          </a:xfrm>
          <a:prstGeom prst="rect">
            <a:avLst/>
          </a:prstGeom>
        </p:spPr>
        <p:txBody>
          <a:bodyPr wrap="none">
            <a:spAutoFit/>
          </a:bodyPr>
          <a:lstStyle/>
          <a:p>
            <a:r>
              <a:rPr lang="en-US" altLang="ja-JP" sz="2800"/>
              <a:t>ax.grid(True</a:t>
            </a:r>
            <a:r>
              <a:rPr lang="en-US" altLang="ja-JP"/>
              <a:t>)</a:t>
            </a:r>
            <a:endParaRPr lang="ja-JP" altLang="en-US"/>
          </a:p>
        </p:txBody>
      </p:sp>
    </p:spTree>
    <p:extLst>
      <p:ext uri="{BB962C8B-B14F-4D97-AF65-F5344CB8AC3E}">
        <p14:creationId xmlns:p14="http://schemas.microsoft.com/office/powerpoint/2010/main" val="218418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348FA-CB92-421E-9522-EDE1150F188C}"/>
              </a:ext>
            </a:extLst>
          </p:cNvPr>
          <p:cNvSpPr>
            <a:spLocks noGrp="1"/>
          </p:cNvSpPr>
          <p:nvPr>
            <p:ph type="title"/>
          </p:nvPr>
        </p:nvSpPr>
        <p:spPr/>
        <p:txBody>
          <a:bodyPr>
            <a:normAutofit fontScale="90000"/>
          </a:bodyPr>
          <a:lstStyle/>
          <a:p>
            <a:r>
              <a:rPr kumimoji="1" lang="en-US" altLang="ja-JP"/>
              <a:t>11.3.7</a:t>
            </a:r>
            <a:r>
              <a:rPr lang="ja-JP" altLang="en-US"/>
              <a:t>サブプロット内のグラフに目盛りを設定する</a:t>
            </a:r>
            <a:endParaRPr kumimoji="1" lang="ja-JP" altLang="en-US"/>
          </a:p>
        </p:txBody>
      </p:sp>
      <p:sp>
        <p:nvSpPr>
          <p:cNvPr id="3" name="コンテンツ プレースホルダー 2">
            <a:extLst>
              <a:ext uri="{FF2B5EF4-FFF2-40B4-BE49-F238E27FC236}">
                <a16:creationId xmlns:a16="http://schemas.microsoft.com/office/drawing/2014/main" id="{A1580E4A-4CC7-4D6D-AAF8-A4FA3E44D607}"/>
              </a:ext>
            </a:extLst>
          </p:cNvPr>
          <p:cNvSpPr>
            <a:spLocks noGrp="1"/>
          </p:cNvSpPr>
          <p:nvPr>
            <p:ph idx="1"/>
          </p:nvPr>
        </p:nvSpPr>
        <p:spPr/>
        <p:txBody>
          <a:bodyPr/>
          <a:lstStyle/>
          <a:p>
            <a:r>
              <a:rPr kumimoji="1" lang="en-US" altLang="ja-JP"/>
              <a:t>set_xtick(“</a:t>
            </a:r>
            <a:r>
              <a:rPr kumimoji="1" lang="ja-JP" altLang="en-US"/>
              <a:t>挿入位置リスト</a:t>
            </a:r>
            <a:r>
              <a:rPr kumimoji="1" lang="en-US" altLang="ja-JP"/>
              <a:t>”)</a:t>
            </a:r>
          </a:p>
          <a:p>
            <a:endParaRPr kumimoji="1" lang="en-US" altLang="ja-JP"/>
          </a:p>
          <a:p>
            <a:r>
              <a:rPr lang="en-US" altLang="ja-JP"/>
              <a:t>set_xticklabels(“</a:t>
            </a:r>
            <a:r>
              <a:rPr lang="ja-JP" altLang="en-US"/>
              <a:t>目盛りのリスト</a:t>
            </a:r>
            <a:r>
              <a:rPr lang="en-US" altLang="ja-JP"/>
              <a:t>”)</a:t>
            </a:r>
          </a:p>
          <a:p>
            <a:endParaRPr kumimoji="1" lang="en-US" altLang="ja-JP"/>
          </a:p>
          <a:p>
            <a:endParaRPr kumimoji="1" lang="ja-JP" altLang="en-US"/>
          </a:p>
        </p:txBody>
      </p:sp>
    </p:spTree>
    <p:extLst>
      <p:ext uri="{BB962C8B-B14F-4D97-AF65-F5344CB8AC3E}">
        <p14:creationId xmlns:p14="http://schemas.microsoft.com/office/powerpoint/2010/main" val="3822249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D3EB8-08C2-4AB0-ABFC-67CBB3497C01}"/>
              </a:ext>
            </a:extLst>
          </p:cNvPr>
          <p:cNvSpPr>
            <a:spLocks noGrp="1"/>
          </p:cNvSpPr>
          <p:nvPr>
            <p:ph type="title"/>
          </p:nvPr>
        </p:nvSpPr>
        <p:spPr/>
        <p:txBody>
          <a:bodyPr/>
          <a:lstStyle/>
          <a:p>
            <a:r>
              <a:rPr kumimoji="1" lang="en-US" altLang="ja-JP"/>
              <a:t>11.3.7</a:t>
            </a:r>
            <a:endParaRPr kumimoji="1" lang="ja-JP" altLang="en-US"/>
          </a:p>
        </p:txBody>
      </p:sp>
      <p:sp>
        <p:nvSpPr>
          <p:cNvPr id="4" name="正方形/長方形 3">
            <a:extLst>
              <a:ext uri="{FF2B5EF4-FFF2-40B4-BE49-F238E27FC236}">
                <a16:creationId xmlns:a16="http://schemas.microsoft.com/office/drawing/2014/main" id="{D9F27FF4-1BBC-417D-802E-3F6A0D2B881F}"/>
              </a:ext>
            </a:extLst>
          </p:cNvPr>
          <p:cNvSpPr/>
          <p:nvPr/>
        </p:nvSpPr>
        <p:spPr>
          <a:xfrm>
            <a:off x="611560" y="1844824"/>
            <a:ext cx="6102424" cy="2031325"/>
          </a:xfrm>
          <a:prstGeom prst="rect">
            <a:avLst/>
          </a:prstGeom>
        </p:spPr>
        <p:txBody>
          <a:bodyPr wrap="square">
            <a:spAutoFit/>
          </a:bodyPr>
          <a:lstStyle/>
          <a:p>
            <a:r>
              <a:rPr lang="ja-JP" altLang="en-US"/>
              <a:t>positions = [0, np.pi/2, np.pi, np.pi*3/2, np.pi*2]</a:t>
            </a:r>
          </a:p>
          <a:p>
            <a:r>
              <a:rPr lang="ja-JP" altLang="en-US"/>
              <a:t>labels = ["0°", "90°", "180°", "270°", "360°"]</a:t>
            </a:r>
            <a:endParaRPr lang="en-US" altLang="ja-JP"/>
          </a:p>
          <a:p>
            <a:endParaRPr lang="en-US" altLang="ja-JP"/>
          </a:p>
          <a:p>
            <a:endParaRPr lang="en-US" altLang="ja-JP"/>
          </a:p>
          <a:p>
            <a:r>
              <a:rPr lang="en-US" altLang="ja-JP"/>
              <a:t>ax.set_xticks(position)</a:t>
            </a:r>
          </a:p>
          <a:p>
            <a:r>
              <a:rPr lang="en-US" altLang="ja-JP"/>
              <a:t>ax.set_xticklabels(labels)</a:t>
            </a:r>
          </a:p>
          <a:p>
            <a:endParaRPr lang="ja-JP" altLang="en-US"/>
          </a:p>
        </p:txBody>
      </p:sp>
      <p:pic>
        <p:nvPicPr>
          <p:cNvPr id="39938" name="Picture 2">
            <a:extLst>
              <a:ext uri="{FF2B5EF4-FFF2-40B4-BE49-F238E27FC236}">
                <a16:creationId xmlns:a16="http://schemas.microsoft.com/office/drawing/2014/main" id="{D04A887A-4C2B-42FE-A577-06942A434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924944"/>
            <a:ext cx="5210175"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05C1ED6-B1E1-4D5C-8844-6BE13D267BB1}"/>
              </a:ext>
            </a:extLst>
          </p:cNvPr>
          <p:cNvSpPr/>
          <p:nvPr/>
        </p:nvSpPr>
        <p:spPr>
          <a:xfrm>
            <a:off x="4932040" y="6093296"/>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BF9ECEE-D4AB-4E16-9BF8-39BE243D57E1}"/>
              </a:ext>
            </a:extLst>
          </p:cNvPr>
          <p:cNvSpPr/>
          <p:nvPr/>
        </p:nvSpPr>
        <p:spPr>
          <a:xfrm>
            <a:off x="1907704" y="2984723"/>
            <a:ext cx="864096" cy="300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6E382C6-93F7-4E9A-ACBE-28B0494D603F}"/>
              </a:ext>
            </a:extLst>
          </p:cNvPr>
          <p:cNvSpPr/>
          <p:nvPr/>
        </p:nvSpPr>
        <p:spPr>
          <a:xfrm>
            <a:off x="2339752" y="3284985"/>
            <a:ext cx="720080" cy="328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24CE83F3-D2E4-4DFE-A7F6-21B0261A48C0}"/>
              </a:ext>
            </a:extLst>
          </p:cNvPr>
          <p:cNvCxnSpPr/>
          <p:nvPr/>
        </p:nvCxnSpPr>
        <p:spPr>
          <a:xfrm>
            <a:off x="1187624" y="2132856"/>
            <a:ext cx="108012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42040BE-4E3B-42ED-99B9-6E2E5C0BEB94}"/>
              </a:ext>
            </a:extLst>
          </p:cNvPr>
          <p:cNvCxnSpPr/>
          <p:nvPr/>
        </p:nvCxnSpPr>
        <p:spPr>
          <a:xfrm>
            <a:off x="946001" y="2348880"/>
            <a:ext cx="1321743"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20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7DF56-4BD8-48E4-ACB1-EF12254AD6AF}"/>
              </a:ext>
            </a:extLst>
          </p:cNvPr>
          <p:cNvSpPr>
            <a:spLocks noGrp="1"/>
          </p:cNvSpPr>
          <p:nvPr>
            <p:ph type="title"/>
          </p:nvPr>
        </p:nvSpPr>
        <p:spPr/>
        <p:txBody>
          <a:bodyPr>
            <a:normAutofit fontScale="90000"/>
          </a:bodyPr>
          <a:lstStyle/>
          <a:p>
            <a:r>
              <a:rPr kumimoji="1" lang="en-US" altLang="ja-JP"/>
              <a:t>11,2</a:t>
            </a:r>
            <a:r>
              <a:rPr kumimoji="1" lang="ja-JP" altLang="en-US"/>
              <a:t>系列ラベルを設定する</a:t>
            </a:r>
            <a:r>
              <a:rPr kumimoji="1" lang="en-US" altLang="ja-JP"/>
              <a:t>(legend)</a:t>
            </a:r>
            <a:endParaRPr kumimoji="1" lang="ja-JP" altLang="en-US"/>
          </a:p>
        </p:txBody>
      </p:sp>
      <p:sp>
        <p:nvSpPr>
          <p:cNvPr id="4" name="正方形/長方形 3">
            <a:extLst>
              <a:ext uri="{FF2B5EF4-FFF2-40B4-BE49-F238E27FC236}">
                <a16:creationId xmlns:a16="http://schemas.microsoft.com/office/drawing/2014/main" id="{F8F6A41A-1F58-4D67-9D41-DD62F2FA4709}"/>
              </a:ext>
            </a:extLst>
          </p:cNvPr>
          <p:cNvSpPr/>
          <p:nvPr/>
        </p:nvSpPr>
        <p:spPr>
          <a:xfrm>
            <a:off x="179512" y="1386811"/>
            <a:ext cx="6678488" cy="2308324"/>
          </a:xfrm>
          <a:prstGeom prst="rect">
            <a:avLst/>
          </a:prstGeom>
        </p:spPr>
        <p:txBody>
          <a:bodyPr wrap="square">
            <a:spAutoFit/>
          </a:bodyPr>
          <a:lstStyle/>
          <a:p>
            <a:r>
              <a:rPr lang="en-US" altLang="ja-JP"/>
              <a:t>plt.title("graphs of trigonometric functions")</a:t>
            </a:r>
          </a:p>
          <a:p>
            <a:r>
              <a:rPr lang="en-US" altLang="ja-JP"/>
              <a:t>plt.xlabel("x-axis")</a:t>
            </a:r>
          </a:p>
          <a:p>
            <a:r>
              <a:rPr lang="en-US" altLang="ja-JP"/>
              <a:t>plt.ylabel("y-axis")</a:t>
            </a:r>
          </a:p>
          <a:p>
            <a:r>
              <a:rPr lang="en-US" altLang="ja-JP"/>
              <a:t>plt.grid(True)</a:t>
            </a:r>
          </a:p>
          <a:p>
            <a:r>
              <a:rPr lang="en-US" altLang="ja-JP"/>
              <a:t>plt.xticks(positions, labels)</a:t>
            </a:r>
          </a:p>
          <a:p>
            <a:r>
              <a:rPr lang="en-US" altLang="ja-JP"/>
              <a:t>plt.plot(x, y1, color="k", label="y=sin(x)")</a:t>
            </a:r>
          </a:p>
          <a:p>
            <a:r>
              <a:rPr lang="en-US" altLang="ja-JP"/>
              <a:t>plt.plot(x, y2, color="b", label="y=cos(x)")</a:t>
            </a:r>
          </a:p>
          <a:p>
            <a:r>
              <a:rPr lang="en-US" altLang="ja-JP"/>
              <a:t>plt.</a:t>
            </a:r>
            <a:r>
              <a:rPr lang="en-US" altLang="ja-JP">
                <a:solidFill>
                  <a:srgbClr val="FF0000"/>
                </a:solidFill>
              </a:rPr>
              <a:t>legend(["y=sin(x)", "y=cos(x)"])</a:t>
            </a:r>
            <a:endParaRPr lang="ja-JP" altLang="en-US">
              <a:solidFill>
                <a:srgbClr val="FF0000"/>
              </a:solidFill>
            </a:endParaRPr>
          </a:p>
        </p:txBody>
      </p:sp>
      <p:pic>
        <p:nvPicPr>
          <p:cNvPr id="32770" name="Picture 2">
            <a:extLst>
              <a:ext uri="{FF2B5EF4-FFF2-40B4-BE49-F238E27FC236}">
                <a16:creationId xmlns:a16="http://schemas.microsoft.com/office/drawing/2014/main" id="{FCADF30F-B1F9-45FF-AA62-7077B58E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724" y="2924944"/>
            <a:ext cx="4925169" cy="351047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996011F2-2A8D-4D11-8E63-12AE1EDC7DF3}"/>
              </a:ext>
            </a:extLst>
          </p:cNvPr>
          <p:cNvCxnSpPr/>
          <p:nvPr/>
        </p:nvCxnSpPr>
        <p:spPr>
          <a:xfrm>
            <a:off x="2411760" y="3573016"/>
            <a:ext cx="2448272"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吹き出し: 四角形 8">
            <a:extLst>
              <a:ext uri="{FF2B5EF4-FFF2-40B4-BE49-F238E27FC236}">
                <a16:creationId xmlns:a16="http://schemas.microsoft.com/office/drawing/2014/main" id="{D86EDDF1-E48C-4CAA-AA41-DB34700047E3}"/>
              </a:ext>
            </a:extLst>
          </p:cNvPr>
          <p:cNvSpPr/>
          <p:nvPr/>
        </p:nvSpPr>
        <p:spPr>
          <a:xfrm>
            <a:off x="457200" y="4077072"/>
            <a:ext cx="2170584" cy="936104"/>
          </a:xfrm>
          <a:prstGeom prst="wedgeRectCallout">
            <a:avLst>
              <a:gd name="adj1" fmla="val 494"/>
              <a:gd name="adj2" fmla="val -91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リストで区切ると複数の凡例が入る</a:t>
            </a:r>
          </a:p>
        </p:txBody>
      </p:sp>
    </p:spTree>
    <p:extLst>
      <p:ext uri="{BB962C8B-B14F-4D97-AF65-F5344CB8AC3E}">
        <p14:creationId xmlns:p14="http://schemas.microsoft.com/office/powerpoint/2010/main" val="1319087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F423B-9A0F-48AC-BDB2-B97FD0B9F423}"/>
              </a:ext>
            </a:extLst>
          </p:cNvPr>
          <p:cNvSpPr>
            <a:spLocks noGrp="1"/>
          </p:cNvSpPr>
          <p:nvPr>
            <p:ph type="title"/>
          </p:nvPr>
        </p:nvSpPr>
        <p:spPr/>
        <p:txBody>
          <a:bodyPr/>
          <a:lstStyle/>
          <a:p>
            <a:r>
              <a:rPr kumimoji="1" lang="en-US" altLang="ja-JP"/>
              <a:t>loc</a:t>
            </a:r>
            <a:r>
              <a:rPr kumimoji="1" lang="ja-JP" altLang="en-US"/>
              <a:t>パラメータ</a:t>
            </a:r>
          </a:p>
        </p:txBody>
      </p:sp>
      <p:pic>
        <p:nvPicPr>
          <p:cNvPr id="33794" name="Picture 2">
            <a:extLst>
              <a:ext uri="{FF2B5EF4-FFF2-40B4-BE49-F238E27FC236}">
                <a16:creationId xmlns:a16="http://schemas.microsoft.com/office/drawing/2014/main" id="{3941BC79-6FB1-45B3-A06D-3AEA0F918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492757"/>
            <a:ext cx="3810000"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D77C438A-6357-41E7-866C-88B36CBD75EA}"/>
              </a:ext>
            </a:extLst>
          </p:cNvPr>
          <p:cNvSpPr/>
          <p:nvPr/>
        </p:nvSpPr>
        <p:spPr>
          <a:xfrm>
            <a:off x="683568" y="1772816"/>
            <a:ext cx="7056784" cy="369332"/>
          </a:xfrm>
          <a:prstGeom prst="rect">
            <a:avLst/>
          </a:prstGeom>
        </p:spPr>
        <p:txBody>
          <a:bodyPr wrap="square">
            <a:spAutoFit/>
          </a:bodyPr>
          <a:lstStyle/>
          <a:p>
            <a:r>
              <a:rPr lang="ja-JP" altLang="en-US"/>
              <a:t>plt.legend(["y=sin(x)", "y=cos(x)"],</a:t>
            </a:r>
            <a:r>
              <a:rPr lang="ja-JP" altLang="en-US">
                <a:solidFill>
                  <a:srgbClr val="FF0000"/>
                </a:solidFill>
              </a:rPr>
              <a:t>loc='upper right'</a:t>
            </a:r>
            <a:r>
              <a:rPr lang="ja-JP" altLang="en-US"/>
              <a:t>)</a:t>
            </a:r>
          </a:p>
        </p:txBody>
      </p:sp>
      <p:sp>
        <p:nvSpPr>
          <p:cNvPr id="6" name="テキスト ボックス 5">
            <a:extLst>
              <a:ext uri="{FF2B5EF4-FFF2-40B4-BE49-F238E27FC236}">
                <a16:creationId xmlns:a16="http://schemas.microsoft.com/office/drawing/2014/main" id="{E4D116FC-7D42-48DE-AB7E-F3E96EB3B002}"/>
              </a:ext>
            </a:extLst>
          </p:cNvPr>
          <p:cNvSpPr txBox="1"/>
          <p:nvPr/>
        </p:nvSpPr>
        <p:spPr>
          <a:xfrm>
            <a:off x="611560" y="2885946"/>
            <a:ext cx="2779415" cy="2585323"/>
          </a:xfrm>
          <a:prstGeom prst="rect">
            <a:avLst/>
          </a:prstGeom>
          <a:noFill/>
        </p:spPr>
        <p:txBody>
          <a:bodyPr wrap="none" rtlCol="0">
            <a:spAutoFit/>
          </a:bodyPr>
          <a:lstStyle/>
          <a:p>
            <a:r>
              <a:rPr kumimoji="1" lang="en-US" altLang="ja-JP"/>
              <a:t>loc</a:t>
            </a:r>
            <a:r>
              <a:rPr kumimoji="1" lang="ja-JP" altLang="en-US"/>
              <a:t>パラメータは凡例を</a:t>
            </a:r>
            <a:endParaRPr kumimoji="1" lang="en-US" altLang="ja-JP"/>
          </a:p>
          <a:p>
            <a:r>
              <a:rPr lang="ja-JP" altLang="en-US">
                <a:solidFill>
                  <a:srgbClr val="FF0000"/>
                </a:solidFill>
              </a:rPr>
              <a:t>loc=‘upper right’上右方向</a:t>
            </a:r>
            <a:endParaRPr kumimoji="1" lang="en-US" altLang="ja-JP"/>
          </a:p>
          <a:p>
            <a:r>
              <a:rPr lang="ja-JP" altLang="en-US">
                <a:solidFill>
                  <a:srgbClr val="FF0000"/>
                </a:solidFill>
              </a:rPr>
              <a:t>loc=‘upper </a:t>
            </a:r>
            <a:r>
              <a:rPr lang="en-US" altLang="ja-JP">
                <a:solidFill>
                  <a:srgbClr val="FF0000"/>
                </a:solidFill>
              </a:rPr>
              <a:t>left</a:t>
            </a:r>
            <a:r>
              <a:rPr lang="ja-JP" altLang="en-US">
                <a:solidFill>
                  <a:srgbClr val="FF0000"/>
                </a:solidFill>
              </a:rPr>
              <a:t>’上左方向</a:t>
            </a:r>
            <a:endParaRPr lang="en-US" altLang="ja-JP">
              <a:solidFill>
                <a:srgbClr val="FF0000"/>
              </a:solidFill>
            </a:endParaRPr>
          </a:p>
          <a:p>
            <a:r>
              <a:rPr lang="ja-JP" altLang="en-US">
                <a:solidFill>
                  <a:srgbClr val="FF0000"/>
                </a:solidFill>
              </a:rPr>
              <a:t>loc=‘</a:t>
            </a:r>
            <a:r>
              <a:rPr lang="en-US" altLang="ja-JP">
                <a:solidFill>
                  <a:srgbClr val="FF0000"/>
                </a:solidFill>
              </a:rPr>
              <a:t>lower</a:t>
            </a:r>
            <a:r>
              <a:rPr lang="ja-JP" altLang="en-US">
                <a:solidFill>
                  <a:srgbClr val="FF0000"/>
                </a:solidFill>
              </a:rPr>
              <a:t> right’下右方向</a:t>
            </a:r>
            <a:endParaRPr lang="en-US" altLang="ja-JP"/>
          </a:p>
          <a:p>
            <a:r>
              <a:rPr lang="ja-JP" altLang="en-US">
                <a:solidFill>
                  <a:srgbClr val="FF0000"/>
                </a:solidFill>
              </a:rPr>
              <a:t>loc=‘</a:t>
            </a:r>
            <a:r>
              <a:rPr lang="en-US" altLang="ja-JP">
                <a:solidFill>
                  <a:srgbClr val="FF0000"/>
                </a:solidFill>
              </a:rPr>
              <a:t>lower</a:t>
            </a:r>
            <a:r>
              <a:rPr lang="ja-JP" altLang="en-US">
                <a:solidFill>
                  <a:srgbClr val="FF0000"/>
                </a:solidFill>
              </a:rPr>
              <a:t> </a:t>
            </a:r>
            <a:r>
              <a:rPr lang="en-US" altLang="ja-JP">
                <a:solidFill>
                  <a:srgbClr val="FF0000"/>
                </a:solidFill>
              </a:rPr>
              <a:t>left</a:t>
            </a:r>
            <a:r>
              <a:rPr lang="ja-JP" altLang="en-US">
                <a:solidFill>
                  <a:srgbClr val="FF0000"/>
                </a:solidFill>
              </a:rPr>
              <a:t>’下左方向</a:t>
            </a:r>
            <a:endParaRPr lang="en-US" altLang="ja-JP"/>
          </a:p>
          <a:p>
            <a:endParaRPr lang="en-US" altLang="ja-JP"/>
          </a:p>
          <a:p>
            <a:endParaRPr lang="ja-JP" altLang="en-US"/>
          </a:p>
          <a:p>
            <a:endParaRPr kumimoji="1" lang="en-US" altLang="ja-JP"/>
          </a:p>
          <a:p>
            <a:endParaRPr kumimoji="1" lang="ja-JP" altLang="en-US"/>
          </a:p>
        </p:txBody>
      </p:sp>
      <p:sp>
        <p:nvSpPr>
          <p:cNvPr id="7" name="正方形/長方形 6">
            <a:extLst>
              <a:ext uri="{FF2B5EF4-FFF2-40B4-BE49-F238E27FC236}">
                <a16:creationId xmlns:a16="http://schemas.microsoft.com/office/drawing/2014/main" id="{D5C1F34D-C7A9-4A05-9B1F-00F290F05175}"/>
              </a:ext>
            </a:extLst>
          </p:cNvPr>
          <p:cNvSpPr/>
          <p:nvPr/>
        </p:nvSpPr>
        <p:spPr>
          <a:xfrm>
            <a:off x="7164288" y="2564904"/>
            <a:ext cx="12961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ED8E91BD-9FDE-4321-89DE-4FFAD4CA28FF}"/>
              </a:ext>
            </a:extLst>
          </p:cNvPr>
          <p:cNvCxnSpPr>
            <a:cxnSpLocks/>
          </p:cNvCxnSpPr>
          <p:nvPr/>
        </p:nvCxnSpPr>
        <p:spPr>
          <a:xfrm>
            <a:off x="4788024" y="1989465"/>
            <a:ext cx="2376264" cy="935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331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FF14A8-3457-4504-BFB3-30F611DD7920}"/>
              </a:ext>
            </a:extLst>
          </p:cNvPr>
          <p:cNvSpPr>
            <a:spLocks noGrp="1"/>
          </p:cNvSpPr>
          <p:nvPr>
            <p:ph type="title"/>
          </p:nvPr>
        </p:nvSpPr>
        <p:spPr/>
        <p:txBody>
          <a:bodyPr>
            <a:normAutofit fontScale="90000"/>
          </a:bodyPr>
          <a:lstStyle/>
          <a:p>
            <a:r>
              <a:rPr kumimoji="1" lang="en-US" altLang="ja-JP"/>
              <a:t>11,3,1</a:t>
            </a:r>
            <a:r>
              <a:rPr kumimoji="1" lang="ja-JP" altLang="en-US"/>
              <a:t>図の大きさを設定する</a:t>
            </a:r>
            <a:br>
              <a:rPr kumimoji="1" lang="en-US" altLang="ja-JP"/>
            </a:br>
            <a:r>
              <a:rPr kumimoji="1" lang="en-US" altLang="ja-JP"/>
              <a:t>fugure</a:t>
            </a:r>
            <a:endParaRPr kumimoji="1" lang="ja-JP" altLang="en-US"/>
          </a:p>
        </p:txBody>
      </p:sp>
      <p:sp>
        <p:nvSpPr>
          <p:cNvPr id="3" name="コンテンツ プレースホルダー 2">
            <a:extLst>
              <a:ext uri="{FF2B5EF4-FFF2-40B4-BE49-F238E27FC236}">
                <a16:creationId xmlns:a16="http://schemas.microsoft.com/office/drawing/2014/main" id="{E66142FD-7892-4472-AF4C-5EC930836875}"/>
              </a:ext>
            </a:extLst>
          </p:cNvPr>
          <p:cNvSpPr>
            <a:spLocks noGrp="1"/>
          </p:cNvSpPr>
          <p:nvPr>
            <p:ph idx="1"/>
          </p:nvPr>
        </p:nvSpPr>
        <p:spPr/>
        <p:txBody>
          <a:bodyPr/>
          <a:lstStyle/>
          <a:p>
            <a:r>
              <a:rPr kumimoji="1" lang="en-US" altLang="ja-JP"/>
              <a:t>figure(figfize(</a:t>
            </a:r>
            <a:r>
              <a:rPr lang="ja-JP" altLang="en-US"/>
              <a:t>横の大きさ</a:t>
            </a:r>
            <a:r>
              <a:rPr lang="en-US" altLang="ja-JP"/>
              <a:t>,</a:t>
            </a:r>
            <a:r>
              <a:rPr lang="ja-JP" altLang="en-US"/>
              <a:t>縦の大きさ</a:t>
            </a:r>
            <a:r>
              <a:rPr lang="en-US" altLang="ja-JP"/>
              <a:t>))</a:t>
            </a:r>
          </a:p>
          <a:p>
            <a:pPr marL="0" indent="0">
              <a:buNone/>
            </a:pPr>
            <a:r>
              <a:rPr kumimoji="1" lang="en-US" altLang="ja-JP"/>
              <a:t>   (</a:t>
            </a:r>
            <a:r>
              <a:rPr kumimoji="1" lang="ja-JP" altLang="en-US"/>
              <a:t>単位はインチ）</a:t>
            </a:r>
          </a:p>
        </p:txBody>
      </p:sp>
    </p:spTree>
    <p:extLst>
      <p:ext uri="{BB962C8B-B14F-4D97-AF65-F5344CB8AC3E}">
        <p14:creationId xmlns:p14="http://schemas.microsoft.com/office/powerpoint/2010/main" val="3281921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02E9E-E2D4-48A5-B4E9-F267E06B4550}"/>
              </a:ext>
            </a:extLst>
          </p:cNvPr>
          <p:cNvSpPr>
            <a:spLocks noGrp="1"/>
          </p:cNvSpPr>
          <p:nvPr>
            <p:ph type="title"/>
          </p:nvPr>
        </p:nvSpPr>
        <p:spPr/>
        <p:txBody>
          <a:bodyPr/>
          <a:lstStyle/>
          <a:p>
            <a:r>
              <a:rPr kumimoji="1" lang="en-US" altLang="ja-JP"/>
              <a:t>figsize=(x,y)</a:t>
            </a:r>
            <a:endParaRPr kumimoji="1" lang="ja-JP" altLang="en-US"/>
          </a:p>
        </p:txBody>
      </p:sp>
      <p:pic>
        <p:nvPicPr>
          <p:cNvPr id="34820" name="Picture 4">
            <a:extLst>
              <a:ext uri="{FF2B5EF4-FFF2-40B4-BE49-F238E27FC236}">
                <a16:creationId xmlns:a16="http://schemas.microsoft.com/office/drawing/2014/main" id="{C796CE54-8E49-4B98-A47A-7587E9315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09762"/>
            <a:ext cx="3152775" cy="3038475"/>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a:extLst>
              <a:ext uri="{FF2B5EF4-FFF2-40B4-BE49-F238E27FC236}">
                <a16:creationId xmlns:a16="http://schemas.microsoft.com/office/drawing/2014/main" id="{DE05E8D1-0976-4E4B-B5B9-94DCE48D0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9" y="1916832"/>
            <a:ext cx="26193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a:extLst>
              <a:ext uri="{FF2B5EF4-FFF2-40B4-BE49-F238E27FC236}">
                <a16:creationId xmlns:a16="http://schemas.microsoft.com/office/drawing/2014/main" id="{353727F5-3A86-44F6-B2E0-182CD44E14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350" y="1844824"/>
            <a:ext cx="36766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72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3252D-F6D9-431A-B25D-BC5CD10B9ECD}"/>
              </a:ext>
            </a:extLst>
          </p:cNvPr>
          <p:cNvSpPr>
            <a:spLocks noGrp="1"/>
          </p:cNvSpPr>
          <p:nvPr>
            <p:ph type="title"/>
          </p:nvPr>
        </p:nvSpPr>
        <p:spPr/>
        <p:txBody>
          <a:bodyPr>
            <a:normAutofit fontScale="90000"/>
          </a:bodyPr>
          <a:lstStyle/>
          <a:p>
            <a:r>
              <a:rPr kumimoji="1" lang="en-US" altLang="ja-JP"/>
              <a:t>11,3,2</a:t>
            </a:r>
            <a:r>
              <a:rPr kumimoji="1" lang="ja-JP" altLang="en-US"/>
              <a:t>サブプロットを作成する</a:t>
            </a:r>
            <a:br>
              <a:rPr lang="en-US" altLang="ja-JP"/>
            </a:br>
            <a:r>
              <a:rPr lang="en-US" altLang="ja-JP"/>
              <a:t>(figure</a:t>
            </a:r>
            <a:r>
              <a:rPr lang="ja-JP" altLang="en-US"/>
              <a:t>オブジェクトと</a:t>
            </a:r>
            <a:r>
              <a:rPr lang="en-US" altLang="ja-JP"/>
              <a:t>add_subplot</a:t>
            </a:r>
            <a:r>
              <a:rPr kumimoji="1" lang="en-US" altLang="ja-JP"/>
              <a:t>)</a:t>
            </a:r>
            <a:endParaRPr kumimoji="1" lang="ja-JP" altLang="en-US"/>
          </a:p>
        </p:txBody>
      </p:sp>
      <p:sp>
        <p:nvSpPr>
          <p:cNvPr id="4" name="正方形/長方形 3">
            <a:extLst>
              <a:ext uri="{FF2B5EF4-FFF2-40B4-BE49-F238E27FC236}">
                <a16:creationId xmlns:a16="http://schemas.microsoft.com/office/drawing/2014/main" id="{901C2747-01B1-4050-AB15-9BDCC1A50F7F}"/>
              </a:ext>
            </a:extLst>
          </p:cNvPr>
          <p:cNvSpPr/>
          <p:nvPr/>
        </p:nvSpPr>
        <p:spPr>
          <a:xfrm>
            <a:off x="444679" y="1700808"/>
            <a:ext cx="6894512" cy="2585323"/>
          </a:xfrm>
          <a:prstGeom prst="rect">
            <a:avLst/>
          </a:prstGeom>
        </p:spPr>
        <p:txBody>
          <a:bodyPr wrap="square">
            <a:spAutoFit/>
          </a:bodyPr>
          <a:lstStyle/>
          <a:p>
            <a:r>
              <a:rPr lang="en-US" altLang="ja-JP"/>
              <a:t>fig = plt.</a:t>
            </a:r>
            <a:r>
              <a:rPr lang="en-US" altLang="ja-JP">
                <a:solidFill>
                  <a:srgbClr val="FF0000"/>
                </a:solidFill>
              </a:rPr>
              <a:t>figure(figsize=(9, 6))</a:t>
            </a:r>
          </a:p>
          <a:p>
            <a:r>
              <a:rPr lang="en-US" altLang="ja-JP"/>
              <a:t>ax = fig.</a:t>
            </a:r>
            <a:r>
              <a:rPr lang="en-US" altLang="ja-JP">
                <a:solidFill>
                  <a:srgbClr val="FF0000"/>
                </a:solidFill>
              </a:rPr>
              <a:t>add_subplot</a:t>
            </a:r>
            <a:r>
              <a:rPr lang="en-US" altLang="ja-JP"/>
              <a:t>(2, 3, 5) </a:t>
            </a:r>
          </a:p>
          <a:p>
            <a:r>
              <a:rPr lang="en-US" altLang="ja-JP"/>
              <a:t>ax.plot(x,y)</a:t>
            </a:r>
          </a:p>
          <a:p>
            <a:r>
              <a:rPr lang="en-US" altLang="ja-JP"/>
              <a:t>axi = []</a:t>
            </a:r>
          </a:p>
          <a:p>
            <a:r>
              <a:rPr lang="en-US" altLang="ja-JP"/>
              <a:t>for i in range(6):</a:t>
            </a:r>
          </a:p>
          <a:p>
            <a:r>
              <a:rPr lang="en-US" altLang="ja-JP"/>
              <a:t>    if i==4:</a:t>
            </a:r>
          </a:p>
          <a:p>
            <a:r>
              <a:rPr lang="en-US" altLang="ja-JP"/>
              <a:t>        continue</a:t>
            </a:r>
          </a:p>
          <a:p>
            <a:r>
              <a:rPr lang="en-US" altLang="ja-JP"/>
              <a:t>    fig.add_subplot(2, 3, i+1)</a:t>
            </a:r>
          </a:p>
          <a:p>
            <a:r>
              <a:rPr lang="en-US" altLang="ja-JP"/>
              <a:t>plt.show()</a:t>
            </a:r>
            <a:endParaRPr lang="ja-JP" altLang="en-US"/>
          </a:p>
        </p:txBody>
      </p:sp>
    </p:spTree>
    <p:extLst>
      <p:ext uri="{BB962C8B-B14F-4D97-AF65-F5344CB8AC3E}">
        <p14:creationId xmlns:p14="http://schemas.microsoft.com/office/powerpoint/2010/main" val="108424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0B634A7-EFF5-427B-8841-4A7E824F0767}"/>
              </a:ext>
            </a:extLst>
          </p:cNvPr>
          <p:cNvSpPr txBox="1"/>
          <p:nvPr/>
        </p:nvSpPr>
        <p:spPr>
          <a:xfrm>
            <a:off x="1187624" y="1997839"/>
            <a:ext cx="5670376" cy="2308324"/>
          </a:xfrm>
          <a:prstGeom prst="rect">
            <a:avLst/>
          </a:prstGeom>
          <a:noFill/>
        </p:spPr>
        <p:txBody>
          <a:bodyPr wrap="square">
            <a:spAutoFit/>
          </a:bodyPr>
          <a:lstStyle/>
          <a:p>
            <a:r>
              <a:rPr lang="en-US" altLang="ja-JP"/>
              <a:t>btn3 = tk.Button(root, text='</a:t>
            </a:r>
            <a:r>
              <a:rPr lang="ja-JP" altLang="en-US"/>
              <a:t>クリア</a:t>
            </a:r>
            <a:r>
              <a:rPr lang="en-US" altLang="ja-JP"/>
              <a:t>', command=btn_click3)</a:t>
            </a:r>
          </a:p>
          <a:p>
            <a:r>
              <a:rPr lang="en-US" altLang="ja-JP"/>
              <a:t>btn3.place(x=170, y=160) #</a:t>
            </a:r>
            <a:r>
              <a:rPr lang="ja-JP" altLang="en-US"/>
              <a:t>表示位置</a:t>
            </a:r>
          </a:p>
          <a:p>
            <a:endParaRPr lang="ja-JP" altLang="en-US"/>
          </a:p>
          <a:p>
            <a:r>
              <a:rPr lang="en-US" altLang="ja-JP">
                <a:solidFill>
                  <a:srgbClr val="FF0000"/>
                </a:solidFill>
              </a:rPr>
              <a:t>btn4 = tk.Button(root, text='</a:t>
            </a:r>
            <a:r>
              <a:rPr lang="ja-JP" altLang="en-US">
                <a:solidFill>
                  <a:srgbClr val="FF0000"/>
                </a:solidFill>
              </a:rPr>
              <a:t>削除</a:t>
            </a:r>
            <a:r>
              <a:rPr lang="en-US" altLang="ja-JP">
                <a:solidFill>
                  <a:srgbClr val="FF0000"/>
                </a:solidFill>
              </a:rPr>
              <a:t>', command=btn_click4)</a:t>
            </a:r>
          </a:p>
          <a:p>
            <a:r>
              <a:rPr lang="en-US" altLang="ja-JP">
                <a:solidFill>
                  <a:srgbClr val="FF0000"/>
                </a:solidFill>
              </a:rPr>
              <a:t>btn4.place(x=210, y=160) #</a:t>
            </a:r>
            <a:r>
              <a:rPr lang="ja-JP" altLang="en-US">
                <a:solidFill>
                  <a:srgbClr val="FF0000"/>
                </a:solidFill>
              </a:rPr>
              <a:t>表示位置</a:t>
            </a:r>
          </a:p>
          <a:p>
            <a:endParaRPr lang="ja-JP" altLang="en-US">
              <a:solidFill>
                <a:srgbClr val="FF0000"/>
              </a:solidFill>
            </a:endParaRPr>
          </a:p>
          <a:p>
            <a:r>
              <a:rPr lang="en-US" altLang="ja-JP">
                <a:solidFill>
                  <a:srgbClr val="FF0000"/>
                </a:solidFill>
              </a:rPr>
              <a:t>lblmsg = tk.Label(text=u"</a:t>
            </a:r>
            <a:r>
              <a:rPr lang="ja-JP" altLang="en-US">
                <a:solidFill>
                  <a:srgbClr val="FF0000"/>
                </a:solidFill>
              </a:rPr>
              <a:t>　</a:t>
            </a:r>
            <a:r>
              <a:rPr lang="en-US" altLang="ja-JP">
                <a:solidFill>
                  <a:srgbClr val="FF0000"/>
                </a:solidFill>
              </a:rPr>
              <a:t>")  # </a:t>
            </a:r>
          </a:p>
          <a:p>
            <a:r>
              <a:rPr lang="en-US" altLang="ja-JP">
                <a:solidFill>
                  <a:srgbClr val="FF0000"/>
                </a:solidFill>
              </a:rPr>
              <a:t>lblmsg.place(x=30, y=180)</a:t>
            </a:r>
          </a:p>
        </p:txBody>
      </p:sp>
      <p:sp>
        <p:nvSpPr>
          <p:cNvPr id="7" name="正方形/長方形 6">
            <a:extLst>
              <a:ext uri="{FF2B5EF4-FFF2-40B4-BE49-F238E27FC236}">
                <a16:creationId xmlns:a16="http://schemas.microsoft.com/office/drawing/2014/main" id="{9CE9BB94-A189-4ED3-91FA-1054DB257BF9}"/>
              </a:ext>
            </a:extLst>
          </p:cNvPr>
          <p:cNvSpPr/>
          <p:nvPr/>
        </p:nvSpPr>
        <p:spPr>
          <a:xfrm>
            <a:off x="1187624" y="2780928"/>
            <a:ext cx="6192688" cy="18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8CED890A-0F51-407F-ADA0-B3FE89A3B131}"/>
              </a:ext>
            </a:extLst>
          </p:cNvPr>
          <p:cNvSpPr/>
          <p:nvPr/>
        </p:nvSpPr>
        <p:spPr>
          <a:xfrm>
            <a:off x="4427984" y="5089252"/>
            <a:ext cx="3096344" cy="1296144"/>
          </a:xfrm>
          <a:prstGeom prst="wedgeRectCallout">
            <a:avLst>
              <a:gd name="adj1" fmla="val -27662"/>
              <a:gd name="adj2" fmla="val -88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btn3.place</a:t>
            </a:r>
            <a:r>
              <a:rPr kumimoji="1" lang="ja-JP" altLang="en-US"/>
              <a:t>の下に追加する</a:t>
            </a:r>
            <a:endParaRPr kumimoji="1" lang="en-US" altLang="ja-JP"/>
          </a:p>
          <a:p>
            <a:pPr algn="ctr"/>
            <a:r>
              <a:rPr lang="ja-JP" altLang="en-US"/>
              <a:t>ボタンとラベル</a:t>
            </a:r>
            <a:endParaRPr kumimoji="1" lang="ja-JP" altLang="en-US"/>
          </a:p>
        </p:txBody>
      </p:sp>
    </p:spTree>
    <p:extLst>
      <p:ext uri="{BB962C8B-B14F-4D97-AF65-F5344CB8AC3E}">
        <p14:creationId xmlns:p14="http://schemas.microsoft.com/office/powerpoint/2010/main" val="335870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9512F0B-7115-403F-A68E-A4A3EDD25A54}"/>
              </a:ext>
            </a:extLst>
          </p:cNvPr>
          <p:cNvSpPr>
            <a:spLocks noGrp="1"/>
          </p:cNvSpPr>
          <p:nvPr>
            <p:ph idx="1"/>
          </p:nvPr>
        </p:nvSpPr>
        <p:spPr>
          <a:xfrm>
            <a:off x="251520" y="188640"/>
            <a:ext cx="8229600" cy="4525963"/>
          </a:xfrm>
        </p:spPr>
        <p:txBody>
          <a:bodyPr>
            <a:normAutofit fontScale="92500" lnSpcReduction="20000"/>
          </a:bodyPr>
          <a:lstStyle/>
          <a:p>
            <a:pPr marL="0" indent="0">
              <a:buNone/>
            </a:pPr>
            <a:r>
              <a:rPr lang="en-US" altLang="ja-JP" sz="1800" dirty="0"/>
              <a:t>import </a:t>
            </a:r>
            <a:r>
              <a:rPr lang="en-US" altLang="ja-JP" sz="1800" dirty="0" err="1"/>
              <a:t>matplotlib.pyplot</a:t>
            </a:r>
            <a:r>
              <a:rPr lang="en-US" altLang="ja-JP" sz="1800" dirty="0"/>
              <a:t> as </a:t>
            </a:r>
            <a:r>
              <a:rPr lang="en-US" altLang="ja-JP" sz="1800" dirty="0" err="1"/>
              <a:t>plt</a:t>
            </a:r>
            <a:endParaRPr lang="en-US" altLang="ja-JP" sz="1800" dirty="0"/>
          </a:p>
          <a:p>
            <a:pPr marL="0" indent="0">
              <a:buNone/>
            </a:pPr>
            <a:r>
              <a:rPr lang="en-US" altLang="ja-JP" sz="1800" dirty="0"/>
              <a:t>import </a:t>
            </a:r>
            <a:r>
              <a:rPr lang="en-US" altLang="ja-JP" sz="1800" dirty="0" err="1"/>
              <a:t>numpy</a:t>
            </a:r>
            <a:r>
              <a:rPr lang="en-US" altLang="ja-JP" sz="1800" dirty="0"/>
              <a:t> as np</a:t>
            </a:r>
          </a:p>
          <a:p>
            <a:pPr marL="0" indent="0">
              <a:buNone/>
            </a:pPr>
            <a:r>
              <a:rPr lang="en-US" altLang="ja-JP" sz="1800" dirty="0"/>
              <a:t>x = </a:t>
            </a:r>
            <a:r>
              <a:rPr lang="en-US" altLang="ja-JP" sz="1800" dirty="0" err="1"/>
              <a:t>np.arange</a:t>
            </a:r>
            <a:r>
              <a:rPr lang="en-US" altLang="ja-JP" sz="1800" dirty="0"/>
              <a:t>(10)</a:t>
            </a:r>
          </a:p>
          <a:p>
            <a:pPr marL="0" indent="0">
              <a:buNone/>
            </a:pPr>
            <a:r>
              <a:rPr lang="en-US" altLang="ja-JP" sz="1800" dirty="0"/>
              <a:t>y0 = </a:t>
            </a:r>
            <a:r>
              <a:rPr lang="en-US" altLang="ja-JP" sz="1800" dirty="0" err="1"/>
              <a:t>np.random.normal</a:t>
            </a:r>
            <a:r>
              <a:rPr lang="en-US" altLang="ja-JP" sz="1800" dirty="0"/>
              <a:t>(0, 0.5, 10)</a:t>
            </a:r>
          </a:p>
          <a:p>
            <a:pPr marL="0" indent="0">
              <a:buNone/>
            </a:pPr>
            <a:r>
              <a:rPr lang="en-US" altLang="ja-JP" sz="1800" dirty="0"/>
              <a:t>y1 = </a:t>
            </a:r>
            <a:r>
              <a:rPr lang="en-US" altLang="ja-JP" sz="1800" dirty="0" err="1"/>
              <a:t>np.random.normal</a:t>
            </a:r>
            <a:r>
              <a:rPr lang="en-US" altLang="ja-JP" sz="1800" dirty="0"/>
              <a:t>(1, 0.5, 10)</a:t>
            </a:r>
          </a:p>
          <a:p>
            <a:pPr marL="0" indent="0">
              <a:buNone/>
            </a:pPr>
            <a:r>
              <a:rPr lang="en-US" altLang="ja-JP" sz="1800" dirty="0"/>
              <a:t>y2 = </a:t>
            </a:r>
            <a:r>
              <a:rPr lang="en-US" altLang="ja-JP" sz="1800" dirty="0" err="1"/>
              <a:t>np.random.normal</a:t>
            </a:r>
            <a:r>
              <a:rPr lang="en-US" altLang="ja-JP" sz="1800" dirty="0"/>
              <a:t>(2, 0.5, 10)</a:t>
            </a:r>
          </a:p>
          <a:p>
            <a:pPr marL="0" indent="0">
              <a:buNone/>
            </a:pPr>
            <a:r>
              <a:rPr lang="en-US" altLang="ja-JP" sz="1800" dirty="0"/>
              <a:t>y3 = </a:t>
            </a:r>
            <a:r>
              <a:rPr lang="en-US" altLang="ja-JP" sz="1800" dirty="0" err="1"/>
              <a:t>np.random.normal</a:t>
            </a:r>
            <a:r>
              <a:rPr lang="en-US" altLang="ja-JP" sz="1800" dirty="0"/>
              <a:t>(3, 0.5, 10)</a:t>
            </a:r>
          </a:p>
          <a:p>
            <a:pPr marL="0" indent="0">
              <a:buNone/>
            </a:pPr>
            <a:r>
              <a:rPr lang="en-US" altLang="ja-JP" sz="1800" dirty="0" err="1">
                <a:solidFill>
                  <a:srgbClr val="FF0000"/>
                </a:solidFill>
              </a:rPr>
              <a:t>plt.rcParams</a:t>
            </a:r>
            <a:r>
              <a:rPr lang="en-US" altLang="ja-JP" sz="1800" dirty="0">
                <a:solidFill>
                  <a:srgbClr val="FF0000"/>
                </a:solidFill>
              </a:rPr>
              <a:t>["</a:t>
            </a:r>
            <a:r>
              <a:rPr lang="en-US" altLang="ja-JP" sz="1800" dirty="0" err="1">
                <a:solidFill>
                  <a:srgbClr val="FF0000"/>
                </a:solidFill>
              </a:rPr>
              <a:t>font.size</a:t>
            </a:r>
            <a:r>
              <a:rPr lang="en-US" altLang="ja-JP" sz="1800" dirty="0">
                <a:solidFill>
                  <a:srgbClr val="FF0000"/>
                </a:solidFill>
              </a:rPr>
              <a:t>"] = 14</a:t>
            </a:r>
          </a:p>
          <a:p>
            <a:pPr marL="0" indent="0">
              <a:buNone/>
            </a:pPr>
            <a:r>
              <a:rPr lang="en-US" altLang="ja-JP" sz="1800" dirty="0">
                <a:solidFill>
                  <a:srgbClr val="FF0000"/>
                </a:solidFill>
              </a:rPr>
              <a:t>fig = </a:t>
            </a:r>
            <a:r>
              <a:rPr lang="en-US" altLang="ja-JP" sz="1800" dirty="0" err="1">
                <a:solidFill>
                  <a:srgbClr val="FF0000"/>
                </a:solidFill>
              </a:rPr>
              <a:t>plt.figure</a:t>
            </a:r>
            <a:r>
              <a:rPr lang="en-US" altLang="ja-JP" sz="1800" dirty="0">
                <a:solidFill>
                  <a:srgbClr val="FF0000"/>
                </a:solidFill>
              </a:rPr>
              <a:t>(</a:t>
            </a:r>
            <a:r>
              <a:rPr lang="en-US" altLang="ja-JP" sz="1800" dirty="0" err="1">
                <a:solidFill>
                  <a:srgbClr val="FF0000"/>
                </a:solidFill>
              </a:rPr>
              <a:t>figsize</a:t>
            </a:r>
            <a:r>
              <a:rPr lang="en-US" altLang="ja-JP" sz="1800" dirty="0">
                <a:solidFill>
                  <a:srgbClr val="FF0000"/>
                </a:solidFill>
              </a:rPr>
              <a:t>=(10, 6))</a:t>
            </a:r>
          </a:p>
          <a:p>
            <a:pPr marL="0" indent="0">
              <a:buNone/>
            </a:pPr>
            <a:r>
              <a:rPr lang="en-US" altLang="ja-JP" sz="1800" dirty="0">
                <a:solidFill>
                  <a:srgbClr val="FF0000"/>
                </a:solidFill>
              </a:rPr>
              <a:t>ax = </a:t>
            </a:r>
            <a:r>
              <a:rPr lang="en-US" altLang="ja-JP" sz="1800" dirty="0" err="1">
                <a:solidFill>
                  <a:srgbClr val="FF0000"/>
                </a:solidFill>
              </a:rPr>
              <a:t>fig.add_subplot</a:t>
            </a:r>
            <a:r>
              <a:rPr lang="en-US" altLang="ja-JP" sz="1800" dirty="0">
                <a:solidFill>
                  <a:srgbClr val="FF0000"/>
                </a:solidFill>
              </a:rPr>
              <a:t>(1, 1, 1, title="</a:t>
            </a:r>
            <a:r>
              <a:rPr lang="en-US" altLang="ja-JP" sz="1800" dirty="0" err="1">
                <a:solidFill>
                  <a:srgbClr val="FF0000"/>
                </a:solidFill>
              </a:rPr>
              <a:t>linestyle</a:t>
            </a:r>
            <a:r>
              <a:rPr lang="en-US" altLang="ja-JP" sz="1800" dirty="0">
                <a:solidFill>
                  <a:srgbClr val="FF0000"/>
                </a:solidFill>
              </a:rPr>
              <a:t>")</a:t>
            </a:r>
          </a:p>
          <a:p>
            <a:pPr marL="0" indent="0">
              <a:buNone/>
            </a:pPr>
            <a:r>
              <a:rPr lang="en-US" altLang="ja-JP" sz="1800" dirty="0" err="1">
                <a:solidFill>
                  <a:srgbClr val="FF0000"/>
                </a:solidFill>
              </a:rPr>
              <a:t>ax.plot</a:t>
            </a:r>
            <a:r>
              <a:rPr lang="en-US" altLang="ja-JP" sz="1800" dirty="0">
                <a:solidFill>
                  <a:srgbClr val="FF0000"/>
                </a:solidFill>
              </a:rPr>
              <a:t>(x, y0,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solid, '-'")</a:t>
            </a:r>
          </a:p>
          <a:p>
            <a:pPr marL="0" indent="0">
              <a:buNone/>
            </a:pPr>
            <a:r>
              <a:rPr lang="en-US" altLang="ja-JP" sz="1800" dirty="0" err="1">
                <a:solidFill>
                  <a:srgbClr val="FF0000"/>
                </a:solidFill>
              </a:rPr>
              <a:t>ax.plot</a:t>
            </a:r>
            <a:r>
              <a:rPr lang="en-US" altLang="ja-JP" sz="1800" dirty="0">
                <a:solidFill>
                  <a:srgbClr val="FF0000"/>
                </a:solidFill>
              </a:rPr>
              <a:t>(x, y1,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dashed, '--'")</a:t>
            </a:r>
          </a:p>
          <a:p>
            <a:pPr marL="0" indent="0">
              <a:buNone/>
            </a:pPr>
            <a:r>
              <a:rPr lang="en-US" altLang="ja-JP" sz="1800" dirty="0" err="1">
                <a:solidFill>
                  <a:srgbClr val="FF0000"/>
                </a:solidFill>
              </a:rPr>
              <a:t>ax.plot</a:t>
            </a:r>
            <a:r>
              <a:rPr lang="en-US" altLang="ja-JP" sz="1800" dirty="0">
                <a:solidFill>
                  <a:srgbClr val="FF0000"/>
                </a:solidFill>
              </a:rPr>
              <a:t>(x, y2,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a:t>
            </a:r>
            <a:r>
              <a:rPr lang="en-US" altLang="ja-JP" sz="1800" dirty="0" err="1">
                <a:solidFill>
                  <a:srgbClr val="FF0000"/>
                </a:solidFill>
              </a:rPr>
              <a:t>dashdot</a:t>
            </a:r>
            <a:r>
              <a:rPr lang="en-US" altLang="ja-JP" sz="1800" dirty="0">
                <a:solidFill>
                  <a:srgbClr val="FF0000"/>
                </a:solidFill>
              </a:rPr>
              <a:t>, '-.''")</a:t>
            </a:r>
          </a:p>
          <a:p>
            <a:pPr marL="0" indent="0">
              <a:buNone/>
            </a:pPr>
            <a:r>
              <a:rPr lang="en-US" altLang="ja-JP" sz="1800" dirty="0" err="1">
                <a:solidFill>
                  <a:srgbClr val="FF0000"/>
                </a:solidFill>
              </a:rPr>
              <a:t>ax.plot</a:t>
            </a:r>
            <a:r>
              <a:rPr lang="en-US" altLang="ja-JP" sz="1800" dirty="0">
                <a:solidFill>
                  <a:srgbClr val="FF0000"/>
                </a:solidFill>
              </a:rPr>
              <a:t>(x, y3,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dotted, ':''")</a:t>
            </a:r>
          </a:p>
          <a:p>
            <a:pPr marL="0" indent="0">
              <a:buNone/>
            </a:pPr>
            <a:r>
              <a:rPr lang="en-US" altLang="ja-JP" sz="1800" dirty="0" err="1">
                <a:solidFill>
                  <a:srgbClr val="FF0000"/>
                </a:solidFill>
              </a:rPr>
              <a:t>ax.legend</a:t>
            </a:r>
            <a:r>
              <a:rPr lang="en-US" altLang="ja-JP" sz="1800" dirty="0">
                <a:solidFill>
                  <a:srgbClr val="FF0000"/>
                </a:solidFill>
              </a:rPr>
              <a:t>(</a:t>
            </a:r>
            <a:r>
              <a:rPr lang="en-US" altLang="ja-JP" sz="1800" dirty="0" err="1">
                <a:solidFill>
                  <a:srgbClr val="FF0000"/>
                </a:solidFill>
              </a:rPr>
              <a:t>bbox_to_anchor</a:t>
            </a:r>
            <a:r>
              <a:rPr lang="en-US" altLang="ja-JP" sz="1800" dirty="0">
                <a:solidFill>
                  <a:srgbClr val="FF0000"/>
                </a:solidFill>
              </a:rPr>
              <a:t>=(1.05, 1))</a:t>
            </a:r>
          </a:p>
          <a:p>
            <a:pPr marL="0" indent="0">
              <a:buNone/>
            </a:pPr>
            <a:r>
              <a:rPr lang="en-US" altLang="ja-JP" sz="1800" dirty="0" err="1"/>
              <a:t>plt.show</a:t>
            </a:r>
            <a:r>
              <a:rPr lang="en-US" altLang="ja-JP" sz="1800" dirty="0"/>
              <a:t>()</a:t>
            </a:r>
            <a:endParaRPr kumimoji="1" lang="ja-JP" altLang="en-US" sz="1800" dirty="0"/>
          </a:p>
        </p:txBody>
      </p:sp>
      <p:pic>
        <p:nvPicPr>
          <p:cNvPr id="4" name="Picture 2">
            <a:extLst>
              <a:ext uri="{FF2B5EF4-FFF2-40B4-BE49-F238E27FC236}">
                <a16:creationId xmlns:a16="http://schemas.microsoft.com/office/drawing/2014/main" id="{C877D766-5387-48D0-A87B-5481F8667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789040"/>
            <a:ext cx="6271418" cy="312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39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B4334-3F27-4E0C-9733-05B1A2EDA7B4}"/>
              </a:ext>
            </a:extLst>
          </p:cNvPr>
          <p:cNvSpPr>
            <a:spLocks noGrp="1"/>
          </p:cNvSpPr>
          <p:nvPr>
            <p:ph type="title"/>
          </p:nvPr>
        </p:nvSpPr>
        <p:spPr/>
        <p:txBody>
          <a:bodyPr/>
          <a:lstStyle/>
          <a:p>
            <a:r>
              <a:rPr lang="ja-JP" altLang="en-US"/>
              <a:t>課題</a:t>
            </a:r>
            <a:endParaRPr kumimoji="1" lang="ja-JP" altLang="en-US"/>
          </a:p>
        </p:txBody>
      </p:sp>
      <p:sp>
        <p:nvSpPr>
          <p:cNvPr id="3" name="コンテンツ プレースホルダー 2">
            <a:extLst>
              <a:ext uri="{FF2B5EF4-FFF2-40B4-BE49-F238E27FC236}">
                <a16:creationId xmlns:a16="http://schemas.microsoft.com/office/drawing/2014/main" id="{46DA5492-5C76-4B20-9135-95D0901E0C62}"/>
              </a:ext>
            </a:extLst>
          </p:cNvPr>
          <p:cNvSpPr>
            <a:spLocks noGrp="1"/>
          </p:cNvSpPr>
          <p:nvPr>
            <p:ph idx="1"/>
          </p:nvPr>
        </p:nvSpPr>
        <p:spPr>
          <a:xfrm>
            <a:off x="539552" y="1844824"/>
            <a:ext cx="8229600" cy="1468760"/>
          </a:xfrm>
        </p:spPr>
        <p:txBody>
          <a:bodyPr>
            <a:normAutofit fontScale="55000" lnSpcReduction="20000"/>
          </a:bodyPr>
          <a:lstStyle/>
          <a:p>
            <a:pPr marL="0" indent="0">
              <a:buNone/>
            </a:pPr>
            <a:r>
              <a:rPr kumimoji="1" lang="en-US" altLang="ja-JP"/>
              <a:t>temperature.csv</a:t>
            </a:r>
            <a:r>
              <a:rPr kumimoji="1" lang="ja-JP" altLang="en-US"/>
              <a:t>に各地域の気温データが</a:t>
            </a:r>
            <a:endParaRPr kumimoji="1" lang="en-US" altLang="ja-JP"/>
          </a:p>
          <a:p>
            <a:pPr marL="0" indent="0">
              <a:buNone/>
            </a:pPr>
            <a:r>
              <a:rPr lang="ja-JP" altLang="en-US"/>
              <a:t>あります。これを折れ線グラフにしてください</a:t>
            </a:r>
            <a:endParaRPr lang="en-US" altLang="ja-JP"/>
          </a:p>
          <a:p>
            <a:pPr marL="0" indent="0">
              <a:buNone/>
            </a:pPr>
            <a:r>
              <a:rPr lang="ja-JP" altLang="en-US"/>
              <a:t>（先頭から</a:t>
            </a:r>
            <a:r>
              <a:rPr lang="en-US" altLang="ja-JP"/>
              <a:t>20</a:t>
            </a:r>
            <a:r>
              <a:rPr lang="ja-JP" altLang="en-US"/>
              <a:t>ぐらいで</a:t>
            </a:r>
            <a:r>
              <a:rPr lang="en-US" altLang="ja-JP"/>
              <a:t>)</a:t>
            </a:r>
          </a:p>
          <a:p>
            <a:pPr marL="0" indent="0">
              <a:buNone/>
            </a:pPr>
            <a:r>
              <a:rPr kumimoji="1" lang="en-US" altLang="ja-JP"/>
              <a:t>(1)</a:t>
            </a:r>
            <a:r>
              <a:rPr lang="ja-JP" altLang="en-US"/>
              <a:t>一つのグラフに複数書く場合</a:t>
            </a:r>
            <a:endParaRPr lang="en-US" altLang="ja-JP"/>
          </a:p>
          <a:p>
            <a:pPr marL="0" indent="0">
              <a:buNone/>
            </a:pPr>
            <a:r>
              <a:rPr kumimoji="1" lang="en-US" altLang="ja-JP"/>
              <a:t>(2)</a:t>
            </a:r>
            <a:r>
              <a:rPr kumimoji="1" lang="ja-JP" altLang="en-US"/>
              <a:t>複数のグラフに書く場合（６つのグラフ）</a:t>
            </a:r>
            <a:r>
              <a:rPr lang="ja-JP" altLang="en-US"/>
              <a:t>時間のある人はしてください</a:t>
            </a:r>
            <a:endParaRPr kumimoji="1" lang="ja-JP" altLang="en-US"/>
          </a:p>
        </p:txBody>
      </p:sp>
    </p:spTree>
    <p:extLst>
      <p:ext uri="{BB962C8B-B14F-4D97-AF65-F5344CB8AC3E}">
        <p14:creationId xmlns:p14="http://schemas.microsoft.com/office/powerpoint/2010/main" val="2773641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D0A0A-6D6A-4EB7-9504-C00821A23F12}"/>
              </a:ext>
            </a:extLst>
          </p:cNvPr>
          <p:cNvSpPr>
            <a:spLocks noGrp="1"/>
          </p:cNvSpPr>
          <p:nvPr>
            <p:ph type="title"/>
          </p:nvPr>
        </p:nvSpPr>
        <p:spPr/>
        <p:txBody>
          <a:bodyPr/>
          <a:lstStyle/>
          <a:p>
            <a:r>
              <a:rPr kumimoji="1" lang="ja-JP" altLang="en-US"/>
              <a:t>２次元のグラフを書く</a:t>
            </a:r>
          </a:p>
        </p:txBody>
      </p:sp>
    </p:spTree>
    <p:extLst>
      <p:ext uri="{BB962C8B-B14F-4D97-AF65-F5344CB8AC3E}">
        <p14:creationId xmlns:p14="http://schemas.microsoft.com/office/powerpoint/2010/main" val="4115816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652F59-31D4-4201-AC68-49C8F752395C}"/>
              </a:ext>
            </a:extLst>
          </p:cNvPr>
          <p:cNvSpPr txBox="1"/>
          <p:nvPr/>
        </p:nvSpPr>
        <p:spPr>
          <a:xfrm>
            <a:off x="1619672" y="1712531"/>
            <a:ext cx="4572000" cy="646331"/>
          </a:xfrm>
          <a:prstGeom prst="rect">
            <a:avLst/>
          </a:prstGeom>
          <a:noFill/>
        </p:spPr>
        <p:txBody>
          <a:bodyPr wrap="square">
            <a:spAutoFit/>
          </a:bodyPr>
          <a:lstStyle/>
          <a:p>
            <a:r>
              <a:rPr lang="en-US" altLang="ja-JP"/>
              <a:t>def f(x):</a:t>
            </a:r>
          </a:p>
          <a:p>
            <a:r>
              <a:rPr lang="en-US" altLang="ja-JP"/>
              <a:t>    return x*x+2*x-1</a:t>
            </a:r>
            <a:endParaRPr lang="ja-JP" altLang="en-US"/>
          </a:p>
        </p:txBody>
      </p:sp>
      <p:sp>
        <p:nvSpPr>
          <p:cNvPr id="7" name="テキスト ボックス 6">
            <a:extLst>
              <a:ext uri="{FF2B5EF4-FFF2-40B4-BE49-F238E27FC236}">
                <a16:creationId xmlns:a16="http://schemas.microsoft.com/office/drawing/2014/main" id="{2F843B85-CC7F-4B0D-8688-F2BBA36AD363}"/>
              </a:ext>
            </a:extLst>
          </p:cNvPr>
          <p:cNvSpPr txBox="1"/>
          <p:nvPr/>
        </p:nvSpPr>
        <p:spPr>
          <a:xfrm>
            <a:off x="1691680" y="2636912"/>
            <a:ext cx="4572000" cy="646331"/>
          </a:xfrm>
          <a:prstGeom prst="rect">
            <a:avLst/>
          </a:prstGeom>
          <a:noFill/>
        </p:spPr>
        <p:txBody>
          <a:bodyPr wrap="square">
            <a:spAutoFit/>
          </a:bodyPr>
          <a:lstStyle/>
          <a:p>
            <a:r>
              <a:rPr lang="en-US" altLang="ja-JP"/>
              <a:t>x=np.linspace(-3,3,100)</a:t>
            </a:r>
          </a:p>
          <a:p>
            <a:r>
              <a:rPr lang="en-US" altLang="ja-JP"/>
              <a:t>print(np.round(x,2))</a:t>
            </a:r>
            <a:endParaRPr lang="ja-JP" altLang="en-US"/>
          </a:p>
        </p:txBody>
      </p:sp>
      <p:sp>
        <p:nvSpPr>
          <p:cNvPr id="9" name="テキスト ボックス 8">
            <a:extLst>
              <a:ext uri="{FF2B5EF4-FFF2-40B4-BE49-F238E27FC236}">
                <a16:creationId xmlns:a16="http://schemas.microsoft.com/office/drawing/2014/main" id="{CA76F46B-B386-4012-AD17-2C0CCE21E764}"/>
              </a:ext>
            </a:extLst>
          </p:cNvPr>
          <p:cNvSpPr txBox="1"/>
          <p:nvPr/>
        </p:nvSpPr>
        <p:spPr>
          <a:xfrm>
            <a:off x="1691680" y="3561293"/>
            <a:ext cx="4572000" cy="923330"/>
          </a:xfrm>
          <a:prstGeom prst="rect">
            <a:avLst/>
          </a:prstGeom>
          <a:noFill/>
        </p:spPr>
        <p:txBody>
          <a:bodyPr wrap="square">
            <a:spAutoFit/>
          </a:bodyPr>
          <a:lstStyle/>
          <a:p>
            <a:r>
              <a:rPr lang="en-US" altLang="ja-JP"/>
              <a:t>plt.plot(x,f(x))</a:t>
            </a:r>
          </a:p>
          <a:p>
            <a:r>
              <a:rPr lang="en-US" altLang="ja-JP"/>
              <a:t>plt.grid(True)</a:t>
            </a:r>
          </a:p>
          <a:p>
            <a:r>
              <a:rPr lang="en-US" altLang="ja-JP"/>
              <a:t>plt.show()</a:t>
            </a:r>
            <a:endParaRPr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A8DDCE1F-C66F-4E66-ACC6-05A1F7F83BB7}"/>
                  </a:ext>
                </a:extLst>
              </p:cNvPr>
              <p:cNvSpPr txBox="1"/>
              <p:nvPr/>
            </p:nvSpPr>
            <p:spPr>
              <a:xfrm>
                <a:off x="1403648" y="837164"/>
                <a:ext cx="5267724" cy="499176"/>
              </a:xfrm>
              <a:prstGeom prst="rect">
                <a:avLst/>
              </a:prstGeom>
              <a:noFill/>
            </p:spPr>
            <p:txBody>
              <a:bodyPr wrap="none" lIns="0" tIns="0" rIns="0" bIns="0" rtlCol="0">
                <a:spAutoFit/>
              </a:bodyPr>
              <a:lstStyle/>
              <a:p>
                <a14:m>
                  <m:oMath xmlns:m="http://schemas.openxmlformats.org/officeDocument/2006/math">
                    <m:r>
                      <a:rPr lang="ja-JP" altLang="en-US" sz="3200" i="1" smtClean="0">
                        <a:latin typeface="Cambria Math" panose="02040503050406030204" pitchFamily="18" charset="0"/>
                      </a:rPr>
                      <m:t>ｙ</m:t>
                    </m:r>
                    <m:r>
                      <a:rPr lang="en-US" altLang="ja-JP" sz="3200" b="0" i="1" smtClean="0">
                        <a:latin typeface="Cambria Math" panose="02040503050406030204" pitchFamily="18" charset="0"/>
                      </a:rPr>
                      <m:t>=</m:t>
                    </m:r>
                    <m:sSup>
                      <m:sSupPr>
                        <m:ctrlPr>
                          <a:rPr lang="en-US" altLang="ja-JP" sz="3200" i="1" smtClean="0">
                            <a:latin typeface="Cambria Math" panose="02040503050406030204" pitchFamily="18" charset="0"/>
                          </a:rPr>
                        </m:ctrlPr>
                      </m:sSupPr>
                      <m:e>
                        <m:r>
                          <a:rPr lang="ja-JP" altLang="en-US" sz="3200" i="1">
                            <a:latin typeface="Cambria Math" panose="02040503050406030204" pitchFamily="18" charset="0"/>
                          </a:rPr>
                          <m:t>ｘ</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−1</m:t>
                    </m:r>
                    <m:r>
                      <a:rPr lang="ja-JP" altLang="en-US" sz="3200" i="1">
                        <a:latin typeface="Cambria Math" panose="02040503050406030204" pitchFamily="18" charset="0"/>
                      </a:rPr>
                      <m:t>の</m:t>
                    </m:r>
                    <m:r>
                      <a:rPr kumimoji="1" lang="ja-JP" altLang="en-US" sz="3200" i="1">
                        <a:latin typeface="Cambria Math" panose="02040503050406030204" pitchFamily="18" charset="0"/>
                      </a:rPr>
                      <m:t>グラフ</m:t>
                    </m:r>
                  </m:oMath>
                </a14:m>
                <a:r>
                  <a:rPr kumimoji="1" lang="ja-JP" altLang="en-US" sz="3200"/>
                  <a:t>を書く</a:t>
                </a:r>
              </a:p>
            </p:txBody>
          </p:sp>
        </mc:Choice>
        <mc:Fallback>
          <p:sp>
            <p:nvSpPr>
              <p:cNvPr id="10" name="テキスト ボックス 9">
                <a:extLst>
                  <a:ext uri="{FF2B5EF4-FFF2-40B4-BE49-F238E27FC236}">
                    <a16:creationId xmlns:a16="http://schemas.microsoft.com/office/drawing/2014/main" id="{A8DDCE1F-C66F-4E66-ACC6-05A1F7F83BB7}"/>
                  </a:ext>
                </a:extLst>
              </p:cNvPr>
              <p:cNvSpPr txBox="1">
                <a:spLocks noRot="1" noChangeAspect="1" noMove="1" noResize="1" noEditPoints="1" noAdjustHandles="1" noChangeArrowheads="1" noChangeShapeType="1" noTextEdit="1"/>
              </p:cNvSpPr>
              <p:nvPr/>
            </p:nvSpPr>
            <p:spPr>
              <a:xfrm>
                <a:off x="1403648" y="837164"/>
                <a:ext cx="5267724" cy="499176"/>
              </a:xfrm>
              <a:prstGeom prst="rect">
                <a:avLst/>
              </a:prstGeom>
              <a:blipFill>
                <a:blip r:embed="rId2"/>
                <a:stretch>
                  <a:fillRect t="-29268" r="-3819" b="-426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3951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834C5-F8E9-4E92-809A-69A435CC50B0}"/>
              </a:ext>
            </a:extLst>
          </p:cNvPr>
          <p:cNvSpPr>
            <a:spLocks noGrp="1"/>
          </p:cNvSpPr>
          <p:nvPr>
            <p:ph type="title"/>
          </p:nvPr>
        </p:nvSpPr>
        <p:spPr>
          <a:xfrm>
            <a:off x="-36512" y="332656"/>
            <a:ext cx="8229600" cy="1143000"/>
          </a:xfrm>
        </p:spPr>
        <p:txBody>
          <a:bodyPr/>
          <a:lstStyle/>
          <a:p>
            <a:r>
              <a:rPr kumimoji="1" lang="ja-JP" altLang="en-US"/>
              <a:t>課題</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674E12C-8126-4D6A-8415-9F7BB17F8FCD}"/>
                  </a:ext>
                </a:extLst>
              </p:cNvPr>
              <p:cNvSpPr txBox="1"/>
              <p:nvPr/>
            </p:nvSpPr>
            <p:spPr>
              <a:xfrm>
                <a:off x="1835696" y="1556792"/>
                <a:ext cx="5266122" cy="499176"/>
              </a:xfrm>
              <a:prstGeom prst="rect">
                <a:avLst/>
              </a:prstGeom>
              <a:noFill/>
            </p:spPr>
            <p:txBody>
              <a:bodyPr wrap="none" lIns="0" tIns="0" rIns="0" bIns="0" rtlCol="0">
                <a:spAutoFit/>
              </a:bodyPr>
              <a:lstStyle/>
              <a:p>
                <a14:m>
                  <m:oMath xmlns:m="http://schemas.openxmlformats.org/officeDocument/2006/math">
                    <m:r>
                      <a:rPr lang="ja-JP" altLang="en-US" sz="3200" i="1" smtClean="0">
                        <a:latin typeface="Cambria Math" panose="02040503050406030204" pitchFamily="18" charset="0"/>
                      </a:rPr>
                      <m:t>ｙ</m:t>
                    </m:r>
                    <m:r>
                      <a:rPr lang="en-US" altLang="ja-JP" sz="3200" b="0" i="1" smtClean="0">
                        <a:latin typeface="Cambria Math" panose="02040503050406030204" pitchFamily="18" charset="0"/>
                      </a:rPr>
                      <m:t>=</m:t>
                    </m:r>
                    <m:sSup>
                      <m:sSupPr>
                        <m:ctrlPr>
                          <a:rPr lang="en-US" altLang="ja-JP" sz="3200" i="1" smtClean="0">
                            <a:latin typeface="Cambria Math" panose="02040503050406030204" pitchFamily="18" charset="0"/>
                          </a:rPr>
                        </m:ctrlPr>
                      </m:sSupPr>
                      <m:e>
                        <m:r>
                          <a:rPr lang="ja-JP" altLang="en-US" sz="3200" i="1">
                            <a:latin typeface="Cambria Math" panose="02040503050406030204" pitchFamily="18" charset="0"/>
                          </a:rPr>
                          <m:t>ｘ</m:t>
                        </m:r>
                      </m:e>
                      <m:sup>
                        <m:r>
                          <a:rPr lang="en-US" altLang="ja-JP" sz="3200" b="0" i="1" smtClean="0">
                            <a:latin typeface="Cambria Math" panose="02040503050406030204" pitchFamily="18" charset="0"/>
                          </a:rPr>
                          <m:t>3</m:t>
                        </m:r>
                      </m:sup>
                    </m:sSup>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−1</m:t>
                    </m:r>
                    <m:r>
                      <a:rPr lang="ja-JP" altLang="en-US" sz="3200" i="1">
                        <a:latin typeface="Cambria Math" panose="02040503050406030204" pitchFamily="18" charset="0"/>
                      </a:rPr>
                      <m:t>の</m:t>
                    </m:r>
                    <m:r>
                      <a:rPr kumimoji="1" lang="ja-JP" altLang="en-US" sz="3200" i="1">
                        <a:latin typeface="Cambria Math" panose="02040503050406030204" pitchFamily="18" charset="0"/>
                      </a:rPr>
                      <m:t>グラフ</m:t>
                    </m:r>
                  </m:oMath>
                </a14:m>
                <a:r>
                  <a:rPr kumimoji="1" lang="ja-JP" altLang="en-US" sz="3200"/>
                  <a:t>を書く</a:t>
                </a:r>
              </a:p>
            </p:txBody>
          </p:sp>
        </mc:Choice>
        <mc:Fallback>
          <p:sp>
            <p:nvSpPr>
              <p:cNvPr id="5" name="テキスト ボックス 4">
                <a:extLst>
                  <a:ext uri="{FF2B5EF4-FFF2-40B4-BE49-F238E27FC236}">
                    <a16:creationId xmlns:a16="http://schemas.microsoft.com/office/drawing/2014/main" id="{9674E12C-8126-4D6A-8415-9F7BB17F8FCD}"/>
                  </a:ext>
                </a:extLst>
              </p:cNvPr>
              <p:cNvSpPr txBox="1">
                <a:spLocks noRot="1" noChangeAspect="1" noMove="1" noResize="1" noEditPoints="1" noAdjustHandles="1" noChangeArrowheads="1" noChangeShapeType="1" noTextEdit="1"/>
              </p:cNvSpPr>
              <p:nvPr/>
            </p:nvSpPr>
            <p:spPr>
              <a:xfrm>
                <a:off x="1835696" y="1556792"/>
                <a:ext cx="5266122" cy="499176"/>
              </a:xfrm>
              <a:prstGeom prst="rect">
                <a:avLst/>
              </a:prstGeom>
              <a:blipFill>
                <a:blip r:embed="rId2"/>
                <a:stretch>
                  <a:fillRect t="-29268" r="-3819" b="-4268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519E9D9-2CE8-4916-8828-A59AB1774254}"/>
              </a:ext>
            </a:extLst>
          </p:cNvPr>
          <p:cNvSpPr txBox="1"/>
          <p:nvPr/>
        </p:nvSpPr>
        <p:spPr>
          <a:xfrm>
            <a:off x="2277428" y="2056686"/>
            <a:ext cx="4589144" cy="4801314"/>
          </a:xfrm>
          <a:prstGeom prst="rect">
            <a:avLst/>
          </a:prstGeom>
          <a:noFill/>
        </p:spPr>
        <p:txBody>
          <a:bodyPr wrap="square">
            <a:spAutoFit/>
          </a:bodyPr>
          <a:lstStyle/>
          <a:p>
            <a:r>
              <a:rPr lang="en-US" altLang="ja-JP"/>
              <a:t># -*- coding: utf-8 -*-</a:t>
            </a:r>
          </a:p>
          <a:p>
            <a:r>
              <a:rPr lang="en-US" altLang="ja-JP"/>
              <a:t>from sympy import *</a:t>
            </a:r>
          </a:p>
          <a:p>
            <a:endParaRPr lang="en-US" altLang="ja-JP"/>
          </a:p>
          <a:p>
            <a:r>
              <a:rPr lang="en-US" altLang="ja-JP"/>
              <a:t>var("a:z")              # a</a:t>
            </a:r>
            <a:r>
              <a:rPr lang="ja-JP" altLang="en-US"/>
              <a:t>～</a:t>
            </a:r>
            <a:r>
              <a:rPr lang="en-US" altLang="ja-JP"/>
              <a:t>z</a:t>
            </a:r>
            <a:r>
              <a:rPr lang="ja-JP" altLang="en-US"/>
              <a:t>まで変数として扱う</a:t>
            </a:r>
          </a:p>
          <a:p>
            <a:r>
              <a:rPr lang="en-US" altLang="ja-JP"/>
              <a:t>#f = x**2 + 3*x + 2      # </a:t>
            </a:r>
            <a:r>
              <a:rPr lang="ja-JP" altLang="en-US"/>
              <a:t>関数</a:t>
            </a:r>
            <a:r>
              <a:rPr lang="en-US" altLang="ja-JP"/>
              <a:t>f(x)</a:t>
            </a:r>
            <a:r>
              <a:rPr lang="ja-JP" altLang="en-US"/>
              <a:t>の定義</a:t>
            </a:r>
          </a:p>
          <a:p>
            <a:r>
              <a:rPr lang="en-US" altLang="ja-JP"/>
              <a:t>f = x*x+2*x-1</a:t>
            </a:r>
          </a:p>
          <a:p>
            <a:r>
              <a:rPr lang="en-US" altLang="ja-JP"/>
              <a:t>y=[]</a:t>
            </a:r>
          </a:p>
          <a:p>
            <a:r>
              <a:rPr lang="en-US" altLang="ja-JP"/>
              <a:t>x3=[]</a:t>
            </a:r>
          </a:p>
          <a:p>
            <a:r>
              <a:rPr lang="en-US" altLang="ja-JP"/>
              <a:t>for x2 in np.linspace(-3.0, 3.0, 100):</a:t>
            </a:r>
          </a:p>
          <a:p>
            <a:r>
              <a:rPr lang="en-US" altLang="ja-JP"/>
              <a:t>    #print(x4)</a:t>
            </a:r>
          </a:p>
          <a:p>
            <a:r>
              <a:rPr lang="en-US" altLang="ja-JP"/>
              <a:t>    f1 = f.subs([(x, x2)]) </a:t>
            </a:r>
          </a:p>
          <a:p>
            <a:r>
              <a:rPr lang="en-US" altLang="ja-JP"/>
              <a:t>    x3.append(x2)</a:t>
            </a:r>
          </a:p>
          <a:p>
            <a:r>
              <a:rPr lang="en-US" altLang="ja-JP"/>
              <a:t>    y.append(f1)</a:t>
            </a:r>
          </a:p>
          <a:p>
            <a:r>
              <a:rPr lang="en-US" altLang="ja-JP"/>
              <a:t>    </a:t>
            </a:r>
          </a:p>
          <a:p>
            <a:endParaRPr lang="en-US" altLang="ja-JP"/>
          </a:p>
          <a:p>
            <a:r>
              <a:rPr lang="en-US" altLang="ja-JP"/>
              <a:t>plt.plot(x3,y)</a:t>
            </a:r>
          </a:p>
          <a:p>
            <a:r>
              <a:rPr lang="en-US" altLang="ja-JP"/>
              <a:t>plt.show()</a:t>
            </a:r>
          </a:p>
        </p:txBody>
      </p:sp>
    </p:spTree>
    <p:extLst>
      <p:ext uri="{BB962C8B-B14F-4D97-AF65-F5344CB8AC3E}">
        <p14:creationId xmlns:p14="http://schemas.microsoft.com/office/powerpoint/2010/main" val="345775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57BFB-5EEF-4D70-BF43-2F051BFDF991}"/>
              </a:ext>
            </a:extLst>
          </p:cNvPr>
          <p:cNvSpPr>
            <a:spLocks noGrp="1"/>
          </p:cNvSpPr>
          <p:nvPr>
            <p:ph type="title"/>
          </p:nvPr>
        </p:nvSpPr>
        <p:spPr>
          <a:xfrm>
            <a:off x="179512" y="2780928"/>
            <a:ext cx="8229600" cy="1143000"/>
          </a:xfrm>
        </p:spPr>
        <p:txBody>
          <a:bodyPr/>
          <a:lstStyle/>
          <a:p>
            <a:r>
              <a:rPr kumimoji="1" lang="en-US" altLang="ja-JP"/>
              <a:t>12.3 </a:t>
            </a:r>
            <a:r>
              <a:rPr kumimoji="1" lang="ja-JP" altLang="en-US"/>
              <a:t>ヒストグラム</a:t>
            </a:r>
          </a:p>
        </p:txBody>
      </p:sp>
    </p:spTree>
    <p:extLst>
      <p:ext uri="{BB962C8B-B14F-4D97-AF65-F5344CB8AC3E}">
        <p14:creationId xmlns:p14="http://schemas.microsoft.com/office/powerpoint/2010/main" val="1831367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859A055-971A-4442-B13A-B6FB9126195C}"/>
              </a:ext>
            </a:extLst>
          </p:cNvPr>
          <p:cNvSpPr/>
          <p:nvPr/>
        </p:nvSpPr>
        <p:spPr>
          <a:xfrm>
            <a:off x="1043608" y="1628800"/>
            <a:ext cx="5670376" cy="2862322"/>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data = np.random.randn(10000)</a:t>
            </a:r>
          </a:p>
          <a:p>
            <a:endParaRPr lang="ja-JP" altLang="en-US"/>
          </a:p>
          <a:p>
            <a:r>
              <a:rPr lang="ja-JP" altLang="en-US"/>
              <a:t>plt.hist(data)</a:t>
            </a:r>
          </a:p>
          <a:p>
            <a:endParaRPr lang="ja-JP" altLang="en-US"/>
          </a:p>
          <a:p>
            <a:r>
              <a:rPr lang="ja-JP" altLang="en-US"/>
              <a:t>plt.show()</a:t>
            </a:r>
          </a:p>
        </p:txBody>
      </p:sp>
      <p:sp>
        <p:nvSpPr>
          <p:cNvPr id="5" name="テキスト ボックス 4">
            <a:extLst>
              <a:ext uri="{FF2B5EF4-FFF2-40B4-BE49-F238E27FC236}">
                <a16:creationId xmlns:a16="http://schemas.microsoft.com/office/drawing/2014/main" id="{A92B3F9C-21A9-4694-A5FA-0D87ABF5C4B2}"/>
              </a:ext>
            </a:extLst>
          </p:cNvPr>
          <p:cNvSpPr txBox="1"/>
          <p:nvPr/>
        </p:nvSpPr>
        <p:spPr>
          <a:xfrm>
            <a:off x="1150614" y="908720"/>
            <a:ext cx="4680520" cy="584775"/>
          </a:xfrm>
          <a:prstGeom prst="rect">
            <a:avLst/>
          </a:prstGeom>
          <a:noFill/>
        </p:spPr>
        <p:txBody>
          <a:bodyPr wrap="square" rtlCol="0">
            <a:spAutoFit/>
          </a:bodyPr>
          <a:lstStyle/>
          <a:p>
            <a:r>
              <a:rPr kumimoji="1" lang="en-US" altLang="ja-JP" sz="3200"/>
              <a:t>hist</a:t>
            </a:r>
            <a:r>
              <a:rPr kumimoji="1" lang="ja-JP" altLang="en-US" sz="3200"/>
              <a:t>を使う</a:t>
            </a:r>
          </a:p>
        </p:txBody>
      </p:sp>
      <p:pic>
        <p:nvPicPr>
          <p:cNvPr id="15362" name="Picture 2">
            <a:extLst>
              <a:ext uri="{FF2B5EF4-FFF2-40B4-BE49-F238E27FC236}">
                <a16:creationId xmlns:a16="http://schemas.microsoft.com/office/drawing/2014/main" id="{33387867-6F04-4F0B-A40A-5634D9D46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077072"/>
            <a:ext cx="36576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47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C68FB-D59B-4EFD-B2E5-AD6C52271E97}"/>
              </a:ext>
            </a:extLst>
          </p:cNvPr>
          <p:cNvSpPr>
            <a:spLocks noGrp="1"/>
          </p:cNvSpPr>
          <p:nvPr>
            <p:ph type="title"/>
          </p:nvPr>
        </p:nvSpPr>
        <p:spPr/>
        <p:txBody>
          <a:bodyPr/>
          <a:lstStyle/>
          <a:p>
            <a:r>
              <a:rPr kumimoji="1" lang="ja-JP" altLang="en-US"/>
              <a:t>ピン数</a:t>
            </a:r>
            <a:r>
              <a:rPr kumimoji="1" lang="en-US" altLang="ja-JP"/>
              <a:t>(</a:t>
            </a:r>
            <a:r>
              <a:rPr kumimoji="1" lang="ja-JP" altLang="en-US"/>
              <a:t>階級</a:t>
            </a:r>
            <a:r>
              <a:rPr kumimoji="1" lang="en-US" altLang="ja-JP"/>
              <a:t>)</a:t>
            </a:r>
            <a:r>
              <a:rPr kumimoji="1" lang="ja-JP" altLang="en-US"/>
              <a:t>を増やす</a:t>
            </a:r>
          </a:p>
        </p:txBody>
      </p:sp>
      <p:sp>
        <p:nvSpPr>
          <p:cNvPr id="4" name="正方形/長方形 3">
            <a:extLst>
              <a:ext uri="{FF2B5EF4-FFF2-40B4-BE49-F238E27FC236}">
                <a16:creationId xmlns:a16="http://schemas.microsoft.com/office/drawing/2014/main" id="{D6C777D2-D204-47BC-BBE5-786FAD4A2131}"/>
              </a:ext>
            </a:extLst>
          </p:cNvPr>
          <p:cNvSpPr/>
          <p:nvPr/>
        </p:nvSpPr>
        <p:spPr>
          <a:xfrm>
            <a:off x="1403648" y="1859340"/>
            <a:ext cx="6192688" cy="3785652"/>
          </a:xfrm>
          <a:prstGeom prst="rect">
            <a:avLst/>
          </a:prstGeom>
        </p:spPr>
        <p:txBody>
          <a:bodyPr wrap="square">
            <a:spAutoFit/>
          </a:bodyPr>
          <a:lstStyle/>
          <a:p>
            <a:r>
              <a:rPr lang="ja-JP" altLang="en-US" sz="2400"/>
              <a:t>import numpy as np</a:t>
            </a:r>
          </a:p>
          <a:p>
            <a:r>
              <a:rPr lang="ja-JP" altLang="en-US" sz="2400"/>
              <a:t>import matplotlib.pyplot as plt</a:t>
            </a:r>
          </a:p>
          <a:p>
            <a:r>
              <a:rPr lang="ja-JP" altLang="en-US" sz="2400"/>
              <a:t>%matplotlib inline</a:t>
            </a:r>
          </a:p>
          <a:p>
            <a:endParaRPr lang="ja-JP" altLang="en-US" sz="2400"/>
          </a:p>
          <a:p>
            <a:r>
              <a:rPr lang="ja-JP" altLang="en-US" sz="2400"/>
              <a:t>np.random.seed(0)</a:t>
            </a:r>
          </a:p>
          <a:p>
            <a:r>
              <a:rPr lang="ja-JP" altLang="en-US" sz="2400"/>
              <a:t>data = np.random.randn(10000)</a:t>
            </a:r>
          </a:p>
          <a:p>
            <a:endParaRPr lang="ja-JP" altLang="en-US" sz="2400"/>
          </a:p>
          <a:p>
            <a:r>
              <a:rPr lang="ja-JP" altLang="en-US" sz="2400"/>
              <a:t>plt.hist(data, </a:t>
            </a:r>
            <a:r>
              <a:rPr lang="ja-JP" altLang="en-US" sz="2400">
                <a:solidFill>
                  <a:srgbClr val="FF0000"/>
                </a:solidFill>
              </a:rPr>
              <a:t>bins=100</a:t>
            </a:r>
            <a:r>
              <a:rPr lang="ja-JP" altLang="en-US" sz="2400"/>
              <a:t>)</a:t>
            </a:r>
          </a:p>
          <a:p>
            <a:endParaRPr lang="ja-JP" altLang="en-US" sz="2400"/>
          </a:p>
          <a:p>
            <a:r>
              <a:rPr lang="ja-JP" altLang="en-US" sz="2400"/>
              <a:t>plt.show()</a:t>
            </a:r>
          </a:p>
        </p:txBody>
      </p:sp>
      <p:pic>
        <p:nvPicPr>
          <p:cNvPr id="16386" name="Picture 2">
            <a:extLst>
              <a:ext uri="{FF2B5EF4-FFF2-40B4-BE49-F238E27FC236}">
                <a16:creationId xmlns:a16="http://schemas.microsoft.com/office/drawing/2014/main" id="{4D072742-C4FA-4BD6-84EA-4212643D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293096"/>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98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22F11-EDEC-4C2F-9F5B-AD086E0E1E35}"/>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19C05E3B-E4A5-4215-9499-E71DD4F2231E}"/>
              </a:ext>
            </a:extLst>
          </p:cNvPr>
          <p:cNvSpPr>
            <a:spLocks noGrp="1"/>
          </p:cNvSpPr>
          <p:nvPr>
            <p:ph idx="1"/>
          </p:nvPr>
        </p:nvSpPr>
        <p:spPr>
          <a:xfrm>
            <a:off x="457200" y="1600201"/>
            <a:ext cx="8229600" cy="1396752"/>
          </a:xfrm>
        </p:spPr>
        <p:txBody>
          <a:bodyPr>
            <a:normAutofit/>
          </a:bodyPr>
          <a:lstStyle/>
          <a:p>
            <a:r>
              <a:rPr lang="ja-JP" altLang="en-US"/>
              <a:t>巨人軍のデータから身長</a:t>
            </a:r>
            <a:r>
              <a:rPr lang="en-US" altLang="ja-JP"/>
              <a:t>,</a:t>
            </a:r>
            <a:r>
              <a:rPr lang="ja-JP" altLang="en-US"/>
              <a:t>体重のヒストグラム</a:t>
            </a:r>
            <a:endParaRPr lang="en-US" altLang="ja-JP"/>
          </a:p>
          <a:p>
            <a:pPr marL="0" indent="0">
              <a:buNone/>
            </a:pPr>
            <a:r>
              <a:rPr kumimoji="1" lang="ja-JP" altLang="en-US"/>
              <a:t>　をつくりなさい</a:t>
            </a:r>
          </a:p>
        </p:txBody>
      </p:sp>
    </p:spTree>
    <p:extLst>
      <p:ext uri="{BB962C8B-B14F-4D97-AF65-F5344CB8AC3E}">
        <p14:creationId xmlns:p14="http://schemas.microsoft.com/office/powerpoint/2010/main" val="3363029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7C68A-03FA-4C72-B3AC-876EED9F85FC}"/>
              </a:ext>
            </a:extLst>
          </p:cNvPr>
          <p:cNvSpPr>
            <a:spLocks noGrp="1"/>
          </p:cNvSpPr>
          <p:nvPr>
            <p:ph type="title"/>
          </p:nvPr>
        </p:nvSpPr>
        <p:spPr/>
        <p:txBody>
          <a:bodyPr/>
          <a:lstStyle/>
          <a:p>
            <a:r>
              <a:rPr kumimoji="1" lang="ja-JP" altLang="en-US"/>
              <a:t>解答例</a:t>
            </a:r>
          </a:p>
        </p:txBody>
      </p:sp>
      <p:sp>
        <p:nvSpPr>
          <p:cNvPr id="4" name="正方形/長方形 3">
            <a:extLst>
              <a:ext uri="{FF2B5EF4-FFF2-40B4-BE49-F238E27FC236}">
                <a16:creationId xmlns:a16="http://schemas.microsoft.com/office/drawing/2014/main" id="{1CAC0495-2104-42AB-88E6-2C4F183AAE46}"/>
              </a:ext>
            </a:extLst>
          </p:cNvPr>
          <p:cNvSpPr/>
          <p:nvPr/>
        </p:nvSpPr>
        <p:spPr>
          <a:xfrm>
            <a:off x="899592" y="1700808"/>
            <a:ext cx="6768752" cy="4801314"/>
          </a:xfrm>
          <a:prstGeom prst="rect">
            <a:avLst/>
          </a:prstGeom>
        </p:spPr>
        <p:txBody>
          <a:bodyPr wrap="square">
            <a:spAutoFit/>
          </a:bodyPr>
          <a:lstStyle/>
          <a:p>
            <a:r>
              <a:rPr lang="ja-JP" altLang="en-US"/>
              <a:t>#-----------------------------</a:t>
            </a:r>
            <a:r>
              <a:rPr lang="en-US" altLang="ja-JP"/>
              <a:t>-------------</a:t>
            </a:r>
            <a:endParaRPr lang="ja-JP" altLang="en-US"/>
          </a:p>
          <a:p>
            <a:r>
              <a:rPr lang="ja-JP" altLang="en-US"/>
              <a:t>#巨人軍の身長のヒストグラム</a:t>
            </a:r>
          </a:p>
          <a:p>
            <a:r>
              <a:rPr lang="ja-JP" altLang="en-US"/>
              <a:t>#-------------------------------</a:t>
            </a:r>
            <a:r>
              <a:rPr lang="en-US" altLang="ja-JP"/>
              <a:t>------------</a:t>
            </a:r>
            <a:endParaRPr lang="ja-JP" altLang="en-US"/>
          </a:p>
          <a:p>
            <a:endParaRPr lang="ja-JP" altLang="en-US"/>
          </a:p>
          <a:p>
            <a:r>
              <a:rPr lang="ja-JP" altLang="en-US"/>
              <a:t>import pandas as pd</a:t>
            </a:r>
          </a:p>
          <a:p>
            <a:r>
              <a:rPr lang="ja-JP" altLang="en-US"/>
              <a:t>import matplotlib.pyplot as plt</a:t>
            </a:r>
          </a:p>
          <a:p>
            <a:r>
              <a:rPr lang="ja-JP" altLang="en-US"/>
              <a:t>%matplotlib inline</a:t>
            </a:r>
          </a:p>
          <a:p>
            <a:r>
              <a:rPr lang="ja-JP" altLang="en-US"/>
              <a:t>df = pd.read_csv('g.csv')</a:t>
            </a:r>
          </a:p>
          <a:p>
            <a:r>
              <a:rPr lang="ja-JP" altLang="en-US"/>
              <a:t>shisyo     = np.array</a:t>
            </a:r>
          </a:p>
          <a:p>
            <a:r>
              <a:rPr lang="ja-JP" altLang="en-US"/>
              <a:t>shisyo     = df.values</a:t>
            </a:r>
          </a:p>
          <a:p>
            <a:r>
              <a:rPr lang="ja-JP" altLang="en-US"/>
              <a:t>height=[]</a:t>
            </a:r>
          </a:p>
          <a:p>
            <a:r>
              <a:rPr lang="ja-JP" altLang="en-US"/>
              <a:t>for s in shisyo:</a:t>
            </a:r>
          </a:p>
          <a:p>
            <a:r>
              <a:rPr lang="ja-JP" altLang="en-US"/>
              <a:t>    #print(s[3])</a:t>
            </a:r>
          </a:p>
          <a:p>
            <a:r>
              <a:rPr lang="ja-JP" altLang="en-US"/>
              <a:t>    height.append(s[3])</a:t>
            </a:r>
          </a:p>
          <a:p>
            <a:r>
              <a:rPr lang="ja-JP" altLang="en-US"/>
              <a:t>plt.hist(height, bins=20)</a:t>
            </a:r>
          </a:p>
          <a:p>
            <a:endParaRPr lang="ja-JP" altLang="en-US"/>
          </a:p>
          <a:p>
            <a:r>
              <a:rPr lang="ja-JP" altLang="en-US"/>
              <a:t>plt.show()</a:t>
            </a:r>
          </a:p>
        </p:txBody>
      </p:sp>
    </p:spTree>
    <p:extLst>
      <p:ext uri="{BB962C8B-B14F-4D97-AF65-F5344CB8AC3E}">
        <p14:creationId xmlns:p14="http://schemas.microsoft.com/office/powerpoint/2010/main" val="75475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CFD51-04DF-4A4D-8D68-3ED3F7747EAB}"/>
              </a:ext>
            </a:extLst>
          </p:cNvPr>
          <p:cNvSpPr>
            <a:spLocks noGrp="1"/>
          </p:cNvSpPr>
          <p:nvPr>
            <p:ph type="title"/>
          </p:nvPr>
        </p:nvSpPr>
        <p:spPr>
          <a:xfrm>
            <a:off x="323528" y="44624"/>
            <a:ext cx="8229600" cy="1143000"/>
          </a:xfrm>
        </p:spPr>
        <p:txBody>
          <a:bodyPr/>
          <a:lstStyle/>
          <a:p>
            <a:r>
              <a:rPr kumimoji="1" lang="en-US" altLang="ja-JP"/>
              <a:t>btn_click4</a:t>
            </a:r>
            <a:r>
              <a:rPr kumimoji="1" lang="ja-JP" altLang="en-US"/>
              <a:t>を実装</a:t>
            </a:r>
          </a:p>
        </p:txBody>
      </p:sp>
      <p:sp>
        <p:nvSpPr>
          <p:cNvPr id="5" name="テキスト ボックス 4">
            <a:extLst>
              <a:ext uri="{FF2B5EF4-FFF2-40B4-BE49-F238E27FC236}">
                <a16:creationId xmlns:a16="http://schemas.microsoft.com/office/drawing/2014/main" id="{EFB106CC-8A23-4624-8928-672470B6178A}"/>
              </a:ext>
            </a:extLst>
          </p:cNvPr>
          <p:cNvSpPr txBox="1"/>
          <p:nvPr/>
        </p:nvSpPr>
        <p:spPr>
          <a:xfrm>
            <a:off x="1547664" y="1988840"/>
            <a:ext cx="4572000" cy="2585323"/>
          </a:xfrm>
          <a:prstGeom prst="rect">
            <a:avLst/>
          </a:prstGeom>
          <a:noFill/>
        </p:spPr>
        <p:txBody>
          <a:bodyPr wrap="square">
            <a:spAutoFit/>
          </a:bodyPr>
          <a:lstStyle/>
          <a:p>
            <a:r>
              <a:rPr lang="en-US" altLang="ja-JP"/>
              <a:t>#</a:t>
            </a:r>
            <a:r>
              <a:rPr lang="ja-JP" altLang="en-US"/>
              <a:t>クリアボタン</a:t>
            </a:r>
          </a:p>
          <a:p>
            <a:r>
              <a:rPr lang="en-US" altLang="ja-JP"/>
              <a:t>def btn_click3():</a:t>
            </a:r>
          </a:p>
          <a:p>
            <a:r>
              <a:rPr lang="en-US" altLang="ja-JP"/>
              <a:t>    txtuid.delete(0,tk.END)</a:t>
            </a:r>
          </a:p>
          <a:p>
            <a:r>
              <a:rPr lang="en-US" altLang="ja-JP"/>
              <a:t>    txtpwd.delete(0,tk.END) </a:t>
            </a:r>
          </a:p>
          <a:p>
            <a:r>
              <a:rPr lang="en-US" altLang="ja-JP"/>
              <a:t>#</a:t>
            </a:r>
            <a:r>
              <a:rPr lang="ja-JP" altLang="en-US"/>
              <a:t>削除ボタン    </a:t>
            </a:r>
          </a:p>
          <a:p>
            <a:r>
              <a:rPr lang="en-US" altLang="ja-JP"/>
              <a:t>def btn_click4():</a:t>
            </a:r>
          </a:p>
          <a:p>
            <a:r>
              <a:rPr lang="en-US" altLang="ja-JP"/>
              <a:t>    uid=txtuid.get()</a:t>
            </a:r>
          </a:p>
          <a:p>
            <a:r>
              <a:rPr lang="en-US" altLang="ja-JP"/>
              <a:t>    print(uid)</a:t>
            </a:r>
          </a:p>
          <a:p>
            <a:r>
              <a:rPr lang="en-US" altLang="ja-JP"/>
              <a:t>    delete(uid)</a:t>
            </a:r>
            <a:endParaRPr lang="ja-JP" altLang="en-US"/>
          </a:p>
        </p:txBody>
      </p:sp>
      <p:sp>
        <p:nvSpPr>
          <p:cNvPr id="7" name="正方形/長方形 6">
            <a:extLst>
              <a:ext uri="{FF2B5EF4-FFF2-40B4-BE49-F238E27FC236}">
                <a16:creationId xmlns:a16="http://schemas.microsoft.com/office/drawing/2014/main" id="{846A82D4-CD7E-4541-B3AC-56A0AC002B03}"/>
              </a:ext>
            </a:extLst>
          </p:cNvPr>
          <p:cNvSpPr/>
          <p:nvPr/>
        </p:nvSpPr>
        <p:spPr>
          <a:xfrm>
            <a:off x="1187624" y="3140968"/>
            <a:ext cx="4176464" cy="1440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41DDCABB-3D17-4C0E-9066-34AC7736C553}"/>
              </a:ext>
            </a:extLst>
          </p:cNvPr>
          <p:cNvSpPr/>
          <p:nvPr/>
        </p:nvSpPr>
        <p:spPr>
          <a:xfrm>
            <a:off x="4283968" y="2132856"/>
            <a:ext cx="3024336" cy="86409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クリアボタンの後ろに削除ボタンの処理を書く</a:t>
            </a:r>
          </a:p>
        </p:txBody>
      </p:sp>
      <p:sp>
        <p:nvSpPr>
          <p:cNvPr id="10" name="吹き出し: 四角形 9">
            <a:extLst>
              <a:ext uri="{FF2B5EF4-FFF2-40B4-BE49-F238E27FC236}">
                <a16:creationId xmlns:a16="http://schemas.microsoft.com/office/drawing/2014/main" id="{BD56DDB7-BEDA-4C9C-8EEE-AD1A0AC33392}"/>
              </a:ext>
            </a:extLst>
          </p:cNvPr>
          <p:cNvSpPr/>
          <p:nvPr/>
        </p:nvSpPr>
        <p:spPr>
          <a:xfrm>
            <a:off x="1907704" y="5157192"/>
            <a:ext cx="3024336" cy="864096"/>
          </a:xfrm>
          <a:prstGeom prst="wedgeRectCallout">
            <a:avLst>
              <a:gd name="adj1" fmla="val -32549"/>
              <a:gd name="adj2" fmla="val -126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delete</a:t>
            </a:r>
            <a:r>
              <a:rPr kumimoji="1" lang="ja-JP" altLang="en-US"/>
              <a:t>関数を作り実装</a:t>
            </a:r>
          </a:p>
        </p:txBody>
      </p:sp>
    </p:spTree>
    <p:extLst>
      <p:ext uri="{BB962C8B-B14F-4D97-AF65-F5344CB8AC3E}">
        <p14:creationId xmlns:p14="http://schemas.microsoft.com/office/powerpoint/2010/main" val="2625230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4E65F-63B7-4914-9DD0-079E91165363}"/>
              </a:ext>
            </a:extLst>
          </p:cNvPr>
          <p:cNvSpPr>
            <a:spLocks noGrp="1"/>
          </p:cNvSpPr>
          <p:nvPr>
            <p:ph type="title"/>
          </p:nvPr>
        </p:nvSpPr>
        <p:spPr/>
        <p:txBody>
          <a:bodyPr/>
          <a:lstStyle/>
          <a:p>
            <a:r>
              <a:rPr kumimoji="1" lang="ja-JP" altLang="en-US"/>
              <a:t>表示例</a:t>
            </a:r>
          </a:p>
        </p:txBody>
      </p:sp>
      <p:pic>
        <p:nvPicPr>
          <p:cNvPr id="4098" name="Picture 2">
            <a:extLst>
              <a:ext uri="{FF2B5EF4-FFF2-40B4-BE49-F238E27FC236}">
                <a16:creationId xmlns:a16="http://schemas.microsoft.com/office/drawing/2014/main" id="{4091BCD4-2296-4B5D-A566-583E5321A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261353"/>
            <a:ext cx="4248472" cy="27834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cx1="http://schemas.microsoft.com/office/drawing/2015/9/8/chartex" Requires="cx1">
          <p:graphicFrame>
            <p:nvGraphicFramePr>
              <p:cNvPr id="3" name="グラフ 2">
                <a:extLst>
                  <a:ext uri="{FF2B5EF4-FFF2-40B4-BE49-F238E27FC236}">
                    <a16:creationId xmlns:a16="http://schemas.microsoft.com/office/drawing/2014/main" id="{3B09F298-E7B9-47D4-8EC1-D494A56F9307}"/>
                  </a:ext>
                </a:extLst>
              </p:cNvPr>
              <p:cNvGraphicFramePr/>
              <p:nvPr>
                <p:extLst>
                  <p:ext uri="{D42A27DB-BD31-4B8C-83A1-F6EECF244321}">
                    <p14:modId xmlns:p14="http://schemas.microsoft.com/office/powerpoint/2010/main" val="3781722280"/>
                  </p:ext>
                </p:extLst>
              </p:nvPr>
            </p:nvGraphicFramePr>
            <p:xfrm>
              <a:off x="5004048" y="2420887"/>
              <a:ext cx="3510136" cy="262394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3" name="グラフ 2">
                <a:extLst>
                  <a:ext uri="{FF2B5EF4-FFF2-40B4-BE49-F238E27FC236}">
                    <a16:creationId xmlns:a16="http://schemas.microsoft.com/office/drawing/2014/main" id="{3B09F298-E7B9-47D4-8EC1-D494A56F9307}"/>
                  </a:ext>
                </a:extLst>
              </p:cNvPr>
              <p:cNvPicPr>
                <a:picLocks noGrp="1" noRot="1" noChangeAspect="1" noMove="1" noResize="1" noEditPoints="1" noAdjustHandles="1" noChangeArrowheads="1" noChangeShapeType="1"/>
              </p:cNvPicPr>
              <p:nvPr/>
            </p:nvPicPr>
            <p:blipFill>
              <a:blip r:embed="rId4"/>
              <a:stretch>
                <a:fillRect/>
              </a:stretch>
            </p:blipFill>
            <p:spPr>
              <a:xfrm>
                <a:off x="5004048" y="2420887"/>
                <a:ext cx="3510136" cy="2623947"/>
              </a:xfrm>
              <a:prstGeom prst="rect">
                <a:avLst/>
              </a:prstGeom>
            </p:spPr>
          </p:pic>
        </mc:Fallback>
      </mc:AlternateContent>
    </p:spTree>
    <p:extLst>
      <p:ext uri="{BB962C8B-B14F-4D97-AF65-F5344CB8AC3E}">
        <p14:creationId xmlns:p14="http://schemas.microsoft.com/office/powerpoint/2010/main" val="4140945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2B03A-8711-4B30-84B3-A2F1FF849856}"/>
              </a:ext>
            </a:extLst>
          </p:cNvPr>
          <p:cNvSpPr>
            <a:spLocks noGrp="1"/>
          </p:cNvSpPr>
          <p:nvPr>
            <p:ph type="title"/>
          </p:nvPr>
        </p:nvSpPr>
        <p:spPr>
          <a:xfrm>
            <a:off x="323528" y="2492896"/>
            <a:ext cx="8229600" cy="1143000"/>
          </a:xfrm>
        </p:spPr>
        <p:txBody>
          <a:bodyPr/>
          <a:lstStyle/>
          <a:p>
            <a:r>
              <a:rPr kumimoji="1" lang="en-US" altLang="ja-JP"/>
              <a:t>12.5 </a:t>
            </a:r>
            <a:r>
              <a:rPr kumimoji="1" lang="ja-JP" altLang="en-US"/>
              <a:t>円グラフ</a:t>
            </a:r>
          </a:p>
        </p:txBody>
      </p:sp>
    </p:spTree>
    <p:extLst>
      <p:ext uri="{BB962C8B-B14F-4D97-AF65-F5344CB8AC3E}">
        <p14:creationId xmlns:p14="http://schemas.microsoft.com/office/powerpoint/2010/main" val="2886915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9D895-1CB5-497B-A3E5-05870B68EB00}"/>
              </a:ext>
            </a:extLst>
          </p:cNvPr>
          <p:cNvSpPr>
            <a:spLocks noGrp="1"/>
          </p:cNvSpPr>
          <p:nvPr>
            <p:ph type="title"/>
          </p:nvPr>
        </p:nvSpPr>
        <p:spPr/>
        <p:txBody>
          <a:bodyPr/>
          <a:lstStyle/>
          <a:p>
            <a:r>
              <a:rPr lang="en-US" altLang="ja-JP"/>
              <a:t>12.5.1 </a:t>
            </a:r>
            <a:r>
              <a:rPr lang="ja-JP" altLang="en-US"/>
              <a:t>円グラフ</a:t>
            </a:r>
            <a:endParaRPr kumimoji="1" lang="ja-JP" altLang="en-US"/>
          </a:p>
        </p:txBody>
      </p:sp>
      <p:sp>
        <p:nvSpPr>
          <p:cNvPr id="3" name="コンテンツ プレースホルダー 2">
            <a:extLst>
              <a:ext uri="{FF2B5EF4-FFF2-40B4-BE49-F238E27FC236}">
                <a16:creationId xmlns:a16="http://schemas.microsoft.com/office/drawing/2014/main" id="{19F6E012-A9F0-4174-AEF3-C0232253F991}"/>
              </a:ext>
            </a:extLst>
          </p:cNvPr>
          <p:cNvSpPr>
            <a:spLocks noGrp="1"/>
          </p:cNvSpPr>
          <p:nvPr>
            <p:ph idx="1"/>
          </p:nvPr>
        </p:nvSpPr>
        <p:spPr>
          <a:xfrm>
            <a:off x="607144" y="1692225"/>
            <a:ext cx="8229600" cy="4525963"/>
          </a:xfrm>
        </p:spPr>
        <p:txBody>
          <a:bodyPr>
            <a:normAutofit fontScale="85000" lnSpcReduction="20000"/>
          </a:bodyPr>
          <a:lstStyle/>
          <a:p>
            <a:pPr marL="0" indent="0">
              <a:buNone/>
            </a:pPr>
            <a:r>
              <a:rPr lang="en-US" altLang="ja-JP"/>
              <a:t>import matplotlib.pyplot as plt</a:t>
            </a:r>
          </a:p>
          <a:p>
            <a:pPr marL="0" indent="0">
              <a:buNone/>
            </a:pPr>
            <a:r>
              <a:rPr lang="en-US" altLang="ja-JP"/>
              <a:t>%matplotlib inline</a:t>
            </a:r>
          </a:p>
          <a:p>
            <a:pPr marL="0" indent="0">
              <a:buNone/>
            </a:pPr>
            <a:r>
              <a:rPr lang="en-US" altLang="ja-JP"/>
              <a:t>data = [60, 20, 10, 5, 3, 2]</a:t>
            </a:r>
          </a:p>
          <a:p>
            <a:pPr marL="0" indent="0">
              <a:buNone/>
            </a:pPr>
            <a:endParaRPr lang="en-US" altLang="ja-JP"/>
          </a:p>
          <a:p>
            <a:pPr marL="0" indent="0">
              <a:buNone/>
            </a:pPr>
            <a:r>
              <a:rPr lang="en-US" altLang="ja-JP"/>
              <a:t>plt.pie(data)</a:t>
            </a:r>
          </a:p>
          <a:p>
            <a:pPr marL="0" indent="0">
              <a:buNone/>
            </a:pPr>
            <a:endParaRPr lang="en-US" altLang="ja-JP"/>
          </a:p>
          <a:p>
            <a:pPr marL="0" indent="0">
              <a:buNone/>
            </a:pPr>
            <a:r>
              <a:rPr lang="en-US" altLang="ja-JP"/>
              <a:t># </a:t>
            </a:r>
            <a:r>
              <a:rPr lang="ja-JP" altLang="en-US"/>
              <a:t>円グラフを円楕円から真円にしてください</a:t>
            </a:r>
          </a:p>
          <a:p>
            <a:pPr marL="0" indent="0">
              <a:buNone/>
            </a:pPr>
            <a:r>
              <a:rPr lang="en-US" altLang="ja-JP"/>
              <a:t>plt.axis("equal")</a:t>
            </a:r>
          </a:p>
          <a:p>
            <a:pPr marL="0" indent="0">
              <a:buNone/>
            </a:pPr>
            <a:endParaRPr lang="en-US" altLang="ja-JP"/>
          </a:p>
          <a:p>
            <a:pPr marL="0" indent="0">
              <a:buNone/>
            </a:pPr>
            <a:r>
              <a:rPr lang="en-US" altLang="ja-JP"/>
              <a:t>plt.show()</a:t>
            </a:r>
            <a:endParaRPr kumimoji="1" lang="ja-JP" altLang="en-US"/>
          </a:p>
        </p:txBody>
      </p:sp>
      <p:pic>
        <p:nvPicPr>
          <p:cNvPr id="40962" name="Picture 2">
            <a:extLst>
              <a:ext uri="{FF2B5EF4-FFF2-40B4-BE49-F238E27FC236}">
                <a16:creationId xmlns:a16="http://schemas.microsoft.com/office/drawing/2014/main" id="{F9C0205A-6563-4D8E-A809-3177C7818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509120"/>
            <a:ext cx="33242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493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91067-E4B8-46EA-854E-5D1296AE0B66}"/>
              </a:ext>
            </a:extLst>
          </p:cNvPr>
          <p:cNvSpPr>
            <a:spLocks noGrp="1"/>
          </p:cNvSpPr>
          <p:nvPr>
            <p:ph type="title"/>
          </p:nvPr>
        </p:nvSpPr>
        <p:spPr/>
        <p:txBody>
          <a:bodyPr/>
          <a:lstStyle/>
          <a:p>
            <a:r>
              <a:rPr lang="ja-JP" altLang="en-US"/>
              <a:t>円グラフにラベルを設定する</a:t>
            </a:r>
            <a:endParaRPr kumimoji="1" lang="ja-JP" altLang="en-US"/>
          </a:p>
        </p:txBody>
      </p:sp>
      <p:sp>
        <p:nvSpPr>
          <p:cNvPr id="4" name="正方形/長方形 3">
            <a:extLst>
              <a:ext uri="{FF2B5EF4-FFF2-40B4-BE49-F238E27FC236}">
                <a16:creationId xmlns:a16="http://schemas.microsoft.com/office/drawing/2014/main" id="{418A20E7-C28F-4CF4-BB0C-CD66B97BA043}"/>
              </a:ext>
            </a:extLst>
          </p:cNvPr>
          <p:cNvSpPr/>
          <p:nvPr/>
        </p:nvSpPr>
        <p:spPr>
          <a:xfrm>
            <a:off x="539552" y="1940850"/>
            <a:ext cx="8280920" cy="1477328"/>
          </a:xfrm>
          <a:prstGeom prst="rect">
            <a:avLst/>
          </a:prstGeom>
        </p:spPr>
        <p:txBody>
          <a:bodyPr wrap="square">
            <a:spAutoFit/>
          </a:bodyPr>
          <a:lstStyle/>
          <a:p>
            <a:r>
              <a:rPr lang="en-US" altLang="ja-JP"/>
              <a:t>data = [60, 20, 10, 5, 3, 2]</a:t>
            </a:r>
          </a:p>
          <a:p>
            <a:endParaRPr lang="en-US" altLang="ja-JP"/>
          </a:p>
          <a:p>
            <a:r>
              <a:rPr lang="ja-JP" altLang="en-US">
                <a:solidFill>
                  <a:srgbClr val="FF0000"/>
                </a:solidFill>
              </a:rPr>
              <a:t>labels = ["Apple", "Orange", "Banana", "Pineapple", "Kiwifruit", "Strawberry"]</a:t>
            </a:r>
          </a:p>
          <a:p>
            <a:endParaRPr lang="ja-JP" altLang="en-US"/>
          </a:p>
          <a:p>
            <a:r>
              <a:rPr lang="ja-JP" altLang="en-US"/>
              <a:t>plt.pie(data, labels=labels)</a:t>
            </a:r>
          </a:p>
        </p:txBody>
      </p:sp>
      <p:pic>
        <p:nvPicPr>
          <p:cNvPr id="41986" name="Picture 2">
            <a:extLst>
              <a:ext uri="{FF2B5EF4-FFF2-40B4-BE49-F238E27FC236}">
                <a16:creationId xmlns:a16="http://schemas.microsoft.com/office/drawing/2014/main" id="{933FF11F-B2EC-438C-9CB6-443B5150B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789040"/>
            <a:ext cx="33909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FEBBE141-9BA5-4B7D-B8FC-ED7AF35EF298}"/>
              </a:ext>
            </a:extLst>
          </p:cNvPr>
          <p:cNvCxnSpPr/>
          <p:nvPr/>
        </p:nvCxnSpPr>
        <p:spPr>
          <a:xfrm>
            <a:off x="1475656" y="2204864"/>
            <a:ext cx="14401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A574D11-6D30-4340-BA28-2119701A1C22}"/>
              </a:ext>
            </a:extLst>
          </p:cNvPr>
          <p:cNvCxnSpPr/>
          <p:nvPr/>
        </p:nvCxnSpPr>
        <p:spPr>
          <a:xfrm>
            <a:off x="1763688" y="2204864"/>
            <a:ext cx="64807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25D1B00-F461-44EC-B483-354114BF4403}"/>
              </a:ext>
            </a:extLst>
          </p:cNvPr>
          <p:cNvCxnSpPr/>
          <p:nvPr/>
        </p:nvCxnSpPr>
        <p:spPr>
          <a:xfrm>
            <a:off x="2195736" y="2132856"/>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B74B451-FAD6-4689-B67D-328F26822F06}"/>
              </a:ext>
            </a:extLst>
          </p:cNvPr>
          <p:cNvCxnSpPr/>
          <p:nvPr/>
        </p:nvCxnSpPr>
        <p:spPr>
          <a:xfrm>
            <a:off x="2411760" y="2132856"/>
            <a:ext cx="216024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3CB8082-4314-47DC-A51C-66E16DF23080}"/>
              </a:ext>
            </a:extLst>
          </p:cNvPr>
          <p:cNvCxnSpPr/>
          <p:nvPr/>
        </p:nvCxnSpPr>
        <p:spPr>
          <a:xfrm>
            <a:off x="2771800" y="2132856"/>
            <a:ext cx="2880322"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CB3902F-E3EB-4331-8888-F13AB267DAFF}"/>
              </a:ext>
            </a:extLst>
          </p:cNvPr>
          <p:cNvCxnSpPr/>
          <p:nvPr/>
        </p:nvCxnSpPr>
        <p:spPr>
          <a:xfrm>
            <a:off x="2915816" y="2132856"/>
            <a:ext cx="396044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1CC6921-6D33-4CD6-8A78-BFC88CBCE5DD}"/>
              </a:ext>
            </a:extLst>
          </p:cNvPr>
          <p:cNvCxnSpPr/>
          <p:nvPr/>
        </p:nvCxnSpPr>
        <p:spPr>
          <a:xfrm>
            <a:off x="1043608" y="2780928"/>
            <a:ext cx="151216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44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06EBA-B59F-4DAB-9034-DC5986A67FFC}"/>
              </a:ext>
            </a:extLst>
          </p:cNvPr>
          <p:cNvSpPr>
            <a:spLocks noGrp="1"/>
          </p:cNvSpPr>
          <p:nvPr>
            <p:ph type="title"/>
          </p:nvPr>
        </p:nvSpPr>
        <p:spPr/>
        <p:txBody>
          <a:bodyPr/>
          <a:lstStyle/>
          <a:p>
            <a:r>
              <a:rPr kumimoji="1" lang="en-US" altLang="ja-JP"/>
              <a:t>12.5.3</a:t>
            </a:r>
            <a:r>
              <a:rPr kumimoji="1" lang="ja-JP" altLang="en-US"/>
              <a:t>特定の要素を目立させる</a:t>
            </a:r>
          </a:p>
        </p:txBody>
      </p:sp>
      <p:sp>
        <p:nvSpPr>
          <p:cNvPr id="4" name="正方形/長方形 3">
            <a:extLst>
              <a:ext uri="{FF2B5EF4-FFF2-40B4-BE49-F238E27FC236}">
                <a16:creationId xmlns:a16="http://schemas.microsoft.com/office/drawing/2014/main" id="{6D85C461-5F6B-4D86-A4E4-D9F664B82A6B}"/>
              </a:ext>
            </a:extLst>
          </p:cNvPr>
          <p:cNvSpPr/>
          <p:nvPr/>
        </p:nvSpPr>
        <p:spPr>
          <a:xfrm>
            <a:off x="827584" y="2274838"/>
            <a:ext cx="7704856" cy="2031325"/>
          </a:xfrm>
          <a:prstGeom prst="rect">
            <a:avLst/>
          </a:prstGeom>
        </p:spPr>
        <p:txBody>
          <a:bodyPr wrap="square">
            <a:spAutoFit/>
          </a:bodyPr>
          <a:lstStyle/>
          <a:p>
            <a:r>
              <a:rPr lang="ja-JP" altLang="en-US"/>
              <a:t>data = [60, 20, 10, 5, 3, 2]</a:t>
            </a:r>
            <a:endParaRPr lang="en-US" altLang="ja-JP"/>
          </a:p>
          <a:p>
            <a:endParaRPr lang="ja-JP" altLang="en-US"/>
          </a:p>
          <a:p>
            <a:r>
              <a:rPr lang="ja-JP" altLang="en-US"/>
              <a:t>labels = ["Apple", "Orange", "Banana", "Pineapple", "Kiwifruit", "Strawberry"]</a:t>
            </a:r>
            <a:endParaRPr lang="en-US" altLang="ja-JP"/>
          </a:p>
          <a:p>
            <a:endParaRPr lang="ja-JP" altLang="en-US"/>
          </a:p>
          <a:p>
            <a:r>
              <a:rPr lang="ja-JP" altLang="en-US"/>
              <a:t>explode = [0, 0, 0.1, 0, 0, 0]</a:t>
            </a:r>
          </a:p>
          <a:p>
            <a:endParaRPr lang="ja-JP" altLang="en-US"/>
          </a:p>
          <a:p>
            <a:r>
              <a:rPr lang="ja-JP" altLang="en-US"/>
              <a:t>plt.pie(data, labels=labels, explode=explode)</a:t>
            </a:r>
          </a:p>
        </p:txBody>
      </p:sp>
      <p:sp>
        <p:nvSpPr>
          <p:cNvPr id="5" name="正方形/長方形 4">
            <a:extLst>
              <a:ext uri="{FF2B5EF4-FFF2-40B4-BE49-F238E27FC236}">
                <a16:creationId xmlns:a16="http://schemas.microsoft.com/office/drawing/2014/main" id="{862B0BA5-69E6-4F1C-B27B-EC504447BA98}"/>
              </a:ext>
            </a:extLst>
          </p:cNvPr>
          <p:cNvSpPr/>
          <p:nvPr/>
        </p:nvSpPr>
        <p:spPr>
          <a:xfrm>
            <a:off x="2339752" y="3429000"/>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57804F-EC3D-4FE2-B2EC-032E6FBF8DAD}"/>
              </a:ext>
            </a:extLst>
          </p:cNvPr>
          <p:cNvSpPr/>
          <p:nvPr/>
        </p:nvSpPr>
        <p:spPr>
          <a:xfrm flipV="1">
            <a:off x="3419872" y="3933055"/>
            <a:ext cx="1584176" cy="373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0565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8A750-56B8-4065-B32B-8D1A71FA9AAD}"/>
              </a:ext>
            </a:extLst>
          </p:cNvPr>
          <p:cNvSpPr>
            <a:spLocks noGrp="1"/>
          </p:cNvSpPr>
          <p:nvPr>
            <p:ph type="title"/>
          </p:nvPr>
        </p:nvSpPr>
        <p:spPr/>
        <p:txBody>
          <a:bodyPr/>
          <a:lstStyle/>
          <a:p>
            <a:r>
              <a:rPr kumimoji="1" lang="ja-JP" altLang="en-US" dirty="0"/>
              <a:t>円グラフ</a:t>
            </a:r>
          </a:p>
        </p:txBody>
      </p:sp>
      <p:sp>
        <p:nvSpPr>
          <p:cNvPr id="3" name="コンテンツ プレースホルダー 2">
            <a:extLst>
              <a:ext uri="{FF2B5EF4-FFF2-40B4-BE49-F238E27FC236}">
                <a16:creationId xmlns:a16="http://schemas.microsoft.com/office/drawing/2014/main" id="{E637554E-C790-4EA1-9220-5B49FCE027CE}"/>
              </a:ext>
            </a:extLst>
          </p:cNvPr>
          <p:cNvSpPr>
            <a:spLocks noGrp="1"/>
          </p:cNvSpPr>
          <p:nvPr>
            <p:ph idx="1"/>
          </p:nvPr>
        </p:nvSpPr>
        <p:spPr/>
        <p:txBody>
          <a:bodyPr>
            <a:normAutofit fontScale="62500" lnSpcReduction="20000"/>
          </a:bodyPr>
          <a:lstStyle/>
          <a:p>
            <a:pPr marL="0" indent="0">
              <a:buNone/>
            </a:pPr>
            <a:endParaRPr lang="en-US" altLang="ja-JP" dirty="0"/>
          </a:p>
          <a:p>
            <a:pPr marL="0" indent="0">
              <a:buNone/>
            </a:pPr>
            <a:r>
              <a:rPr lang="en-US" altLang="ja-JP" dirty="0"/>
              <a:t>%matplotlib inline</a:t>
            </a:r>
          </a:p>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endParaRPr lang="en-US" altLang="ja-JP" dirty="0"/>
          </a:p>
          <a:p>
            <a:pPr marL="0" indent="0">
              <a:buNone/>
            </a:pPr>
            <a:r>
              <a:rPr lang="en-US" altLang="ja-JP" dirty="0"/>
              <a:t>values = [100, 200, 300, 400, 500] # </a:t>
            </a:r>
            <a:r>
              <a:rPr lang="ja-JP" altLang="en-US" dirty="0"/>
              <a:t>グラフ要素の値</a:t>
            </a:r>
          </a:p>
          <a:p>
            <a:pPr marL="0" indent="0">
              <a:buNone/>
            </a:pPr>
            <a:r>
              <a:rPr lang="en-US" altLang="ja-JP" dirty="0"/>
              <a:t>labels = [                         # </a:t>
            </a:r>
            <a:r>
              <a:rPr lang="ja-JP" altLang="en-US" dirty="0"/>
              <a:t>グラフ要素のラベル</a:t>
            </a:r>
          </a:p>
          <a:p>
            <a:pPr marL="0" indent="0">
              <a:buNone/>
            </a:pPr>
            <a:r>
              <a:rPr lang="ja-JP" altLang="en-US" dirty="0"/>
              <a:t>    </a:t>
            </a:r>
            <a:r>
              <a:rPr lang="en-US" altLang="ja-JP" dirty="0"/>
              <a:t>'Apple', 'Banana', 'Grape', 'Orange', 'Pineapple'</a:t>
            </a:r>
          </a:p>
          <a:p>
            <a:pPr marL="0" indent="0">
              <a:buNone/>
            </a:pPr>
            <a:r>
              <a:rPr lang="en-US" altLang="ja-JP" dirty="0"/>
              <a:t>]</a:t>
            </a:r>
          </a:p>
          <a:p>
            <a:pPr marL="0" indent="0">
              <a:buNone/>
            </a:pPr>
            <a:r>
              <a:rPr lang="en-US" altLang="ja-JP" dirty="0" err="1"/>
              <a:t>plt.pie</a:t>
            </a:r>
            <a:r>
              <a:rPr lang="en-US" altLang="ja-JP" dirty="0"/>
              <a:t>(x=values,                  # </a:t>
            </a:r>
            <a:r>
              <a:rPr lang="ja-JP" altLang="en-US" dirty="0"/>
              <a:t>グラフ要素の値を設定</a:t>
            </a:r>
          </a:p>
          <a:p>
            <a:pPr marL="0" indent="0">
              <a:buNone/>
            </a:pPr>
            <a:r>
              <a:rPr lang="ja-JP" altLang="en-US" dirty="0"/>
              <a:t>        </a:t>
            </a:r>
            <a:r>
              <a:rPr lang="en-US" altLang="ja-JP" dirty="0"/>
              <a:t>labels=labels,             # </a:t>
            </a:r>
            <a:r>
              <a:rPr lang="ja-JP" altLang="en-US" dirty="0"/>
              <a:t>グラフ要素のラベルを設定</a:t>
            </a:r>
          </a:p>
          <a:p>
            <a:pPr marL="0" indent="0">
              <a:buNone/>
            </a:pPr>
            <a:r>
              <a:rPr lang="ja-JP" altLang="en-US" dirty="0"/>
              <a:t>        </a:t>
            </a:r>
            <a:r>
              <a:rPr lang="en-US" altLang="ja-JP" dirty="0" err="1"/>
              <a:t>autopct</a:t>
            </a:r>
            <a:r>
              <a:rPr lang="en-US" altLang="ja-JP" dirty="0"/>
              <a:t>='%.</a:t>
            </a:r>
            <a:r>
              <a:rPr lang="en-US" altLang="ja-JP" dirty="0">
                <a:solidFill>
                  <a:srgbClr val="FF0000"/>
                </a:solidFill>
              </a:rPr>
              <a:t>2f%</a:t>
            </a:r>
            <a:r>
              <a:rPr lang="en-US" altLang="ja-JP" dirty="0"/>
              <a:t>%')          # </a:t>
            </a:r>
            <a:r>
              <a:rPr lang="ja-JP" altLang="en-US" dirty="0"/>
              <a:t>構成割合として小数点以下</a:t>
            </a:r>
            <a:r>
              <a:rPr lang="en-US" altLang="ja-JP" dirty="0"/>
              <a:t>2</a:t>
            </a:r>
            <a:r>
              <a:rPr lang="ja-JP" altLang="en-US" dirty="0"/>
              <a:t>桁までをプロット</a:t>
            </a:r>
          </a:p>
          <a:p>
            <a:pPr marL="0" indent="0">
              <a:buNone/>
            </a:pPr>
            <a:r>
              <a:rPr lang="en-US" altLang="ja-JP" dirty="0" err="1"/>
              <a:t>plt.axis</a:t>
            </a:r>
            <a:r>
              <a:rPr lang="en-US" altLang="ja-JP" dirty="0"/>
              <a:t>('equal')                  # </a:t>
            </a:r>
            <a:r>
              <a:rPr lang="ja-JP" altLang="en-US" dirty="0"/>
              <a:t>グラフを</a:t>
            </a:r>
          </a:p>
          <a:p>
            <a:pPr marL="0" indent="0">
              <a:buNone/>
            </a:pPr>
            <a:r>
              <a:rPr lang="en-US" altLang="ja-JP" dirty="0" err="1"/>
              <a:t>plt.show</a:t>
            </a:r>
            <a:r>
              <a:rPr lang="en-US" altLang="ja-JP" dirty="0"/>
              <a:t>()</a:t>
            </a:r>
            <a:endParaRPr kumimoji="1" lang="ja-JP" altLang="en-US" dirty="0"/>
          </a:p>
        </p:txBody>
      </p:sp>
      <p:pic>
        <p:nvPicPr>
          <p:cNvPr id="4098" name="Picture 2">
            <a:extLst>
              <a:ext uri="{FF2B5EF4-FFF2-40B4-BE49-F238E27FC236}">
                <a16:creationId xmlns:a16="http://schemas.microsoft.com/office/drawing/2014/main" id="{221C691C-8A75-4DDE-BFA1-1D335361E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844824"/>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8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299B8AC-A6B8-4223-AEE3-1CFA50A9D672}"/>
              </a:ext>
            </a:extLst>
          </p:cNvPr>
          <p:cNvSpPr>
            <a:spLocks noGrp="1"/>
          </p:cNvSpPr>
          <p:nvPr>
            <p:ph idx="1"/>
          </p:nvPr>
        </p:nvSpPr>
        <p:spPr>
          <a:xfrm>
            <a:off x="251520" y="476672"/>
            <a:ext cx="8229600" cy="4525963"/>
          </a:xfrm>
        </p:spPr>
        <p:txBody>
          <a:bodyPr>
            <a:normAutofit/>
          </a:bodyPr>
          <a:lstStyle/>
          <a:p>
            <a:pPr marL="0" indent="0">
              <a:buNone/>
            </a:pPr>
            <a:r>
              <a:rPr lang="en-US" altLang="ja-JP" sz="1800"/>
              <a:t># </a:t>
            </a:r>
            <a:r>
              <a:rPr lang="ja-JP" altLang="en-US" sz="1800"/>
              <a:t>時計回りから表示</a:t>
            </a:r>
            <a:endParaRPr lang="en-US" altLang="ja-JP" sz="1800" dirty="0"/>
          </a:p>
          <a:p>
            <a:pPr marL="0" indent="0">
              <a:buNone/>
            </a:pPr>
            <a:r>
              <a:rPr lang="en-US" altLang="ja-JP" sz="1800" dirty="0" err="1"/>
              <a:t>plt.pie</a:t>
            </a:r>
            <a:r>
              <a:rPr lang="en-US" altLang="ja-JP" sz="1800" dirty="0"/>
              <a:t>(x=values,                  # </a:t>
            </a:r>
            <a:r>
              <a:rPr lang="ja-JP" altLang="en-US" sz="1800" dirty="0"/>
              <a:t>グラフ要素の値を設定</a:t>
            </a:r>
          </a:p>
          <a:p>
            <a:pPr marL="0" indent="0">
              <a:buNone/>
            </a:pPr>
            <a:r>
              <a:rPr lang="ja-JP" altLang="en-US" sz="1800" dirty="0"/>
              <a:t>        </a:t>
            </a:r>
            <a:r>
              <a:rPr lang="en-US" altLang="ja-JP" sz="1800" dirty="0"/>
              <a:t>labels=labels,             # </a:t>
            </a:r>
            <a:r>
              <a:rPr lang="ja-JP" altLang="en-US" sz="1800" dirty="0"/>
              <a:t>グラフ要素のラベルを設定</a:t>
            </a:r>
          </a:p>
          <a:p>
            <a:pPr marL="0" indent="0">
              <a:buNone/>
            </a:pPr>
            <a:r>
              <a:rPr lang="ja-JP" altLang="en-US" sz="1800" dirty="0"/>
              <a:t>        </a:t>
            </a:r>
            <a:r>
              <a:rPr lang="en-US" altLang="ja-JP" sz="1800" dirty="0" err="1"/>
              <a:t>autopct</a:t>
            </a:r>
            <a:r>
              <a:rPr lang="en-US" altLang="ja-JP" sz="1800" dirty="0"/>
              <a:t>='%.2f%%',          # </a:t>
            </a:r>
            <a:r>
              <a:rPr lang="ja-JP" altLang="en-US" sz="1800" dirty="0"/>
              <a:t>構成割合として小数点以下</a:t>
            </a:r>
            <a:r>
              <a:rPr lang="en-US" altLang="ja-JP" sz="1800" dirty="0"/>
              <a:t>2</a:t>
            </a:r>
            <a:r>
              <a:rPr lang="ja-JP" altLang="en-US" sz="1800" dirty="0"/>
              <a:t>桁までをプロット</a:t>
            </a:r>
          </a:p>
          <a:p>
            <a:pPr marL="0" indent="0">
              <a:buNone/>
            </a:pPr>
            <a:r>
              <a:rPr lang="ja-JP" altLang="en-US" sz="1800" dirty="0"/>
              <a:t>        </a:t>
            </a:r>
            <a:r>
              <a:rPr lang="en-US" altLang="ja-JP" sz="1800" dirty="0" err="1">
                <a:solidFill>
                  <a:srgbClr val="FF0000"/>
                </a:solidFill>
              </a:rPr>
              <a:t>startangle</a:t>
            </a:r>
            <a:r>
              <a:rPr lang="en-US" altLang="ja-JP" sz="1800" dirty="0">
                <a:solidFill>
                  <a:srgbClr val="FF0000"/>
                </a:solidFill>
              </a:rPr>
              <a:t>=90,             # 90</a:t>
            </a:r>
            <a:r>
              <a:rPr lang="ja-JP" altLang="en-US" sz="1800" dirty="0">
                <a:solidFill>
                  <a:srgbClr val="FF0000"/>
                </a:solidFill>
              </a:rPr>
              <a:t>度（真上）の位置から開始</a:t>
            </a:r>
          </a:p>
          <a:p>
            <a:pPr marL="0" indent="0">
              <a:buNone/>
            </a:pPr>
            <a:r>
              <a:rPr lang="ja-JP" altLang="en-US" sz="1800" dirty="0"/>
              <a:t>        </a:t>
            </a:r>
            <a:r>
              <a:rPr lang="en-US" altLang="ja-JP" sz="1800" dirty="0" err="1"/>
              <a:t>counterclock</a:t>
            </a:r>
            <a:r>
              <a:rPr lang="en-US" altLang="ja-JP" sz="1800" dirty="0"/>
              <a:t>=False         # </a:t>
            </a:r>
            <a:r>
              <a:rPr lang="ja-JP" altLang="en-US" sz="1800" dirty="0"/>
              <a:t>時計回りにする</a:t>
            </a:r>
          </a:p>
          <a:p>
            <a:pPr marL="0" indent="0">
              <a:buNone/>
            </a:pPr>
            <a:r>
              <a:rPr lang="ja-JP" altLang="en-US" sz="1800" dirty="0"/>
              <a:t>       </a:t>
            </a:r>
            <a:r>
              <a:rPr lang="en-US" altLang="ja-JP" sz="1800" dirty="0"/>
              <a:t>)</a:t>
            </a:r>
          </a:p>
          <a:p>
            <a:pPr marL="0" indent="0">
              <a:buNone/>
            </a:pPr>
            <a:r>
              <a:rPr lang="en-US" altLang="ja-JP" sz="1800" dirty="0" err="1"/>
              <a:t>plt.axis</a:t>
            </a:r>
            <a:r>
              <a:rPr lang="en-US" altLang="ja-JP" sz="1800" dirty="0"/>
              <a:t>('equal')                  # </a:t>
            </a:r>
            <a:r>
              <a:rPr lang="ja-JP" altLang="en-US" sz="1800" dirty="0"/>
              <a:t>グラフを真円仁する</a:t>
            </a:r>
          </a:p>
          <a:p>
            <a:pPr marL="0" indent="0">
              <a:buNone/>
            </a:pPr>
            <a:r>
              <a:rPr lang="en-US" altLang="ja-JP" sz="1800" dirty="0" err="1"/>
              <a:t>plt.show</a:t>
            </a:r>
            <a:r>
              <a:rPr lang="en-US" altLang="ja-JP" sz="1800" dirty="0"/>
              <a:t>()</a:t>
            </a:r>
            <a:endParaRPr kumimoji="1" lang="ja-JP" altLang="en-US" sz="1800" dirty="0"/>
          </a:p>
        </p:txBody>
      </p:sp>
      <p:pic>
        <p:nvPicPr>
          <p:cNvPr id="5122" name="Picture 2">
            <a:extLst>
              <a:ext uri="{FF2B5EF4-FFF2-40B4-BE49-F238E27FC236}">
                <a16:creationId xmlns:a16="http://schemas.microsoft.com/office/drawing/2014/main" id="{9D1D5355-9B2A-44EE-ACE3-9A36AD865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464" y="3645024"/>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311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77605F-0AB4-4BFB-9C1D-27B00876A89C}"/>
              </a:ext>
            </a:extLst>
          </p:cNvPr>
          <p:cNvSpPr>
            <a:spLocks noGrp="1"/>
          </p:cNvSpPr>
          <p:nvPr>
            <p:ph idx="1"/>
          </p:nvPr>
        </p:nvSpPr>
        <p:spPr>
          <a:xfrm>
            <a:off x="309364" y="764704"/>
            <a:ext cx="8229600" cy="4525963"/>
          </a:xfrm>
        </p:spPr>
        <p:txBody>
          <a:bodyPr>
            <a:normAutofit fontScale="55000" lnSpcReduction="20000"/>
          </a:bodyPr>
          <a:lstStyle/>
          <a:p>
            <a:pPr marL="0" indent="0">
              <a:buNone/>
            </a:pPr>
            <a:r>
              <a:rPr lang="en-US" altLang="ja-JP" dirty="0"/>
              <a:t># </a:t>
            </a:r>
            <a:r>
              <a:rPr lang="ja-JP" altLang="en-US" dirty="0"/>
              <a:t>要素のカラーを指定</a:t>
            </a:r>
            <a:r>
              <a:rPr lang="ja-JP" altLang="en-US"/>
              <a:t>するリスト　エッジライン</a:t>
            </a:r>
            <a:endParaRPr lang="ja-JP" altLang="en-US" dirty="0"/>
          </a:p>
          <a:p>
            <a:pPr marL="0" indent="0">
              <a:buNone/>
            </a:pPr>
            <a:r>
              <a:rPr lang="en-US" altLang="ja-JP" dirty="0" err="1"/>
              <a:t>setcolors</a:t>
            </a:r>
            <a:r>
              <a:rPr lang="en-US" altLang="ja-JP" dirty="0"/>
              <a:t> = ['red', 'violet', 'fuchsia', '</a:t>
            </a:r>
            <a:r>
              <a:rPr lang="en-US" altLang="ja-JP" dirty="0" err="1"/>
              <a:t>deeppink</a:t>
            </a:r>
            <a:r>
              <a:rPr lang="en-US" altLang="ja-JP" dirty="0"/>
              <a:t>', 'orange']</a:t>
            </a:r>
          </a:p>
          <a:p>
            <a:pPr marL="0" indent="0">
              <a:buNone/>
            </a:pPr>
            <a:r>
              <a:rPr lang="en-US" altLang="ja-JP" dirty="0" err="1"/>
              <a:t>plt.pie</a:t>
            </a:r>
            <a:r>
              <a:rPr lang="en-US" altLang="ja-JP" dirty="0"/>
              <a:t>(x=values,                  # </a:t>
            </a:r>
            <a:r>
              <a:rPr lang="ja-JP" altLang="en-US" dirty="0"/>
              <a:t>グラフ要素の値を設定</a:t>
            </a:r>
          </a:p>
          <a:p>
            <a:pPr marL="0" indent="0">
              <a:buNone/>
            </a:pPr>
            <a:r>
              <a:rPr lang="ja-JP" altLang="en-US" dirty="0"/>
              <a:t>        </a:t>
            </a:r>
            <a:r>
              <a:rPr lang="en-US" altLang="ja-JP" dirty="0"/>
              <a:t>labels=labels,             # </a:t>
            </a:r>
            <a:r>
              <a:rPr lang="ja-JP" altLang="en-US" dirty="0"/>
              <a:t>グラフ要素のラベルを設定</a:t>
            </a:r>
          </a:p>
          <a:p>
            <a:pPr marL="0" indent="0">
              <a:buNone/>
            </a:pPr>
            <a:r>
              <a:rPr lang="ja-JP" altLang="en-US" dirty="0"/>
              <a:t>        </a:t>
            </a:r>
            <a:r>
              <a:rPr lang="en-US" altLang="ja-JP" dirty="0"/>
              <a:t>colors=</a:t>
            </a:r>
            <a:r>
              <a:rPr lang="en-US" altLang="ja-JP" dirty="0" err="1"/>
              <a:t>setcolors</a:t>
            </a:r>
            <a:r>
              <a:rPr lang="en-US" altLang="ja-JP" dirty="0"/>
              <a:t>,          # </a:t>
            </a:r>
            <a:r>
              <a:rPr lang="ja-JP" altLang="en-US" dirty="0"/>
              <a:t>グラフ要素のカラーを設定</a:t>
            </a:r>
          </a:p>
          <a:p>
            <a:pPr marL="0" indent="0">
              <a:buNone/>
            </a:pPr>
            <a:r>
              <a:rPr lang="ja-JP" altLang="en-US" dirty="0"/>
              <a:t>        </a:t>
            </a:r>
            <a:r>
              <a:rPr lang="en-US" altLang="ja-JP" dirty="0" err="1"/>
              <a:t>wedgeprops</a:t>
            </a:r>
            <a:r>
              <a:rPr lang="en-US" altLang="ja-JP" dirty="0"/>
              <a:t>={</a:t>
            </a:r>
          </a:p>
          <a:p>
            <a:pPr marL="0" indent="0">
              <a:buNone/>
            </a:pPr>
            <a:r>
              <a:rPr lang="en-US" altLang="ja-JP" dirty="0"/>
              <a:t>            'linewidth': 3,        # </a:t>
            </a:r>
            <a:r>
              <a:rPr lang="ja-JP" altLang="en-US" dirty="0"/>
              <a:t>エッジラインの幅は</a:t>
            </a:r>
            <a:r>
              <a:rPr lang="en-US" altLang="ja-JP" dirty="0"/>
              <a:t>3</a:t>
            </a:r>
          </a:p>
          <a:p>
            <a:pPr marL="0" indent="0">
              <a:buNone/>
            </a:pPr>
            <a:r>
              <a:rPr lang="en-US" altLang="ja-JP" dirty="0"/>
              <a:t>            '</a:t>
            </a:r>
            <a:r>
              <a:rPr lang="en-US" altLang="ja-JP" dirty="0" err="1"/>
              <a:t>edgecolor</a:t>
            </a:r>
            <a:r>
              <a:rPr lang="en-US" altLang="ja-JP" dirty="0"/>
              <a:t>':'white'    # </a:t>
            </a:r>
            <a:r>
              <a:rPr lang="ja-JP" altLang="en-US" dirty="0"/>
              <a:t>エッジラインの色はホワイト</a:t>
            </a:r>
          </a:p>
          <a:p>
            <a:pPr marL="0" indent="0">
              <a:buNone/>
            </a:pPr>
            <a:r>
              <a:rPr lang="ja-JP" altLang="en-US" dirty="0"/>
              <a:t>        </a:t>
            </a:r>
            <a:r>
              <a:rPr lang="en-US" altLang="ja-JP" dirty="0"/>
              <a:t>},</a:t>
            </a:r>
          </a:p>
          <a:p>
            <a:pPr marL="0" indent="0">
              <a:buNone/>
            </a:pPr>
            <a:r>
              <a:rPr lang="en-US" altLang="ja-JP"/>
              <a:t>        labeldistance=0.5,         # </a:t>
            </a:r>
            <a:r>
              <a:rPr lang="ja-JP" altLang="en-US"/>
              <a:t>ラベルを円周内の</a:t>
            </a:r>
            <a:r>
              <a:rPr lang="en-US" altLang="ja-JP"/>
              <a:t>50%</a:t>
            </a:r>
            <a:r>
              <a:rPr lang="ja-JP" altLang="en-US"/>
              <a:t>の位置に表示</a:t>
            </a:r>
          </a:p>
          <a:p>
            <a:pPr marL="0" indent="0">
              <a:buNone/>
            </a:pPr>
            <a:r>
              <a:rPr lang="ja-JP" altLang="en-US"/>
              <a:t>        </a:t>
            </a:r>
            <a:r>
              <a:rPr lang="en-US" altLang="ja-JP"/>
              <a:t>textprops={</a:t>
            </a:r>
          </a:p>
          <a:p>
            <a:pPr marL="0" indent="0">
              <a:buNone/>
            </a:pPr>
            <a:r>
              <a:rPr lang="en-US" altLang="ja-JP"/>
              <a:t>            </a:t>
            </a:r>
            <a:r>
              <a:rPr lang="en-US" altLang="ja-JP" dirty="0"/>
              <a:t>'color': 'white',      # </a:t>
            </a:r>
            <a:r>
              <a:rPr lang="ja-JP" altLang="en-US" dirty="0"/>
              <a:t>ラベルテキストのカラーはホワイト</a:t>
            </a:r>
          </a:p>
          <a:p>
            <a:pPr marL="0" indent="0">
              <a:buNone/>
            </a:pPr>
            <a:r>
              <a:rPr lang="ja-JP" altLang="en-US" dirty="0"/>
              <a:t>            </a:t>
            </a:r>
            <a:r>
              <a:rPr lang="en-US" altLang="ja-JP" dirty="0"/>
              <a:t>'weight': 'bold'}      # </a:t>
            </a:r>
            <a:r>
              <a:rPr lang="ja-JP" altLang="en-US" dirty="0"/>
              <a:t>太字にする</a:t>
            </a:r>
          </a:p>
          <a:p>
            <a:pPr marL="0" indent="0">
              <a:buNone/>
            </a:pPr>
            <a:r>
              <a:rPr lang="ja-JP" altLang="en-US" dirty="0"/>
              <a:t>       </a:t>
            </a:r>
            <a:r>
              <a:rPr lang="en-US" altLang="ja-JP" dirty="0"/>
              <a:t>)</a:t>
            </a:r>
          </a:p>
          <a:p>
            <a:pPr marL="0" indent="0">
              <a:buNone/>
            </a:pPr>
            <a:r>
              <a:rPr lang="en-US" altLang="ja-JP" dirty="0" err="1"/>
              <a:t>plt.axis</a:t>
            </a:r>
            <a:r>
              <a:rPr lang="en-US" altLang="ja-JP" dirty="0"/>
              <a:t>('equal')                  # </a:t>
            </a:r>
            <a:r>
              <a:rPr lang="ja-JP" altLang="en-US" dirty="0"/>
              <a:t>グラフを真円仁する</a:t>
            </a:r>
          </a:p>
          <a:p>
            <a:pPr marL="0" indent="0">
              <a:buNone/>
            </a:pPr>
            <a:r>
              <a:rPr lang="en-US" altLang="ja-JP" dirty="0" err="1"/>
              <a:t>plt.show</a:t>
            </a:r>
            <a:r>
              <a:rPr lang="en-US" altLang="ja-JP" dirty="0"/>
              <a:t>()</a:t>
            </a:r>
            <a:endParaRPr kumimoji="1" lang="ja-JP" altLang="en-US" dirty="0"/>
          </a:p>
        </p:txBody>
      </p:sp>
      <p:pic>
        <p:nvPicPr>
          <p:cNvPr id="6146" name="Picture 2">
            <a:extLst>
              <a:ext uri="{FF2B5EF4-FFF2-40B4-BE49-F238E27FC236}">
                <a16:creationId xmlns:a16="http://schemas.microsoft.com/office/drawing/2014/main" id="{888864E2-8611-4148-9B2D-482EF792B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293096"/>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296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3901BC3-6C55-40C8-82C0-2C088D126B92}"/>
              </a:ext>
            </a:extLst>
          </p:cNvPr>
          <p:cNvSpPr>
            <a:spLocks noGrp="1"/>
          </p:cNvSpPr>
          <p:nvPr>
            <p:ph idx="1"/>
          </p:nvPr>
        </p:nvSpPr>
        <p:spPr>
          <a:xfrm>
            <a:off x="395536" y="476672"/>
            <a:ext cx="8640960" cy="4525963"/>
          </a:xfrm>
        </p:spPr>
        <p:txBody>
          <a:bodyPr>
            <a:normAutofit/>
          </a:bodyPr>
          <a:lstStyle/>
          <a:p>
            <a:pPr marL="0" indent="0">
              <a:buNone/>
            </a:pPr>
            <a:r>
              <a:rPr lang="en-US" altLang="ja-JP" sz="2000" dirty="0" err="1"/>
              <a:t>plt.pie</a:t>
            </a:r>
            <a:r>
              <a:rPr lang="en-US" altLang="ja-JP" sz="2000" dirty="0"/>
              <a:t>(x=values,                  # </a:t>
            </a:r>
            <a:r>
              <a:rPr lang="ja-JP" altLang="en-US" sz="2000" dirty="0"/>
              <a:t>グラフ要素の値を設定</a:t>
            </a:r>
          </a:p>
          <a:p>
            <a:pPr marL="0" indent="0">
              <a:buNone/>
            </a:pPr>
            <a:r>
              <a:rPr lang="ja-JP" altLang="en-US" sz="2000" dirty="0"/>
              <a:t>        </a:t>
            </a:r>
            <a:r>
              <a:rPr lang="en-US" altLang="ja-JP" sz="2000" dirty="0"/>
              <a:t>labels=labels,             # </a:t>
            </a:r>
            <a:r>
              <a:rPr lang="ja-JP" altLang="en-US" sz="2000" dirty="0"/>
              <a:t>グラフ要素のラベルを設定</a:t>
            </a:r>
          </a:p>
          <a:p>
            <a:pPr marL="0" indent="0">
              <a:buNone/>
            </a:pPr>
            <a:r>
              <a:rPr lang="ja-JP" altLang="en-US" sz="2000" dirty="0"/>
              <a:t>        </a:t>
            </a:r>
            <a:r>
              <a:rPr lang="en-US" altLang="ja-JP" sz="2000" dirty="0" err="1"/>
              <a:t>autopct</a:t>
            </a:r>
            <a:r>
              <a:rPr lang="en-US" altLang="ja-JP" sz="2000" dirty="0"/>
              <a:t>='%.2f%%',          # </a:t>
            </a:r>
            <a:r>
              <a:rPr lang="ja-JP" altLang="en-US" sz="2000" dirty="0"/>
              <a:t>構成割合として小数点以下</a:t>
            </a:r>
            <a:r>
              <a:rPr lang="en-US" altLang="ja-JP" sz="2000" dirty="0"/>
              <a:t>2</a:t>
            </a:r>
            <a:r>
              <a:rPr lang="ja-JP" altLang="en-US" sz="2000" dirty="0"/>
              <a:t>桁までをプロット</a:t>
            </a:r>
          </a:p>
          <a:p>
            <a:pPr marL="0" indent="0">
              <a:buNone/>
            </a:pPr>
            <a:r>
              <a:rPr lang="ja-JP" altLang="en-US" sz="2000" dirty="0"/>
              <a:t>        </a:t>
            </a:r>
            <a:r>
              <a:rPr lang="en-US" altLang="ja-JP" sz="2000" dirty="0"/>
              <a:t>colors=</a:t>
            </a:r>
            <a:r>
              <a:rPr lang="en-US" altLang="ja-JP" sz="2000" dirty="0" err="1"/>
              <a:t>setcolors</a:t>
            </a:r>
            <a:r>
              <a:rPr lang="en-US" altLang="ja-JP" sz="2000" dirty="0"/>
              <a:t>,          # </a:t>
            </a:r>
            <a:r>
              <a:rPr lang="ja-JP" altLang="en-US" sz="2000" dirty="0"/>
              <a:t>グラフ要素のカラーを設定</a:t>
            </a:r>
          </a:p>
          <a:p>
            <a:pPr marL="0" indent="0">
              <a:buNone/>
            </a:pPr>
            <a:r>
              <a:rPr lang="ja-JP" altLang="en-US" sz="2000" dirty="0"/>
              <a:t>        </a:t>
            </a:r>
            <a:r>
              <a:rPr lang="en-US" altLang="ja-JP" sz="2000" dirty="0"/>
              <a:t>explode=[0.3, 0, 0, 0, 0]  # 1</a:t>
            </a:r>
            <a:r>
              <a:rPr lang="ja-JP" altLang="en-US" sz="2000" dirty="0"/>
              <a:t>番目の要素の中心位置を円周上から</a:t>
            </a:r>
            <a:r>
              <a:rPr lang="en-US" altLang="ja-JP" sz="2000" dirty="0"/>
              <a:t>0.3</a:t>
            </a:r>
            <a:r>
              <a:rPr lang="ja-JP" altLang="en-US" sz="2000" dirty="0"/>
              <a:t>にする</a:t>
            </a:r>
          </a:p>
          <a:p>
            <a:pPr marL="0" indent="0">
              <a:buNone/>
            </a:pPr>
            <a:r>
              <a:rPr lang="ja-JP" altLang="en-US" sz="2000" dirty="0"/>
              <a:t>       </a:t>
            </a:r>
            <a:r>
              <a:rPr lang="en-US" altLang="ja-JP" sz="2000" dirty="0"/>
              <a:t>)</a:t>
            </a:r>
          </a:p>
          <a:p>
            <a:pPr marL="0" indent="0">
              <a:buNone/>
            </a:pPr>
            <a:r>
              <a:rPr lang="en-US" altLang="ja-JP" sz="2000" dirty="0" err="1"/>
              <a:t>plt.axis</a:t>
            </a:r>
            <a:r>
              <a:rPr lang="en-US" altLang="ja-JP" sz="2000" dirty="0"/>
              <a:t>('equal')                  # </a:t>
            </a:r>
            <a:r>
              <a:rPr lang="ja-JP" altLang="en-US" sz="2000" dirty="0"/>
              <a:t>グラフ</a:t>
            </a:r>
            <a:r>
              <a:rPr lang="ja-JP" altLang="en-US" sz="2000"/>
              <a:t>を真円する</a:t>
            </a:r>
            <a:endParaRPr lang="ja-JP" altLang="en-US" sz="2000" dirty="0"/>
          </a:p>
          <a:p>
            <a:pPr marL="0" indent="0">
              <a:buNone/>
            </a:pPr>
            <a:r>
              <a:rPr lang="en-US" altLang="ja-JP" sz="2000" dirty="0" err="1"/>
              <a:t>plt.show</a:t>
            </a:r>
            <a:r>
              <a:rPr lang="en-US" altLang="ja-JP" sz="2000" dirty="0"/>
              <a:t>()</a:t>
            </a:r>
            <a:endParaRPr kumimoji="1" lang="ja-JP" altLang="en-US" sz="2000" dirty="0"/>
          </a:p>
        </p:txBody>
      </p:sp>
      <p:pic>
        <p:nvPicPr>
          <p:cNvPr id="7170" name="Picture 2">
            <a:extLst>
              <a:ext uri="{FF2B5EF4-FFF2-40B4-BE49-F238E27FC236}">
                <a16:creationId xmlns:a16="http://schemas.microsoft.com/office/drawing/2014/main" id="{28F18942-34E7-4ED7-AC62-48302A478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437112"/>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86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D8F26-8EFE-4F6F-9386-883B81743AA7}"/>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C2F7D260-4D93-456E-B7EE-1C27F0233D59}"/>
              </a:ext>
            </a:extLst>
          </p:cNvPr>
          <p:cNvSpPr>
            <a:spLocks noGrp="1"/>
          </p:cNvSpPr>
          <p:nvPr>
            <p:ph idx="1"/>
          </p:nvPr>
        </p:nvSpPr>
        <p:spPr/>
        <p:txBody>
          <a:bodyPr>
            <a:normAutofit/>
          </a:bodyPr>
          <a:lstStyle/>
          <a:p>
            <a:pPr marL="0" indent="0">
              <a:buNone/>
            </a:pPr>
            <a:r>
              <a:rPr lang="en-US" altLang="ja-JP"/>
              <a:t>1,</a:t>
            </a:r>
            <a:r>
              <a:rPr kumimoji="1" lang="en-US" altLang="ja-JP"/>
              <a:t>TestDb.db</a:t>
            </a:r>
            <a:r>
              <a:rPr kumimoji="1" lang="ja-JP" altLang="en-US"/>
              <a:t>の</a:t>
            </a:r>
            <a:r>
              <a:rPr lang="ja-JP" altLang="en-US"/>
              <a:t>テーブル</a:t>
            </a:r>
            <a:r>
              <a:rPr kumimoji="1" lang="en-US" altLang="ja-JP"/>
              <a:t>player</a:t>
            </a:r>
            <a:r>
              <a:rPr kumimoji="1" lang="ja-JP" altLang="en-US"/>
              <a:t>の</a:t>
            </a:r>
            <a:endParaRPr kumimoji="1" lang="en-US" altLang="ja-JP"/>
          </a:p>
          <a:p>
            <a:pPr marL="0" indent="0">
              <a:buNone/>
            </a:pPr>
            <a:r>
              <a:rPr kumimoji="1" lang="en-US" altLang="ja-JP"/>
              <a:t>(1)</a:t>
            </a:r>
            <a:r>
              <a:rPr kumimoji="1" lang="ja-JP" altLang="en-US"/>
              <a:t>体重７０ｋｇ未満と</a:t>
            </a:r>
            <a:endParaRPr kumimoji="1" lang="en-US" altLang="ja-JP"/>
          </a:p>
          <a:p>
            <a:pPr marL="0" indent="0">
              <a:buNone/>
            </a:pPr>
            <a:r>
              <a:rPr kumimoji="1" lang="en-US" altLang="ja-JP"/>
              <a:t>(2)</a:t>
            </a:r>
            <a:r>
              <a:rPr kumimoji="1" lang="ja-JP" altLang="en-US"/>
              <a:t>７０ｋｇから</a:t>
            </a:r>
            <a:r>
              <a:rPr kumimoji="1" lang="en-US" altLang="ja-JP"/>
              <a:t>79</a:t>
            </a:r>
            <a:r>
              <a:rPr kumimoji="1" lang="ja-JP" altLang="en-US"/>
              <a:t>ｋｇ</a:t>
            </a:r>
            <a:endParaRPr kumimoji="1" lang="en-US" altLang="ja-JP"/>
          </a:p>
          <a:p>
            <a:pPr marL="0" indent="0">
              <a:buNone/>
            </a:pPr>
            <a:r>
              <a:rPr kumimoji="1" lang="en-US" altLang="ja-JP"/>
              <a:t>(3)8</a:t>
            </a:r>
            <a:r>
              <a:rPr lang="en-US" altLang="ja-JP"/>
              <a:t>0</a:t>
            </a:r>
            <a:r>
              <a:rPr kumimoji="1" lang="ja-JP" altLang="en-US"/>
              <a:t>ｋｇから</a:t>
            </a:r>
            <a:r>
              <a:rPr lang="en-US" altLang="ja-JP"/>
              <a:t>8</a:t>
            </a:r>
            <a:r>
              <a:rPr kumimoji="1" lang="en-US" altLang="ja-JP"/>
              <a:t>9</a:t>
            </a:r>
            <a:r>
              <a:rPr kumimoji="1" lang="ja-JP" altLang="en-US"/>
              <a:t>ｋｇ</a:t>
            </a:r>
            <a:endParaRPr kumimoji="1" lang="en-US" altLang="ja-JP"/>
          </a:p>
          <a:p>
            <a:pPr marL="0" indent="0">
              <a:buNone/>
            </a:pPr>
            <a:r>
              <a:rPr lang="en-US" altLang="ja-JP"/>
              <a:t>(4)90</a:t>
            </a:r>
            <a:r>
              <a:rPr kumimoji="1" lang="ja-JP" altLang="en-US"/>
              <a:t>ｋｇから</a:t>
            </a:r>
            <a:r>
              <a:rPr lang="en-US" altLang="ja-JP"/>
              <a:t>99</a:t>
            </a:r>
            <a:r>
              <a:rPr kumimoji="1" lang="ja-JP" altLang="en-US"/>
              <a:t>ｋｇ</a:t>
            </a:r>
            <a:endParaRPr kumimoji="1" lang="en-US" altLang="ja-JP"/>
          </a:p>
          <a:p>
            <a:pPr marL="0" indent="0">
              <a:buNone/>
            </a:pPr>
            <a:r>
              <a:rPr lang="en-US" altLang="ja-JP"/>
              <a:t>(5)100kg</a:t>
            </a:r>
            <a:r>
              <a:rPr lang="ja-JP" altLang="en-US"/>
              <a:t>以上の人数を求めて円グラフを書いてみてください。ＳＱＬで検索してください</a:t>
            </a:r>
            <a:endParaRPr kumimoji="1" lang="en-US" altLang="ja-JP"/>
          </a:p>
          <a:p>
            <a:endParaRPr kumimoji="1" lang="en-US" altLang="ja-JP"/>
          </a:p>
          <a:p>
            <a:endParaRPr kumimoji="1" lang="ja-JP" altLang="en-US"/>
          </a:p>
        </p:txBody>
      </p:sp>
    </p:spTree>
    <p:extLst>
      <p:ext uri="{BB962C8B-B14F-4D97-AF65-F5344CB8AC3E}">
        <p14:creationId xmlns:p14="http://schemas.microsoft.com/office/powerpoint/2010/main" val="324432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73C32-BC26-4078-BE2E-08BA985466B4}"/>
              </a:ext>
            </a:extLst>
          </p:cNvPr>
          <p:cNvSpPr>
            <a:spLocks noGrp="1"/>
          </p:cNvSpPr>
          <p:nvPr>
            <p:ph type="title"/>
          </p:nvPr>
        </p:nvSpPr>
        <p:spPr>
          <a:xfrm>
            <a:off x="-180528" y="5760"/>
            <a:ext cx="8229600" cy="1143000"/>
          </a:xfrm>
        </p:spPr>
        <p:txBody>
          <a:bodyPr/>
          <a:lstStyle/>
          <a:p>
            <a:r>
              <a:rPr lang="en-US" altLang="ja-JP"/>
              <a:t>delete</a:t>
            </a:r>
            <a:r>
              <a:rPr lang="ja-JP" altLang="en-US"/>
              <a:t>関数を実装</a:t>
            </a:r>
            <a:endParaRPr kumimoji="1" lang="ja-JP" altLang="en-US"/>
          </a:p>
        </p:txBody>
      </p:sp>
      <p:sp>
        <p:nvSpPr>
          <p:cNvPr id="5" name="テキスト ボックス 4">
            <a:extLst>
              <a:ext uri="{FF2B5EF4-FFF2-40B4-BE49-F238E27FC236}">
                <a16:creationId xmlns:a16="http://schemas.microsoft.com/office/drawing/2014/main" id="{0AC4FBE1-6218-4E8A-99C5-A97964681144}"/>
              </a:ext>
            </a:extLst>
          </p:cNvPr>
          <p:cNvSpPr txBox="1"/>
          <p:nvPr/>
        </p:nvSpPr>
        <p:spPr>
          <a:xfrm>
            <a:off x="1259632" y="980728"/>
            <a:ext cx="7272808" cy="4801314"/>
          </a:xfrm>
          <a:prstGeom prst="rect">
            <a:avLst/>
          </a:prstGeom>
          <a:noFill/>
        </p:spPr>
        <p:txBody>
          <a:bodyPr wrap="square">
            <a:spAutoFit/>
          </a:bodyPr>
          <a:lstStyle/>
          <a:p>
            <a:r>
              <a:rPr lang="en-US" altLang="ja-JP"/>
              <a:t>#------------</a:t>
            </a:r>
          </a:p>
          <a:p>
            <a:r>
              <a:rPr lang="en-US" altLang="ja-JP"/>
              <a:t>#delete</a:t>
            </a:r>
          </a:p>
          <a:p>
            <a:r>
              <a:rPr lang="en-US" altLang="ja-JP"/>
              <a:t>#</a:t>
            </a:r>
            <a:r>
              <a:rPr lang="ja-JP" altLang="en-US"/>
              <a:t>引数　</a:t>
            </a:r>
            <a:r>
              <a:rPr lang="en-US" altLang="ja-JP"/>
              <a:t>uid</a:t>
            </a:r>
          </a:p>
          <a:p>
            <a:r>
              <a:rPr lang="en-US" altLang="ja-JP"/>
              <a:t>#---------------    </a:t>
            </a:r>
          </a:p>
          <a:p>
            <a:r>
              <a:rPr lang="en-US" altLang="ja-JP"/>
              <a:t>def delete(uid):</a:t>
            </a:r>
          </a:p>
          <a:p>
            <a:r>
              <a:rPr lang="ja-JP" altLang="en-US"/>
              <a:t>    </a:t>
            </a:r>
            <a:r>
              <a:rPr lang="en-US" altLang="ja-JP"/>
              <a:t>dbname='TestDB.db'</a:t>
            </a:r>
          </a:p>
          <a:p>
            <a:r>
              <a:rPr lang="en-US" altLang="ja-JP"/>
              <a:t>    conn=sqlite3.connect(dbname)</a:t>
            </a:r>
          </a:p>
          <a:p>
            <a:r>
              <a:rPr lang="en-US" altLang="ja-JP"/>
              <a:t>    c = conn.cursor()</a:t>
            </a:r>
          </a:p>
          <a:p>
            <a:r>
              <a:rPr lang="en-US" altLang="ja-JP"/>
              <a:t>    delete_sql  =</a:t>
            </a:r>
            <a:r>
              <a:rPr lang="en-US" altLang="ja-JP">
                <a:solidFill>
                  <a:srgbClr val="FF0000"/>
                </a:solidFill>
              </a:rPr>
              <a:t>XXXXXXXXXXXXXXXXXXXXX</a:t>
            </a:r>
          </a:p>
          <a:p>
            <a:r>
              <a:rPr lang="en-US" altLang="ja-JP"/>
              <a:t>    print("SQL=",delete_sql)</a:t>
            </a:r>
          </a:p>
          <a:p>
            <a:r>
              <a:rPr lang="en-US" altLang="ja-JP"/>
              <a:t>    c.execute(</a:t>
            </a:r>
            <a:r>
              <a:rPr lang="en-US" altLang="ja-JP">
                <a:solidFill>
                  <a:srgbClr val="FF0000"/>
                </a:solidFill>
              </a:rPr>
              <a:t>XXXXXXX</a:t>
            </a:r>
            <a:r>
              <a:rPr lang="en-US" altLang="ja-JP"/>
              <a:t>)</a:t>
            </a:r>
          </a:p>
          <a:p>
            <a:r>
              <a:rPr lang="en-US" altLang="ja-JP"/>
              <a:t>    conn.commit()</a:t>
            </a:r>
          </a:p>
          <a:p>
            <a:r>
              <a:rPr lang="en-US" altLang="ja-JP"/>
              <a:t>    conn.close()</a:t>
            </a:r>
          </a:p>
          <a:p>
            <a:r>
              <a:rPr lang="en-US" altLang="ja-JP"/>
              <a:t>    #</a:t>
            </a:r>
            <a:r>
              <a:rPr lang="ja-JP" altLang="en-US"/>
              <a:t>テキストボックスクリア</a:t>
            </a:r>
          </a:p>
          <a:p>
            <a:r>
              <a:rPr lang="ja-JP" altLang="en-US"/>
              <a:t>    </a:t>
            </a:r>
            <a:r>
              <a:rPr lang="en-US" altLang="ja-JP"/>
              <a:t>txtuid.delete(0,tk.END)</a:t>
            </a:r>
          </a:p>
          <a:p>
            <a:r>
              <a:rPr lang="en-US" altLang="ja-JP"/>
              <a:t>    txtpwd.delete(0,tk.END)</a:t>
            </a:r>
          </a:p>
          <a:p>
            <a:r>
              <a:rPr lang="en-US" altLang="ja-JP"/>
              <a:t>    </a:t>
            </a:r>
            <a:r>
              <a:rPr lang="en-US" altLang="ja-JP">
                <a:solidFill>
                  <a:srgbClr val="FF0000"/>
                </a:solidFill>
              </a:rPr>
              <a:t>lblmsg['text']="</a:t>
            </a:r>
            <a:r>
              <a:rPr lang="ja-JP" altLang="en-US">
                <a:solidFill>
                  <a:srgbClr val="FF0000"/>
                </a:solidFill>
              </a:rPr>
              <a:t>削除しました</a:t>
            </a:r>
            <a:r>
              <a:rPr lang="en-US" altLang="ja-JP">
                <a:solidFill>
                  <a:srgbClr val="FF0000"/>
                </a:solidFill>
              </a:rPr>
              <a:t>"</a:t>
            </a:r>
          </a:p>
        </p:txBody>
      </p:sp>
      <p:sp>
        <p:nvSpPr>
          <p:cNvPr id="6" name="吹き出し: 四角形 5">
            <a:extLst>
              <a:ext uri="{FF2B5EF4-FFF2-40B4-BE49-F238E27FC236}">
                <a16:creationId xmlns:a16="http://schemas.microsoft.com/office/drawing/2014/main" id="{0D720691-BA17-4BA6-AEE5-6CD400F32C0E}"/>
              </a:ext>
            </a:extLst>
          </p:cNvPr>
          <p:cNvSpPr/>
          <p:nvPr/>
        </p:nvSpPr>
        <p:spPr>
          <a:xfrm>
            <a:off x="4572000" y="4509120"/>
            <a:ext cx="3600400" cy="936104"/>
          </a:xfrm>
          <a:prstGeom prst="wedgeRectCallout">
            <a:avLst>
              <a:gd name="adj1" fmla="val -58532"/>
              <a:gd name="adj2" fmla="val 54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lblmsg</a:t>
            </a:r>
            <a:r>
              <a:rPr lang="ja-JP" altLang="en-US"/>
              <a:t>のラベルを書き換えるときは</a:t>
            </a:r>
            <a:r>
              <a:rPr lang="ja-JP" altLang="en-US">
                <a:solidFill>
                  <a:srgbClr val="FF0000"/>
                </a:solidFill>
              </a:rPr>
              <a:t>オブジェクト名</a:t>
            </a:r>
            <a:r>
              <a:rPr lang="en-US" altLang="ja-JP">
                <a:solidFill>
                  <a:srgbClr val="FF0000"/>
                </a:solidFill>
              </a:rPr>
              <a:t>[‘text’]=“</a:t>
            </a:r>
            <a:r>
              <a:rPr lang="ja-JP" altLang="en-US">
                <a:solidFill>
                  <a:srgbClr val="FF0000"/>
                </a:solidFill>
              </a:rPr>
              <a:t>文字列</a:t>
            </a:r>
            <a:r>
              <a:rPr lang="en-US" altLang="ja-JP">
                <a:solidFill>
                  <a:srgbClr val="FF0000"/>
                </a:solidFill>
              </a:rPr>
              <a:t>”</a:t>
            </a:r>
            <a:endParaRPr kumimoji="1" lang="ja-JP" altLang="en-US">
              <a:solidFill>
                <a:srgbClr val="FF0000"/>
              </a:solidFill>
            </a:endParaRPr>
          </a:p>
        </p:txBody>
      </p:sp>
    </p:spTree>
    <p:extLst>
      <p:ext uri="{BB962C8B-B14F-4D97-AF65-F5344CB8AC3E}">
        <p14:creationId xmlns:p14="http://schemas.microsoft.com/office/powerpoint/2010/main" val="3437210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4A085-3CA7-445E-9998-42C094F6E689}"/>
              </a:ext>
            </a:extLst>
          </p:cNvPr>
          <p:cNvSpPr>
            <a:spLocks noGrp="1"/>
          </p:cNvSpPr>
          <p:nvPr>
            <p:ph type="title"/>
          </p:nvPr>
        </p:nvSpPr>
        <p:spPr/>
        <p:txBody>
          <a:bodyPr/>
          <a:lstStyle/>
          <a:p>
            <a:r>
              <a:rPr kumimoji="1" lang="ja-JP" altLang="en-US"/>
              <a:t>ＳＱＬ</a:t>
            </a:r>
            <a:r>
              <a:rPr kumimoji="1" lang="en-US" altLang="ja-JP"/>
              <a:t>(engraf1.py)</a:t>
            </a:r>
            <a:endParaRPr kumimoji="1" lang="ja-JP" altLang="en-US"/>
          </a:p>
        </p:txBody>
      </p:sp>
      <p:sp>
        <p:nvSpPr>
          <p:cNvPr id="3" name="コンテンツ プレースホルダー 2">
            <a:extLst>
              <a:ext uri="{FF2B5EF4-FFF2-40B4-BE49-F238E27FC236}">
                <a16:creationId xmlns:a16="http://schemas.microsoft.com/office/drawing/2014/main" id="{641BABAF-AF49-45CB-8813-9C55351770A1}"/>
              </a:ext>
            </a:extLst>
          </p:cNvPr>
          <p:cNvSpPr>
            <a:spLocks noGrp="1"/>
          </p:cNvSpPr>
          <p:nvPr>
            <p:ph idx="1"/>
          </p:nvPr>
        </p:nvSpPr>
        <p:spPr/>
        <p:txBody>
          <a:bodyPr>
            <a:normAutofit fontScale="92500" lnSpcReduction="20000"/>
          </a:bodyPr>
          <a:lstStyle/>
          <a:p>
            <a:pPr marL="0" indent="0">
              <a:buNone/>
            </a:pPr>
            <a:r>
              <a:rPr kumimoji="1" lang="en-US" altLang="ja-JP"/>
              <a:t>select count(*) from player where </a:t>
            </a:r>
            <a:r>
              <a:rPr kumimoji="1" lang="ja-JP" altLang="en-US"/>
              <a:t>体重</a:t>
            </a:r>
            <a:r>
              <a:rPr kumimoji="1" lang="en-US" altLang="ja-JP"/>
              <a:t>&lt;70;</a:t>
            </a:r>
            <a:r>
              <a:rPr kumimoji="1" lang="ja-JP" altLang="en-US"/>
              <a:t>　</a:t>
            </a:r>
            <a:r>
              <a:rPr kumimoji="1" lang="en-US" altLang="ja-JP"/>
              <a:t>22</a:t>
            </a:r>
            <a:r>
              <a:rPr kumimoji="1" lang="ja-JP" altLang="en-US"/>
              <a:t>人</a:t>
            </a:r>
            <a:endParaRPr kumimoji="1" lang="en-US" altLang="ja-JP"/>
          </a:p>
          <a:p>
            <a:pPr marL="0" indent="0">
              <a:buNone/>
            </a:pPr>
            <a:r>
              <a:rPr kumimoji="1" lang="en-US" altLang="ja-JP"/>
              <a:t>select count(*) from player where </a:t>
            </a:r>
            <a:r>
              <a:rPr kumimoji="1" lang="ja-JP" altLang="en-US"/>
              <a:t>体重</a:t>
            </a:r>
            <a:r>
              <a:rPr kumimoji="1" lang="en-US" altLang="ja-JP"/>
              <a:t>&gt;=70 and </a:t>
            </a:r>
          </a:p>
          <a:p>
            <a:pPr marL="0" indent="0">
              <a:buNone/>
            </a:pPr>
            <a:r>
              <a:rPr kumimoji="1" lang="ja-JP" altLang="en-US"/>
              <a:t>体重</a:t>
            </a:r>
            <a:r>
              <a:rPr kumimoji="1" lang="en-US" altLang="ja-JP"/>
              <a:t>&lt;=79; 206</a:t>
            </a:r>
            <a:r>
              <a:rPr kumimoji="1" lang="ja-JP" altLang="en-US"/>
              <a:t>人</a:t>
            </a:r>
            <a:endParaRPr kumimoji="1" lang="en-US" altLang="ja-JP"/>
          </a:p>
          <a:p>
            <a:pPr marL="0" indent="0">
              <a:buNone/>
            </a:pPr>
            <a:r>
              <a:rPr kumimoji="1" lang="en-US" altLang="ja-JP"/>
              <a:t>select count(*) from player where </a:t>
            </a:r>
            <a:r>
              <a:rPr kumimoji="1" lang="ja-JP" altLang="en-US"/>
              <a:t>体重</a:t>
            </a:r>
            <a:r>
              <a:rPr kumimoji="1" lang="en-US" altLang="ja-JP"/>
              <a:t>&gt;=80 and </a:t>
            </a:r>
          </a:p>
          <a:p>
            <a:pPr marL="0" indent="0">
              <a:buNone/>
            </a:pPr>
            <a:r>
              <a:rPr kumimoji="1" lang="ja-JP" altLang="en-US"/>
              <a:t>体重</a:t>
            </a:r>
            <a:r>
              <a:rPr kumimoji="1" lang="en-US" altLang="ja-JP"/>
              <a:t>&lt;=89;</a:t>
            </a:r>
            <a:r>
              <a:rPr kumimoji="1" lang="ja-JP" altLang="en-US"/>
              <a:t>　４００人</a:t>
            </a:r>
            <a:endParaRPr kumimoji="1" lang="en-US" altLang="ja-JP"/>
          </a:p>
          <a:p>
            <a:pPr marL="0" indent="0">
              <a:buNone/>
            </a:pPr>
            <a:r>
              <a:rPr kumimoji="1" lang="en-US" altLang="ja-JP"/>
              <a:t>select count(*) from player where </a:t>
            </a:r>
            <a:r>
              <a:rPr kumimoji="1" lang="ja-JP" altLang="en-US"/>
              <a:t>体重</a:t>
            </a:r>
            <a:r>
              <a:rPr kumimoji="1" lang="en-US" altLang="ja-JP"/>
              <a:t>&gt;=90 and </a:t>
            </a:r>
          </a:p>
          <a:p>
            <a:pPr marL="0" indent="0">
              <a:buNone/>
            </a:pPr>
            <a:r>
              <a:rPr kumimoji="1" lang="ja-JP" altLang="en-US"/>
              <a:t>体重</a:t>
            </a:r>
            <a:r>
              <a:rPr kumimoji="1" lang="en-US" altLang="ja-JP"/>
              <a:t>&lt;=99;</a:t>
            </a:r>
            <a:r>
              <a:rPr kumimoji="1" lang="ja-JP" altLang="en-US"/>
              <a:t>　１８３人</a:t>
            </a:r>
            <a:endParaRPr kumimoji="1" lang="en-US" altLang="ja-JP"/>
          </a:p>
          <a:p>
            <a:pPr marL="0" indent="0">
              <a:buNone/>
            </a:pPr>
            <a:r>
              <a:rPr kumimoji="1" lang="en-US" altLang="ja-JP"/>
              <a:t>select count(*) from player where </a:t>
            </a:r>
            <a:r>
              <a:rPr kumimoji="1" lang="ja-JP" altLang="en-US"/>
              <a:t>体重</a:t>
            </a:r>
            <a:r>
              <a:rPr kumimoji="1" lang="en-US" altLang="ja-JP"/>
              <a:t>&gt;=100</a:t>
            </a:r>
          </a:p>
          <a:p>
            <a:pPr marL="0" indent="0">
              <a:buNone/>
            </a:pPr>
            <a:r>
              <a:rPr kumimoji="1" lang="en-US" altLang="ja-JP"/>
              <a:t>;</a:t>
            </a:r>
            <a:r>
              <a:rPr kumimoji="1" lang="ja-JP" altLang="en-US"/>
              <a:t>　５８人</a:t>
            </a:r>
          </a:p>
        </p:txBody>
      </p:sp>
    </p:spTree>
    <p:extLst>
      <p:ext uri="{BB962C8B-B14F-4D97-AF65-F5344CB8AC3E}">
        <p14:creationId xmlns:p14="http://schemas.microsoft.com/office/powerpoint/2010/main" val="2676827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49CEE-55C9-4C3B-818C-6F988A9B8C94}"/>
              </a:ext>
            </a:extLst>
          </p:cNvPr>
          <p:cNvSpPr>
            <a:spLocks noGrp="1"/>
          </p:cNvSpPr>
          <p:nvPr>
            <p:ph type="title"/>
          </p:nvPr>
        </p:nvSpPr>
        <p:spPr/>
        <p:txBody>
          <a:bodyPr/>
          <a:lstStyle/>
          <a:p>
            <a:r>
              <a:rPr lang="ja-JP" altLang="en-US"/>
              <a:t>課題（コードなし）</a:t>
            </a:r>
            <a:endParaRPr kumimoji="1" lang="ja-JP" altLang="en-US"/>
          </a:p>
        </p:txBody>
      </p:sp>
      <p:sp>
        <p:nvSpPr>
          <p:cNvPr id="3" name="コンテンツ プレースホルダー 2">
            <a:extLst>
              <a:ext uri="{FF2B5EF4-FFF2-40B4-BE49-F238E27FC236}">
                <a16:creationId xmlns:a16="http://schemas.microsoft.com/office/drawing/2014/main" id="{8E307366-842C-484C-9199-E69EEDDB100F}"/>
              </a:ext>
            </a:extLst>
          </p:cNvPr>
          <p:cNvSpPr>
            <a:spLocks noGrp="1"/>
          </p:cNvSpPr>
          <p:nvPr>
            <p:ph idx="1"/>
          </p:nvPr>
        </p:nvSpPr>
        <p:spPr/>
        <p:txBody>
          <a:bodyPr/>
          <a:lstStyle/>
          <a:p>
            <a:pPr marL="0" indent="0">
              <a:buNone/>
            </a:pPr>
            <a:r>
              <a:rPr kumimoji="1" lang="ja-JP" altLang="en-US"/>
              <a:t>先ほどのＳＱＬをコードに埋め込んで</a:t>
            </a:r>
            <a:endParaRPr kumimoji="1" lang="en-US" altLang="ja-JP"/>
          </a:p>
          <a:p>
            <a:pPr marL="0" indent="0">
              <a:buNone/>
            </a:pPr>
            <a:r>
              <a:rPr kumimoji="1" lang="ja-JP" altLang="en-US"/>
              <a:t>人数を自動的に算出してグラフを書く方法を</a:t>
            </a:r>
            <a:endParaRPr kumimoji="1" lang="en-US" altLang="ja-JP"/>
          </a:p>
          <a:p>
            <a:pPr marL="0" indent="0">
              <a:buNone/>
            </a:pPr>
            <a:r>
              <a:rPr lang="ja-JP" altLang="en-US"/>
              <a:t>考えてみてください。</a:t>
            </a:r>
            <a:endParaRPr kumimoji="1" lang="ja-JP" altLang="en-US"/>
          </a:p>
        </p:txBody>
      </p:sp>
      <p:pic>
        <p:nvPicPr>
          <p:cNvPr id="6" name="図 5">
            <a:extLst>
              <a:ext uri="{FF2B5EF4-FFF2-40B4-BE49-F238E27FC236}">
                <a16:creationId xmlns:a16="http://schemas.microsoft.com/office/drawing/2014/main" id="{6CADA160-2FB3-460C-8F84-FFD5DE0321E9}"/>
              </a:ext>
            </a:extLst>
          </p:cNvPr>
          <p:cNvPicPr>
            <a:picLocks noChangeAspect="1"/>
          </p:cNvPicPr>
          <p:nvPr/>
        </p:nvPicPr>
        <p:blipFill>
          <a:blip r:embed="rId2"/>
          <a:stretch>
            <a:fillRect/>
          </a:stretch>
        </p:blipFill>
        <p:spPr>
          <a:xfrm>
            <a:off x="2555776" y="3632452"/>
            <a:ext cx="4427984" cy="2972614"/>
          </a:xfrm>
          <a:prstGeom prst="rect">
            <a:avLst/>
          </a:prstGeom>
        </p:spPr>
      </p:pic>
    </p:spTree>
    <p:extLst>
      <p:ext uri="{BB962C8B-B14F-4D97-AF65-F5344CB8AC3E}">
        <p14:creationId xmlns:p14="http://schemas.microsoft.com/office/powerpoint/2010/main" val="29211258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62A8E-CA6A-480A-9E7B-D24CA0A36D4C}"/>
              </a:ext>
            </a:extLst>
          </p:cNvPr>
          <p:cNvSpPr>
            <a:spLocks noGrp="1"/>
          </p:cNvSpPr>
          <p:nvPr>
            <p:ph type="title"/>
          </p:nvPr>
        </p:nvSpPr>
        <p:spPr>
          <a:xfrm>
            <a:off x="539552" y="2492896"/>
            <a:ext cx="8229600" cy="1143000"/>
          </a:xfrm>
        </p:spPr>
        <p:txBody>
          <a:bodyPr/>
          <a:lstStyle/>
          <a:p>
            <a:r>
              <a:rPr kumimoji="1" lang="en-US" altLang="ja-JP"/>
              <a:t>12.2</a:t>
            </a:r>
            <a:r>
              <a:rPr kumimoji="1" lang="ja-JP" altLang="en-US"/>
              <a:t>棒グラフ</a:t>
            </a:r>
            <a:endParaRPr kumimoji="1" lang="ja-JP" altLang="en-US" dirty="0"/>
          </a:p>
        </p:txBody>
      </p:sp>
    </p:spTree>
    <p:extLst>
      <p:ext uri="{BB962C8B-B14F-4D97-AF65-F5344CB8AC3E}">
        <p14:creationId xmlns:p14="http://schemas.microsoft.com/office/powerpoint/2010/main" val="2887936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棒グラフ</a:t>
            </a:r>
          </a:p>
        </p:txBody>
      </p:sp>
      <p:sp>
        <p:nvSpPr>
          <p:cNvPr id="3" name="コンテンツ プレースホルダ 2"/>
          <p:cNvSpPr>
            <a:spLocks noGrp="1"/>
          </p:cNvSpPr>
          <p:nvPr>
            <p:ph idx="1"/>
          </p:nvPr>
        </p:nvSpPr>
        <p:spPr/>
        <p:txBody>
          <a:bodyPr/>
          <a:lstStyle/>
          <a:p>
            <a:pPr>
              <a:buNone/>
            </a:pPr>
            <a:r>
              <a:rPr lang="en-US" altLang="ja-JP" dirty="0"/>
              <a:t>import </a:t>
            </a:r>
            <a:r>
              <a:rPr lang="en-US" altLang="ja-JP" dirty="0" err="1"/>
              <a:t>matplotlib.pyplot</a:t>
            </a:r>
            <a:r>
              <a:rPr lang="en-US" altLang="ja-JP" dirty="0"/>
              <a:t> as </a:t>
            </a:r>
            <a:r>
              <a:rPr lang="en-US" altLang="ja-JP" dirty="0" err="1"/>
              <a:t>plt</a:t>
            </a:r>
            <a:r>
              <a:rPr lang="en-US" altLang="ja-JP" dirty="0"/>
              <a:t> </a:t>
            </a:r>
          </a:p>
          <a:p>
            <a:pPr>
              <a:buNone/>
            </a:pPr>
            <a:r>
              <a:rPr lang="en-US" altLang="ja-JP" dirty="0"/>
              <a:t>plt.</a:t>
            </a:r>
            <a:r>
              <a:rPr lang="en-US" altLang="ja-JP" dirty="0">
                <a:solidFill>
                  <a:srgbClr val="FF0000"/>
                </a:solidFill>
              </a:rPr>
              <a:t>bar</a:t>
            </a:r>
            <a:r>
              <a:rPr lang="en-US" altLang="ja-JP" dirty="0"/>
              <a:t>( ['Tokyo', 'Saitama', 'Chiba', 'Kanagawa', 'Ibaraki'], [10, 20, 30, 40, 50] )</a:t>
            </a:r>
          </a:p>
          <a:p>
            <a:pPr>
              <a:buNone/>
            </a:pPr>
            <a:r>
              <a:rPr lang="en-US" altLang="ja-JP" dirty="0"/>
              <a:t># </a:t>
            </a:r>
            <a:r>
              <a:rPr lang="en-US" altLang="ja-JP" dirty="0" err="1"/>
              <a:t>barh</a:t>
            </a:r>
            <a:r>
              <a:rPr lang="en-US" altLang="ja-JP" dirty="0"/>
              <a:t>()</a:t>
            </a:r>
            <a:r>
              <a:rPr lang="ja-JP" altLang="en-US" dirty="0"/>
              <a:t>にすると棒グラフが横になる</a:t>
            </a:r>
            <a:endParaRPr lang="en-US" altLang="ja-JP" dirty="0"/>
          </a:p>
          <a:p>
            <a:pPr>
              <a:buNone/>
            </a:pPr>
            <a:r>
              <a:rPr lang="en-US" altLang="ja-JP" dirty="0"/>
              <a:t> </a:t>
            </a:r>
            <a:r>
              <a:rPr lang="en-US" altLang="ja-JP" dirty="0" err="1"/>
              <a:t>plt.show</a:t>
            </a:r>
            <a:r>
              <a:rPr lang="en-US" altLang="ja-JP" dirty="0"/>
              <a:t>()</a:t>
            </a:r>
            <a:endParaRPr kumimoji="1"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755576" y="4725144"/>
            <a:ext cx="3060700" cy="18954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427984" y="4653136"/>
            <a:ext cx="3175000" cy="20129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D68D0-A2CC-4F82-8BBF-65222CD8AE59}"/>
              </a:ext>
            </a:extLst>
          </p:cNvPr>
          <p:cNvSpPr>
            <a:spLocks noGrp="1"/>
          </p:cNvSpPr>
          <p:nvPr>
            <p:ph type="title"/>
          </p:nvPr>
        </p:nvSpPr>
        <p:spPr/>
        <p:txBody>
          <a:bodyPr/>
          <a:lstStyle/>
          <a:p>
            <a:r>
              <a:rPr kumimoji="1" lang="ja-JP" altLang="en-US" dirty="0"/>
              <a:t>複数の棒グラフ</a:t>
            </a:r>
          </a:p>
        </p:txBody>
      </p:sp>
      <p:sp>
        <p:nvSpPr>
          <p:cNvPr id="3" name="コンテンツ プレースホルダー 2">
            <a:extLst>
              <a:ext uri="{FF2B5EF4-FFF2-40B4-BE49-F238E27FC236}">
                <a16:creationId xmlns:a16="http://schemas.microsoft.com/office/drawing/2014/main" id="{9E1DE3F6-F986-45E2-AF37-4DDBDCD95FE1}"/>
              </a:ext>
            </a:extLst>
          </p:cNvPr>
          <p:cNvSpPr>
            <a:spLocks noGrp="1"/>
          </p:cNvSpPr>
          <p:nvPr>
            <p:ph idx="1"/>
          </p:nvPr>
        </p:nvSpPr>
        <p:spPr/>
        <p:txBody>
          <a:bodyPr>
            <a:normAutofit fontScale="55000" lnSpcReduction="20000"/>
          </a:bodyPr>
          <a:lstStyle/>
          <a:p>
            <a:pPr marL="0" indent="0">
              <a:buNone/>
            </a:pPr>
            <a:r>
              <a:rPr kumimoji="1" lang="en-US" altLang="ja-JP"/>
              <a:t>xx1 = [1, 2, 3]</a:t>
            </a:r>
          </a:p>
          <a:p>
            <a:pPr marL="0" indent="0">
              <a:buNone/>
            </a:pPr>
            <a:r>
              <a:rPr kumimoji="1" lang="en-US" altLang="ja-JP"/>
              <a:t>yy1 = [4, 5, 6]</a:t>
            </a:r>
          </a:p>
          <a:p>
            <a:pPr marL="0" indent="0">
              <a:buNone/>
            </a:pPr>
            <a:endParaRPr kumimoji="1" lang="en-US" altLang="ja-JP"/>
          </a:p>
          <a:p>
            <a:pPr marL="0" indent="0">
              <a:buNone/>
            </a:pPr>
            <a:r>
              <a:rPr kumimoji="1" lang="en-US" altLang="ja-JP"/>
              <a:t>xx2 = [1.3, 2.3, 3.3]</a:t>
            </a:r>
          </a:p>
          <a:p>
            <a:pPr marL="0" indent="0">
              <a:buNone/>
            </a:pPr>
            <a:r>
              <a:rPr kumimoji="1" lang="en-US" altLang="ja-JP"/>
              <a:t>yy2 = [2, 4, 1]</a:t>
            </a:r>
          </a:p>
          <a:p>
            <a:pPr marL="0" indent="0">
              <a:buNone/>
            </a:pPr>
            <a:endParaRPr kumimoji="1" lang="en-US" altLang="ja-JP"/>
          </a:p>
          <a:p>
            <a:pPr marL="0" indent="0">
              <a:buNone/>
            </a:pPr>
            <a:r>
              <a:rPr kumimoji="1" lang="en-US" altLang="ja-JP"/>
              <a:t>label_x = ['Result1', 'Result2', 'Result3']</a:t>
            </a:r>
          </a:p>
          <a:p>
            <a:pPr marL="0" indent="0">
              <a:buNone/>
            </a:pPr>
            <a:endParaRPr kumimoji="1" lang="en-US" altLang="ja-JP"/>
          </a:p>
          <a:p>
            <a:pPr marL="0" indent="0">
              <a:buNone/>
            </a:pPr>
            <a:r>
              <a:rPr kumimoji="1" lang="en-US" altLang="ja-JP"/>
              <a:t># 1</a:t>
            </a:r>
            <a:r>
              <a:rPr kumimoji="1" lang="ja-JP" altLang="en-US"/>
              <a:t>つ目の棒グラフ</a:t>
            </a:r>
          </a:p>
          <a:p>
            <a:pPr marL="0" indent="0">
              <a:buNone/>
            </a:pPr>
            <a:r>
              <a:rPr kumimoji="1" lang="en-US" altLang="ja-JP"/>
              <a:t>plt.bar(xx1, yy1, color='b', width=0.3, label='Data1', align="center")</a:t>
            </a:r>
          </a:p>
          <a:p>
            <a:pPr marL="0" indent="0">
              <a:buNone/>
            </a:pPr>
            <a:endParaRPr kumimoji="1" lang="en-US" altLang="ja-JP"/>
          </a:p>
          <a:p>
            <a:pPr marL="0" indent="0">
              <a:buNone/>
            </a:pPr>
            <a:r>
              <a:rPr kumimoji="1" lang="en-US" altLang="ja-JP"/>
              <a:t># 2</a:t>
            </a:r>
            <a:r>
              <a:rPr kumimoji="1" lang="ja-JP" altLang="en-US"/>
              <a:t>つ目の棒グラフ</a:t>
            </a:r>
          </a:p>
          <a:p>
            <a:pPr marL="0" indent="0">
              <a:buNone/>
            </a:pPr>
            <a:r>
              <a:rPr kumimoji="1" lang="en-US" altLang="ja-JP"/>
              <a:t>plt.bar(xx2, yy2, color='g', width=0.3, label='Data2', align="center")</a:t>
            </a:r>
          </a:p>
          <a:p>
            <a:pPr marL="0" indent="0">
              <a:buNone/>
            </a:pPr>
            <a:endParaRPr kumimoji="1" lang="en-US" altLang="ja-JP"/>
          </a:p>
          <a:p>
            <a:pPr marL="0" indent="0">
              <a:buNone/>
            </a:pPr>
            <a:r>
              <a:rPr kumimoji="1" lang="en-US" altLang="ja-JP"/>
              <a:t># </a:t>
            </a:r>
            <a:r>
              <a:rPr kumimoji="1" lang="ja-JP" altLang="en-US"/>
              <a:t>凡例</a:t>
            </a:r>
          </a:p>
          <a:p>
            <a:pPr marL="0" indent="0">
              <a:buNone/>
            </a:pPr>
            <a:r>
              <a:rPr kumimoji="1" lang="en-US" altLang="ja-JP"/>
              <a:t>plt.legend(loc=2)</a:t>
            </a:r>
          </a:p>
          <a:p>
            <a:pPr marL="0" indent="0">
              <a:buNone/>
            </a:pPr>
            <a:endParaRPr kumimoji="1" lang="ja-JP" altLang="en-US" dirty="0"/>
          </a:p>
        </p:txBody>
      </p:sp>
      <p:pic>
        <p:nvPicPr>
          <p:cNvPr id="14339" name="Picture 3">
            <a:extLst>
              <a:ext uri="{FF2B5EF4-FFF2-40B4-BE49-F238E27FC236}">
                <a16:creationId xmlns:a16="http://schemas.microsoft.com/office/drawing/2014/main" id="{F426BFFB-8FE2-415D-A7ED-279F6C07D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581128"/>
            <a:ext cx="34480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0416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複数の棒グラフ</a:t>
            </a:r>
            <a:endParaRPr kumimoji="1" lang="ja-JP" altLang="en-US" dirty="0"/>
          </a:p>
        </p:txBody>
      </p:sp>
      <p:sp>
        <p:nvSpPr>
          <p:cNvPr id="3" name="コンテンツ プレースホルダ 2"/>
          <p:cNvSpPr>
            <a:spLocks noGrp="1"/>
          </p:cNvSpPr>
          <p:nvPr>
            <p:ph idx="1"/>
          </p:nvPr>
        </p:nvSpPr>
        <p:spPr>
          <a:xfrm>
            <a:off x="395536" y="1166018"/>
            <a:ext cx="8229600" cy="4525963"/>
          </a:xfrm>
        </p:spPr>
        <p:txBody>
          <a:bodyPr>
            <a:normAutofit fontScale="55000" lnSpcReduction="20000"/>
          </a:bodyPr>
          <a:lstStyle/>
          <a:p>
            <a:pPr>
              <a:buNone/>
            </a:pPr>
            <a:r>
              <a:rPr lang="en-US" altLang="ja-JP" dirty="0"/>
              <a:t>import </a:t>
            </a:r>
            <a:r>
              <a:rPr lang="en-US" altLang="ja-JP" dirty="0" err="1"/>
              <a:t>numpy</a:t>
            </a:r>
            <a:r>
              <a:rPr lang="en-US" altLang="ja-JP" dirty="0"/>
              <a:t> as </a:t>
            </a:r>
            <a:r>
              <a:rPr lang="en-US" altLang="ja-JP" dirty="0" err="1"/>
              <a:t>np</a:t>
            </a:r>
            <a:endParaRPr lang="en-US" altLang="ja-JP" dirty="0"/>
          </a:p>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[0, 1, 2, 3, 4] # </a:t>
            </a:r>
            <a:r>
              <a:rPr lang="ja-JP" altLang="en-US" dirty="0"/>
              <a:t>目盛りの値の設定</a:t>
            </a:r>
          </a:p>
          <a:p>
            <a:pPr>
              <a:buNone/>
            </a:pPr>
            <a:r>
              <a:rPr lang="en-US" altLang="ja-JP" dirty="0" err="1"/>
              <a:t>y_list</a:t>
            </a:r>
            <a:r>
              <a:rPr lang="en-US" altLang="ja-JP" dirty="0"/>
              <a:t> = </a:t>
            </a:r>
            <a:r>
              <a:rPr lang="en-US" altLang="ja-JP" dirty="0" err="1"/>
              <a:t>np.arange</a:t>
            </a:r>
            <a:r>
              <a:rPr lang="en-US" altLang="ja-JP" dirty="0"/>
              <a:t>(0, 101, 20)</a:t>
            </a:r>
          </a:p>
          <a:p>
            <a:pPr>
              <a:buNone/>
            </a:pPr>
            <a:r>
              <a:rPr lang="en-US" altLang="ja-JP" dirty="0" err="1"/>
              <a:t>tokyo</a:t>
            </a:r>
            <a:r>
              <a:rPr lang="en-US" altLang="ja-JP" dirty="0"/>
              <a:t>   </a:t>
            </a:r>
            <a:r>
              <a:rPr lang="en-US" altLang="ja-JP"/>
              <a:t>=  [</a:t>
            </a:r>
            <a:r>
              <a:rPr lang="en-US" altLang="ja-JP" dirty="0"/>
              <a:t>30, 30, 20, 20, 30] # </a:t>
            </a:r>
            <a:r>
              <a:rPr lang="ja-JP" altLang="en-US" dirty="0"/>
              <a:t>グラフの値</a:t>
            </a:r>
          </a:p>
          <a:p>
            <a:pPr>
              <a:buNone/>
            </a:pPr>
            <a:r>
              <a:rPr lang="en-US" altLang="ja-JP" dirty="0" err="1"/>
              <a:t>saitama</a:t>
            </a:r>
            <a:r>
              <a:rPr lang="en-US" altLang="ja-JP" dirty="0"/>
              <a:t> = [20, 30, 20, 30, 30]</a:t>
            </a:r>
          </a:p>
          <a:p>
            <a:pPr>
              <a:buNone/>
            </a:pPr>
            <a:r>
              <a:rPr lang="en-US" altLang="ja-JP" dirty="0" err="1"/>
              <a:t>ibaraki</a:t>
            </a:r>
            <a:r>
              <a:rPr lang="en-US" altLang="ja-JP" dirty="0"/>
              <a:t> = [10, 10, 10, 10, 10]</a:t>
            </a:r>
          </a:p>
          <a:p>
            <a:pPr>
              <a:buNone/>
            </a:pPr>
            <a:r>
              <a:rPr lang="en-US" altLang="ja-JP" dirty="0" err="1"/>
              <a:t>tokyo_bottom</a:t>
            </a:r>
            <a:r>
              <a:rPr lang="en-US" altLang="ja-JP" dirty="0"/>
              <a:t> = </a:t>
            </a:r>
            <a:r>
              <a:rPr lang="en-US" altLang="ja-JP" dirty="0" err="1"/>
              <a:t>np.array</a:t>
            </a:r>
            <a:r>
              <a:rPr lang="en-US" altLang="ja-JP" dirty="0"/>
              <a:t>(</a:t>
            </a:r>
            <a:r>
              <a:rPr lang="en-US" altLang="ja-JP" dirty="0" err="1"/>
              <a:t>saitama</a:t>
            </a:r>
            <a:r>
              <a:rPr lang="en-US" altLang="ja-JP" dirty="0"/>
              <a:t>) + </a:t>
            </a:r>
            <a:r>
              <a:rPr lang="en-US" altLang="ja-JP" dirty="0" err="1"/>
              <a:t>np.array</a:t>
            </a:r>
            <a:r>
              <a:rPr lang="en-US" altLang="ja-JP" dirty="0"/>
              <a:t>(</a:t>
            </a:r>
            <a:r>
              <a:rPr lang="en-US" altLang="ja-JP" dirty="0" err="1"/>
              <a:t>ibaraki</a:t>
            </a:r>
            <a:r>
              <a:rPr lang="en-US" altLang="ja-JP" dirty="0"/>
              <a:t>) # </a:t>
            </a:r>
            <a:r>
              <a:rPr lang="ja-JP" altLang="en-US" dirty="0"/>
              <a:t>一番に積み上がる棒グラフのかさ上げ用</a:t>
            </a:r>
          </a:p>
          <a:p>
            <a:pPr>
              <a:buNone/>
            </a:pPr>
            <a:r>
              <a:rPr lang="en-US" altLang="ja-JP" dirty="0"/>
              <a:t>plt.bar(</a:t>
            </a:r>
            <a:r>
              <a:rPr lang="en-US" altLang="ja-JP" dirty="0" err="1"/>
              <a:t>x_list</a:t>
            </a:r>
            <a:r>
              <a:rPr lang="en-US" altLang="ja-JP" dirty="0"/>
              <a:t>, </a:t>
            </a:r>
            <a:r>
              <a:rPr lang="en-US" altLang="ja-JP" dirty="0" err="1"/>
              <a:t>ibaraki</a:t>
            </a:r>
            <a:r>
              <a:rPr lang="en-US" altLang="ja-JP" dirty="0"/>
              <a:t>, label = 'Ibaraki') # </a:t>
            </a:r>
            <a:r>
              <a:rPr lang="ja-JP" altLang="en-US" dirty="0"/>
              <a:t>グラフデータの設定</a:t>
            </a:r>
          </a:p>
          <a:p>
            <a:pPr>
              <a:buNone/>
            </a:pPr>
            <a:r>
              <a:rPr lang="en-US" altLang="ja-JP" dirty="0"/>
              <a:t>plt.bar(</a:t>
            </a:r>
            <a:r>
              <a:rPr lang="en-US" altLang="ja-JP" dirty="0" err="1"/>
              <a:t>x_list</a:t>
            </a:r>
            <a:r>
              <a:rPr lang="en-US" altLang="ja-JP" dirty="0"/>
              <a:t>, </a:t>
            </a:r>
            <a:r>
              <a:rPr lang="en-US" altLang="ja-JP" dirty="0" err="1"/>
              <a:t>saitama</a:t>
            </a:r>
            <a:r>
              <a:rPr lang="en-US" altLang="ja-JP" dirty="0"/>
              <a:t>, label = 'Saitama', bottom = </a:t>
            </a:r>
            <a:r>
              <a:rPr lang="en-US" altLang="ja-JP" dirty="0" err="1"/>
              <a:t>ibaraki</a:t>
            </a:r>
            <a:r>
              <a:rPr lang="en-US" altLang="ja-JP" dirty="0"/>
              <a:t>)</a:t>
            </a:r>
          </a:p>
          <a:p>
            <a:pPr>
              <a:buNone/>
            </a:pPr>
            <a:r>
              <a:rPr lang="en-US" altLang="ja-JP" dirty="0"/>
              <a:t>plt.bar(</a:t>
            </a:r>
            <a:r>
              <a:rPr lang="en-US" altLang="ja-JP" dirty="0" err="1"/>
              <a:t>x_list</a:t>
            </a:r>
            <a:r>
              <a:rPr lang="en-US" altLang="ja-JP" dirty="0"/>
              <a:t>, </a:t>
            </a:r>
            <a:r>
              <a:rPr lang="en-US" altLang="ja-JP" dirty="0" err="1"/>
              <a:t>tokyo</a:t>
            </a:r>
            <a:r>
              <a:rPr lang="en-US" altLang="ja-JP" dirty="0"/>
              <a:t>,   label = 'Tokyo'  , bottom = </a:t>
            </a:r>
            <a:r>
              <a:rPr lang="en-US" altLang="ja-JP" dirty="0" err="1"/>
              <a:t>tokyo_bottom</a:t>
            </a:r>
            <a:r>
              <a:rPr lang="en-US" altLang="ja-JP" dirty="0"/>
              <a:t>)</a:t>
            </a:r>
          </a:p>
          <a:p>
            <a:pPr>
              <a:buNone/>
            </a:pPr>
            <a:r>
              <a:rPr lang="en-US" altLang="ja-JP" dirty="0" err="1"/>
              <a:t>plt.xticks</a:t>
            </a:r>
            <a:r>
              <a:rPr lang="en-US" altLang="ja-JP" dirty="0"/>
              <a:t>(</a:t>
            </a:r>
            <a:r>
              <a:rPr lang="en-US" altLang="ja-JP" dirty="0" err="1"/>
              <a:t>x_list</a:t>
            </a:r>
            <a:r>
              <a:rPr lang="en-US" altLang="ja-JP" dirty="0"/>
              <a:t>, (['1', '2', '3', '4', '5'])) # </a:t>
            </a:r>
            <a:r>
              <a:rPr lang="ja-JP" altLang="en-US" dirty="0"/>
              <a:t>目盛りの設定</a:t>
            </a:r>
          </a:p>
          <a:p>
            <a:pPr>
              <a:buNone/>
            </a:pPr>
            <a:r>
              <a:rPr lang="en-US" altLang="ja-JP" dirty="0" err="1"/>
              <a:t>plt.yticks</a:t>
            </a:r>
            <a:r>
              <a:rPr lang="en-US" altLang="ja-JP" dirty="0"/>
              <a:t>(</a:t>
            </a:r>
            <a:r>
              <a:rPr lang="en-US" altLang="ja-JP" dirty="0" err="1"/>
              <a:t>y_list</a:t>
            </a:r>
            <a:r>
              <a:rPr lang="en-US" altLang="ja-JP" dirty="0"/>
              <a:t>)</a:t>
            </a:r>
          </a:p>
          <a:p>
            <a:pPr>
              <a:buNone/>
            </a:pPr>
            <a:r>
              <a:rPr lang="en-US" altLang="ja-JP" dirty="0" err="1"/>
              <a:t>plt.legend</a:t>
            </a:r>
            <a:r>
              <a:rPr lang="en-US" altLang="ja-JP" dirty="0"/>
              <a:t>() # </a:t>
            </a:r>
            <a:r>
              <a:rPr lang="ja-JP" altLang="en-US" dirty="0"/>
              <a:t>凡例の表示</a:t>
            </a:r>
          </a:p>
          <a:p>
            <a:pPr>
              <a:buNone/>
            </a:pPr>
            <a:r>
              <a:rPr lang="en-US" altLang="ja-JP" dirty="0" err="1"/>
              <a:t>plt.show</a:t>
            </a:r>
            <a:r>
              <a:rPr lang="en-US" altLang="ja-JP" dirty="0"/>
              <a:t>()# </a:t>
            </a:r>
            <a:r>
              <a:rPr lang="ja-JP" altLang="en-US" dirty="0"/>
              <a:t>グラフの表示</a:t>
            </a:r>
            <a:endParaRPr kumimoji="1" lang="ja-JP" altLang="en-US" dirty="0"/>
          </a:p>
        </p:txBody>
      </p:sp>
      <p:pic>
        <p:nvPicPr>
          <p:cNvPr id="8194" name="Picture 2">
            <a:extLst>
              <a:ext uri="{FF2B5EF4-FFF2-40B4-BE49-F238E27FC236}">
                <a16:creationId xmlns:a16="http://schemas.microsoft.com/office/drawing/2014/main" id="{D42F8922-8D6D-46CF-A68A-E5B5E88B7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491831"/>
            <a:ext cx="3571875" cy="24003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2FB6CF05-0A5A-40D5-B7B9-8FFCBA9866F9}"/>
              </a:ext>
            </a:extLst>
          </p:cNvPr>
          <p:cNvSpPr txBox="1"/>
          <p:nvPr/>
        </p:nvSpPr>
        <p:spPr>
          <a:xfrm>
            <a:off x="3851920" y="5373216"/>
            <a:ext cx="933654" cy="923330"/>
          </a:xfrm>
          <a:prstGeom prst="rect">
            <a:avLst/>
          </a:prstGeom>
          <a:noFill/>
        </p:spPr>
        <p:txBody>
          <a:bodyPr wrap="none" rtlCol="0">
            <a:spAutoFit/>
          </a:bodyPr>
          <a:lstStyle/>
          <a:p>
            <a:r>
              <a:rPr kumimoji="1" lang="en-US" altLang="ja-JP"/>
              <a:t>Tokyo</a:t>
            </a:r>
          </a:p>
          <a:p>
            <a:r>
              <a:rPr lang="en-US" altLang="ja-JP"/>
              <a:t>Saitama</a:t>
            </a:r>
          </a:p>
          <a:p>
            <a:r>
              <a:rPr kumimoji="1" lang="en-US" altLang="ja-JP"/>
              <a:t>Ibaraki</a:t>
            </a:r>
            <a:endParaRPr kumimoji="1" lang="ja-JP"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06186-9EA3-4C6E-9C0C-822A98092EA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053BAEA-5C0A-4280-8786-A5ABA66D391D}"/>
              </a:ext>
            </a:extLst>
          </p:cNvPr>
          <p:cNvSpPr>
            <a:spLocks noGrp="1"/>
          </p:cNvSpPr>
          <p:nvPr>
            <p:ph idx="1"/>
          </p:nvPr>
        </p:nvSpPr>
        <p:spPr>
          <a:xfrm>
            <a:off x="107504" y="1556792"/>
            <a:ext cx="9947448" cy="4525963"/>
          </a:xfrm>
        </p:spPr>
        <p:txBody>
          <a:bodyPr>
            <a:normAutofit fontScale="85000" lnSpcReduction="20000"/>
          </a:bodyPr>
          <a:lstStyle/>
          <a:p>
            <a:r>
              <a:rPr lang="ja-JP" altLang="en-US" dirty="0"/>
              <a:t>下から</a:t>
            </a:r>
            <a:r>
              <a:rPr lang="en-US" altLang="ja-JP" dirty="0" err="1"/>
              <a:t>tokyo_bottom</a:t>
            </a:r>
            <a:r>
              <a:rPr lang="en-US" altLang="ja-JP" dirty="0"/>
              <a:t> , </a:t>
            </a:r>
            <a:r>
              <a:rPr lang="en-US" altLang="ja-JP" dirty="0" err="1"/>
              <a:t>saitama</a:t>
            </a:r>
            <a:r>
              <a:rPr lang="en-US" altLang="ja-JP" dirty="0"/>
              <a:t>, </a:t>
            </a:r>
            <a:r>
              <a:rPr lang="en-US" altLang="ja-JP" dirty="0" err="1"/>
              <a:t>ibaraki</a:t>
            </a:r>
            <a:endParaRPr lang="en-US" altLang="ja-JP" dirty="0"/>
          </a:p>
          <a:p>
            <a:pPr>
              <a:buNone/>
            </a:pPr>
            <a:r>
              <a:rPr lang="en-US" altLang="ja-JP" dirty="0"/>
              <a:t>     </a:t>
            </a:r>
            <a:r>
              <a:rPr lang="en-US" altLang="ja-JP" dirty="0" err="1"/>
              <a:t>tokyo</a:t>
            </a:r>
            <a:r>
              <a:rPr lang="en-US" altLang="ja-JP" dirty="0"/>
              <a:t>   = [30, 30, 20, 20, 30] </a:t>
            </a:r>
          </a:p>
          <a:p>
            <a:pPr>
              <a:buNone/>
            </a:pPr>
            <a:r>
              <a:rPr lang="en-US" altLang="ja-JP" dirty="0"/>
              <a:t>     </a:t>
            </a:r>
            <a:r>
              <a:rPr lang="en-US" altLang="ja-JP" dirty="0" err="1"/>
              <a:t>saitama</a:t>
            </a:r>
            <a:r>
              <a:rPr lang="en-US" altLang="ja-JP" dirty="0"/>
              <a:t> = [20, 30, 20, 30, 30]</a:t>
            </a:r>
          </a:p>
          <a:p>
            <a:pPr>
              <a:buNone/>
            </a:pPr>
            <a:r>
              <a:rPr lang="en-US" altLang="ja-JP" dirty="0"/>
              <a:t>     </a:t>
            </a:r>
            <a:r>
              <a:rPr lang="en-US" altLang="ja-JP" dirty="0" err="1"/>
              <a:t>ibaraki</a:t>
            </a:r>
            <a:r>
              <a:rPr lang="en-US" altLang="ja-JP" dirty="0"/>
              <a:t> = [10, 10, 10, 10, 10]</a:t>
            </a:r>
          </a:p>
          <a:p>
            <a:endParaRPr lang="en-US" altLang="ja-JP" dirty="0"/>
          </a:p>
          <a:p>
            <a:r>
              <a:rPr lang="en-US" altLang="ja-JP" dirty="0" err="1"/>
              <a:t>tokyo_bottom</a:t>
            </a:r>
            <a:r>
              <a:rPr lang="en-US" altLang="ja-JP" dirty="0"/>
              <a:t> = </a:t>
            </a:r>
            <a:r>
              <a:rPr lang="en-US" altLang="ja-JP" dirty="0" err="1"/>
              <a:t>np.array</a:t>
            </a:r>
            <a:r>
              <a:rPr lang="en-US" altLang="ja-JP" dirty="0"/>
              <a:t>(</a:t>
            </a:r>
            <a:r>
              <a:rPr lang="en-US" altLang="ja-JP" dirty="0" err="1"/>
              <a:t>saitama</a:t>
            </a:r>
            <a:r>
              <a:rPr lang="en-US" altLang="ja-JP" dirty="0"/>
              <a:t>)+</a:t>
            </a:r>
            <a:r>
              <a:rPr lang="en-US" altLang="ja-JP" dirty="0" err="1"/>
              <a:t>np.array</a:t>
            </a:r>
            <a:r>
              <a:rPr lang="en-US" altLang="ja-JP" dirty="0"/>
              <a:t>(</a:t>
            </a:r>
            <a:r>
              <a:rPr lang="en-US" altLang="ja-JP" dirty="0" err="1"/>
              <a:t>ibaraki</a:t>
            </a:r>
            <a:r>
              <a:rPr lang="en-US" altLang="ja-JP" dirty="0"/>
              <a:t>)</a:t>
            </a:r>
          </a:p>
          <a:p>
            <a:endParaRPr lang="en-US" altLang="ja-JP" dirty="0"/>
          </a:p>
          <a:p>
            <a:endParaRPr lang="en-US" altLang="ja-JP" dirty="0"/>
          </a:p>
          <a:p>
            <a:pPr>
              <a:buNone/>
            </a:pPr>
            <a:r>
              <a:rPr lang="en-US" altLang="ja-JP" sz="2800" dirty="0" err="1"/>
              <a:t>plt.bar</a:t>
            </a:r>
            <a:r>
              <a:rPr lang="en-US" altLang="ja-JP" sz="2800" dirty="0"/>
              <a:t>(</a:t>
            </a:r>
            <a:r>
              <a:rPr lang="en-US" altLang="ja-JP" sz="2800" dirty="0" err="1"/>
              <a:t>x_list</a:t>
            </a:r>
            <a:r>
              <a:rPr lang="en-US" altLang="ja-JP" sz="2800" dirty="0"/>
              <a:t>, </a:t>
            </a:r>
            <a:r>
              <a:rPr lang="en-US" altLang="ja-JP" sz="2800" dirty="0" err="1"/>
              <a:t>ibaraki</a:t>
            </a:r>
            <a:r>
              <a:rPr lang="en-US" altLang="ja-JP" sz="2800" dirty="0"/>
              <a:t>, label = 'Ibaraki')</a:t>
            </a:r>
            <a:endParaRPr lang="ja-JP" altLang="en-US" sz="2800" dirty="0"/>
          </a:p>
          <a:p>
            <a:pPr>
              <a:buNone/>
            </a:pPr>
            <a:r>
              <a:rPr lang="en-US" altLang="ja-JP" sz="2800" dirty="0" err="1"/>
              <a:t>plt.bar</a:t>
            </a:r>
            <a:r>
              <a:rPr lang="en-US" altLang="ja-JP" sz="2800" dirty="0"/>
              <a:t>(</a:t>
            </a:r>
            <a:r>
              <a:rPr lang="en-US" altLang="ja-JP" sz="2800" dirty="0" err="1"/>
              <a:t>x_list</a:t>
            </a:r>
            <a:r>
              <a:rPr lang="en-US" altLang="ja-JP" sz="2800" dirty="0"/>
              <a:t>, </a:t>
            </a:r>
            <a:r>
              <a:rPr lang="en-US" altLang="ja-JP" sz="2800" dirty="0" err="1"/>
              <a:t>saitama</a:t>
            </a:r>
            <a:r>
              <a:rPr lang="en-US" altLang="ja-JP" sz="2800" dirty="0"/>
              <a:t>, label = 'Saitama</a:t>
            </a:r>
            <a:r>
              <a:rPr lang="en-US" altLang="ja-JP" sz="2800" dirty="0">
                <a:solidFill>
                  <a:srgbClr val="FF0000"/>
                </a:solidFill>
              </a:rPr>
              <a:t>', bottom = </a:t>
            </a:r>
            <a:r>
              <a:rPr lang="en-US" altLang="ja-JP" sz="2800" dirty="0" err="1">
                <a:solidFill>
                  <a:srgbClr val="FF0000"/>
                </a:solidFill>
              </a:rPr>
              <a:t>ibaraki</a:t>
            </a:r>
            <a:r>
              <a:rPr lang="en-US" altLang="ja-JP" sz="2800" dirty="0"/>
              <a:t>)</a:t>
            </a:r>
          </a:p>
          <a:p>
            <a:pPr>
              <a:buNone/>
            </a:pPr>
            <a:r>
              <a:rPr lang="en-US" altLang="ja-JP" sz="2800" dirty="0" err="1"/>
              <a:t>plt.bar</a:t>
            </a:r>
            <a:r>
              <a:rPr lang="en-US" altLang="ja-JP" sz="2800" dirty="0"/>
              <a:t>(</a:t>
            </a:r>
            <a:r>
              <a:rPr lang="en-US" altLang="ja-JP" sz="2800" dirty="0" err="1"/>
              <a:t>x_list</a:t>
            </a:r>
            <a:r>
              <a:rPr lang="en-US" altLang="ja-JP" sz="2800" dirty="0"/>
              <a:t>, </a:t>
            </a:r>
            <a:r>
              <a:rPr lang="en-US" altLang="ja-JP" sz="2800" dirty="0" err="1"/>
              <a:t>tokyo</a:t>
            </a:r>
            <a:r>
              <a:rPr lang="en-US" altLang="ja-JP" sz="2800" dirty="0"/>
              <a:t>,   label = 'Tokyo'  , </a:t>
            </a:r>
            <a:r>
              <a:rPr lang="en-US" altLang="ja-JP" sz="2800" dirty="0">
                <a:solidFill>
                  <a:srgbClr val="FF0000"/>
                </a:solidFill>
              </a:rPr>
              <a:t>bottom = </a:t>
            </a:r>
            <a:r>
              <a:rPr lang="en-US" altLang="ja-JP" sz="2800" dirty="0" err="1">
                <a:solidFill>
                  <a:srgbClr val="FF0000"/>
                </a:solidFill>
              </a:rPr>
              <a:t>tokyo_bottom</a:t>
            </a:r>
            <a:r>
              <a:rPr lang="en-US" altLang="ja-JP" sz="2800" dirty="0"/>
              <a:t>)</a:t>
            </a:r>
          </a:p>
          <a:p>
            <a:endParaRPr lang="en-US" altLang="ja-JP" dirty="0"/>
          </a:p>
          <a:p>
            <a:endParaRPr kumimoji="1" lang="ja-JP" altLang="en-US" dirty="0"/>
          </a:p>
        </p:txBody>
      </p:sp>
      <p:pic>
        <p:nvPicPr>
          <p:cNvPr id="4" name="図 3">
            <a:extLst>
              <a:ext uri="{FF2B5EF4-FFF2-40B4-BE49-F238E27FC236}">
                <a16:creationId xmlns:a16="http://schemas.microsoft.com/office/drawing/2014/main" id="{72B471B3-A55C-4D5D-8AA8-B3E0AAFDB39F}"/>
              </a:ext>
            </a:extLst>
          </p:cNvPr>
          <p:cNvPicPr>
            <a:picLocks noChangeAspect="1"/>
          </p:cNvPicPr>
          <p:nvPr/>
        </p:nvPicPr>
        <p:blipFill>
          <a:blip r:embed="rId2"/>
          <a:stretch>
            <a:fillRect/>
          </a:stretch>
        </p:blipFill>
        <p:spPr>
          <a:xfrm>
            <a:off x="7971064" y="3212976"/>
            <a:ext cx="1143000" cy="2343150"/>
          </a:xfrm>
          <a:prstGeom prst="rect">
            <a:avLst/>
          </a:prstGeom>
        </p:spPr>
      </p:pic>
      <p:cxnSp>
        <p:nvCxnSpPr>
          <p:cNvPr id="6" name="直線矢印コネクタ 5">
            <a:extLst>
              <a:ext uri="{FF2B5EF4-FFF2-40B4-BE49-F238E27FC236}">
                <a16:creationId xmlns:a16="http://schemas.microsoft.com/office/drawing/2014/main" id="{102ABE7A-8D37-48EE-9FFD-B7E8CCA4FA75}"/>
              </a:ext>
            </a:extLst>
          </p:cNvPr>
          <p:cNvCxnSpPr/>
          <p:nvPr/>
        </p:nvCxnSpPr>
        <p:spPr>
          <a:xfrm>
            <a:off x="7884368" y="3212976"/>
            <a:ext cx="0" cy="21602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 name="図 7">
            <a:extLst>
              <a:ext uri="{FF2B5EF4-FFF2-40B4-BE49-F238E27FC236}">
                <a16:creationId xmlns:a16="http://schemas.microsoft.com/office/drawing/2014/main" id="{8E180202-72FD-4AE9-A3F2-5FB975B37281}"/>
              </a:ext>
            </a:extLst>
          </p:cNvPr>
          <p:cNvPicPr>
            <a:picLocks noChangeAspect="1"/>
          </p:cNvPicPr>
          <p:nvPr/>
        </p:nvPicPr>
        <p:blipFill>
          <a:blip r:embed="rId3"/>
          <a:stretch>
            <a:fillRect/>
          </a:stretch>
        </p:blipFill>
        <p:spPr>
          <a:xfrm>
            <a:off x="4019550" y="2762250"/>
            <a:ext cx="1104900" cy="1333500"/>
          </a:xfrm>
          <a:prstGeom prst="rect">
            <a:avLst/>
          </a:prstGeom>
        </p:spPr>
      </p:pic>
      <p:pic>
        <p:nvPicPr>
          <p:cNvPr id="9" name="図 8">
            <a:extLst>
              <a:ext uri="{FF2B5EF4-FFF2-40B4-BE49-F238E27FC236}">
                <a16:creationId xmlns:a16="http://schemas.microsoft.com/office/drawing/2014/main" id="{267B7AB8-DEA3-4E38-A6D5-A9026DA295EF}"/>
              </a:ext>
            </a:extLst>
          </p:cNvPr>
          <p:cNvPicPr>
            <a:picLocks noChangeAspect="1"/>
          </p:cNvPicPr>
          <p:nvPr/>
        </p:nvPicPr>
        <p:blipFill>
          <a:blip r:embed="rId4"/>
          <a:stretch>
            <a:fillRect/>
          </a:stretch>
        </p:blipFill>
        <p:spPr>
          <a:xfrm>
            <a:off x="5266159" y="2174751"/>
            <a:ext cx="1238250" cy="2209800"/>
          </a:xfrm>
          <a:prstGeom prst="rect">
            <a:avLst/>
          </a:prstGeom>
        </p:spPr>
      </p:pic>
      <p:pic>
        <p:nvPicPr>
          <p:cNvPr id="10" name="図 9">
            <a:extLst>
              <a:ext uri="{FF2B5EF4-FFF2-40B4-BE49-F238E27FC236}">
                <a16:creationId xmlns:a16="http://schemas.microsoft.com/office/drawing/2014/main" id="{4A302A1C-B780-42CE-ADD9-4FB485BDE3F8}"/>
              </a:ext>
            </a:extLst>
          </p:cNvPr>
          <p:cNvPicPr>
            <a:picLocks noChangeAspect="1"/>
          </p:cNvPicPr>
          <p:nvPr/>
        </p:nvPicPr>
        <p:blipFill>
          <a:blip r:embed="rId5"/>
          <a:stretch>
            <a:fillRect/>
          </a:stretch>
        </p:blipFill>
        <p:spPr>
          <a:xfrm>
            <a:off x="6538430" y="1984251"/>
            <a:ext cx="1162050" cy="2590800"/>
          </a:xfrm>
          <a:prstGeom prst="rect">
            <a:avLst/>
          </a:prstGeom>
        </p:spPr>
      </p:pic>
      <p:cxnSp>
        <p:nvCxnSpPr>
          <p:cNvPr id="7" name="直線矢印コネクタ 6">
            <a:extLst>
              <a:ext uri="{FF2B5EF4-FFF2-40B4-BE49-F238E27FC236}">
                <a16:creationId xmlns:a16="http://schemas.microsoft.com/office/drawing/2014/main" id="{E8E8B170-9DAE-451C-8D18-71DD7D540C3E}"/>
              </a:ext>
            </a:extLst>
          </p:cNvPr>
          <p:cNvCxnSpPr>
            <a:cxnSpLocks/>
          </p:cNvCxnSpPr>
          <p:nvPr/>
        </p:nvCxnSpPr>
        <p:spPr>
          <a:xfrm>
            <a:off x="2065671" y="2135125"/>
            <a:ext cx="2138743" cy="107785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DF67FAD-DC4F-45DD-B909-3BBF7E723702}"/>
              </a:ext>
            </a:extLst>
          </p:cNvPr>
          <p:cNvCxnSpPr>
            <a:cxnSpLocks/>
          </p:cNvCxnSpPr>
          <p:nvPr/>
        </p:nvCxnSpPr>
        <p:spPr>
          <a:xfrm>
            <a:off x="2350039" y="2636912"/>
            <a:ext cx="3247503" cy="137958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8AB9FC-4183-428A-908C-F2153F112AB5}"/>
              </a:ext>
            </a:extLst>
          </p:cNvPr>
          <p:cNvCxnSpPr>
            <a:cxnSpLocks/>
          </p:cNvCxnSpPr>
          <p:nvPr/>
        </p:nvCxnSpPr>
        <p:spPr>
          <a:xfrm>
            <a:off x="2065671" y="3101355"/>
            <a:ext cx="4877809" cy="141693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0681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Pandas</a:t>
            </a:r>
            <a:r>
              <a:rPr kumimoji="1" lang="ja-JP" altLang="en-US" dirty="0"/>
              <a:t>を使った場合</a:t>
            </a:r>
          </a:p>
        </p:txBody>
      </p:sp>
      <p:sp>
        <p:nvSpPr>
          <p:cNvPr id="3" name="コンテンツ プレースホルダ 2"/>
          <p:cNvSpPr>
            <a:spLocks noGrp="1"/>
          </p:cNvSpPr>
          <p:nvPr>
            <p:ph idx="1"/>
          </p:nvPr>
        </p:nvSpPr>
        <p:spPr>
          <a:xfrm>
            <a:off x="313209" y="1244749"/>
            <a:ext cx="8229600" cy="4525963"/>
          </a:xfrm>
        </p:spPr>
        <p:txBody>
          <a:bodyPr>
            <a:normAutofit fontScale="40000" lnSpcReduction="20000"/>
          </a:bodyPr>
          <a:lstStyle/>
          <a:p>
            <a:pPr>
              <a:buNone/>
            </a:pPr>
            <a:r>
              <a:rPr lang="en-US" altLang="ja-JP" dirty="0"/>
              <a:t>import pandas as pd</a:t>
            </a:r>
          </a:p>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endParaRPr lang="en-US" altLang="ja-JP" dirty="0"/>
          </a:p>
          <a:p>
            <a:pPr>
              <a:buNone/>
            </a:pPr>
            <a:r>
              <a:rPr lang="en-US" altLang="ja-JP" dirty="0" err="1"/>
              <a:t>plt.rcParams</a:t>
            </a:r>
            <a:r>
              <a:rPr lang="en-US" altLang="ja-JP" dirty="0"/>
              <a:t>["</a:t>
            </a:r>
            <a:r>
              <a:rPr lang="en-US" altLang="ja-JP" dirty="0" err="1"/>
              <a:t>font.family</a:t>
            </a:r>
            <a:r>
              <a:rPr lang="en-US" altLang="ja-JP" dirty="0"/>
              <a:t>"] = 'Yu </a:t>
            </a:r>
            <a:r>
              <a:rPr lang="en-US" altLang="ja-JP" dirty="0" err="1"/>
              <a:t>Mincho</a:t>
            </a:r>
            <a:r>
              <a:rPr lang="en-US" altLang="ja-JP" dirty="0"/>
              <a:t>'</a:t>
            </a:r>
          </a:p>
          <a:p>
            <a:pPr>
              <a:buNone/>
            </a:pPr>
            <a:endParaRPr lang="en-US" altLang="ja-JP" dirty="0"/>
          </a:p>
          <a:p>
            <a:pPr>
              <a:buNone/>
            </a:pPr>
            <a:r>
              <a:rPr lang="en-US" altLang="ja-JP" dirty="0" err="1"/>
              <a:t>df</a:t>
            </a:r>
            <a:r>
              <a:rPr lang="en-US" altLang="ja-JP" dirty="0"/>
              <a:t> = </a:t>
            </a:r>
            <a:r>
              <a:rPr lang="en-US" altLang="ja-JP" dirty="0" err="1"/>
              <a:t>pd.DataFrame</a:t>
            </a:r>
            <a:r>
              <a:rPr lang="en-US" altLang="ja-JP" dirty="0"/>
              <a:t>(</a:t>
            </a:r>
          </a:p>
          <a:p>
            <a:pPr>
              <a:buNone/>
            </a:pPr>
            <a:r>
              <a:rPr lang="en-US" altLang="ja-JP" dirty="0"/>
              <a:t>    [</a:t>
            </a:r>
          </a:p>
          <a:p>
            <a:pPr>
              <a:buNone/>
            </a:pPr>
            <a:r>
              <a:rPr lang="en-US" altLang="ja-JP" dirty="0"/>
              <a:t>        [10, 20, 30],</a:t>
            </a:r>
          </a:p>
          <a:p>
            <a:pPr>
              <a:buNone/>
            </a:pPr>
            <a:r>
              <a:rPr lang="en-US" altLang="ja-JP" dirty="0"/>
              <a:t>        [10, 30, 30],</a:t>
            </a:r>
          </a:p>
          <a:p>
            <a:pPr>
              <a:buNone/>
            </a:pPr>
            <a:r>
              <a:rPr lang="en-US" altLang="ja-JP" dirty="0"/>
              <a:t>        [10, 20, 20],</a:t>
            </a:r>
          </a:p>
          <a:p>
            <a:pPr>
              <a:buNone/>
            </a:pPr>
            <a:r>
              <a:rPr lang="en-US" altLang="ja-JP" dirty="0"/>
              <a:t>        [10, 30, 20],</a:t>
            </a:r>
          </a:p>
          <a:p>
            <a:pPr>
              <a:buNone/>
            </a:pPr>
            <a:r>
              <a:rPr lang="en-US" altLang="ja-JP" dirty="0"/>
              <a:t>        [10, 30, 30]</a:t>
            </a:r>
          </a:p>
          <a:p>
            <a:pPr>
              <a:buNone/>
            </a:pPr>
            <a:r>
              <a:rPr lang="en-US" altLang="ja-JP" dirty="0"/>
              <a:t>    ],</a:t>
            </a:r>
          </a:p>
          <a:p>
            <a:pPr>
              <a:buNone/>
            </a:pPr>
            <a:r>
              <a:rPr lang="en-US" altLang="ja-JP" dirty="0"/>
              <a:t>    index   = ['1</a:t>
            </a:r>
            <a:r>
              <a:rPr lang="ja-JP" altLang="en-US" dirty="0"/>
              <a:t>月</a:t>
            </a:r>
            <a:r>
              <a:rPr lang="en-US" altLang="ja-JP" dirty="0"/>
              <a:t>', '2</a:t>
            </a:r>
            <a:r>
              <a:rPr lang="ja-JP" altLang="en-US" dirty="0"/>
              <a:t>月</a:t>
            </a:r>
            <a:r>
              <a:rPr lang="en-US" altLang="ja-JP" dirty="0"/>
              <a:t>', '3</a:t>
            </a:r>
            <a:r>
              <a:rPr lang="ja-JP" altLang="en-US" dirty="0"/>
              <a:t>月</a:t>
            </a:r>
            <a:r>
              <a:rPr lang="en-US" altLang="ja-JP" dirty="0"/>
              <a:t>', '4</a:t>
            </a:r>
            <a:r>
              <a:rPr lang="ja-JP" altLang="en-US" dirty="0"/>
              <a:t>月</a:t>
            </a:r>
            <a:r>
              <a:rPr lang="en-US" altLang="ja-JP" dirty="0"/>
              <a:t>', '5</a:t>
            </a:r>
            <a:r>
              <a:rPr lang="ja-JP" altLang="en-US" dirty="0"/>
              <a:t>月</a:t>
            </a:r>
            <a:r>
              <a:rPr lang="en-US" altLang="ja-JP" dirty="0"/>
              <a:t>'],</a:t>
            </a:r>
          </a:p>
          <a:p>
            <a:pPr>
              <a:buNone/>
            </a:pPr>
            <a:r>
              <a:rPr lang="en-US" altLang="ja-JP" dirty="0"/>
              <a:t>    columns = ['Saitama', 'Ibaraki', 'Tokyo']</a:t>
            </a:r>
          </a:p>
          <a:p>
            <a:pPr>
              <a:buNone/>
            </a:pPr>
            <a:r>
              <a:rPr lang="en-US" altLang="ja-JP" dirty="0"/>
              <a:t>)</a:t>
            </a:r>
          </a:p>
          <a:p>
            <a:pPr>
              <a:buNone/>
            </a:pPr>
            <a:endParaRPr lang="en-US" altLang="ja-JP" dirty="0"/>
          </a:p>
          <a:p>
            <a:pPr>
              <a:buNone/>
            </a:pPr>
            <a:r>
              <a:rPr lang="en-US" altLang="ja-JP" dirty="0" err="1"/>
              <a:t>df.plot.bar</a:t>
            </a:r>
            <a:r>
              <a:rPr lang="en-US" altLang="ja-JP" dirty="0"/>
              <a:t>(stacked = True, </a:t>
            </a:r>
            <a:r>
              <a:rPr lang="en-US" altLang="ja-JP" dirty="0" err="1"/>
              <a:t>yticks</a:t>
            </a:r>
            <a:r>
              <a:rPr lang="en-US" altLang="ja-JP" dirty="0"/>
              <a:t> = range(0, 120, 20), rot = 0)</a:t>
            </a:r>
          </a:p>
          <a:p>
            <a:pPr>
              <a:buNone/>
            </a:pPr>
            <a:r>
              <a:rPr lang="en-US" altLang="ja-JP" dirty="0"/>
              <a:t>#</a:t>
            </a:r>
            <a:r>
              <a:rPr lang="en-US" altLang="ja-JP" dirty="0" err="1"/>
              <a:t>df.plot</a:t>
            </a:r>
            <a:r>
              <a:rPr lang="en-US" altLang="ja-JP" dirty="0"/>
              <a:t>(kind = 'bar', </a:t>
            </a:r>
            <a:r>
              <a:rPr lang="en-US" altLang="ja-JP" dirty="0" err="1"/>
              <a:t>yticks</a:t>
            </a:r>
            <a:r>
              <a:rPr lang="en-US" altLang="ja-JP" dirty="0"/>
              <a:t> = range(0, 81, 10))</a:t>
            </a:r>
          </a:p>
          <a:p>
            <a:pPr>
              <a:buNone/>
            </a:pPr>
            <a:r>
              <a:rPr lang="en-US" altLang="ja-JP" dirty="0"/>
              <a:t>#</a:t>
            </a:r>
            <a:r>
              <a:rPr lang="en-US" altLang="ja-JP" dirty="0" err="1"/>
              <a:t>df.plot</a:t>
            </a:r>
            <a:r>
              <a:rPr lang="en-US" altLang="ja-JP" dirty="0"/>
              <a:t>(kind = 'line', </a:t>
            </a:r>
            <a:r>
              <a:rPr lang="en-US" altLang="ja-JP" dirty="0" err="1"/>
              <a:t>yticks</a:t>
            </a:r>
            <a:r>
              <a:rPr lang="en-US" altLang="ja-JP" dirty="0"/>
              <a:t> = range(0, 51, 10))</a:t>
            </a:r>
          </a:p>
          <a:p>
            <a:pPr>
              <a:buNone/>
            </a:pPr>
            <a:endParaRPr lang="en-US" altLang="ja-JP" dirty="0"/>
          </a:p>
          <a:p>
            <a:pPr>
              <a:buNone/>
            </a:pPr>
            <a:r>
              <a:rPr lang="en-US" altLang="ja-JP" dirty="0" err="1"/>
              <a:t>plt.show</a:t>
            </a:r>
            <a:r>
              <a:rPr lang="en-US" altLang="ja-JP" dirty="0"/>
              <a:t>()</a:t>
            </a:r>
          </a:p>
          <a:p>
            <a:pPr>
              <a:buNone/>
            </a:pPr>
            <a:endParaRPr kumimoji="1" lang="ja-JP" altLang="en-US" dirty="0"/>
          </a:p>
        </p:txBody>
      </p:sp>
      <p:pic>
        <p:nvPicPr>
          <p:cNvPr id="3074" name="Picture 2">
            <a:extLst>
              <a:ext uri="{FF2B5EF4-FFF2-40B4-BE49-F238E27FC236}">
                <a16:creationId xmlns:a16="http://schemas.microsoft.com/office/drawing/2014/main" id="{DFF43170-4D22-49E1-833B-35509E3E93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861048"/>
            <a:ext cx="3600450" cy="245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7F47C-A648-455F-9796-5138A422FFFC}"/>
              </a:ext>
            </a:extLst>
          </p:cNvPr>
          <p:cNvSpPr>
            <a:spLocks noGrp="1"/>
          </p:cNvSpPr>
          <p:nvPr>
            <p:ph type="title"/>
          </p:nvPr>
        </p:nvSpPr>
        <p:spPr>
          <a:xfrm>
            <a:off x="457200" y="274638"/>
            <a:ext cx="8229600" cy="1066130"/>
          </a:xfrm>
        </p:spPr>
        <p:txBody>
          <a:bodyPr/>
          <a:lstStyle/>
          <a:p>
            <a:r>
              <a:rPr lang="ja-JP" altLang="en-US"/>
              <a:t>課題</a:t>
            </a:r>
            <a:endParaRPr kumimoji="1" lang="ja-JP" altLang="en-US"/>
          </a:p>
        </p:txBody>
      </p:sp>
      <p:graphicFrame>
        <p:nvGraphicFramePr>
          <p:cNvPr id="4" name="コンテンツ プレースホルダー 3">
            <a:extLst>
              <a:ext uri="{FF2B5EF4-FFF2-40B4-BE49-F238E27FC236}">
                <a16:creationId xmlns:a16="http://schemas.microsoft.com/office/drawing/2014/main" id="{CA8B1407-C8AC-447C-A0EB-CF83147AFA6D}"/>
              </a:ext>
            </a:extLst>
          </p:cNvPr>
          <p:cNvGraphicFramePr>
            <a:graphicFrameLocks noGrp="1"/>
          </p:cNvGraphicFramePr>
          <p:nvPr>
            <p:ph idx="1"/>
            <p:extLst>
              <p:ext uri="{D42A27DB-BD31-4B8C-83A1-F6EECF244321}">
                <p14:modId xmlns:p14="http://schemas.microsoft.com/office/powerpoint/2010/main" val="3252027256"/>
              </p:ext>
            </p:extLst>
          </p:nvPr>
        </p:nvGraphicFramePr>
        <p:xfrm>
          <a:off x="1259632" y="2852936"/>
          <a:ext cx="6062166" cy="2957904"/>
        </p:xfrm>
        <a:graphic>
          <a:graphicData uri="http://schemas.openxmlformats.org/drawingml/2006/table">
            <a:tbl>
              <a:tblPr>
                <a:tableStyleId>{5C22544A-7EE6-4342-B048-85BDC9FD1C3A}</a:tableStyleId>
              </a:tblPr>
              <a:tblGrid>
                <a:gridCol w="913477">
                  <a:extLst>
                    <a:ext uri="{9D8B030D-6E8A-4147-A177-3AD203B41FA5}">
                      <a16:colId xmlns:a16="http://schemas.microsoft.com/office/drawing/2014/main" val="1162084131"/>
                    </a:ext>
                  </a:extLst>
                </a:gridCol>
                <a:gridCol w="913477">
                  <a:extLst>
                    <a:ext uri="{9D8B030D-6E8A-4147-A177-3AD203B41FA5}">
                      <a16:colId xmlns:a16="http://schemas.microsoft.com/office/drawing/2014/main" val="1100795059"/>
                    </a:ext>
                  </a:extLst>
                </a:gridCol>
                <a:gridCol w="1312085">
                  <a:extLst>
                    <a:ext uri="{9D8B030D-6E8A-4147-A177-3AD203B41FA5}">
                      <a16:colId xmlns:a16="http://schemas.microsoft.com/office/drawing/2014/main" val="3864285970"/>
                    </a:ext>
                  </a:extLst>
                </a:gridCol>
                <a:gridCol w="913477">
                  <a:extLst>
                    <a:ext uri="{9D8B030D-6E8A-4147-A177-3AD203B41FA5}">
                      <a16:colId xmlns:a16="http://schemas.microsoft.com/office/drawing/2014/main" val="2516738582"/>
                    </a:ext>
                  </a:extLst>
                </a:gridCol>
                <a:gridCol w="1029738">
                  <a:extLst>
                    <a:ext uri="{9D8B030D-6E8A-4147-A177-3AD203B41FA5}">
                      <a16:colId xmlns:a16="http://schemas.microsoft.com/office/drawing/2014/main" val="2240368816"/>
                    </a:ext>
                  </a:extLst>
                </a:gridCol>
                <a:gridCol w="979912">
                  <a:extLst>
                    <a:ext uri="{9D8B030D-6E8A-4147-A177-3AD203B41FA5}">
                      <a16:colId xmlns:a16="http://schemas.microsoft.com/office/drawing/2014/main" val="2688434745"/>
                    </a:ext>
                  </a:extLst>
                </a:gridCol>
              </a:tblGrid>
              <a:tr h="328656">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国語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社会</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数学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理科</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英語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836347416"/>
                  </a:ext>
                </a:extLst>
              </a:tr>
              <a:tr h="328656">
                <a:tc>
                  <a:txBody>
                    <a:bodyPr/>
                    <a:lstStyle/>
                    <a:p>
                      <a:pPr algn="l" fontAlgn="ctr"/>
                      <a:r>
                        <a:rPr lang="en-US" altLang="ja-JP" sz="1100" u="none" strike="noStrike">
                          <a:effectLst/>
                        </a:rPr>
                        <a:t>90-100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770458995"/>
                  </a:ext>
                </a:extLst>
              </a:tr>
              <a:tr h="328656">
                <a:tc>
                  <a:txBody>
                    <a:bodyPr/>
                    <a:lstStyle/>
                    <a:p>
                      <a:pPr algn="l" fontAlgn="ctr"/>
                      <a:r>
                        <a:rPr lang="en-US" altLang="ja-JP" sz="1100" u="none" strike="noStrike">
                          <a:effectLst/>
                        </a:rPr>
                        <a:t>80-89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3509973853"/>
                  </a:ext>
                </a:extLst>
              </a:tr>
              <a:tr h="328656">
                <a:tc>
                  <a:txBody>
                    <a:bodyPr/>
                    <a:lstStyle/>
                    <a:p>
                      <a:pPr algn="l" fontAlgn="ctr"/>
                      <a:r>
                        <a:rPr lang="en-US" altLang="ja-JP" sz="1100" u="none" strike="noStrike">
                          <a:effectLst/>
                        </a:rPr>
                        <a:t>70-79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619836484"/>
                  </a:ext>
                </a:extLst>
              </a:tr>
              <a:tr h="328656">
                <a:tc>
                  <a:txBody>
                    <a:bodyPr/>
                    <a:lstStyle/>
                    <a:p>
                      <a:pPr algn="l" fontAlgn="ctr"/>
                      <a:r>
                        <a:rPr lang="en-US" altLang="ja-JP" sz="1100" u="none" strike="noStrike">
                          <a:effectLst/>
                        </a:rPr>
                        <a:t>60-69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10566743"/>
                  </a:ext>
                </a:extLst>
              </a:tr>
              <a:tr h="328656">
                <a:tc>
                  <a:txBody>
                    <a:bodyPr/>
                    <a:lstStyle/>
                    <a:p>
                      <a:pPr algn="l" fontAlgn="ctr"/>
                      <a:r>
                        <a:rPr lang="en-US" altLang="ja-JP" sz="1100" u="none" strike="noStrike">
                          <a:effectLst/>
                        </a:rPr>
                        <a:t>50-59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1914105764"/>
                  </a:ext>
                </a:extLst>
              </a:tr>
              <a:tr h="328656">
                <a:tc>
                  <a:txBody>
                    <a:bodyPr/>
                    <a:lstStyle/>
                    <a:p>
                      <a:pPr algn="l" fontAlgn="ctr"/>
                      <a:r>
                        <a:rPr lang="en-US" altLang="ja-JP" sz="1100" u="none" strike="noStrike">
                          <a:effectLst/>
                        </a:rPr>
                        <a:t>40-49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1563718049"/>
                  </a:ext>
                </a:extLst>
              </a:tr>
              <a:tr h="328656">
                <a:tc>
                  <a:txBody>
                    <a:bodyPr/>
                    <a:lstStyle/>
                    <a:p>
                      <a:pPr algn="l" fontAlgn="ctr"/>
                      <a:r>
                        <a:rPr lang="en-US" altLang="ja-JP" sz="1100" u="none" strike="noStrike">
                          <a:effectLst/>
                        </a:rPr>
                        <a:t>30-39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360186006"/>
                  </a:ext>
                </a:extLst>
              </a:tr>
              <a:tr h="328656">
                <a:tc>
                  <a:txBody>
                    <a:bodyPr/>
                    <a:lstStyle/>
                    <a:p>
                      <a:pPr algn="l" fontAlgn="ctr"/>
                      <a:r>
                        <a:rPr lang="en-US" altLang="ja-JP" sz="1100" u="none" strike="noStrike">
                          <a:effectLst/>
                        </a:rPr>
                        <a:t>0-29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48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585243616"/>
                  </a:ext>
                </a:extLst>
              </a:tr>
            </a:tbl>
          </a:graphicData>
        </a:graphic>
      </p:graphicFrame>
      <p:sp>
        <p:nvSpPr>
          <p:cNvPr id="7" name="テキスト ボックス 6">
            <a:extLst>
              <a:ext uri="{FF2B5EF4-FFF2-40B4-BE49-F238E27FC236}">
                <a16:creationId xmlns:a16="http://schemas.microsoft.com/office/drawing/2014/main" id="{FA092A01-9ED0-4269-B19F-A6A70D3C23F0}"/>
              </a:ext>
            </a:extLst>
          </p:cNvPr>
          <p:cNvSpPr txBox="1"/>
          <p:nvPr/>
        </p:nvSpPr>
        <p:spPr>
          <a:xfrm>
            <a:off x="1331640" y="1916832"/>
            <a:ext cx="6835526" cy="646331"/>
          </a:xfrm>
          <a:prstGeom prst="rect">
            <a:avLst/>
          </a:prstGeom>
          <a:noFill/>
        </p:spPr>
        <p:txBody>
          <a:bodyPr wrap="none" rtlCol="0">
            <a:spAutoFit/>
          </a:bodyPr>
          <a:lstStyle/>
          <a:p>
            <a:r>
              <a:rPr lang="ja-JP" altLang="en-US"/>
              <a:t>次の表はある中学の実力テスト分布表です。科目別の棒グラフを５つ</a:t>
            </a:r>
            <a:endParaRPr lang="en-US" altLang="ja-JP"/>
          </a:p>
          <a:p>
            <a:r>
              <a:rPr kumimoji="1" lang="ja-JP" altLang="en-US"/>
              <a:t>表示してください。（リストからでもいいです）</a:t>
            </a:r>
          </a:p>
        </p:txBody>
      </p:sp>
    </p:spTree>
    <p:extLst>
      <p:ext uri="{BB962C8B-B14F-4D97-AF65-F5344CB8AC3E}">
        <p14:creationId xmlns:p14="http://schemas.microsoft.com/office/powerpoint/2010/main" val="40316989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A6552-86A5-48FF-8486-2F0B41644416}"/>
              </a:ext>
            </a:extLst>
          </p:cNvPr>
          <p:cNvSpPr>
            <a:spLocks noGrp="1"/>
          </p:cNvSpPr>
          <p:nvPr>
            <p:ph type="title"/>
          </p:nvPr>
        </p:nvSpPr>
        <p:spPr>
          <a:xfrm>
            <a:off x="539552" y="2564904"/>
            <a:ext cx="8229600" cy="1143000"/>
          </a:xfrm>
        </p:spPr>
        <p:txBody>
          <a:bodyPr/>
          <a:lstStyle/>
          <a:p>
            <a:r>
              <a:rPr lang="ja-JP" altLang="en-US"/>
              <a:t>複数のグラフ</a:t>
            </a:r>
            <a:endParaRPr kumimoji="1" lang="ja-JP" altLang="en-US"/>
          </a:p>
        </p:txBody>
      </p:sp>
    </p:spTree>
    <p:extLst>
      <p:ext uri="{BB962C8B-B14F-4D97-AF65-F5344CB8AC3E}">
        <p14:creationId xmlns:p14="http://schemas.microsoft.com/office/powerpoint/2010/main" val="363182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FB048B-39A6-4E11-944C-C0D0279365A2}"/>
              </a:ext>
            </a:extLst>
          </p:cNvPr>
          <p:cNvSpPr txBox="1"/>
          <p:nvPr/>
        </p:nvSpPr>
        <p:spPr>
          <a:xfrm>
            <a:off x="1331640" y="751344"/>
            <a:ext cx="4572000" cy="5355312"/>
          </a:xfrm>
          <a:prstGeom prst="rect">
            <a:avLst/>
          </a:prstGeom>
          <a:noFill/>
        </p:spPr>
        <p:txBody>
          <a:bodyPr wrap="square">
            <a:spAutoFit/>
          </a:bodyPr>
          <a:lstStyle/>
          <a:p>
            <a:r>
              <a:rPr lang="ja-JP" altLang="en-US">
                <a:solidFill>
                  <a:srgbClr val="FF0000"/>
                </a:solidFill>
              </a:rPr>
              <a:t>def kensaku(uid):</a:t>
            </a:r>
          </a:p>
          <a:p>
            <a:r>
              <a:rPr lang="ja-JP" altLang="en-US"/>
              <a:t>    dbname='TestDB.db'</a:t>
            </a:r>
          </a:p>
          <a:p>
            <a:r>
              <a:rPr lang="ja-JP" altLang="en-US"/>
              <a:t>    conn=sqlite3.connect(dbname)</a:t>
            </a:r>
          </a:p>
          <a:p>
            <a:r>
              <a:rPr lang="ja-JP" altLang="en-US"/>
              <a:t>    select_sql = "select uid,pwd from user where uid='"+uid+"'"</a:t>
            </a:r>
          </a:p>
          <a:p>
            <a:r>
              <a:rPr lang="ja-JP" altLang="en-US"/>
              <a:t>    print(select_sql)</a:t>
            </a:r>
          </a:p>
          <a:p>
            <a:r>
              <a:rPr lang="ja-JP" altLang="en-US"/>
              <a:t>    flg=0</a:t>
            </a:r>
          </a:p>
          <a:p>
            <a:r>
              <a:rPr lang="ja-JP" altLang="en-US"/>
              <a:t>    c = conn.cursor()</a:t>
            </a:r>
          </a:p>
          <a:p>
            <a:r>
              <a:rPr lang="ja-JP" altLang="en-US"/>
              <a:t>    for row in c.execute(select_sql):</a:t>
            </a:r>
          </a:p>
          <a:p>
            <a:r>
              <a:rPr lang="ja-JP" altLang="en-US"/>
              <a:t>        print(row[0],"******",row[1])</a:t>
            </a:r>
          </a:p>
          <a:p>
            <a:r>
              <a:rPr lang="ja-JP" altLang="en-US"/>
              <a:t>        print("OK")</a:t>
            </a:r>
          </a:p>
          <a:p>
            <a:r>
              <a:rPr lang="ja-JP" altLang="en-US"/>
              <a:t>        uid=row[0]</a:t>
            </a:r>
          </a:p>
          <a:p>
            <a:r>
              <a:rPr lang="ja-JP" altLang="en-US"/>
              <a:t>        pwd=row[1]</a:t>
            </a:r>
          </a:p>
          <a:p>
            <a:r>
              <a:rPr lang="ja-JP" altLang="en-US"/>
              <a:t>        txtpwd.insert(tk.END,pwd)</a:t>
            </a:r>
          </a:p>
          <a:p>
            <a:r>
              <a:rPr lang="ja-JP" altLang="en-US"/>
              <a:t>        flg=1</a:t>
            </a:r>
          </a:p>
          <a:p>
            <a:r>
              <a:rPr lang="ja-JP" altLang="en-US"/>
              <a:t>    conn.close()</a:t>
            </a:r>
          </a:p>
          <a:p>
            <a:r>
              <a:rPr lang="ja-JP" altLang="en-US"/>
              <a:t>    if flg==0:</a:t>
            </a:r>
          </a:p>
          <a:p>
            <a:r>
              <a:rPr lang="ja-JP" altLang="en-US"/>
              <a:t>       print("データない")</a:t>
            </a:r>
          </a:p>
          <a:p>
            <a:r>
              <a:rPr lang="ja-JP" altLang="en-US"/>
              <a:t>       </a:t>
            </a:r>
            <a:r>
              <a:rPr lang="en-US" altLang="ja-JP">
                <a:solidFill>
                  <a:srgbClr val="FF0000"/>
                </a:solidFill>
              </a:rPr>
              <a:t>XXXXXX</a:t>
            </a:r>
            <a:r>
              <a:rPr lang="ja-JP" altLang="en-US"/>
              <a:t>="データない"</a:t>
            </a:r>
          </a:p>
        </p:txBody>
      </p:sp>
      <p:sp>
        <p:nvSpPr>
          <p:cNvPr id="7" name="吹き出し: 四角形 6">
            <a:extLst>
              <a:ext uri="{FF2B5EF4-FFF2-40B4-BE49-F238E27FC236}">
                <a16:creationId xmlns:a16="http://schemas.microsoft.com/office/drawing/2014/main" id="{BE9A9B45-4BF8-4669-AD99-19D3E891B905}"/>
              </a:ext>
            </a:extLst>
          </p:cNvPr>
          <p:cNvSpPr/>
          <p:nvPr/>
        </p:nvSpPr>
        <p:spPr>
          <a:xfrm>
            <a:off x="4499992" y="5229200"/>
            <a:ext cx="3600400" cy="936104"/>
          </a:xfrm>
          <a:prstGeom prst="wedgeRectCallout">
            <a:avLst>
              <a:gd name="adj1" fmla="val -77104"/>
              <a:gd name="adj2" fmla="val 18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FF0000"/>
                </a:solidFill>
              </a:rPr>
              <a:t>データがないときメッセージをだす</a:t>
            </a:r>
          </a:p>
        </p:txBody>
      </p:sp>
      <p:sp>
        <p:nvSpPr>
          <p:cNvPr id="8" name="テキスト ボックス 7">
            <a:extLst>
              <a:ext uri="{FF2B5EF4-FFF2-40B4-BE49-F238E27FC236}">
                <a16:creationId xmlns:a16="http://schemas.microsoft.com/office/drawing/2014/main" id="{F183BD33-51B4-4E89-8107-BC53A84221DA}"/>
              </a:ext>
            </a:extLst>
          </p:cNvPr>
          <p:cNvSpPr txBox="1"/>
          <p:nvPr/>
        </p:nvSpPr>
        <p:spPr>
          <a:xfrm>
            <a:off x="1115616" y="390054"/>
            <a:ext cx="3229602" cy="369332"/>
          </a:xfrm>
          <a:prstGeom prst="rect">
            <a:avLst/>
          </a:prstGeom>
          <a:noFill/>
        </p:spPr>
        <p:txBody>
          <a:bodyPr wrap="none" rtlCol="0">
            <a:spAutoFit/>
          </a:bodyPr>
          <a:lstStyle/>
          <a:p>
            <a:r>
              <a:rPr lang="en-US" altLang="ja-JP"/>
              <a:t>kensaku</a:t>
            </a:r>
            <a:r>
              <a:rPr kumimoji="1" lang="ja-JP" altLang="en-US"/>
              <a:t>関数にメッセージを出す</a:t>
            </a:r>
          </a:p>
        </p:txBody>
      </p:sp>
    </p:spTree>
    <p:extLst>
      <p:ext uri="{BB962C8B-B14F-4D97-AF65-F5344CB8AC3E}">
        <p14:creationId xmlns:p14="http://schemas.microsoft.com/office/powerpoint/2010/main" val="3355063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複数のグラフ</a:t>
            </a:r>
            <a:endParaRPr kumimoji="1" lang="ja-JP" altLang="en-US" dirty="0"/>
          </a:p>
        </p:txBody>
      </p:sp>
      <p:sp>
        <p:nvSpPr>
          <p:cNvPr id="3" name="コンテンツ プレースホルダ 2"/>
          <p:cNvSpPr>
            <a:spLocks noGrp="1"/>
          </p:cNvSpPr>
          <p:nvPr>
            <p:ph idx="1"/>
          </p:nvPr>
        </p:nvSpPr>
        <p:spPr>
          <a:xfrm>
            <a:off x="457200" y="1600200"/>
            <a:ext cx="8579296" cy="4525963"/>
          </a:xfrm>
        </p:spPr>
        <p:txBody>
          <a:bodyPr>
            <a:normAutofit fontScale="700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range(0, 5)</a:t>
            </a:r>
          </a:p>
          <a:p>
            <a:pPr>
              <a:buNone/>
            </a:pPr>
            <a:r>
              <a:rPr lang="en-US" altLang="ja-JP" dirty="0" err="1"/>
              <a:t>plt.plot</a:t>
            </a:r>
            <a:r>
              <a:rPr lang="en-US" altLang="ja-JP" dirty="0"/>
              <a:t>(</a:t>
            </a:r>
            <a:r>
              <a:rPr lang="en-US" altLang="ja-JP" dirty="0" err="1"/>
              <a:t>x_list</a:t>
            </a:r>
            <a:r>
              <a:rPr lang="en-US" altLang="ja-JP" dirty="0"/>
              <a:t>, [40, 45, 35, 30, 20], ‘b’  , label = ‘Tokyo’)</a:t>
            </a:r>
            <a:r>
              <a:rPr lang="ja-JP" altLang="en-US" dirty="0"/>
              <a:t>　 </a:t>
            </a:r>
            <a:r>
              <a:rPr lang="en-US" altLang="ja-JP" dirty="0"/>
              <a:t>#</a:t>
            </a:r>
            <a:r>
              <a:rPr lang="ja-JP" altLang="en-US" dirty="0"/>
              <a:t>折れ線グラフ</a:t>
            </a:r>
            <a:endParaRPr lang="en-US" altLang="ja-JP" dirty="0"/>
          </a:p>
          <a:p>
            <a:pPr>
              <a:buNone/>
            </a:pPr>
            <a:r>
              <a:rPr lang="en-US" altLang="ja-JP" dirty="0" err="1"/>
              <a:t>plt.plot</a:t>
            </a:r>
            <a:r>
              <a:rPr lang="en-US" altLang="ja-JP" dirty="0"/>
              <a:t>(</a:t>
            </a:r>
            <a:r>
              <a:rPr lang="en-US" altLang="ja-JP" dirty="0" err="1"/>
              <a:t>x_list</a:t>
            </a:r>
            <a:r>
              <a:rPr lang="en-US" altLang="ja-JP" dirty="0"/>
              <a:t>, [10, 15, 30, 35, 35], '-.g', label = 'Saitama') #</a:t>
            </a:r>
            <a:r>
              <a:rPr lang="ja-JP" altLang="en-US" dirty="0"/>
              <a:t>棒グラフ</a:t>
            </a:r>
            <a:endParaRPr lang="en-US" altLang="ja-JP" dirty="0"/>
          </a:p>
          <a:p>
            <a:pPr>
              <a:buNone/>
            </a:pPr>
            <a:r>
              <a:rPr lang="en-US" altLang="ja-JP" dirty="0" err="1"/>
              <a:t>plt.plot</a:t>
            </a:r>
            <a:r>
              <a:rPr lang="en-US" altLang="ja-JP" dirty="0"/>
              <a:t>(</a:t>
            </a:r>
            <a:r>
              <a:rPr lang="en-US" altLang="ja-JP" dirty="0" err="1"/>
              <a:t>x_list</a:t>
            </a:r>
            <a:r>
              <a:rPr lang="en-US" altLang="ja-JP" dirty="0"/>
              <a:t>, [ 5, 10, 20, 40, 50], '--r', label = 'Ibaraki')     #</a:t>
            </a:r>
            <a:r>
              <a:rPr lang="ja-JP" altLang="en-US" dirty="0"/>
              <a:t>棒グラフ</a:t>
            </a:r>
            <a:endParaRPr lang="en-US" altLang="ja-JP" dirty="0"/>
          </a:p>
          <a:p>
            <a:pPr>
              <a:buNone/>
            </a:pPr>
            <a:r>
              <a:rPr lang="en-US" altLang="ja-JP" dirty="0"/>
              <a:t>plt.bar (</a:t>
            </a:r>
            <a:r>
              <a:rPr lang="en-US" altLang="ja-JP" dirty="0" err="1"/>
              <a:t>x_list</a:t>
            </a:r>
            <a:r>
              <a:rPr lang="en-US" altLang="ja-JP" dirty="0"/>
              <a:t>, [ 5, 10, 20, 25, 30])                                          #</a:t>
            </a:r>
            <a:r>
              <a:rPr lang="ja-JP" altLang="en-US" dirty="0"/>
              <a:t>棒グラフ</a:t>
            </a:r>
            <a:endParaRPr lang="en-US" altLang="ja-JP" dirty="0"/>
          </a:p>
          <a:p>
            <a:pPr>
              <a:buNone/>
            </a:pPr>
            <a:r>
              <a:rPr lang="en-US" altLang="ja-JP" dirty="0" err="1"/>
              <a:t>plt.xticks</a:t>
            </a:r>
            <a:r>
              <a:rPr lang="en-US" altLang="ja-JP" dirty="0"/>
              <a:t>(</a:t>
            </a:r>
            <a:r>
              <a:rPr lang="en-US" altLang="ja-JP" dirty="0" err="1"/>
              <a:t>x_list</a:t>
            </a:r>
            <a:r>
              <a:rPr lang="en-US" altLang="ja-JP" dirty="0"/>
              <a:t>, (['1</a:t>
            </a:r>
            <a:r>
              <a:rPr lang="ja-JP" altLang="en-US" dirty="0"/>
              <a:t>月</a:t>
            </a:r>
            <a:r>
              <a:rPr lang="en-US" altLang="ja-JP" dirty="0"/>
              <a:t>', '2</a:t>
            </a:r>
            <a:r>
              <a:rPr lang="ja-JP" altLang="en-US" dirty="0"/>
              <a:t>月</a:t>
            </a:r>
            <a:r>
              <a:rPr lang="en-US" altLang="ja-JP" dirty="0"/>
              <a:t>', '3</a:t>
            </a:r>
            <a:r>
              <a:rPr lang="ja-JP" altLang="en-US" dirty="0"/>
              <a:t>月</a:t>
            </a:r>
            <a:r>
              <a:rPr lang="en-US" altLang="ja-JP" dirty="0"/>
              <a:t>', '4</a:t>
            </a:r>
            <a:r>
              <a:rPr lang="ja-JP" altLang="en-US" dirty="0"/>
              <a:t>月</a:t>
            </a:r>
            <a:r>
              <a:rPr lang="en-US" altLang="ja-JP" dirty="0"/>
              <a:t>', '5</a:t>
            </a:r>
            <a:r>
              <a:rPr lang="ja-JP" altLang="en-US" dirty="0"/>
              <a:t>月</a:t>
            </a:r>
            <a:r>
              <a:rPr lang="en-US" altLang="ja-JP" dirty="0"/>
              <a:t>']))</a:t>
            </a:r>
          </a:p>
          <a:p>
            <a:pPr>
              <a:buNone/>
            </a:pPr>
            <a:r>
              <a:rPr lang="en-US" altLang="ja-JP" dirty="0" err="1"/>
              <a:t>plt.legend</a:t>
            </a:r>
            <a:r>
              <a:rPr lang="en-US" altLang="ja-JP" dirty="0"/>
              <a:t>()</a:t>
            </a:r>
          </a:p>
          <a:p>
            <a:pPr>
              <a:buNone/>
            </a:pPr>
            <a:r>
              <a:rPr lang="en-US" altLang="ja-JP" dirty="0" err="1"/>
              <a:t>plt.show</a:t>
            </a:r>
            <a:r>
              <a:rPr lang="en-US" altLang="ja-JP" dirty="0"/>
              <a:t>()</a:t>
            </a:r>
          </a:p>
          <a:p>
            <a:pPr>
              <a:buNone/>
            </a:pPr>
            <a:endParaRPr kumimoji="1" lang="ja-JP" altLang="en-US" dirty="0"/>
          </a:p>
        </p:txBody>
      </p:sp>
      <p:pic>
        <p:nvPicPr>
          <p:cNvPr id="6" name="Picture 2"/>
          <p:cNvPicPr>
            <a:picLocks noChangeAspect="1" noChangeArrowheads="1"/>
          </p:cNvPicPr>
          <p:nvPr/>
        </p:nvPicPr>
        <p:blipFill>
          <a:blip r:embed="rId2" cstate="print"/>
          <a:srcRect/>
          <a:stretch>
            <a:fillRect/>
          </a:stretch>
        </p:blipFill>
        <p:spPr bwMode="auto">
          <a:xfrm>
            <a:off x="4139952" y="4293096"/>
            <a:ext cx="3996267" cy="248496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B734-5D1B-4AFC-A3AD-CB4931483684}"/>
              </a:ext>
            </a:extLst>
          </p:cNvPr>
          <p:cNvSpPr>
            <a:spLocks noGrp="1"/>
          </p:cNvSpPr>
          <p:nvPr>
            <p:ph type="title"/>
          </p:nvPr>
        </p:nvSpPr>
        <p:spPr>
          <a:xfrm>
            <a:off x="251520" y="2286000"/>
            <a:ext cx="8229600" cy="1143000"/>
          </a:xfrm>
        </p:spPr>
        <p:txBody>
          <a:bodyPr/>
          <a:lstStyle/>
          <a:p>
            <a:r>
              <a:rPr lang="en-US" altLang="ja-JP"/>
              <a:t>12.4 </a:t>
            </a:r>
            <a:r>
              <a:rPr lang="ja-JP" altLang="en-US"/>
              <a:t>散布図</a:t>
            </a:r>
            <a:endParaRPr kumimoji="1" lang="ja-JP" altLang="en-US"/>
          </a:p>
        </p:txBody>
      </p:sp>
    </p:spTree>
    <p:extLst>
      <p:ext uri="{BB962C8B-B14F-4D97-AF65-F5344CB8AC3E}">
        <p14:creationId xmlns:p14="http://schemas.microsoft.com/office/powerpoint/2010/main" val="10512453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散布図</a:t>
            </a:r>
          </a:p>
        </p:txBody>
      </p:sp>
      <p:sp>
        <p:nvSpPr>
          <p:cNvPr id="3" name="コンテンツ プレースホルダ 2"/>
          <p:cNvSpPr>
            <a:spLocks noGrp="1"/>
          </p:cNvSpPr>
          <p:nvPr>
            <p:ph idx="1"/>
          </p:nvPr>
        </p:nvSpPr>
        <p:spPr/>
        <p:txBody>
          <a:bodyPr>
            <a:normAutofit/>
          </a:bodyPr>
          <a:lstStyle/>
          <a:p>
            <a:pPr>
              <a:buNone/>
            </a:pPr>
            <a:r>
              <a:rPr lang="en-US" altLang="ja-JP" sz="2400" dirty="0"/>
              <a:t>import </a:t>
            </a:r>
            <a:r>
              <a:rPr lang="en-US" altLang="ja-JP" sz="2400" dirty="0" err="1"/>
              <a:t>matplotlib.pyplot</a:t>
            </a:r>
            <a:r>
              <a:rPr lang="en-US" altLang="ja-JP" sz="2400" dirty="0"/>
              <a:t> as </a:t>
            </a:r>
            <a:r>
              <a:rPr lang="en-US" altLang="ja-JP" sz="2400" dirty="0" err="1"/>
              <a:t>plt</a:t>
            </a:r>
            <a:endParaRPr lang="en-US" altLang="ja-JP" sz="2400" dirty="0"/>
          </a:p>
          <a:p>
            <a:pPr>
              <a:buNone/>
            </a:pPr>
            <a:r>
              <a:rPr lang="en-US" altLang="ja-JP" sz="2400" dirty="0" err="1"/>
              <a:t>x_list</a:t>
            </a:r>
            <a:r>
              <a:rPr lang="en-US" altLang="ja-JP" sz="2400" dirty="0"/>
              <a:t> = range(1, 11)</a:t>
            </a:r>
          </a:p>
          <a:p>
            <a:pPr>
              <a:buNone/>
            </a:pPr>
            <a:r>
              <a:rPr lang="en-US" altLang="ja-JP" sz="2400" dirty="0" err="1"/>
              <a:t>y_list</a:t>
            </a:r>
            <a:r>
              <a:rPr lang="en-US" altLang="ja-JP" sz="2400" dirty="0"/>
              <a:t> = [ 1.5, 2.6, 2.8, 4.3, 5.5, 5.7, 7.3, 7.7, 9.5, 9.9]</a:t>
            </a:r>
          </a:p>
          <a:p>
            <a:pPr>
              <a:buNone/>
            </a:pPr>
            <a:r>
              <a:rPr lang="en-US" altLang="ja-JP" sz="2400" dirty="0" err="1"/>
              <a:t>plt.scatter</a:t>
            </a:r>
            <a:r>
              <a:rPr lang="en-US" altLang="ja-JP" sz="2400" dirty="0"/>
              <a:t>(</a:t>
            </a:r>
            <a:r>
              <a:rPr lang="en-US" altLang="ja-JP" sz="2400" dirty="0" err="1"/>
              <a:t>x_list</a:t>
            </a:r>
            <a:r>
              <a:rPr lang="en-US" altLang="ja-JP" sz="2400" dirty="0"/>
              <a:t>, </a:t>
            </a:r>
            <a:r>
              <a:rPr lang="en-US" altLang="ja-JP" sz="2400" dirty="0" err="1"/>
              <a:t>y_list</a:t>
            </a:r>
            <a:r>
              <a:rPr lang="en-US" altLang="ja-JP" sz="2400" dirty="0"/>
              <a:t>, c='b')</a:t>
            </a:r>
          </a:p>
          <a:p>
            <a:pPr>
              <a:buNone/>
            </a:pPr>
            <a:r>
              <a:rPr lang="en-US" altLang="ja-JP" sz="2400" dirty="0"/>
              <a:t>#</a:t>
            </a:r>
            <a:r>
              <a:rPr lang="en-US" altLang="ja-JP" sz="2400" dirty="0" err="1"/>
              <a:t>plt.plot</a:t>
            </a:r>
            <a:r>
              <a:rPr lang="en-US" altLang="ja-JP" sz="2400" dirty="0"/>
              <a:t>( </a:t>
            </a:r>
            <a:r>
              <a:rPr lang="en-US" altLang="ja-JP" sz="2400" dirty="0" err="1"/>
              <a:t>x_list</a:t>
            </a:r>
            <a:r>
              <a:rPr lang="en-US" altLang="ja-JP" sz="2400" dirty="0"/>
              <a:t>, </a:t>
            </a:r>
            <a:r>
              <a:rPr lang="en-US" altLang="ja-JP" sz="2400" dirty="0" err="1"/>
              <a:t>y_list</a:t>
            </a:r>
            <a:r>
              <a:rPr lang="en-US" altLang="ja-JP" sz="2400" dirty="0"/>
              <a:t>, 'b*')</a:t>
            </a:r>
          </a:p>
          <a:p>
            <a:pPr>
              <a:buNone/>
            </a:pPr>
            <a:r>
              <a:rPr lang="en-US" altLang="ja-JP" sz="2400" dirty="0" err="1"/>
              <a:t>plt.show</a:t>
            </a:r>
            <a:r>
              <a:rPr lang="en-US" altLang="ja-JP" sz="2400" dirty="0"/>
              <a:t>()</a:t>
            </a:r>
            <a:endParaRPr kumimoji="1" lang="ja-JP" altLang="en-US" sz="2400" dirty="0"/>
          </a:p>
        </p:txBody>
      </p:sp>
      <p:pic>
        <p:nvPicPr>
          <p:cNvPr id="3074" name="Picture 2"/>
          <p:cNvPicPr>
            <a:picLocks noChangeAspect="1" noChangeArrowheads="1"/>
          </p:cNvPicPr>
          <p:nvPr/>
        </p:nvPicPr>
        <p:blipFill>
          <a:blip r:embed="rId2" cstate="print"/>
          <a:srcRect/>
          <a:stretch>
            <a:fillRect/>
          </a:stretch>
        </p:blipFill>
        <p:spPr bwMode="auto">
          <a:xfrm>
            <a:off x="3995936" y="4077072"/>
            <a:ext cx="3478163" cy="2163698"/>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3FBC4-66BE-4805-915A-1042BA47E0F7}"/>
              </a:ext>
            </a:extLst>
          </p:cNvPr>
          <p:cNvSpPr>
            <a:spLocks noGrp="1"/>
          </p:cNvSpPr>
          <p:nvPr>
            <p:ph type="title"/>
          </p:nvPr>
        </p:nvSpPr>
        <p:spPr/>
        <p:txBody>
          <a:bodyPr/>
          <a:lstStyle/>
          <a:p>
            <a:r>
              <a:rPr lang="ja-JP" altLang="en-US"/>
              <a:t>plt.scatter</a:t>
            </a:r>
            <a:endParaRPr kumimoji="1" lang="ja-JP" altLang="en-US"/>
          </a:p>
        </p:txBody>
      </p:sp>
      <p:sp>
        <p:nvSpPr>
          <p:cNvPr id="4" name="正方形/長方形 3">
            <a:extLst>
              <a:ext uri="{FF2B5EF4-FFF2-40B4-BE49-F238E27FC236}">
                <a16:creationId xmlns:a16="http://schemas.microsoft.com/office/drawing/2014/main" id="{7A406F77-0B42-47D4-8550-11A03550CC18}"/>
              </a:ext>
            </a:extLst>
          </p:cNvPr>
          <p:cNvSpPr/>
          <p:nvPr/>
        </p:nvSpPr>
        <p:spPr>
          <a:xfrm>
            <a:off x="1547664" y="1720840"/>
            <a:ext cx="5004048" cy="3139321"/>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endParaRPr lang="ja-JP" altLang="en-US"/>
          </a:p>
          <a:p>
            <a:r>
              <a:rPr lang="ja-JP" altLang="en-US"/>
              <a:t>plt.scatter(x, y)</a:t>
            </a:r>
          </a:p>
          <a:p>
            <a:endParaRPr lang="ja-JP" altLang="en-US"/>
          </a:p>
          <a:p>
            <a:r>
              <a:rPr lang="ja-JP" altLang="en-US"/>
              <a:t>plt.show()</a:t>
            </a:r>
          </a:p>
        </p:txBody>
      </p:sp>
    </p:spTree>
    <p:extLst>
      <p:ext uri="{BB962C8B-B14F-4D97-AF65-F5344CB8AC3E}">
        <p14:creationId xmlns:p14="http://schemas.microsoft.com/office/powerpoint/2010/main" val="2927683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FE2E9-C811-4D85-94A0-E6C029105B7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BCC98A2-9ADA-4675-9A57-FB47A93C0AD2}"/>
              </a:ext>
            </a:extLst>
          </p:cNvPr>
          <p:cNvSpPr>
            <a:spLocks noGrp="1"/>
          </p:cNvSpPr>
          <p:nvPr>
            <p:ph idx="1"/>
          </p:nvPr>
        </p:nvSpPr>
        <p:spPr/>
        <p:txBody>
          <a:bodyPr>
            <a:normAutofit fontScale="92500" lnSpcReduction="20000"/>
          </a:bodyPr>
          <a:lstStyle/>
          <a:p>
            <a:pPr marL="0" indent="0" fontAlgn="base">
              <a:buNone/>
            </a:pPr>
            <a:r>
              <a:rPr lang="en-US" altLang="ja-JP"/>
              <a:t>dice = list(range(1, 7))#1</a:t>
            </a:r>
            <a:r>
              <a:rPr lang="ja-JP" altLang="en-US"/>
              <a:t>から</a:t>
            </a:r>
            <a:r>
              <a:rPr lang="en-US" altLang="ja-JP"/>
              <a:t>6</a:t>
            </a:r>
            <a:r>
              <a:rPr lang="ja-JP" altLang="en-US"/>
              <a:t>の値をリスト</a:t>
            </a:r>
            <a:endParaRPr lang="en-US" altLang="ja-JP"/>
          </a:p>
          <a:p>
            <a:pPr marL="0" indent="0" fontAlgn="base">
              <a:buNone/>
            </a:pPr>
            <a:r>
              <a:rPr lang="en-US" altLang="ja-JP" b="1"/>
              <a:t>print</a:t>
            </a:r>
            <a:r>
              <a:rPr lang="en-US" altLang="ja-JP"/>
              <a:t>(np.random.choice(dice))#</a:t>
            </a:r>
            <a:r>
              <a:rPr lang="ja-JP" altLang="en-US"/>
              <a:t>さいころを振る</a:t>
            </a:r>
            <a:endParaRPr lang="en-US" altLang="ja-JP"/>
          </a:p>
          <a:p>
            <a:pPr marL="0" indent="0">
              <a:buNone/>
            </a:pPr>
            <a:r>
              <a:rPr lang="ja-JP" altLang="en-US"/>
              <a:t>出力例</a:t>
            </a:r>
            <a:endParaRPr lang="it-IT" altLang="ja-JP"/>
          </a:p>
          <a:p>
            <a:pPr marL="0" indent="0">
              <a:buNone/>
            </a:pPr>
            <a:r>
              <a:rPr lang="it-IT" altLang="ja-JP"/>
              <a:t>&gt;&gt;&gt; dice = list(range(1, 7))</a:t>
            </a:r>
          </a:p>
          <a:p>
            <a:pPr marL="0" indent="0">
              <a:buNone/>
            </a:pPr>
            <a:r>
              <a:rPr lang="it-IT" altLang="ja-JP"/>
              <a:t>&gt;&gt;&gt; dice</a:t>
            </a:r>
          </a:p>
          <a:p>
            <a:pPr marL="0" indent="0">
              <a:buNone/>
            </a:pPr>
            <a:r>
              <a:rPr lang="it-IT" altLang="ja-JP"/>
              <a:t>[1, 2, 3, 4, 5, 6]</a:t>
            </a:r>
          </a:p>
          <a:p>
            <a:pPr marL="0" indent="0">
              <a:buNone/>
            </a:pPr>
            <a:r>
              <a:rPr lang="it-IT" altLang="ja-JP"/>
              <a:t>&gt;&gt;&gt; print(np.random.choice(dice))</a:t>
            </a:r>
          </a:p>
          <a:p>
            <a:pPr marL="0" indent="0">
              <a:buNone/>
            </a:pPr>
            <a:r>
              <a:rPr lang="it-IT" altLang="ja-JP"/>
              <a:t>6</a:t>
            </a:r>
          </a:p>
          <a:p>
            <a:pPr marL="0" indent="0">
              <a:buNone/>
            </a:pPr>
            <a:r>
              <a:rPr lang="it-IT" altLang="ja-JP"/>
              <a:t>&gt;&gt;&gt; </a:t>
            </a:r>
            <a:endParaRPr kumimoji="1" lang="ja-JP" altLang="en-US"/>
          </a:p>
        </p:txBody>
      </p:sp>
    </p:spTree>
    <p:extLst>
      <p:ext uri="{BB962C8B-B14F-4D97-AF65-F5344CB8AC3E}">
        <p14:creationId xmlns:p14="http://schemas.microsoft.com/office/powerpoint/2010/main" val="12137843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05611-E664-4AD7-8601-21DB21BD67EE}"/>
              </a:ext>
            </a:extLst>
          </p:cNvPr>
          <p:cNvSpPr>
            <a:spLocks noGrp="1"/>
          </p:cNvSpPr>
          <p:nvPr>
            <p:ph type="title"/>
          </p:nvPr>
        </p:nvSpPr>
        <p:spPr/>
        <p:txBody>
          <a:bodyPr/>
          <a:lstStyle/>
          <a:p>
            <a:r>
              <a:rPr lang="ja-JP" altLang="en-US"/>
              <a:t>marker="s", color="k"</a:t>
            </a:r>
            <a:endParaRPr kumimoji="1" lang="ja-JP" altLang="en-US"/>
          </a:p>
        </p:txBody>
      </p:sp>
      <p:sp>
        <p:nvSpPr>
          <p:cNvPr id="4" name="正方形/長方形 3">
            <a:extLst>
              <a:ext uri="{FF2B5EF4-FFF2-40B4-BE49-F238E27FC236}">
                <a16:creationId xmlns:a16="http://schemas.microsoft.com/office/drawing/2014/main" id="{8FE2FB86-6F72-4A7B-8041-17212B5CD789}"/>
              </a:ext>
            </a:extLst>
          </p:cNvPr>
          <p:cNvSpPr/>
          <p:nvPr/>
        </p:nvSpPr>
        <p:spPr>
          <a:xfrm>
            <a:off x="899592" y="1484784"/>
            <a:ext cx="6048672" cy="3416320"/>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endParaRPr lang="ja-JP" altLang="en-US"/>
          </a:p>
          <a:p>
            <a:r>
              <a:rPr lang="ja-JP" altLang="en-US"/>
              <a:t># マーカーの種類を四角、色を黒に設定して散布図を作成してください</a:t>
            </a:r>
          </a:p>
          <a:p>
            <a:r>
              <a:rPr lang="ja-JP" altLang="en-US"/>
              <a:t>plt.scatter(x, y, </a:t>
            </a:r>
            <a:r>
              <a:rPr lang="ja-JP" altLang="en-US">
                <a:solidFill>
                  <a:srgbClr val="FF0000"/>
                </a:solidFill>
              </a:rPr>
              <a:t>marker="s", color="k"</a:t>
            </a:r>
            <a:r>
              <a:rPr lang="ja-JP" altLang="en-US"/>
              <a:t>)</a:t>
            </a:r>
          </a:p>
          <a:p>
            <a:r>
              <a:rPr lang="ja-JP" altLang="en-US"/>
              <a:t>plt.show()</a:t>
            </a:r>
          </a:p>
        </p:txBody>
      </p:sp>
      <p:pic>
        <p:nvPicPr>
          <p:cNvPr id="19458" name="Picture 2">
            <a:extLst>
              <a:ext uri="{FF2B5EF4-FFF2-40B4-BE49-F238E27FC236}">
                <a16:creationId xmlns:a16="http://schemas.microsoft.com/office/drawing/2014/main" id="{FFBB7159-DECC-49B6-A9A6-CE19DC54C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293096"/>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996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334-16DF-4361-8157-15AF35C5675F}"/>
              </a:ext>
            </a:extLst>
          </p:cNvPr>
          <p:cNvSpPr>
            <a:spLocks noGrp="1"/>
          </p:cNvSpPr>
          <p:nvPr>
            <p:ph type="title"/>
          </p:nvPr>
        </p:nvSpPr>
        <p:spPr/>
        <p:txBody>
          <a:bodyPr>
            <a:normAutofit fontScale="90000"/>
          </a:bodyPr>
          <a:lstStyle/>
          <a:p>
            <a:r>
              <a:rPr lang="ja-JP" altLang="en-US"/>
              <a:t>plt.scatter(x, y, s=z)</a:t>
            </a:r>
            <a:br>
              <a:rPr lang="ja-JP" altLang="en-US"/>
            </a:br>
            <a:endParaRPr kumimoji="1" lang="ja-JP" altLang="en-US"/>
          </a:p>
        </p:txBody>
      </p:sp>
      <p:sp>
        <p:nvSpPr>
          <p:cNvPr id="4" name="正方形/長方形 3">
            <a:extLst>
              <a:ext uri="{FF2B5EF4-FFF2-40B4-BE49-F238E27FC236}">
                <a16:creationId xmlns:a16="http://schemas.microsoft.com/office/drawing/2014/main" id="{8A938ADF-6C74-42BC-8CF8-20E2896D1E4E}"/>
              </a:ext>
            </a:extLst>
          </p:cNvPr>
          <p:cNvSpPr/>
          <p:nvPr/>
        </p:nvSpPr>
        <p:spPr>
          <a:xfrm>
            <a:off x="788610" y="1124744"/>
            <a:ext cx="5886400" cy="3970318"/>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r>
              <a:rPr lang="ja-JP" altLang="en-US"/>
              <a:t>z = np.random.choice(np.arange(100), 100)</a:t>
            </a:r>
          </a:p>
          <a:p>
            <a:endParaRPr lang="ja-JP" altLang="en-US"/>
          </a:p>
          <a:p>
            <a:r>
              <a:rPr lang="ja-JP" altLang="en-US"/>
              <a:t># zの値に応じて、マーカーの大きさが変わるようにプロットしてください</a:t>
            </a:r>
          </a:p>
          <a:p>
            <a:r>
              <a:rPr lang="ja-JP" altLang="en-US"/>
              <a:t>plt.scatter(x, y, </a:t>
            </a:r>
            <a:r>
              <a:rPr lang="ja-JP" altLang="en-US">
                <a:solidFill>
                  <a:srgbClr val="FF0000"/>
                </a:solidFill>
              </a:rPr>
              <a:t>s=z</a:t>
            </a:r>
            <a:r>
              <a:rPr lang="ja-JP" altLang="en-US"/>
              <a:t>)</a:t>
            </a:r>
          </a:p>
          <a:p>
            <a:endParaRPr lang="ja-JP" altLang="en-US"/>
          </a:p>
          <a:p>
            <a:r>
              <a:rPr lang="ja-JP" altLang="en-US"/>
              <a:t>plt.show()</a:t>
            </a:r>
          </a:p>
        </p:txBody>
      </p:sp>
      <p:pic>
        <p:nvPicPr>
          <p:cNvPr id="20482" name="Picture 2">
            <a:extLst>
              <a:ext uri="{FF2B5EF4-FFF2-40B4-BE49-F238E27FC236}">
                <a16:creationId xmlns:a16="http://schemas.microsoft.com/office/drawing/2014/main" id="{89A373A9-9DC3-419E-9C4B-90B17F16B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183062"/>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187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C342F-4B23-4B58-90F0-44C7E33F9F4A}"/>
              </a:ext>
            </a:extLst>
          </p:cNvPr>
          <p:cNvSpPr>
            <a:spLocks noGrp="1"/>
          </p:cNvSpPr>
          <p:nvPr>
            <p:ph type="title"/>
          </p:nvPr>
        </p:nvSpPr>
        <p:spPr>
          <a:xfrm>
            <a:off x="107504" y="404664"/>
            <a:ext cx="8229600" cy="1143000"/>
          </a:xfrm>
        </p:spPr>
        <p:txBody>
          <a:bodyPr>
            <a:normAutofit fontScale="90000"/>
          </a:bodyPr>
          <a:lstStyle/>
          <a:p>
            <a:r>
              <a:rPr lang="ja-JP" altLang="en-US"/>
              <a:t>cmap=“Blues”と</a:t>
            </a:r>
            <a:r>
              <a:rPr lang="en-US" altLang="ja-JP"/>
              <a:t>plt.colorbar()</a:t>
            </a:r>
            <a:br>
              <a:rPr lang="ja-JP" altLang="en-US">
                <a:solidFill>
                  <a:srgbClr val="FF0000"/>
                </a:solidFill>
              </a:rPr>
            </a:br>
            <a:endParaRPr kumimoji="1" lang="ja-JP" altLang="en-US"/>
          </a:p>
        </p:txBody>
      </p:sp>
      <p:sp>
        <p:nvSpPr>
          <p:cNvPr id="4" name="正方形/長方形 3">
            <a:extLst>
              <a:ext uri="{FF2B5EF4-FFF2-40B4-BE49-F238E27FC236}">
                <a16:creationId xmlns:a16="http://schemas.microsoft.com/office/drawing/2014/main" id="{73AC0318-A25F-4151-8498-F8E06DF0BD63}"/>
              </a:ext>
            </a:extLst>
          </p:cNvPr>
          <p:cNvSpPr/>
          <p:nvPr/>
        </p:nvSpPr>
        <p:spPr>
          <a:xfrm>
            <a:off x="1115616" y="1411541"/>
            <a:ext cx="6552728" cy="3970318"/>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r>
              <a:rPr lang="ja-JP" altLang="en-US"/>
              <a:t>z = np.random.choice(np.arange(100), 100)</a:t>
            </a:r>
          </a:p>
          <a:p>
            <a:endParaRPr lang="ja-JP" altLang="en-US"/>
          </a:p>
          <a:p>
            <a:r>
              <a:rPr lang="ja-JP" altLang="en-US"/>
              <a:t># zの値に応じて、マーカーの濃さが青系統で変わるようにプロットしてください</a:t>
            </a:r>
          </a:p>
          <a:p>
            <a:r>
              <a:rPr lang="ja-JP" altLang="en-US"/>
              <a:t>plt.scatter(x, y, c=z, </a:t>
            </a:r>
            <a:r>
              <a:rPr lang="ja-JP" altLang="en-US">
                <a:solidFill>
                  <a:srgbClr val="FF0000"/>
                </a:solidFill>
              </a:rPr>
              <a:t>cmap="Blues")</a:t>
            </a:r>
          </a:p>
          <a:p>
            <a:r>
              <a:rPr lang="en-US" altLang="ja-JP">
                <a:solidFill>
                  <a:srgbClr val="FF0000"/>
                </a:solidFill>
              </a:rPr>
              <a:t>plt.colorbar()</a:t>
            </a:r>
            <a:endParaRPr lang="ja-JP" altLang="en-US">
              <a:solidFill>
                <a:srgbClr val="FF0000"/>
              </a:solidFill>
            </a:endParaRPr>
          </a:p>
          <a:p>
            <a:r>
              <a:rPr lang="ja-JP" altLang="en-US"/>
              <a:t>plt.show()</a:t>
            </a:r>
          </a:p>
        </p:txBody>
      </p:sp>
      <p:pic>
        <p:nvPicPr>
          <p:cNvPr id="21506" name="Picture 2">
            <a:extLst>
              <a:ext uri="{FF2B5EF4-FFF2-40B4-BE49-F238E27FC236}">
                <a16:creationId xmlns:a16="http://schemas.microsoft.com/office/drawing/2014/main" id="{59138DE6-25E4-40BA-8F42-E05C4296F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434081"/>
            <a:ext cx="33813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91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1A140-8A75-4BA6-886A-60669546197E}"/>
              </a:ext>
            </a:extLst>
          </p:cNvPr>
          <p:cNvSpPr>
            <a:spLocks noGrp="1"/>
          </p:cNvSpPr>
          <p:nvPr>
            <p:ph type="title"/>
          </p:nvPr>
        </p:nvSpPr>
        <p:spPr/>
        <p:txBody>
          <a:bodyPr/>
          <a:lstStyle/>
          <a:p>
            <a:r>
              <a:rPr kumimoji="1" lang="ja-JP" altLang="en-US"/>
              <a:t>演習</a:t>
            </a:r>
          </a:p>
        </p:txBody>
      </p:sp>
      <p:sp>
        <p:nvSpPr>
          <p:cNvPr id="3" name="コンテンツ プレースホルダー 2">
            <a:extLst>
              <a:ext uri="{FF2B5EF4-FFF2-40B4-BE49-F238E27FC236}">
                <a16:creationId xmlns:a16="http://schemas.microsoft.com/office/drawing/2014/main" id="{59C5D32F-F8E5-4C48-8597-7FFCED9DA001}"/>
              </a:ext>
            </a:extLst>
          </p:cNvPr>
          <p:cNvSpPr>
            <a:spLocks noGrp="1"/>
          </p:cNvSpPr>
          <p:nvPr>
            <p:ph idx="1"/>
          </p:nvPr>
        </p:nvSpPr>
        <p:spPr/>
        <p:txBody>
          <a:bodyPr/>
          <a:lstStyle/>
          <a:p>
            <a:r>
              <a:rPr kumimoji="1" lang="ja-JP" altLang="en-US"/>
              <a:t>巨人軍のデータを使い身長と体重の散布図を作りなさい</a:t>
            </a:r>
          </a:p>
        </p:txBody>
      </p:sp>
    </p:spTree>
    <p:extLst>
      <p:ext uri="{BB962C8B-B14F-4D97-AF65-F5344CB8AC3E}">
        <p14:creationId xmlns:p14="http://schemas.microsoft.com/office/powerpoint/2010/main" val="2950727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C51F9-3A98-4E41-BBA6-49EC2DAB2C14}"/>
              </a:ext>
            </a:extLst>
          </p:cNvPr>
          <p:cNvSpPr>
            <a:spLocks noGrp="1"/>
          </p:cNvSpPr>
          <p:nvPr>
            <p:ph type="title"/>
          </p:nvPr>
        </p:nvSpPr>
        <p:spPr/>
        <p:txBody>
          <a:bodyPr/>
          <a:lstStyle/>
          <a:p>
            <a:r>
              <a:rPr kumimoji="1" lang="ja-JP" altLang="en-US"/>
              <a:t>解答例</a:t>
            </a:r>
          </a:p>
        </p:txBody>
      </p:sp>
      <p:pic>
        <p:nvPicPr>
          <p:cNvPr id="22532" name="Picture 4">
            <a:extLst>
              <a:ext uri="{FF2B5EF4-FFF2-40B4-BE49-F238E27FC236}">
                <a16:creationId xmlns:a16="http://schemas.microsoft.com/office/drawing/2014/main" id="{AD7A6CB8-7E69-450E-93A9-BF65C72AF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62" y="3068960"/>
            <a:ext cx="5206937" cy="2946078"/>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A4983502-BD59-411E-98D3-4D32B70D0D3D}"/>
              </a:ext>
            </a:extLst>
          </p:cNvPr>
          <p:cNvSpPr/>
          <p:nvPr/>
        </p:nvSpPr>
        <p:spPr>
          <a:xfrm>
            <a:off x="755576" y="1052736"/>
            <a:ext cx="4572000" cy="5632311"/>
          </a:xfrm>
          <a:prstGeom prst="rect">
            <a:avLst/>
          </a:prstGeom>
        </p:spPr>
        <p:txBody>
          <a:bodyPr>
            <a:spAutoFit/>
          </a:bodyPr>
          <a:lstStyle/>
          <a:p>
            <a:r>
              <a:rPr lang="ja-JP" altLang="en-US"/>
              <a:t>import pandas as pd</a:t>
            </a:r>
          </a:p>
          <a:p>
            <a:r>
              <a:rPr lang="ja-JP" altLang="en-US"/>
              <a:t>import matplotlib.pyplot as plt</a:t>
            </a:r>
          </a:p>
          <a:p>
            <a:r>
              <a:rPr lang="ja-JP" altLang="en-US"/>
              <a:t>%matplotlib inline</a:t>
            </a:r>
          </a:p>
          <a:p>
            <a:r>
              <a:rPr lang="ja-JP" altLang="en-US"/>
              <a:t>df = pd.read_csv('g.csv')#</a:t>
            </a:r>
          </a:p>
          <a:p>
            <a:r>
              <a:rPr lang="ja-JP" altLang="en-US"/>
              <a:t>#df = pd.read_csv('player.csv')</a:t>
            </a:r>
          </a:p>
          <a:p>
            <a:endParaRPr lang="ja-JP" altLang="en-US"/>
          </a:p>
          <a:p>
            <a:r>
              <a:rPr lang="ja-JP" altLang="en-US"/>
              <a:t>shisyo     = np.array</a:t>
            </a:r>
          </a:p>
          <a:p>
            <a:r>
              <a:rPr lang="ja-JP" altLang="en-US"/>
              <a:t>shisyo     = df.values</a:t>
            </a:r>
          </a:p>
          <a:p>
            <a:r>
              <a:rPr lang="ja-JP" altLang="en-US"/>
              <a:t>height=[]</a:t>
            </a:r>
          </a:p>
          <a:p>
            <a:r>
              <a:rPr lang="ja-JP" altLang="en-US"/>
              <a:t>weight=[]</a:t>
            </a:r>
          </a:p>
          <a:p>
            <a:r>
              <a:rPr lang="ja-JP" altLang="en-US"/>
              <a:t>for s in shisyo:</a:t>
            </a:r>
          </a:p>
          <a:p>
            <a:r>
              <a:rPr lang="ja-JP" altLang="en-US"/>
              <a:t>    #print(s[3])#巨人用</a:t>
            </a:r>
          </a:p>
          <a:p>
            <a:r>
              <a:rPr lang="ja-JP" altLang="en-US"/>
              <a:t>    height.append(s[3])</a:t>
            </a:r>
          </a:p>
          <a:p>
            <a:r>
              <a:rPr lang="ja-JP" altLang="en-US"/>
              <a:t>    weight.append(s[4])</a:t>
            </a:r>
          </a:p>
          <a:p>
            <a:r>
              <a:rPr lang="ja-JP" altLang="en-US"/>
              <a:t>plt.figure(figsize=(14, 8), dpi=100)</a:t>
            </a:r>
          </a:p>
          <a:p>
            <a:r>
              <a:rPr lang="ja-JP" altLang="en-US"/>
              <a:t>plt.ylim(160, 205)</a:t>
            </a:r>
          </a:p>
          <a:p>
            <a:r>
              <a:rPr lang="ja-JP" altLang="en-US"/>
              <a:t>plt.xlim(60,110)</a:t>
            </a:r>
          </a:p>
          <a:p>
            <a:r>
              <a:rPr lang="ja-JP" altLang="en-US"/>
              <a:t>plt.scatter(weight, height)</a:t>
            </a:r>
          </a:p>
          <a:p>
            <a:r>
              <a:rPr lang="ja-JP" altLang="en-US"/>
              <a:t>plt.show()</a:t>
            </a:r>
          </a:p>
          <a:p>
            <a:r>
              <a:rPr lang="ja-JP" altLang="en-US"/>
              <a:t>print(shisyo[0])</a:t>
            </a:r>
          </a:p>
        </p:txBody>
      </p:sp>
    </p:spTree>
    <p:extLst>
      <p:ext uri="{BB962C8B-B14F-4D97-AF65-F5344CB8AC3E}">
        <p14:creationId xmlns:p14="http://schemas.microsoft.com/office/powerpoint/2010/main" val="309192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DDE2E-6A6A-4784-B788-0BD46EE89B1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E4D4020-1B13-456A-BE22-AAF7E05496B8}"/>
              </a:ext>
            </a:extLst>
          </p:cNvPr>
          <p:cNvSpPr>
            <a:spLocks noGrp="1"/>
          </p:cNvSpPr>
          <p:nvPr>
            <p:ph idx="1"/>
          </p:nvPr>
        </p:nvSpPr>
        <p:spPr>
          <a:xfrm>
            <a:off x="755576" y="2492896"/>
            <a:ext cx="8229600" cy="1036712"/>
          </a:xfrm>
        </p:spPr>
        <p:txBody>
          <a:bodyPr/>
          <a:lstStyle/>
          <a:p>
            <a:pPr marL="0" indent="0">
              <a:buNone/>
            </a:pPr>
            <a:r>
              <a:rPr kumimoji="1" lang="ja-JP" altLang="en-US"/>
              <a:t>解答例  </a:t>
            </a:r>
            <a:r>
              <a:rPr kumimoji="1" lang="en-US" altLang="ja-JP"/>
              <a:t>mastrtmente3.py</a:t>
            </a:r>
            <a:endParaRPr kumimoji="1" lang="ja-JP" altLang="en-US"/>
          </a:p>
        </p:txBody>
      </p:sp>
    </p:spTree>
    <p:extLst>
      <p:ext uri="{BB962C8B-B14F-4D97-AF65-F5344CB8AC3E}">
        <p14:creationId xmlns:p14="http://schemas.microsoft.com/office/powerpoint/2010/main" val="580180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B510A-5815-43A0-9272-00220C731CE3}"/>
              </a:ext>
            </a:extLst>
          </p:cNvPr>
          <p:cNvSpPr>
            <a:spLocks noGrp="1"/>
          </p:cNvSpPr>
          <p:nvPr>
            <p:ph type="title"/>
          </p:nvPr>
        </p:nvSpPr>
        <p:spPr>
          <a:xfrm>
            <a:off x="457200" y="1988840"/>
            <a:ext cx="8229600" cy="1143000"/>
          </a:xfrm>
        </p:spPr>
        <p:txBody>
          <a:bodyPr/>
          <a:lstStyle/>
          <a:p>
            <a:r>
              <a:rPr kumimoji="1" lang="ja-JP" altLang="en-US"/>
              <a:t>３Ｄグラフ</a:t>
            </a:r>
          </a:p>
        </p:txBody>
      </p:sp>
    </p:spTree>
    <p:extLst>
      <p:ext uri="{BB962C8B-B14F-4D97-AF65-F5344CB8AC3E}">
        <p14:creationId xmlns:p14="http://schemas.microsoft.com/office/powerpoint/2010/main" val="1529228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2C06F-07A5-48D4-97E5-D1D5FE9F132F}"/>
              </a:ext>
            </a:extLst>
          </p:cNvPr>
          <p:cNvSpPr>
            <a:spLocks noGrp="1"/>
          </p:cNvSpPr>
          <p:nvPr>
            <p:ph type="title"/>
          </p:nvPr>
        </p:nvSpPr>
        <p:spPr/>
        <p:txBody>
          <a:bodyPr/>
          <a:lstStyle/>
          <a:p>
            <a:r>
              <a:rPr kumimoji="1" lang="ja-JP" altLang="en-US"/>
              <a:t>３Ｄグラフ</a:t>
            </a:r>
          </a:p>
        </p:txBody>
      </p:sp>
      <p:sp>
        <p:nvSpPr>
          <p:cNvPr id="4" name="正方形/長方形 3">
            <a:extLst>
              <a:ext uri="{FF2B5EF4-FFF2-40B4-BE49-F238E27FC236}">
                <a16:creationId xmlns:a16="http://schemas.microsoft.com/office/drawing/2014/main" id="{200C5079-5B33-49EA-BCB1-3494F906D6B7}"/>
              </a:ext>
            </a:extLst>
          </p:cNvPr>
          <p:cNvSpPr/>
          <p:nvPr/>
        </p:nvSpPr>
        <p:spPr>
          <a:xfrm>
            <a:off x="971600" y="1453293"/>
            <a:ext cx="6400800" cy="5078313"/>
          </a:xfrm>
          <a:prstGeom prst="rect">
            <a:avLst/>
          </a:prstGeom>
        </p:spPr>
        <p:txBody>
          <a:bodyPr wrap="square">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t>from mpl_toolkits.mplot3d import Axes3D</a:t>
            </a:r>
          </a:p>
          <a:p>
            <a:r>
              <a:rPr lang="ja-JP" altLang="en-US"/>
              <a:t>%matplotlib inline</a:t>
            </a:r>
          </a:p>
          <a:p>
            <a:endParaRPr lang="ja-JP" altLang="en-US"/>
          </a:p>
          <a:p>
            <a:r>
              <a:rPr lang="ja-JP" altLang="en-US"/>
              <a:t>t = np.linspace(-2*np.pi, 2*np.pi)</a:t>
            </a:r>
          </a:p>
          <a:p>
            <a:r>
              <a:rPr lang="ja-JP" altLang="en-US">
                <a:solidFill>
                  <a:srgbClr val="FF0000"/>
                </a:solidFill>
              </a:rPr>
              <a:t>X, Y = np.meshgrid(t, t)</a:t>
            </a:r>
          </a:p>
          <a:p>
            <a:r>
              <a:rPr lang="ja-JP" altLang="en-US"/>
              <a:t>R = np.sqrt(X**2 + Y**2)</a:t>
            </a:r>
          </a:p>
          <a:p>
            <a:r>
              <a:rPr lang="ja-JP" altLang="en-US"/>
              <a:t>Z = np.sin(R)</a:t>
            </a:r>
          </a:p>
          <a:p>
            <a:endParaRPr lang="ja-JP" altLang="en-US"/>
          </a:p>
          <a:p>
            <a:r>
              <a:rPr lang="ja-JP" altLang="en-US"/>
              <a:t># Figureオブジェクトを作成します</a:t>
            </a:r>
          </a:p>
          <a:p>
            <a:r>
              <a:rPr lang="ja-JP" altLang="en-US">
                <a:solidFill>
                  <a:srgbClr val="FF0000"/>
                </a:solidFill>
              </a:rPr>
              <a:t>fig = plt.figure(figsize=(6,6))</a:t>
            </a:r>
          </a:p>
          <a:p>
            <a:r>
              <a:rPr lang="ja-JP" altLang="en-US"/>
              <a:t># サブプロットaxを作成してください</a:t>
            </a:r>
          </a:p>
          <a:p>
            <a:r>
              <a:rPr lang="ja-JP" altLang="en-US">
                <a:solidFill>
                  <a:srgbClr val="FF0000"/>
                </a:solidFill>
              </a:rPr>
              <a:t>ax  = fig.add_subplot(1, 1, 1, projection="3d" )</a:t>
            </a:r>
          </a:p>
          <a:p>
            <a:r>
              <a:rPr lang="ja-JP" altLang="en-US"/>
              <a:t># プロットして表示します</a:t>
            </a:r>
          </a:p>
          <a:p>
            <a:r>
              <a:rPr lang="ja-JP" altLang="en-US">
                <a:solidFill>
                  <a:srgbClr val="FF0000"/>
                </a:solidFill>
              </a:rPr>
              <a:t>ax.plot_surface(X, Y, Z)</a:t>
            </a:r>
          </a:p>
          <a:p>
            <a:r>
              <a:rPr lang="ja-JP" altLang="en-US"/>
              <a:t>plt.show()</a:t>
            </a:r>
          </a:p>
        </p:txBody>
      </p:sp>
      <p:pic>
        <p:nvPicPr>
          <p:cNvPr id="23554" name="Picture 2">
            <a:extLst>
              <a:ext uri="{FF2B5EF4-FFF2-40B4-BE49-F238E27FC236}">
                <a16:creationId xmlns:a16="http://schemas.microsoft.com/office/drawing/2014/main" id="{5192FF9C-71F8-4444-A176-BD8EEC397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840" y="3262086"/>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18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E93E2-6931-485D-B352-AA2A008C1254}"/>
              </a:ext>
            </a:extLst>
          </p:cNvPr>
          <p:cNvSpPr>
            <a:spLocks noGrp="1"/>
          </p:cNvSpPr>
          <p:nvPr>
            <p:ph type="title"/>
          </p:nvPr>
        </p:nvSpPr>
        <p:spPr/>
        <p:txBody>
          <a:bodyPr/>
          <a:lstStyle/>
          <a:p>
            <a:r>
              <a:rPr kumimoji="1" lang="ja-JP" altLang="en-US"/>
              <a:t>３Ｄ２</a:t>
            </a:r>
          </a:p>
        </p:txBody>
      </p:sp>
      <p:sp>
        <p:nvSpPr>
          <p:cNvPr id="4" name="正方形/長方形 3">
            <a:extLst>
              <a:ext uri="{FF2B5EF4-FFF2-40B4-BE49-F238E27FC236}">
                <a16:creationId xmlns:a16="http://schemas.microsoft.com/office/drawing/2014/main" id="{1449C115-16A2-41F6-B075-F4BF1AA2E366}"/>
              </a:ext>
            </a:extLst>
          </p:cNvPr>
          <p:cNvSpPr/>
          <p:nvPr/>
        </p:nvSpPr>
        <p:spPr>
          <a:xfrm>
            <a:off x="755576" y="1556792"/>
            <a:ext cx="4572000" cy="5078313"/>
          </a:xfrm>
          <a:prstGeom prst="rect">
            <a:avLst/>
          </a:prstGeom>
        </p:spPr>
        <p:txBody>
          <a:bodyPr>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solidFill>
                  <a:srgbClr val="FF0000"/>
                </a:solidFill>
              </a:rPr>
              <a:t>from mpl_toolkits.mplot3d import Axes3D</a:t>
            </a:r>
          </a:p>
          <a:p>
            <a:r>
              <a:rPr lang="ja-JP" altLang="en-US"/>
              <a:t>%matplotlib inline</a:t>
            </a:r>
          </a:p>
          <a:p>
            <a:endParaRPr lang="ja-JP" altLang="en-US"/>
          </a:p>
          <a:p>
            <a:r>
              <a:rPr lang="ja-JP" altLang="en-US"/>
              <a:t>x = y = np.linspace(-5, 5)</a:t>
            </a:r>
          </a:p>
          <a:p>
            <a:r>
              <a:rPr lang="ja-JP" altLang="en-US"/>
              <a:t>X, Y = np.meshgrid(x, y)</a:t>
            </a:r>
          </a:p>
          <a:p>
            <a:r>
              <a:rPr lang="ja-JP" altLang="en-US"/>
              <a:t>Z = np.exp(-(X**2 + Y**2)/2) / (2*np.pi)</a:t>
            </a:r>
          </a:p>
          <a:p>
            <a:endParaRPr lang="ja-JP" altLang="en-US"/>
          </a:p>
          <a:p>
            <a:r>
              <a:rPr lang="ja-JP" altLang="en-US"/>
              <a:t># Figureオブジェクトを作成します</a:t>
            </a:r>
          </a:p>
          <a:p>
            <a:r>
              <a:rPr lang="ja-JP" altLang="en-US"/>
              <a:t>fig = plt.figure(figsize=(6, 6))</a:t>
            </a:r>
          </a:p>
          <a:p>
            <a:r>
              <a:rPr lang="ja-JP" altLang="en-US"/>
              <a:t># サブプロットaxを作成します</a:t>
            </a:r>
          </a:p>
          <a:p>
            <a:r>
              <a:rPr lang="ja-JP" altLang="en-US"/>
              <a:t>ax  = fig.add_subplot(1, 1, 1, projection="3d")</a:t>
            </a:r>
          </a:p>
          <a:p>
            <a:r>
              <a:rPr lang="ja-JP" altLang="en-US"/>
              <a:t># 曲面を描画して表示してください</a:t>
            </a:r>
          </a:p>
          <a:p>
            <a:r>
              <a:rPr lang="ja-JP" altLang="en-US">
                <a:solidFill>
                  <a:srgbClr val="FF0000"/>
                </a:solidFill>
              </a:rPr>
              <a:t>ax.plot_surface(X, Y, Z)</a:t>
            </a:r>
          </a:p>
          <a:p>
            <a:endParaRPr lang="ja-JP" altLang="en-US"/>
          </a:p>
          <a:p>
            <a:r>
              <a:rPr lang="ja-JP" altLang="en-US"/>
              <a:t>plt.show()</a:t>
            </a:r>
          </a:p>
        </p:txBody>
      </p:sp>
      <p:pic>
        <p:nvPicPr>
          <p:cNvPr id="24578" name="Picture 2">
            <a:extLst>
              <a:ext uri="{FF2B5EF4-FFF2-40B4-BE49-F238E27FC236}">
                <a16:creationId xmlns:a16="http://schemas.microsoft.com/office/drawing/2014/main" id="{71F9A945-A6C0-4BF1-B78D-E68326E7A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996952"/>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270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74C27-DE46-4D9D-B44C-BAD834231372}"/>
              </a:ext>
            </a:extLst>
          </p:cNvPr>
          <p:cNvSpPr>
            <a:spLocks noGrp="1"/>
          </p:cNvSpPr>
          <p:nvPr>
            <p:ph type="title"/>
          </p:nvPr>
        </p:nvSpPr>
        <p:spPr/>
        <p:txBody>
          <a:bodyPr/>
          <a:lstStyle/>
          <a:p>
            <a:r>
              <a:rPr kumimoji="1" lang="en-US" altLang="ja-JP"/>
              <a:t>3D</a:t>
            </a:r>
            <a:r>
              <a:rPr kumimoji="1" lang="ja-JP" altLang="en-US"/>
              <a:t>散布図</a:t>
            </a:r>
          </a:p>
        </p:txBody>
      </p:sp>
      <p:sp>
        <p:nvSpPr>
          <p:cNvPr id="4" name="正方形/長方形 3">
            <a:extLst>
              <a:ext uri="{FF2B5EF4-FFF2-40B4-BE49-F238E27FC236}">
                <a16:creationId xmlns:a16="http://schemas.microsoft.com/office/drawing/2014/main" id="{00A08E79-374E-4ABA-A742-6D819393128D}"/>
              </a:ext>
            </a:extLst>
          </p:cNvPr>
          <p:cNvSpPr/>
          <p:nvPr/>
        </p:nvSpPr>
        <p:spPr>
          <a:xfrm>
            <a:off x="323528" y="1052736"/>
            <a:ext cx="7110536" cy="5909310"/>
          </a:xfrm>
          <a:prstGeom prst="rect">
            <a:avLst/>
          </a:prstGeom>
        </p:spPr>
        <p:txBody>
          <a:bodyPr wrap="square">
            <a:spAutoFit/>
          </a:bodyPr>
          <a:lstStyle/>
          <a:p>
            <a:r>
              <a:rPr lang="en-US" altLang="ja-JP"/>
              <a:t>import numpy as np</a:t>
            </a:r>
          </a:p>
          <a:p>
            <a:r>
              <a:rPr lang="en-US" altLang="ja-JP"/>
              <a:t>import matplotlib.pyplot as plt</a:t>
            </a:r>
          </a:p>
          <a:p>
            <a:r>
              <a:rPr lang="en-US" altLang="ja-JP"/>
              <a:t># 3D</a:t>
            </a:r>
            <a:r>
              <a:rPr lang="ja-JP" altLang="en-US"/>
              <a:t>描画を行うために必要なライブラリです</a:t>
            </a:r>
          </a:p>
          <a:p>
            <a:r>
              <a:rPr lang="en-US" altLang="ja-JP"/>
              <a:t>from mpl_toolkits.mplot3d import Axes3D</a:t>
            </a:r>
          </a:p>
          <a:p>
            <a:r>
              <a:rPr lang="en-US" altLang="ja-JP"/>
              <a:t>np.random.seed(0)</a:t>
            </a:r>
          </a:p>
          <a:p>
            <a:r>
              <a:rPr lang="en-US" altLang="ja-JP"/>
              <a:t>%matplotlib inline</a:t>
            </a:r>
          </a:p>
          <a:p>
            <a:r>
              <a:rPr lang="en-US" altLang="ja-JP"/>
              <a:t>X = np.random.randn(1000)</a:t>
            </a:r>
          </a:p>
          <a:p>
            <a:r>
              <a:rPr lang="en-US" altLang="ja-JP"/>
              <a:t>Y = np.random.randn(1000)</a:t>
            </a:r>
          </a:p>
          <a:p>
            <a:r>
              <a:rPr lang="en-US" altLang="ja-JP"/>
              <a:t>Z = np.random.randn(1000)</a:t>
            </a:r>
          </a:p>
          <a:p>
            <a:r>
              <a:rPr lang="en-US" altLang="ja-JP"/>
              <a:t># Figure</a:t>
            </a:r>
            <a:r>
              <a:rPr lang="ja-JP" altLang="en-US"/>
              <a:t>オブジェクトを作成します</a:t>
            </a:r>
          </a:p>
          <a:p>
            <a:r>
              <a:rPr lang="en-US" altLang="ja-JP"/>
              <a:t>fig = plt.figure(figsize=(6, 6))</a:t>
            </a:r>
          </a:p>
          <a:p>
            <a:r>
              <a:rPr lang="en-US" altLang="ja-JP"/>
              <a:t># </a:t>
            </a:r>
            <a:r>
              <a:rPr lang="ja-JP" altLang="en-US"/>
              <a:t>サブプロット</a:t>
            </a:r>
            <a:r>
              <a:rPr lang="en-US" altLang="ja-JP"/>
              <a:t>ax</a:t>
            </a:r>
            <a:r>
              <a:rPr lang="ja-JP" altLang="en-US"/>
              <a:t>を作成します</a:t>
            </a:r>
          </a:p>
          <a:p>
            <a:r>
              <a:rPr lang="en-US" altLang="ja-JP"/>
              <a:t>ax  = fig.add_subplot(1, 1, 1, projection="3d")</a:t>
            </a:r>
          </a:p>
          <a:p>
            <a:r>
              <a:rPr lang="en-US" altLang="ja-JP"/>
              <a:t># X,Y,Z</a:t>
            </a:r>
            <a:r>
              <a:rPr lang="ja-JP" altLang="en-US"/>
              <a:t>を</a:t>
            </a:r>
            <a:r>
              <a:rPr lang="en-US" altLang="ja-JP"/>
              <a:t>1</a:t>
            </a:r>
            <a:r>
              <a:rPr lang="ja-JP" altLang="en-US"/>
              <a:t>次元に変換します</a:t>
            </a:r>
          </a:p>
          <a:p>
            <a:r>
              <a:rPr lang="en-US" altLang="ja-JP"/>
              <a:t>x = np.ravel(X)</a:t>
            </a:r>
          </a:p>
          <a:p>
            <a:r>
              <a:rPr lang="en-US" altLang="ja-JP"/>
              <a:t>y = np.ravel(Y)</a:t>
            </a:r>
          </a:p>
          <a:p>
            <a:r>
              <a:rPr lang="en-US" altLang="ja-JP"/>
              <a:t>z = np.ravel(Z)</a:t>
            </a:r>
          </a:p>
          <a:p>
            <a:r>
              <a:rPr lang="en-US" altLang="ja-JP"/>
              <a:t># 3D</a:t>
            </a:r>
            <a:r>
              <a:rPr lang="ja-JP" altLang="en-US"/>
              <a:t>散布図を作成してください</a:t>
            </a:r>
          </a:p>
          <a:p>
            <a:r>
              <a:rPr lang="en-US" altLang="ja-JP"/>
              <a:t>ax.scatter3D(x, y, z)</a:t>
            </a:r>
          </a:p>
          <a:p>
            <a:endParaRPr lang="en-US" altLang="ja-JP"/>
          </a:p>
          <a:p>
            <a:r>
              <a:rPr lang="en-US" altLang="ja-JP"/>
              <a:t>plt.show()</a:t>
            </a:r>
            <a:endParaRPr lang="ja-JP" altLang="en-US"/>
          </a:p>
        </p:txBody>
      </p:sp>
      <p:pic>
        <p:nvPicPr>
          <p:cNvPr id="25602" name="Picture 2">
            <a:extLst>
              <a:ext uri="{FF2B5EF4-FFF2-40B4-BE49-F238E27FC236}">
                <a16:creationId xmlns:a16="http://schemas.microsoft.com/office/drawing/2014/main" id="{B0FC32C6-CF1F-4EBF-B53A-1300538DE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068960"/>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538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84C6-EB79-4758-82DA-5FF619248620}"/>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A4D141E6-D808-4C96-8A3A-6E920BC7A8E8}"/>
              </a:ext>
            </a:extLst>
          </p:cNvPr>
          <p:cNvSpPr>
            <a:spLocks noGrp="1"/>
          </p:cNvSpPr>
          <p:nvPr>
            <p:ph idx="1"/>
          </p:nvPr>
        </p:nvSpPr>
        <p:spPr/>
        <p:txBody>
          <a:bodyPr/>
          <a:lstStyle/>
          <a:p>
            <a:pPr marL="0" indent="0">
              <a:buNone/>
            </a:pPr>
            <a:r>
              <a:rPr kumimoji="1" lang="ja-JP" altLang="en-US"/>
              <a:t>巨人軍のデータからｘ身長ｙ体重ｚ年俸</a:t>
            </a:r>
            <a:endParaRPr kumimoji="1" lang="en-US" altLang="ja-JP"/>
          </a:p>
          <a:p>
            <a:pPr marL="0" indent="0">
              <a:buNone/>
            </a:pPr>
            <a:r>
              <a:rPr lang="ja-JP" altLang="en-US"/>
              <a:t>の三次元散布図を書きなさい</a:t>
            </a:r>
            <a:endParaRPr kumimoji="1" lang="ja-JP" altLang="en-US"/>
          </a:p>
        </p:txBody>
      </p:sp>
    </p:spTree>
    <p:extLst>
      <p:ext uri="{BB962C8B-B14F-4D97-AF65-F5344CB8AC3E}">
        <p14:creationId xmlns:p14="http://schemas.microsoft.com/office/powerpoint/2010/main" val="19566710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F9E763D-181E-4015-ADC2-652C22C44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271" y="468669"/>
            <a:ext cx="6276553" cy="611469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462F9FE2-141C-4AD4-ABCD-2808E192A460}"/>
              </a:ext>
            </a:extLst>
          </p:cNvPr>
          <p:cNvSpPr>
            <a:spLocks noGrp="1"/>
          </p:cNvSpPr>
          <p:nvPr>
            <p:ph type="title"/>
          </p:nvPr>
        </p:nvSpPr>
        <p:spPr/>
        <p:txBody>
          <a:bodyPr/>
          <a:lstStyle/>
          <a:p>
            <a:r>
              <a:rPr lang="ja-JP" altLang="en-US"/>
              <a:t>解答例</a:t>
            </a:r>
            <a:endParaRPr kumimoji="1" lang="ja-JP" altLang="en-US"/>
          </a:p>
        </p:txBody>
      </p:sp>
      <p:sp>
        <p:nvSpPr>
          <p:cNvPr id="4" name="正方形/長方形 3">
            <a:extLst>
              <a:ext uri="{FF2B5EF4-FFF2-40B4-BE49-F238E27FC236}">
                <a16:creationId xmlns:a16="http://schemas.microsoft.com/office/drawing/2014/main" id="{9E3B0EA3-9F68-449E-BA71-A0DAB48CDDB9}"/>
              </a:ext>
            </a:extLst>
          </p:cNvPr>
          <p:cNvSpPr/>
          <p:nvPr/>
        </p:nvSpPr>
        <p:spPr>
          <a:xfrm>
            <a:off x="179512" y="1196752"/>
            <a:ext cx="7974632" cy="9510296"/>
          </a:xfrm>
          <a:prstGeom prst="rect">
            <a:avLst/>
          </a:prstGeom>
        </p:spPr>
        <p:txBody>
          <a:bodyPr wrap="square">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t>from mpl_toolkits.mplot3d import Axes3D</a:t>
            </a:r>
          </a:p>
          <a:p>
            <a:endParaRPr lang="ja-JP" altLang="en-US"/>
          </a:p>
          <a:p>
            <a:r>
              <a:rPr lang="ja-JP" altLang="en-US"/>
              <a:t>df = pd.read_csv('g2.csv')#</a:t>
            </a:r>
          </a:p>
          <a:p>
            <a:r>
              <a:rPr lang="ja-JP" altLang="en-US"/>
              <a:t>#df = pd.read_csv('player.csv')</a:t>
            </a:r>
          </a:p>
          <a:p>
            <a:endParaRPr lang="ja-JP" altLang="en-US"/>
          </a:p>
          <a:p>
            <a:r>
              <a:rPr lang="ja-JP" altLang="en-US"/>
              <a:t>shisyo     = np.array</a:t>
            </a:r>
          </a:p>
          <a:p>
            <a:r>
              <a:rPr lang="ja-JP" altLang="en-US"/>
              <a:t>shisyo     = df.values</a:t>
            </a:r>
          </a:p>
          <a:p>
            <a:r>
              <a:rPr lang="ja-JP" altLang="en-US"/>
              <a:t>height=[]</a:t>
            </a:r>
          </a:p>
          <a:p>
            <a:r>
              <a:rPr lang="ja-JP" altLang="en-US"/>
              <a:t>weight=[]</a:t>
            </a:r>
          </a:p>
          <a:p>
            <a:r>
              <a:rPr lang="ja-JP" altLang="en-US"/>
              <a:t>nenpo=[]</a:t>
            </a:r>
          </a:p>
          <a:p>
            <a:r>
              <a:rPr lang="ja-JP" altLang="en-US"/>
              <a:t>for s in shisyo:</a:t>
            </a:r>
          </a:p>
          <a:p>
            <a:r>
              <a:rPr lang="ja-JP" altLang="en-US"/>
              <a:t>    #print(s[3])#巨人用</a:t>
            </a:r>
          </a:p>
          <a:p>
            <a:r>
              <a:rPr lang="ja-JP" altLang="en-US"/>
              <a:t>    height.append(s[3])</a:t>
            </a:r>
          </a:p>
          <a:p>
            <a:r>
              <a:rPr lang="ja-JP" altLang="en-US"/>
              <a:t>    weight.append(s[4])</a:t>
            </a:r>
          </a:p>
          <a:p>
            <a:r>
              <a:rPr lang="ja-JP" altLang="en-US"/>
              <a:t>    nenpo.append(s[5])</a:t>
            </a:r>
          </a:p>
          <a:p>
            <a:r>
              <a:rPr lang="ja-JP" altLang="en-US"/>
              <a:t>print(height)</a:t>
            </a:r>
          </a:p>
          <a:p>
            <a:r>
              <a:rPr lang="ja-JP" altLang="en-US"/>
              <a:t>print(weight)</a:t>
            </a:r>
          </a:p>
          <a:p>
            <a:r>
              <a:rPr lang="ja-JP" altLang="en-US"/>
              <a:t>print(nenpo)</a:t>
            </a:r>
          </a:p>
          <a:p>
            <a:endParaRPr lang="ja-JP" altLang="en-US"/>
          </a:p>
          <a:p>
            <a:r>
              <a:rPr lang="ja-JP" altLang="en-US"/>
              <a:t># Figureオブジェクトを作成します</a:t>
            </a:r>
          </a:p>
          <a:p>
            <a:r>
              <a:rPr lang="ja-JP" altLang="en-US"/>
              <a:t>fig = plt.figure(figsize=(6, 6))</a:t>
            </a:r>
          </a:p>
          <a:p>
            <a:r>
              <a:rPr lang="ja-JP" altLang="en-US"/>
              <a:t># サブプロットaxを作成します</a:t>
            </a:r>
          </a:p>
          <a:p>
            <a:r>
              <a:rPr lang="ja-JP" altLang="en-US"/>
              <a:t>ax  = fig.add_subplot(1, 1, 1, projection="3d")</a:t>
            </a:r>
          </a:p>
          <a:p>
            <a:r>
              <a:rPr lang="ja-JP" altLang="en-US"/>
              <a:t># X,Y,Zを1次元に変換します</a:t>
            </a:r>
          </a:p>
          <a:p>
            <a:r>
              <a:rPr lang="ja-JP" altLang="en-US"/>
              <a:t>x = np.ravel(height)</a:t>
            </a:r>
          </a:p>
          <a:p>
            <a:r>
              <a:rPr lang="ja-JP" altLang="en-US"/>
              <a:t>y = np.ravel(weight)</a:t>
            </a:r>
          </a:p>
          <a:p>
            <a:r>
              <a:rPr lang="ja-JP" altLang="en-US"/>
              <a:t>z = np.ravel(nenpo)</a:t>
            </a:r>
          </a:p>
          <a:p>
            <a:r>
              <a:rPr lang="ja-JP" altLang="en-US"/>
              <a:t># 3D散布図を作成してください</a:t>
            </a:r>
          </a:p>
          <a:p>
            <a:r>
              <a:rPr lang="ja-JP" altLang="en-US"/>
              <a:t>ax.scatter3D(x, y, z)</a:t>
            </a:r>
          </a:p>
          <a:p>
            <a:endParaRPr lang="ja-JP" altLang="en-US"/>
          </a:p>
          <a:p>
            <a:r>
              <a:rPr lang="ja-JP" altLang="en-US"/>
              <a:t>plt.show()</a:t>
            </a:r>
          </a:p>
        </p:txBody>
      </p:sp>
    </p:spTree>
    <p:extLst>
      <p:ext uri="{BB962C8B-B14F-4D97-AF65-F5344CB8AC3E}">
        <p14:creationId xmlns:p14="http://schemas.microsoft.com/office/powerpoint/2010/main" val="36119425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C50AC-DE9E-4A6D-80BF-24441F2B5CD6}"/>
              </a:ext>
            </a:extLst>
          </p:cNvPr>
          <p:cNvSpPr>
            <a:spLocks noGrp="1"/>
          </p:cNvSpPr>
          <p:nvPr>
            <p:ph type="title"/>
          </p:nvPr>
        </p:nvSpPr>
        <p:spPr/>
        <p:txBody>
          <a:bodyPr/>
          <a:lstStyle/>
          <a:p>
            <a:r>
              <a:rPr kumimoji="1" lang="ja-JP" altLang="en-US"/>
              <a:t>モンテカルロ法</a:t>
            </a:r>
          </a:p>
        </p:txBody>
      </p:sp>
      <p:sp>
        <p:nvSpPr>
          <p:cNvPr id="3" name="コンテンツ プレースホルダー 2">
            <a:extLst>
              <a:ext uri="{FF2B5EF4-FFF2-40B4-BE49-F238E27FC236}">
                <a16:creationId xmlns:a16="http://schemas.microsoft.com/office/drawing/2014/main" id="{F4E879F8-BB32-43AB-B759-9B91EF50C53A}"/>
              </a:ext>
            </a:extLst>
          </p:cNvPr>
          <p:cNvSpPr>
            <a:spLocks noGrp="1"/>
          </p:cNvSpPr>
          <p:nvPr>
            <p:ph idx="1"/>
          </p:nvPr>
        </p:nvSpPr>
        <p:spPr>
          <a:xfrm>
            <a:off x="457200" y="1600201"/>
            <a:ext cx="8229600" cy="1468760"/>
          </a:xfrm>
        </p:spPr>
        <p:txBody>
          <a:bodyPr/>
          <a:lstStyle/>
          <a:p>
            <a:r>
              <a:rPr lang="ja-JP" altLang="en-US"/>
              <a:t>乱数より対象の領域に与える場合</a:t>
            </a:r>
            <a:endParaRPr lang="en-US" altLang="ja-JP"/>
          </a:p>
          <a:p>
            <a:pPr marL="0" indent="0">
              <a:buNone/>
            </a:pPr>
            <a:r>
              <a:rPr kumimoji="1" lang="ja-JP" altLang="en-US"/>
              <a:t>　対象</a:t>
            </a:r>
            <a:r>
              <a:rPr lang="ja-JP" altLang="en-US"/>
              <a:t>の領域の面積に比例すると考える</a:t>
            </a:r>
            <a:endParaRPr kumimoji="1" lang="ja-JP" altLang="en-US"/>
          </a:p>
        </p:txBody>
      </p:sp>
    </p:spTree>
    <p:extLst>
      <p:ext uri="{BB962C8B-B14F-4D97-AF65-F5344CB8AC3E}">
        <p14:creationId xmlns:p14="http://schemas.microsoft.com/office/powerpoint/2010/main" val="1929070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DF34A-8535-43A7-A662-43AA5D232DD9}"/>
              </a:ext>
            </a:extLst>
          </p:cNvPr>
          <p:cNvSpPr>
            <a:spLocks noGrp="1"/>
          </p:cNvSpPr>
          <p:nvPr>
            <p:ph type="title"/>
          </p:nvPr>
        </p:nvSpPr>
        <p:spPr>
          <a:xfrm>
            <a:off x="457200" y="274638"/>
            <a:ext cx="8229600" cy="737620"/>
          </a:xfrm>
        </p:spPr>
        <p:txBody>
          <a:bodyPr>
            <a:normAutofit fontScale="90000"/>
          </a:bodyPr>
          <a:lstStyle/>
          <a:p>
            <a:r>
              <a:rPr kumimoji="1" lang="ja-JP" altLang="en-US"/>
              <a:t>例</a:t>
            </a:r>
          </a:p>
        </p:txBody>
      </p:sp>
      <p:sp>
        <p:nvSpPr>
          <p:cNvPr id="4" name="正方形/長方形 3">
            <a:extLst>
              <a:ext uri="{FF2B5EF4-FFF2-40B4-BE49-F238E27FC236}">
                <a16:creationId xmlns:a16="http://schemas.microsoft.com/office/drawing/2014/main" id="{1B472697-3C39-4A0A-98AA-10607BCD4733}"/>
              </a:ext>
            </a:extLst>
          </p:cNvPr>
          <p:cNvSpPr/>
          <p:nvPr/>
        </p:nvSpPr>
        <p:spPr>
          <a:xfrm>
            <a:off x="2051720" y="2276872"/>
            <a:ext cx="3168352"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245AD4E-C3BB-47D1-A753-41DAC4C049B7}"/>
              </a:ext>
            </a:extLst>
          </p:cNvPr>
          <p:cNvCxnSpPr/>
          <p:nvPr/>
        </p:nvCxnSpPr>
        <p:spPr>
          <a:xfrm>
            <a:off x="2051720" y="2276872"/>
            <a:ext cx="3168352" cy="2952328"/>
          </a:xfrm>
          <a:prstGeom prst="line">
            <a:avLst/>
          </a:prstGeom>
        </p:spPr>
        <p:style>
          <a:lnRef idx="2">
            <a:schemeClr val="dk1"/>
          </a:lnRef>
          <a:fillRef idx="0">
            <a:schemeClr val="dk1"/>
          </a:fillRef>
          <a:effectRef idx="1">
            <a:schemeClr val="dk1"/>
          </a:effectRef>
          <a:fontRef idx="minor">
            <a:schemeClr val="tx1"/>
          </a:fontRef>
        </p:style>
      </p:cxnSp>
      <p:sp>
        <p:nvSpPr>
          <p:cNvPr id="7" name="正方形/長方形 6">
            <a:extLst>
              <a:ext uri="{FF2B5EF4-FFF2-40B4-BE49-F238E27FC236}">
                <a16:creationId xmlns:a16="http://schemas.microsoft.com/office/drawing/2014/main" id="{A400A3FC-AC4D-40E3-9001-2F5DC8C8F7A7}"/>
              </a:ext>
            </a:extLst>
          </p:cNvPr>
          <p:cNvSpPr/>
          <p:nvPr/>
        </p:nvSpPr>
        <p:spPr>
          <a:xfrm>
            <a:off x="2771800" y="3718945"/>
            <a:ext cx="679994" cy="923330"/>
          </a:xfrm>
          <a:prstGeom prst="rect">
            <a:avLst/>
          </a:prstGeom>
          <a:noFill/>
        </p:spPr>
        <p:txBody>
          <a:bodyPr wrap="none" lIns="91440" tIns="45720" rIns="91440" bIns="45720">
            <a:spAutoFit/>
          </a:bodyPr>
          <a:lstStyle/>
          <a:p>
            <a:pPr algn="ctr"/>
            <a:r>
              <a:rPr lang="ja-JP" alt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Ａ</a:t>
            </a:r>
          </a:p>
        </p:txBody>
      </p:sp>
      <p:sp>
        <p:nvSpPr>
          <p:cNvPr id="10" name="正方形/長方形 9">
            <a:extLst>
              <a:ext uri="{FF2B5EF4-FFF2-40B4-BE49-F238E27FC236}">
                <a16:creationId xmlns:a16="http://schemas.microsoft.com/office/drawing/2014/main" id="{2DB49B09-5F39-4BD7-A5ED-1FA588F412EC}"/>
              </a:ext>
            </a:extLst>
          </p:cNvPr>
          <p:cNvSpPr/>
          <p:nvPr/>
        </p:nvSpPr>
        <p:spPr>
          <a:xfrm>
            <a:off x="3923928" y="2636912"/>
            <a:ext cx="726481" cy="923330"/>
          </a:xfrm>
          <a:prstGeom prst="rect">
            <a:avLst/>
          </a:prstGeom>
          <a:noFill/>
        </p:spPr>
        <p:txBody>
          <a:bodyPr wrap="none" lIns="91440" tIns="45720" rIns="91440" bIns="45720">
            <a:spAutoFit/>
          </a:bodyPr>
          <a:lstStyle/>
          <a:p>
            <a:pPr algn="ctr"/>
            <a:r>
              <a:rPr lang="ja-JP" alt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Ｂ</a:t>
            </a:r>
          </a:p>
        </p:txBody>
      </p:sp>
      <p:sp>
        <p:nvSpPr>
          <p:cNvPr id="11" name="正方形/長方形 10">
            <a:extLst>
              <a:ext uri="{FF2B5EF4-FFF2-40B4-BE49-F238E27FC236}">
                <a16:creationId xmlns:a16="http://schemas.microsoft.com/office/drawing/2014/main" id="{A9D8EE2C-23E5-4534-8BAE-5FD0C9468E1B}"/>
              </a:ext>
            </a:extLst>
          </p:cNvPr>
          <p:cNvSpPr/>
          <p:nvPr/>
        </p:nvSpPr>
        <p:spPr>
          <a:xfrm>
            <a:off x="2999183" y="1094171"/>
            <a:ext cx="636713" cy="923330"/>
          </a:xfrm>
          <a:prstGeom prst="rect">
            <a:avLst/>
          </a:prstGeom>
          <a:noFill/>
        </p:spPr>
        <p:txBody>
          <a:bodyPr wrap="none" lIns="91440" tIns="45720" rIns="91440" bIns="45720">
            <a:spAutoFit/>
          </a:bodyPr>
          <a:lstStyle/>
          <a:p>
            <a:pPr algn="ctr"/>
            <a:r>
              <a:rPr lang="ja-JP" altLang="en-US" sz="5400" b="0" cap="none" spc="0">
                <a:ln w="0"/>
                <a:solidFill>
                  <a:schemeClr val="tx1"/>
                </a:solidFill>
                <a:effectLst>
                  <a:outerShdw blurRad="38100" dist="19050" dir="2700000" algn="tl" rotWithShape="0">
                    <a:schemeClr val="dk1">
                      <a:alpha val="40000"/>
                    </a:schemeClr>
                  </a:outerShdw>
                </a:effectLst>
              </a:rPr>
              <a:t>Ｘ</a:t>
            </a:r>
          </a:p>
        </p:txBody>
      </p:sp>
      <p:sp>
        <p:nvSpPr>
          <p:cNvPr id="12" name="正方形/長方形 11">
            <a:extLst>
              <a:ext uri="{FF2B5EF4-FFF2-40B4-BE49-F238E27FC236}">
                <a16:creationId xmlns:a16="http://schemas.microsoft.com/office/drawing/2014/main" id="{DFD349B1-3D49-4F96-B0DD-FC4359EAB187}"/>
              </a:ext>
            </a:extLst>
          </p:cNvPr>
          <p:cNvSpPr/>
          <p:nvPr/>
        </p:nvSpPr>
        <p:spPr>
          <a:xfrm>
            <a:off x="1058172" y="3212976"/>
            <a:ext cx="633508" cy="923330"/>
          </a:xfrm>
          <a:prstGeom prst="rect">
            <a:avLst/>
          </a:prstGeom>
          <a:noFill/>
        </p:spPr>
        <p:txBody>
          <a:bodyPr wrap="none" lIns="91440" tIns="45720" rIns="91440" bIns="45720">
            <a:spAutoFit/>
          </a:bodyPr>
          <a:lstStyle/>
          <a:p>
            <a:pPr algn="ctr"/>
            <a:r>
              <a:rPr lang="ja-JP" altLang="en-US" sz="5400">
                <a:ln w="0"/>
                <a:effectLst>
                  <a:outerShdw blurRad="38100" dist="19050" dir="2700000" algn="tl" rotWithShape="0">
                    <a:schemeClr val="dk1">
                      <a:alpha val="40000"/>
                    </a:schemeClr>
                  </a:outerShdw>
                </a:effectLst>
              </a:rPr>
              <a:t>Ｙ</a:t>
            </a:r>
            <a:endParaRPr lang="ja-JP" altLang="en-US" sz="5400" b="0" cap="none" spc="0">
              <a:ln w="0"/>
              <a:solidFill>
                <a:schemeClr val="tx1"/>
              </a:solidFill>
              <a:effectLst>
                <a:outerShdw blurRad="38100" dist="19050" dir="2700000" algn="tl" rotWithShape="0">
                  <a:schemeClr val="dk1">
                    <a:alpha val="40000"/>
                  </a:schemeClr>
                </a:outerShdw>
              </a:effectLst>
            </a:endParaRPr>
          </a:p>
        </p:txBody>
      </p:sp>
      <p:sp>
        <p:nvSpPr>
          <p:cNvPr id="13" name="テキスト ボックス 12">
            <a:extLst>
              <a:ext uri="{FF2B5EF4-FFF2-40B4-BE49-F238E27FC236}">
                <a16:creationId xmlns:a16="http://schemas.microsoft.com/office/drawing/2014/main" id="{DAABFF1A-94C0-470C-8B94-5BFD66D3E656}"/>
              </a:ext>
            </a:extLst>
          </p:cNvPr>
          <p:cNvSpPr txBox="1"/>
          <p:nvPr/>
        </p:nvSpPr>
        <p:spPr>
          <a:xfrm>
            <a:off x="1907704" y="1916832"/>
            <a:ext cx="341760" cy="369332"/>
          </a:xfrm>
          <a:prstGeom prst="rect">
            <a:avLst/>
          </a:prstGeom>
          <a:noFill/>
        </p:spPr>
        <p:txBody>
          <a:bodyPr wrap="none" rtlCol="0">
            <a:spAutoFit/>
          </a:bodyPr>
          <a:lstStyle/>
          <a:p>
            <a:r>
              <a:rPr kumimoji="1" lang="ja-JP" altLang="en-US"/>
              <a:t>０</a:t>
            </a:r>
          </a:p>
        </p:txBody>
      </p:sp>
      <p:sp>
        <p:nvSpPr>
          <p:cNvPr id="14" name="テキスト ボックス 13">
            <a:extLst>
              <a:ext uri="{FF2B5EF4-FFF2-40B4-BE49-F238E27FC236}">
                <a16:creationId xmlns:a16="http://schemas.microsoft.com/office/drawing/2014/main" id="{5E1F94EC-D04D-4175-9670-8983F7377386}"/>
              </a:ext>
            </a:extLst>
          </p:cNvPr>
          <p:cNvSpPr txBox="1"/>
          <p:nvPr/>
        </p:nvSpPr>
        <p:spPr>
          <a:xfrm>
            <a:off x="1548372" y="5085184"/>
            <a:ext cx="341760" cy="369332"/>
          </a:xfrm>
          <a:prstGeom prst="rect">
            <a:avLst/>
          </a:prstGeom>
          <a:noFill/>
        </p:spPr>
        <p:txBody>
          <a:bodyPr wrap="none" rtlCol="0">
            <a:spAutoFit/>
          </a:bodyPr>
          <a:lstStyle/>
          <a:p>
            <a:r>
              <a:rPr kumimoji="1" lang="ja-JP" altLang="en-US"/>
              <a:t>１</a:t>
            </a:r>
          </a:p>
        </p:txBody>
      </p:sp>
      <p:sp>
        <p:nvSpPr>
          <p:cNvPr id="15" name="テキスト ボックス 14">
            <a:extLst>
              <a:ext uri="{FF2B5EF4-FFF2-40B4-BE49-F238E27FC236}">
                <a16:creationId xmlns:a16="http://schemas.microsoft.com/office/drawing/2014/main" id="{0682AD20-8796-4D09-84B6-AFAD216EB046}"/>
              </a:ext>
            </a:extLst>
          </p:cNvPr>
          <p:cNvSpPr txBox="1"/>
          <p:nvPr/>
        </p:nvSpPr>
        <p:spPr>
          <a:xfrm>
            <a:off x="5372472" y="2080351"/>
            <a:ext cx="341760" cy="369332"/>
          </a:xfrm>
          <a:prstGeom prst="rect">
            <a:avLst/>
          </a:prstGeom>
          <a:noFill/>
        </p:spPr>
        <p:txBody>
          <a:bodyPr wrap="none" rtlCol="0">
            <a:spAutoFit/>
          </a:bodyPr>
          <a:lstStyle/>
          <a:p>
            <a:r>
              <a:rPr kumimoji="1" lang="ja-JP" altLang="en-US"/>
              <a:t>１</a:t>
            </a:r>
          </a:p>
        </p:txBody>
      </p:sp>
      <p:sp>
        <p:nvSpPr>
          <p:cNvPr id="16" name="テキスト ボックス 15">
            <a:extLst>
              <a:ext uri="{FF2B5EF4-FFF2-40B4-BE49-F238E27FC236}">
                <a16:creationId xmlns:a16="http://schemas.microsoft.com/office/drawing/2014/main" id="{0F1793F8-B0D7-4A9D-AE57-2DE08191CBC1}"/>
              </a:ext>
            </a:extLst>
          </p:cNvPr>
          <p:cNvSpPr txBox="1"/>
          <p:nvPr/>
        </p:nvSpPr>
        <p:spPr>
          <a:xfrm>
            <a:off x="5687326" y="2658978"/>
            <a:ext cx="3409908" cy="2308324"/>
          </a:xfrm>
          <a:prstGeom prst="rect">
            <a:avLst/>
          </a:prstGeom>
          <a:noFill/>
        </p:spPr>
        <p:txBody>
          <a:bodyPr wrap="none" rtlCol="0">
            <a:spAutoFit/>
          </a:bodyPr>
          <a:lstStyle/>
          <a:p>
            <a:r>
              <a:rPr kumimoji="1" lang="ja-JP" altLang="en-US"/>
              <a:t>例としてＸに０から１までの乱数</a:t>
            </a:r>
            <a:endParaRPr kumimoji="1" lang="en-US" altLang="ja-JP"/>
          </a:p>
          <a:p>
            <a:r>
              <a:rPr lang="ja-JP" altLang="en-US"/>
              <a:t>Ｙに０から１までの乱数振ったとき</a:t>
            </a:r>
            <a:endParaRPr lang="en-US" altLang="ja-JP"/>
          </a:p>
          <a:p>
            <a:r>
              <a:rPr kumimoji="1" lang="ja-JP" altLang="en-US"/>
              <a:t>１００００回振ったら</a:t>
            </a:r>
            <a:endParaRPr kumimoji="1" lang="en-US" altLang="ja-JP"/>
          </a:p>
          <a:p>
            <a:r>
              <a:rPr lang="ja-JP" altLang="en-US"/>
              <a:t>Ａの領域に約５０００回</a:t>
            </a:r>
            <a:endParaRPr lang="en-US" altLang="ja-JP"/>
          </a:p>
          <a:p>
            <a:r>
              <a:rPr kumimoji="1" lang="ja-JP" altLang="en-US"/>
              <a:t>Ｂの領域に約</a:t>
            </a:r>
            <a:r>
              <a:rPr lang="ja-JP" altLang="en-US"/>
              <a:t>５０００回と考えれる</a:t>
            </a:r>
            <a:endParaRPr lang="en-US" altLang="ja-JP"/>
          </a:p>
          <a:p>
            <a:r>
              <a:rPr lang="ja-JP" altLang="en-US"/>
              <a:t>（ＡとＢの面積は同じ）</a:t>
            </a:r>
            <a:endParaRPr lang="en-US" altLang="ja-JP"/>
          </a:p>
          <a:p>
            <a:r>
              <a:rPr kumimoji="1" lang="ja-JP" altLang="en-US"/>
              <a:t>→</a:t>
            </a:r>
            <a:r>
              <a:rPr lang="ja-JP" altLang="en-US"/>
              <a:t>面積に</a:t>
            </a:r>
            <a:r>
              <a:rPr kumimoji="1" lang="ja-JP" altLang="en-US"/>
              <a:t>比例すると考えられる</a:t>
            </a:r>
            <a:endParaRPr kumimoji="1" lang="en-US" altLang="ja-JP"/>
          </a:p>
          <a:p>
            <a:endParaRPr kumimoji="1" lang="ja-JP" altLang="en-US"/>
          </a:p>
        </p:txBody>
      </p:sp>
      <p:sp>
        <p:nvSpPr>
          <p:cNvPr id="17" name="楕円 16">
            <a:extLst>
              <a:ext uri="{FF2B5EF4-FFF2-40B4-BE49-F238E27FC236}">
                <a16:creationId xmlns:a16="http://schemas.microsoft.com/office/drawing/2014/main" id="{E3EE8610-E284-4957-8010-9B04C0554B1D}"/>
              </a:ext>
            </a:extLst>
          </p:cNvPr>
          <p:cNvSpPr/>
          <p:nvPr/>
        </p:nvSpPr>
        <p:spPr>
          <a:xfrm>
            <a:off x="3707904" y="4642274"/>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C4B72BC-EBCF-4354-B87B-712D4F0CE640}"/>
              </a:ext>
            </a:extLst>
          </p:cNvPr>
          <p:cNvSpPr/>
          <p:nvPr/>
        </p:nvSpPr>
        <p:spPr>
          <a:xfrm>
            <a:off x="2666228" y="453198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E027021-FB4A-4F56-B9CC-D8D7D22AD29D}"/>
              </a:ext>
            </a:extLst>
          </p:cNvPr>
          <p:cNvSpPr/>
          <p:nvPr/>
        </p:nvSpPr>
        <p:spPr>
          <a:xfrm>
            <a:off x="2304546" y="3536364"/>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6E0EC53-02B7-4952-88F0-954648D1FD70}"/>
              </a:ext>
            </a:extLst>
          </p:cNvPr>
          <p:cNvSpPr/>
          <p:nvPr/>
        </p:nvSpPr>
        <p:spPr>
          <a:xfrm>
            <a:off x="3143121" y="256768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B83056FE-ABF6-4902-B50A-1609900CEB11}"/>
              </a:ext>
            </a:extLst>
          </p:cNvPr>
          <p:cNvSpPr/>
          <p:nvPr/>
        </p:nvSpPr>
        <p:spPr>
          <a:xfrm>
            <a:off x="4173498" y="2612856"/>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581685CB-1E13-4D9E-ABFD-DC02C42767AB}"/>
              </a:ext>
            </a:extLst>
          </p:cNvPr>
          <p:cNvSpPr/>
          <p:nvPr/>
        </p:nvSpPr>
        <p:spPr>
          <a:xfrm>
            <a:off x="4716016" y="386104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EECAC1D-F418-4C0D-B69D-316C7363DD92}"/>
              </a:ext>
            </a:extLst>
          </p:cNvPr>
          <p:cNvSpPr/>
          <p:nvPr/>
        </p:nvSpPr>
        <p:spPr>
          <a:xfrm>
            <a:off x="3542108" y="312168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42E201C4-C7B7-4270-A53C-E30248EDE000}"/>
              </a:ext>
            </a:extLst>
          </p:cNvPr>
          <p:cNvSpPr/>
          <p:nvPr/>
        </p:nvSpPr>
        <p:spPr>
          <a:xfrm>
            <a:off x="2269301" y="29574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FDAC02D1-236A-4C1F-95A3-B27A2AC9FD1C}"/>
              </a:ext>
            </a:extLst>
          </p:cNvPr>
          <p:cNvSpPr/>
          <p:nvPr/>
        </p:nvSpPr>
        <p:spPr>
          <a:xfrm>
            <a:off x="2221457" y="423773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5A923D5F-84B7-4797-AC8E-24EC7BA8A935}"/>
              </a:ext>
            </a:extLst>
          </p:cNvPr>
          <p:cNvSpPr/>
          <p:nvPr/>
        </p:nvSpPr>
        <p:spPr>
          <a:xfrm>
            <a:off x="3125586" y="2848102"/>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2441636-E8DE-4B15-BDB1-FBA76676294F}"/>
              </a:ext>
            </a:extLst>
          </p:cNvPr>
          <p:cNvSpPr/>
          <p:nvPr/>
        </p:nvSpPr>
        <p:spPr>
          <a:xfrm>
            <a:off x="2726501" y="34146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7E6FE1E-20A1-4773-9C94-456A3D474EE3}"/>
              </a:ext>
            </a:extLst>
          </p:cNvPr>
          <p:cNvSpPr/>
          <p:nvPr/>
        </p:nvSpPr>
        <p:spPr>
          <a:xfrm>
            <a:off x="3248693" y="4514224"/>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9B63C5E6-2F51-42FE-9014-7A9A9102F405}"/>
              </a:ext>
            </a:extLst>
          </p:cNvPr>
          <p:cNvSpPr/>
          <p:nvPr/>
        </p:nvSpPr>
        <p:spPr>
          <a:xfrm>
            <a:off x="3735035" y="2567686"/>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3D83C17-F92E-47BC-A622-C33EE537520D}"/>
              </a:ext>
            </a:extLst>
          </p:cNvPr>
          <p:cNvSpPr/>
          <p:nvPr/>
        </p:nvSpPr>
        <p:spPr>
          <a:xfrm>
            <a:off x="3091292" y="484444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182A4288-A0FA-44B1-B95B-F98B6AA2AFE0}"/>
              </a:ext>
            </a:extLst>
          </p:cNvPr>
          <p:cNvSpPr/>
          <p:nvPr/>
        </p:nvSpPr>
        <p:spPr>
          <a:xfrm>
            <a:off x="3336101" y="40242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FD9B9C5-51B0-4823-AC55-7A7EF5095AFD}"/>
              </a:ext>
            </a:extLst>
          </p:cNvPr>
          <p:cNvSpPr/>
          <p:nvPr/>
        </p:nvSpPr>
        <p:spPr>
          <a:xfrm>
            <a:off x="4287168" y="358429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073A64-BEE1-4AE9-A644-6C8DB2857506}"/>
              </a:ext>
            </a:extLst>
          </p:cNvPr>
          <p:cNvSpPr/>
          <p:nvPr/>
        </p:nvSpPr>
        <p:spPr>
          <a:xfrm>
            <a:off x="3640901" y="43290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0726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0DDFF36D-0AC4-411B-9ABE-84064A3EC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08" y="1124744"/>
            <a:ext cx="3729980" cy="3576531"/>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842EB088-C9F8-49DE-9C99-890B87FA46C3}"/>
              </a:ext>
            </a:extLst>
          </p:cNvPr>
          <p:cNvSpPr/>
          <p:nvPr/>
        </p:nvSpPr>
        <p:spPr>
          <a:xfrm>
            <a:off x="1549889" y="208072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487726D-8AA0-489E-8636-9F1D463D22E1}"/>
              </a:ext>
            </a:extLst>
          </p:cNvPr>
          <p:cNvSpPr/>
          <p:nvPr/>
        </p:nvSpPr>
        <p:spPr>
          <a:xfrm>
            <a:off x="2791389" y="24869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DC116B7-B5A7-4918-B845-AA32560773F0}"/>
              </a:ext>
            </a:extLst>
          </p:cNvPr>
          <p:cNvSpPr/>
          <p:nvPr/>
        </p:nvSpPr>
        <p:spPr>
          <a:xfrm>
            <a:off x="2468264" y="361209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07162E-E208-4DD7-86B6-CF7FDF1E9308}"/>
              </a:ext>
            </a:extLst>
          </p:cNvPr>
          <p:cNvSpPr/>
          <p:nvPr/>
        </p:nvSpPr>
        <p:spPr>
          <a:xfrm>
            <a:off x="1761033" y="325080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035E7F5-DD9A-4F5F-B3CA-92306278CC80}"/>
              </a:ext>
            </a:extLst>
          </p:cNvPr>
          <p:cNvSpPr/>
          <p:nvPr/>
        </p:nvSpPr>
        <p:spPr>
          <a:xfrm>
            <a:off x="3248589" y="29441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39922AF-F787-468C-90C5-BAB793B6B422}"/>
              </a:ext>
            </a:extLst>
          </p:cNvPr>
          <p:cNvSpPr/>
          <p:nvPr/>
        </p:nvSpPr>
        <p:spPr>
          <a:xfrm>
            <a:off x="3133854" y="379740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01A6274-A4EC-4AC7-8619-1FE4D0B00645}"/>
              </a:ext>
            </a:extLst>
          </p:cNvPr>
          <p:cNvSpPr/>
          <p:nvPr/>
        </p:nvSpPr>
        <p:spPr>
          <a:xfrm>
            <a:off x="3553389" y="32489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F15A7404-0689-484B-9A67-FA3AD0D0853A}"/>
              </a:ext>
            </a:extLst>
          </p:cNvPr>
          <p:cNvSpPr/>
          <p:nvPr/>
        </p:nvSpPr>
        <p:spPr>
          <a:xfrm>
            <a:off x="3705789" y="34013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249E14-EBFD-4B47-9253-8D3C98697847}"/>
              </a:ext>
            </a:extLst>
          </p:cNvPr>
          <p:cNvSpPr/>
          <p:nvPr/>
        </p:nvSpPr>
        <p:spPr>
          <a:xfrm>
            <a:off x="3811361" y="162880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E25DACE9-27EB-4FDC-9387-C2C3FED1A2FA}"/>
              </a:ext>
            </a:extLst>
          </p:cNvPr>
          <p:cNvSpPr/>
          <p:nvPr/>
        </p:nvSpPr>
        <p:spPr>
          <a:xfrm>
            <a:off x="2180232" y="239561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29C6C69-E98A-4674-A128-AA2072A76BAB}"/>
              </a:ext>
            </a:extLst>
          </p:cNvPr>
          <p:cNvSpPr/>
          <p:nvPr/>
        </p:nvSpPr>
        <p:spPr>
          <a:xfrm>
            <a:off x="3037445" y="142520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26A0D4A-E8C9-4A01-86C4-E588924A2523}"/>
              </a:ext>
            </a:extLst>
          </p:cNvPr>
          <p:cNvSpPr/>
          <p:nvPr/>
        </p:nvSpPr>
        <p:spPr>
          <a:xfrm>
            <a:off x="1866605" y="172009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D9160DB-4156-4E38-AC73-EEDDFD0B1E49}"/>
              </a:ext>
            </a:extLst>
          </p:cNvPr>
          <p:cNvSpPr/>
          <p:nvPr/>
        </p:nvSpPr>
        <p:spPr>
          <a:xfrm>
            <a:off x="1531354" y="257000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A99E1F5-64E3-4CC5-8380-5DE148D04C72}"/>
              </a:ext>
            </a:extLst>
          </p:cNvPr>
          <p:cNvSpPr/>
          <p:nvPr/>
        </p:nvSpPr>
        <p:spPr>
          <a:xfrm>
            <a:off x="3824574" y="218749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D3588DF-43F3-47FF-BB4B-23D54C7C43E2}"/>
              </a:ext>
            </a:extLst>
          </p:cNvPr>
          <p:cNvSpPr txBox="1"/>
          <p:nvPr/>
        </p:nvSpPr>
        <p:spPr>
          <a:xfrm>
            <a:off x="5028644" y="1310328"/>
            <a:ext cx="2646878" cy="1754326"/>
          </a:xfrm>
          <a:prstGeom prst="rect">
            <a:avLst/>
          </a:prstGeom>
          <a:noFill/>
        </p:spPr>
        <p:txBody>
          <a:bodyPr wrap="none" rtlCol="0">
            <a:spAutoFit/>
          </a:bodyPr>
          <a:lstStyle/>
          <a:p>
            <a:r>
              <a:rPr kumimoji="1" lang="ja-JP" altLang="en-US"/>
              <a:t>円の面積に比例するので</a:t>
            </a:r>
            <a:endParaRPr kumimoji="1" lang="en-US" altLang="ja-JP"/>
          </a:p>
          <a:p>
            <a:r>
              <a:rPr lang="ja-JP" altLang="en-US"/>
              <a:t>乱数を振った場合</a:t>
            </a:r>
            <a:endParaRPr lang="en-US" altLang="ja-JP"/>
          </a:p>
          <a:p>
            <a:r>
              <a:rPr lang="ja-JP" altLang="en-US"/>
              <a:t>面積側と面積の外の比は</a:t>
            </a:r>
            <a:endParaRPr lang="en-US" altLang="ja-JP"/>
          </a:p>
          <a:p>
            <a:r>
              <a:rPr lang="en-US" altLang="ja-JP"/>
              <a:t>π/4:1/4-π/4</a:t>
            </a:r>
            <a:r>
              <a:rPr lang="ja-JP" altLang="en-US"/>
              <a:t>の割合で</a:t>
            </a:r>
            <a:endParaRPr lang="en-US" altLang="ja-JP"/>
          </a:p>
          <a:p>
            <a:r>
              <a:rPr lang="ja-JP" altLang="en-US"/>
              <a:t>になると予想される</a:t>
            </a:r>
            <a:endParaRPr lang="en-US" altLang="ja-JP"/>
          </a:p>
          <a:p>
            <a:endParaRPr kumimoji="1" lang="ja-JP" altLang="en-US"/>
          </a:p>
        </p:txBody>
      </p:sp>
      <p:sp>
        <p:nvSpPr>
          <p:cNvPr id="19" name="矢印: 下 18">
            <a:extLst>
              <a:ext uri="{FF2B5EF4-FFF2-40B4-BE49-F238E27FC236}">
                <a16:creationId xmlns:a16="http://schemas.microsoft.com/office/drawing/2014/main" id="{FDE5C86A-3E09-425A-893C-AB33A29BC240}"/>
              </a:ext>
            </a:extLst>
          </p:cNvPr>
          <p:cNvSpPr/>
          <p:nvPr/>
        </p:nvSpPr>
        <p:spPr>
          <a:xfrm>
            <a:off x="5941899" y="2892630"/>
            <a:ext cx="621515" cy="468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C624CB68-E072-48DE-90D8-83FB95EB6BD4}"/>
              </a:ext>
            </a:extLst>
          </p:cNvPr>
          <p:cNvSpPr txBox="1"/>
          <p:nvPr/>
        </p:nvSpPr>
        <p:spPr>
          <a:xfrm>
            <a:off x="4968510" y="3492600"/>
            <a:ext cx="4283545" cy="1754326"/>
          </a:xfrm>
          <a:prstGeom prst="rect">
            <a:avLst/>
          </a:prstGeom>
          <a:noFill/>
        </p:spPr>
        <p:txBody>
          <a:bodyPr wrap="none" rtlCol="0">
            <a:spAutoFit/>
          </a:bodyPr>
          <a:lstStyle/>
          <a:p>
            <a:r>
              <a:rPr kumimoji="1" lang="ja-JP" altLang="en-US"/>
              <a:t>正方形の面積は１なので</a:t>
            </a:r>
            <a:endParaRPr kumimoji="1" lang="en-US" altLang="ja-JP"/>
          </a:p>
          <a:p>
            <a:r>
              <a:rPr lang="ja-JP" altLang="en-US"/>
              <a:t>全体の個数を円の領域内の個数で割れば</a:t>
            </a:r>
            <a:endParaRPr lang="en-US" altLang="ja-JP"/>
          </a:p>
          <a:p>
            <a:r>
              <a:rPr kumimoji="1" lang="ja-JP" altLang="en-US"/>
              <a:t>面積が出てくる</a:t>
            </a:r>
            <a:endParaRPr kumimoji="1" lang="en-US" altLang="ja-JP"/>
          </a:p>
          <a:p>
            <a:r>
              <a:rPr lang="en-US" altLang="ja-JP"/>
              <a:t>1×</a:t>
            </a:r>
            <a:r>
              <a:rPr lang="ja-JP" altLang="en-US"/>
              <a:t>円の領域内の個数</a:t>
            </a:r>
            <a:r>
              <a:rPr lang="en-US" altLang="ja-JP"/>
              <a:t>/</a:t>
            </a:r>
            <a:r>
              <a:rPr lang="ja-JP" altLang="en-US"/>
              <a:t>全体の個数</a:t>
            </a:r>
            <a:endParaRPr lang="en-US" altLang="ja-JP"/>
          </a:p>
          <a:p>
            <a:endParaRPr kumimoji="1" lang="en-US" altLang="ja-JP"/>
          </a:p>
          <a:p>
            <a:endParaRPr kumimoji="1" lang="ja-JP" altLang="en-US"/>
          </a:p>
        </p:txBody>
      </p:sp>
    </p:spTree>
    <p:extLst>
      <p:ext uri="{BB962C8B-B14F-4D97-AF65-F5344CB8AC3E}">
        <p14:creationId xmlns:p14="http://schemas.microsoft.com/office/powerpoint/2010/main" val="20631468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4158A-6761-4957-A20B-18F8D033BC5E}"/>
              </a:ext>
            </a:extLst>
          </p:cNvPr>
          <p:cNvSpPr>
            <a:spLocks noGrp="1"/>
          </p:cNvSpPr>
          <p:nvPr>
            <p:ph type="title"/>
          </p:nvPr>
        </p:nvSpPr>
        <p:spPr/>
        <p:txBody>
          <a:bodyPr/>
          <a:lstStyle/>
          <a:p>
            <a:r>
              <a:rPr kumimoji="1" lang="ja-JP" altLang="en-US"/>
              <a:t>モンテカルロ法</a:t>
            </a:r>
            <a:r>
              <a:rPr kumimoji="1" lang="en-US" altLang="ja-JP"/>
              <a:t>(10000</a:t>
            </a:r>
            <a:r>
              <a:rPr kumimoji="1" lang="ja-JP" altLang="en-US"/>
              <a:t>回試行）</a:t>
            </a:r>
          </a:p>
        </p:txBody>
      </p:sp>
      <p:pic>
        <p:nvPicPr>
          <p:cNvPr id="4" name="図 3">
            <a:extLst>
              <a:ext uri="{FF2B5EF4-FFF2-40B4-BE49-F238E27FC236}">
                <a16:creationId xmlns:a16="http://schemas.microsoft.com/office/drawing/2014/main" id="{CD8BFD9C-E42F-412D-9FC3-E1997C4041A7}"/>
              </a:ext>
            </a:extLst>
          </p:cNvPr>
          <p:cNvPicPr>
            <a:picLocks noChangeAspect="1"/>
          </p:cNvPicPr>
          <p:nvPr/>
        </p:nvPicPr>
        <p:blipFill>
          <a:blip r:embed="rId2"/>
          <a:stretch>
            <a:fillRect/>
          </a:stretch>
        </p:blipFill>
        <p:spPr>
          <a:xfrm>
            <a:off x="1650370" y="1185746"/>
            <a:ext cx="5843260" cy="5705872"/>
          </a:xfrm>
          <a:prstGeom prst="rect">
            <a:avLst/>
          </a:prstGeom>
        </p:spPr>
      </p:pic>
    </p:spTree>
    <p:extLst>
      <p:ext uri="{BB962C8B-B14F-4D97-AF65-F5344CB8AC3E}">
        <p14:creationId xmlns:p14="http://schemas.microsoft.com/office/powerpoint/2010/main" val="30135122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63160</TotalTime>
  <Words>11729</Words>
  <Application>Microsoft Office PowerPoint</Application>
  <PresentationFormat>画面に合わせる (4:3)</PresentationFormat>
  <Paragraphs>1388</Paragraphs>
  <Slides>163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163</vt:i4>
      </vt:variant>
    </vt:vector>
  </HeadingPairs>
  <TitlesOfParts>
    <vt:vector size="171" baseType="lpstr">
      <vt:lpstr>inherit</vt:lpstr>
      <vt:lpstr>Monaco</vt:lpstr>
      <vt:lpstr>游ゴシック</vt:lpstr>
      <vt:lpstr>Arial</vt:lpstr>
      <vt:lpstr>Calibri</vt:lpstr>
      <vt:lpstr>Cambria Math</vt:lpstr>
      <vt:lpstr>Consolas</vt:lpstr>
      <vt:lpstr>Office テーマ</vt:lpstr>
      <vt:lpstr>Matlibplot入門</vt:lpstr>
      <vt:lpstr>前回の復習</vt:lpstr>
      <vt:lpstr>課題　簡易マスターメンテ</vt:lpstr>
      <vt:lpstr>仕様追加(matrtmente1.pyに追加)</vt:lpstr>
      <vt:lpstr>PowerPoint プレゼンテーション</vt:lpstr>
      <vt:lpstr>btn_click4を実装</vt:lpstr>
      <vt:lpstr>delete関数を実装</vt:lpstr>
      <vt:lpstr>PowerPoint プレゼンテーション</vt:lpstr>
      <vt:lpstr>PowerPoint プレゼンテーション</vt:lpstr>
      <vt:lpstr>折れ線グラフ</vt:lpstr>
      <vt:lpstr>パラメータ</vt:lpstr>
      <vt:lpstr>折れ線グラフ例</vt:lpstr>
      <vt:lpstr>折れ線グラフを表示する(plot,show)</vt:lpstr>
      <vt:lpstr>グラフのタイトル(plot2.py)(title)</vt:lpstr>
      <vt:lpstr>x軸y軸のタイトル</vt:lpstr>
      <vt:lpstr>Ｘ軸,y軸(xlabel,ylabel)のタイトルのつけ方</vt:lpstr>
      <vt:lpstr>rotationパラメータを変えてみる</vt:lpstr>
      <vt:lpstr>空白を入れてみる</vt:lpstr>
      <vt:lpstr>軸の目盛りに単位を入れる(xticks,yticks)</vt:lpstr>
      <vt:lpstr>グリッド作成</vt:lpstr>
      <vt:lpstr>xlim,ylim(表示範囲を制限する）</vt:lpstr>
      <vt:lpstr>マーカー、ライン、色</vt:lpstr>
      <vt:lpstr>PowerPoint プレゼンテーション</vt:lpstr>
      <vt:lpstr>Line</vt:lpstr>
      <vt:lpstr>marker</vt:lpstr>
      <vt:lpstr>以下のコードでマーカー確かめることができます</vt:lpstr>
      <vt:lpstr>marker.pyの実行結果</vt:lpstr>
      <vt:lpstr>ラインを点線にする</vt:lpstr>
      <vt:lpstr>11,1,5グラフの軸に目盛りを設定する (xticks,yticks)</vt:lpstr>
      <vt:lpstr>コード例</vt:lpstr>
      <vt:lpstr>PowerPoint プレゼンテーション</vt:lpstr>
      <vt:lpstr>課題</vt:lpstr>
      <vt:lpstr>解答</vt:lpstr>
      <vt:lpstr>演習</vt:lpstr>
      <vt:lpstr>複数のデータを可視化する</vt:lpstr>
      <vt:lpstr>１つのグラフに2種類のデータをプロットする</vt:lpstr>
      <vt:lpstr>上３つだけの部分を書く</vt:lpstr>
      <vt:lpstr>plt.subplots_adjust(wspace=1, hspace=1)</vt:lpstr>
      <vt:lpstr>(wspace=1, hspace=1)と(wspace=2, hspace=2)</vt:lpstr>
      <vt:lpstr>11.3.4サブプロット内のグラフの表示範囲を設定する set_xlim,set_ylim,set_xlabel,set_ylabel,set_title</vt:lpstr>
      <vt:lpstr>set_xlim,set_xlabel,set_ylabel,set_title</vt:lpstr>
      <vt:lpstr>11.3.6サブプロット内のグラフにグリッドを表示する</vt:lpstr>
      <vt:lpstr>11.3.7サブプロット内のグラフに目盛りを設定する</vt:lpstr>
      <vt:lpstr>11.3.7</vt:lpstr>
      <vt:lpstr>11,2系列ラベルを設定する(legend)</vt:lpstr>
      <vt:lpstr>locパラメータ</vt:lpstr>
      <vt:lpstr>11,3,1図の大きさを設定する fugure</vt:lpstr>
      <vt:lpstr>figsize=(x,y)</vt:lpstr>
      <vt:lpstr>11,3,2サブプロットを作成する (figureオブジェクトとadd_subplot)</vt:lpstr>
      <vt:lpstr>PowerPoint プレゼンテーション</vt:lpstr>
      <vt:lpstr>課題</vt:lpstr>
      <vt:lpstr>２次元のグラフを書く</vt:lpstr>
      <vt:lpstr>PowerPoint プレゼンテーション</vt:lpstr>
      <vt:lpstr>課題</vt:lpstr>
      <vt:lpstr>12.3 ヒストグラム</vt:lpstr>
      <vt:lpstr>PowerPoint プレゼンテーション</vt:lpstr>
      <vt:lpstr>ピン数(階級)を増やす</vt:lpstr>
      <vt:lpstr>問題</vt:lpstr>
      <vt:lpstr>解答例</vt:lpstr>
      <vt:lpstr>表示例</vt:lpstr>
      <vt:lpstr>12.5 円グラフ</vt:lpstr>
      <vt:lpstr>12.5.1 円グラフ</vt:lpstr>
      <vt:lpstr>円グラフにラベルを設定する</vt:lpstr>
      <vt:lpstr>12.5.3特定の要素を目立させる</vt:lpstr>
      <vt:lpstr>円グラフ</vt:lpstr>
      <vt:lpstr>PowerPoint プレゼンテーション</vt:lpstr>
      <vt:lpstr>PowerPoint プレゼンテーション</vt:lpstr>
      <vt:lpstr>PowerPoint プレゼンテーション</vt:lpstr>
      <vt:lpstr>問題</vt:lpstr>
      <vt:lpstr>ＳＱＬ(engraf1.py)</vt:lpstr>
      <vt:lpstr>課題（コードなし）</vt:lpstr>
      <vt:lpstr>12.2棒グラフ</vt:lpstr>
      <vt:lpstr>棒グラフ</vt:lpstr>
      <vt:lpstr>複数の棒グラフ</vt:lpstr>
      <vt:lpstr>複数の棒グラフ</vt:lpstr>
      <vt:lpstr>PowerPoint プレゼンテーション</vt:lpstr>
      <vt:lpstr>Pandasを使った場合</vt:lpstr>
      <vt:lpstr>課題</vt:lpstr>
      <vt:lpstr>複数のグラフ</vt:lpstr>
      <vt:lpstr>複数のグラフ</vt:lpstr>
      <vt:lpstr>12.4 散布図</vt:lpstr>
      <vt:lpstr>散布図</vt:lpstr>
      <vt:lpstr>plt.scatter</vt:lpstr>
      <vt:lpstr>PowerPoint プレゼンテーション</vt:lpstr>
      <vt:lpstr>marker="s", color="k"</vt:lpstr>
      <vt:lpstr>plt.scatter(x, y, s=z) </vt:lpstr>
      <vt:lpstr>cmap=“Blues”とplt.colorbar() </vt:lpstr>
      <vt:lpstr>演習</vt:lpstr>
      <vt:lpstr>解答例</vt:lpstr>
      <vt:lpstr>３Ｄグラフ</vt:lpstr>
      <vt:lpstr>３Ｄグラフ</vt:lpstr>
      <vt:lpstr>３Ｄ２</vt:lpstr>
      <vt:lpstr>3D散布図</vt:lpstr>
      <vt:lpstr>問題</vt:lpstr>
      <vt:lpstr>解答例</vt:lpstr>
      <vt:lpstr>モンテカルロ法</vt:lpstr>
      <vt:lpstr>例</vt:lpstr>
      <vt:lpstr>PowerPoint プレゼンテーション</vt:lpstr>
      <vt:lpstr>モンテカルロ法(10000回試行）</vt:lpstr>
      <vt:lpstr>PowerPoint プレゼンテーション</vt:lpstr>
      <vt:lpstr>モンテカルト法の問題点</vt:lpstr>
      <vt:lpstr>PowerPoint プレゼンテーション</vt:lpstr>
      <vt:lpstr>複数のグラフを描く(subplot)</vt:lpstr>
      <vt:lpstr>subplot</vt:lpstr>
      <vt:lpstr>２行２列の複数のグラフを書く場合</vt:lpstr>
      <vt:lpstr>figure ,add_subplot</vt:lpstr>
      <vt:lpstr>plt.subplots</vt:lpstr>
      <vt:lpstr>figure ,add_subplot</vt:lpstr>
      <vt:lpstr>ローソク足</vt:lpstr>
      <vt:lpstr>ローソク足</vt:lpstr>
      <vt:lpstr>ファイルからローソク足を読み込んでグラフを書く</vt:lpstr>
      <vt:lpstr>PowerPoint プレゼンテーション</vt:lpstr>
      <vt:lpstr>結果</vt:lpstr>
      <vt:lpstr>PowerPoint プレゼンテーション</vt:lpstr>
      <vt:lpstr>seaborn</vt:lpstr>
      <vt:lpstr>正弦波</vt:lpstr>
      <vt:lpstr>３Dグラフ</vt:lpstr>
      <vt:lpstr>PowerPoint プレゼンテーション</vt:lpstr>
      <vt:lpstr>MINISTを使ったグラフ演習</vt:lpstr>
      <vt:lpstr>MNISTデータ構造</vt:lpstr>
      <vt:lpstr>PowerPoint プレゼンテーション</vt:lpstr>
      <vt:lpstr>PowerPoint プレゼンテーション</vt:lpstr>
      <vt:lpstr>MNISTを画像にして保存する(mnist.py)</vt:lpstr>
      <vt:lpstr>MINITをmatplotlibで表示する</vt:lpstr>
      <vt:lpstr>課題１</vt:lpstr>
      <vt:lpstr>１９章深層学習の実践</vt:lpstr>
      <vt:lpstr>19.1.1</vt:lpstr>
      <vt:lpstr>深層学習とは</vt:lpstr>
      <vt:lpstr>深層学習２</vt:lpstr>
      <vt:lpstr>深層学習が注目されるようになった理由</vt:lpstr>
      <vt:lpstr>PowerPoint プレゼンテーション</vt:lpstr>
      <vt:lpstr>手書き数字分類</vt:lpstr>
      <vt:lpstr>PowerPoint プレゼンテーション</vt:lpstr>
      <vt:lpstr>Kerasの導入</vt:lpstr>
      <vt:lpstr>コード解説</vt:lpstr>
      <vt:lpstr>(X_train, y_train), (X_test, y_test) = mnist.load_data()</vt:lpstr>
      <vt:lpstr>X_train, y_train, X_test, y_test</vt:lpstr>
      <vt:lpstr>２８×２８に変更</vt:lpstr>
      <vt:lpstr>モデルの作成</vt:lpstr>
      <vt:lpstr>モデル部分のコード</vt:lpstr>
      <vt:lpstr>model.add(Dense(256, input_dim=784))</vt:lpstr>
      <vt:lpstr>model.add(Activation("sigmoid"))</vt:lpstr>
      <vt:lpstr>model.add(Dropout(rate=0.5))</vt:lpstr>
      <vt:lpstr>model.add(Dense(10))</vt:lpstr>
      <vt:lpstr>model.add(Activation("softmax"))</vt:lpstr>
      <vt:lpstr>sgd = optimizers.SGD(lr=0.1)</vt:lpstr>
      <vt:lpstr>PowerPoint プレゼンテーション</vt:lpstr>
      <vt:lpstr>２１　深層学習画像認識</vt:lpstr>
      <vt:lpstr>  21.1.1 画像認識 </vt:lpstr>
      <vt:lpstr>21.2.1 CNNの概要</vt:lpstr>
      <vt:lpstr>21.2.2 畳み込み層</vt:lpstr>
      <vt:lpstr>21.2.3 プーリング層</vt:lpstr>
      <vt:lpstr>21.2.4 CNNの実装</vt:lpstr>
      <vt:lpstr> 21.2.5 CNNを用いた分類（MNIST） </vt:lpstr>
      <vt:lpstr>21.2.6 CNNを用いた分類（cifar10）</vt:lpstr>
      <vt:lpstr>21.3 ハイパーパラメータ</vt:lpstr>
      <vt:lpstr>21.3.1 filters （Conv層）</vt:lpstr>
      <vt:lpstr>21.3.2 kernel_size （Conv層）</vt:lpstr>
      <vt:lpstr>21.3.3 strides （Conv層）</vt:lpstr>
      <vt:lpstr>21.3.4 padding （Conv層）</vt:lpstr>
      <vt:lpstr>21.3.5 pool_size （Pool層）</vt:lpstr>
      <vt:lpstr>21.3.6 strides （Pool層）</vt:lpstr>
      <vt:lpstr>21.3.7 padding （Pool層）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Matlibplot簡易入門</dc:title>
  <dc:creator>user</dc:creator>
  <cp:lastModifiedBy>は り</cp:lastModifiedBy>
  <cp:revision>593</cp:revision>
  <dcterms:created xsi:type="dcterms:W3CDTF">2020-05-03T10:36:33Z</dcterms:created>
  <dcterms:modified xsi:type="dcterms:W3CDTF">2020-09-01T14:15:57Z</dcterms:modified>
</cp:coreProperties>
</file>