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5"/>
  </p:notesMasterIdLst>
  <p:sldIdLst>
    <p:sldId id="429" r:id="rId2"/>
    <p:sldId id="368" r:id="rId3"/>
    <p:sldId id="402" r:id="rId4"/>
    <p:sldId id="403" r:id="rId5"/>
    <p:sldId id="404" r:id="rId6"/>
    <p:sldId id="285" r:id="rId7"/>
    <p:sldId id="286" r:id="rId8"/>
    <p:sldId id="289" r:id="rId9"/>
    <p:sldId id="288" r:id="rId10"/>
    <p:sldId id="430" r:id="rId11"/>
    <p:sldId id="424" r:id="rId12"/>
    <p:sldId id="425" r:id="rId13"/>
    <p:sldId id="427" r:id="rId14"/>
    <p:sldId id="287" r:id="rId15"/>
    <p:sldId id="263" r:id="rId16"/>
    <p:sldId id="314" r:id="rId17"/>
    <p:sldId id="267" r:id="rId18"/>
    <p:sldId id="405" r:id="rId19"/>
    <p:sldId id="428" r:id="rId20"/>
    <p:sldId id="268" r:id="rId21"/>
    <p:sldId id="323" r:id="rId22"/>
    <p:sldId id="265" r:id="rId23"/>
    <p:sldId id="324" r:id="rId24"/>
    <p:sldId id="325" r:id="rId25"/>
    <p:sldId id="326" r:id="rId26"/>
    <p:sldId id="327" r:id="rId27"/>
    <p:sldId id="328" r:id="rId28"/>
    <p:sldId id="329" r:id="rId29"/>
    <p:sldId id="330" r:id="rId30"/>
    <p:sldId id="331" r:id="rId31"/>
    <p:sldId id="332" r:id="rId32"/>
    <p:sldId id="333" r:id="rId33"/>
    <p:sldId id="334" r:id="rId34"/>
    <p:sldId id="335" r:id="rId35"/>
    <p:sldId id="336" r:id="rId36"/>
    <p:sldId id="339" r:id="rId37"/>
    <p:sldId id="340" r:id="rId38"/>
    <p:sldId id="342" r:id="rId39"/>
    <p:sldId id="337" r:id="rId40"/>
    <p:sldId id="338" r:id="rId41"/>
    <p:sldId id="366" r:id="rId42"/>
    <p:sldId id="367" r:id="rId43"/>
    <p:sldId id="307" r:id="rId44"/>
    <p:sldId id="308" r:id="rId45"/>
    <p:sldId id="310" r:id="rId46"/>
    <p:sldId id="309" r:id="rId47"/>
    <p:sldId id="269" r:id="rId48"/>
    <p:sldId id="291" r:id="rId49"/>
    <p:sldId id="313" r:id="rId50"/>
    <p:sldId id="406" r:id="rId51"/>
    <p:sldId id="408" r:id="rId52"/>
    <p:sldId id="270" r:id="rId53"/>
    <p:sldId id="407" r:id="rId54"/>
    <p:sldId id="312" r:id="rId55"/>
    <p:sldId id="292" r:id="rId56"/>
    <p:sldId id="293" r:id="rId57"/>
    <p:sldId id="294" r:id="rId58"/>
    <p:sldId id="296" r:id="rId59"/>
    <p:sldId id="341" r:id="rId60"/>
    <p:sldId id="271" r:id="rId61"/>
    <p:sldId id="272" r:id="rId62"/>
    <p:sldId id="273" r:id="rId63"/>
    <p:sldId id="274" r:id="rId64"/>
    <p:sldId id="275" r:id="rId65"/>
    <p:sldId id="276" r:id="rId66"/>
    <p:sldId id="277" r:id="rId67"/>
    <p:sldId id="278" r:id="rId68"/>
    <p:sldId id="258" r:id="rId69"/>
    <p:sldId id="344" r:id="rId70"/>
    <p:sldId id="345" r:id="rId71"/>
    <p:sldId id="343" r:id="rId72"/>
    <p:sldId id="346" r:id="rId73"/>
    <p:sldId id="347" r:id="rId74"/>
    <p:sldId id="351" r:id="rId75"/>
    <p:sldId id="350" r:id="rId76"/>
    <p:sldId id="349" r:id="rId77"/>
    <p:sldId id="348" r:id="rId78"/>
    <p:sldId id="364" r:id="rId79"/>
    <p:sldId id="352" r:id="rId80"/>
    <p:sldId id="365" r:id="rId81"/>
    <p:sldId id="353" r:id="rId82"/>
    <p:sldId id="357" r:id="rId83"/>
    <p:sldId id="359" r:id="rId84"/>
    <p:sldId id="358" r:id="rId85"/>
    <p:sldId id="356" r:id="rId86"/>
    <p:sldId id="355" r:id="rId87"/>
    <p:sldId id="354" r:id="rId88"/>
    <p:sldId id="363" r:id="rId89"/>
    <p:sldId id="362" r:id="rId90"/>
    <p:sldId id="361" r:id="rId91"/>
    <p:sldId id="360" r:id="rId92"/>
    <p:sldId id="369" r:id="rId93"/>
    <p:sldId id="370" r:id="rId94"/>
    <p:sldId id="371" r:id="rId95"/>
    <p:sldId id="372" r:id="rId96"/>
    <p:sldId id="373" r:id="rId97"/>
    <p:sldId id="374" r:id="rId98"/>
    <p:sldId id="375" r:id="rId99"/>
    <p:sldId id="376" r:id="rId100"/>
    <p:sldId id="377" r:id="rId101"/>
    <p:sldId id="378" r:id="rId102"/>
    <p:sldId id="379" r:id="rId103"/>
    <p:sldId id="380" r:id="rId10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1" autoAdjust="0"/>
    <p:restoredTop sz="94660"/>
  </p:normalViewPr>
  <p:slideViewPr>
    <p:cSldViewPr snapToGrid="0">
      <p:cViewPr varScale="1">
        <p:scale>
          <a:sx n="67" d="100"/>
          <a:sy n="67" d="100"/>
        </p:scale>
        <p:origin x="63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68F1C4-C1F8-4C6A-AB08-71D33E619F8D}" type="datetimeFigureOut">
              <a:rPr kumimoji="1" lang="ja-JP" altLang="en-US" smtClean="0"/>
              <a:t>2020/9/3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53C3AE-A07D-47A4-B965-59EE6722A35C}" type="slidenum">
              <a:rPr kumimoji="1" lang="ja-JP" altLang="en-US" smtClean="0"/>
              <a:t>‹#›</a:t>
            </a:fld>
            <a:endParaRPr kumimoji="1" lang="ja-JP" altLang="en-US"/>
          </a:p>
        </p:txBody>
      </p:sp>
    </p:spTree>
    <p:extLst>
      <p:ext uri="{BB962C8B-B14F-4D97-AF65-F5344CB8AC3E}">
        <p14:creationId xmlns:p14="http://schemas.microsoft.com/office/powerpoint/2010/main" val="274675270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D342D8-925D-4753-B072-278CF872BD5E}" type="slidenum">
              <a:rPr kumimoji="1" lang="ja-JP" altLang="en-US" smtClean="0"/>
              <a:pPr/>
              <a:t>17</a:t>
            </a:fld>
            <a:endParaRPr kumimoji="1" lang="ja-JP" altLang="en-US"/>
          </a:p>
        </p:txBody>
      </p:sp>
    </p:spTree>
    <p:extLst>
      <p:ext uri="{BB962C8B-B14F-4D97-AF65-F5344CB8AC3E}">
        <p14:creationId xmlns:p14="http://schemas.microsoft.com/office/powerpoint/2010/main" val="1168520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0EB4DB-DC28-4D44-A7F1-6A2D7587642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7A02E7A-6753-49CE-9A4E-CF50713B05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2511198-55A0-4779-9576-93A007BB56E9}"/>
              </a:ext>
            </a:extLst>
          </p:cNvPr>
          <p:cNvSpPr>
            <a:spLocks noGrp="1"/>
          </p:cNvSpPr>
          <p:nvPr>
            <p:ph type="dt" sz="half" idx="10"/>
          </p:nvPr>
        </p:nvSpPr>
        <p:spPr/>
        <p:txBody>
          <a:bodyPr/>
          <a:lstStyle/>
          <a:p>
            <a:fld id="{2B7C44E6-7027-464D-9BD0-DABF2FF3B217}" type="datetimeFigureOut">
              <a:rPr kumimoji="1" lang="ja-JP" altLang="en-US" smtClean="0"/>
              <a:t>2020/9/3</a:t>
            </a:fld>
            <a:endParaRPr kumimoji="1" lang="ja-JP" altLang="en-US"/>
          </a:p>
        </p:txBody>
      </p:sp>
      <p:sp>
        <p:nvSpPr>
          <p:cNvPr id="5" name="フッター プレースホルダー 4">
            <a:extLst>
              <a:ext uri="{FF2B5EF4-FFF2-40B4-BE49-F238E27FC236}">
                <a16:creationId xmlns:a16="http://schemas.microsoft.com/office/drawing/2014/main" id="{496F16E5-EEB4-4F83-A757-CE70DA3732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9C8FEDE-10CB-4705-B9C1-86CB45771A9A}"/>
              </a:ext>
            </a:extLst>
          </p:cNvPr>
          <p:cNvSpPr>
            <a:spLocks noGrp="1"/>
          </p:cNvSpPr>
          <p:nvPr>
            <p:ph type="sldNum" sz="quarter" idx="12"/>
          </p:nvPr>
        </p:nvSpPr>
        <p:spPr/>
        <p:txBody>
          <a:bodyPr/>
          <a:lstStyle/>
          <a:p>
            <a:fld id="{231A90D1-79D5-4EB1-B690-C226EF85532D}" type="slidenum">
              <a:rPr kumimoji="1" lang="ja-JP" altLang="en-US" smtClean="0"/>
              <a:t>‹#›</a:t>
            </a:fld>
            <a:endParaRPr kumimoji="1" lang="ja-JP" altLang="en-US"/>
          </a:p>
        </p:txBody>
      </p:sp>
    </p:spTree>
    <p:extLst>
      <p:ext uri="{BB962C8B-B14F-4D97-AF65-F5344CB8AC3E}">
        <p14:creationId xmlns:p14="http://schemas.microsoft.com/office/powerpoint/2010/main" val="4237515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CF7FF2-3950-4A3E-8E05-4B8ED0F2B4C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423D549-D2C8-46A6-9105-E696DFD0505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071FEAD-8686-42CC-A05B-9BCA77AD1E68}"/>
              </a:ext>
            </a:extLst>
          </p:cNvPr>
          <p:cNvSpPr>
            <a:spLocks noGrp="1"/>
          </p:cNvSpPr>
          <p:nvPr>
            <p:ph type="dt" sz="half" idx="10"/>
          </p:nvPr>
        </p:nvSpPr>
        <p:spPr/>
        <p:txBody>
          <a:bodyPr/>
          <a:lstStyle/>
          <a:p>
            <a:fld id="{2B7C44E6-7027-464D-9BD0-DABF2FF3B217}" type="datetimeFigureOut">
              <a:rPr kumimoji="1" lang="ja-JP" altLang="en-US" smtClean="0"/>
              <a:t>2020/9/3</a:t>
            </a:fld>
            <a:endParaRPr kumimoji="1" lang="ja-JP" altLang="en-US"/>
          </a:p>
        </p:txBody>
      </p:sp>
      <p:sp>
        <p:nvSpPr>
          <p:cNvPr id="5" name="フッター プレースホルダー 4">
            <a:extLst>
              <a:ext uri="{FF2B5EF4-FFF2-40B4-BE49-F238E27FC236}">
                <a16:creationId xmlns:a16="http://schemas.microsoft.com/office/drawing/2014/main" id="{5B109186-100C-4F49-9D3E-8AA0CB402B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558DA27-972E-42EE-83D3-650F707FE0CF}"/>
              </a:ext>
            </a:extLst>
          </p:cNvPr>
          <p:cNvSpPr>
            <a:spLocks noGrp="1"/>
          </p:cNvSpPr>
          <p:nvPr>
            <p:ph type="sldNum" sz="quarter" idx="12"/>
          </p:nvPr>
        </p:nvSpPr>
        <p:spPr/>
        <p:txBody>
          <a:bodyPr/>
          <a:lstStyle/>
          <a:p>
            <a:fld id="{231A90D1-79D5-4EB1-B690-C226EF85532D}" type="slidenum">
              <a:rPr kumimoji="1" lang="ja-JP" altLang="en-US" smtClean="0"/>
              <a:t>‹#›</a:t>
            </a:fld>
            <a:endParaRPr kumimoji="1" lang="ja-JP" altLang="en-US"/>
          </a:p>
        </p:txBody>
      </p:sp>
    </p:spTree>
    <p:extLst>
      <p:ext uri="{BB962C8B-B14F-4D97-AF65-F5344CB8AC3E}">
        <p14:creationId xmlns:p14="http://schemas.microsoft.com/office/powerpoint/2010/main" val="2434427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CCB9E8C-E00B-4C5C-BBF1-017C6BA6F2A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DD2159E-FE33-4382-B448-BCB427D2ECC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69E4942-BC24-4D58-B33C-AF16AAC4AED9}"/>
              </a:ext>
            </a:extLst>
          </p:cNvPr>
          <p:cNvSpPr>
            <a:spLocks noGrp="1"/>
          </p:cNvSpPr>
          <p:nvPr>
            <p:ph type="dt" sz="half" idx="10"/>
          </p:nvPr>
        </p:nvSpPr>
        <p:spPr/>
        <p:txBody>
          <a:bodyPr/>
          <a:lstStyle/>
          <a:p>
            <a:fld id="{2B7C44E6-7027-464D-9BD0-DABF2FF3B217}" type="datetimeFigureOut">
              <a:rPr kumimoji="1" lang="ja-JP" altLang="en-US" smtClean="0"/>
              <a:t>2020/9/3</a:t>
            </a:fld>
            <a:endParaRPr kumimoji="1" lang="ja-JP" altLang="en-US"/>
          </a:p>
        </p:txBody>
      </p:sp>
      <p:sp>
        <p:nvSpPr>
          <p:cNvPr id="5" name="フッター プレースホルダー 4">
            <a:extLst>
              <a:ext uri="{FF2B5EF4-FFF2-40B4-BE49-F238E27FC236}">
                <a16:creationId xmlns:a16="http://schemas.microsoft.com/office/drawing/2014/main" id="{D4837905-1C59-4802-962A-3612B407E52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53A89A2-E7A9-4255-8AA9-7A9356E93580}"/>
              </a:ext>
            </a:extLst>
          </p:cNvPr>
          <p:cNvSpPr>
            <a:spLocks noGrp="1"/>
          </p:cNvSpPr>
          <p:nvPr>
            <p:ph type="sldNum" sz="quarter" idx="12"/>
          </p:nvPr>
        </p:nvSpPr>
        <p:spPr/>
        <p:txBody>
          <a:bodyPr/>
          <a:lstStyle/>
          <a:p>
            <a:fld id="{231A90D1-79D5-4EB1-B690-C226EF85532D}" type="slidenum">
              <a:rPr kumimoji="1" lang="ja-JP" altLang="en-US" smtClean="0"/>
              <a:t>‹#›</a:t>
            </a:fld>
            <a:endParaRPr kumimoji="1" lang="ja-JP" altLang="en-US"/>
          </a:p>
        </p:txBody>
      </p:sp>
    </p:spTree>
    <p:extLst>
      <p:ext uri="{BB962C8B-B14F-4D97-AF65-F5344CB8AC3E}">
        <p14:creationId xmlns:p14="http://schemas.microsoft.com/office/powerpoint/2010/main" val="4029112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160388-961D-4C80-A25B-4E83F745E40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4D2E61E-A7F9-4594-B1A3-56E9769C8C2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A38904-7028-4728-BC5B-A4EE64A9CC98}"/>
              </a:ext>
            </a:extLst>
          </p:cNvPr>
          <p:cNvSpPr>
            <a:spLocks noGrp="1"/>
          </p:cNvSpPr>
          <p:nvPr>
            <p:ph type="dt" sz="half" idx="10"/>
          </p:nvPr>
        </p:nvSpPr>
        <p:spPr/>
        <p:txBody>
          <a:bodyPr/>
          <a:lstStyle/>
          <a:p>
            <a:fld id="{2B7C44E6-7027-464D-9BD0-DABF2FF3B217}" type="datetimeFigureOut">
              <a:rPr kumimoji="1" lang="ja-JP" altLang="en-US" smtClean="0"/>
              <a:t>2020/9/3</a:t>
            </a:fld>
            <a:endParaRPr kumimoji="1" lang="ja-JP" altLang="en-US"/>
          </a:p>
        </p:txBody>
      </p:sp>
      <p:sp>
        <p:nvSpPr>
          <p:cNvPr id="5" name="フッター プレースホルダー 4">
            <a:extLst>
              <a:ext uri="{FF2B5EF4-FFF2-40B4-BE49-F238E27FC236}">
                <a16:creationId xmlns:a16="http://schemas.microsoft.com/office/drawing/2014/main" id="{D941558D-2CCF-4C89-8D6A-BCB10B302C0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FE52445-5608-45E4-BB03-F62BBF148508}"/>
              </a:ext>
            </a:extLst>
          </p:cNvPr>
          <p:cNvSpPr>
            <a:spLocks noGrp="1"/>
          </p:cNvSpPr>
          <p:nvPr>
            <p:ph type="sldNum" sz="quarter" idx="12"/>
          </p:nvPr>
        </p:nvSpPr>
        <p:spPr/>
        <p:txBody>
          <a:bodyPr/>
          <a:lstStyle/>
          <a:p>
            <a:fld id="{231A90D1-79D5-4EB1-B690-C226EF85532D}" type="slidenum">
              <a:rPr kumimoji="1" lang="ja-JP" altLang="en-US" smtClean="0"/>
              <a:t>‹#›</a:t>
            </a:fld>
            <a:endParaRPr kumimoji="1" lang="ja-JP" altLang="en-US"/>
          </a:p>
        </p:txBody>
      </p:sp>
    </p:spTree>
    <p:extLst>
      <p:ext uri="{BB962C8B-B14F-4D97-AF65-F5344CB8AC3E}">
        <p14:creationId xmlns:p14="http://schemas.microsoft.com/office/powerpoint/2010/main" val="838614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EDCD3A-5DEA-4FF6-887E-FEAAC20AF67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8483A9C-2053-4889-B2B0-C2AE0BC37A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08E0F38-C14B-4A50-91EF-554D4575221A}"/>
              </a:ext>
            </a:extLst>
          </p:cNvPr>
          <p:cNvSpPr>
            <a:spLocks noGrp="1"/>
          </p:cNvSpPr>
          <p:nvPr>
            <p:ph type="dt" sz="half" idx="10"/>
          </p:nvPr>
        </p:nvSpPr>
        <p:spPr/>
        <p:txBody>
          <a:bodyPr/>
          <a:lstStyle/>
          <a:p>
            <a:fld id="{2B7C44E6-7027-464D-9BD0-DABF2FF3B217}" type="datetimeFigureOut">
              <a:rPr kumimoji="1" lang="ja-JP" altLang="en-US" smtClean="0"/>
              <a:t>2020/9/3</a:t>
            </a:fld>
            <a:endParaRPr kumimoji="1" lang="ja-JP" altLang="en-US"/>
          </a:p>
        </p:txBody>
      </p:sp>
      <p:sp>
        <p:nvSpPr>
          <p:cNvPr id="5" name="フッター プレースホルダー 4">
            <a:extLst>
              <a:ext uri="{FF2B5EF4-FFF2-40B4-BE49-F238E27FC236}">
                <a16:creationId xmlns:a16="http://schemas.microsoft.com/office/drawing/2014/main" id="{E9B1F685-E876-4F4F-990B-959DFFA479C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59DEC7-816D-4464-AB9E-0E0004023B40}"/>
              </a:ext>
            </a:extLst>
          </p:cNvPr>
          <p:cNvSpPr>
            <a:spLocks noGrp="1"/>
          </p:cNvSpPr>
          <p:nvPr>
            <p:ph type="sldNum" sz="quarter" idx="12"/>
          </p:nvPr>
        </p:nvSpPr>
        <p:spPr/>
        <p:txBody>
          <a:bodyPr/>
          <a:lstStyle/>
          <a:p>
            <a:fld id="{231A90D1-79D5-4EB1-B690-C226EF85532D}" type="slidenum">
              <a:rPr kumimoji="1" lang="ja-JP" altLang="en-US" smtClean="0"/>
              <a:t>‹#›</a:t>
            </a:fld>
            <a:endParaRPr kumimoji="1" lang="ja-JP" altLang="en-US"/>
          </a:p>
        </p:txBody>
      </p:sp>
    </p:spTree>
    <p:extLst>
      <p:ext uri="{BB962C8B-B14F-4D97-AF65-F5344CB8AC3E}">
        <p14:creationId xmlns:p14="http://schemas.microsoft.com/office/powerpoint/2010/main" val="560549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0C14D9-ECA2-4656-A79A-32869E914EA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97485CA-6868-4E68-9740-0955665DD44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4857913-5C25-4D4B-903E-9AD7D90710A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3E23031-5B77-487C-A97D-ACE9D4155A61}"/>
              </a:ext>
            </a:extLst>
          </p:cNvPr>
          <p:cNvSpPr>
            <a:spLocks noGrp="1"/>
          </p:cNvSpPr>
          <p:nvPr>
            <p:ph type="dt" sz="half" idx="10"/>
          </p:nvPr>
        </p:nvSpPr>
        <p:spPr/>
        <p:txBody>
          <a:bodyPr/>
          <a:lstStyle/>
          <a:p>
            <a:fld id="{2B7C44E6-7027-464D-9BD0-DABF2FF3B217}" type="datetimeFigureOut">
              <a:rPr kumimoji="1" lang="ja-JP" altLang="en-US" smtClean="0"/>
              <a:t>2020/9/3</a:t>
            </a:fld>
            <a:endParaRPr kumimoji="1" lang="ja-JP" altLang="en-US"/>
          </a:p>
        </p:txBody>
      </p:sp>
      <p:sp>
        <p:nvSpPr>
          <p:cNvPr id="6" name="フッター プレースホルダー 5">
            <a:extLst>
              <a:ext uri="{FF2B5EF4-FFF2-40B4-BE49-F238E27FC236}">
                <a16:creationId xmlns:a16="http://schemas.microsoft.com/office/drawing/2014/main" id="{164ABA7E-C3F0-4C3F-BFBE-CF7E831806C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05FF023-3F3A-4CCB-873D-85A951DB73B7}"/>
              </a:ext>
            </a:extLst>
          </p:cNvPr>
          <p:cNvSpPr>
            <a:spLocks noGrp="1"/>
          </p:cNvSpPr>
          <p:nvPr>
            <p:ph type="sldNum" sz="quarter" idx="12"/>
          </p:nvPr>
        </p:nvSpPr>
        <p:spPr/>
        <p:txBody>
          <a:bodyPr/>
          <a:lstStyle/>
          <a:p>
            <a:fld id="{231A90D1-79D5-4EB1-B690-C226EF85532D}" type="slidenum">
              <a:rPr kumimoji="1" lang="ja-JP" altLang="en-US" smtClean="0"/>
              <a:t>‹#›</a:t>
            </a:fld>
            <a:endParaRPr kumimoji="1" lang="ja-JP" altLang="en-US"/>
          </a:p>
        </p:txBody>
      </p:sp>
    </p:spTree>
    <p:extLst>
      <p:ext uri="{BB962C8B-B14F-4D97-AF65-F5344CB8AC3E}">
        <p14:creationId xmlns:p14="http://schemas.microsoft.com/office/powerpoint/2010/main" val="3766255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FB67EC-AAD6-4C85-A06A-220309C7FA5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AA81C1B-CA44-4752-92FD-9600F06B46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128A9F3-4EE3-4185-A808-7BAF0C0E8B1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E211E73-8DE5-441D-9D10-7A3D1A8449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B7C2409-3F94-42F3-B5DA-07AD93880B8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9820D42-CAE6-4980-96F4-2345F86E7872}"/>
              </a:ext>
            </a:extLst>
          </p:cNvPr>
          <p:cNvSpPr>
            <a:spLocks noGrp="1"/>
          </p:cNvSpPr>
          <p:nvPr>
            <p:ph type="dt" sz="half" idx="10"/>
          </p:nvPr>
        </p:nvSpPr>
        <p:spPr/>
        <p:txBody>
          <a:bodyPr/>
          <a:lstStyle/>
          <a:p>
            <a:fld id="{2B7C44E6-7027-464D-9BD0-DABF2FF3B217}" type="datetimeFigureOut">
              <a:rPr kumimoji="1" lang="ja-JP" altLang="en-US" smtClean="0"/>
              <a:t>2020/9/3</a:t>
            </a:fld>
            <a:endParaRPr kumimoji="1" lang="ja-JP" altLang="en-US"/>
          </a:p>
        </p:txBody>
      </p:sp>
      <p:sp>
        <p:nvSpPr>
          <p:cNvPr id="8" name="フッター プレースホルダー 7">
            <a:extLst>
              <a:ext uri="{FF2B5EF4-FFF2-40B4-BE49-F238E27FC236}">
                <a16:creationId xmlns:a16="http://schemas.microsoft.com/office/drawing/2014/main" id="{A114B529-BDA0-4A8F-86C0-B79BCC0D74A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3C008E0-98F6-441B-AC6D-769526BB56E6}"/>
              </a:ext>
            </a:extLst>
          </p:cNvPr>
          <p:cNvSpPr>
            <a:spLocks noGrp="1"/>
          </p:cNvSpPr>
          <p:nvPr>
            <p:ph type="sldNum" sz="quarter" idx="12"/>
          </p:nvPr>
        </p:nvSpPr>
        <p:spPr/>
        <p:txBody>
          <a:bodyPr/>
          <a:lstStyle/>
          <a:p>
            <a:fld id="{231A90D1-79D5-4EB1-B690-C226EF85532D}" type="slidenum">
              <a:rPr kumimoji="1" lang="ja-JP" altLang="en-US" smtClean="0"/>
              <a:t>‹#›</a:t>
            </a:fld>
            <a:endParaRPr kumimoji="1" lang="ja-JP" altLang="en-US"/>
          </a:p>
        </p:txBody>
      </p:sp>
    </p:spTree>
    <p:extLst>
      <p:ext uri="{BB962C8B-B14F-4D97-AF65-F5344CB8AC3E}">
        <p14:creationId xmlns:p14="http://schemas.microsoft.com/office/powerpoint/2010/main" val="3174941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4DC5BE-125C-452A-AC2A-9884161D6FE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F043D04-4093-4163-AE27-EE3B63C231E3}"/>
              </a:ext>
            </a:extLst>
          </p:cNvPr>
          <p:cNvSpPr>
            <a:spLocks noGrp="1"/>
          </p:cNvSpPr>
          <p:nvPr>
            <p:ph type="dt" sz="half" idx="10"/>
          </p:nvPr>
        </p:nvSpPr>
        <p:spPr/>
        <p:txBody>
          <a:bodyPr/>
          <a:lstStyle/>
          <a:p>
            <a:fld id="{2B7C44E6-7027-464D-9BD0-DABF2FF3B217}" type="datetimeFigureOut">
              <a:rPr kumimoji="1" lang="ja-JP" altLang="en-US" smtClean="0"/>
              <a:t>2020/9/3</a:t>
            </a:fld>
            <a:endParaRPr kumimoji="1" lang="ja-JP" altLang="en-US"/>
          </a:p>
        </p:txBody>
      </p:sp>
      <p:sp>
        <p:nvSpPr>
          <p:cNvPr id="4" name="フッター プレースホルダー 3">
            <a:extLst>
              <a:ext uri="{FF2B5EF4-FFF2-40B4-BE49-F238E27FC236}">
                <a16:creationId xmlns:a16="http://schemas.microsoft.com/office/drawing/2014/main" id="{1A042D30-719B-4DFE-9DEC-2EEA80A637E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ACA6618-FAE2-42B5-912B-D4097D7F3FD8}"/>
              </a:ext>
            </a:extLst>
          </p:cNvPr>
          <p:cNvSpPr>
            <a:spLocks noGrp="1"/>
          </p:cNvSpPr>
          <p:nvPr>
            <p:ph type="sldNum" sz="quarter" idx="12"/>
          </p:nvPr>
        </p:nvSpPr>
        <p:spPr/>
        <p:txBody>
          <a:bodyPr/>
          <a:lstStyle/>
          <a:p>
            <a:fld id="{231A90D1-79D5-4EB1-B690-C226EF85532D}" type="slidenum">
              <a:rPr kumimoji="1" lang="ja-JP" altLang="en-US" smtClean="0"/>
              <a:t>‹#›</a:t>
            </a:fld>
            <a:endParaRPr kumimoji="1" lang="ja-JP" altLang="en-US"/>
          </a:p>
        </p:txBody>
      </p:sp>
    </p:spTree>
    <p:extLst>
      <p:ext uri="{BB962C8B-B14F-4D97-AF65-F5344CB8AC3E}">
        <p14:creationId xmlns:p14="http://schemas.microsoft.com/office/powerpoint/2010/main" val="2827386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0319BF3-6121-49CE-889B-7863E65D6714}"/>
              </a:ext>
            </a:extLst>
          </p:cNvPr>
          <p:cNvSpPr>
            <a:spLocks noGrp="1"/>
          </p:cNvSpPr>
          <p:nvPr>
            <p:ph type="dt" sz="half" idx="10"/>
          </p:nvPr>
        </p:nvSpPr>
        <p:spPr/>
        <p:txBody>
          <a:bodyPr/>
          <a:lstStyle/>
          <a:p>
            <a:fld id="{2B7C44E6-7027-464D-9BD0-DABF2FF3B217}" type="datetimeFigureOut">
              <a:rPr kumimoji="1" lang="ja-JP" altLang="en-US" smtClean="0"/>
              <a:t>2020/9/3</a:t>
            </a:fld>
            <a:endParaRPr kumimoji="1" lang="ja-JP" altLang="en-US"/>
          </a:p>
        </p:txBody>
      </p:sp>
      <p:sp>
        <p:nvSpPr>
          <p:cNvPr id="3" name="フッター プレースホルダー 2">
            <a:extLst>
              <a:ext uri="{FF2B5EF4-FFF2-40B4-BE49-F238E27FC236}">
                <a16:creationId xmlns:a16="http://schemas.microsoft.com/office/drawing/2014/main" id="{E5CAF1CC-CA85-4877-8480-F8DDFD8BDCB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B7669E-FEA2-47F1-87C2-5D0B4337C431}"/>
              </a:ext>
            </a:extLst>
          </p:cNvPr>
          <p:cNvSpPr>
            <a:spLocks noGrp="1"/>
          </p:cNvSpPr>
          <p:nvPr>
            <p:ph type="sldNum" sz="quarter" idx="12"/>
          </p:nvPr>
        </p:nvSpPr>
        <p:spPr/>
        <p:txBody>
          <a:bodyPr/>
          <a:lstStyle/>
          <a:p>
            <a:fld id="{231A90D1-79D5-4EB1-B690-C226EF85532D}" type="slidenum">
              <a:rPr kumimoji="1" lang="ja-JP" altLang="en-US" smtClean="0"/>
              <a:t>‹#›</a:t>
            </a:fld>
            <a:endParaRPr kumimoji="1" lang="ja-JP" altLang="en-US"/>
          </a:p>
        </p:txBody>
      </p:sp>
    </p:spTree>
    <p:extLst>
      <p:ext uri="{BB962C8B-B14F-4D97-AF65-F5344CB8AC3E}">
        <p14:creationId xmlns:p14="http://schemas.microsoft.com/office/powerpoint/2010/main" val="2920909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92564-8D9C-49E1-B141-57CC18E3687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8E9EC7B-8D4D-4BDE-9D2A-6241BCBDDE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C6F3C51-505D-4162-9152-74143B56B6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23A1226-3808-4597-80FC-B77B32BBFA61}"/>
              </a:ext>
            </a:extLst>
          </p:cNvPr>
          <p:cNvSpPr>
            <a:spLocks noGrp="1"/>
          </p:cNvSpPr>
          <p:nvPr>
            <p:ph type="dt" sz="half" idx="10"/>
          </p:nvPr>
        </p:nvSpPr>
        <p:spPr/>
        <p:txBody>
          <a:bodyPr/>
          <a:lstStyle/>
          <a:p>
            <a:fld id="{2B7C44E6-7027-464D-9BD0-DABF2FF3B217}" type="datetimeFigureOut">
              <a:rPr kumimoji="1" lang="ja-JP" altLang="en-US" smtClean="0"/>
              <a:t>2020/9/3</a:t>
            </a:fld>
            <a:endParaRPr kumimoji="1" lang="ja-JP" altLang="en-US"/>
          </a:p>
        </p:txBody>
      </p:sp>
      <p:sp>
        <p:nvSpPr>
          <p:cNvPr id="6" name="フッター プレースホルダー 5">
            <a:extLst>
              <a:ext uri="{FF2B5EF4-FFF2-40B4-BE49-F238E27FC236}">
                <a16:creationId xmlns:a16="http://schemas.microsoft.com/office/drawing/2014/main" id="{9D2F353D-51BC-41BD-AD48-3C328ED2D2C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B07D062-ADFF-4A0E-8843-C9AC024C5A0B}"/>
              </a:ext>
            </a:extLst>
          </p:cNvPr>
          <p:cNvSpPr>
            <a:spLocks noGrp="1"/>
          </p:cNvSpPr>
          <p:nvPr>
            <p:ph type="sldNum" sz="quarter" idx="12"/>
          </p:nvPr>
        </p:nvSpPr>
        <p:spPr/>
        <p:txBody>
          <a:bodyPr/>
          <a:lstStyle/>
          <a:p>
            <a:fld id="{231A90D1-79D5-4EB1-B690-C226EF85532D}" type="slidenum">
              <a:rPr kumimoji="1" lang="ja-JP" altLang="en-US" smtClean="0"/>
              <a:t>‹#›</a:t>
            </a:fld>
            <a:endParaRPr kumimoji="1" lang="ja-JP" altLang="en-US"/>
          </a:p>
        </p:txBody>
      </p:sp>
    </p:spTree>
    <p:extLst>
      <p:ext uri="{BB962C8B-B14F-4D97-AF65-F5344CB8AC3E}">
        <p14:creationId xmlns:p14="http://schemas.microsoft.com/office/powerpoint/2010/main" val="1778491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502F6E-8EEC-4128-B079-2331CC36ADD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E80B5EE-C6D3-42FC-9649-DA438FBC50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A36924A-3B24-4103-B017-FE825DAED8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F8D0463-80FB-4251-8683-D7FEC3447D81}"/>
              </a:ext>
            </a:extLst>
          </p:cNvPr>
          <p:cNvSpPr>
            <a:spLocks noGrp="1"/>
          </p:cNvSpPr>
          <p:nvPr>
            <p:ph type="dt" sz="half" idx="10"/>
          </p:nvPr>
        </p:nvSpPr>
        <p:spPr/>
        <p:txBody>
          <a:bodyPr/>
          <a:lstStyle/>
          <a:p>
            <a:fld id="{2B7C44E6-7027-464D-9BD0-DABF2FF3B217}" type="datetimeFigureOut">
              <a:rPr kumimoji="1" lang="ja-JP" altLang="en-US" smtClean="0"/>
              <a:t>2020/9/3</a:t>
            </a:fld>
            <a:endParaRPr kumimoji="1" lang="ja-JP" altLang="en-US"/>
          </a:p>
        </p:txBody>
      </p:sp>
      <p:sp>
        <p:nvSpPr>
          <p:cNvPr id="6" name="フッター プレースホルダー 5">
            <a:extLst>
              <a:ext uri="{FF2B5EF4-FFF2-40B4-BE49-F238E27FC236}">
                <a16:creationId xmlns:a16="http://schemas.microsoft.com/office/drawing/2014/main" id="{C6DA421F-24E8-4A92-A7CC-7BC5B933CDD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B3AD1C6-29FF-486D-A6B8-928D5D01DECA}"/>
              </a:ext>
            </a:extLst>
          </p:cNvPr>
          <p:cNvSpPr>
            <a:spLocks noGrp="1"/>
          </p:cNvSpPr>
          <p:nvPr>
            <p:ph type="sldNum" sz="quarter" idx="12"/>
          </p:nvPr>
        </p:nvSpPr>
        <p:spPr/>
        <p:txBody>
          <a:bodyPr/>
          <a:lstStyle/>
          <a:p>
            <a:fld id="{231A90D1-79D5-4EB1-B690-C226EF85532D}" type="slidenum">
              <a:rPr kumimoji="1" lang="ja-JP" altLang="en-US" smtClean="0"/>
              <a:t>‹#›</a:t>
            </a:fld>
            <a:endParaRPr kumimoji="1" lang="ja-JP" altLang="en-US"/>
          </a:p>
        </p:txBody>
      </p:sp>
    </p:spTree>
    <p:extLst>
      <p:ext uri="{BB962C8B-B14F-4D97-AF65-F5344CB8AC3E}">
        <p14:creationId xmlns:p14="http://schemas.microsoft.com/office/powerpoint/2010/main" val="2824757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3B1A5D6-B927-44AD-B2EE-F5371A50CA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732732D-D59E-4F59-9A34-EC2A8B9AC7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E7FC73F-6329-4427-AFDA-7FA41E2EBC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7C44E6-7027-464D-9BD0-DABF2FF3B217}" type="datetimeFigureOut">
              <a:rPr kumimoji="1" lang="ja-JP" altLang="en-US" smtClean="0"/>
              <a:t>2020/9/3</a:t>
            </a:fld>
            <a:endParaRPr kumimoji="1" lang="ja-JP" altLang="en-US"/>
          </a:p>
        </p:txBody>
      </p:sp>
      <p:sp>
        <p:nvSpPr>
          <p:cNvPr id="5" name="フッター プレースホルダー 4">
            <a:extLst>
              <a:ext uri="{FF2B5EF4-FFF2-40B4-BE49-F238E27FC236}">
                <a16:creationId xmlns:a16="http://schemas.microsoft.com/office/drawing/2014/main" id="{484F6884-188D-428B-94EA-941EC3AD4E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CA9F63A-0CE1-45F2-8AA8-1718FA2111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1A90D1-79D5-4EB1-B690-C226EF85532D}" type="slidenum">
              <a:rPr kumimoji="1" lang="ja-JP" altLang="en-US" smtClean="0"/>
              <a:t>‹#›</a:t>
            </a:fld>
            <a:endParaRPr kumimoji="1" lang="ja-JP" altLang="en-US"/>
          </a:p>
        </p:txBody>
      </p:sp>
    </p:spTree>
    <p:extLst>
      <p:ext uri="{BB962C8B-B14F-4D97-AF65-F5344CB8AC3E}">
        <p14:creationId xmlns:p14="http://schemas.microsoft.com/office/powerpoint/2010/main" val="3592932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jp.mg5.mail.yahoo.co.jp/neo/launch?.rand=6cd9o6ljmeqb3"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AB439F-5ABD-4676-8851-9A93C403EC38}"/>
              </a:ext>
            </a:extLst>
          </p:cNvPr>
          <p:cNvSpPr>
            <a:spLocks noGrp="1"/>
          </p:cNvSpPr>
          <p:nvPr>
            <p:ph type="title"/>
          </p:nvPr>
        </p:nvSpPr>
        <p:spPr>
          <a:xfrm>
            <a:off x="2135560" y="2420888"/>
            <a:ext cx="8229600" cy="1143000"/>
          </a:xfrm>
        </p:spPr>
        <p:txBody>
          <a:bodyPr/>
          <a:lstStyle/>
          <a:p>
            <a:r>
              <a:rPr kumimoji="1" lang="ja-JP" altLang="en-US"/>
              <a:t>第</a:t>
            </a:r>
            <a:r>
              <a:rPr kumimoji="1" lang="en-US" altLang="ja-JP"/>
              <a:t>2</a:t>
            </a:r>
            <a:r>
              <a:rPr kumimoji="1" lang="ja-JP" altLang="en-US"/>
              <a:t>回</a:t>
            </a:r>
            <a:r>
              <a:rPr kumimoji="1" lang="en-US" altLang="ja-JP"/>
              <a:t>matlibplot</a:t>
            </a:r>
            <a:endParaRPr kumimoji="1" lang="ja-JP" altLang="en-US"/>
          </a:p>
        </p:txBody>
      </p:sp>
    </p:spTree>
    <p:extLst>
      <p:ext uri="{BB962C8B-B14F-4D97-AF65-F5344CB8AC3E}">
        <p14:creationId xmlns:p14="http://schemas.microsoft.com/office/powerpoint/2010/main" val="2931146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C4178B-B7AF-4C5A-90F8-4E15E5F4FCE8}"/>
              </a:ext>
            </a:extLst>
          </p:cNvPr>
          <p:cNvSpPr>
            <a:spLocks noGrp="1"/>
          </p:cNvSpPr>
          <p:nvPr>
            <p:ph type="title"/>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42367553-6A12-42DF-AF66-53C5962A3027}"/>
              </a:ext>
            </a:extLst>
          </p:cNvPr>
          <p:cNvSpPr txBox="1"/>
          <p:nvPr/>
        </p:nvSpPr>
        <p:spPr>
          <a:xfrm>
            <a:off x="2135560" y="1844824"/>
            <a:ext cx="7560840" cy="2862322"/>
          </a:xfrm>
          <a:prstGeom prst="rect">
            <a:avLst/>
          </a:prstGeom>
          <a:noFill/>
        </p:spPr>
        <p:txBody>
          <a:bodyPr wrap="square">
            <a:spAutoFit/>
          </a:bodyPr>
          <a:lstStyle/>
          <a:p>
            <a:r>
              <a:rPr lang="en-US" altLang="ja-JP"/>
              <a:t>plt.pie(x=values,                  # </a:t>
            </a:r>
            <a:r>
              <a:rPr lang="ja-JP" altLang="en-US"/>
              <a:t>グラフ要素の値を設定</a:t>
            </a:r>
          </a:p>
          <a:p>
            <a:r>
              <a:rPr lang="ja-JP" altLang="en-US"/>
              <a:t>        </a:t>
            </a:r>
            <a:r>
              <a:rPr lang="en-US" altLang="ja-JP"/>
              <a:t>labels=labels,             # </a:t>
            </a:r>
            <a:r>
              <a:rPr lang="ja-JP" altLang="en-US"/>
              <a:t>グラフ要素のラベルを設定</a:t>
            </a:r>
          </a:p>
          <a:p>
            <a:r>
              <a:rPr lang="ja-JP" altLang="en-US"/>
              <a:t>        </a:t>
            </a:r>
            <a:r>
              <a:rPr lang="en-US" altLang="ja-JP"/>
              <a:t>autopct='%.2f%%',          # </a:t>
            </a:r>
            <a:r>
              <a:rPr lang="ja-JP" altLang="en-US"/>
              <a:t>構成割合として小数点以下</a:t>
            </a:r>
            <a:r>
              <a:rPr lang="en-US" altLang="ja-JP"/>
              <a:t>2</a:t>
            </a:r>
            <a:r>
              <a:rPr lang="ja-JP" altLang="en-US"/>
              <a:t>桁までをプロット</a:t>
            </a:r>
          </a:p>
          <a:p>
            <a:r>
              <a:rPr lang="ja-JP" altLang="en-US"/>
              <a:t>        </a:t>
            </a:r>
            <a:r>
              <a:rPr lang="en-US" altLang="ja-JP"/>
              <a:t>colors=setcolors,          # </a:t>
            </a:r>
            <a:r>
              <a:rPr lang="ja-JP" altLang="en-US"/>
              <a:t>グラフ要素のカラーを設定</a:t>
            </a:r>
          </a:p>
          <a:p>
            <a:r>
              <a:rPr lang="ja-JP" altLang="en-US"/>
              <a:t>        </a:t>
            </a:r>
            <a:r>
              <a:rPr lang="en-US" altLang="ja-JP"/>
              <a:t>explode=[0.3, 0, 0, 0, 0]  # 1</a:t>
            </a:r>
            <a:r>
              <a:rPr lang="ja-JP" altLang="en-US"/>
              <a:t>番目の要素の中心位置を円周上から</a:t>
            </a:r>
            <a:r>
              <a:rPr lang="en-US" altLang="ja-JP"/>
              <a:t>0.3</a:t>
            </a:r>
            <a:r>
              <a:rPr lang="ja-JP" altLang="en-US"/>
              <a:t>にする</a:t>
            </a:r>
          </a:p>
          <a:p>
            <a:r>
              <a:rPr lang="ja-JP" altLang="en-US"/>
              <a:t>       </a:t>
            </a:r>
            <a:r>
              <a:rPr lang="en-US" altLang="ja-JP"/>
              <a:t>)</a:t>
            </a:r>
          </a:p>
          <a:p>
            <a:r>
              <a:rPr lang="en-US" altLang="ja-JP"/>
              <a:t>plt.axis('equal')                  # </a:t>
            </a:r>
            <a:r>
              <a:rPr lang="ja-JP" altLang="en-US"/>
              <a:t>グラフを真円する</a:t>
            </a:r>
          </a:p>
          <a:p>
            <a:r>
              <a:rPr lang="en-US" altLang="ja-JP"/>
              <a:t>plt.show()</a:t>
            </a:r>
          </a:p>
        </p:txBody>
      </p:sp>
      <p:pic>
        <p:nvPicPr>
          <p:cNvPr id="2050" name="Picture 2">
            <a:extLst>
              <a:ext uri="{FF2B5EF4-FFF2-40B4-BE49-F238E27FC236}">
                <a16:creationId xmlns:a16="http://schemas.microsoft.com/office/drawing/2014/main" id="{A56012C3-3731-4FA9-A35B-0DCB394188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3953" y="4293097"/>
            <a:ext cx="3324225" cy="220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095184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795442-A520-4123-BD11-56C744DD2C5C}"/>
              </a:ext>
            </a:extLst>
          </p:cNvPr>
          <p:cNvSpPr>
            <a:spLocks noGrp="1"/>
          </p:cNvSpPr>
          <p:nvPr>
            <p:ph type="title"/>
          </p:nvPr>
        </p:nvSpPr>
        <p:spPr/>
        <p:txBody>
          <a:bodyPr/>
          <a:lstStyle/>
          <a:p>
            <a:r>
              <a:rPr lang="en-US" altLang="ja-JP"/>
              <a:t>21.3.4 padding </a:t>
            </a:r>
            <a:r>
              <a:rPr lang="ja-JP" altLang="en-US"/>
              <a:t>（</a:t>
            </a:r>
            <a:r>
              <a:rPr lang="en-US" altLang="ja-JP"/>
              <a:t>Conv</a:t>
            </a:r>
            <a:r>
              <a:rPr lang="ja-JP" altLang="en-US"/>
              <a:t>層）</a:t>
            </a:r>
            <a:endParaRPr kumimoji="1" lang="ja-JP" altLang="en-US"/>
          </a:p>
        </p:txBody>
      </p:sp>
      <p:sp>
        <p:nvSpPr>
          <p:cNvPr id="3" name="コンテンツ プレースホルダー 2">
            <a:extLst>
              <a:ext uri="{FF2B5EF4-FFF2-40B4-BE49-F238E27FC236}">
                <a16:creationId xmlns:a16="http://schemas.microsoft.com/office/drawing/2014/main" id="{4059B932-DD68-4C89-8EB8-0EE9C9C06B0E}"/>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69769212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95A698-5902-4319-9F2D-9E6F9D219079}"/>
              </a:ext>
            </a:extLst>
          </p:cNvPr>
          <p:cNvSpPr>
            <a:spLocks noGrp="1"/>
          </p:cNvSpPr>
          <p:nvPr>
            <p:ph type="title"/>
          </p:nvPr>
        </p:nvSpPr>
        <p:spPr/>
        <p:txBody>
          <a:bodyPr/>
          <a:lstStyle/>
          <a:p>
            <a:r>
              <a:rPr lang="en-US" altLang="ja-JP"/>
              <a:t>21.3.5 pool_size </a:t>
            </a:r>
            <a:r>
              <a:rPr lang="ja-JP" altLang="en-US"/>
              <a:t>（</a:t>
            </a:r>
            <a:r>
              <a:rPr lang="en-US" altLang="ja-JP"/>
              <a:t>Pool</a:t>
            </a:r>
            <a:r>
              <a:rPr lang="ja-JP" altLang="en-US"/>
              <a:t>層）</a:t>
            </a:r>
            <a:endParaRPr kumimoji="1" lang="ja-JP" altLang="en-US"/>
          </a:p>
        </p:txBody>
      </p:sp>
      <p:sp>
        <p:nvSpPr>
          <p:cNvPr id="3" name="コンテンツ プレースホルダー 2">
            <a:extLst>
              <a:ext uri="{FF2B5EF4-FFF2-40B4-BE49-F238E27FC236}">
                <a16:creationId xmlns:a16="http://schemas.microsoft.com/office/drawing/2014/main" id="{B1951BB2-D109-4C85-A593-909BFBF1E395}"/>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77428270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80E8AA-EE2E-46A5-8FDD-8CDA4EA6211B}"/>
              </a:ext>
            </a:extLst>
          </p:cNvPr>
          <p:cNvSpPr>
            <a:spLocks noGrp="1"/>
          </p:cNvSpPr>
          <p:nvPr>
            <p:ph type="title"/>
          </p:nvPr>
        </p:nvSpPr>
        <p:spPr/>
        <p:txBody>
          <a:bodyPr/>
          <a:lstStyle/>
          <a:p>
            <a:r>
              <a:rPr lang="en-US" altLang="ja-JP"/>
              <a:t>21.3.6 strides </a:t>
            </a:r>
            <a:r>
              <a:rPr lang="ja-JP" altLang="en-US"/>
              <a:t>（</a:t>
            </a:r>
            <a:r>
              <a:rPr lang="en-US" altLang="ja-JP"/>
              <a:t>Pool</a:t>
            </a:r>
            <a:r>
              <a:rPr lang="ja-JP" altLang="en-US"/>
              <a:t>層）</a:t>
            </a:r>
            <a:endParaRPr kumimoji="1" lang="ja-JP" altLang="en-US"/>
          </a:p>
        </p:txBody>
      </p:sp>
      <p:sp>
        <p:nvSpPr>
          <p:cNvPr id="3" name="コンテンツ プレースホルダー 2">
            <a:extLst>
              <a:ext uri="{FF2B5EF4-FFF2-40B4-BE49-F238E27FC236}">
                <a16:creationId xmlns:a16="http://schemas.microsoft.com/office/drawing/2014/main" id="{4B73943F-380A-43E6-9E5B-01D3011477CB}"/>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0604742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52A68C-55CF-4197-8655-0577B7175483}"/>
              </a:ext>
            </a:extLst>
          </p:cNvPr>
          <p:cNvSpPr>
            <a:spLocks noGrp="1"/>
          </p:cNvSpPr>
          <p:nvPr>
            <p:ph type="title"/>
          </p:nvPr>
        </p:nvSpPr>
        <p:spPr/>
        <p:txBody>
          <a:bodyPr/>
          <a:lstStyle/>
          <a:p>
            <a:r>
              <a:rPr lang="en-US" altLang="ja-JP"/>
              <a:t>21.3.7 padding </a:t>
            </a:r>
            <a:r>
              <a:rPr lang="ja-JP" altLang="en-US"/>
              <a:t>（</a:t>
            </a:r>
            <a:r>
              <a:rPr lang="en-US" altLang="ja-JP"/>
              <a:t>Pool</a:t>
            </a:r>
            <a:r>
              <a:rPr lang="ja-JP" altLang="en-US"/>
              <a:t>層）</a:t>
            </a:r>
            <a:endParaRPr kumimoji="1" lang="ja-JP" altLang="en-US"/>
          </a:p>
        </p:txBody>
      </p:sp>
      <p:sp>
        <p:nvSpPr>
          <p:cNvPr id="3" name="コンテンツ プレースホルダー 2">
            <a:extLst>
              <a:ext uri="{FF2B5EF4-FFF2-40B4-BE49-F238E27FC236}">
                <a16:creationId xmlns:a16="http://schemas.microsoft.com/office/drawing/2014/main" id="{D57EEC5A-447F-427A-B34B-CE64EA6147C4}"/>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556333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3D8F26-8EFE-4F6F-9386-883B81743AA7}"/>
              </a:ext>
            </a:extLst>
          </p:cNvPr>
          <p:cNvSpPr>
            <a:spLocks noGrp="1"/>
          </p:cNvSpPr>
          <p:nvPr>
            <p:ph type="title"/>
          </p:nvPr>
        </p:nvSpPr>
        <p:spPr/>
        <p:txBody>
          <a:bodyPr/>
          <a:lstStyle/>
          <a:p>
            <a:r>
              <a:rPr kumimoji="1" lang="ja-JP" altLang="en-US"/>
              <a:t>問題</a:t>
            </a:r>
          </a:p>
        </p:txBody>
      </p:sp>
      <p:sp>
        <p:nvSpPr>
          <p:cNvPr id="3" name="コンテンツ プレースホルダー 2">
            <a:extLst>
              <a:ext uri="{FF2B5EF4-FFF2-40B4-BE49-F238E27FC236}">
                <a16:creationId xmlns:a16="http://schemas.microsoft.com/office/drawing/2014/main" id="{C2F7D260-4D93-456E-B7EE-1C27F0233D59}"/>
              </a:ext>
            </a:extLst>
          </p:cNvPr>
          <p:cNvSpPr>
            <a:spLocks noGrp="1"/>
          </p:cNvSpPr>
          <p:nvPr>
            <p:ph idx="1"/>
          </p:nvPr>
        </p:nvSpPr>
        <p:spPr/>
        <p:txBody>
          <a:bodyPr>
            <a:normAutofit/>
          </a:bodyPr>
          <a:lstStyle/>
          <a:p>
            <a:pPr marL="0" indent="0">
              <a:buNone/>
            </a:pPr>
            <a:r>
              <a:rPr lang="en-US" altLang="ja-JP"/>
              <a:t>1,</a:t>
            </a:r>
            <a:r>
              <a:rPr kumimoji="1" lang="en-US" altLang="ja-JP"/>
              <a:t>TestDb.db</a:t>
            </a:r>
            <a:r>
              <a:rPr kumimoji="1" lang="ja-JP" altLang="en-US"/>
              <a:t>の</a:t>
            </a:r>
            <a:r>
              <a:rPr lang="ja-JP" altLang="en-US"/>
              <a:t>テーブル</a:t>
            </a:r>
            <a:r>
              <a:rPr kumimoji="1" lang="en-US" altLang="ja-JP"/>
              <a:t>player</a:t>
            </a:r>
            <a:r>
              <a:rPr kumimoji="1" lang="ja-JP" altLang="en-US"/>
              <a:t>の</a:t>
            </a:r>
            <a:endParaRPr kumimoji="1" lang="en-US" altLang="ja-JP"/>
          </a:p>
          <a:p>
            <a:pPr marL="0" indent="0">
              <a:buNone/>
            </a:pPr>
            <a:r>
              <a:rPr kumimoji="1" lang="en-US" altLang="ja-JP"/>
              <a:t>(1)</a:t>
            </a:r>
            <a:r>
              <a:rPr kumimoji="1" lang="ja-JP" altLang="en-US"/>
              <a:t>体重７０ｋｇ未満と</a:t>
            </a:r>
            <a:endParaRPr kumimoji="1" lang="en-US" altLang="ja-JP"/>
          </a:p>
          <a:p>
            <a:pPr marL="0" indent="0">
              <a:buNone/>
            </a:pPr>
            <a:r>
              <a:rPr kumimoji="1" lang="en-US" altLang="ja-JP"/>
              <a:t>(2)</a:t>
            </a:r>
            <a:r>
              <a:rPr kumimoji="1" lang="ja-JP" altLang="en-US"/>
              <a:t>７０ｋｇから</a:t>
            </a:r>
            <a:r>
              <a:rPr kumimoji="1" lang="en-US" altLang="ja-JP"/>
              <a:t>79</a:t>
            </a:r>
            <a:r>
              <a:rPr kumimoji="1" lang="ja-JP" altLang="en-US"/>
              <a:t>ｋｇ</a:t>
            </a:r>
            <a:endParaRPr kumimoji="1" lang="en-US" altLang="ja-JP"/>
          </a:p>
          <a:p>
            <a:pPr marL="0" indent="0">
              <a:buNone/>
            </a:pPr>
            <a:r>
              <a:rPr kumimoji="1" lang="en-US" altLang="ja-JP"/>
              <a:t>(3)8</a:t>
            </a:r>
            <a:r>
              <a:rPr lang="en-US" altLang="ja-JP"/>
              <a:t>0</a:t>
            </a:r>
            <a:r>
              <a:rPr kumimoji="1" lang="ja-JP" altLang="en-US"/>
              <a:t>ｋｇから</a:t>
            </a:r>
            <a:r>
              <a:rPr lang="en-US" altLang="ja-JP"/>
              <a:t>8</a:t>
            </a:r>
            <a:r>
              <a:rPr kumimoji="1" lang="en-US" altLang="ja-JP"/>
              <a:t>9</a:t>
            </a:r>
            <a:r>
              <a:rPr kumimoji="1" lang="ja-JP" altLang="en-US"/>
              <a:t>ｋｇ</a:t>
            </a:r>
            <a:endParaRPr kumimoji="1" lang="en-US" altLang="ja-JP"/>
          </a:p>
          <a:p>
            <a:pPr marL="0" indent="0">
              <a:buNone/>
            </a:pPr>
            <a:r>
              <a:rPr lang="en-US" altLang="ja-JP"/>
              <a:t>(4)90</a:t>
            </a:r>
            <a:r>
              <a:rPr kumimoji="1" lang="ja-JP" altLang="en-US"/>
              <a:t>ｋｇから</a:t>
            </a:r>
            <a:r>
              <a:rPr lang="en-US" altLang="ja-JP"/>
              <a:t>99</a:t>
            </a:r>
            <a:r>
              <a:rPr kumimoji="1" lang="ja-JP" altLang="en-US"/>
              <a:t>ｋｇ</a:t>
            </a:r>
            <a:endParaRPr kumimoji="1" lang="en-US" altLang="ja-JP"/>
          </a:p>
          <a:p>
            <a:pPr marL="0" indent="0">
              <a:buNone/>
            </a:pPr>
            <a:r>
              <a:rPr lang="en-US" altLang="ja-JP"/>
              <a:t>(5)100kg</a:t>
            </a:r>
            <a:r>
              <a:rPr lang="ja-JP" altLang="en-US"/>
              <a:t>以上の人数を求めて円グラフを書いてみてください。ＳＱＬで検索してください</a:t>
            </a:r>
            <a:endParaRPr lang="en-US" altLang="ja-JP"/>
          </a:p>
          <a:p>
            <a:pPr marL="0" indent="0">
              <a:buNone/>
            </a:pPr>
            <a:endParaRPr kumimoji="1" lang="ja-JP" altLang="en-US"/>
          </a:p>
        </p:txBody>
      </p:sp>
    </p:spTree>
    <p:extLst>
      <p:ext uri="{BB962C8B-B14F-4D97-AF65-F5344CB8AC3E}">
        <p14:creationId xmlns:p14="http://schemas.microsoft.com/office/powerpoint/2010/main" val="3244323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14A085-3CA7-445E-9998-42C094F6E689}"/>
              </a:ext>
            </a:extLst>
          </p:cNvPr>
          <p:cNvSpPr>
            <a:spLocks noGrp="1"/>
          </p:cNvSpPr>
          <p:nvPr>
            <p:ph type="title"/>
          </p:nvPr>
        </p:nvSpPr>
        <p:spPr/>
        <p:txBody>
          <a:bodyPr/>
          <a:lstStyle/>
          <a:p>
            <a:r>
              <a:rPr kumimoji="1" lang="ja-JP" altLang="en-US"/>
              <a:t>ＳＱＬ</a:t>
            </a:r>
            <a:r>
              <a:rPr kumimoji="1" lang="en-US" altLang="ja-JP"/>
              <a:t>(engraf1.py)</a:t>
            </a:r>
            <a:endParaRPr kumimoji="1" lang="ja-JP" altLang="en-US"/>
          </a:p>
        </p:txBody>
      </p:sp>
      <p:sp>
        <p:nvSpPr>
          <p:cNvPr id="3" name="コンテンツ プレースホルダー 2">
            <a:extLst>
              <a:ext uri="{FF2B5EF4-FFF2-40B4-BE49-F238E27FC236}">
                <a16:creationId xmlns:a16="http://schemas.microsoft.com/office/drawing/2014/main" id="{641BABAF-AF49-45CB-8813-9C55351770A1}"/>
              </a:ext>
            </a:extLst>
          </p:cNvPr>
          <p:cNvSpPr>
            <a:spLocks noGrp="1"/>
          </p:cNvSpPr>
          <p:nvPr>
            <p:ph idx="1"/>
          </p:nvPr>
        </p:nvSpPr>
        <p:spPr/>
        <p:txBody>
          <a:bodyPr>
            <a:normAutofit lnSpcReduction="10000"/>
          </a:bodyPr>
          <a:lstStyle/>
          <a:p>
            <a:pPr marL="0" indent="0">
              <a:buNone/>
            </a:pPr>
            <a:r>
              <a:rPr kumimoji="1" lang="en-US" altLang="ja-JP"/>
              <a:t>select count(*) from player where </a:t>
            </a:r>
            <a:r>
              <a:rPr kumimoji="1" lang="ja-JP" altLang="en-US"/>
              <a:t>体重</a:t>
            </a:r>
            <a:r>
              <a:rPr kumimoji="1" lang="en-US" altLang="ja-JP"/>
              <a:t>&lt;70;</a:t>
            </a:r>
            <a:r>
              <a:rPr kumimoji="1" lang="ja-JP" altLang="en-US"/>
              <a:t>　</a:t>
            </a:r>
            <a:r>
              <a:rPr kumimoji="1" lang="en-US" altLang="ja-JP"/>
              <a:t>22</a:t>
            </a:r>
            <a:r>
              <a:rPr kumimoji="1" lang="ja-JP" altLang="en-US"/>
              <a:t>人</a:t>
            </a:r>
            <a:endParaRPr kumimoji="1" lang="en-US" altLang="ja-JP"/>
          </a:p>
          <a:p>
            <a:pPr marL="0" indent="0">
              <a:buNone/>
            </a:pPr>
            <a:r>
              <a:rPr kumimoji="1" lang="en-US" altLang="ja-JP"/>
              <a:t>select count(*) from player where </a:t>
            </a:r>
            <a:r>
              <a:rPr kumimoji="1" lang="ja-JP" altLang="en-US"/>
              <a:t>体重</a:t>
            </a:r>
            <a:r>
              <a:rPr kumimoji="1" lang="en-US" altLang="ja-JP"/>
              <a:t>&gt;=70 and </a:t>
            </a:r>
          </a:p>
          <a:p>
            <a:pPr marL="0" indent="0">
              <a:buNone/>
            </a:pPr>
            <a:r>
              <a:rPr kumimoji="1" lang="ja-JP" altLang="en-US"/>
              <a:t>体重</a:t>
            </a:r>
            <a:r>
              <a:rPr kumimoji="1" lang="en-US" altLang="ja-JP"/>
              <a:t>&lt;=79; 206</a:t>
            </a:r>
            <a:r>
              <a:rPr kumimoji="1" lang="ja-JP" altLang="en-US"/>
              <a:t>人</a:t>
            </a:r>
            <a:endParaRPr kumimoji="1" lang="en-US" altLang="ja-JP"/>
          </a:p>
          <a:p>
            <a:pPr marL="0" indent="0">
              <a:buNone/>
            </a:pPr>
            <a:r>
              <a:rPr kumimoji="1" lang="en-US" altLang="ja-JP"/>
              <a:t>select count(*) from player where </a:t>
            </a:r>
            <a:r>
              <a:rPr kumimoji="1" lang="ja-JP" altLang="en-US"/>
              <a:t>体重</a:t>
            </a:r>
            <a:r>
              <a:rPr kumimoji="1" lang="en-US" altLang="ja-JP"/>
              <a:t>&gt;=80 and </a:t>
            </a:r>
          </a:p>
          <a:p>
            <a:pPr marL="0" indent="0">
              <a:buNone/>
            </a:pPr>
            <a:r>
              <a:rPr kumimoji="1" lang="ja-JP" altLang="en-US"/>
              <a:t>体重</a:t>
            </a:r>
            <a:r>
              <a:rPr kumimoji="1" lang="en-US" altLang="ja-JP"/>
              <a:t>&lt;=89;</a:t>
            </a:r>
            <a:r>
              <a:rPr kumimoji="1" lang="ja-JP" altLang="en-US"/>
              <a:t>　４００人</a:t>
            </a:r>
            <a:endParaRPr kumimoji="1" lang="en-US" altLang="ja-JP"/>
          </a:p>
          <a:p>
            <a:pPr marL="0" indent="0">
              <a:buNone/>
            </a:pPr>
            <a:r>
              <a:rPr kumimoji="1" lang="en-US" altLang="ja-JP"/>
              <a:t>select count(*) from player where </a:t>
            </a:r>
            <a:r>
              <a:rPr kumimoji="1" lang="ja-JP" altLang="en-US"/>
              <a:t>体重</a:t>
            </a:r>
            <a:r>
              <a:rPr kumimoji="1" lang="en-US" altLang="ja-JP"/>
              <a:t>&gt;=90 and </a:t>
            </a:r>
          </a:p>
          <a:p>
            <a:pPr marL="0" indent="0">
              <a:buNone/>
            </a:pPr>
            <a:r>
              <a:rPr kumimoji="1" lang="ja-JP" altLang="en-US"/>
              <a:t>体重</a:t>
            </a:r>
            <a:r>
              <a:rPr kumimoji="1" lang="en-US" altLang="ja-JP"/>
              <a:t>&lt;=99;</a:t>
            </a:r>
            <a:r>
              <a:rPr kumimoji="1" lang="ja-JP" altLang="en-US"/>
              <a:t>　１８３人</a:t>
            </a:r>
            <a:endParaRPr kumimoji="1" lang="en-US" altLang="ja-JP"/>
          </a:p>
          <a:p>
            <a:pPr marL="0" indent="0">
              <a:buNone/>
            </a:pPr>
            <a:r>
              <a:rPr kumimoji="1" lang="en-US" altLang="ja-JP"/>
              <a:t>select count(*) from player where </a:t>
            </a:r>
            <a:r>
              <a:rPr kumimoji="1" lang="ja-JP" altLang="en-US"/>
              <a:t>体重</a:t>
            </a:r>
            <a:r>
              <a:rPr kumimoji="1" lang="en-US" altLang="ja-JP"/>
              <a:t>&gt;=100</a:t>
            </a:r>
          </a:p>
          <a:p>
            <a:pPr marL="0" indent="0">
              <a:buNone/>
            </a:pPr>
            <a:r>
              <a:rPr kumimoji="1" lang="en-US" altLang="ja-JP"/>
              <a:t>;</a:t>
            </a:r>
            <a:r>
              <a:rPr kumimoji="1" lang="ja-JP" altLang="en-US"/>
              <a:t>　５８人</a:t>
            </a:r>
          </a:p>
        </p:txBody>
      </p:sp>
    </p:spTree>
    <p:extLst>
      <p:ext uri="{BB962C8B-B14F-4D97-AF65-F5344CB8AC3E}">
        <p14:creationId xmlns:p14="http://schemas.microsoft.com/office/powerpoint/2010/main" val="2676827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249CEE-55C9-4C3B-818C-6F988A9B8C94}"/>
              </a:ext>
            </a:extLst>
          </p:cNvPr>
          <p:cNvSpPr>
            <a:spLocks noGrp="1"/>
          </p:cNvSpPr>
          <p:nvPr>
            <p:ph type="title"/>
          </p:nvPr>
        </p:nvSpPr>
        <p:spPr/>
        <p:txBody>
          <a:bodyPr/>
          <a:lstStyle/>
          <a:p>
            <a:r>
              <a:rPr lang="ja-JP" altLang="en-US"/>
              <a:t>課題（コードなし）</a:t>
            </a:r>
            <a:endParaRPr kumimoji="1" lang="ja-JP" altLang="en-US"/>
          </a:p>
        </p:txBody>
      </p:sp>
      <p:sp>
        <p:nvSpPr>
          <p:cNvPr id="3" name="コンテンツ プレースホルダー 2">
            <a:extLst>
              <a:ext uri="{FF2B5EF4-FFF2-40B4-BE49-F238E27FC236}">
                <a16:creationId xmlns:a16="http://schemas.microsoft.com/office/drawing/2014/main" id="{8E307366-842C-484C-9199-E69EEDDB100F}"/>
              </a:ext>
            </a:extLst>
          </p:cNvPr>
          <p:cNvSpPr>
            <a:spLocks noGrp="1"/>
          </p:cNvSpPr>
          <p:nvPr>
            <p:ph idx="1"/>
          </p:nvPr>
        </p:nvSpPr>
        <p:spPr/>
        <p:txBody>
          <a:bodyPr/>
          <a:lstStyle/>
          <a:p>
            <a:pPr marL="0" indent="0">
              <a:buNone/>
            </a:pPr>
            <a:r>
              <a:rPr kumimoji="1" lang="ja-JP" altLang="en-US"/>
              <a:t>先ほどのＳＱＬをコードに埋め込んで</a:t>
            </a:r>
            <a:endParaRPr kumimoji="1" lang="en-US" altLang="ja-JP"/>
          </a:p>
          <a:p>
            <a:pPr marL="0" indent="0">
              <a:buNone/>
            </a:pPr>
            <a:r>
              <a:rPr kumimoji="1" lang="ja-JP" altLang="en-US"/>
              <a:t>人数を自動的に算出してグラフを書く方法を</a:t>
            </a:r>
            <a:endParaRPr kumimoji="1" lang="en-US" altLang="ja-JP"/>
          </a:p>
          <a:p>
            <a:pPr marL="0" indent="0">
              <a:buNone/>
            </a:pPr>
            <a:r>
              <a:rPr lang="ja-JP" altLang="en-US"/>
              <a:t>考えてみてください。</a:t>
            </a:r>
            <a:endParaRPr kumimoji="1" lang="ja-JP" altLang="en-US"/>
          </a:p>
        </p:txBody>
      </p:sp>
      <p:pic>
        <p:nvPicPr>
          <p:cNvPr id="6" name="図 5">
            <a:extLst>
              <a:ext uri="{FF2B5EF4-FFF2-40B4-BE49-F238E27FC236}">
                <a16:creationId xmlns:a16="http://schemas.microsoft.com/office/drawing/2014/main" id="{6CADA160-2FB3-460C-8F84-FFD5DE0321E9}"/>
              </a:ext>
            </a:extLst>
          </p:cNvPr>
          <p:cNvPicPr>
            <a:picLocks noChangeAspect="1"/>
          </p:cNvPicPr>
          <p:nvPr/>
        </p:nvPicPr>
        <p:blipFill>
          <a:blip r:embed="rId2"/>
          <a:stretch>
            <a:fillRect/>
          </a:stretch>
        </p:blipFill>
        <p:spPr>
          <a:xfrm>
            <a:off x="4079776" y="3632452"/>
            <a:ext cx="4427984" cy="2972614"/>
          </a:xfrm>
          <a:prstGeom prst="rect">
            <a:avLst/>
          </a:prstGeom>
        </p:spPr>
      </p:pic>
    </p:spTree>
    <p:extLst>
      <p:ext uri="{BB962C8B-B14F-4D97-AF65-F5344CB8AC3E}">
        <p14:creationId xmlns:p14="http://schemas.microsoft.com/office/powerpoint/2010/main" val="2921125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862A8E-CA6A-480A-9E7B-D24CA0A36D4C}"/>
              </a:ext>
            </a:extLst>
          </p:cNvPr>
          <p:cNvSpPr>
            <a:spLocks noGrp="1"/>
          </p:cNvSpPr>
          <p:nvPr>
            <p:ph type="title"/>
          </p:nvPr>
        </p:nvSpPr>
        <p:spPr>
          <a:xfrm>
            <a:off x="2063552" y="2492896"/>
            <a:ext cx="8229600" cy="1143000"/>
          </a:xfrm>
        </p:spPr>
        <p:txBody>
          <a:bodyPr/>
          <a:lstStyle/>
          <a:p>
            <a:r>
              <a:rPr kumimoji="1" lang="en-US" altLang="ja-JP"/>
              <a:t>12.2</a:t>
            </a:r>
            <a:r>
              <a:rPr kumimoji="1" lang="ja-JP" altLang="en-US"/>
              <a:t>棒グラフ</a:t>
            </a:r>
            <a:endParaRPr kumimoji="1" lang="ja-JP" altLang="en-US" dirty="0"/>
          </a:p>
        </p:txBody>
      </p:sp>
    </p:spTree>
    <p:extLst>
      <p:ext uri="{BB962C8B-B14F-4D97-AF65-F5344CB8AC3E}">
        <p14:creationId xmlns:p14="http://schemas.microsoft.com/office/powerpoint/2010/main" val="2887936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棒グラフ</a:t>
            </a:r>
          </a:p>
        </p:txBody>
      </p:sp>
      <p:sp>
        <p:nvSpPr>
          <p:cNvPr id="3" name="コンテンツ プレースホルダ 2"/>
          <p:cNvSpPr>
            <a:spLocks noGrp="1"/>
          </p:cNvSpPr>
          <p:nvPr>
            <p:ph idx="1"/>
          </p:nvPr>
        </p:nvSpPr>
        <p:spPr/>
        <p:txBody>
          <a:bodyPr/>
          <a:lstStyle/>
          <a:p>
            <a:pPr>
              <a:buNone/>
            </a:pPr>
            <a:r>
              <a:rPr lang="en-US" altLang="ja-JP" dirty="0"/>
              <a:t>import </a:t>
            </a:r>
            <a:r>
              <a:rPr lang="en-US" altLang="ja-JP" dirty="0" err="1"/>
              <a:t>matplotlib.pyplot</a:t>
            </a:r>
            <a:r>
              <a:rPr lang="en-US" altLang="ja-JP" dirty="0"/>
              <a:t> as </a:t>
            </a:r>
            <a:r>
              <a:rPr lang="en-US" altLang="ja-JP" dirty="0" err="1"/>
              <a:t>plt</a:t>
            </a:r>
            <a:r>
              <a:rPr lang="en-US" altLang="ja-JP" dirty="0"/>
              <a:t> </a:t>
            </a:r>
          </a:p>
          <a:p>
            <a:pPr>
              <a:buNone/>
            </a:pPr>
            <a:r>
              <a:rPr lang="en-US" altLang="ja-JP" dirty="0"/>
              <a:t>plt.</a:t>
            </a:r>
            <a:r>
              <a:rPr lang="en-US" altLang="ja-JP" dirty="0">
                <a:solidFill>
                  <a:srgbClr val="FF0000"/>
                </a:solidFill>
              </a:rPr>
              <a:t>bar</a:t>
            </a:r>
            <a:r>
              <a:rPr lang="en-US" altLang="ja-JP" dirty="0"/>
              <a:t>( ['Tokyo', 'Saitama', 'Chiba', 'Kanagawa', 'Ibaraki'], [10, 20, 30, 40, 50] )</a:t>
            </a:r>
          </a:p>
          <a:p>
            <a:pPr>
              <a:buNone/>
            </a:pPr>
            <a:r>
              <a:rPr lang="en-US" altLang="ja-JP" dirty="0"/>
              <a:t># </a:t>
            </a:r>
            <a:r>
              <a:rPr lang="en-US" altLang="ja-JP" dirty="0" err="1">
                <a:solidFill>
                  <a:srgbClr val="FF0000"/>
                </a:solidFill>
              </a:rPr>
              <a:t>barh</a:t>
            </a:r>
            <a:r>
              <a:rPr lang="en-US" altLang="ja-JP" dirty="0"/>
              <a:t>()</a:t>
            </a:r>
            <a:r>
              <a:rPr lang="ja-JP" altLang="en-US" dirty="0"/>
              <a:t>にすると棒グラフが横になる</a:t>
            </a:r>
            <a:endParaRPr lang="en-US" altLang="ja-JP" dirty="0"/>
          </a:p>
          <a:p>
            <a:pPr>
              <a:buNone/>
            </a:pPr>
            <a:r>
              <a:rPr lang="en-US" altLang="ja-JP" dirty="0"/>
              <a:t> </a:t>
            </a:r>
            <a:r>
              <a:rPr lang="en-US" altLang="ja-JP" dirty="0" err="1"/>
              <a:t>plt.show</a:t>
            </a:r>
            <a:r>
              <a:rPr lang="en-US" altLang="ja-JP" dirty="0"/>
              <a:t>()</a:t>
            </a:r>
            <a:endParaRPr kumimoji="1" lang="ja-JP" altLang="en-US" dirty="0"/>
          </a:p>
        </p:txBody>
      </p:sp>
      <p:pic>
        <p:nvPicPr>
          <p:cNvPr id="2050" name="Picture 2"/>
          <p:cNvPicPr>
            <a:picLocks noChangeAspect="1" noChangeArrowheads="1"/>
          </p:cNvPicPr>
          <p:nvPr/>
        </p:nvPicPr>
        <p:blipFill>
          <a:blip r:embed="rId2" cstate="print"/>
          <a:srcRect/>
          <a:stretch>
            <a:fillRect/>
          </a:stretch>
        </p:blipFill>
        <p:spPr bwMode="auto">
          <a:xfrm>
            <a:off x="2279576" y="4725145"/>
            <a:ext cx="3060700" cy="189547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5951984" y="4653136"/>
            <a:ext cx="3175000" cy="201295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CD68D0-A2CC-4F82-8BBF-65222CD8AE59}"/>
              </a:ext>
            </a:extLst>
          </p:cNvPr>
          <p:cNvSpPr>
            <a:spLocks noGrp="1"/>
          </p:cNvSpPr>
          <p:nvPr>
            <p:ph type="title"/>
          </p:nvPr>
        </p:nvSpPr>
        <p:spPr/>
        <p:txBody>
          <a:bodyPr/>
          <a:lstStyle/>
          <a:p>
            <a:r>
              <a:rPr kumimoji="1" lang="ja-JP" altLang="en-US" dirty="0"/>
              <a:t>複数の棒グラフ</a:t>
            </a:r>
          </a:p>
        </p:txBody>
      </p:sp>
      <p:sp>
        <p:nvSpPr>
          <p:cNvPr id="3" name="コンテンツ プレースホルダー 2">
            <a:extLst>
              <a:ext uri="{FF2B5EF4-FFF2-40B4-BE49-F238E27FC236}">
                <a16:creationId xmlns:a16="http://schemas.microsoft.com/office/drawing/2014/main" id="{9E1DE3F6-F986-45E2-AF37-4DDBDCD95FE1}"/>
              </a:ext>
            </a:extLst>
          </p:cNvPr>
          <p:cNvSpPr>
            <a:spLocks noGrp="1"/>
          </p:cNvSpPr>
          <p:nvPr>
            <p:ph idx="1"/>
          </p:nvPr>
        </p:nvSpPr>
        <p:spPr/>
        <p:txBody>
          <a:bodyPr>
            <a:normAutofit fontScale="47500" lnSpcReduction="20000"/>
          </a:bodyPr>
          <a:lstStyle/>
          <a:p>
            <a:pPr marL="0" indent="0">
              <a:buNone/>
            </a:pPr>
            <a:r>
              <a:rPr kumimoji="1" lang="en-US" altLang="ja-JP"/>
              <a:t>xx1 = [1, 2, 3]</a:t>
            </a:r>
          </a:p>
          <a:p>
            <a:pPr marL="0" indent="0">
              <a:buNone/>
            </a:pPr>
            <a:r>
              <a:rPr kumimoji="1" lang="en-US" altLang="ja-JP"/>
              <a:t>yy1 = [4, 5, 6]</a:t>
            </a:r>
          </a:p>
          <a:p>
            <a:pPr marL="0" indent="0">
              <a:buNone/>
            </a:pPr>
            <a:endParaRPr kumimoji="1" lang="en-US" altLang="ja-JP"/>
          </a:p>
          <a:p>
            <a:pPr marL="0" indent="0">
              <a:buNone/>
            </a:pPr>
            <a:r>
              <a:rPr kumimoji="1" lang="en-US" altLang="ja-JP"/>
              <a:t>xx2 = [1.3, 2.3, 3.3]</a:t>
            </a:r>
          </a:p>
          <a:p>
            <a:pPr marL="0" indent="0">
              <a:buNone/>
            </a:pPr>
            <a:r>
              <a:rPr kumimoji="1" lang="en-US" altLang="ja-JP"/>
              <a:t>yy2 = [2, 4, 1]</a:t>
            </a:r>
          </a:p>
          <a:p>
            <a:pPr marL="0" indent="0">
              <a:buNone/>
            </a:pPr>
            <a:endParaRPr kumimoji="1" lang="en-US" altLang="ja-JP"/>
          </a:p>
          <a:p>
            <a:pPr marL="0" indent="0">
              <a:buNone/>
            </a:pPr>
            <a:r>
              <a:rPr kumimoji="1" lang="en-US" altLang="ja-JP"/>
              <a:t>label_x = ['Result1', 'Result2', 'Result3']</a:t>
            </a:r>
          </a:p>
          <a:p>
            <a:pPr marL="0" indent="0">
              <a:buNone/>
            </a:pPr>
            <a:endParaRPr kumimoji="1" lang="en-US" altLang="ja-JP"/>
          </a:p>
          <a:p>
            <a:pPr marL="0" indent="0">
              <a:buNone/>
            </a:pPr>
            <a:r>
              <a:rPr kumimoji="1" lang="en-US" altLang="ja-JP"/>
              <a:t># 1</a:t>
            </a:r>
            <a:r>
              <a:rPr kumimoji="1" lang="ja-JP" altLang="en-US"/>
              <a:t>つ目の棒グラフ</a:t>
            </a:r>
          </a:p>
          <a:p>
            <a:pPr marL="0" indent="0">
              <a:buNone/>
            </a:pPr>
            <a:r>
              <a:rPr kumimoji="1" lang="en-US" altLang="ja-JP"/>
              <a:t>plt.bar(xx1, yy1, color='b', width=0.3, label='Data1', align="center")</a:t>
            </a:r>
          </a:p>
          <a:p>
            <a:pPr marL="0" indent="0">
              <a:buNone/>
            </a:pPr>
            <a:endParaRPr kumimoji="1" lang="en-US" altLang="ja-JP"/>
          </a:p>
          <a:p>
            <a:pPr marL="0" indent="0">
              <a:buNone/>
            </a:pPr>
            <a:r>
              <a:rPr kumimoji="1" lang="en-US" altLang="ja-JP"/>
              <a:t># 2</a:t>
            </a:r>
            <a:r>
              <a:rPr kumimoji="1" lang="ja-JP" altLang="en-US"/>
              <a:t>つ目の棒グラフ</a:t>
            </a:r>
          </a:p>
          <a:p>
            <a:pPr marL="0" indent="0">
              <a:buNone/>
            </a:pPr>
            <a:r>
              <a:rPr kumimoji="1" lang="en-US" altLang="ja-JP"/>
              <a:t>plt.bar(xx2, yy2, color='g', width=0.3, label='Data2', align="center")</a:t>
            </a:r>
          </a:p>
          <a:p>
            <a:pPr marL="0" indent="0">
              <a:buNone/>
            </a:pPr>
            <a:endParaRPr kumimoji="1" lang="en-US" altLang="ja-JP"/>
          </a:p>
          <a:p>
            <a:pPr marL="0" indent="0">
              <a:buNone/>
            </a:pPr>
            <a:r>
              <a:rPr kumimoji="1" lang="en-US" altLang="ja-JP"/>
              <a:t># </a:t>
            </a:r>
            <a:r>
              <a:rPr kumimoji="1" lang="ja-JP" altLang="en-US"/>
              <a:t>凡例</a:t>
            </a:r>
          </a:p>
          <a:p>
            <a:pPr marL="0" indent="0">
              <a:buNone/>
            </a:pPr>
            <a:r>
              <a:rPr kumimoji="1" lang="en-US" altLang="ja-JP"/>
              <a:t>plt.legend(loc=2)</a:t>
            </a:r>
          </a:p>
          <a:p>
            <a:pPr marL="0" indent="0">
              <a:buNone/>
            </a:pPr>
            <a:endParaRPr kumimoji="1" lang="ja-JP" altLang="en-US" dirty="0"/>
          </a:p>
        </p:txBody>
      </p:sp>
      <p:pic>
        <p:nvPicPr>
          <p:cNvPr id="14339" name="Picture 3">
            <a:extLst>
              <a:ext uri="{FF2B5EF4-FFF2-40B4-BE49-F238E27FC236}">
                <a16:creationId xmlns:a16="http://schemas.microsoft.com/office/drawing/2014/main" id="{F426BFFB-8FE2-415D-A7ED-279F6C07D4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104" y="4581128"/>
            <a:ext cx="3448050" cy="2362200"/>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0243376D-3CF0-4ADA-A5A5-7D485E37DAF8}"/>
              </a:ext>
            </a:extLst>
          </p:cNvPr>
          <p:cNvSpPr/>
          <p:nvPr/>
        </p:nvSpPr>
        <p:spPr>
          <a:xfrm>
            <a:off x="4655841" y="1340768"/>
            <a:ext cx="1656183" cy="1080120"/>
          </a:xfrm>
          <a:prstGeom prst="wedgeRectCallout">
            <a:avLst>
              <a:gd name="adj1" fmla="val -82256"/>
              <a:gd name="adj2" fmla="val 602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初めの座標から</a:t>
            </a:r>
            <a:r>
              <a:rPr lang="en-US" altLang="ja-JP"/>
              <a:t>0.3</a:t>
            </a:r>
            <a:r>
              <a:rPr lang="ja-JP" altLang="en-US"/>
              <a:t>ずつずらすと考える</a:t>
            </a:r>
          </a:p>
        </p:txBody>
      </p:sp>
      <p:sp>
        <p:nvSpPr>
          <p:cNvPr id="5" name="正方形/長方形 4">
            <a:extLst>
              <a:ext uri="{FF2B5EF4-FFF2-40B4-BE49-F238E27FC236}">
                <a16:creationId xmlns:a16="http://schemas.microsoft.com/office/drawing/2014/main" id="{7CF7C986-D710-4C94-A240-139CD19759D7}"/>
              </a:ext>
            </a:extLst>
          </p:cNvPr>
          <p:cNvSpPr/>
          <p:nvPr/>
        </p:nvSpPr>
        <p:spPr>
          <a:xfrm>
            <a:off x="1981200" y="2348880"/>
            <a:ext cx="1954560"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2013041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積み重ね</a:t>
            </a:r>
            <a:r>
              <a:rPr kumimoji="1" lang="ja-JP" altLang="en-US"/>
              <a:t>場合</a:t>
            </a:r>
            <a:endParaRPr kumimoji="1" lang="ja-JP" altLang="en-US" dirty="0"/>
          </a:p>
        </p:txBody>
      </p:sp>
      <p:sp>
        <p:nvSpPr>
          <p:cNvPr id="3" name="コンテンツ プレースホルダ 2"/>
          <p:cNvSpPr>
            <a:spLocks noGrp="1"/>
          </p:cNvSpPr>
          <p:nvPr>
            <p:ph idx="1"/>
          </p:nvPr>
        </p:nvSpPr>
        <p:spPr>
          <a:xfrm>
            <a:off x="1837209" y="1244750"/>
            <a:ext cx="8229600" cy="4525963"/>
          </a:xfrm>
        </p:spPr>
        <p:txBody>
          <a:bodyPr>
            <a:normAutofit fontScale="25000" lnSpcReduction="20000"/>
          </a:bodyPr>
          <a:lstStyle/>
          <a:p>
            <a:pPr>
              <a:buNone/>
            </a:pPr>
            <a:r>
              <a:rPr lang="en-US" altLang="ja-JP" dirty="0"/>
              <a:t>import pandas as pd</a:t>
            </a:r>
          </a:p>
          <a:p>
            <a:pPr>
              <a:buNone/>
            </a:pPr>
            <a:r>
              <a:rPr lang="en-US" altLang="ja-JP" dirty="0"/>
              <a:t>import </a:t>
            </a:r>
            <a:r>
              <a:rPr lang="en-US" altLang="ja-JP" dirty="0" err="1"/>
              <a:t>matplotlib.pyplot</a:t>
            </a:r>
            <a:r>
              <a:rPr lang="en-US" altLang="ja-JP" dirty="0"/>
              <a:t> as </a:t>
            </a:r>
            <a:r>
              <a:rPr lang="en-US" altLang="ja-JP" dirty="0" err="1"/>
              <a:t>plt</a:t>
            </a:r>
            <a:endParaRPr lang="en-US" altLang="ja-JP" dirty="0"/>
          </a:p>
          <a:p>
            <a:pPr>
              <a:buNone/>
            </a:pPr>
            <a:endParaRPr lang="en-US" altLang="ja-JP" dirty="0"/>
          </a:p>
          <a:p>
            <a:pPr>
              <a:buNone/>
            </a:pPr>
            <a:r>
              <a:rPr lang="en-US" altLang="ja-JP" dirty="0" err="1"/>
              <a:t>plt.rcParams</a:t>
            </a:r>
            <a:r>
              <a:rPr lang="en-US" altLang="ja-JP" dirty="0"/>
              <a:t>["</a:t>
            </a:r>
            <a:r>
              <a:rPr lang="en-US" altLang="ja-JP" dirty="0" err="1"/>
              <a:t>font.family</a:t>
            </a:r>
            <a:r>
              <a:rPr lang="en-US" altLang="ja-JP" dirty="0"/>
              <a:t>"] = 'Yu </a:t>
            </a:r>
            <a:r>
              <a:rPr lang="en-US" altLang="ja-JP" dirty="0" err="1"/>
              <a:t>Mincho</a:t>
            </a:r>
            <a:r>
              <a:rPr lang="en-US" altLang="ja-JP" dirty="0"/>
              <a:t>'</a:t>
            </a:r>
          </a:p>
          <a:p>
            <a:pPr>
              <a:buNone/>
            </a:pPr>
            <a:endParaRPr lang="en-US" altLang="ja-JP" dirty="0"/>
          </a:p>
          <a:p>
            <a:pPr>
              <a:buNone/>
            </a:pPr>
            <a:r>
              <a:rPr lang="en-US" altLang="ja-JP" dirty="0" err="1"/>
              <a:t>df</a:t>
            </a:r>
            <a:r>
              <a:rPr lang="en-US" altLang="ja-JP" dirty="0"/>
              <a:t> = </a:t>
            </a:r>
            <a:r>
              <a:rPr lang="en-US" altLang="ja-JP" dirty="0" err="1"/>
              <a:t>pd.DataFrame</a:t>
            </a:r>
            <a:r>
              <a:rPr lang="en-US" altLang="ja-JP" dirty="0"/>
              <a:t>(</a:t>
            </a:r>
          </a:p>
          <a:p>
            <a:pPr>
              <a:buNone/>
            </a:pPr>
            <a:r>
              <a:rPr lang="en-US" altLang="ja-JP" dirty="0"/>
              <a:t>    [</a:t>
            </a:r>
          </a:p>
          <a:p>
            <a:pPr>
              <a:buNone/>
            </a:pPr>
            <a:r>
              <a:rPr lang="en-US" altLang="ja-JP" dirty="0"/>
              <a:t>        [10, 20, 30],</a:t>
            </a:r>
          </a:p>
          <a:p>
            <a:pPr>
              <a:buNone/>
            </a:pPr>
            <a:r>
              <a:rPr lang="en-US" altLang="ja-JP" dirty="0"/>
              <a:t>        [10, 30, 30],</a:t>
            </a:r>
          </a:p>
          <a:p>
            <a:pPr>
              <a:buNone/>
            </a:pPr>
            <a:r>
              <a:rPr lang="en-US" altLang="ja-JP" dirty="0"/>
              <a:t>        [10, 20, 20],</a:t>
            </a:r>
          </a:p>
          <a:p>
            <a:pPr>
              <a:buNone/>
            </a:pPr>
            <a:r>
              <a:rPr lang="en-US" altLang="ja-JP" dirty="0"/>
              <a:t>        [10, 30, 20],</a:t>
            </a:r>
          </a:p>
          <a:p>
            <a:pPr>
              <a:buNone/>
            </a:pPr>
            <a:r>
              <a:rPr lang="en-US" altLang="ja-JP" dirty="0"/>
              <a:t>        [10, 30, 30]</a:t>
            </a:r>
          </a:p>
          <a:p>
            <a:pPr>
              <a:buNone/>
            </a:pPr>
            <a:r>
              <a:rPr lang="en-US" altLang="ja-JP" dirty="0"/>
              <a:t>    ],</a:t>
            </a:r>
          </a:p>
          <a:p>
            <a:pPr>
              <a:buNone/>
            </a:pPr>
            <a:r>
              <a:rPr lang="en-US" altLang="ja-JP" dirty="0"/>
              <a:t>    index   = ['1</a:t>
            </a:r>
            <a:r>
              <a:rPr lang="ja-JP" altLang="en-US" dirty="0"/>
              <a:t>月</a:t>
            </a:r>
            <a:r>
              <a:rPr lang="en-US" altLang="ja-JP" dirty="0"/>
              <a:t>', '2</a:t>
            </a:r>
            <a:r>
              <a:rPr lang="ja-JP" altLang="en-US" dirty="0"/>
              <a:t>月</a:t>
            </a:r>
            <a:r>
              <a:rPr lang="en-US" altLang="ja-JP" dirty="0"/>
              <a:t>', '3</a:t>
            </a:r>
            <a:r>
              <a:rPr lang="ja-JP" altLang="en-US" dirty="0"/>
              <a:t>月</a:t>
            </a:r>
            <a:r>
              <a:rPr lang="en-US" altLang="ja-JP" dirty="0"/>
              <a:t>', '4</a:t>
            </a:r>
            <a:r>
              <a:rPr lang="ja-JP" altLang="en-US" dirty="0"/>
              <a:t>月</a:t>
            </a:r>
            <a:r>
              <a:rPr lang="en-US" altLang="ja-JP" dirty="0"/>
              <a:t>', '5</a:t>
            </a:r>
            <a:r>
              <a:rPr lang="ja-JP" altLang="en-US" dirty="0"/>
              <a:t>月</a:t>
            </a:r>
            <a:r>
              <a:rPr lang="en-US" altLang="ja-JP" dirty="0"/>
              <a:t>'],</a:t>
            </a:r>
          </a:p>
          <a:p>
            <a:pPr>
              <a:buNone/>
            </a:pPr>
            <a:r>
              <a:rPr lang="en-US" altLang="ja-JP" dirty="0"/>
              <a:t>    columns = ['Saitama', 'Ibaraki', 'Tokyo']</a:t>
            </a:r>
          </a:p>
          <a:p>
            <a:pPr>
              <a:buNone/>
            </a:pPr>
            <a:r>
              <a:rPr lang="en-US" altLang="ja-JP" dirty="0"/>
              <a:t>)</a:t>
            </a:r>
          </a:p>
          <a:p>
            <a:pPr>
              <a:buNone/>
            </a:pPr>
            <a:endParaRPr lang="en-US" altLang="ja-JP" dirty="0"/>
          </a:p>
          <a:p>
            <a:pPr>
              <a:buNone/>
            </a:pPr>
            <a:r>
              <a:rPr lang="en-US" altLang="ja-JP" dirty="0" err="1"/>
              <a:t>df.plot.bar</a:t>
            </a:r>
            <a:r>
              <a:rPr lang="en-US" altLang="ja-JP" dirty="0"/>
              <a:t>(stacked = True, </a:t>
            </a:r>
            <a:r>
              <a:rPr lang="en-US" altLang="ja-JP" dirty="0" err="1"/>
              <a:t>yticks</a:t>
            </a:r>
            <a:r>
              <a:rPr lang="en-US" altLang="ja-JP" dirty="0"/>
              <a:t> = range(0, 120, 20), rot = 0)</a:t>
            </a:r>
          </a:p>
          <a:p>
            <a:pPr>
              <a:buNone/>
            </a:pPr>
            <a:r>
              <a:rPr lang="en-US" altLang="ja-JP" dirty="0"/>
              <a:t>#</a:t>
            </a:r>
            <a:r>
              <a:rPr lang="en-US" altLang="ja-JP" dirty="0" err="1"/>
              <a:t>df.plot</a:t>
            </a:r>
            <a:r>
              <a:rPr lang="en-US" altLang="ja-JP" dirty="0"/>
              <a:t>(kind = 'bar', </a:t>
            </a:r>
            <a:r>
              <a:rPr lang="en-US" altLang="ja-JP" dirty="0" err="1"/>
              <a:t>yticks</a:t>
            </a:r>
            <a:r>
              <a:rPr lang="en-US" altLang="ja-JP" dirty="0"/>
              <a:t> = range(0, 81, 10))</a:t>
            </a:r>
          </a:p>
          <a:p>
            <a:pPr>
              <a:buNone/>
            </a:pPr>
            <a:r>
              <a:rPr lang="en-US" altLang="ja-JP" dirty="0"/>
              <a:t>#</a:t>
            </a:r>
            <a:r>
              <a:rPr lang="en-US" altLang="ja-JP" dirty="0" err="1"/>
              <a:t>df.plot</a:t>
            </a:r>
            <a:r>
              <a:rPr lang="en-US" altLang="ja-JP" dirty="0"/>
              <a:t>(kind = 'line', </a:t>
            </a:r>
            <a:r>
              <a:rPr lang="en-US" altLang="ja-JP" dirty="0" err="1"/>
              <a:t>yticks</a:t>
            </a:r>
            <a:r>
              <a:rPr lang="en-US" altLang="ja-JP" dirty="0"/>
              <a:t> = range(0, 51, 10))</a:t>
            </a:r>
          </a:p>
          <a:p>
            <a:pPr>
              <a:buNone/>
            </a:pPr>
            <a:endParaRPr lang="en-US" altLang="ja-JP" dirty="0"/>
          </a:p>
          <a:p>
            <a:pPr>
              <a:buNone/>
            </a:pPr>
            <a:r>
              <a:rPr lang="en-US" altLang="ja-JP" dirty="0" err="1"/>
              <a:t>plt.show</a:t>
            </a:r>
            <a:r>
              <a:rPr lang="en-US" altLang="ja-JP" dirty="0"/>
              <a:t>()</a:t>
            </a:r>
          </a:p>
          <a:p>
            <a:pPr>
              <a:buNone/>
            </a:pPr>
            <a:endParaRPr kumimoji="1" lang="ja-JP" altLang="en-US" dirty="0"/>
          </a:p>
        </p:txBody>
      </p:sp>
      <p:pic>
        <p:nvPicPr>
          <p:cNvPr id="3074" name="Picture 2">
            <a:extLst>
              <a:ext uri="{FF2B5EF4-FFF2-40B4-BE49-F238E27FC236}">
                <a16:creationId xmlns:a16="http://schemas.microsoft.com/office/drawing/2014/main" id="{DFF43170-4D22-49E1-833B-35509E3E934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2024" y="3861048"/>
            <a:ext cx="3600450" cy="2457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F7F47C-A648-455F-9796-5138A422FFFC}"/>
              </a:ext>
            </a:extLst>
          </p:cNvPr>
          <p:cNvSpPr>
            <a:spLocks noGrp="1"/>
          </p:cNvSpPr>
          <p:nvPr>
            <p:ph type="title"/>
          </p:nvPr>
        </p:nvSpPr>
        <p:spPr>
          <a:xfrm>
            <a:off x="1981200" y="274638"/>
            <a:ext cx="8229600" cy="1066130"/>
          </a:xfrm>
        </p:spPr>
        <p:txBody>
          <a:bodyPr/>
          <a:lstStyle/>
          <a:p>
            <a:r>
              <a:rPr lang="ja-JP" altLang="en-US"/>
              <a:t>課題</a:t>
            </a:r>
            <a:endParaRPr kumimoji="1" lang="ja-JP" altLang="en-US"/>
          </a:p>
        </p:txBody>
      </p:sp>
      <p:graphicFrame>
        <p:nvGraphicFramePr>
          <p:cNvPr id="4" name="コンテンツ プレースホルダー 3">
            <a:extLst>
              <a:ext uri="{FF2B5EF4-FFF2-40B4-BE49-F238E27FC236}">
                <a16:creationId xmlns:a16="http://schemas.microsoft.com/office/drawing/2014/main" id="{CA8B1407-C8AC-447C-A0EB-CF83147AFA6D}"/>
              </a:ext>
            </a:extLst>
          </p:cNvPr>
          <p:cNvGraphicFramePr>
            <a:graphicFrameLocks noGrp="1"/>
          </p:cNvGraphicFramePr>
          <p:nvPr>
            <p:ph idx="1"/>
          </p:nvPr>
        </p:nvGraphicFramePr>
        <p:xfrm>
          <a:off x="2783632" y="2852936"/>
          <a:ext cx="6062166" cy="2957904"/>
        </p:xfrm>
        <a:graphic>
          <a:graphicData uri="http://schemas.openxmlformats.org/drawingml/2006/table">
            <a:tbl>
              <a:tblPr>
                <a:tableStyleId>{5C22544A-7EE6-4342-B048-85BDC9FD1C3A}</a:tableStyleId>
              </a:tblPr>
              <a:tblGrid>
                <a:gridCol w="913477">
                  <a:extLst>
                    <a:ext uri="{9D8B030D-6E8A-4147-A177-3AD203B41FA5}">
                      <a16:colId xmlns:a16="http://schemas.microsoft.com/office/drawing/2014/main" val="1162084131"/>
                    </a:ext>
                  </a:extLst>
                </a:gridCol>
                <a:gridCol w="913477">
                  <a:extLst>
                    <a:ext uri="{9D8B030D-6E8A-4147-A177-3AD203B41FA5}">
                      <a16:colId xmlns:a16="http://schemas.microsoft.com/office/drawing/2014/main" val="1100795059"/>
                    </a:ext>
                  </a:extLst>
                </a:gridCol>
                <a:gridCol w="1312085">
                  <a:extLst>
                    <a:ext uri="{9D8B030D-6E8A-4147-A177-3AD203B41FA5}">
                      <a16:colId xmlns:a16="http://schemas.microsoft.com/office/drawing/2014/main" val="3864285970"/>
                    </a:ext>
                  </a:extLst>
                </a:gridCol>
                <a:gridCol w="913477">
                  <a:extLst>
                    <a:ext uri="{9D8B030D-6E8A-4147-A177-3AD203B41FA5}">
                      <a16:colId xmlns:a16="http://schemas.microsoft.com/office/drawing/2014/main" val="2516738582"/>
                    </a:ext>
                  </a:extLst>
                </a:gridCol>
                <a:gridCol w="1029738">
                  <a:extLst>
                    <a:ext uri="{9D8B030D-6E8A-4147-A177-3AD203B41FA5}">
                      <a16:colId xmlns:a16="http://schemas.microsoft.com/office/drawing/2014/main" val="2240368816"/>
                    </a:ext>
                  </a:extLst>
                </a:gridCol>
                <a:gridCol w="979912">
                  <a:extLst>
                    <a:ext uri="{9D8B030D-6E8A-4147-A177-3AD203B41FA5}">
                      <a16:colId xmlns:a16="http://schemas.microsoft.com/office/drawing/2014/main" val="2688434745"/>
                    </a:ext>
                  </a:extLst>
                </a:gridCol>
              </a:tblGrid>
              <a:tr h="328656">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l" fontAlgn="ctr"/>
                      <a:r>
                        <a:rPr lang="ja-JP" altLang="en-US" sz="1100" u="none" strike="noStrike">
                          <a:effectLst/>
                        </a:rPr>
                        <a:t>国語</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l" fontAlgn="ctr"/>
                      <a:r>
                        <a:rPr lang="ja-JP" altLang="en-US" sz="1100" u="none" strike="noStrike">
                          <a:effectLst/>
                        </a:rPr>
                        <a:t>社会</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l" fontAlgn="ctr"/>
                      <a:r>
                        <a:rPr lang="ja-JP" altLang="en-US" sz="1100" u="none" strike="noStrike">
                          <a:effectLst/>
                        </a:rPr>
                        <a:t>数学</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l" fontAlgn="ctr"/>
                      <a:r>
                        <a:rPr lang="ja-JP" altLang="en-US" sz="1100" u="none" strike="noStrike">
                          <a:effectLst/>
                        </a:rPr>
                        <a:t>理科</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l" fontAlgn="ctr"/>
                      <a:r>
                        <a:rPr lang="ja-JP" altLang="en-US" sz="1100" u="none" strike="noStrike">
                          <a:effectLst/>
                        </a:rPr>
                        <a:t>英語</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extLst>
                  <a:ext uri="{0D108BD9-81ED-4DB2-BD59-A6C34878D82A}">
                    <a16:rowId xmlns:a16="http://schemas.microsoft.com/office/drawing/2014/main" val="836347416"/>
                  </a:ext>
                </a:extLst>
              </a:tr>
              <a:tr h="328656">
                <a:tc>
                  <a:txBody>
                    <a:bodyPr/>
                    <a:lstStyle/>
                    <a:p>
                      <a:pPr algn="l" fontAlgn="ctr"/>
                      <a:r>
                        <a:rPr lang="en-US" altLang="ja-JP" sz="1100" u="none" strike="noStrike">
                          <a:effectLst/>
                        </a:rPr>
                        <a:t>90-100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extLst>
                  <a:ext uri="{0D108BD9-81ED-4DB2-BD59-A6C34878D82A}">
                    <a16:rowId xmlns:a16="http://schemas.microsoft.com/office/drawing/2014/main" val="2770458995"/>
                  </a:ext>
                </a:extLst>
              </a:tr>
              <a:tr h="328656">
                <a:tc>
                  <a:txBody>
                    <a:bodyPr/>
                    <a:lstStyle/>
                    <a:p>
                      <a:pPr algn="l" fontAlgn="ctr"/>
                      <a:r>
                        <a:rPr lang="en-US" altLang="ja-JP" sz="1100" u="none" strike="noStrike">
                          <a:effectLst/>
                        </a:rPr>
                        <a:t>80-89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extLst>
                  <a:ext uri="{0D108BD9-81ED-4DB2-BD59-A6C34878D82A}">
                    <a16:rowId xmlns:a16="http://schemas.microsoft.com/office/drawing/2014/main" val="3509973853"/>
                  </a:ext>
                </a:extLst>
              </a:tr>
              <a:tr h="328656">
                <a:tc>
                  <a:txBody>
                    <a:bodyPr/>
                    <a:lstStyle/>
                    <a:p>
                      <a:pPr algn="l" fontAlgn="ctr"/>
                      <a:r>
                        <a:rPr lang="en-US" altLang="ja-JP" sz="1100" u="none" strike="noStrike">
                          <a:effectLst/>
                        </a:rPr>
                        <a:t>70-79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extLst>
                  <a:ext uri="{0D108BD9-81ED-4DB2-BD59-A6C34878D82A}">
                    <a16:rowId xmlns:a16="http://schemas.microsoft.com/office/drawing/2014/main" val="619836484"/>
                  </a:ext>
                </a:extLst>
              </a:tr>
              <a:tr h="328656">
                <a:tc>
                  <a:txBody>
                    <a:bodyPr/>
                    <a:lstStyle/>
                    <a:p>
                      <a:pPr algn="l" fontAlgn="ctr"/>
                      <a:r>
                        <a:rPr lang="en-US" altLang="ja-JP" sz="1100" u="none" strike="noStrike">
                          <a:effectLst/>
                        </a:rPr>
                        <a:t>60-69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28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23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extLst>
                  <a:ext uri="{0D108BD9-81ED-4DB2-BD59-A6C34878D82A}">
                    <a16:rowId xmlns:a16="http://schemas.microsoft.com/office/drawing/2014/main" val="210566743"/>
                  </a:ext>
                </a:extLst>
              </a:tr>
              <a:tr h="328656">
                <a:tc>
                  <a:txBody>
                    <a:bodyPr/>
                    <a:lstStyle/>
                    <a:p>
                      <a:pPr algn="l" fontAlgn="ctr"/>
                      <a:r>
                        <a:rPr lang="en-US" altLang="ja-JP" sz="1100" u="none" strike="noStrike">
                          <a:effectLst/>
                        </a:rPr>
                        <a:t>50-59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36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26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extLst>
                  <a:ext uri="{0D108BD9-81ED-4DB2-BD59-A6C34878D82A}">
                    <a16:rowId xmlns:a16="http://schemas.microsoft.com/office/drawing/2014/main" val="1914105764"/>
                  </a:ext>
                </a:extLst>
              </a:tr>
              <a:tr h="328656">
                <a:tc>
                  <a:txBody>
                    <a:bodyPr/>
                    <a:lstStyle/>
                    <a:p>
                      <a:pPr algn="l" fontAlgn="ctr"/>
                      <a:r>
                        <a:rPr lang="en-US" altLang="ja-JP" sz="1100" u="none" strike="noStrike">
                          <a:effectLst/>
                        </a:rPr>
                        <a:t>40-49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27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20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21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extLst>
                  <a:ext uri="{0D108BD9-81ED-4DB2-BD59-A6C34878D82A}">
                    <a16:rowId xmlns:a16="http://schemas.microsoft.com/office/drawing/2014/main" val="1563718049"/>
                  </a:ext>
                </a:extLst>
              </a:tr>
              <a:tr h="328656">
                <a:tc>
                  <a:txBody>
                    <a:bodyPr/>
                    <a:lstStyle/>
                    <a:p>
                      <a:pPr algn="l" fontAlgn="ctr"/>
                      <a:r>
                        <a:rPr lang="en-US" altLang="ja-JP" sz="1100" u="none" strike="noStrike">
                          <a:effectLst/>
                        </a:rPr>
                        <a:t>30-39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22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24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extLst>
                  <a:ext uri="{0D108BD9-81ED-4DB2-BD59-A6C34878D82A}">
                    <a16:rowId xmlns:a16="http://schemas.microsoft.com/office/drawing/2014/main" val="360186006"/>
                  </a:ext>
                </a:extLst>
              </a:tr>
              <a:tr h="328656">
                <a:tc>
                  <a:txBody>
                    <a:bodyPr/>
                    <a:lstStyle/>
                    <a:p>
                      <a:pPr algn="l" fontAlgn="ctr"/>
                      <a:r>
                        <a:rPr lang="en-US" altLang="ja-JP" sz="1100" u="none" strike="noStrike">
                          <a:effectLst/>
                        </a:rPr>
                        <a:t>0-29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39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48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33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extLst>
                  <a:ext uri="{0D108BD9-81ED-4DB2-BD59-A6C34878D82A}">
                    <a16:rowId xmlns:a16="http://schemas.microsoft.com/office/drawing/2014/main" val="2585243616"/>
                  </a:ext>
                </a:extLst>
              </a:tr>
            </a:tbl>
          </a:graphicData>
        </a:graphic>
      </p:graphicFrame>
      <p:sp>
        <p:nvSpPr>
          <p:cNvPr id="7" name="テキスト ボックス 6">
            <a:extLst>
              <a:ext uri="{FF2B5EF4-FFF2-40B4-BE49-F238E27FC236}">
                <a16:creationId xmlns:a16="http://schemas.microsoft.com/office/drawing/2014/main" id="{FA092A01-9ED0-4269-B19F-A6A70D3C23F0}"/>
              </a:ext>
            </a:extLst>
          </p:cNvPr>
          <p:cNvSpPr txBox="1"/>
          <p:nvPr/>
        </p:nvSpPr>
        <p:spPr>
          <a:xfrm>
            <a:off x="2855641" y="1916833"/>
            <a:ext cx="7340471" cy="646331"/>
          </a:xfrm>
          <a:prstGeom prst="rect">
            <a:avLst/>
          </a:prstGeom>
          <a:noFill/>
        </p:spPr>
        <p:txBody>
          <a:bodyPr wrap="none" rtlCol="0">
            <a:spAutoFit/>
          </a:bodyPr>
          <a:lstStyle/>
          <a:p>
            <a:r>
              <a:rPr lang="ja-JP" altLang="en-US"/>
              <a:t>次の表はある中学の実力テスト分布表です。科目別の棒グラフを３つ</a:t>
            </a:r>
            <a:endParaRPr lang="en-US" altLang="ja-JP"/>
          </a:p>
          <a:p>
            <a:r>
              <a:rPr lang="ja-JP" altLang="en-US"/>
              <a:t>表示してください。（リストからでもいいです）</a:t>
            </a:r>
          </a:p>
        </p:txBody>
      </p:sp>
    </p:spTree>
    <p:extLst>
      <p:ext uri="{BB962C8B-B14F-4D97-AF65-F5344CB8AC3E}">
        <p14:creationId xmlns:p14="http://schemas.microsoft.com/office/powerpoint/2010/main" val="4031698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6A6552-86A5-48FF-8486-2F0B41644416}"/>
              </a:ext>
            </a:extLst>
          </p:cNvPr>
          <p:cNvSpPr>
            <a:spLocks noGrp="1"/>
          </p:cNvSpPr>
          <p:nvPr>
            <p:ph type="title"/>
          </p:nvPr>
        </p:nvSpPr>
        <p:spPr>
          <a:xfrm>
            <a:off x="2063552" y="2564904"/>
            <a:ext cx="8229600" cy="1143000"/>
          </a:xfrm>
        </p:spPr>
        <p:txBody>
          <a:bodyPr/>
          <a:lstStyle/>
          <a:p>
            <a:r>
              <a:rPr lang="ja-JP" altLang="en-US"/>
              <a:t>複数のグラフ</a:t>
            </a:r>
            <a:endParaRPr kumimoji="1" lang="ja-JP" altLang="en-US"/>
          </a:p>
        </p:txBody>
      </p:sp>
    </p:spTree>
    <p:extLst>
      <p:ext uri="{BB962C8B-B14F-4D97-AF65-F5344CB8AC3E}">
        <p14:creationId xmlns:p14="http://schemas.microsoft.com/office/powerpoint/2010/main" val="3631820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12B03A-8711-4B30-84B3-A2F1FF849856}"/>
              </a:ext>
            </a:extLst>
          </p:cNvPr>
          <p:cNvSpPr>
            <a:spLocks noGrp="1"/>
          </p:cNvSpPr>
          <p:nvPr>
            <p:ph type="title"/>
          </p:nvPr>
        </p:nvSpPr>
        <p:spPr>
          <a:xfrm>
            <a:off x="1847528" y="2492896"/>
            <a:ext cx="8229600" cy="1143000"/>
          </a:xfrm>
        </p:spPr>
        <p:txBody>
          <a:bodyPr/>
          <a:lstStyle/>
          <a:p>
            <a:r>
              <a:rPr kumimoji="1" lang="en-US" altLang="ja-JP"/>
              <a:t>12.5 </a:t>
            </a:r>
            <a:r>
              <a:rPr kumimoji="1" lang="ja-JP" altLang="en-US"/>
              <a:t>円グラフ</a:t>
            </a:r>
          </a:p>
        </p:txBody>
      </p:sp>
    </p:spTree>
    <p:extLst>
      <p:ext uri="{BB962C8B-B14F-4D97-AF65-F5344CB8AC3E}">
        <p14:creationId xmlns:p14="http://schemas.microsoft.com/office/powerpoint/2010/main" val="2886915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複数のグラフ</a:t>
            </a:r>
            <a:endParaRPr kumimoji="1" lang="ja-JP" altLang="en-US" dirty="0"/>
          </a:p>
        </p:txBody>
      </p:sp>
      <p:sp>
        <p:nvSpPr>
          <p:cNvPr id="3" name="コンテンツ プレースホルダ 2"/>
          <p:cNvSpPr>
            <a:spLocks noGrp="1"/>
          </p:cNvSpPr>
          <p:nvPr>
            <p:ph idx="1"/>
          </p:nvPr>
        </p:nvSpPr>
        <p:spPr>
          <a:xfrm>
            <a:off x="1981200" y="1600201"/>
            <a:ext cx="8579296" cy="4525963"/>
          </a:xfrm>
        </p:spPr>
        <p:txBody>
          <a:bodyPr>
            <a:normAutofit fontScale="85000" lnSpcReduction="20000"/>
          </a:bodyPr>
          <a:lstStyle/>
          <a:p>
            <a:pPr>
              <a:buNone/>
            </a:pPr>
            <a:r>
              <a:rPr lang="en-US" altLang="ja-JP" dirty="0"/>
              <a:t>import </a:t>
            </a:r>
            <a:r>
              <a:rPr lang="en-US" altLang="ja-JP" dirty="0" err="1"/>
              <a:t>matplotlib.pyplot</a:t>
            </a:r>
            <a:r>
              <a:rPr lang="en-US" altLang="ja-JP" dirty="0"/>
              <a:t> as </a:t>
            </a:r>
            <a:r>
              <a:rPr lang="en-US" altLang="ja-JP" dirty="0" err="1"/>
              <a:t>plt</a:t>
            </a:r>
            <a:endParaRPr lang="en-US" altLang="ja-JP" dirty="0"/>
          </a:p>
          <a:p>
            <a:pPr>
              <a:buNone/>
            </a:pPr>
            <a:r>
              <a:rPr lang="en-US" altLang="ja-JP" dirty="0" err="1"/>
              <a:t>x_list</a:t>
            </a:r>
            <a:r>
              <a:rPr lang="en-US" altLang="ja-JP" dirty="0"/>
              <a:t> = range(0, 5)</a:t>
            </a:r>
          </a:p>
          <a:p>
            <a:pPr>
              <a:buNone/>
            </a:pPr>
            <a:r>
              <a:rPr lang="en-US" altLang="ja-JP" dirty="0" err="1"/>
              <a:t>plt.plot</a:t>
            </a:r>
            <a:r>
              <a:rPr lang="en-US" altLang="ja-JP" dirty="0"/>
              <a:t>(</a:t>
            </a:r>
            <a:r>
              <a:rPr lang="en-US" altLang="ja-JP" dirty="0" err="1"/>
              <a:t>x_list</a:t>
            </a:r>
            <a:r>
              <a:rPr lang="en-US" altLang="ja-JP" dirty="0"/>
              <a:t>, [40, 45, 35, 30, 20], ‘b’  , label = ‘Tokyo’)</a:t>
            </a:r>
            <a:r>
              <a:rPr lang="ja-JP" altLang="en-US" dirty="0"/>
              <a:t>　 </a:t>
            </a:r>
            <a:r>
              <a:rPr lang="en-US" altLang="ja-JP" dirty="0"/>
              <a:t>#</a:t>
            </a:r>
            <a:r>
              <a:rPr lang="ja-JP" altLang="en-US" dirty="0"/>
              <a:t>折れ線グラフ</a:t>
            </a:r>
            <a:endParaRPr lang="en-US" altLang="ja-JP" dirty="0"/>
          </a:p>
          <a:p>
            <a:pPr>
              <a:buNone/>
            </a:pPr>
            <a:r>
              <a:rPr lang="en-US" altLang="ja-JP" dirty="0" err="1"/>
              <a:t>plt.plot</a:t>
            </a:r>
            <a:r>
              <a:rPr lang="en-US" altLang="ja-JP" dirty="0"/>
              <a:t>(</a:t>
            </a:r>
            <a:r>
              <a:rPr lang="en-US" altLang="ja-JP" dirty="0" err="1"/>
              <a:t>x_list</a:t>
            </a:r>
            <a:r>
              <a:rPr lang="en-US" altLang="ja-JP" dirty="0"/>
              <a:t>, [10, 15, 30, 35, 35], '-.g', label = 'Saitama') #</a:t>
            </a:r>
            <a:r>
              <a:rPr lang="ja-JP" altLang="en-US" dirty="0"/>
              <a:t>棒グラフ</a:t>
            </a:r>
            <a:endParaRPr lang="en-US" altLang="ja-JP" dirty="0"/>
          </a:p>
          <a:p>
            <a:pPr>
              <a:buNone/>
            </a:pPr>
            <a:r>
              <a:rPr lang="en-US" altLang="ja-JP" dirty="0" err="1"/>
              <a:t>plt.plot</a:t>
            </a:r>
            <a:r>
              <a:rPr lang="en-US" altLang="ja-JP" dirty="0"/>
              <a:t>(</a:t>
            </a:r>
            <a:r>
              <a:rPr lang="en-US" altLang="ja-JP" dirty="0" err="1"/>
              <a:t>x_list</a:t>
            </a:r>
            <a:r>
              <a:rPr lang="en-US" altLang="ja-JP" dirty="0"/>
              <a:t>, [ 5, 10, 20, 40, 50], '--r', label = 'Ibaraki')     #</a:t>
            </a:r>
            <a:r>
              <a:rPr lang="ja-JP" altLang="en-US" dirty="0"/>
              <a:t>棒グラフ</a:t>
            </a:r>
            <a:endParaRPr lang="en-US" altLang="ja-JP" dirty="0"/>
          </a:p>
          <a:p>
            <a:pPr>
              <a:buNone/>
            </a:pPr>
            <a:r>
              <a:rPr lang="en-US" altLang="ja-JP" dirty="0"/>
              <a:t>plt.bar (</a:t>
            </a:r>
            <a:r>
              <a:rPr lang="en-US" altLang="ja-JP" dirty="0" err="1"/>
              <a:t>x_list</a:t>
            </a:r>
            <a:r>
              <a:rPr lang="en-US" altLang="ja-JP" dirty="0"/>
              <a:t>, [ 5, 10, 20, 25, 30])                                          #</a:t>
            </a:r>
            <a:r>
              <a:rPr lang="ja-JP" altLang="en-US" dirty="0"/>
              <a:t>棒グラフ</a:t>
            </a:r>
            <a:endParaRPr lang="en-US" altLang="ja-JP" dirty="0"/>
          </a:p>
          <a:p>
            <a:pPr>
              <a:buNone/>
            </a:pPr>
            <a:r>
              <a:rPr lang="en-US" altLang="ja-JP" dirty="0" err="1"/>
              <a:t>plt.xticks</a:t>
            </a:r>
            <a:r>
              <a:rPr lang="en-US" altLang="ja-JP" dirty="0"/>
              <a:t>(</a:t>
            </a:r>
            <a:r>
              <a:rPr lang="en-US" altLang="ja-JP" dirty="0" err="1"/>
              <a:t>x_list</a:t>
            </a:r>
            <a:r>
              <a:rPr lang="en-US" altLang="ja-JP" dirty="0"/>
              <a:t>, (['1</a:t>
            </a:r>
            <a:r>
              <a:rPr lang="ja-JP" altLang="en-US" dirty="0"/>
              <a:t>月</a:t>
            </a:r>
            <a:r>
              <a:rPr lang="en-US" altLang="ja-JP" dirty="0"/>
              <a:t>', '2</a:t>
            </a:r>
            <a:r>
              <a:rPr lang="ja-JP" altLang="en-US" dirty="0"/>
              <a:t>月</a:t>
            </a:r>
            <a:r>
              <a:rPr lang="en-US" altLang="ja-JP" dirty="0"/>
              <a:t>', '3</a:t>
            </a:r>
            <a:r>
              <a:rPr lang="ja-JP" altLang="en-US" dirty="0"/>
              <a:t>月</a:t>
            </a:r>
            <a:r>
              <a:rPr lang="en-US" altLang="ja-JP" dirty="0"/>
              <a:t>', '4</a:t>
            </a:r>
            <a:r>
              <a:rPr lang="ja-JP" altLang="en-US" dirty="0"/>
              <a:t>月</a:t>
            </a:r>
            <a:r>
              <a:rPr lang="en-US" altLang="ja-JP" dirty="0"/>
              <a:t>', '5</a:t>
            </a:r>
            <a:r>
              <a:rPr lang="ja-JP" altLang="en-US" dirty="0"/>
              <a:t>月</a:t>
            </a:r>
            <a:r>
              <a:rPr lang="en-US" altLang="ja-JP" dirty="0"/>
              <a:t>']))</a:t>
            </a:r>
          </a:p>
          <a:p>
            <a:pPr>
              <a:buNone/>
            </a:pPr>
            <a:r>
              <a:rPr lang="en-US" altLang="ja-JP" dirty="0" err="1"/>
              <a:t>plt.legend</a:t>
            </a:r>
            <a:r>
              <a:rPr lang="en-US" altLang="ja-JP" dirty="0"/>
              <a:t>()</a:t>
            </a:r>
          </a:p>
          <a:p>
            <a:pPr>
              <a:buNone/>
            </a:pPr>
            <a:r>
              <a:rPr lang="en-US" altLang="ja-JP" dirty="0" err="1"/>
              <a:t>plt.show</a:t>
            </a:r>
            <a:r>
              <a:rPr lang="en-US" altLang="ja-JP" dirty="0"/>
              <a:t>()</a:t>
            </a:r>
          </a:p>
          <a:p>
            <a:pPr>
              <a:buNone/>
            </a:pPr>
            <a:endParaRPr kumimoji="1" lang="ja-JP" altLang="en-US" dirty="0"/>
          </a:p>
        </p:txBody>
      </p:sp>
      <p:pic>
        <p:nvPicPr>
          <p:cNvPr id="6" name="Picture 2"/>
          <p:cNvPicPr>
            <a:picLocks noChangeAspect="1" noChangeArrowheads="1"/>
          </p:cNvPicPr>
          <p:nvPr/>
        </p:nvPicPr>
        <p:blipFill>
          <a:blip r:embed="rId2" cstate="print"/>
          <a:srcRect/>
          <a:stretch>
            <a:fillRect/>
          </a:stretch>
        </p:blipFill>
        <p:spPr bwMode="auto">
          <a:xfrm>
            <a:off x="5663953" y="4293097"/>
            <a:ext cx="3996267" cy="2484967"/>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FFB734-5D1B-4AFC-A3AD-CB4931483684}"/>
              </a:ext>
            </a:extLst>
          </p:cNvPr>
          <p:cNvSpPr>
            <a:spLocks noGrp="1"/>
          </p:cNvSpPr>
          <p:nvPr>
            <p:ph type="title"/>
          </p:nvPr>
        </p:nvSpPr>
        <p:spPr>
          <a:xfrm>
            <a:off x="1775520" y="2286000"/>
            <a:ext cx="8229600" cy="1143000"/>
          </a:xfrm>
        </p:spPr>
        <p:txBody>
          <a:bodyPr/>
          <a:lstStyle/>
          <a:p>
            <a:r>
              <a:rPr lang="en-US" altLang="ja-JP"/>
              <a:t>12.4 </a:t>
            </a:r>
            <a:r>
              <a:rPr lang="ja-JP" altLang="en-US"/>
              <a:t>散布図</a:t>
            </a:r>
            <a:endParaRPr kumimoji="1" lang="ja-JP" altLang="en-US"/>
          </a:p>
        </p:txBody>
      </p:sp>
    </p:spTree>
    <p:extLst>
      <p:ext uri="{BB962C8B-B14F-4D97-AF65-F5344CB8AC3E}">
        <p14:creationId xmlns:p14="http://schemas.microsoft.com/office/powerpoint/2010/main" val="1051245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散布図</a:t>
            </a:r>
          </a:p>
        </p:txBody>
      </p:sp>
      <p:sp>
        <p:nvSpPr>
          <p:cNvPr id="3" name="コンテンツ プレースホルダ 2"/>
          <p:cNvSpPr>
            <a:spLocks noGrp="1"/>
          </p:cNvSpPr>
          <p:nvPr>
            <p:ph idx="1"/>
          </p:nvPr>
        </p:nvSpPr>
        <p:spPr/>
        <p:txBody>
          <a:bodyPr>
            <a:normAutofit/>
          </a:bodyPr>
          <a:lstStyle/>
          <a:p>
            <a:pPr>
              <a:buNone/>
            </a:pPr>
            <a:r>
              <a:rPr lang="en-US" altLang="ja-JP" sz="2400" dirty="0"/>
              <a:t>import </a:t>
            </a:r>
            <a:r>
              <a:rPr lang="en-US" altLang="ja-JP" sz="2400" dirty="0" err="1"/>
              <a:t>matplotlib.pyplot</a:t>
            </a:r>
            <a:r>
              <a:rPr lang="en-US" altLang="ja-JP" sz="2400" dirty="0"/>
              <a:t> as </a:t>
            </a:r>
            <a:r>
              <a:rPr lang="en-US" altLang="ja-JP" sz="2400" dirty="0" err="1"/>
              <a:t>plt</a:t>
            </a:r>
            <a:endParaRPr lang="en-US" altLang="ja-JP" sz="2400" dirty="0"/>
          </a:p>
          <a:p>
            <a:pPr>
              <a:buNone/>
            </a:pPr>
            <a:r>
              <a:rPr lang="en-US" altLang="ja-JP" sz="2400" dirty="0" err="1"/>
              <a:t>x_list</a:t>
            </a:r>
            <a:r>
              <a:rPr lang="en-US" altLang="ja-JP" sz="2400" dirty="0"/>
              <a:t> = range(1, 11)</a:t>
            </a:r>
          </a:p>
          <a:p>
            <a:pPr>
              <a:buNone/>
            </a:pPr>
            <a:r>
              <a:rPr lang="en-US" altLang="ja-JP" sz="2400" dirty="0" err="1"/>
              <a:t>y_list</a:t>
            </a:r>
            <a:r>
              <a:rPr lang="en-US" altLang="ja-JP" sz="2400" dirty="0"/>
              <a:t> = [ 1.5, 2.6, 2.8, 4.3, 5.5, 5.7, 7.3, 7.7, 9.5, 9.9]</a:t>
            </a:r>
          </a:p>
          <a:p>
            <a:pPr>
              <a:buNone/>
            </a:pPr>
            <a:r>
              <a:rPr lang="en-US" altLang="ja-JP" sz="2400" dirty="0" err="1"/>
              <a:t>plt.scatter</a:t>
            </a:r>
            <a:r>
              <a:rPr lang="en-US" altLang="ja-JP" sz="2400" dirty="0"/>
              <a:t>(</a:t>
            </a:r>
            <a:r>
              <a:rPr lang="en-US" altLang="ja-JP" sz="2400" dirty="0" err="1"/>
              <a:t>x_list</a:t>
            </a:r>
            <a:r>
              <a:rPr lang="en-US" altLang="ja-JP" sz="2400" dirty="0"/>
              <a:t>, </a:t>
            </a:r>
            <a:r>
              <a:rPr lang="en-US" altLang="ja-JP" sz="2400" dirty="0" err="1"/>
              <a:t>y_list</a:t>
            </a:r>
            <a:r>
              <a:rPr lang="en-US" altLang="ja-JP" sz="2400" dirty="0"/>
              <a:t>, c='b')</a:t>
            </a:r>
          </a:p>
          <a:p>
            <a:pPr>
              <a:buNone/>
            </a:pPr>
            <a:r>
              <a:rPr lang="en-US" altLang="ja-JP" sz="2400" dirty="0"/>
              <a:t>#</a:t>
            </a:r>
            <a:r>
              <a:rPr lang="en-US" altLang="ja-JP" sz="2400" dirty="0" err="1"/>
              <a:t>plt.plot</a:t>
            </a:r>
            <a:r>
              <a:rPr lang="en-US" altLang="ja-JP" sz="2400" dirty="0"/>
              <a:t>( </a:t>
            </a:r>
            <a:r>
              <a:rPr lang="en-US" altLang="ja-JP" sz="2400" dirty="0" err="1"/>
              <a:t>x_list</a:t>
            </a:r>
            <a:r>
              <a:rPr lang="en-US" altLang="ja-JP" sz="2400" dirty="0"/>
              <a:t>, </a:t>
            </a:r>
            <a:r>
              <a:rPr lang="en-US" altLang="ja-JP" sz="2400" dirty="0" err="1"/>
              <a:t>y_list</a:t>
            </a:r>
            <a:r>
              <a:rPr lang="en-US" altLang="ja-JP" sz="2400" dirty="0"/>
              <a:t>, 'b*')</a:t>
            </a:r>
          </a:p>
          <a:p>
            <a:pPr>
              <a:buNone/>
            </a:pPr>
            <a:r>
              <a:rPr lang="en-US" altLang="ja-JP" sz="2400" dirty="0" err="1"/>
              <a:t>plt.show</a:t>
            </a:r>
            <a:r>
              <a:rPr lang="en-US" altLang="ja-JP" sz="2400" dirty="0"/>
              <a:t>()</a:t>
            </a:r>
            <a:endParaRPr lang="ja-JP" altLang="en-US" sz="2400" dirty="0"/>
          </a:p>
        </p:txBody>
      </p:sp>
      <p:pic>
        <p:nvPicPr>
          <p:cNvPr id="3074" name="Picture 2"/>
          <p:cNvPicPr>
            <a:picLocks noChangeAspect="1" noChangeArrowheads="1"/>
          </p:cNvPicPr>
          <p:nvPr/>
        </p:nvPicPr>
        <p:blipFill>
          <a:blip r:embed="rId2" cstate="print"/>
          <a:srcRect/>
          <a:stretch>
            <a:fillRect/>
          </a:stretch>
        </p:blipFill>
        <p:spPr bwMode="auto">
          <a:xfrm>
            <a:off x="5519937" y="4077072"/>
            <a:ext cx="3478163" cy="2163698"/>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23FBC4-66BE-4805-915A-1042BA47E0F7}"/>
              </a:ext>
            </a:extLst>
          </p:cNvPr>
          <p:cNvSpPr>
            <a:spLocks noGrp="1"/>
          </p:cNvSpPr>
          <p:nvPr>
            <p:ph type="title"/>
          </p:nvPr>
        </p:nvSpPr>
        <p:spPr/>
        <p:txBody>
          <a:bodyPr/>
          <a:lstStyle/>
          <a:p>
            <a:r>
              <a:rPr lang="ja-JP" altLang="en-US"/>
              <a:t>plt.scatter</a:t>
            </a:r>
            <a:endParaRPr kumimoji="1" lang="ja-JP" altLang="en-US"/>
          </a:p>
        </p:txBody>
      </p:sp>
      <p:sp>
        <p:nvSpPr>
          <p:cNvPr id="4" name="正方形/長方形 3">
            <a:extLst>
              <a:ext uri="{FF2B5EF4-FFF2-40B4-BE49-F238E27FC236}">
                <a16:creationId xmlns:a16="http://schemas.microsoft.com/office/drawing/2014/main" id="{7A406F77-0B42-47D4-8550-11A03550CC18}"/>
              </a:ext>
            </a:extLst>
          </p:cNvPr>
          <p:cNvSpPr/>
          <p:nvPr/>
        </p:nvSpPr>
        <p:spPr>
          <a:xfrm>
            <a:off x="3475162" y="1720841"/>
            <a:ext cx="5004048" cy="3139321"/>
          </a:xfrm>
          <a:prstGeom prst="rect">
            <a:avLst/>
          </a:prstGeom>
        </p:spPr>
        <p:txBody>
          <a:bodyPr wrap="square">
            <a:spAutoFit/>
          </a:bodyPr>
          <a:lstStyle/>
          <a:p>
            <a:r>
              <a:rPr lang="ja-JP" altLang="en-US"/>
              <a:t>import numpy as np</a:t>
            </a:r>
          </a:p>
          <a:p>
            <a:r>
              <a:rPr lang="ja-JP" altLang="en-US"/>
              <a:t>import matplotlib.pyplot as plt</a:t>
            </a:r>
          </a:p>
          <a:p>
            <a:r>
              <a:rPr lang="ja-JP" altLang="en-US"/>
              <a:t>%matplotlib inline</a:t>
            </a:r>
          </a:p>
          <a:p>
            <a:endParaRPr lang="ja-JP" altLang="en-US"/>
          </a:p>
          <a:p>
            <a:r>
              <a:rPr lang="ja-JP" altLang="en-US"/>
              <a:t>np.random.seed(0)</a:t>
            </a:r>
          </a:p>
          <a:p>
            <a:r>
              <a:rPr lang="ja-JP" altLang="en-US"/>
              <a:t>x = np.random.choice(np.arange(100), 100)</a:t>
            </a:r>
          </a:p>
          <a:p>
            <a:r>
              <a:rPr lang="ja-JP" altLang="en-US"/>
              <a:t>y = np.random.choice(np.arange(100), 100)</a:t>
            </a:r>
          </a:p>
          <a:p>
            <a:endParaRPr lang="ja-JP" altLang="en-US"/>
          </a:p>
          <a:p>
            <a:r>
              <a:rPr lang="ja-JP" altLang="en-US"/>
              <a:t>plt.scatter(x, y)</a:t>
            </a:r>
          </a:p>
          <a:p>
            <a:endParaRPr lang="ja-JP" altLang="en-US"/>
          </a:p>
          <a:p>
            <a:r>
              <a:rPr lang="ja-JP" altLang="en-US"/>
              <a:t>plt.show()</a:t>
            </a:r>
          </a:p>
        </p:txBody>
      </p:sp>
      <p:pic>
        <p:nvPicPr>
          <p:cNvPr id="4098" name="Picture 2">
            <a:extLst>
              <a:ext uri="{FF2B5EF4-FFF2-40B4-BE49-F238E27FC236}">
                <a16:creationId xmlns:a16="http://schemas.microsoft.com/office/drawing/2014/main" id="{4E20B2D2-241A-4AAF-805E-8652CC62A2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0016" y="4191745"/>
            <a:ext cx="35433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683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CFE2E9-C811-4D85-94A0-E6C029105B7B}"/>
              </a:ext>
            </a:extLst>
          </p:cNvPr>
          <p:cNvSpPr>
            <a:spLocks noGrp="1"/>
          </p:cNvSpPr>
          <p:nvPr>
            <p:ph type="title"/>
          </p:nvPr>
        </p:nvSpPr>
        <p:spPr/>
        <p:txBody>
          <a:bodyPr/>
          <a:lstStyle/>
          <a:p>
            <a:r>
              <a:rPr lang="it-IT" altLang="ja-JP"/>
              <a:t>np.random.choice(dice)</a:t>
            </a:r>
            <a:endParaRPr kumimoji="1" lang="ja-JP" altLang="en-US"/>
          </a:p>
        </p:txBody>
      </p:sp>
      <p:sp>
        <p:nvSpPr>
          <p:cNvPr id="3" name="コンテンツ プレースホルダー 2">
            <a:extLst>
              <a:ext uri="{FF2B5EF4-FFF2-40B4-BE49-F238E27FC236}">
                <a16:creationId xmlns:a16="http://schemas.microsoft.com/office/drawing/2014/main" id="{9BCC98A2-9ADA-4675-9A57-FB47A93C0AD2}"/>
              </a:ext>
            </a:extLst>
          </p:cNvPr>
          <p:cNvSpPr>
            <a:spLocks noGrp="1"/>
          </p:cNvSpPr>
          <p:nvPr>
            <p:ph idx="1"/>
          </p:nvPr>
        </p:nvSpPr>
        <p:spPr/>
        <p:txBody>
          <a:bodyPr>
            <a:normAutofit lnSpcReduction="10000"/>
          </a:bodyPr>
          <a:lstStyle/>
          <a:p>
            <a:pPr marL="0" indent="0" fontAlgn="base">
              <a:buNone/>
            </a:pPr>
            <a:r>
              <a:rPr lang="en-US" altLang="ja-JP"/>
              <a:t>dice = list(range(1, 7))#1</a:t>
            </a:r>
            <a:r>
              <a:rPr lang="ja-JP" altLang="en-US"/>
              <a:t>から</a:t>
            </a:r>
            <a:r>
              <a:rPr lang="en-US" altLang="ja-JP"/>
              <a:t>6</a:t>
            </a:r>
            <a:r>
              <a:rPr lang="ja-JP" altLang="en-US"/>
              <a:t>の値をリスト</a:t>
            </a:r>
            <a:endParaRPr lang="en-US" altLang="ja-JP"/>
          </a:p>
          <a:p>
            <a:pPr marL="0" indent="0" fontAlgn="base">
              <a:buNone/>
            </a:pPr>
            <a:r>
              <a:rPr lang="en-US" altLang="ja-JP" b="1"/>
              <a:t>print</a:t>
            </a:r>
            <a:r>
              <a:rPr lang="en-US" altLang="ja-JP"/>
              <a:t>(np.random.choice(dice))#</a:t>
            </a:r>
            <a:r>
              <a:rPr lang="ja-JP" altLang="en-US"/>
              <a:t>さいころを振る</a:t>
            </a:r>
            <a:endParaRPr lang="en-US" altLang="ja-JP"/>
          </a:p>
          <a:p>
            <a:pPr marL="0" indent="0">
              <a:buNone/>
            </a:pPr>
            <a:r>
              <a:rPr lang="ja-JP" altLang="en-US"/>
              <a:t>出力例</a:t>
            </a:r>
            <a:endParaRPr lang="it-IT" altLang="ja-JP"/>
          </a:p>
          <a:p>
            <a:pPr marL="0" indent="0">
              <a:buNone/>
            </a:pPr>
            <a:r>
              <a:rPr lang="it-IT" altLang="ja-JP"/>
              <a:t>&gt;&gt;&gt; dice = list(range(1, 7))</a:t>
            </a:r>
          </a:p>
          <a:p>
            <a:pPr marL="0" indent="0">
              <a:buNone/>
            </a:pPr>
            <a:r>
              <a:rPr lang="it-IT" altLang="ja-JP"/>
              <a:t>&gt;&gt;&gt; dice</a:t>
            </a:r>
          </a:p>
          <a:p>
            <a:pPr marL="0" indent="0">
              <a:buNone/>
            </a:pPr>
            <a:r>
              <a:rPr lang="it-IT" altLang="ja-JP"/>
              <a:t>[1, 2, 3, 4, 5, 6]</a:t>
            </a:r>
          </a:p>
          <a:p>
            <a:pPr marL="0" indent="0">
              <a:buNone/>
            </a:pPr>
            <a:r>
              <a:rPr lang="it-IT" altLang="ja-JP"/>
              <a:t>&gt;&gt;&gt; print(np.random.choice(dice))</a:t>
            </a:r>
          </a:p>
          <a:p>
            <a:pPr marL="0" indent="0">
              <a:buNone/>
            </a:pPr>
            <a:r>
              <a:rPr lang="it-IT" altLang="ja-JP"/>
              <a:t>6</a:t>
            </a:r>
          </a:p>
          <a:p>
            <a:pPr marL="0" indent="0">
              <a:buNone/>
            </a:pPr>
            <a:r>
              <a:rPr lang="it-IT" altLang="ja-JP"/>
              <a:t>&gt;&gt;&gt; </a:t>
            </a:r>
            <a:endParaRPr kumimoji="1" lang="ja-JP" altLang="en-US"/>
          </a:p>
        </p:txBody>
      </p:sp>
    </p:spTree>
    <p:extLst>
      <p:ext uri="{BB962C8B-B14F-4D97-AF65-F5344CB8AC3E}">
        <p14:creationId xmlns:p14="http://schemas.microsoft.com/office/powerpoint/2010/main" val="1213784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005611-E664-4AD7-8601-21DB21BD67EE}"/>
              </a:ext>
            </a:extLst>
          </p:cNvPr>
          <p:cNvSpPr>
            <a:spLocks noGrp="1"/>
          </p:cNvSpPr>
          <p:nvPr>
            <p:ph type="title"/>
          </p:nvPr>
        </p:nvSpPr>
        <p:spPr/>
        <p:txBody>
          <a:bodyPr/>
          <a:lstStyle/>
          <a:p>
            <a:r>
              <a:rPr lang="ja-JP" altLang="en-US"/>
              <a:t>marker="s", color="k"</a:t>
            </a:r>
            <a:endParaRPr kumimoji="1" lang="ja-JP" altLang="en-US"/>
          </a:p>
        </p:txBody>
      </p:sp>
      <p:sp>
        <p:nvSpPr>
          <p:cNvPr id="4" name="正方形/長方形 3">
            <a:extLst>
              <a:ext uri="{FF2B5EF4-FFF2-40B4-BE49-F238E27FC236}">
                <a16:creationId xmlns:a16="http://schemas.microsoft.com/office/drawing/2014/main" id="{8FE2FB86-6F72-4A7B-8041-17212B5CD789}"/>
              </a:ext>
            </a:extLst>
          </p:cNvPr>
          <p:cNvSpPr/>
          <p:nvPr/>
        </p:nvSpPr>
        <p:spPr>
          <a:xfrm>
            <a:off x="2423592" y="1484784"/>
            <a:ext cx="6048672" cy="3416320"/>
          </a:xfrm>
          <a:prstGeom prst="rect">
            <a:avLst/>
          </a:prstGeom>
        </p:spPr>
        <p:txBody>
          <a:bodyPr wrap="square">
            <a:spAutoFit/>
          </a:bodyPr>
          <a:lstStyle/>
          <a:p>
            <a:r>
              <a:rPr lang="ja-JP" altLang="en-US"/>
              <a:t>import numpy as np</a:t>
            </a:r>
          </a:p>
          <a:p>
            <a:r>
              <a:rPr lang="ja-JP" altLang="en-US"/>
              <a:t>import matplotlib.pyplot as plt</a:t>
            </a:r>
          </a:p>
          <a:p>
            <a:r>
              <a:rPr lang="ja-JP" altLang="en-US"/>
              <a:t>%matplotlib inline</a:t>
            </a:r>
          </a:p>
          <a:p>
            <a:endParaRPr lang="ja-JP" altLang="en-US"/>
          </a:p>
          <a:p>
            <a:r>
              <a:rPr lang="ja-JP" altLang="en-US"/>
              <a:t>np.random.seed(0)</a:t>
            </a:r>
          </a:p>
          <a:p>
            <a:r>
              <a:rPr lang="ja-JP" altLang="en-US"/>
              <a:t>x = np.random.choice(np.arange(100), 100)</a:t>
            </a:r>
          </a:p>
          <a:p>
            <a:r>
              <a:rPr lang="ja-JP" altLang="en-US"/>
              <a:t>y = np.random.choice(np.arange(100), 100)</a:t>
            </a:r>
          </a:p>
          <a:p>
            <a:endParaRPr lang="ja-JP" altLang="en-US"/>
          </a:p>
          <a:p>
            <a:r>
              <a:rPr lang="ja-JP" altLang="en-US"/>
              <a:t># マーカーの種類を四角、色を黒に設定して散布図を作成してください</a:t>
            </a:r>
          </a:p>
          <a:p>
            <a:r>
              <a:rPr lang="ja-JP" altLang="en-US"/>
              <a:t>plt.scatter(x, y, </a:t>
            </a:r>
            <a:r>
              <a:rPr lang="ja-JP" altLang="en-US">
                <a:solidFill>
                  <a:srgbClr val="FF0000"/>
                </a:solidFill>
              </a:rPr>
              <a:t>marker="s", color="k"</a:t>
            </a:r>
            <a:r>
              <a:rPr lang="ja-JP" altLang="en-US"/>
              <a:t>)</a:t>
            </a:r>
          </a:p>
          <a:p>
            <a:r>
              <a:rPr lang="ja-JP" altLang="en-US"/>
              <a:t>plt.show()</a:t>
            </a:r>
          </a:p>
        </p:txBody>
      </p:sp>
      <p:pic>
        <p:nvPicPr>
          <p:cNvPr id="19458" name="Picture 2">
            <a:extLst>
              <a:ext uri="{FF2B5EF4-FFF2-40B4-BE49-F238E27FC236}">
                <a16:creationId xmlns:a16="http://schemas.microsoft.com/office/drawing/2014/main" id="{FFBB7159-DECC-49B6-A9A6-CE19DC54C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4032" y="4293096"/>
            <a:ext cx="3600450"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099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418334-16DF-4361-8157-15AF35C5675F}"/>
              </a:ext>
            </a:extLst>
          </p:cNvPr>
          <p:cNvSpPr>
            <a:spLocks noGrp="1"/>
          </p:cNvSpPr>
          <p:nvPr>
            <p:ph type="title"/>
          </p:nvPr>
        </p:nvSpPr>
        <p:spPr/>
        <p:txBody>
          <a:bodyPr>
            <a:normAutofit/>
          </a:bodyPr>
          <a:lstStyle/>
          <a:p>
            <a:r>
              <a:rPr lang="ja-JP" altLang="en-US"/>
              <a:t>plt.scatter(x, y, s=z)</a:t>
            </a:r>
            <a:br>
              <a:rPr lang="ja-JP" altLang="en-US"/>
            </a:br>
            <a:endParaRPr kumimoji="1" lang="ja-JP" altLang="en-US"/>
          </a:p>
        </p:txBody>
      </p:sp>
      <p:sp>
        <p:nvSpPr>
          <p:cNvPr id="4" name="正方形/長方形 3">
            <a:extLst>
              <a:ext uri="{FF2B5EF4-FFF2-40B4-BE49-F238E27FC236}">
                <a16:creationId xmlns:a16="http://schemas.microsoft.com/office/drawing/2014/main" id="{8A938ADF-6C74-42BC-8CF8-20E2896D1E4E}"/>
              </a:ext>
            </a:extLst>
          </p:cNvPr>
          <p:cNvSpPr/>
          <p:nvPr/>
        </p:nvSpPr>
        <p:spPr>
          <a:xfrm>
            <a:off x="2312610" y="1124744"/>
            <a:ext cx="5886400" cy="3970318"/>
          </a:xfrm>
          <a:prstGeom prst="rect">
            <a:avLst/>
          </a:prstGeom>
        </p:spPr>
        <p:txBody>
          <a:bodyPr wrap="square">
            <a:spAutoFit/>
          </a:bodyPr>
          <a:lstStyle/>
          <a:p>
            <a:r>
              <a:rPr lang="ja-JP" altLang="en-US"/>
              <a:t>import numpy as np</a:t>
            </a:r>
          </a:p>
          <a:p>
            <a:r>
              <a:rPr lang="ja-JP" altLang="en-US"/>
              <a:t>import matplotlib.pyplot as plt</a:t>
            </a:r>
          </a:p>
          <a:p>
            <a:r>
              <a:rPr lang="ja-JP" altLang="en-US"/>
              <a:t>%matplotlib inline</a:t>
            </a:r>
          </a:p>
          <a:p>
            <a:endParaRPr lang="ja-JP" altLang="en-US"/>
          </a:p>
          <a:p>
            <a:r>
              <a:rPr lang="ja-JP" altLang="en-US"/>
              <a:t>np.random.seed(0)</a:t>
            </a:r>
          </a:p>
          <a:p>
            <a:r>
              <a:rPr lang="ja-JP" altLang="en-US"/>
              <a:t>x = np.random.choice(np.arange(100), 100)</a:t>
            </a:r>
          </a:p>
          <a:p>
            <a:r>
              <a:rPr lang="ja-JP" altLang="en-US"/>
              <a:t>y = np.random.choice(np.arange(100), 100)</a:t>
            </a:r>
          </a:p>
          <a:p>
            <a:r>
              <a:rPr lang="ja-JP" altLang="en-US"/>
              <a:t>z = np.random.choice(np.arange(100), 100)</a:t>
            </a:r>
          </a:p>
          <a:p>
            <a:endParaRPr lang="ja-JP" altLang="en-US"/>
          </a:p>
          <a:p>
            <a:r>
              <a:rPr lang="ja-JP" altLang="en-US"/>
              <a:t># zの値に応じて、マーカーの大きさが変わるようにプロットしてください</a:t>
            </a:r>
          </a:p>
          <a:p>
            <a:r>
              <a:rPr lang="ja-JP" altLang="en-US"/>
              <a:t>plt.scatter(x, y, </a:t>
            </a:r>
            <a:r>
              <a:rPr lang="ja-JP" altLang="en-US">
                <a:solidFill>
                  <a:srgbClr val="FF0000"/>
                </a:solidFill>
              </a:rPr>
              <a:t>s=z</a:t>
            </a:r>
            <a:r>
              <a:rPr lang="ja-JP" altLang="en-US"/>
              <a:t>)</a:t>
            </a:r>
          </a:p>
          <a:p>
            <a:endParaRPr lang="ja-JP" altLang="en-US"/>
          </a:p>
          <a:p>
            <a:r>
              <a:rPr lang="ja-JP" altLang="en-US"/>
              <a:t>plt.show()</a:t>
            </a:r>
          </a:p>
        </p:txBody>
      </p:sp>
      <p:pic>
        <p:nvPicPr>
          <p:cNvPr id="20482" name="Picture 2">
            <a:extLst>
              <a:ext uri="{FF2B5EF4-FFF2-40B4-BE49-F238E27FC236}">
                <a16:creationId xmlns:a16="http://schemas.microsoft.com/office/drawing/2014/main" id="{89A373A9-9DC3-419E-9C4B-90B17F16B8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2024" y="4183062"/>
            <a:ext cx="3600450"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9187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BC342F-4B23-4B58-90F0-44C7E33F9F4A}"/>
              </a:ext>
            </a:extLst>
          </p:cNvPr>
          <p:cNvSpPr>
            <a:spLocks noGrp="1"/>
          </p:cNvSpPr>
          <p:nvPr>
            <p:ph type="title"/>
          </p:nvPr>
        </p:nvSpPr>
        <p:spPr>
          <a:xfrm>
            <a:off x="1631504" y="404664"/>
            <a:ext cx="8229600" cy="1143000"/>
          </a:xfrm>
        </p:spPr>
        <p:txBody>
          <a:bodyPr>
            <a:normAutofit fontScale="90000"/>
          </a:bodyPr>
          <a:lstStyle/>
          <a:p>
            <a:r>
              <a:rPr lang="ja-JP" altLang="en-US"/>
              <a:t>cmap=“Blues”と</a:t>
            </a:r>
            <a:r>
              <a:rPr lang="en-US" altLang="ja-JP"/>
              <a:t>plt.colorbar()</a:t>
            </a:r>
            <a:br>
              <a:rPr lang="ja-JP" altLang="en-US">
                <a:solidFill>
                  <a:srgbClr val="FF0000"/>
                </a:solidFill>
              </a:rPr>
            </a:br>
            <a:endParaRPr kumimoji="1" lang="ja-JP" altLang="en-US"/>
          </a:p>
        </p:txBody>
      </p:sp>
      <p:sp>
        <p:nvSpPr>
          <p:cNvPr id="4" name="正方形/長方形 3">
            <a:extLst>
              <a:ext uri="{FF2B5EF4-FFF2-40B4-BE49-F238E27FC236}">
                <a16:creationId xmlns:a16="http://schemas.microsoft.com/office/drawing/2014/main" id="{73AC0318-A25F-4151-8498-F8E06DF0BD63}"/>
              </a:ext>
            </a:extLst>
          </p:cNvPr>
          <p:cNvSpPr/>
          <p:nvPr/>
        </p:nvSpPr>
        <p:spPr>
          <a:xfrm>
            <a:off x="2639616" y="1411541"/>
            <a:ext cx="6552728" cy="3970318"/>
          </a:xfrm>
          <a:prstGeom prst="rect">
            <a:avLst/>
          </a:prstGeom>
        </p:spPr>
        <p:txBody>
          <a:bodyPr wrap="square">
            <a:spAutoFit/>
          </a:bodyPr>
          <a:lstStyle/>
          <a:p>
            <a:r>
              <a:rPr lang="ja-JP" altLang="en-US"/>
              <a:t>import numpy as np</a:t>
            </a:r>
          </a:p>
          <a:p>
            <a:r>
              <a:rPr lang="ja-JP" altLang="en-US"/>
              <a:t>import matplotlib.pyplot as plt</a:t>
            </a:r>
          </a:p>
          <a:p>
            <a:r>
              <a:rPr lang="ja-JP" altLang="en-US"/>
              <a:t>%matplotlib inline</a:t>
            </a:r>
          </a:p>
          <a:p>
            <a:endParaRPr lang="ja-JP" altLang="en-US"/>
          </a:p>
          <a:p>
            <a:r>
              <a:rPr lang="ja-JP" altLang="en-US"/>
              <a:t>np.random.seed(0)</a:t>
            </a:r>
          </a:p>
          <a:p>
            <a:r>
              <a:rPr lang="ja-JP" altLang="en-US"/>
              <a:t>x = np.random.choice(np.arange(100), 100)</a:t>
            </a:r>
          </a:p>
          <a:p>
            <a:r>
              <a:rPr lang="ja-JP" altLang="en-US"/>
              <a:t>y = np.random.choice(np.arange(100), 100)</a:t>
            </a:r>
          </a:p>
          <a:p>
            <a:r>
              <a:rPr lang="ja-JP" altLang="en-US"/>
              <a:t>z = np.random.choice(np.arange(100), 100)</a:t>
            </a:r>
          </a:p>
          <a:p>
            <a:endParaRPr lang="ja-JP" altLang="en-US"/>
          </a:p>
          <a:p>
            <a:r>
              <a:rPr lang="ja-JP" altLang="en-US"/>
              <a:t># zの値に応じて、マーカーの濃さが青系統で変わるようにプロットしてください</a:t>
            </a:r>
          </a:p>
          <a:p>
            <a:r>
              <a:rPr lang="ja-JP" altLang="en-US"/>
              <a:t>plt.scatter(x, y, c=z, </a:t>
            </a:r>
            <a:r>
              <a:rPr lang="ja-JP" altLang="en-US">
                <a:solidFill>
                  <a:srgbClr val="FF0000"/>
                </a:solidFill>
              </a:rPr>
              <a:t>cmap="Blues")</a:t>
            </a:r>
          </a:p>
          <a:p>
            <a:r>
              <a:rPr lang="en-US" altLang="ja-JP">
                <a:solidFill>
                  <a:srgbClr val="FF0000"/>
                </a:solidFill>
              </a:rPr>
              <a:t>plt.colorbar()</a:t>
            </a:r>
            <a:endParaRPr lang="ja-JP" altLang="en-US">
              <a:solidFill>
                <a:srgbClr val="FF0000"/>
              </a:solidFill>
            </a:endParaRPr>
          </a:p>
          <a:p>
            <a:r>
              <a:rPr lang="ja-JP" altLang="en-US"/>
              <a:t>plt.show()</a:t>
            </a:r>
          </a:p>
        </p:txBody>
      </p:sp>
      <p:pic>
        <p:nvPicPr>
          <p:cNvPr id="21506" name="Picture 2">
            <a:extLst>
              <a:ext uri="{FF2B5EF4-FFF2-40B4-BE49-F238E27FC236}">
                <a16:creationId xmlns:a16="http://schemas.microsoft.com/office/drawing/2014/main" id="{59138DE6-25E4-40BA-8F42-E05C4296F0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4073" y="4434081"/>
            <a:ext cx="3381375"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3912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1A140-8A75-4BA6-886A-60669546197E}"/>
              </a:ext>
            </a:extLst>
          </p:cNvPr>
          <p:cNvSpPr>
            <a:spLocks noGrp="1"/>
          </p:cNvSpPr>
          <p:nvPr>
            <p:ph type="title"/>
          </p:nvPr>
        </p:nvSpPr>
        <p:spPr/>
        <p:txBody>
          <a:bodyPr/>
          <a:lstStyle/>
          <a:p>
            <a:r>
              <a:rPr kumimoji="1" lang="ja-JP" altLang="en-US"/>
              <a:t>演習</a:t>
            </a:r>
          </a:p>
        </p:txBody>
      </p:sp>
      <p:sp>
        <p:nvSpPr>
          <p:cNvPr id="3" name="コンテンツ プレースホルダー 2">
            <a:extLst>
              <a:ext uri="{FF2B5EF4-FFF2-40B4-BE49-F238E27FC236}">
                <a16:creationId xmlns:a16="http://schemas.microsoft.com/office/drawing/2014/main" id="{59C5D32F-F8E5-4C48-8597-7FFCED9DA001}"/>
              </a:ext>
            </a:extLst>
          </p:cNvPr>
          <p:cNvSpPr>
            <a:spLocks noGrp="1"/>
          </p:cNvSpPr>
          <p:nvPr>
            <p:ph idx="1"/>
          </p:nvPr>
        </p:nvSpPr>
        <p:spPr/>
        <p:txBody>
          <a:bodyPr/>
          <a:lstStyle/>
          <a:p>
            <a:r>
              <a:rPr kumimoji="1" lang="ja-JP" altLang="en-US"/>
              <a:t>巨人軍のデータを使い身長と体重の散布図を作りなさい</a:t>
            </a:r>
          </a:p>
        </p:txBody>
      </p:sp>
    </p:spTree>
    <p:extLst>
      <p:ext uri="{BB962C8B-B14F-4D97-AF65-F5344CB8AC3E}">
        <p14:creationId xmlns:p14="http://schemas.microsoft.com/office/powerpoint/2010/main" val="29507273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8C51F9-3A98-4E41-BBA6-49EC2DAB2C14}"/>
              </a:ext>
            </a:extLst>
          </p:cNvPr>
          <p:cNvSpPr>
            <a:spLocks noGrp="1"/>
          </p:cNvSpPr>
          <p:nvPr>
            <p:ph type="title"/>
          </p:nvPr>
        </p:nvSpPr>
        <p:spPr/>
        <p:txBody>
          <a:bodyPr/>
          <a:lstStyle/>
          <a:p>
            <a:r>
              <a:rPr kumimoji="1" lang="ja-JP" altLang="en-US"/>
              <a:t>解答例</a:t>
            </a:r>
          </a:p>
        </p:txBody>
      </p:sp>
      <p:pic>
        <p:nvPicPr>
          <p:cNvPr id="22532" name="Picture 4">
            <a:extLst>
              <a:ext uri="{FF2B5EF4-FFF2-40B4-BE49-F238E27FC236}">
                <a16:creationId xmlns:a16="http://schemas.microsoft.com/office/drawing/2014/main" id="{AD7A6CB8-7E69-450E-93A9-BF65C72AF7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063" y="3068960"/>
            <a:ext cx="5206937" cy="2946078"/>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a:extLst>
              <a:ext uri="{FF2B5EF4-FFF2-40B4-BE49-F238E27FC236}">
                <a16:creationId xmlns:a16="http://schemas.microsoft.com/office/drawing/2014/main" id="{A4983502-BD59-411E-98D3-4D32B70D0D3D}"/>
              </a:ext>
            </a:extLst>
          </p:cNvPr>
          <p:cNvSpPr/>
          <p:nvPr/>
        </p:nvSpPr>
        <p:spPr>
          <a:xfrm>
            <a:off x="2279576" y="1052737"/>
            <a:ext cx="4572000" cy="5632311"/>
          </a:xfrm>
          <a:prstGeom prst="rect">
            <a:avLst/>
          </a:prstGeom>
        </p:spPr>
        <p:txBody>
          <a:bodyPr>
            <a:spAutoFit/>
          </a:bodyPr>
          <a:lstStyle/>
          <a:p>
            <a:r>
              <a:rPr lang="ja-JP" altLang="en-US"/>
              <a:t>import pandas as pd</a:t>
            </a:r>
          </a:p>
          <a:p>
            <a:r>
              <a:rPr lang="ja-JP" altLang="en-US"/>
              <a:t>import matplotlib.pyplot as plt</a:t>
            </a:r>
          </a:p>
          <a:p>
            <a:r>
              <a:rPr lang="ja-JP" altLang="en-US"/>
              <a:t>%matplotlib inline</a:t>
            </a:r>
          </a:p>
          <a:p>
            <a:r>
              <a:rPr lang="ja-JP" altLang="en-US"/>
              <a:t>df = pd.read_csv('g.csv')#</a:t>
            </a:r>
          </a:p>
          <a:p>
            <a:r>
              <a:rPr lang="ja-JP" altLang="en-US"/>
              <a:t>#df = pd.read_csv('player.csv')</a:t>
            </a:r>
          </a:p>
          <a:p>
            <a:endParaRPr lang="ja-JP" altLang="en-US"/>
          </a:p>
          <a:p>
            <a:r>
              <a:rPr lang="ja-JP" altLang="en-US"/>
              <a:t>shisyo     = np.array</a:t>
            </a:r>
          </a:p>
          <a:p>
            <a:r>
              <a:rPr lang="ja-JP" altLang="en-US"/>
              <a:t>shisyo     = df.values</a:t>
            </a:r>
          </a:p>
          <a:p>
            <a:r>
              <a:rPr lang="ja-JP" altLang="en-US"/>
              <a:t>height=[]</a:t>
            </a:r>
          </a:p>
          <a:p>
            <a:r>
              <a:rPr lang="ja-JP" altLang="en-US"/>
              <a:t>weight=[]</a:t>
            </a:r>
          </a:p>
          <a:p>
            <a:r>
              <a:rPr lang="ja-JP" altLang="en-US"/>
              <a:t>for s in shisyo:</a:t>
            </a:r>
          </a:p>
          <a:p>
            <a:r>
              <a:rPr lang="ja-JP" altLang="en-US"/>
              <a:t>    #print(s[3])#巨人用</a:t>
            </a:r>
          </a:p>
          <a:p>
            <a:r>
              <a:rPr lang="ja-JP" altLang="en-US"/>
              <a:t>    height.append(s[3])</a:t>
            </a:r>
          </a:p>
          <a:p>
            <a:r>
              <a:rPr lang="ja-JP" altLang="en-US"/>
              <a:t>    weight.append(s[4])</a:t>
            </a:r>
          </a:p>
          <a:p>
            <a:r>
              <a:rPr lang="ja-JP" altLang="en-US"/>
              <a:t>plt.figure(figsize=(14, 8), dpi=100)</a:t>
            </a:r>
          </a:p>
          <a:p>
            <a:r>
              <a:rPr lang="ja-JP" altLang="en-US"/>
              <a:t>plt.ylim(160, 205)</a:t>
            </a:r>
          </a:p>
          <a:p>
            <a:r>
              <a:rPr lang="ja-JP" altLang="en-US"/>
              <a:t>plt.xlim(60,110)</a:t>
            </a:r>
          </a:p>
          <a:p>
            <a:r>
              <a:rPr lang="ja-JP" altLang="en-US"/>
              <a:t>plt.scatter(weight, height)</a:t>
            </a:r>
          </a:p>
          <a:p>
            <a:r>
              <a:rPr lang="ja-JP" altLang="en-US"/>
              <a:t>plt.show()</a:t>
            </a:r>
          </a:p>
          <a:p>
            <a:r>
              <a:rPr lang="ja-JP" altLang="en-US"/>
              <a:t>print(shisyo[0])</a:t>
            </a:r>
          </a:p>
        </p:txBody>
      </p:sp>
    </p:spTree>
    <p:extLst>
      <p:ext uri="{BB962C8B-B14F-4D97-AF65-F5344CB8AC3E}">
        <p14:creationId xmlns:p14="http://schemas.microsoft.com/office/powerpoint/2010/main" val="3091926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A9D895-1CB5-497B-A3E5-05870B68EB00}"/>
              </a:ext>
            </a:extLst>
          </p:cNvPr>
          <p:cNvSpPr>
            <a:spLocks noGrp="1"/>
          </p:cNvSpPr>
          <p:nvPr>
            <p:ph type="title"/>
          </p:nvPr>
        </p:nvSpPr>
        <p:spPr/>
        <p:txBody>
          <a:bodyPr/>
          <a:lstStyle/>
          <a:p>
            <a:r>
              <a:rPr lang="ja-JP" altLang="en-US"/>
              <a:t>円グラフ</a:t>
            </a:r>
            <a:endParaRPr kumimoji="1" lang="ja-JP" altLang="en-US"/>
          </a:p>
        </p:txBody>
      </p:sp>
      <p:sp>
        <p:nvSpPr>
          <p:cNvPr id="3" name="コンテンツ プレースホルダー 2">
            <a:extLst>
              <a:ext uri="{FF2B5EF4-FFF2-40B4-BE49-F238E27FC236}">
                <a16:creationId xmlns:a16="http://schemas.microsoft.com/office/drawing/2014/main" id="{19F6E012-A9F0-4174-AEF3-C0232253F991}"/>
              </a:ext>
            </a:extLst>
          </p:cNvPr>
          <p:cNvSpPr>
            <a:spLocks noGrp="1"/>
          </p:cNvSpPr>
          <p:nvPr>
            <p:ph idx="1"/>
          </p:nvPr>
        </p:nvSpPr>
        <p:spPr>
          <a:xfrm>
            <a:off x="2131144" y="1692226"/>
            <a:ext cx="8229600" cy="4525963"/>
          </a:xfrm>
        </p:spPr>
        <p:txBody>
          <a:bodyPr>
            <a:normAutofit fontScale="92500" lnSpcReduction="10000"/>
          </a:bodyPr>
          <a:lstStyle/>
          <a:p>
            <a:pPr marL="0" indent="0">
              <a:buNone/>
            </a:pPr>
            <a:r>
              <a:rPr lang="en-US" altLang="ja-JP"/>
              <a:t>import matplotlib.pyplot as plt</a:t>
            </a:r>
          </a:p>
          <a:p>
            <a:pPr marL="0" indent="0">
              <a:buNone/>
            </a:pPr>
            <a:r>
              <a:rPr lang="en-US" altLang="ja-JP"/>
              <a:t>%matplotlib inline</a:t>
            </a:r>
          </a:p>
          <a:p>
            <a:pPr marL="0" indent="0">
              <a:buNone/>
            </a:pPr>
            <a:r>
              <a:rPr lang="en-US" altLang="ja-JP"/>
              <a:t>data = [60, 20, 10, 5, 3, 2]</a:t>
            </a:r>
          </a:p>
          <a:p>
            <a:pPr marL="0" indent="0">
              <a:buNone/>
            </a:pPr>
            <a:endParaRPr lang="en-US" altLang="ja-JP"/>
          </a:p>
          <a:p>
            <a:pPr marL="0" indent="0">
              <a:buNone/>
            </a:pPr>
            <a:r>
              <a:rPr lang="en-US" altLang="ja-JP"/>
              <a:t>plt.pie(data)</a:t>
            </a:r>
          </a:p>
          <a:p>
            <a:pPr marL="0" indent="0">
              <a:buNone/>
            </a:pPr>
            <a:endParaRPr lang="en-US" altLang="ja-JP"/>
          </a:p>
          <a:p>
            <a:pPr marL="0" indent="0">
              <a:buNone/>
            </a:pPr>
            <a:r>
              <a:rPr lang="en-US" altLang="ja-JP"/>
              <a:t># </a:t>
            </a:r>
            <a:r>
              <a:rPr lang="ja-JP" altLang="en-US"/>
              <a:t>円グラフを円楕円から真円にしてください</a:t>
            </a:r>
          </a:p>
          <a:p>
            <a:pPr marL="0" indent="0">
              <a:buNone/>
            </a:pPr>
            <a:r>
              <a:rPr lang="en-US" altLang="ja-JP"/>
              <a:t>plt.axis("equal")</a:t>
            </a:r>
          </a:p>
          <a:p>
            <a:pPr marL="0" indent="0">
              <a:buNone/>
            </a:pPr>
            <a:endParaRPr lang="en-US" altLang="ja-JP"/>
          </a:p>
          <a:p>
            <a:pPr marL="0" indent="0">
              <a:buNone/>
            </a:pPr>
            <a:r>
              <a:rPr lang="en-US" altLang="ja-JP"/>
              <a:t>plt.show()</a:t>
            </a:r>
            <a:endParaRPr kumimoji="1" lang="ja-JP" altLang="en-US"/>
          </a:p>
        </p:txBody>
      </p:sp>
      <p:pic>
        <p:nvPicPr>
          <p:cNvPr id="40962" name="Picture 2">
            <a:extLst>
              <a:ext uri="{FF2B5EF4-FFF2-40B4-BE49-F238E27FC236}">
                <a16:creationId xmlns:a16="http://schemas.microsoft.com/office/drawing/2014/main" id="{F9C0205A-6563-4D8E-A809-3177C7818F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2065" y="4509121"/>
            <a:ext cx="3324225" cy="220027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線矢印コネクタ 4">
            <a:extLst>
              <a:ext uri="{FF2B5EF4-FFF2-40B4-BE49-F238E27FC236}">
                <a16:creationId xmlns:a16="http://schemas.microsoft.com/office/drawing/2014/main" id="{A07A0B7D-C002-4070-A51B-552FABCBF0E6}"/>
              </a:ext>
            </a:extLst>
          </p:cNvPr>
          <p:cNvCxnSpPr/>
          <p:nvPr/>
        </p:nvCxnSpPr>
        <p:spPr>
          <a:xfrm flipH="1">
            <a:off x="3503712" y="2780928"/>
            <a:ext cx="576064" cy="648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吹き出し: 四角形 5">
            <a:extLst>
              <a:ext uri="{FF2B5EF4-FFF2-40B4-BE49-F238E27FC236}">
                <a16:creationId xmlns:a16="http://schemas.microsoft.com/office/drawing/2014/main" id="{0735D8B7-6EF8-4FE4-B2ED-E0A8E8EFD112}"/>
              </a:ext>
            </a:extLst>
          </p:cNvPr>
          <p:cNvSpPr/>
          <p:nvPr/>
        </p:nvSpPr>
        <p:spPr>
          <a:xfrm>
            <a:off x="6672064" y="2168860"/>
            <a:ext cx="2232248" cy="936104"/>
          </a:xfrm>
          <a:prstGeom prst="wedgeRectCallout">
            <a:avLst>
              <a:gd name="adj1" fmla="val -85862"/>
              <a:gd name="adj2" fmla="val 136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合計１００になるようにしている</a:t>
            </a:r>
          </a:p>
        </p:txBody>
      </p:sp>
    </p:spTree>
    <p:extLst>
      <p:ext uri="{BB962C8B-B14F-4D97-AF65-F5344CB8AC3E}">
        <p14:creationId xmlns:p14="http://schemas.microsoft.com/office/powerpoint/2010/main" val="28664932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B510A-5815-43A0-9272-00220C731CE3}"/>
              </a:ext>
            </a:extLst>
          </p:cNvPr>
          <p:cNvSpPr>
            <a:spLocks noGrp="1"/>
          </p:cNvSpPr>
          <p:nvPr>
            <p:ph type="title"/>
          </p:nvPr>
        </p:nvSpPr>
        <p:spPr>
          <a:xfrm>
            <a:off x="1981200" y="1988840"/>
            <a:ext cx="8229600" cy="1143000"/>
          </a:xfrm>
        </p:spPr>
        <p:txBody>
          <a:bodyPr/>
          <a:lstStyle/>
          <a:p>
            <a:r>
              <a:rPr kumimoji="1" lang="ja-JP" altLang="en-US"/>
              <a:t>３Ｄグラフ</a:t>
            </a:r>
          </a:p>
        </p:txBody>
      </p:sp>
    </p:spTree>
    <p:extLst>
      <p:ext uri="{BB962C8B-B14F-4D97-AF65-F5344CB8AC3E}">
        <p14:creationId xmlns:p14="http://schemas.microsoft.com/office/powerpoint/2010/main" val="1529228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2C06F-07A5-48D4-97E5-D1D5FE9F132F}"/>
              </a:ext>
            </a:extLst>
          </p:cNvPr>
          <p:cNvSpPr>
            <a:spLocks noGrp="1"/>
          </p:cNvSpPr>
          <p:nvPr>
            <p:ph type="title"/>
          </p:nvPr>
        </p:nvSpPr>
        <p:spPr/>
        <p:txBody>
          <a:bodyPr/>
          <a:lstStyle/>
          <a:p>
            <a:r>
              <a:rPr kumimoji="1" lang="ja-JP" altLang="en-US"/>
              <a:t>３Ｄグラフ</a:t>
            </a:r>
          </a:p>
        </p:txBody>
      </p:sp>
      <p:sp>
        <p:nvSpPr>
          <p:cNvPr id="4" name="正方形/長方形 3">
            <a:extLst>
              <a:ext uri="{FF2B5EF4-FFF2-40B4-BE49-F238E27FC236}">
                <a16:creationId xmlns:a16="http://schemas.microsoft.com/office/drawing/2014/main" id="{200C5079-5B33-49EA-BCB1-3494F906D6B7}"/>
              </a:ext>
            </a:extLst>
          </p:cNvPr>
          <p:cNvSpPr/>
          <p:nvPr/>
        </p:nvSpPr>
        <p:spPr>
          <a:xfrm>
            <a:off x="2495600" y="1453294"/>
            <a:ext cx="6400800" cy="5078313"/>
          </a:xfrm>
          <a:prstGeom prst="rect">
            <a:avLst/>
          </a:prstGeom>
        </p:spPr>
        <p:txBody>
          <a:bodyPr wrap="square">
            <a:spAutoFit/>
          </a:bodyPr>
          <a:lstStyle/>
          <a:p>
            <a:r>
              <a:rPr lang="ja-JP" altLang="en-US"/>
              <a:t>import numpy as np</a:t>
            </a:r>
          </a:p>
          <a:p>
            <a:r>
              <a:rPr lang="ja-JP" altLang="en-US"/>
              <a:t>import matplotlib.pyplot as plt</a:t>
            </a:r>
          </a:p>
          <a:p>
            <a:r>
              <a:rPr lang="ja-JP" altLang="en-US"/>
              <a:t># 3D描画を行うために必要なライブラリ</a:t>
            </a:r>
          </a:p>
          <a:p>
            <a:r>
              <a:rPr lang="ja-JP" altLang="en-US"/>
              <a:t>from mpl_toolkits.mplot3d import Axes3D</a:t>
            </a:r>
          </a:p>
          <a:p>
            <a:r>
              <a:rPr lang="ja-JP" altLang="en-US"/>
              <a:t>%matplotlib inline</a:t>
            </a:r>
          </a:p>
          <a:p>
            <a:endParaRPr lang="ja-JP" altLang="en-US"/>
          </a:p>
          <a:p>
            <a:r>
              <a:rPr lang="ja-JP" altLang="en-US"/>
              <a:t>t = np.linspace(-2*np.pi, 2*np.pi)</a:t>
            </a:r>
          </a:p>
          <a:p>
            <a:r>
              <a:rPr lang="ja-JP" altLang="en-US">
                <a:solidFill>
                  <a:srgbClr val="FF0000"/>
                </a:solidFill>
              </a:rPr>
              <a:t>X, Y = np.meshgrid(t, t)</a:t>
            </a:r>
          </a:p>
          <a:p>
            <a:r>
              <a:rPr lang="ja-JP" altLang="en-US"/>
              <a:t>R = np.sqrt(X**2 + Y**2)</a:t>
            </a:r>
          </a:p>
          <a:p>
            <a:r>
              <a:rPr lang="ja-JP" altLang="en-US"/>
              <a:t>Z = np.sin(R)</a:t>
            </a:r>
          </a:p>
          <a:p>
            <a:endParaRPr lang="ja-JP" altLang="en-US"/>
          </a:p>
          <a:p>
            <a:r>
              <a:rPr lang="ja-JP" altLang="en-US"/>
              <a:t># Figureオブジェクトを作成します</a:t>
            </a:r>
          </a:p>
          <a:p>
            <a:r>
              <a:rPr lang="ja-JP" altLang="en-US">
                <a:solidFill>
                  <a:srgbClr val="FF0000"/>
                </a:solidFill>
              </a:rPr>
              <a:t>fig = plt.figure(figsize=(6,6))</a:t>
            </a:r>
          </a:p>
          <a:p>
            <a:r>
              <a:rPr lang="ja-JP" altLang="en-US"/>
              <a:t># サブプロットaxを作成してください</a:t>
            </a:r>
          </a:p>
          <a:p>
            <a:r>
              <a:rPr lang="ja-JP" altLang="en-US">
                <a:solidFill>
                  <a:srgbClr val="FF0000"/>
                </a:solidFill>
              </a:rPr>
              <a:t>ax  = fig.add_subplot(1, 1, 1, projection="3d" )</a:t>
            </a:r>
          </a:p>
          <a:p>
            <a:r>
              <a:rPr lang="ja-JP" altLang="en-US"/>
              <a:t># プロットして表示します</a:t>
            </a:r>
          </a:p>
          <a:p>
            <a:r>
              <a:rPr lang="ja-JP" altLang="en-US">
                <a:solidFill>
                  <a:srgbClr val="FF0000"/>
                </a:solidFill>
              </a:rPr>
              <a:t>ax.plot_surface(X, Y, Z)</a:t>
            </a:r>
          </a:p>
          <a:p>
            <a:r>
              <a:rPr lang="ja-JP" altLang="en-US"/>
              <a:t>plt.show()</a:t>
            </a:r>
          </a:p>
        </p:txBody>
      </p:sp>
      <p:pic>
        <p:nvPicPr>
          <p:cNvPr id="23554" name="Picture 2">
            <a:extLst>
              <a:ext uri="{FF2B5EF4-FFF2-40B4-BE49-F238E27FC236}">
                <a16:creationId xmlns:a16="http://schemas.microsoft.com/office/drawing/2014/main" id="{5192FF9C-71F8-4444-A176-BD8EEC3970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2840" y="3262087"/>
            <a:ext cx="3390900"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4218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E93E2-6931-485D-B352-AA2A008C1254}"/>
              </a:ext>
            </a:extLst>
          </p:cNvPr>
          <p:cNvSpPr>
            <a:spLocks noGrp="1"/>
          </p:cNvSpPr>
          <p:nvPr>
            <p:ph type="title"/>
          </p:nvPr>
        </p:nvSpPr>
        <p:spPr/>
        <p:txBody>
          <a:bodyPr/>
          <a:lstStyle/>
          <a:p>
            <a:r>
              <a:rPr kumimoji="1" lang="ja-JP" altLang="en-US"/>
              <a:t>３Ｄ２</a:t>
            </a:r>
          </a:p>
        </p:txBody>
      </p:sp>
      <p:sp>
        <p:nvSpPr>
          <p:cNvPr id="4" name="正方形/長方形 3">
            <a:extLst>
              <a:ext uri="{FF2B5EF4-FFF2-40B4-BE49-F238E27FC236}">
                <a16:creationId xmlns:a16="http://schemas.microsoft.com/office/drawing/2014/main" id="{1449C115-16A2-41F6-B075-F4BF1AA2E366}"/>
              </a:ext>
            </a:extLst>
          </p:cNvPr>
          <p:cNvSpPr/>
          <p:nvPr/>
        </p:nvSpPr>
        <p:spPr>
          <a:xfrm>
            <a:off x="2279576" y="1556793"/>
            <a:ext cx="4572000" cy="5632311"/>
          </a:xfrm>
          <a:prstGeom prst="rect">
            <a:avLst/>
          </a:prstGeom>
        </p:spPr>
        <p:txBody>
          <a:bodyPr>
            <a:spAutoFit/>
          </a:bodyPr>
          <a:lstStyle/>
          <a:p>
            <a:r>
              <a:rPr lang="ja-JP" altLang="en-US"/>
              <a:t>import numpy as np</a:t>
            </a:r>
          </a:p>
          <a:p>
            <a:r>
              <a:rPr lang="ja-JP" altLang="en-US"/>
              <a:t>import matplotlib.pyplot as plt</a:t>
            </a:r>
          </a:p>
          <a:p>
            <a:r>
              <a:rPr lang="ja-JP" altLang="en-US"/>
              <a:t># 3D描画を行うために必要なライブラリです</a:t>
            </a:r>
          </a:p>
          <a:p>
            <a:r>
              <a:rPr lang="ja-JP" altLang="en-US">
                <a:solidFill>
                  <a:srgbClr val="FF0000"/>
                </a:solidFill>
              </a:rPr>
              <a:t>from mpl_toolkits.mplot3d import Axes3D</a:t>
            </a:r>
          </a:p>
          <a:p>
            <a:r>
              <a:rPr lang="ja-JP" altLang="en-US"/>
              <a:t>%matplotlib inline</a:t>
            </a:r>
          </a:p>
          <a:p>
            <a:endParaRPr lang="ja-JP" altLang="en-US"/>
          </a:p>
          <a:p>
            <a:r>
              <a:rPr lang="ja-JP" altLang="en-US"/>
              <a:t>x = y = np.linspace(-5, 5)</a:t>
            </a:r>
          </a:p>
          <a:p>
            <a:r>
              <a:rPr lang="ja-JP" altLang="en-US"/>
              <a:t>X, Y = np.meshgrid(x, y)</a:t>
            </a:r>
          </a:p>
          <a:p>
            <a:r>
              <a:rPr lang="ja-JP" altLang="en-US"/>
              <a:t>Z = np.exp(-(X**2 + Y**2)/2) / (2*np.pi)</a:t>
            </a:r>
          </a:p>
          <a:p>
            <a:endParaRPr lang="ja-JP" altLang="en-US"/>
          </a:p>
          <a:p>
            <a:r>
              <a:rPr lang="ja-JP" altLang="en-US"/>
              <a:t># Figureオブジェクトを作成します</a:t>
            </a:r>
          </a:p>
          <a:p>
            <a:r>
              <a:rPr lang="ja-JP" altLang="en-US"/>
              <a:t>fig = plt.figure(figsize=(6, 6))</a:t>
            </a:r>
          </a:p>
          <a:p>
            <a:r>
              <a:rPr lang="ja-JP" altLang="en-US"/>
              <a:t># サブプロットaxを作成します</a:t>
            </a:r>
          </a:p>
          <a:p>
            <a:r>
              <a:rPr lang="ja-JP" altLang="en-US"/>
              <a:t>ax  = fig.add_subplot(1, 1, 1, projection="3d")</a:t>
            </a:r>
          </a:p>
          <a:p>
            <a:r>
              <a:rPr lang="ja-JP" altLang="en-US"/>
              <a:t># 曲面を描画して表示してください</a:t>
            </a:r>
          </a:p>
          <a:p>
            <a:r>
              <a:rPr lang="ja-JP" altLang="en-US">
                <a:solidFill>
                  <a:srgbClr val="FF0000"/>
                </a:solidFill>
              </a:rPr>
              <a:t>ax.plot_surface(X, Y, Z)</a:t>
            </a:r>
          </a:p>
          <a:p>
            <a:endParaRPr lang="ja-JP" altLang="en-US"/>
          </a:p>
          <a:p>
            <a:r>
              <a:rPr lang="ja-JP" altLang="en-US"/>
              <a:t>plt.show()</a:t>
            </a:r>
          </a:p>
        </p:txBody>
      </p:sp>
      <p:pic>
        <p:nvPicPr>
          <p:cNvPr id="24578" name="Picture 2">
            <a:extLst>
              <a:ext uri="{FF2B5EF4-FFF2-40B4-BE49-F238E27FC236}">
                <a16:creationId xmlns:a16="http://schemas.microsoft.com/office/drawing/2014/main" id="{71F9A945-A6C0-4BF1-B78D-E68326E7A5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4072" y="2996953"/>
            <a:ext cx="3390900"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7270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874C27-DE46-4D9D-B44C-BAD834231372}"/>
              </a:ext>
            </a:extLst>
          </p:cNvPr>
          <p:cNvSpPr>
            <a:spLocks noGrp="1"/>
          </p:cNvSpPr>
          <p:nvPr>
            <p:ph type="title"/>
          </p:nvPr>
        </p:nvSpPr>
        <p:spPr/>
        <p:txBody>
          <a:bodyPr/>
          <a:lstStyle/>
          <a:p>
            <a:r>
              <a:rPr kumimoji="1" lang="en-US" altLang="ja-JP"/>
              <a:t>3D</a:t>
            </a:r>
            <a:r>
              <a:rPr kumimoji="1" lang="ja-JP" altLang="en-US"/>
              <a:t>散布図</a:t>
            </a:r>
          </a:p>
        </p:txBody>
      </p:sp>
      <p:sp>
        <p:nvSpPr>
          <p:cNvPr id="4" name="正方形/長方形 3">
            <a:extLst>
              <a:ext uri="{FF2B5EF4-FFF2-40B4-BE49-F238E27FC236}">
                <a16:creationId xmlns:a16="http://schemas.microsoft.com/office/drawing/2014/main" id="{00A08E79-374E-4ABA-A742-6D819393128D}"/>
              </a:ext>
            </a:extLst>
          </p:cNvPr>
          <p:cNvSpPr/>
          <p:nvPr/>
        </p:nvSpPr>
        <p:spPr>
          <a:xfrm>
            <a:off x="1847528" y="1052736"/>
            <a:ext cx="7110536" cy="5909310"/>
          </a:xfrm>
          <a:prstGeom prst="rect">
            <a:avLst/>
          </a:prstGeom>
        </p:spPr>
        <p:txBody>
          <a:bodyPr wrap="square">
            <a:spAutoFit/>
          </a:bodyPr>
          <a:lstStyle/>
          <a:p>
            <a:r>
              <a:rPr lang="en-US" altLang="ja-JP"/>
              <a:t>import numpy as np</a:t>
            </a:r>
          </a:p>
          <a:p>
            <a:r>
              <a:rPr lang="en-US" altLang="ja-JP"/>
              <a:t>import matplotlib.pyplot as plt</a:t>
            </a:r>
          </a:p>
          <a:p>
            <a:r>
              <a:rPr lang="en-US" altLang="ja-JP"/>
              <a:t># 3D</a:t>
            </a:r>
            <a:r>
              <a:rPr lang="ja-JP" altLang="en-US"/>
              <a:t>描画を行うために必要なライブラリです</a:t>
            </a:r>
          </a:p>
          <a:p>
            <a:r>
              <a:rPr lang="en-US" altLang="ja-JP"/>
              <a:t>from mpl_toolkits.mplot3d import Axes3D</a:t>
            </a:r>
          </a:p>
          <a:p>
            <a:r>
              <a:rPr lang="en-US" altLang="ja-JP"/>
              <a:t>np.random.seed(0)</a:t>
            </a:r>
          </a:p>
          <a:p>
            <a:r>
              <a:rPr lang="en-US" altLang="ja-JP"/>
              <a:t>%matplotlib inline</a:t>
            </a:r>
          </a:p>
          <a:p>
            <a:r>
              <a:rPr lang="en-US" altLang="ja-JP"/>
              <a:t>X = np.random.randn(1000)</a:t>
            </a:r>
          </a:p>
          <a:p>
            <a:r>
              <a:rPr lang="en-US" altLang="ja-JP"/>
              <a:t>Y = np.random.randn(1000)</a:t>
            </a:r>
          </a:p>
          <a:p>
            <a:r>
              <a:rPr lang="en-US" altLang="ja-JP"/>
              <a:t>Z = np.random.randn(1000)</a:t>
            </a:r>
          </a:p>
          <a:p>
            <a:r>
              <a:rPr lang="en-US" altLang="ja-JP"/>
              <a:t># Figure</a:t>
            </a:r>
            <a:r>
              <a:rPr lang="ja-JP" altLang="en-US"/>
              <a:t>オブジェクトを作成します</a:t>
            </a:r>
          </a:p>
          <a:p>
            <a:r>
              <a:rPr lang="en-US" altLang="ja-JP"/>
              <a:t>fig = plt.figure(figsize=(6, 6))</a:t>
            </a:r>
          </a:p>
          <a:p>
            <a:r>
              <a:rPr lang="en-US" altLang="ja-JP"/>
              <a:t># </a:t>
            </a:r>
            <a:r>
              <a:rPr lang="ja-JP" altLang="en-US"/>
              <a:t>サブプロット</a:t>
            </a:r>
            <a:r>
              <a:rPr lang="en-US" altLang="ja-JP"/>
              <a:t>ax</a:t>
            </a:r>
            <a:r>
              <a:rPr lang="ja-JP" altLang="en-US"/>
              <a:t>を作成します</a:t>
            </a:r>
          </a:p>
          <a:p>
            <a:r>
              <a:rPr lang="en-US" altLang="ja-JP"/>
              <a:t>ax  = fig.add_subplot(1, 1, 1, projection="3d")</a:t>
            </a:r>
          </a:p>
          <a:p>
            <a:r>
              <a:rPr lang="en-US" altLang="ja-JP"/>
              <a:t># X,Y,Z</a:t>
            </a:r>
            <a:r>
              <a:rPr lang="ja-JP" altLang="en-US"/>
              <a:t>を</a:t>
            </a:r>
            <a:r>
              <a:rPr lang="en-US" altLang="ja-JP"/>
              <a:t>1</a:t>
            </a:r>
            <a:r>
              <a:rPr lang="ja-JP" altLang="en-US"/>
              <a:t>次元に変換します</a:t>
            </a:r>
          </a:p>
          <a:p>
            <a:r>
              <a:rPr lang="en-US" altLang="ja-JP"/>
              <a:t>x = np.ravel(X)</a:t>
            </a:r>
          </a:p>
          <a:p>
            <a:r>
              <a:rPr lang="en-US" altLang="ja-JP"/>
              <a:t>y = np.ravel(Y)</a:t>
            </a:r>
          </a:p>
          <a:p>
            <a:r>
              <a:rPr lang="en-US" altLang="ja-JP"/>
              <a:t>z = np.ravel(Z)</a:t>
            </a:r>
          </a:p>
          <a:p>
            <a:r>
              <a:rPr lang="en-US" altLang="ja-JP"/>
              <a:t># 3D</a:t>
            </a:r>
            <a:r>
              <a:rPr lang="ja-JP" altLang="en-US"/>
              <a:t>散布図を作成してください</a:t>
            </a:r>
          </a:p>
          <a:p>
            <a:r>
              <a:rPr lang="en-US" altLang="ja-JP"/>
              <a:t>ax.scatter3D(x, y, z)</a:t>
            </a:r>
          </a:p>
          <a:p>
            <a:endParaRPr lang="en-US" altLang="ja-JP"/>
          </a:p>
          <a:p>
            <a:r>
              <a:rPr lang="en-US" altLang="ja-JP"/>
              <a:t>plt.show()</a:t>
            </a:r>
            <a:endParaRPr lang="ja-JP" altLang="en-US"/>
          </a:p>
        </p:txBody>
      </p:sp>
      <p:pic>
        <p:nvPicPr>
          <p:cNvPr id="25602" name="Picture 2">
            <a:extLst>
              <a:ext uri="{FF2B5EF4-FFF2-40B4-BE49-F238E27FC236}">
                <a16:creationId xmlns:a16="http://schemas.microsoft.com/office/drawing/2014/main" id="{B0FC32C6-CF1F-4EBF-B53A-1300538DEC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4072" y="3068961"/>
            <a:ext cx="3390900"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2538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BA84C6-EB79-4758-82DA-5FF619248620}"/>
              </a:ext>
            </a:extLst>
          </p:cNvPr>
          <p:cNvSpPr>
            <a:spLocks noGrp="1"/>
          </p:cNvSpPr>
          <p:nvPr>
            <p:ph type="title"/>
          </p:nvPr>
        </p:nvSpPr>
        <p:spPr/>
        <p:txBody>
          <a:bodyPr/>
          <a:lstStyle/>
          <a:p>
            <a:r>
              <a:rPr kumimoji="1" lang="ja-JP" altLang="en-US"/>
              <a:t>問題</a:t>
            </a:r>
          </a:p>
        </p:txBody>
      </p:sp>
      <p:sp>
        <p:nvSpPr>
          <p:cNvPr id="3" name="コンテンツ プレースホルダー 2">
            <a:extLst>
              <a:ext uri="{FF2B5EF4-FFF2-40B4-BE49-F238E27FC236}">
                <a16:creationId xmlns:a16="http://schemas.microsoft.com/office/drawing/2014/main" id="{A4D141E6-D808-4C96-8A3A-6E920BC7A8E8}"/>
              </a:ext>
            </a:extLst>
          </p:cNvPr>
          <p:cNvSpPr>
            <a:spLocks noGrp="1"/>
          </p:cNvSpPr>
          <p:nvPr>
            <p:ph idx="1"/>
          </p:nvPr>
        </p:nvSpPr>
        <p:spPr/>
        <p:txBody>
          <a:bodyPr/>
          <a:lstStyle/>
          <a:p>
            <a:pPr marL="0" indent="0">
              <a:buNone/>
            </a:pPr>
            <a:r>
              <a:rPr kumimoji="1" lang="ja-JP" altLang="en-US"/>
              <a:t>巨人軍のデータからｘ身長ｙ体重ｚ年俸</a:t>
            </a:r>
            <a:endParaRPr kumimoji="1" lang="en-US" altLang="ja-JP"/>
          </a:p>
          <a:p>
            <a:pPr marL="0" indent="0">
              <a:buNone/>
            </a:pPr>
            <a:r>
              <a:rPr lang="ja-JP" altLang="en-US"/>
              <a:t>の三次元散布図を書きなさい</a:t>
            </a:r>
            <a:endParaRPr kumimoji="1" lang="ja-JP" altLang="en-US"/>
          </a:p>
        </p:txBody>
      </p:sp>
    </p:spTree>
    <p:extLst>
      <p:ext uri="{BB962C8B-B14F-4D97-AF65-F5344CB8AC3E}">
        <p14:creationId xmlns:p14="http://schemas.microsoft.com/office/powerpoint/2010/main" val="19566710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a:extLst>
              <a:ext uri="{FF2B5EF4-FFF2-40B4-BE49-F238E27FC236}">
                <a16:creationId xmlns:a16="http://schemas.microsoft.com/office/drawing/2014/main" id="{DF9E763D-181E-4015-ADC2-652C22C44C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7272" y="468670"/>
            <a:ext cx="6276553" cy="6114693"/>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462F9FE2-141C-4AD4-ABCD-2808E192A460}"/>
              </a:ext>
            </a:extLst>
          </p:cNvPr>
          <p:cNvSpPr>
            <a:spLocks noGrp="1"/>
          </p:cNvSpPr>
          <p:nvPr>
            <p:ph type="title"/>
          </p:nvPr>
        </p:nvSpPr>
        <p:spPr/>
        <p:txBody>
          <a:bodyPr/>
          <a:lstStyle/>
          <a:p>
            <a:r>
              <a:rPr lang="ja-JP" altLang="en-US"/>
              <a:t>解答例</a:t>
            </a:r>
            <a:endParaRPr kumimoji="1" lang="ja-JP" altLang="en-US"/>
          </a:p>
        </p:txBody>
      </p:sp>
      <p:sp>
        <p:nvSpPr>
          <p:cNvPr id="4" name="正方形/長方形 3">
            <a:extLst>
              <a:ext uri="{FF2B5EF4-FFF2-40B4-BE49-F238E27FC236}">
                <a16:creationId xmlns:a16="http://schemas.microsoft.com/office/drawing/2014/main" id="{9E3B0EA3-9F68-449E-BA71-A0DAB48CDDB9}"/>
              </a:ext>
            </a:extLst>
          </p:cNvPr>
          <p:cNvSpPr/>
          <p:nvPr/>
        </p:nvSpPr>
        <p:spPr>
          <a:xfrm>
            <a:off x="1703512" y="1196752"/>
            <a:ext cx="7974632" cy="9510296"/>
          </a:xfrm>
          <a:prstGeom prst="rect">
            <a:avLst/>
          </a:prstGeom>
        </p:spPr>
        <p:txBody>
          <a:bodyPr wrap="square">
            <a:spAutoFit/>
          </a:bodyPr>
          <a:lstStyle/>
          <a:p>
            <a:r>
              <a:rPr lang="ja-JP" altLang="en-US"/>
              <a:t>import numpy as np</a:t>
            </a:r>
          </a:p>
          <a:p>
            <a:r>
              <a:rPr lang="ja-JP" altLang="en-US"/>
              <a:t>import matplotlib.pyplot as plt</a:t>
            </a:r>
          </a:p>
          <a:p>
            <a:r>
              <a:rPr lang="ja-JP" altLang="en-US"/>
              <a:t># 3D描画を行うために必要なライブラリです</a:t>
            </a:r>
          </a:p>
          <a:p>
            <a:r>
              <a:rPr lang="ja-JP" altLang="en-US"/>
              <a:t>from mpl_toolkits.mplot3d import Axes3D</a:t>
            </a:r>
          </a:p>
          <a:p>
            <a:endParaRPr lang="ja-JP" altLang="en-US"/>
          </a:p>
          <a:p>
            <a:r>
              <a:rPr lang="ja-JP" altLang="en-US"/>
              <a:t>df = pd.read_csv('g2.csv')#</a:t>
            </a:r>
          </a:p>
          <a:p>
            <a:r>
              <a:rPr lang="ja-JP" altLang="en-US"/>
              <a:t>#df = pd.read_csv('player.csv')</a:t>
            </a:r>
          </a:p>
          <a:p>
            <a:endParaRPr lang="ja-JP" altLang="en-US"/>
          </a:p>
          <a:p>
            <a:r>
              <a:rPr lang="ja-JP" altLang="en-US"/>
              <a:t>shisyo     = np.array</a:t>
            </a:r>
          </a:p>
          <a:p>
            <a:r>
              <a:rPr lang="ja-JP" altLang="en-US"/>
              <a:t>shisyo     = df.values</a:t>
            </a:r>
          </a:p>
          <a:p>
            <a:r>
              <a:rPr lang="ja-JP" altLang="en-US"/>
              <a:t>height=[]</a:t>
            </a:r>
          </a:p>
          <a:p>
            <a:r>
              <a:rPr lang="ja-JP" altLang="en-US"/>
              <a:t>weight=[]</a:t>
            </a:r>
          </a:p>
          <a:p>
            <a:r>
              <a:rPr lang="ja-JP" altLang="en-US"/>
              <a:t>nenpo=[]</a:t>
            </a:r>
          </a:p>
          <a:p>
            <a:r>
              <a:rPr lang="ja-JP" altLang="en-US"/>
              <a:t>for s in shisyo:</a:t>
            </a:r>
          </a:p>
          <a:p>
            <a:r>
              <a:rPr lang="ja-JP" altLang="en-US"/>
              <a:t>    #print(s[3])#巨人用</a:t>
            </a:r>
          </a:p>
          <a:p>
            <a:r>
              <a:rPr lang="ja-JP" altLang="en-US"/>
              <a:t>    height.append(s[3])</a:t>
            </a:r>
          </a:p>
          <a:p>
            <a:r>
              <a:rPr lang="ja-JP" altLang="en-US"/>
              <a:t>    weight.append(s[4])</a:t>
            </a:r>
          </a:p>
          <a:p>
            <a:r>
              <a:rPr lang="ja-JP" altLang="en-US"/>
              <a:t>    nenpo.append(s[5])</a:t>
            </a:r>
          </a:p>
          <a:p>
            <a:r>
              <a:rPr lang="ja-JP" altLang="en-US"/>
              <a:t>print(height)</a:t>
            </a:r>
          </a:p>
          <a:p>
            <a:r>
              <a:rPr lang="ja-JP" altLang="en-US"/>
              <a:t>print(weight)</a:t>
            </a:r>
          </a:p>
          <a:p>
            <a:r>
              <a:rPr lang="ja-JP" altLang="en-US"/>
              <a:t>print(nenpo)</a:t>
            </a:r>
          </a:p>
          <a:p>
            <a:endParaRPr lang="ja-JP" altLang="en-US"/>
          </a:p>
          <a:p>
            <a:r>
              <a:rPr lang="ja-JP" altLang="en-US"/>
              <a:t># Figureオブジェクトを作成します</a:t>
            </a:r>
          </a:p>
          <a:p>
            <a:r>
              <a:rPr lang="ja-JP" altLang="en-US"/>
              <a:t>fig = plt.figure(figsize=(6, 6))</a:t>
            </a:r>
          </a:p>
          <a:p>
            <a:r>
              <a:rPr lang="ja-JP" altLang="en-US"/>
              <a:t># サブプロットaxを作成します</a:t>
            </a:r>
          </a:p>
          <a:p>
            <a:r>
              <a:rPr lang="ja-JP" altLang="en-US"/>
              <a:t>ax  = fig.add_subplot(1, 1, 1, projection="3d")</a:t>
            </a:r>
          </a:p>
          <a:p>
            <a:r>
              <a:rPr lang="ja-JP" altLang="en-US"/>
              <a:t># X,Y,Zを1次元に変換します</a:t>
            </a:r>
          </a:p>
          <a:p>
            <a:r>
              <a:rPr lang="ja-JP" altLang="en-US"/>
              <a:t>x = np.ravel(height)</a:t>
            </a:r>
          </a:p>
          <a:p>
            <a:r>
              <a:rPr lang="ja-JP" altLang="en-US"/>
              <a:t>y = np.ravel(weight)</a:t>
            </a:r>
          </a:p>
          <a:p>
            <a:r>
              <a:rPr lang="ja-JP" altLang="en-US"/>
              <a:t>z = np.ravel(nenpo)</a:t>
            </a:r>
          </a:p>
          <a:p>
            <a:r>
              <a:rPr lang="ja-JP" altLang="en-US"/>
              <a:t># 3D散布図を作成してください</a:t>
            </a:r>
          </a:p>
          <a:p>
            <a:r>
              <a:rPr lang="ja-JP" altLang="en-US"/>
              <a:t>ax.scatter3D(x, y, z)</a:t>
            </a:r>
          </a:p>
          <a:p>
            <a:endParaRPr lang="ja-JP" altLang="en-US"/>
          </a:p>
          <a:p>
            <a:r>
              <a:rPr lang="ja-JP" altLang="en-US"/>
              <a:t>plt.show()</a:t>
            </a:r>
          </a:p>
        </p:txBody>
      </p:sp>
    </p:spTree>
    <p:extLst>
      <p:ext uri="{BB962C8B-B14F-4D97-AF65-F5344CB8AC3E}">
        <p14:creationId xmlns:p14="http://schemas.microsoft.com/office/powerpoint/2010/main" val="36119425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7C50AC-DE9E-4A6D-80BF-24441F2B5CD6}"/>
              </a:ext>
            </a:extLst>
          </p:cNvPr>
          <p:cNvSpPr>
            <a:spLocks noGrp="1"/>
          </p:cNvSpPr>
          <p:nvPr>
            <p:ph type="title"/>
          </p:nvPr>
        </p:nvSpPr>
        <p:spPr/>
        <p:txBody>
          <a:bodyPr/>
          <a:lstStyle/>
          <a:p>
            <a:r>
              <a:rPr kumimoji="1" lang="ja-JP" altLang="en-US"/>
              <a:t>モンテカルロ法</a:t>
            </a:r>
          </a:p>
        </p:txBody>
      </p:sp>
      <p:sp>
        <p:nvSpPr>
          <p:cNvPr id="3" name="コンテンツ プレースホルダー 2">
            <a:extLst>
              <a:ext uri="{FF2B5EF4-FFF2-40B4-BE49-F238E27FC236}">
                <a16:creationId xmlns:a16="http://schemas.microsoft.com/office/drawing/2014/main" id="{F4E879F8-BB32-43AB-B759-9B91EF50C53A}"/>
              </a:ext>
            </a:extLst>
          </p:cNvPr>
          <p:cNvSpPr>
            <a:spLocks noGrp="1"/>
          </p:cNvSpPr>
          <p:nvPr>
            <p:ph idx="1"/>
          </p:nvPr>
        </p:nvSpPr>
        <p:spPr>
          <a:xfrm>
            <a:off x="1981200" y="1600201"/>
            <a:ext cx="8229600" cy="1468760"/>
          </a:xfrm>
        </p:spPr>
        <p:txBody>
          <a:bodyPr/>
          <a:lstStyle/>
          <a:p>
            <a:r>
              <a:rPr lang="ja-JP" altLang="en-US"/>
              <a:t>乱数より対象の領域に与える場合</a:t>
            </a:r>
            <a:endParaRPr lang="en-US" altLang="ja-JP"/>
          </a:p>
          <a:p>
            <a:pPr marL="0" indent="0">
              <a:buNone/>
            </a:pPr>
            <a:r>
              <a:rPr kumimoji="1" lang="ja-JP" altLang="en-US"/>
              <a:t>　対象</a:t>
            </a:r>
            <a:r>
              <a:rPr lang="ja-JP" altLang="en-US"/>
              <a:t>の領域の面積に比例すると考える</a:t>
            </a:r>
            <a:endParaRPr kumimoji="1" lang="ja-JP" altLang="en-US"/>
          </a:p>
        </p:txBody>
      </p:sp>
    </p:spTree>
    <p:extLst>
      <p:ext uri="{BB962C8B-B14F-4D97-AF65-F5344CB8AC3E}">
        <p14:creationId xmlns:p14="http://schemas.microsoft.com/office/powerpoint/2010/main" val="19290706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BDF34A-8535-43A7-A662-43AA5D232DD9}"/>
              </a:ext>
            </a:extLst>
          </p:cNvPr>
          <p:cNvSpPr>
            <a:spLocks noGrp="1"/>
          </p:cNvSpPr>
          <p:nvPr>
            <p:ph type="title"/>
          </p:nvPr>
        </p:nvSpPr>
        <p:spPr>
          <a:xfrm>
            <a:off x="1981200" y="274638"/>
            <a:ext cx="8229600" cy="737620"/>
          </a:xfrm>
        </p:spPr>
        <p:txBody>
          <a:bodyPr>
            <a:normAutofit/>
          </a:bodyPr>
          <a:lstStyle/>
          <a:p>
            <a:r>
              <a:rPr kumimoji="1" lang="ja-JP" altLang="en-US"/>
              <a:t>例</a:t>
            </a:r>
          </a:p>
        </p:txBody>
      </p:sp>
      <p:sp>
        <p:nvSpPr>
          <p:cNvPr id="4" name="正方形/長方形 3">
            <a:extLst>
              <a:ext uri="{FF2B5EF4-FFF2-40B4-BE49-F238E27FC236}">
                <a16:creationId xmlns:a16="http://schemas.microsoft.com/office/drawing/2014/main" id="{1B472697-3C39-4A0A-98AA-10607BCD4733}"/>
              </a:ext>
            </a:extLst>
          </p:cNvPr>
          <p:cNvSpPr/>
          <p:nvPr/>
        </p:nvSpPr>
        <p:spPr>
          <a:xfrm>
            <a:off x="3575720" y="2276872"/>
            <a:ext cx="3168352" cy="2952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6" name="直線コネクタ 5">
            <a:extLst>
              <a:ext uri="{FF2B5EF4-FFF2-40B4-BE49-F238E27FC236}">
                <a16:creationId xmlns:a16="http://schemas.microsoft.com/office/drawing/2014/main" id="{D245AD4E-C3BB-47D1-A753-41DAC4C049B7}"/>
              </a:ext>
            </a:extLst>
          </p:cNvPr>
          <p:cNvCxnSpPr/>
          <p:nvPr/>
        </p:nvCxnSpPr>
        <p:spPr>
          <a:xfrm>
            <a:off x="3575720" y="2276872"/>
            <a:ext cx="3168352" cy="2952328"/>
          </a:xfrm>
          <a:prstGeom prst="line">
            <a:avLst/>
          </a:prstGeom>
        </p:spPr>
        <p:style>
          <a:lnRef idx="2">
            <a:schemeClr val="dk1"/>
          </a:lnRef>
          <a:fillRef idx="0">
            <a:schemeClr val="dk1"/>
          </a:fillRef>
          <a:effectRef idx="1">
            <a:schemeClr val="dk1"/>
          </a:effectRef>
          <a:fontRef idx="minor">
            <a:schemeClr val="tx1"/>
          </a:fontRef>
        </p:style>
      </p:cxnSp>
      <p:sp>
        <p:nvSpPr>
          <p:cNvPr id="7" name="正方形/長方形 6">
            <a:extLst>
              <a:ext uri="{FF2B5EF4-FFF2-40B4-BE49-F238E27FC236}">
                <a16:creationId xmlns:a16="http://schemas.microsoft.com/office/drawing/2014/main" id="{A400A3FC-AC4D-40E3-9001-2F5DC8C8F7A7}"/>
              </a:ext>
            </a:extLst>
          </p:cNvPr>
          <p:cNvSpPr/>
          <p:nvPr/>
        </p:nvSpPr>
        <p:spPr>
          <a:xfrm>
            <a:off x="4197215" y="3718945"/>
            <a:ext cx="877164" cy="923330"/>
          </a:xfrm>
          <a:prstGeom prst="rect">
            <a:avLst/>
          </a:prstGeom>
          <a:noFill/>
        </p:spPr>
        <p:txBody>
          <a:bodyPr wrap="none" lIns="91440" tIns="45720" rIns="91440" bIns="45720">
            <a:spAutoFit/>
          </a:bodyPr>
          <a:lstStyle/>
          <a:p>
            <a:pPr algn="ctr"/>
            <a:r>
              <a:rPr lang="ja-JP" altLang="en-US" sz="54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Ａ</a:t>
            </a:r>
          </a:p>
        </p:txBody>
      </p:sp>
      <p:sp>
        <p:nvSpPr>
          <p:cNvPr id="10" name="正方形/長方形 9">
            <a:extLst>
              <a:ext uri="{FF2B5EF4-FFF2-40B4-BE49-F238E27FC236}">
                <a16:creationId xmlns:a16="http://schemas.microsoft.com/office/drawing/2014/main" id="{2DB49B09-5F39-4BD7-A5ED-1FA588F412EC}"/>
              </a:ext>
            </a:extLst>
          </p:cNvPr>
          <p:cNvSpPr/>
          <p:nvPr/>
        </p:nvSpPr>
        <p:spPr>
          <a:xfrm>
            <a:off x="5372587" y="2636912"/>
            <a:ext cx="877164" cy="923330"/>
          </a:xfrm>
          <a:prstGeom prst="rect">
            <a:avLst/>
          </a:prstGeom>
          <a:noFill/>
        </p:spPr>
        <p:txBody>
          <a:bodyPr wrap="none" lIns="91440" tIns="45720" rIns="91440" bIns="45720">
            <a:spAutoFit/>
          </a:bodyPr>
          <a:lstStyle/>
          <a:p>
            <a:pPr algn="ctr"/>
            <a:r>
              <a:rPr lang="ja-JP" altLang="en-US" sz="54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Ｂ</a:t>
            </a:r>
          </a:p>
        </p:txBody>
      </p:sp>
      <p:sp>
        <p:nvSpPr>
          <p:cNvPr id="11" name="正方形/長方形 10">
            <a:extLst>
              <a:ext uri="{FF2B5EF4-FFF2-40B4-BE49-F238E27FC236}">
                <a16:creationId xmlns:a16="http://schemas.microsoft.com/office/drawing/2014/main" id="{A9D8EE2C-23E5-4534-8BAE-5FD0C9468E1B}"/>
              </a:ext>
            </a:extLst>
          </p:cNvPr>
          <p:cNvSpPr/>
          <p:nvPr/>
        </p:nvSpPr>
        <p:spPr>
          <a:xfrm>
            <a:off x="4402958" y="1094171"/>
            <a:ext cx="877164" cy="923330"/>
          </a:xfrm>
          <a:prstGeom prst="rect">
            <a:avLst/>
          </a:prstGeom>
          <a:noFill/>
        </p:spPr>
        <p:txBody>
          <a:bodyPr wrap="none" lIns="91440" tIns="45720" rIns="91440" bIns="45720">
            <a:spAutoFit/>
          </a:bodyPr>
          <a:lstStyle/>
          <a:p>
            <a:pPr algn="ctr"/>
            <a:r>
              <a:rPr lang="ja-JP" altLang="en-US" sz="5400">
                <a:ln w="0"/>
                <a:effectLst>
                  <a:outerShdw blurRad="38100" dist="19050" dir="2700000" algn="tl" rotWithShape="0">
                    <a:schemeClr val="dk1">
                      <a:alpha val="40000"/>
                    </a:schemeClr>
                  </a:outerShdw>
                </a:effectLst>
              </a:rPr>
              <a:t>Ｘ</a:t>
            </a:r>
          </a:p>
        </p:txBody>
      </p:sp>
      <p:sp>
        <p:nvSpPr>
          <p:cNvPr id="12" name="正方形/長方形 11">
            <a:extLst>
              <a:ext uri="{FF2B5EF4-FFF2-40B4-BE49-F238E27FC236}">
                <a16:creationId xmlns:a16="http://schemas.microsoft.com/office/drawing/2014/main" id="{DFD349B1-3D49-4F96-B0DD-FC4359EAB187}"/>
              </a:ext>
            </a:extLst>
          </p:cNvPr>
          <p:cNvSpPr/>
          <p:nvPr/>
        </p:nvSpPr>
        <p:spPr>
          <a:xfrm>
            <a:off x="2460346" y="3212976"/>
            <a:ext cx="877163" cy="923330"/>
          </a:xfrm>
          <a:prstGeom prst="rect">
            <a:avLst/>
          </a:prstGeom>
          <a:noFill/>
        </p:spPr>
        <p:txBody>
          <a:bodyPr wrap="none" lIns="91440" tIns="45720" rIns="91440" bIns="45720">
            <a:spAutoFit/>
          </a:bodyPr>
          <a:lstStyle/>
          <a:p>
            <a:pPr algn="ctr"/>
            <a:r>
              <a:rPr lang="ja-JP" altLang="en-US" sz="5400">
                <a:ln w="0"/>
                <a:effectLst>
                  <a:outerShdw blurRad="38100" dist="19050" dir="2700000" algn="tl" rotWithShape="0">
                    <a:schemeClr val="dk1">
                      <a:alpha val="40000"/>
                    </a:schemeClr>
                  </a:outerShdw>
                </a:effectLst>
              </a:rPr>
              <a:t>Ｙ</a:t>
            </a:r>
          </a:p>
        </p:txBody>
      </p:sp>
      <p:sp>
        <p:nvSpPr>
          <p:cNvPr id="13" name="テキスト ボックス 12">
            <a:extLst>
              <a:ext uri="{FF2B5EF4-FFF2-40B4-BE49-F238E27FC236}">
                <a16:creationId xmlns:a16="http://schemas.microsoft.com/office/drawing/2014/main" id="{DAABFF1A-94C0-470C-8B94-5BFD66D3E656}"/>
              </a:ext>
            </a:extLst>
          </p:cNvPr>
          <p:cNvSpPr txBox="1"/>
          <p:nvPr/>
        </p:nvSpPr>
        <p:spPr>
          <a:xfrm>
            <a:off x="3431704" y="1916832"/>
            <a:ext cx="415498" cy="369332"/>
          </a:xfrm>
          <a:prstGeom prst="rect">
            <a:avLst/>
          </a:prstGeom>
          <a:noFill/>
        </p:spPr>
        <p:txBody>
          <a:bodyPr wrap="none" rtlCol="0">
            <a:spAutoFit/>
          </a:bodyPr>
          <a:lstStyle/>
          <a:p>
            <a:r>
              <a:rPr lang="ja-JP" altLang="en-US"/>
              <a:t>０</a:t>
            </a:r>
          </a:p>
        </p:txBody>
      </p:sp>
      <p:sp>
        <p:nvSpPr>
          <p:cNvPr id="14" name="テキスト ボックス 13">
            <a:extLst>
              <a:ext uri="{FF2B5EF4-FFF2-40B4-BE49-F238E27FC236}">
                <a16:creationId xmlns:a16="http://schemas.microsoft.com/office/drawing/2014/main" id="{5E1F94EC-D04D-4175-9670-8983F7377386}"/>
              </a:ext>
            </a:extLst>
          </p:cNvPr>
          <p:cNvSpPr txBox="1"/>
          <p:nvPr/>
        </p:nvSpPr>
        <p:spPr>
          <a:xfrm>
            <a:off x="3072372" y="5085184"/>
            <a:ext cx="415498" cy="369332"/>
          </a:xfrm>
          <a:prstGeom prst="rect">
            <a:avLst/>
          </a:prstGeom>
          <a:noFill/>
        </p:spPr>
        <p:txBody>
          <a:bodyPr wrap="none" rtlCol="0">
            <a:spAutoFit/>
          </a:bodyPr>
          <a:lstStyle/>
          <a:p>
            <a:r>
              <a:rPr lang="ja-JP" altLang="en-US"/>
              <a:t>１</a:t>
            </a:r>
          </a:p>
        </p:txBody>
      </p:sp>
      <p:sp>
        <p:nvSpPr>
          <p:cNvPr id="15" name="テキスト ボックス 14">
            <a:extLst>
              <a:ext uri="{FF2B5EF4-FFF2-40B4-BE49-F238E27FC236}">
                <a16:creationId xmlns:a16="http://schemas.microsoft.com/office/drawing/2014/main" id="{0682AD20-8796-4D09-84B6-AFAD216EB046}"/>
              </a:ext>
            </a:extLst>
          </p:cNvPr>
          <p:cNvSpPr txBox="1"/>
          <p:nvPr/>
        </p:nvSpPr>
        <p:spPr>
          <a:xfrm>
            <a:off x="6896472" y="2080351"/>
            <a:ext cx="415498" cy="369332"/>
          </a:xfrm>
          <a:prstGeom prst="rect">
            <a:avLst/>
          </a:prstGeom>
          <a:noFill/>
        </p:spPr>
        <p:txBody>
          <a:bodyPr wrap="none" rtlCol="0">
            <a:spAutoFit/>
          </a:bodyPr>
          <a:lstStyle/>
          <a:p>
            <a:r>
              <a:rPr lang="ja-JP" altLang="en-US"/>
              <a:t>１</a:t>
            </a:r>
          </a:p>
        </p:txBody>
      </p:sp>
      <p:sp>
        <p:nvSpPr>
          <p:cNvPr id="16" name="テキスト ボックス 15">
            <a:extLst>
              <a:ext uri="{FF2B5EF4-FFF2-40B4-BE49-F238E27FC236}">
                <a16:creationId xmlns:a16="http://schemas.microsoft.com/office/drawing/2014/main" id="{0F1793F8-B0D7-4A9D-AE57-2DE08191CBC1}"/>
              </a:ext>
            </a:extLst>
          </p:cNvPr>
          <p:cNvSpPr txBox="1"/>
          <p:nvPr/>
        </p:nvSpPr>
        <p:spPr>
          <a:xfrm>
            <a:off x="7211327" y="2658978"/>
            <a:ext cx="3877985" cy="2308324"/>
          </a:xfrm>
          <a:prstGeom prst="rect">
            <a:avLst/>
          </a:prstGeom>
          <a:noFill/>
        </p:spPr>
        <p:txBody>
          <a:bodyPr wrap="none" rtlCol="0">
            <a:spAutoFit/>
          </a:bodyPr>
          <a:lstStyle/>
          <a:p>
            <a:r>
              <a:rPr lang="ja-JP" altLang="en-US"/>
              <a:t>例としてＸに０から１までの乱数</a:t>
            </a:r>
            <a:endParaRPr lang="en-US" altLang="ja-JP"/>
          </a:p>
          <a:p>
            <a:r>
              <a:rPr lang="ja-JP" altLang="en-US"/>
              <a:t>Ｙに０から１までの乱数振ったとき</a:t>
            </a:r>
            <a:endParaRPr lang="en-US" altLang="ja-JP"/>
          </a:p>
          <a:p>
            <a:r>
              <a:rPr lang="ja-JP" altLang="en-US"/>
              <a:t>１００００回振ったら</a:t>
            </a:r>
            <a:endParaRPr lang="en-US" altLang="ja-JP"/>
          </a:p>
          <a:p>
            <a:r>
              <a:rPr lang="ja-JP" altLang="en-US"/>
              <a:t>Ａの領域に約５０００回</a:t>
            </a:r>
            <a:endParaRPr lang="en-US" altLang="ja-JP"/>
          </a:p>
          <a:p>
            <a:r>
              <a:rPr lang="ja-JP" altLang="en-US"/>
              <a:t>Ｂの領域に約５０００回と考えれる</a:t>
            </a:r>
            <a:endParaRPr lang="en-US" altLang="ja-JP"/>
          </a:p>
          <a:p>
            <a:r>
              <a:rPr lang="ja-JP" altLang="en-US"/>
              <a:t>（ＡとＢの面積は同じ）</a:t>
            </a:r>
            <a:endParaRPr lang="en-US" altLang="ja-JP"/>
          </a:p>
          <a:p>
            <a:r>
              <a:rPr lang="ja-JP" altLang="en-US"/>
              <a:t>→面積に比例すると考えられる</a:t>
            </a:r>
            <a:endParaRPr lang="en-US" altLang="ja-JP"/>
          </a:p>
          <a:p>
            <a:endParaRPr lang="ja-JP" altLang="en-US"/>
          </a:p>
        </p:txBody>
      </p:sp>
      <p:sp>
        <p:nvSpPr>
          <p:cNvPr id="17" name="楕円 16">
            <a:extLst>
              <a:ext uri="{FF2B5EF4-FFF2-40B4-BE49-F238E27FC236}">
                <a16:creationId xmlns:a16="http://schemas.microsoft.com/office/drawing/2014/main" id="{E3EE8610-E284-4957-8010-9B04C0554B1D}"/>
              </a:ext>
            </a:extLst>
          </p:cNvPr>
          <p:cNvSpPr/>
          <p:nvPr/>
        </p:nvSpPr>
        <p:spPr>
          <a:xfrm>
            <a:off x="5231904" y="4642275"/>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18" name="楕円 17">
            <a:extLst>
              <a:ext uri="{FF2B5EF4-FFF2-40B4-BE49-F238E27FC236}">
                <a16:creationId xmlns:a16="http://schemas.microsoft.com/office/drawing/2014/main" id="{7C4B72BC-EBCF-4354-B87B-712D4F0CE640}"/>
              </a:ext>
            </a:extLst>
          </p:cNvPr>
          <p:cNvSpPr/>
          <p:nvPr/>
        </p:nvSpPr>
        <p:spPr>
          <a:xfrm>
            <a:off x="4190228" y="4531990"/>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19" name="楕円 18">
            <a:extLst>
              <a:ext uri="{FF2B5EF4-FFF2-40B4-BE49-F238E27FC236}">
                <a16:creationId xmlns:a16="http://schemas.microsoft.com/office/drawing/2014/main" id="{9E027021-FB4A-4F56-B9CC-D8D7D22AD29D}"/>
              </a:ext>
            </a:extLst>
          </p:cNvPr>
          <p:cNvSpPr/>
          <p:nvPr/>
        </p:nvSpPr>
        <p:spPr>
          <a:xfrm>
            <a:off x="3828546" y="3536365"/>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20" name="楕円 19">
            <a:extLst>
              <a:ext uri="{FF2B5EF4-FFF2-40B4-BE49-F238E27FC236}">
                <a16:creationId xmlns:a16="http://schemas.microsoft.com/office/drawing/2014/main" id="{06E0EC53-02B7-4952-88F0-954648D1FD70}"/>
              </a:ext>
            </a:extLst>
          </p:cNvPr>
          <p:cNvSpPr/>
          <p:nvPr/>
        </p:nvSpPr>
        <p:spPr>
          <a:xfrm>
            <a:off x="4667121" y="2567688"/>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21" name="楕円 20">
            <a:extLst>
              <a:ext uri="{FF2B5EF4-FFF2-40B4-BE49-F238E27FC236}">
                <a16:creationId xmlns:a16="http://schemas.microsoft.com/office/drawing/2014/main" id="{B83056FE-ABF6-4902-B50A-1609900CEB11}"/>
              </a:ext>
            </a:extLst>
          </p:cNvPr>
          <p:cNvSpPr/>
          <p:nvPr/>
        </p:nvSpPr>
        <p:spPr>
          <a:xfrm>
            <a:off x="5697498" y="2612857"/>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22" name="楕円 21">
            <a:extLst>
              <a:ext uri="{FF2B5EF4-FFF2-40B4-BE49-F238E27FC236}">
                <a16:creationId xmlns:a16="http://schemas.microsoft.com/office/drawing/2014/main" id="{581685CB-1E13-4D9E-ABFD-DC02C42767AB}"/>
              </a:ext>
            </a:extLst>
          </p:cNvPr>
          <p:cNvSpPr/>
          <p:nvPr/>
        </p:nvSpPr>
        <p:spPr>
          <a:xfrm>
            <a:off x="6240016" y="3861049"/>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23" name="楕円 22">
            <a:extLst>
              <a:ext uri="{FF2B5EF4-FFF2-40B4-BE49-F238E27FC236}">
                <a16:creationId xmlns:a16="http://schemas.microsoft.com/office/drawing/2014/main" id="{8EECAC1D-F418-4C0D-B69D-316C7363DD92}"/>
              </a:ext>
            </a:extLst>
          </p:cNvPr>
          <p:cNvSpPr/>
          <p:nvPr/>
        </p:nvSpPr>
        <p:spPr>
          <a:xfrm>
            <a:off x="5066108" y="3121686"/>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24" name="楕円 23">
            <a:extLst>
              <a:ext uri="{FF2B5EF4-FFF2-40B4-BE49-F238E27FC236}">
                <a16:creationId xmlns:a16="http://schemas.microsoft.com/office/drawing/2014/main" id="{42E201C4-C7B7-4270-A53C-E30248EDE000}"/>
              </a:ext>
            </a:extLst>
          </p:cNvPr>
          <p:cNvSpPr/>
          <p:nvPr/>
        </p:nvSpPr>
        <p:spPr>
          <a:xfrm>
            <a:off x="3793301" y="2957431"/>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25" name="楕円 24">
            <a:extLst>
              <a:ext uri="{FF2B5EF4-FFF2-40B4-BE49-F238E27FC236}">
                <a16:creationId xmlns:a16="http://schemas.microsoft.com/office/drawing/2014/main" id="{FDAC02D1-236A-4C1F-95A3-B27A2AC9FD1C}"/>
              </a:ext>
            </a:extLst>
          </p:cNvPr>
          <p:cNvSpPr/>
          <p:nvPr/>
        </p:nvSpPr>
        <p:spPr>
          <a:xfrm>
            <a:off x="3745457" y="4237740"/>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26" name="楕円 25">
            <a:extLst>
              <a:ext uri="{FF2B5EF4-FFF2-40B4-BE49-F238E27FC236}">
                <a16:creationId xmlns:a16="http://schemas.microsoft.com/office/drawing/2014/main" id="{5A923D5F-84B7-4797-AC8E-24EC7BA8A935}"/>
              </a:ext>
            </a:extLst>
          </p:cNvPr>
          <p:cNvSpPr/>
          <p:nvPr/>
        </p:nvSpPr>
        <p:spPr>
          <a:xfrm>
            <a:off x="4649586" y="2848103"/>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27" name="楕円 26">
            <a:extLst>
              <a:ext uri="{FF2B5EF4-FFF2-40B4-BE49-F238E27FC236}">
                <a16:creationId xmlns:a16="http://schemas.microsoft.com/office/drawing/2014/main" id="{32441636-E8DE-4B15-BDB1-FBA76676294F}"/>
              </a:ext>
            </a:extLst>
          </p:cNvPr>
          <p:cNvSpPr/>
          <p:nvPr/>
        </p:nvSpPr>
        <p:spPr>
          <a:xfrm>
            <a:off x="4250501" y="3414631"/>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28" name="楕円 27">
            <a:extLst>
              <a:ext uri="{FF2B5EF4-FFF2-40B4-BE49-F238E27FC236}">
                <a16:creationId xmlns:a16="http://schemas.microsoft.com/office/drawing/2014/main" id="{F7E6FE1E-20A1-4773-9C94-456A3D474EE3}"/>
              </a:ext>
            </a:extLst>
          </p:cNvPr>
          <p:cNvSpPr/>
          <p:nvPr/>
        </p:nvSpPr>
        <p:spPr>
          <a:xfrm>
            <a:off x="4772693" y="4514225"/>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29" name="楕円 28">
            <a:extLst>
              <a:ext uri="{FF2B5EF4-FFF2-40B4-BE49-F238E27FC236}">
                <a16:creationId xmlns:a16="http://schemas.microsoft.com/office/drawing/2014/main" id="{9B63C5E6-2F51-42FE-9014-7A9A9102F405}"/>
              </a:ext>
            </a:extLst>
          </p:cNvPr>
          <p:cNvSpPr/>
          <p:nvPr/>
        </p:nvSpPr>
        <p:spPr>
          <a:xfrm>
            <a:off x="5259035" y="2567687"/>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30" name="楕円 29">
            <a:extLst>
              <a:ext uri="{FF2B5EF4-FFF2-40B4-BE49-F238E27FC236}">
                <a16:creationId xmlns:a16="http://schemas.microsoft.com/office/drawing/2014/main" id="{D3D83C17-F92E-47BC-A622-C33EE537520D}"/>
              </a:ext>
            </a:extLst>
          </p:cNvPr>
          <p:cNvSpPr/>
          <p:nvPr/>
        </p:nvSpPr>
        <p:spPr>
          <a:xfrm>
            <a:off x="4615292" y="4844448"/>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31" name="楕円 30">
            <a:extLst>
              <a:ext uri="{FF2B5EF4-FFF2-40B4-BE49-F238E27FC236}">
                <a16:creationId xmlns:a16="http://schemas.microsoft.com/office/drawing/2014/main" id="{182A4288-A0FA-44B1-B95B-F98B6AA2AFE0}"/>
              </a:ext>
            </a:extLst>
          </p:cNvPr>
          <p:cNvSpPr/>
          <p:nvPr/>
        </p:nvSpPr>
        <p:spPr>
          <a:xfrm>
            <a:off x="4860101" y="4024231"/>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32" name="楕円 31">
            <a:extLst>
              <a:ext uri="{FF2B5EF4-FFF2-40B4-BE49-F238E27FC236}">
                <a16:creationId xmlns:a16="http://schemas.microsoft.com/office/drawing/2014/main" id="{DFD9B9C5-51B0-4823-AC55-7A7EF5095AFD}"/>
              </a:ext>
            </a:extLst>
          </p:cNvPr>
          <p:cNvSpPr/>
          <p:nvPr/>
        </p:nvSpPr>
        <p:spPr>
          <a:xfrm>
            <a:off x="5811168" y="3584299"/>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33" name="楕円 32">
            <a:extLst>
              <a:ext uri="{FF2B5EF4-FFF2-40B4-BE49-F238E27FC236}">
                <a16:creationId xmlns:a16="http://schemas.microsoft.com/office/drawing/2014/main" id="{86073A64-BEE1-4AE9-A644-6C8DB2857506}"/>
              </a:ext>
            </a:extLst>
          </p:cNvPr>
          <p:cNvSpPr/>
          <p:nvPr/>
        </p:nvSpPr>
        <p:spPr>
          <a:xfrm>
            <a:off x="5164901" y="4329031"/>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30530726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a:extLst>
              <a:ext uri="{FF2B5EF4-FFF2-40B4-BE49-F238E27FC236}">
                <a16:creationId xmlns:a16="http://schemas.microsoft.com/office/drawing/2014/main" id="{0DDFF36D-0AC4-411B-9ABE-84064A3EC6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8508" y="1124745"/>
            <a:ext cx="3729980" cy="3576531"/>
          </a:xfrm>
          <a:prstGeom prst="rect">
            <a:avLst/>
          </a:prstGeom>
          <a:noFill/>
          <a:extLst>
            <a:ext uri="{909E8E84-426E-40DD-AFC4-6F175D3DCCD1}">
              <a14:hiddenFill xmlns:a14="http://schemas.microsoft.com/office/drawing/2010/main">
                <a:solidFill>
                  <a:srgbClr val="FFFFFF"/>
                </a:solidFill>
              </a14:hiddenFill>
            </a:ext>
          </a:extLst>
        </p:spPr>
      </p:pic>
      <p:sp>
        <p:nvSpPr>
          <p:cNvPr id="5" name="楕円 4">
            <a:extLst>
              <a:ext uri="{FF2B5EF4-FFF2-40B4-BE49-F238E27FC236}">
                <a16:creationId xmlns:a16="http://schemas.microsoft.com/office/drawing/2014/main" id="{842EB088-C9F8-49DE-9C99-890B87FA46C3}"/>
              </a:ext>
            </a:extLst>
          </p:cNvPr>
          <p:cNvSpPr/>
          <p:nvPr/>
        </p:nvSpPr>
        <p:spPr>
          <a:xfrm>
            <a:off x="3073889" y="2080730"/>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6" name="楕円 5">
            <a:extLst>
              <a:ext uri="{FF2B5EF4-FFF2-40B4-BE49-F238E27FC236}">
                <a16:creationId xmlns:a16="http://schemas.microsoft.com/office/drawing/2014/main" id="{9487726D-8AA0-489E-8636-9F1D463D22E1}"/>
              </a:ext>
            </a:extLst>
          </p:cNvPr>
          <p:cNvSpPr/>
          <p:nvPr/>
        </p:nvSpPr>
        <p:spPr>
          <a:xfrm>
            <a:off x="4315389" y="2486911"/>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7" name="楕円 6">
            <a:extLst>
              <a:ext uri="{FF2B5EF4-FFF2-40B4-BE49-F238E27FC236}">
                <a16:creationId xmlns:a16="http://schemas.microsoft.com/office/drawing/2014/main" id="{1DC116B7-B5A7-4918-B845-AA32560773F0}"/>
              </a:ext>
            </a:extLst>
          </p:cNvPr>
          <p:cNvSpPr/>
          <p:nvPr/>
        </p:nvSpPr>
        <p:spPr>
          <a:xfrm>
            <a:off x="3992264" y="3612096"/>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8" name="楕円 7">
            <a:extLst>
              <a:ext uri="{FF2B5EF4-FFF2-40B4-BE49-F238E27FC236}">
                <a16:creationId xmlns:a16="http://schemas.microsoft.com/office/drawing/2014/main" id="{AD07162E-E208-4DD7-86B6-CF7FDF1E9308}"/>
              </a:ext>
            </a:extLst>
          </p:cNvPr>
          <p:cNvSpPr/>
          <p:nvPr/>
        </p:nvSpPr>
        <p:spPr>
          <a:xfrm>
            <a:off x="3285033" y="3250808"/>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9" name="楕円 8">
            <a:extLst>
              <a:ext uri="{FF2B5EF4-FFF2-40B4-BE49-F238E27FC236}">
                <a16:creationId xmlns:a16="http://schemas.microsoft.com/office/drawing/2014/main" id="{B035E7F5-DD9A-4F5F-B3CA-92306278CC80}"/>
              </a:ext>
            </a:extLst>
          </p:cNvPr>
          <p:cNvSpPr/>
          <p:nvPr/>
        </p:nvSpPr>
        <p:spPr>
          <a:xfrm>
            <a:off x="4772589" y="2944111"/>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10" name="楕円 9">
            <a:extLst>
              <a:ext uri="{FF2B5EF4-FFF2-40B4-BE49-F238E27FC236}">
                <a16:creationId xmlns:a16="http://schemas.microsoft.com/office/drawing/2014/main" id="{339922AF-F787-468C-90C5-BAB793B6B422}"/>
              </a:ext>
            </a:extLst>
          </p:cNvPr>
          <p:cNvSpPr/>
          <p:nvPr/>
        </p:nvSpPr>
        <p:spPr>
          <a:xfrm>
            <a:off x="4657854" y="3797401"/>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11" name="楕円 10">
            <a:extLst>
              <a:ext uri="{FF2B5EF4-FFF2-40B4-BE49-F238E27FC236}">
                <a16:creationId xmlns:a16="http://schemas.microsoft.com/office/drawing/2014/main" id="{F01A6274-A4EC-4AC7-8619-1FE4D0B00645}"/>
              </a:ext>
            </a:extLst>
          </p:cNvPr>
          <p:cNvSpPr/>
          <p:nvPr/>
        </p:nvSpPr>
        <p:spPr>
          <a:xfrm>
            <a:off x="5077389" y="3248911"/>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12" name="楕円 11">
            <a:extLst>
              <a:ext uri="{FF2B5EF4-FFF2-40B4-BE49-F238E27FC236}">
                <a16:creationId xmlns:a16="http://schemas.microsoft.com/office/drawing/2014/main" id="{F15A7404-0689-484B-9A67-FA3AD0D0853A}"/>
              </a:ext>
            </a:extLst>
          </p:cNvPr>
          <p:cNvSpPr/>
          <p:nvPr/>
        </p:nvSpPr>
        <p:spPr>
          <a:xfrm>
            <a:off x="5229789" y="3401311"/>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13" name="楕円 12">
            <a:extLst>
              <a:ext uri="{FF2B5EF4-FFF2-40B4-BE49-F238E27FC236}">
                <a16:creationId xmlns:a16="http://schemas.microsoft.com/office/drawing/2014/main" id="{6E249E14-EBFD-4B47-9253-8D3C98697847}"/>
              </a:ext>
            </a:extLst>
          </p:cNvPr>
          <p:cNvSpPr/>
          <p:nvPr/>
        </p:nvSpPr>
        <p:spPr>
          <a:xfrm>
            <a:off x="5335361" y="1628801"/>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14" name="楕円 13">
            <a:extLst>
              <a:ext uri="{FF2B5EF4-FFF2-40B4-BE49-F238E27FC236}">
                <a16:creationId xmlns:a16="http://schemas.microsoft.com/office/drawing/2014/main" id="{E25DACE9-27EB-4FDC-9387-C2C3FED1A2FA}"/>
              </a:ext>
            </a:extLst>
          </p:cNvPr>
          <p:cNvSpPr/>
          <p:nvPr/>
        </p:nvSpPr>
        <p:spPr>
          <a:xfrm>
            <a:off x="3704232" y="2395620"/>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15" name="楕円 14">
            <a:extLst>
              <a:ext uri="{FF2B5EF4-FFF2-40B4-BE49-F238E27FC236}">
                <a16:creationId xmlns:a16="http://schemas.microsoft.com/office/drawing/2014/main" id="{829C6C69-E98A-4674-A128-AA2072A76BAB}"/>
              </a:ext>
            </a:extLst>
          </p:cNvPr>
          <p:cNvSpPr/>
          <p:nvPr/>
        </p:nvSpPr>
        <p:spPr>
          <a:xfrm>
            <a:off x="4561445" y="1425202"/>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16" name="楕円 15">
            <a:extLst>
              <a:ext uri="{FF2B5EF4-FFF2-40B4-BE49-F238E27FC236}">
                <a16:creationId xmlns:a16="http://schemas.microsoft.com/office/drawing/2014/main" id="{326A0D4A-E8C9-4A01-86C4-E588924A2523}"/>
              </a:ext>
            </a:extLst>
          </p:cNvPr>
          <p:cNvSpPr/>
          <p:nvPr/>
        </p:nvSpPr>
        <p:spPr>
          <a:xfrm>
            <a:off x="3390605" y="1720091"/>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17" name="楕円 16">
            <a:extLst>
              <a:ext uri="{FF2B5EF4-FFF2-40B4-BE49-F238E27FC236}">
                <a16:creationId xmlns:a16="http://schemas.microsoft.com/office/drawing/2014/main" id="{AD9160DB-4156-4E38-AC73-EEDDFD0B1E49}"/>
              </a:ext>
            </a:extLst>
          </p:cNvPr>
          <p:cNvSpPr/>
          <p:nvPr/>
        </p:nvSpPr>
        <p:spPr>
          <a:xfrm>
            <a:off x="3055354" y="2570009"/>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18" name="楕円 17">
            <a:extLst>
              <a:ext uri="{FF2B5EF4-FFF2-40B4-BE49-F238E27FC236}">
                <a16:creationId xmlns:a16="http://schemas.microsoft.com/office/drawing/2014/main" id="{DA99E1F5-64E3-4CC5-8380-5DE148D04C72}"/>
              </a:ext>
            </a:extLst>
          </p:cNvPr>
          <p:cNvSpPr/>
          <p:nvPr/>
        </p:nvSpPr>
        <p:spPr>
          <a:xfrm>
            <a:off x="5348574" y="2187492"/>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4" name="テキスト ボックス 3">
            <a:extLst>
              <a:ext uri="{FF2B5EF4-FFF2-40B4-BE49-F238E27FC236}">
                <a16:creationId xmlns:a16="http://schemas.microsoft.com/office/drawing/2014/main" id="{8D3588DF-43F3-47FF-BB4B-23D54C7C43E2}"/>
              </a:ext>
            </a:extLst>
          </p:cNvPr>
          <p:cNvSpPr txBox="1"/>
          <p:nvPr/>
        </p:nvSpPr>
        <p:spPr>
          <a:xfrm>
            <a:off x="6552645" y="1310328"/>
            <a:ext cx="2723823" cy="1754326"/>
          </a:xfrm>
          <a:prstGeom prst="rect">
            <a:avLst/>
          </a:prstGeom>
          <a:noFill/>
        </p:spPr>
        <p:txBody>
          <a:bodyPr wrap="none" rtlCol="0">
            <a:spAutoFit/>
          </a:bodyPr>
          <a:lstStyle/>
          <a:p>
            <a:r>
              <a:rPr lang="ja-JP" altLang="en-US"/>
              <a:t>円の面積に比例するので</a:t>
            </a:r>
            <a:endParaRPr lang="en-US" altLang="ja-JP"/>
          </a:p>
          <a:p>
            <a:r>
              <a:rPr lang="ja-JP" altLang="en-US"/>
              <a:t>乱数を振った場合</a:t>
            </a:r>
            <a:endParaRPr lang="en-US" altLang="ja-JP"/>
          </a:p>
          <a:p>
            <a:r>
              <a:rPr lang="ja-JP" altLang="en-US"/>
              <a:t>面積側と面積の外の比は</a:t>
            </a:r>
            <a:endParaRPr lang="en-US" altLang="ja-JP"/>
          </a:p>
          <a:p>
            <a:r>
              <a:rPr lang="en-US" altLang="ja-JP"/>
              <a:t>π/4:1/4-π/4</a:t>
            </a:r>
            <a:r>
              <a:rPr lang="ja-JP" altLang="en-US"/>
              <a:t>の割合で</a:t>
            </a:r>
            <a:endParaRPr lang="en-US" altLang="ja-JP"/>
          </a:p>
          <a:p>
            <a:r>
              <a:rPr lang="ja-JP" altLang="en-US"/>
              <a:t>になると予想される</a:t>
            </a:r>
            <a:endParaRPr lang="en-US" altLang="ja-JP"/>
          </a:p>
          <a:p>
            <a:endParaRPr lang="ja-JP" altLang="en-US"/>
          </a:p>
        </p:txBody>
      </p:sp>
      <p:sp>
        <p:nvSpPr>
          <p:cNvPr id="19" name="矢印: 下 18">
            <a:extLst>
              <a:ext uri="{FF2B5EF4-FFF2-40B4-BE49-F238E27FC236}">
                <a16:creationId xmlns:a16="http://schemas.microsoft.com/office/drawing/2014/main" id="{FDE5C86A-3E09-425A-893C-AB33A29BC240}"/>
              </a:ext>
            </a:extLst>
          </p:cNvPr>
          <p:cNvSpPr/>
          <p:nvPr/>
        </p:nvSpPr>
        <p:spPr>
          <a:xfrm>
            <a:off x="7465900" y="2892630"/>
            <a:ext cx="621515" cy="4681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 name="テキスト ボックス 20">
            <a:extLst>
              <a:ext uri="{FF2B5EF4-FFF2-40B4-BE49-F238E27FC236}">
                <a16:creationId xmlns:a16="http://schemas.microsoft.com/office/drawing/2014/main" id="{C624CB68-E072-48DE-90D8-83FB95EB6BD4}"/>
              </a:ext>
            </a:extLst>
          </p:cNvPr>
          <p:cNvSpPr txBox="1"/>
          <p:nvPr/>
        </p:nvSpPr>
        <p:spPr>
          <a:xfrm>
            <a:off x="6492510" y="3492600"/>
            <a:ext cx="4339650" cy="1754326"/>
          </a:xfrm>
          <a:prstGeom prst="rect">
            <a:avLst/>
          </a:prstGeom>
          <a:noFill/>
        </p:spPr>
        <p:txBody>
          <a:bodyPr wrap="none" rtlCol="0">
            <a:spAutoFit/>
          </a:bodyPr>
          <a:lstStyle/>
          <a:p>
            <a:r>
              <a:rPr lang="ja-JP" altLang="en-US"/>
              <a:t>正方形の面積は１なので</a:t>
            </a:r>
            <a:endParaRPr lang="en-US" altLang="ja-JP"/>
          </a:p>
          <a:p>
            <a:r>
              <a:rPr lang="ja-JP" altLang="en-US"/>
              <a:t>全体の個数を円の領域内の個数で割れば</a:t>
            </a:r>
            <a:endParaRPr lang="en-US" altLang="ja-JP"/>
          </a:p>
          <a:p>
            <a:r>
              <a:rPr lang="ja-JP" altLang="en-US"/>
              <a:t>面積が出てくる</a:t>
            </a:r>
            <a:endParaRPr lang="en-US" altLang="ja-JP"/>
          </a:p>
          <a:p>
            <a:r>
              <a:rPr lang="en-US" altLang="ja-JP"/>
              <a:t>1×</a:t>
            </a:r>
            <a:r>
              <a:rPr lang="ja-JP" altLang="en-US"/>
              <a:t>円の領域内の個数</a:t>
            </a:r>
            <a:r>
              <a:rPr lang="en-US" altLang="ja-JP"/>
              <a:t>/</a:t>
            </a:r>
            <a:r>
              <a:rPr lang="ja-JP" altLang="en-US"/>
              <a:t>全体の個数</a:t>
            </a:r>
            <a:endParaRPr lang="en-US" altLang="ja-JP"/>
          </a:p>
          <a:p>
            <a:endParaRPr lang="en-US" altLang="ja-JP"/>
          </a:p>
          <a:p>
            <a:endParaRPr lang="ja-JP" altLang="en-US"/>
          </a:p>
        </p:txBody>
      </p:sp>
    </p:spTree>
    <p:extLst>
      <p:ext uri="{BB962C8B-B14F-4D97-AF65-F5344CB8AC3E}">
        <p14:creationId xmlns:p14="http://schemas.microsoft.com/office/powerpoint/2010/main" val="20631468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94158A-6761-4957-A20B-18F8D033BC5E}"/>
              </a:ext>
            </a:extLst>
          </p:cNvPr>
          <p:cNvSpPr>
            <a:spLocks noGrp="1"/>
          </p:cNvSpPr>
          <p:nvPr>
            <p:ph type="title"/>
          </p:nvPr>
        </p:nvSpPr>
        <p:spPr/>
        <p:txBody>
          <a:bodyPr/>
          <a:lstStyle/>
          <a:p>
            <a:r>
              <a:rPr kumimoji="1" lang="ja-JP" altLang="en-US"/>
              <a:t>モンテカルロ法</a:t>
            </a:r>
            <a:r>
              <a:rPr kumimoji="1" lang="en-US" altLang="ja-JP"/>
              <a:t>(10000</a:t>
            </a:r>
            <a:r>
              <a:rPr kumimoji="1" lang="ja-JP" altLang="en-US"/>
              <a:t>回試行）</a:t>
            </a:r>
          </a:p>
        </p:txBody>
      </p:sp>
      <p:pic>
        <p:nvPicPr>
          <p:cNvPr id="4" name="図 3">
            <a:extLst>
              <a:ext uri="{FF2B5EF4-FFF2-40B4-BE49-F238E27FC236}">
                <a16:creationId xmlns:a16="http://schemas.microsoft.com/office/drawing/2014/main" id="{CD8BFD9C-E42F-412D-9FC3-E1997C4041A7}"/>
              </a:ext>
            </a:extLst>
          </p:cNvPr>
          <p:cNvPicPr>
            <a:picLocks noChangeAspect="1"/>
          </p:cNvPicPr>
          <p:nvPr/>
        </p:nvPicPr>
        <p:blipFill>
          <a:blip r:embed="rId2"/>
          <a:stretch>
            <a:fillRect/>
          </a:stretch>
        </p:blipFill>
        <p:spPr>
          <a:xfrm>
            <a:off x="3174370" y="1185746"/>
            <a:ext cx="5843260" cy="5705872"/>
          </a:xfrm>
          <a:prstGeom prst="rect">
            <a:avLst/>
          </a:prstGeom>
        </p:spPr>
      </p:pic>
    </p:spTree>
    <p:extLst>
      <p:ext uri="{BB962C8B-B14F-4D97-AF65-F5344CB8AC3E}">
        <p14:creationId xmlns:p14="http://schemas.microsoft.com/office/powerpoint/2010/main" val="3013512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491067-E4B8-46EA-854E-5D1296AE0B66}"/>
              </a:ext>
            </a:extLst>
          </p:cNvPr>
          <p:cNvSpPr>
            <a:spLocks noGrp="1"/>
          </p:cNvSpPr>
          <p:nvPr>
            <p:ph type="title"/>
          </p:nvPr>
        </p:nvSpPr>
        <p:spPr/>
        <p:txBody>
          <a:bodyPr/>
          <a:lstStyle/>
          <a:p>
            <a:r>
              <a:rPr lang="ja-JP" altLang="en-US"/>
              <a:t>ラベルを設定する</a:t>
            </a:r>
            <a:endParaRPr kumimoji="1" lang="ja-JP" altLang="en-US"/>
          </a:p>
        </p:txBody>
      </p:sp>
      <p:sp>
        <p:nvSpPr>
          <p:cNvPr id="4" name="正方形/長方形 3">
            <a:extLst>
              <a:ext uri="{FF2B5EF4-FFF2-40B4-BE49-F238E27FC236}">
                <a16:creationId xmlns:a16="http://schemas.microsoft.com/office/drawing/2014/main" id="{418A20E7-C28F-4CF4-BB0C-CD66B97BA043}"/>
              </a:ext>
            </a:extLst>
          </p:cNvPr>
          <p:cNvSpPr/>
          <p:nvPr/>
        </p:nvSpPr>
        <p:spPr>
          <a:xfrm>
            <a:off x="2063552" y="1940850"/>
            <a:ext cx="8280920" cy="1754326"/>
          </a:xfrm>
          <a:prstGeom prst="rect">
            <a:avLst/>
          </a:prstGeom>
        </p:spPr>
        <p:txBody>
          <a:bodyPr wrap="square">
            <a:spAutoFit/>
          </a:bodyPr>
          <a:lstStyle/>
          <a:p>
            <a:r>
              <a:rPr lang="en-US" altLang="ja-JP"/>
              <a:t>data = [60, 20, 10, 5, 3, 2]</a:t>
            </a:r>
          </a:p>
          <a:p>
            <a:endParaRPr lang="en-US" altLang="ja-JP"/>
          </a:p>
          <a:p>
            <a:r>
              <a:rPr lang="ja-JP" altLang="en-US">
                <a:solidFill>
                  <a:srgbClr val="FF0000"/>
                </a:solidFill>
              </a:rPr>
              <a:t>labels = ["Apple", "Orange", "Banana", "Pineapple", "Kiwifruit", "Strawberry"]</a:t>
            </a:r>
          </a:p>
          <a:p>
            <a:endParaRPr lang="ja-JP" altLang="en-US"/>
          </a:p>
          <a:p>
            <a:r>
              <a:rPr lang="ja-JP" altLang="en-US"/>
              <a:t>plt.pie(data, labels=labels)</a:t>
            </a:r>
          </a:p>
        </p:txBody>
      </p:sp>
      <p:pic>
        <p:nvPicPr>
          <p:cNvPr id="41986" name="Picture 2">
            <a:extLst>
              <a:ext uri="{FF2B5EF4-FFF2-40B4-BE49-F238E27FC236}">
                <a16:creationId xmlns:a16="http://schemas.microsoft.com/office/drawing/2014/main" id="{933FF11F-B2EC-438C-9CB6-443B5150BD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1944" y="3789040"/>
            <a:ext cx="3390900" cy="226695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線矢印コネクタ 5">
            <a:extLst>
              <a:ext uri="{FF2B5EF4-FFF2-40B4-BE49-F238E27FC236}">
                <a16:creationId xmlns:a16="http://schemas.microsoft.com/office/drawing/2014/main" id="{FEBBE141-9BA5-4B7D-B8FC-ED7AF35EF298}"/>
              </a:ext>
            </a:extLst>
          </p:cNvPr>
          <p:cNvCxnSpPr/>
          <p:nvPr/>
        </p:nvCxnSpPr>
        <p:spPr>
          <a:xfrm>
            <a:off x="2999656" y="2204864"/>
            <a:ext cx="144016"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6A574D11-6D30-4340-BA28-2119701A1C22}"/>
              </a:ext>
            </a:extLst>
          </p:cNvPr>
          <p:cNvCxnSpPr/>
          <p:nvPr/>
        </p:nvCxnSpPr>
        <p:spPr>
          <a:xfrm>
            <a:off x="3287688" y="2204864"/>
            <a:ext cx="648072"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C25D1B00-F461-44EC-B483-354114BF4403}"/>
              </a:ext>
            </a:extLst>
          </p:cNvPr>
          <p:cNvCxnSpPr/>
          <p:nvPr/>
        </p:nvCxnSpPr>
        <p:spPr>
          <a:xfrm>
            <a:off x="3719736" y="2132856"/>
            <a:ext cx="1296144"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3B74B451-FAD6-4689-B67D-328F26822F06}"/>
              </a:ext>
            </a:extLst>
          </p:cNvPr>
          <p:cNvCxnSpPr/>
          <p:nvPr/>
        </p:nvCxnSpPr>
        <p:spPr>
          <a:xfrm>
            <a:off x="3935760" y="2132856"/>
            <a:ext cx="216024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93CB8082-4314-47DC-A51C-66E16DF23080}"/>
              </a:ext>
            </a:extLst>
          </p:cNvPr>
          <p:cNvCxnSpPr/>
          <p:nvPr/>
        </p:nvCxnSpPr>
        <p:spPr>
          <a:xfrm>
            <a:off x="4295800" y="2132856"/>
            <a:ext cx="2880322"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5CB3902F-E3EB-4331-8888-F13AB267DAFF}"/>
              </a:ext>
            </a:extLst>
          </p:cNvPr>
          <p:cNvCxnSpPr/>
          <p:nvPr/>
        </p:nvCxnSpPr>
        <p:spPr>
          <a:xfrm>
            <a:off x="4439816" y="2132856"/>
            <a:ext cx="396044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71CC6921-6D33-4CD6-8A78-BFC88CBCE5DD}"/>
              </a:ext>
            </a:extLst>
          </p:cNvPr>
          <p:cNvCxnSpPr/>
          <p:nvPr/>
        </p:nvCxnSpPr>
        <p:spPr>
          <a:xfrm>
            <a:off x="2567608" y="2780928"/>
            <a:ext cx="1512168"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8448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0D055D77-7049-44F9-B965-611184A7A3A0}"/>
              </a:ext>
            </a:extLst>
          </p:cNvPr>
          <p:cNvSpPr/>
          <p:nvPr/>
        </p:nvSpPr>
        <p:spPr>
          <a:xfrm>
            <a:off x="3810000" y="-4650135"/>
            <a:ext cx="4572000" cy="16435268"/>
          </a:xfrm>
          <a:prstGeom prst="rect">
            <a:avLst/>
          </a:prstGeom>
        </p:spPr>
        <p:txBody>
          <a:bodyPr>
            <a:spAutoFit/>
          </a:bodyPr>
          <a:lstStyle/>
          <a:p>
            <a:r>
              <a:rPr lang="ja-JP" altLang="en-US"/>
              <a:t>import matplotlib.pyplot as plt</a:t>
            </a:r>
          </a:p>
          <a:p>
            <a:r>
              <a:rPr lang="ja-JP" altLang="en-US"/>
              <a:t>import numpy as np</a:t>
            </a:r>
          </a:p>
          <a:p>
            <a:r>
              <a:rPr lang="ja-JP" altLang="en-US"/>
              <a:t>import math</a:t>
            </a:r>
          </a:p>
          <a:p>
            <a:r>
              <a:rPr lang="ja-JP" altLang="en-US"/>
              <a:t>import time </a:t>
            </a:r>
          </a:p>
          <a:p>
            <a:r>
              <a:rPr lang="ja-JP" altLang="en-US"/>
              <a:t>%matplotlib inline</a:t>
            </a:r>
          </a:p>
          <a:p>
            <a:endParaRPr lang="ja-JP" altLang="en-US"/>
          </a:p>
          <a:p>
            <a:r>
              <a:rPr lang="ja-JP" altLang="en-US"/>
              <a:t>np.random.seed(100)</a:t>
            </a:r>
          </a:p>
          <a:p>
            <a:r>
              <a:rPr lang="ja-JP" altLang="en-US"/>
              <a:t>X = 0 # 的に当たった回数です</a:t>
            </a:r>
          </a:p>
          <a:p>
            <a:endParaRPr lang="ja-JP" altLang="en-US"/>
          </a:p>
          <a:p>
            <a:r>
              <a:rPr lang="ja-JP" altLang="en-US"/>
              <a:t># 試行回数Nを指定してください</a:t>
            </a:r>
          </a:p>
          <a:p>
            <a:r>
              <a:rPr lang="ja-JP" altLang="en-US"/>
              <a:t>N = 1000</a:t>
            </a:r>
          </a:p>
          <a:p>
            <a:r>
              <a:rPr lang="ja-JP" altLang="en-US"/>
              <a:t># 四分円の境界の方程式[y=√(1-x^2)(0&lt;=x&lt;=1)]を描画しています</a:t>
            </a:r>
          </a:p>
          <a:p>
            <a:r>
              <a:rPr lang="ja-JP" altLang="en-US"/>
              <a:t>circle_x = np.arange(0, 1, 0.001)</a:t>
            </a:r>
          </a:p>
          <a:p>
            <a:r>
              <a:rPr lang="ja-JP" altLang="en-US"/>
              <a:t>circle_y = np.sqrt(1- circle_x * circle_x)</a:t>
            </a:r>
          </a:p>
          <a:p>
            <a:r>
              <a:rPr lang="ja-JP" altLang="en-US"/>
              <a:t>plt.figure(figsize=(5,5))</a:t>
            </a:r>
          </a:p>
          <a:p>
            <a:r>
              <a:rPr lang="ja-JP" altLang="en-US"/>
              <a:t>plt.plot(circle_x, circle_y) </a:t>
            </a:r>
          </a:p>
          <a:p>
            <a:endParaRPr lang="ja-JP" altLang="en-US"/>
          </a:p>
          <a:p>
            <a:r>
              <a:rPr lang="ja-JP" altLang="en-US"/>
              <a:t># N回の試行にかかる時間を計測します</a:t>
            </a:r>
          </a:p>
          <a:p>
            <a:r>
              <a:rPr lang="ja-JP" altLang="en-US"/>
              <a:t>start_time = time.clock() </a:t>
            </a:r>
          </a:p>
          <a:p>
            <a:endParaRPr lang="ja-JP" altLang="en-US"/>
          </a:p>
          <a:p>
            <a:r>
              <a:rPr lang="ja-JP" altLang="en-US"/>
              <a:t># N回の試行を行っています</a:t>
            </a:r>
          </a:p>
          <a:p>
            <a:r>
              <a:rPr lang="ja-JP" altLang="en-US"/>
              <a:t>for i in range(0, N):</a:t>
            </a:r>
          </a:p>
          <a:p>
            <a:r>
              <a:rPr lang="ja-JP" altLang="en-US"/>
              <a:t>    # 0から1の間で一様乱数を発生させ、変数score_xに格納してください</a:t>
            </a:r>
          </a:p>
          <a:p>
            <a:r>
              <a:rPr lang="ja-JP" altLang="en-US"/>
              <a:t>    score_x = np.random.rand()</a:t>
            </a:r>
          </a:p>
          <a:p>
            <a:r>
              <a:rPr lang="ja-JP" altLang="en-US"/>
              <a:t>    # 0から1の間で一様乱数を発生させ、変数score_yに格納してください</a:t>
            </a:r>
          </a:p>
          <a:p>
            <a:r>
              <a:rPr lang="ja-JP" altLang="en-US"/>
              <a:t>    score_y = np.random.rand()</a:t>
            </a:r>
          </a:p>
          <a:p>
            <a:r>
              <a:rPr lang="ja-JP" altLang="en-US"/>
              <a:t>    if score_x * score_x + score_y * score_y &lt; 1:</a:t>
            </a:r>
          </a:p>
          <a:p>
            <a:r>
              <a:rPr lang="ja-JP" altLang="en-US"/>
              <a:t>        # 円内に入ったものは黒で表示させ、外れたものは青で表示させてください</a:t>
            </a:r>
          </a:p>
          <a:p>
            <a:r>
              <a:rPr lang="ja-JP" altLang="en-US"/>
              <a:t>        plt.scatter(score_x, score_y, marker='o', color='k')</a:t>
            </a:r>
          </a:p>
          <a:p>
            <a:r>
              <a:rPr lang="ja-JP" altLang="en-US"/>
              <a:t>        # 円内に入ったならば、上で定義した変数 X に 1 ポイント加算してください</a:t>
            </a:r>
          </a:p>
          <a:p>
            <a:r>
              <a:rPr lang="ja-JP" altLang="en-US"/>
              <a:t>        X = X + 1</a:t>
            </a:r>
          </a:p>
          <a:p>
            <a:r>
              <a:rPr lang="ja-JP" altLang="en-US"/>
              <a:t>    else:</a:t>
            </a:r>
          </a:p>
          <a:p>
            <a:r>
              <a:rPr lang="ja-JP" altLang="en-US"/>
              <a:t>        plt.scatter(score_x, score_y, marker='o', color='b')</a:t>
            </a:r>
          </a:p>
          <a:p>
            <a:endParaRPr lang="ja-JP" altLang="en-US"/>
          </a:p>
          <a:p>
            <a:r>
              <a:rPr lang="ja-JP" altLang="en-US"/>
              <a:t># piの近似値をここで計算してください</a:t>
            </a:r>
          </a:p>
          <a:p>
            <a:r>
              <a:rPr lang="ja-JP" altLang="en-US"/>
              <a:t>pi = 4*float(X)/float(N)</a:t>
            </a:r>
          </a:p>
          <a:p>
            <a:endParaRPr lang="ja-JP" altLang="en-US"/>
          </a:p>
          <a:p>
            <a:r>
              <a:rPr lang="ja-JP" altLang="en-US"/>
              <a:t># モンテカルロ法の実行時間を計算しています</a:t>
            </a:r>
          </a:p>
          <a:p>
            <a:r>
              <a:rPr lang="ja-JP" altLang="en-US"/>
              <a:t>end_time = time.clock() </a:t>
            </a:r>
          </a:p>
          <a:p>
            <a:r>
              <a:rPr lang="ja-JP" altLang="en-US"/>
              <a:t>time = end_time - start_time</a:t>
            </a:r>
          </a:p>
          <a:p>
            <a:endParaRPr lang="ja-JP" altLang="en-US"/>
          </a:p>
          <a:p>
            <a:r>
              <a:rPr lang="ja-JP" altLang="en-US"/>
              <a:t># 円周率の結果を表示してください</a:t>
            </a:r>
          </a:p>
          <a:p>
            <a:r>
              <a:rPr lang="ja-JP" altLang="en-US"/>
              <a:t>print("円周率:%.6f"% pi)</a:t>
            </a:r>
          </a:p>
          <a:p>
            <a:r>
              <a:rPr lang="ja-JP" altLang="en-US"/>
              <a:t>print("実行時間:%f" % (time))</a:t>
            </a:r>
          </a:p>
          <a:p>
            <a:endParaRPr lang="ja-JP" altLang="en-US"/>
          </a:p>
          <a:p>
            <a:r>
              <a:rPr lang="ja-JP" altLang="en-US"/>
              <a:t># 結果を表示します</a:t>
            </a:r>
          </a:p>
          <a:p>
            <a:r>
              <a:rPr lang="ja-JP" altLang="en-US"/>
              <a:t>plt.grid(True)</a:t>
            </a:r>
          </a:p>
          <a:p>
            <a:r>
              <a:rPr lang="ja-JP" altLang="en-US"/>
              <a:t>plt.xlabel('X')</a:t>
            </a:r>
          </a:p>
          <a:p>
            <a:r>
              <a:rPr lang="ja-JP" altLang="en-US"/>
              <a:t>plt.ylabel('Y')</a:t>
            </a:r>
          </a:p>
          <a:p>
            <a:r>
              <a:rPr lang="ja-JP" altLang="en-US"/>
              <a:t>plt.show()</a:t>
            </a:r>
          </a:p>
        </p:txBody>
      </p:sp>
    </p:spTree>
    <p:extLst>
      <p:ext uri="{BB962C8B-B14F-4D97-AF65-F5344CB8AC3E}">
        <p14:creationId xmlns:p14="http://schemas.microsoft.com/office/powerpoint/2010/main" val="2725800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20A406-40A2-4CEC-9292-AA21CA5B0BB5}"/>
              </a:ext>
            </a:extLst>
          </p:cNvPr>
          <p:cNvSpPr>
            <a:spLocks noGrp="1"/>
          </p:cNvSpPr>
          <p:nvPr>
            <p:ph type="title"/>
          </p:nvPr>
        </p:nvSpPr>
        <p:spPr/>
        <p:txBody>
          <a:bodyPr/>
          <a:lstStyle/>
          <a:p>
            <a:r>
              <a:rPr kumimoji="1" lang="ja-JP" altLang="en-US"/>
              <a:t>モンテカルト法の問題点</a:t>
            </a:r>
          </a:p>
        </p:txBody>
      </p:sp>
      <p:sp>
        <p:nvSpPr>
          <p:cNvPr id="3" name="コンテンツ プレースホルダー 2">
            <a:extLst>
              <a:ext uri="{FF2B5EF4-FFF2-40B4-BE49-F238E27FC236}">
                <a16:creationId xmlns:a16="http://schemas.microsoft.com/office/drawing/2014/main" id="{10B0E212-0EDA-41EF-B539-C18053AB4DCD}"/>
              </a:ext>
            </a:extLst>
          </p:cNvPr>
          <p:cNvSpPr>
            <a:spLocks noGrp="1"/>
          </p:cNvSpPr>
          <p:nvPr>
            <p:ph idx="1"/>
          </p:nvPr>
        </p:nvSpPr>
        <p:spPr/>
        <p:txBody>
          <a:bodyPr/>
          <a:lstStyle/>
          <a:p>
            <a:r>
              <a:rPr kumimoji="1" lang="ja-JP" altLang="en-US"/>
              <a:t>収束するのが遅い。多大な計算をした割には</a:t>
            </a:r>
            <a:endParaRPr kumimoji="1" lang="en-US" altLang="ja-JP"/>
          </a:p>
          <a:p>
            <a:pPr marL="0" indent="0">
              <a:buNone/>
            </a:pPr>
            <a:r>
              <a:rPr kumimoji="1" lang="ja-JP" altLang="en-US"/>
              <a:t>　答えがでるのが時間がかかる</a:t>
            </a:r>
            <a:endParaRPr kumimoji="1" lang="en-US" altLang="ja-JP"/>
          </a:p>
          <a:p>
            <a:r>
              <a:rPr kumimoji="1" lang="ja-JP" altLang="en-US"/>
              <a:t>プログラムは容易</a:t>
            </a:r>
          </a:p>
        </p:txBody>
      </p:sp>
    </p:spTree>
    <p:extLst>
      <p:ext uri="{BB962C8B-B14F-4D97-AF65-F5344CB8AC3E}">
        <p14:creationId xmlns:p14="http://schemas.microsoft.com/office/powerpoint/2010/main" val="34342723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2C80BF-B27C-4F8A-9704-AEB7A760B80C}"/>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74698618-8C09-4A43-AAC4-52F9394F27AC}"/>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2463217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D639D5-ABDF-46D3-A5E1-AD2C6B4CE8B1}"/>
              </a:ext>
            </a:extLst>
          </p:cNvPr>
          <p:cNvSpPr>
            <a:spLocks noGrp="1"/>
          </p:cNvSpPr>
          <p:nvPr>
            <p:ph type="title"/>
          </p:nvPr>
        </p:nvSpPr>
        <p:spPr/>
        <p:txBody>
          <a:bodyPr/>
          <a:lstStyle/>
          <a:p>
            <a:r>
              <a:rPr lang="ja-JP" altLang="en-US" dirty="0"/>
              <a:t>複数のグラフを描く</a:t>
            </a:r>
            <a:r>
              <a:rPr lang="en-US" altLang="ja-JP" dirty="0"/>
              <a:t>(subplot)</a:t>
            </a:r>
            <a:endParaRPr kumimoji="1" lang="ja-JP" altLang="en-US" dirty="0"/>
          </a:p>
        </p:txBody>
      </p:sp>
      <p:sp>
        <p:nvSpPr>
          <p:cNvPr id="4" name="正方形/長方形 3">
            <a:extLst>
              <a:ext uri="{FF2B5EF4-FFF2-40B4-BE49-F238E27FC236}">
                <a16:creationId xmlns:a16="http://schemas.microsoft.com/office/drawing/2014/main" id="{B2F7BC32-E92F-48C6-800B-94FCB0BA744A}"/>
              </a:ext>
            </a:extLst>
          </p:cNvPr>
          <p:cNvSpPr/>
          <p:nvPr/>
        </p:nvSpPr>
        <p:spPr>
          <a:xfrm>
            <a:off x="2711624" y="1166843"/>
            <a:ext cx="5598368" cy="5078313"/>
          </a:xfrm>
          <a:prstGeom prst="rect">
            <a:avLst/>
          </a:prstGeom>
        </p:spPr>
        <p:txBody>
          <a:bodyPr wrap="square">
            <a:spAutoFit/>
          </a:bodyPr>
          <a:lstStyle/>
          <a:p>
            <a:r>
              <a:rPr lang="en-US" altLang="ja-JP" dirty="0"/>
              <a:t>%matplotlib inline</a:t>
            </a:r>
          </a:p>
          <a:p>
            <a:r>
              <a:rPr lang="en-US" altLang="ja-JP" dirty="0"/>
              <a:t>import </a:t>
            </a:r>
            <a:r>
              <a:rPr lang="en-US" altLang="ja-JP" dirty="0" err="1"/>
              <a:t>matplotlib.pyplot</a:t>
            </a:r>
            <a:r>
              <a:rPr lang="en-US" altLang="ja-JP" dirty="0"/>
              <a:t> as </a:t>
            </a:r>
            <a:r>
              <a:rPr lang="en-US" altLang="ja-JP" dirty="0" err="1"/>
              <a:t>plt</a:t>
            </a:r>
            <a:endParaRPr lang="en-US" altLang="ja-JP" dirty="0"/>
          </a:p>
          <a:p>
            <a:r>
              <a:rPr lang="en-US" altLang="ja-JP" dirty="0"/>
              <a:t>import </a:t>
            </a:r>
            <a:r>
              <a:rPr lang="en-US" altLang="ja-JP" dirty="0" err="1"/>
              <a:t>numpy</a:t>
            </a:r>
            <a:r>
              <a:rPr lang="en-US" altLang="ja-JP" dirty="0"/>
              <a:t> as np</a:t>
            </a:r>
          </a:p>
          <a:p>
            <a:endParaRPr lang="en-US" altLang="ja-JP" dirty="0"/>
          </a:p>
          <a:p>
            <a:r>
              <a:rPr lang="en-US" altLang="ja-JP" dirty="0"/>
              <a:t>t = </a:t>
            </a:r>
            <a:r>
              <a:rPr lang="en-US" altLang="ja-JP" dirty="0" err="1"/>
              <a:t>np.arange</a:t>
            </a:r>
            <a:r>
              <a:rPr lang="en-US" altLang="ja-JP" dirty="0"/>
              <a:t>(0.0, 2.0, 0.01)       # 0</a:t>
            </a:r>
            <a:r>
              <a:rPr lang="ja-JP" altLang="en-US" dirty="0"/>
              <a:t>～</a:t>
            </a:r>
            <a:r>
              <a:rPr lang="en-US" altLang="ja-JP" dirty="0"/>
              <a:t>2.0</a:t>
            </a:r>
            <a:r>
              <a:rPr lang="ja-JP" altLang="en-US" dirty="0"/>
              <a:t>の範囲で</a:t>
            </a:r>
            <a:r>
              <a:rPr lang="en-US" altLang="ja-JP" dirty="0"/>
              <a:t>0.01</a:t>
            </a:r>
            <a:r>
              <a:rPr lang="ja-JP" altLang="en-US" dirty="0"/>
              <a:t>刻みの等差数列</a:t>
            </a:r>
          </a:p>
          <a:p>
            <a:r>
              <a:rPr lang="en-US" altLang="ja-JP" dirty="0"/>
              <a:t>s1 = </a:t>
            </a:r>
            <a:r>
              <a:rPr lang="en-US" altLang="ja-JP" dirty="0" err="1"/>
              <a:t>np.sin</a:t>
            </a:r>
            <a:r>
              <a:rPr lang="en-US" altLang="ja-JP" dirty="0"/>
              <a:t>(2*</a:t>
            </a:r>
            <a:r>
              <a:rPr lang="en-US" altLang="ja-JP" dirty="0" err="1"/>
              <a:t>np.pi</a:t>
            </a:r>
            <a:r>
              <a:rPr lang="en-US" altLang="ja-JP" dirty="0"/>
              <a:t>*t)              # (2</a:t>
            </a:r>
            <a:r>
              <a:rPr lang="ja-JP" altLang="en-US" dirty="0"/>
              <a:t>・円周率・</a:t>
            </a:r>
            <a:r>
              <a:rPr lang="en-US" altLang="ja-JP" dirty="0"/>
              <a:t>t)</a:t>
            </a:r>
            <a:r>
              <a:rPr lang="ja-JP" altLang="en-US" dirty="0"/>
              <a:t>の正弦</a:t>
            </a:r>
          </a:p>
          <a:p>
            <a:r>
              <a:rPr lang="en-US" altLang="ja-JP" dirty="0"/>
              <a:t>s2 = </a:t>
            </a:r>
            <a:r>
              <a:rPr lang="en-US" altLang="ja-JP" dirty="0" err="1"/>
              <a:t>np.sin</a:t>
            </a:r>
            <a:r>
              <a:rPr lang="en-US" altLang="ja-JP" dirty="0"/>
              <a:t>(4*</a:t>
            </a:r>
            <a:r>
              <a:rPr lang="en-US" altLang="ja-JP" dirty="0" err="1"/>
              <a:t>np.pi</a:t>
            </a:r>
            <a:r>
              <a:rPr lang="en-US" altLang="ja-JP" dirty="0"/>
              <a:t>*t)              # (4</a:t>
            </a:r>
            <a:r>
              <a:rPr lang="ja-JP" altLang="en-US" dirty="0"/>
              <a:t>・円周率・</a:t>
            </a:r>
            <a:r>
              <a:rPr lang="en-US" altLang="ja-JP" dirty="0"/>
              <a:t>t)</a:t>
            </a:r>
            <a:r>
              <a:rPr lang="ja-JP" altLang="en-US" dirty="0"/>
              <a:t>の正弦</a:t>
            </a:r>
          </a:p>
          <a:p>
            <a:endParaRPr lang="ja-JP" altLang="en-US" dirty="0"/>
          </a:p>
          <a:p>
            <a:r>
              <a:rPr lang="en-US" altLang="ja-JP" dirty="0" err="1"/>
              <a:t>plt.subplot</a:t>
            </a:r>
            <a:r>
              <a:rPr lang="en-US" altLang="ja-JP" dirty="0"/>
              <a:t>(211, </a:t>
            </a:r>
            <a:r>
              <a:rPr lang="en-US" altLang="ja-JP" dirty="0" err="1"/>
              <a:t>facecolor</a:t>
            </a:r>
            <a:r>
              <a:rPr lang="en-US" altLang="ja-JP" dirty="0"/>
              <a:t>='pink')  # 2</a:t>
            </a:r>
            <a:r>
              <a:rPr lang="ja-JP" altLang="en-US" dirty="0"/>
              <a:t>行</a:t>
            </a:r>
            <a:r>
              <a:rPr lang="en-US" altLang="ja-JP" dirty="0"/>
              <a:t>×1</a:t>
            </a:r>
            <a:r>
              <a:rPr lang="ja-JP" altLang="en-US" dirty="0"/>
              <a:t>列の上段を指定</a:t>
            </a:r>
          </a:p>
          <a:p>
            <a:r>
              <a:rPr lang="en-US" altLang="ja-JP" dirty="0" err="1"/>
              <a:t>plt.plot</a:t>
            </a:r>
            <a:r>
              <a:rPr lang="en-US" altLang="ja-JP" dirty="0"/>
              <a:t>(t, s1)</a:t>
            </a:r>
          </a:p>
          <a:p>
            <a:r>
              <a:rPr lang="en-US" altLang="ja-JP" dirty="0" err="1"/>
              <a:t>plt.subplot</a:t>
            </a:r>
            <a:r>
              <a:rPr lang="en-US" altLang="ja-JP" dirty="0"/>
              <a:t>(212, </a:t>
            </a:r>
            <a:r>
              <a:rPr lang="en-US" altLang="ja-JP" dirty="0" err="1"/>
              <a:t>facecolor</a:t>
            </a:r>
            <a:r>
              <a:rPr lang="en-US" altLang="ja-JP" dirty="0"/>
              <a:t>='white') # 2</a:t>
            </a:r>
            <a:r>
              <a:rPr lang="ja-JP" altLang="en-US" dirty="0"/>
              <a:t>行</a:t>
            </a:r>
            <a:r>
              <a:rPr lang="en-US" altLang="ja-JP" dirty="0"/>
              <a:t>×1</a:t>
            </a:r>
            <a:r>
              <a:rPr lang="ja-JP" altLang="en-US" dirty="0"/>
              <a:t>列の下段を指定</a:t>
            </a:r>
          </a:p>
          <a:p>
            <a:r>
              <a:rPr lang="en-US" altLang="ja-JP" dirty="0" err="1"/>
              <a:t>plt.plot</a:t>
            </a:r>
            <a:r>
              <a:rPr lang="en-US" altLang="ja-JP" dirty="0"/>
              <a:t>(t, s2)</a:t>
            </a:r>
          </a:p>
          <a:p>
            <a:r>
              <a:rPr lang="en-US" altLang="ja-JP" dirty="0" err="1"/>
              <a:t>plt.show</a:t>
            </a:r>
            <a:r>
              <a:rPr lang="en-US" altLang="ja-JP" dirty="0"/>
              <a:t>()</a:t>
            </a:r>
            <a:endParaRPr lang="ja-JP" altLang="en-US" dirty="0"/>
          </a:p>
        </p:txBody>
      </p:sp>
      <p:pic>
        <p:nvPicPr>
          <p:cNvPr id="9224" name="Picture 8">
            <a:extLst>
              <a:ext uri="{FF2B5EF4-FFF2-40B4-BE49-F238E27FC236}">
                <a16:creationId xmlns:a16="http://schemas.microsoft.com/office/drawing/2014/main" id="{F781FF69-7A68-4AD0-AF8D-0AA7FDFC49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8008" y="4427844"/>
            <a:ext cx="3562350"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0368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7E0561-3F58-4595-91C5-995E35A45763}"/>
              </a:ext>
            </a:extLst>
          </p:cNvPr>
          <p:cNvSpPr>
            <a:spLocks noGrp="1"/>
          </p:cNvSpPr>
          <p:nvPr>
            <p:ph type="title"/>
          </p:nvPr>
        </p:nvSpPr>
        <p:spPr/>
        <p:txBody>
          <a:bodyPr/>
          <a:lstStyle/>
          <a:p>
            <a:r>
              <a:rPr lang="en-US" altLang="ja-JP" dirty="0"/>
              <a:t>subplot</a:t>
            </a:r>
            <a:endParaRPr kumimoji="1" lang="ja-JP" altLang="en-US" dirty="0"/>
          </a:p>
        </p:txBody>
      </p:sp>
      <p:sp>
        <p:nvSpPr>
          <p:cNvPr id="3" name="コンテンツ プレースホルダー 2">
            <a:extLst>
              <a:ext uri="{FF2B5EF4-FFF2-40B4-BE49-F238E27FC236}">
                <a16:creationId xmlns:a16="http://schemas.microsoft.com/office/drawing/2014/main" id="{29BC9AC7-0E2F-4436-8ABD-DE045FB5F3B0}"/>
              </a:ext>
            </a:extLst>
          </p:cNvPr>
          <p:cNvSpPr>
            <a:spLocks noGrp="1"/>
          </p:cNvSpPr>
          <p:nvPr>
            <p:ph idx="1"/>
          </p:nvPr>
        </p:nvSpPr>
        <p:spPr/>
        <p:txBody>
          <a:bodyPr/>
          <a:lstStyle/>
          <a:p>
            <a:r>
              <a:rPr lang="en-US" altLang="ja-JP" dirty="0" err="1"/>
              <a:t>plt.subplot</a:t>
            </a:r>
            <a:r>
              <a:rPr lang="en-US" altLang="ja-JP" dirty="0"/>
              <a:t>(211, </a:t>
            </a:r>
            <a:r>
              <a:rPr lang="en-US" altLang="ja-JP" dirty="0" err="1"/>
              <a:t>facecolor</a:t>
            </a:r>
            <a:r>
              <a:rPr lang="en-US" altLang="ja-JP" dirty="0"/>
              <a:t>='pink’)</a:t>
            </a:r>
          </a:p>
          <a:p>
            <a:r>
              <a:rPr kumimoji="1" lang="en-US" altLang="ja-JP" dirty="0"/>
              <a:t>211 </a:t>
            </a:r>
            <a:r>
              <a:rPr lang="ja-JP" altLang="en-US" dirty="0"/>
              <a:t>２行１列の行列の１番目を表す</a:t>
            </a:r>
            <a:endParaRPr lang="en-US" altLang="ja-JP" dirty="0"/>
          </a:p>
          <a:p>
            <a:r>
              <a:rPr lang="en-US" altLang="ja-JP" dirty="0"/>
              <a:t>211 </a:t>
            </a:r>
            <a:r>
              <a:rPr lang="ja-JP" altLang="en-US" dirty="0"/>
              <a:t>２行１列の行列の２番目を表す</a:t>
            </a:r>
            <a:endParaRPr lang="en-US" altLang="ja-JP" dirty="0"/>
          </a:p>
          <a:p>
            <a:endParaRPr kumimoji="1" lang="ja-JP" altLang="en-US" dirty="0"/>
          </a:p>
        </p:txBody>
      </p:sp>
    </p:spTree>
    <p:extLst>
      <p:ext uri="{BB962C8B-B14F-4D97-AF65-F5344CB8AC3E}">
        <p14:creationId xmlns:p14="http://schemas.microsoft.com/office/powerpoint/2010/main" val="42922064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4B65DD-3DAB-4D43-AC45-D8CADD5A9484}"/>
              </a:ext>
            </a:extLst>
          </p:cNvPr>
          <p:cNvSpPr>
            <a:spLocks noGrp="1"/>
          </p:cNvSpPr>
          <p:nvPr>
            <p:ph type="title"/>
          </p:nvPr>
        </p:nvSpPr>
        <p:spPr/>
        <p:txBody>
          <a:bodyPr>
            <a:normAutofit/>
          </a:bodyPr>
          <a:lstStyle/>
          <a:p>
            <a:r>
              <a:rPr kumimoji="1" lang="ja-JP" altLang="en-US" dirty="0"/>
              <a:t>２行２列の複数のグラフを書く場合</a:t>
            </a:r>
          </a:p>
        </p:txBody>
      </p:sp>
      <p:sp>
        <p:nvSpPr>
          <p:cNvPr id="4" name="正方形/長方形 3">
            <a:extLst>
              <a:ext uri="{FF2B5EF4-FFF2-40B4-BE49-F238E27FC236}">
                <a16:creationId xmlns:a16="http://schemas.microsoft.com/office/drawing/2014/main" id="{C2FB14BC-EA35-4E8E-BDD7-07A4CB5D23B0}"/>
              </a:ext>
            </a:extLst>
          </p:cNvPr>
          <p:cNvSpPr/>
          <p:nvPr/>
        </p:nvSpPr>
        <p:spPr>
          <a:xfrm>
            <a:off x="1858792" y="1340769"/>
            <a:ext cx="8064896" cy="5078313"/>
          </a:xfrm>
          <a:prstGeom prst="rect">
            <a:avLst/>
          </a:prstGeom>
        </p:spPr>
        <p:txBody>
          <a:bodyPr wrap="square">
            <a:spAutoFit/>
          </a:bodyPr>
          <a:lstStyle/>
          <a:p>
            <a:r>
              <a:rPr lang="en-US" altLang="ja-JP" dirty="0"/>
              <a:t>%matplotlib inline</a:t>
            </a:r>
          </a:p>
          <a:p>
            <a:r>
              <a:rPr lang="en-US" altLang="ja-JP" dirty="0"/>
              <a:t>import </a:t>
            </a:r>
            <a:r>
              <a:rPr lang="en-US" altLang="ja-JP" dirty="0" err="1"/>
              <a:t>matplotlib.pyplot</a:t>
            </a:r>
            <a:r>
              <a:rPr lang="en-US" altLang="ja-JP" dirty="0"/>
              <a:t> as </a:t>
            </a:r>
            <a:r>
              <a:rPr lang="en-US" altLang="ja-JP" dirty="0" err="1"/>
              <a:t>plt</a:t>
            </a:r>
            <a:endParaRPr lang="en-US" altLang="ja-JP" dirty="0"/>
          </a:p>
          <a:p>
            <a:r>
              <a:rPr lang="en-US" altLang="ja-JP" dirty="0"/>
              <a:t>import </a:t>
            </a:r>
            <a:r>
              <a:rPr lang="en-US" altLang="ja-JP" dirty="0" err="1"/>
              <a:t>numpy</a:t>
            </a:r>
            <a:r>
              <a:rPr lang="en-US" altLang="ja-JP" dirty="0"/>
              <a:t> as np</a:t>
            </a:r>
          </a:p>
          <a:p>
            <a:r>
              <a:rPr lang="en-US" altLang="ja-JP" dirty="0"/>
              <a:t>t = </a:t>
            </a:r>
            <a:r>
              <a:rPr lang="en-US" altLang="ja-JP" dirty="0" err="1"/>
              <a:t>np.arange</a:t>
            </a:r>
            <a:r>
              <a:rPr lang="en-US" altLang="ja-JP" dirty="0"/>
              <a:t>(0.0, 2.0, 0.01)        # 0</a:t>
            </a:r>
            <a:r>
              <a:rPr lang="ja-JP" altLang="en-US" dirty="0"/>
              <a:t>～</a:t>
            </a:r>
            <a:r>
              <a:rPr lang="en-US" altLang="ja-JP" dirty="0"/>
              <a:t>2.0</a:t>
            </a:r>
            <a:r>
              <a:rPr lang="ja-JP" altLang="en-US" dirty="0"/>
              <a:t>の範囲で</a:t>
            </a:r>
            <a:r>
              <a:rPr lang="en-US" altLang="ja-JP" dirty="0"/>
              <a:t>0.01</a:t>
            </a:r>
            <a:r>
              <a:rPr lang="ja-JP" altLang="en-US" dirty="0"/>
              <a:t>刻みの等差数列</a:t>
            </a:r>
          </a:p>
          <a:p>
            <a:r>
              <a:rPr lang="en-US" altLang="ja-JP" dirty="0"/>
              <a:t>s1 = </a:t>
            </a:r>
            <a:r>
              <a:rPr lang="en-US" altLang="ja-JP" dirty="0" err="1"/>
              <a:t>np.sin</a:t>
            </a:r>
            <a:r>
              <a:rPr lang="en-US" altLang="ja-JP" dirty="0"/>
              <a:t>(2*</a:t>
            </a:r>
            <a:r>
              <a:rPr lang="en-US" altLang="ja-JP" dirty="0" err="1"/>
              <a:t>np.pi</a:t>
            </a:r>
            <a:r>
              <a:rPr lang="en-US" altLang="ja-JP" dirty="0"/>
              <a:t>*t)               # (2</a:t>
            </a:r>
            <a:r>
              <a:rPr lang="ja-JP" altLang="en-US" dirty="0"/>
              <a:t>・円周率・</a:t>
            </a:r>
            <a:r>
              <a:rPr lang="en-US" altLang="ja-JP" dirty="0"/>
              <a:t>t)</a:t>
            </a:r>
            <a:r>
              <a:rPr lang="ja-JP" altLang="en-US" dirty="0"/>
              <a:t>の正弦</a:t>
            </a:r>
          </a:p>
          <a:p>
            <a:r>
              <a:rPr lang="en-US" altLang="ja-JP" dirty="0"/>
              <a:t>s2 = </a:t>
            </a:r>
            <a:r>
              <a:rPr lang="en-US" altLang="ja-JP" dirty="0" err="1"/>
              <a:t>np.sin</a:t>
            </a:r>
            <a:r>
              <a:rPr lang="en-US" altLang="ja-JP" dirty="0"/>
              <a:t>(4*</a:t>
            </a:r>
            <a:r>
              <a:rPr lang="en-US" altLang="ja-JP" dirty="0" err="1"/>
              <a:t>np.pi</a:t>
            </a:r>
            <a:r>
              <a:rPr lang="en-US" altLang="ja-JP" dirty="0"/>
              <a:t>*t)               # (4</a:t>
            </a:r>
            <a:r>
              <a:rPr lang="ja-JP" altLang="en-US" dirty="0"/>
              <a:t>・円周率・</a:t>
            </a:r>
            <a:r>
              <a:rPr lang="en-US" altLang="ja-JP" dirty="0"/>
              <a:t>t)</a:t>
            </a:r>
            <a:r>
              <a:rPr lang="ja-JP" altLang="en-US" dirty="0"/>
              <a:t>の正弦</a:t>
            </a:r>
          </a:p>
          <a:p>
            <a:r>
              <a:rPr lang="en-US" altLang="ja-JP" dirty="0"/>
              <a:t>s3 = </a:t>
            </a:r>
            <a:r>
              <a:rPr lang="en-US" altLang="ja-JP" dirty="0" err="1"/>
              <a:t>np.sin</a:t>
            </a:r>
            <a:r>
              <a:rPr lang="en-US" altLang="ja-JP" dirty="0"/>
              <a:t>(6*</a:t>
            </a:r>
            <a:r>
              <a:rPr lang="en-US" altLang="ja-JP" dirty="0" err="1"/>
              <a:t>np.pi</a:t>
            </a:r>
            <a:r>
              <a:rPr lang="en-US" altLang="ja-JP" dirty="0"/>
              <a:t>*t)               # (6</a:t>
            </a:r>
            <a:r>
              <a:rPr lang="ja-JP" altLang="en-US" dirty="0"/>
              <a:t>・円周率・</a:t>
            </a:r>
            <a:r>
              <a:rPr lang="en-US" altLang="ja-JP" dirty="0"/>
              <a:t>t)</a:t>
            </a:r>
            <a:r>
              <a:rPr lang="ja-JP" altLang="en-US" dirty="0"/>
              <a:t>の正弦</a:t>
            </a:r>
          </a:p>
          <a:p>
            <a:r>
              <a:rPr lang="en-US" altLang="ja-JP" dirty="0"/>
              <a:t>s4 = </a:t>
            </a:r>
            <a:r>
              <a:rPr lang="en-US" altLang="ja-JP" dirty="0" err="1"/>
              <a:t>np.sin</a:t>
            </a:r>
            <a:r>
              <a:rPr lang="en-US" altLang="ja-JP" dirty="0"/>
              <a:t>(8*</a:t>
            </a:r>
            <a:r>
              <a:rPr lang="en-US" altLang="ja-JP" dirty="0" err="1"/>
              <a:t>np.pi</a:t>
            </a:r>
            <a:r>
              <a:rPr lang="en-US" altLang="ja-JP" dirty="0"/>
              <a:t>*t)               # (8</a:t>
            </a:r>
            <a:r>
              <a:rPr lang="ja-JP" altLang="en-US" dirty="0"/>
              <a:t>・円周率・</a:t>
            </a:r>
            <a:r>
              <a:rPr lang="en-US" altLang="ja-JP" dirty="0"/>
              <a:t>t)</a:t>
            </a:r>
            <a:r>
              <a:rPr lang="ja-JP" altLang="en-US" dirty="0"/>
              <a:t>の正弦</a:t>
            </a:r>
          </a:p>
          <a:p>
            <a:endParaRPr lang="ja-JP" altLang="en-US" dirty="0"/>
          </a:p>
          <a:p>
            <a:r>
              <a:rPr lang="en-US" altLang="ja-JP" dirty="0" err="1"/>
              <a:t>plt.subplot</a:t>
            </a:r>
            <a:r>
              <a:rPr lang="en-US" altLang="ja-JP" dirty="0"/>
              <a:t>(221, </a:t>
            </a:r>
            <a:r>
              <a:rPr lang="en-US" altLang="ja-JP" dirty="0" err="1"/>
              <a:t>facecolor</a:t>
            </a:r>
            <a:r>
              <a:rPr lang="en-US" altLang="ja-JP" dirty="0"/>
              <a:t>='pink')   # 2</a:t>
            </a:r>
            <a:r>
              <a:rPr lang="ja-JP" altLang="en-US" dirty="0"/>
              <a:t>行</a:t>
            </a:r>
            <a:r>
              <a:rPr lang="en-US" altLang="ja-JP" dirty="0"/>
              <a:t>×2</a:t>
            </a:r>
            <a:r>
              <a:rPr lang="ja-JP" altLang="en-US" dirty="0"/>
              <a:t>列の第</a:t>
            </a:r>
            <a:r>
              <a:rPr lang="en-US" altLang="ja-JP" dirty="0"/>
              <a:t>1</a:t>
            </a:r>
            <a:r>
              <a:rPr lang="ja-JP" altLang="en-US" dirty="0"/>
              <a:t>行、第</a:t>
            </a:r>
            <a:r>
              <a:rPr lang="en-US" altLang="ja-JP" dirty="0"/>
              <a:t>1</a:t>
            </a:r>
            <a:r>
              <a:rPr lang="ja-JP" altLang="en-US" dirty="0"/>
              <a:t>列を指定</a:t>
            </a:r>
          </a:p>
          <a:p>
            <a:r>
              <a:rPr lang="en-US" altLang="ja-JP" dirty="0" err="1"/>
              <a:t>plt.plot</a:t>
            </a:r>
            <a:r>
              <a:rPr lang="en-US" altLang="ja-JP" dirty="0"/>
              <a:t>(t, s1)</a:t>
            </a:r>
          </a:p>
          <a:p>
            <a:r>
              <a:rPr lang="en-US" altLang="ja-JP" dirty="0" err="1"/>
              <a:t>plt.subplot</a:t>
            </a:r>
            <a:r>
              <a:rPr lang="en-US" altLang="ja-JP" dirty="0"/>
              <a:t>(222, </a:t>
            </a:r>
            <a:r>
              <a:rPr lang="en-US" altLang="ja-JP" dirty="0" err="1"/>
              <a:t>facecolor</a:t>
            </a:r>
            <a:r>
              <a:rPr lang="en-US" altLang="ja-JP" dirty="0"/>
              <a:t>='white')  # 2</a:t>
            </a:r>
            <a:r>
              <a:rPr lang="ja-JP" altLang="en-US" dirty="0"/>
              <a:t>行</a:t>
            </a:r>
            <a:r>
              <a:rPr lang="en-US" altLang="ja-JP" dirty="0"/>
              <a:t>×2</a:t>
            </a:r>
            <a:r>
              <a:rPr lang="ja-JP" altLang="en-US" dirty="0"/>
              <a:t>列の第</a:t>
            </a:r>
            <a:r>
              <a:rPr lang="en-US" altLang="ja-JP" dirty="0"/>
              <a:t>1</a:t>
            </a:r>
            <a:r>
              <a:rPr lang="ja-JP" altLang="en-US" dirty="0"/>
              <a:t>行、第</a:t>
            </a:r>
            <a:r>
              <a:rPr lang="en-US" altLang="ja-JP" dirty="0"/>
              <a:t>2</a:t>
            </a:r>
            <a:r>
              <a:rPr lang="ja-JP" altLang="en-US" dirty="0"/>
              <a:t>列を指定</a:t>
            </a:r>
          </a:p>
          <a:p>
            <a:r>
              <a:rPr lang="en-US" altLang="ja-JP" dirty="0" err="1"/>
              <a:t>plt.plot</a:t>
            </a:r>
            <a:r>
              <a:rPr lang="en-US" altLang="ja-JP" dirty="0"/>
              <a:t>(t, s2)</a:t>
            </a:r>
          </a:p>
          <a:p>
            <a:r>
              <a:rPr lang="en-US" altLang="ja-JP" dirty="0" err="1"/>
              <a:t>plt.subplot</a:t>
            </a:r>
            <a:r>
              <a:rPr lang="en-US" altLang="ja-JP" dirty="0"/>
              <a:t>(223, </a:t>
            </a:r>
            <a:r>
              <a:rPr lang="en-US" altLang="ja-JP" dirty="0" err="1"/>
              <a:t>facecolor</a:t>
            </a:r>
            <a:r>
              <a:rPr lang="en-US" altLang="ja-JP" dirty="0"/>
              <a:t>='silver') # 2</a:t>
            </a:r>
            <a:r>
              <a:rPr lang="ja-JP" altLang="en-US" dirty="0"/>
              <a:t>行</a:t>
            </a:r>
            <a:r>
              <a:rPr lang="en-US" altLang="ja-JP" dirty="0"/>
              <a:t>×2</a:t>
            </a:r>
            <a:r>
              <a:rPr lang="ja-JP" altLang="en-US" dirty="0"/>
              <a:t>列の第</a:t>
            </a:r>
            <a:r>
              <a:rPr lang="en-US" altLang="ja-JP" dirty="0"/>
              <a:t>2</a:t>
            </a:r>
            <a:r>
              <a:rPr lang="ja-JP" altLang="en-US" dirty="0"/>
              <a:t>行、第</a:t>
            </a:r>
            <a:r>
              <a:rPr lang="en-US" altLang="ja-JP" dirty="0"/>
              <a:t>1</a:t>
            </a:r>
            <a:r>
              <a:rPr lang="ja-JP" altLang="en-US" dirty="0"/>
              <a:t>列を指定</a:t>
            </a:r>
          </a:p>
          <a:p>
            <a:r>
              <a:rPr lang="en-US" altLang="ja-JP" dirty="0" err="1"/>
              <a:t>plt.plot</a:t>
            </a:r>
            <a:r>
              <a:rPr lang="en-US" altLang="ja-JP" dirty="0"/>
              <a:t>(t, s3)</a:t>
            </a:r>
          </a:p>
          <a:p>
            <a:r>
              <a:rPr lang="en-US" altLang="ja-JP" dirty="0" err="1"/>
              <a:t>plt.subplot</a:t>
            </a:r>
            <a:r>
              <a:rPr lang="en-US" altLang="ja-JP" dirty="0"/>
              <a:t>(224, </a:t>
            </a:r>
            <a:r>
              <a:rPr lang="en-US" altLang="ja-JP" dirty="0" err="1"/>
              <a:t>facecolor</a:t>
            </a:r>
            <a:r>
              <a:rPr lang="en-US" altLang="ja-JP" dirty="0"/>
              <a:t>='pink')   # 2</a:t>
            </a:r>
            <a:r>
              <a:rPr lang="ja-JP" altLang="en-US" dirty="0"/>
              <a:t>行</a:t>
            </a:r>
            <a:r>
              <a:rPr lang="en-US" altLang="ja-JP" dirty="0"/>
              <a:t>×2</a:t>
            </a:r>
            <a:r>
              <a:rPr lang="ja-JP" altLang="en-US" dirty="0"/>
              <a:t>列の第</a:t>
            </a:r>
            <a:r>
              <a:rPr lang="en-US" altLang="ja-JP" dirty="0"/>
              <a:t>2</a:t>
            </a:r>
            <a:r>
              <a:rPr lang="ja-JP" altLang="en-US" dirty="0"/>
              <a:t>行、第</a:t>
            </a:r>
            <a:r>
              <a:rPr lang="en-US" altLang="ja-JP" dirty="0"/>
              <a:t>2</a:t>
            </a:r>
            <a:r>
              <a:rPr lang="ja-JP" altLang="en-US" dirty="0"/>
              <a:t>列を指定</a:t>
            </a:r>
          </a:p>
          <a:p>
            <a:r>
              <a:rPr lang="en-US" altLang="ja-JP" dirty="0" err="1"/>
              <a:t>plt.plot</a:t>
            </a:r>
            <a:r>
              <a:rPr lang="en-US" altLang="ja-JP" dirty="0"/>
              <a:t>(t, s4)</a:t>
            </a:r>
          </a:p>
          <a:p>
            <a:r>
              <a:rPr lang="en-US" altLang="ja-JP" dirty="0" err="1"/>
              <a:t>plt.show</a:t>
            </a:r>
            <a:r>
              <a:rPr lang="en-US" altLang="ja-JP" dirty="0"/>
              <a:t>()</a:t>
            </a:r>
            <a:endParaRPr lang="ja-JP" altLang="en-US" dirty="0"/>
          </a:p>
        </p:txBody>
      </p:sp>
      <p:pic>
        <p:nvPicPr>
          <p:cNvPr id="5" name="Picture 6">
            <a:extLst>
              <a:ext uri="{FF2B5EF4-FFF2-40B4-BE49-F238E27FC236}">
                <a16:creationId xmlns:a16="http://schemas.microsoft.com/office/drawing/2014/main" id="{CF433935-60A2-47A5-8721-7C941CB77F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4072" y="4457700"/>
            <a:ext cx="3562350"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30501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0B7067-3C87-4DEF-8A13-4E1D4FA886FE}"/>
              </a:ext>
            </a:extLst>
          </p:cNvPr>
          <p:cNvSpPr>
            <a:spLocks noGrp="1"/>
          </p:cNvSpPr>
          <p:nvPr>
            <p:ph type="title"/>
          </p:nvPr>
        </p:nvSpPr>
        <p:spPr/>
        <p:txBody>
          <a:bodyPr/>
          <a:lstStyle/>
          <a:p>
            <a:r>
              <a:rPr lang="en-US" altLang="ja-JP" dirty="0"/>
              <a:t>f</a:t>
            </a:r>
            <a:r>
              <a:rPr kumimoji="1" lang="en-US" altLang="ja-JP" dirty="0"/>
              <a:t>igure ,</a:t>
            </a:r>
            <a:r>
              <a:rPr kumimoji="1" lang="en-US" altLang="ja-JP" dirty="0" err="1"/>
              <a:t>add_subplot</a:t>
            </a:r>
            <a:endParaRPr kumimoji="1" lang="ja-JP" altLang="en-US" dirty="0"/>
          </a:p>
        </p:txBody>
      </p:sp>
      <p:sp>
        <p:nvSpPr>
          <p:cNvPr id="3" name="コンテンツ プレースホルダー 2">
            <a:extLst>
              <a:ext uri="{FF2B5EF4-FFF2-40B4-BE49-F238E27FC236}">
                <a16:creationId xmlns:a16="http://schemas.microsoft.com/office/drawing/2014/main" id="{A86AE4EB-A715-471F-9647-ED7B35761BA0}"/>
              </a:ext>
            </a:extLst>
          </p:cNvPr>
          <p:cNvSpPr>
            <a:spLocks noGrp="1"/>
          </p:cNvSpPr>
          <p:nvPr>
            <p:ph idx="1"/>
          </p:nvPr>
        </p:nvSpPr>
        <p:spPr/>
        <p:txBody>
          <a:bodyPr/>
          <a:lstStyle/>
          <a:p>
            <a:r>
              <a:rPr lang="ja-JP" altLang="en-US" dirty="0"/>
              <a:t>２</a:t>
            </a:r>
            <a:r>
              <a:rPr kumimoji="1" lang="ja-JP" altLang="en-US" dirty="0"/>
              <a:t>行４列のグラフを作る</a:t>
            </a:r>
          </a:p>
        </p:txBody>
      </p:sp>
    </p:spTree>
    <p:extLst>
      <p:ext uri="{BB962C8B-B14F-4D97-AF65-F5344CB8AC3E}">
        <p14:creationId xmlns:p14="http://schemas.microsoft.com/office/powerpoint/2010/main" val="32505837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1981200" y="1166019"/>
            <a:ext cx="8229600" cy="4525963"/>
          </a:xfrm>
        </p:spPr>
        <p:txBody>
          <a:bodyPr>
            <a:normAutofit fontScale="47500" lnSpcReduction="20000"/>
          </a:bodyPr>
          <a:lstStyle/>
          <a:p>
            <a:pPr>
              <a:buNone/>
            </a:pPr>
            <a:r>
              <a:rPr lang="en-US" altLang="ja-JP" dirty="0"/>
              <a:t>import </a:t>
            </a:r>
            <a:r>
              <a:rPr lang="en-US" altLang="ja-JP" dirty="0" err="1"/>
              <a:t>matplotlib.pyplot</a:t>
            </a:r>
            <a:r>
              <a:rPr lang="en-US" altLang="ja-JP" dirty="0"/>
              <a:t> as </a:t>
            </a:r>
            <a:r>
              <a:rPr lang="en-US" altLang="ja-JP" dirty="0" err="1"/>
              <a:t>plt</a:t>
            </a:r>
            <a:endParaRPr lang="en-US" altLang="ja-JP" dirty="0"/>
          </a:p>
          <a:p>
            <a:pPr>
              <a:buNone/>
            </a:pPr>
            <a:r>
              <a:rPr lang="en-US" altLang="ja-JP" dirty="0"/>
              <a:t>import </a:t>
            </a:r>
            <a:r>
              <a:rPr lang="en-US" altLang="ja-JP" dirty="0" err="1"/>
              <a:t>numpy</a:t>
            </a:r>
            <a:r>
              <a:rPr lang="en-US" altLang="ja-JP" dirty="0"/>
              <a:t> as </a:t>
            </a:r>
            <a:r>
              <a:rPr lang="en-US" altLang="ja-JP" dirty="0" err="1"/>
              <a:t>np</a:t>
            </a:r>
            <a:endParaRPr lang="en-US" altLang="ja-JP" dirty="0"/>
          </a:p>
          <a:p>
            <a:pPr>
              <a:buNone/>
            </a:pPr>
            <a:r>
              <a:rPr lang="en-US" altLang="ja-JP" dirty="0" err="1"/>
              <a:t>x_list</a:t>
            </a:r>
            <a:r>
              <a:rPr lang="en-US" altLang="ja-JP" dirty="0"/>
              <a:t> = range(0, 10)</a:t>
            </a:r>
          </a:p>
          <a:p>
            <a:pPr>
              <a:buNone/>
            </a:pPr>
            <a:r>
              <a:rPr lang="en-US" altLang="ja-JP" dirty="0" err="1"/>
              <a:t>y_list</a:t>
            </a:r>
            <a:r>
              <a:rPr lang="en-US" altLang="ja-JP" dirty="0"/>
              <a:t> = </a:t>
            </a:r>
            <a:r>
              <a:rPr lang="en-US" altLang="ja-JP" dirty="0" err="1"/>
              <a:t>x_list</a:t>
            </a:r>
            <a:endParaRPr lang="en-US" altLang="ja-JP" dirty="0"/>
          </a:p>
          <a:p>
            <a:pPr>
              <a:buNone/>
            </a:pPr>
            <a:r>
              <a:rPr lang="en-US" altLang="ja-JP" dirty="0" err="1"/>
              <a:t>np.random.randint</a:t>
            </a:r>
            <a:r>
              <a:rPr lang="en-US" altLang="ja-JP" dirty="0"/>
              <a:t>(4, 10, (2, 1))</a:t>
            </a:r>
          </a:p>
          <a:p>
            <a:pPr>
              <a:buNone/>
            </a:pPr>
            <a:r>
              <a:rPr lang="en-US" altLang="ja-JP" dirty="0"/>
              <a:t>(fig, ax) = </a:t>
            </a:r>
            <a:r>
              <a:rPr lang="en-US" altLang="ja-JP" dirty="0" err="1"/>
              <a:t>plt.subplots</a:t>
            </a:r>
            <a:r>
              <a:rPr lang="en-US" altLang="ja-JP" dirty="0"/>
              <a:t>(2, 4, </a:t>
            </a:r>
            <a:r>
              <a:rPr lang="en-US" altLang="ja-JP" dirty="0" err="1"/>
              <a:t>figsize</a:t>
            </a:r>
            <a:r>
              <a:rPr lang="en-US" altLang="ja-JP" dirty="0"/>
              <a:t> = (10, 6))# 2</a:t>
            </a:r>
            <a:r>
              <a:rPr lang="ja-JP" altLang="en-US" dirty="0"/>
              <a:t>行</a:t>
            </a:r>
            <a:r>
              <a:rPr lang="en-US" altLang="ja-JP" dirty="0"/>
              <a:t>4</a:t>
            </a:r>
            <a:r>
              <a:rPr lang="ja-JP" altLang="en-US" dirty="0"/>
              <a:t>列 のグラフの作成</a:t>
            </a:r>
            <a:r>
              <a:rPr lang="en-US" altLang="ja-JP" dirty="0" err="1"/>
              <a:t>figsize</a:t>
            </a:r>
            <a:r>
              <a:rPr lang="ja-JP" altLang="en-US" dirty="0"/>
              <a:t>は表示の大きさ</a:t>
            </a:r>
          </a:p>
          <a:p>
            <a:pPr>
              <a:buNone/>
            </a:pPr>
            <a:r>
              <a:rPr lang="en-US" altLang="ja-JP" dirty="0" err="1"/>
              <a:t>fig.suptitle</a:t>
            </a:r>
            <a:r>
              <a:rPr lang="en-US" altLang="ja-JP" dirty="0"/>
              <a:t>('Title')</a:t>
            </a:r>
          </a:p>
          <a:p>
            <a:pPr>
              <a:buNone/>
            </a:pPr>
            <a:r>
              <a:rPr lang="en-US" altLang="ja-JP" dirty="0"/>
              <a:t>ax[0, 0].bar    (</a:t>
            </a:r>
            <a:r>
              <a:rPr lang="en-US" altLang="ja-JP" dirty="0" err="1"/>
              <a:t>x_list</a:t>
            </a:r>
            <a:r>
              <a:rPr lang="en-US" altLang="ja-JP" dirty="0"/>
              <a:t>, </a:t>
            </a:r>
            <a:r>
              <a:rPr lang="en-US" altLang="ja-JP" dirty="0" err="1"/>
              <a:t>y_list</a:t>
            </a:r>
            <a:r>
              <a:rPr lang="en-US" altLang="ja-JP" dirty="0"/>
              <a:t>)</a:t>
            </a:r>
          </a:p>
          <a:p>
            <a:pPr>
              <a:buNone/>
            </a:pPr>
            <a:r>
              <a:rPr lang="en-US" altLang="ja-JP" dirty="0"/>
              <a:t>ax[0, 1].plot   (</a:t>
            </a:r>
            <a:r>
              <a:rPr lang="en-US" altLang="ja-JP" dirty="0" err="1"/>
              <a:t>x_list</a:t>
            </a:r>
            <a:r>
              <a:rPr lang="en-US" altLang="ja-JP" dirty="0"/>
              <a:t>, </a:t>
            </a:r>
            <a:r>
              <a:rPr lang="en-US" altLang="ja-JP" dirty="0" err="1"/>
              <a:t>y_list</a:t>
            </a:r>
            <a:r>
              <a:rPr lang="en-US" altLang="ja-JP" dirty="0"/>
              <a:t>, 'b')</a:t>
            </a:r>
          </a:p>
          <a:p>
            <a:pPr>
              <a:buNone/>
            </a:pPr>
            <a:r>
              <a:rPr lang="en-US" altLang="ja-JP" dirty="0"/>
              <a:t>ax[0, 2].plot   (</a:t>
            </a:r>
            <a:r>
              <a:rPr lang="en-US" altLang="ja-JP" dirty="0" err="1"/>
              <a:t>x_list</a:t>
            </a:r>
            <a:r>
              <a:rPr lang="en-US" altLang="ja-JP" dirty="0"/>
              <a:t>, </a:t>
            </a:r>
            <a:r>
              <a:rPr lang="en-US" altLang="ja-JP" dirty="0" err="1"/>
              <a:t>y_list</a:t>
            </a:r>
            <a:r>
              <a:rPr lang="en-US" altLang="ja-JP" dirty="0"/>
              <a:t>, '</a:t>
            </a:r>
            <a:r>
              <a:rPr lang="en-US" altLang="ja-JP" dirty="0" err="1"/>
              <a:t>ro</a:t>
            </a:r>
            <a:r>
              <a:rPr lang="en-US" altLang="ja-JP" dirty="0"/>
              <a:t>')</a:t>
            </a:r>
          </a:p>
          <a:p>
            <a:pPr>
              <a:buNone/>
            </a:pPr>
            <a:r>
              <a:rPr lang="en-US" altLang="ja-JP" dirty="0"/>
              <a:t>ax[0, 3].scatter(</a:t>
            </a:r>
            <a:r>
              <a:rPr lang="en-US" altLang="ja-JP" dirty="0" err="1"/>
              <a:t>x_list</a:t>
            </a:r>
            <a:r>
              <a:rPr lang="en-US" altLang="ja-JP" dirty="0"/>
              <a:t>, </a:t>
            </a:r>
            <a:r>
              <a:rPr lang="en-US" altLang="ja-JP" dirty="0" err="1"/>
              <a:t>y_list</a:t>
            </a:r>
            <a:r>
              <a:rPr lang="en-US" altLang="ja-JP" dirty="0"/>
              <a:t>)</a:t>
            </a:r>
          </a:p>
          <a:p>
            <a:pPr>
              <a:buNone/>
            </a:pPr>
            <a:r>
              <a:rPr lang="en-US" altLang="ja-JP" dirty="0"/>
              <a:t>ax[1, 0].bar    (</a:t>
            </a:r>
            <a:r>
              <a:rPr lang="en-US" altLang="ja-JP" dirty="0" err="1"/>
              <a:t>x_list</a:t>
            </a:r>
            <a:r>
              <a:rPr lang="en-US" altLang="ja-JP" dirty="0"/>
              <a:t>, </a:t>
            </a:r>
            <a:r>
              <a:rPr lang="en-US" altLang="ja-JP" dirty="0" err="1"/>
              <a:t>y_list</a:t>
            </a:r>
            <a:r>
              <a:rPr lang="en-US" altLang="ja-JP" dirty="0"/>
              <a:t>)   # 1</a:t>
            </a:r>
            <a:r>
              <a:rPr lang="ja-JP" altLang="en-US" dirty="0" err="1"/>
              <a:t>つの</a:t>
            </a:r>
            <a:r>
              <a:rPr lang="ja-JP" altLang="en-US" dirty="0"/>
              <a:t>グラフに重ねることもできる</a:t>
            </a:r>
          </a:p>
          <a:p>
            <a:pPr>
              <a:buNone/>
            </a:pPr>
            <a:r>
              <a:rPr lang="en-US" altLang="ja-JP" dirty="0"/>
              <a:t>ax[1, 0].plot   (</a:t>
            </a:r>
            <a:r>
              <a:rPr lang="en-US" altLang="ja-JP" dirty="0" err="1"/>
              <a:t>x_list</a:t>
            </a:r>
            <a:r>
              <a:rPr lang="en-US" altLang="ja-JP" dirty="0"/>
              <a:t>, </a:t>
            </a:r>
            <a:r>
              <a:rPr lang="en-US" altLang="ja-JP" dirty="0" err="1"/>
              <a:t>np.array</a:t>
            </a:r>
            <a:r>
              <a:rPr lang="en-US" altLang="ja-JP" dirty="0"/>
              <a:t>(</a:t>
            </a:r>
            <a:r>
              <a:rPr lang="en-US" altLang="ja-JP" dirty="0" err="1"/>
              <a:t>y_list</a:t>
            </a:r>
            <a:r>
              <a:rPr lang="en-US" altLang="ja-JP" dirty="0"/>
              <a:t>) + 5)</a:t>
            </a:r>
          </a:p>
          <a:p>
            <a:pPr>
              <a:buNone/>
            </a:pPr>
            <a:r>
              <a:rPr lang="en-US" altLang="ja-JP" dirty="0"/>
              <a:t>ax[1, 0].scatter(</a:t>
            </a:r>
            <a:r>
              <a:rPr lang="en-US" altLang="ja-JP" dirty="0" err="1"/>
              <a:t>x_list</a:t>
            </a:r>
            <a:r>
              <a:rPr lang="en-US" altLang="ja-JP" dirty="0"/>
              <a:t>, </a:t>
            </a:r>
            <a:r>
              <a:rPr lang="en-US" altLang="ja-JP" dirty="0" err="1"/>
              <a:t>np.array</a:t>
            </a:r>
            <a:r>
              <a:rPr lang="en-US" altLang="ja-JP" dirty="0"/>
              <a:t>(</a:t>
            </a:r>
            <a:r>
              <a:rPr lang="en-US" altLang="ja-JP" dirty="0" err="1"/>
              <a:t>y_list</a:t>
            </a:r>
            <a:r>
              <a:rPr lang="en-US" altLang="ja-JP" dirty="0"/>
              <a:t>) + 10)</a:t>
            </a:r>
          </a:p>
          <a:p>
            <a:pPr>
              <a:buNone/>
            </a:pPr>
            <a:r>
              <a:rPr lang="en-US" altLang="ja-JP" dirty="0"/>
              <a:t>plt.bar (</a:t>
            </a:r>
            <a:r>
              <a:rPr lang="en-US" altLang="ja-JP" dirty="0" err="1"/>
              <a:t>x_list</a:t>
            </a:r>
            <a:r>
              <a:rPr lang="en-US" altLang="ja-JP" dirty="0"/>
              <a:t>, </a:t>
            </a:r>
            <a:r>
              <a:rPr lang="en-US" altLang="ja-JP" dirty="0" err="1"/>
              <a:t>x_list</a:t>
            </a:r>
            <a:r>
              <a:rPr lang="en-US" altLang="ja-JP" dirty="0"/>
              <a:t>) # </a:t>
            </a:r>
            <a:r>
              <a:rPr lang="ja-JP" altLang="en-US" dirty="0"/>
              <a:t>普通にプロットすると、一番最後のグラフに設定される</a:t>
            </a:r>
          </a:p>
          <a:p>
            <a:pPr>
              <a:buNone/>
            </a:pPr>
            <a:r>
              <a:rPr lang="en-US" altLang="ja-JP" dirty="0" err="1"/>
              <a:t>plt.plot</a:t>
            </a:r>
            <a:r>
              <a:rPr lang="en-US" altLang="ja-JP" dirty="0"/>
              <a:t>(</a:t>
            </a:r>
            <a:r>
              <a:rPr lang="en-US" altLang="ja-JP" dirty="0" err="1"/>
              <a:t>x_list</a:t>
            </a:r>
            <a:r>
              <a:rPr lang="en-US" altLang="ja-JP" dirty="0"/>
              <a:t>, </a:t>
            </a:r>
            <a:r>
              <a:rPr lang="en-US" altLang="ja-JP" dirty="0" err="1"/>
              <a:t>y_list</a:t>
            </a:r>
            <a:r>
              <a:rPr lang="en-US" altLang="ja-JP" dirty="0"/>
              <a:t>)</a:t>
            </a:r>
          </a:p>
          <a:p>
            <a:pPr>
              <a:buNone/>
            </a:pPr>
            <a:r>
              <a:rPr lang="en-US" altLang="ja-JP" dirty="0" err="1"/>
              <a:t>plt.show</a:t>
            </a:r>
            <a:r>
              <a:rPr lang="en-US" altLang="ja-JP" dirty="0"/>
              <a:t>()</a:t>
            </a:r>
            <a:endParaRPr kumimoji="1" lang="ja-JP" altLang="en-US" dirty="0"/>
          </a:p>
        </p:txBody>
      </p:sp>
      <p:pic>
        <p:nvPicPr>
          <p:cNvPr id="5122" name="Picture 2"/>
          <p:cNvPicPr>
            <a:picLocks noChangeAspect="1" noChangeArrowheads="1"/>
          </p:cNvPicPr>
          <p:nvPr/>
        </p:nvPicPr>
        <p:blipFill>
          <a:blip r:embed="rId2" cstate="print"/>
          <a:srcRect/>
          <a:stretch>
            <a:fillRect/>
          </a:stretch>
        </p:blipFill>
        <p:spPr bwMode="auto">
          <a:xfrm>
            <a:off x="4799856" y="3861049"/>
            <a:ext cx="4616450" cy="2759075"/>
          </a:xfrm>
          <a:prstGeom prst="rect">
            <a:avLst/>
          </a:prstGeom>
          <a:noFill/>
          <a:ln w="9525">
            <a:noFill/>
            <a:miter lim="800000"/>
            <a:headEnd/>
            <a:tailEnd/>
          </a:ln>
        </p:spPr>
      </p:pic>
      <p:sp>
        <p:nvSpPr>
          <p:cNvPr id="5" name="タイトル 1"/>
          <p:cNvSpPr>
            <a:spLocks noGrp="1"/>
          </p:cNvSpPr>
          <p:nvPr>
            <p:ph type="title"/>
          </p:nvPr>
        </p:nvSpPr>
        <p:spPr>
          <a:xfrm>
            <a:off x="1919536" y="0"/>
            <a:ext cx="8229600" cy="850106"/>
          </a:xfrm>
        </p:spPr>
        <p:txBody>
          <a:bodyPr>
            <a:normAutofit/>
          </a:bodyPr>
          <a:lstStyle/>
          <a:p>
            <a:r>
              <a:rPr lang="en-US" altLang="ja-JP" sz="2000" dirty="0" err="1"/>
              <a:t>plt.subplots</a:t>
            </a:r>
            <a:endParaRPr lang="ja-JP" altLang="en-US" sz="2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00A277-D92A-46FC-8046-B92485A8D493}"/>
              </a:ext>
            </a:extLst>
          </p:cNvPr>
          <p:cNvSpPr>
            <a:spLocks noGrp="1"/>
          </p:cNvSpPr>
          <p:nvPr>
            <p:ph type="title"/>
          </p:nvPr>
        </p:nvSpPr>
        <p:spPr>
          <a:xfrm>
            <a:off x="1981200" y="274638"/>
            <a:ext cx="8229600" cy="562074"/>
          </a:xfrm>
        </p:spPr>
        <p:txBody>
          <a:bodyPr>
            <a:normAutofit fontScale="90000"/>
          </a:bodyPr>
          <a:lstStyle/>
          <a:p>
            <a:r>
              <a:rPr lang="en-US" altLang="ja-JP" dirty="0"/>
              <a:t>figure ,</a:t>
            </a:r>
            <a:r>
              <a:rPr lang="en-US" altLang="ja-JP" dirty="0" err="1"/>
              <a:t>add_subplot</a:t>
            </a:r>
            <a:endParaRPr kumimoji="1" lang="ja-JP" altLang="en-US" dirty="0"/>
          </a:p>
        </p:txBody>
      </p:sp>
      <p:sp>
        <p:nvSpPr>
          <p:cNvPr id="3" name="コンテンツ プレースホルダー 2">
            <a:extLst>
              <a:ext uri="{FF2B5EF4-FFF2-40B4-BE49-F238E27FC236}">
                <a16:creationId xmlns:a16="http://schemas.microsoft.com/office/drawing/2014/main" id="{E0E52F1E-7E7A-4C9F-923B-2EAADBF76792}"/>
              </a:ext>
            </a:extLst>
          </p:cNvPr>
          <p:cNvSpPr>
            <a:spLocks noGrp="1"/>
          </p:cNvSpPr>
          <p:nvPr>
            <p:ph idx="1"/>
          </p:nvPr>
        </p:nvSpPr>
        <p:spPr>
          <a:xfrm>
            <a:off x="1919536" y="1166018"/>
            <a:ext cx="9073008" cy="5359326"/>
          </a:xfrm>
        </p:spPr>
        <p:txBody>
          <a:bodyPr>
            <a:normAutofit fontScale="25000" lnSpcReduction="20000"/>
          </a:bodyPr>
          <a:lstStyle/>
          <a:p>
            <a:pPr marL="0" indent="0">
              <a:buNone/>
            </a:pPr>
            <a:r>
              <a:rPr lang="en-US" altLang="ja-JP" dirty="0"/>
              <a:t># </a:t>
            </a:r>
            <a:r>
              <a:rPr lang="ja-JP" altLang="en-US" dirty="0"/>
              <a:t>サンプル</a:t>
            </a:r>
            <a:r>
              <a:rPr lang="en-US" altLang="ja-JP" dirty="0"/>
              <a:t>4-10-1</a:t>
            </a:r>
          </a:p>
          <a:p>
            <a:pPr marL="0" indent="0">
              <a:buNone/>
            </a:pPr>
            <a:r>
              <a:rPr lang="en-US" altLang="ja-JP" dirty="0"/>
              <a:t>%matplotlib inline</a:t>
            </a:r>
          </a:p>
          <a:p>
            <a:pPr marL="0" indent="0">
              <a:buNone/>
            </a:pPr>
            <a:r>
              <a:rPr lang="en-US" altLang="ja-JP" dirty="0"/>
              <a:t>import </a:t>
            </a:r>
            <a:r>
              <a:rPr lang="en-US" altLang="ja-JP" dirty="0" err="1"/>
              <a:t>numpy</a:t>
            </a:r>
            <a:r>
              <a:rPr lang="en-US" altLang="ja-JP" dirty="0"/>
              <a:t> as np</a:t>
            </a:r>
          </a:p>
          <a:p>
            <a:pPr marL="0" indent="0">
              <a:buNone/>
            </a:pPr>
            <a:r>
              <a:rPr lang="en-US" altLang="ja-JP" dirty="0"/>
              <a:t>import </a:t>
            </a:r>
            <a:r>
              <a:rPr lang="en-US" altLang="ja-JP" dirty="0" err="1"/>
              <a:t>matplotlib.pyplot</a:t>
            </a:r>
            <a:r>
              <a:rPr lang="en-US" altLang="ja-JP" dirty="0"/>
              <a:t> as </a:t>
            </a:r>
            <a:r>
              <a:rPr lang="en-US" altLang="ja-JP" dirty="0" err="1"/>
              <a:t>plt</a:t>
            </a:r>
            <a:endParaRPr lang="en-US" altLang="ja-JP" dirty="0"/>
          </a:p>
          <a:p>
            <a:pPr marL="0" indent="0">
              <a:buNone/>
            </a:pPr>
            <a:endParaRPr lang="en-US" altLang="ja-JP" dirty="0"/>
          </a:p>
          <a:p>
            <a:pPr marL="0" indent="0">
              <a:buNone/>
            </a:pPr>
            <a:r>
              <a:rPr lang="en-US" altLang="ja-JP" dirty="0"/>
              <a:t>x1 = </a:t>
            </a:r>
            <a:r>
              <a:rPr lang="en-US" altLang="ja-JP" dirty="0" err="1"/>
              <a:t>np.linspace</a:t>
            </a:r>
            <a:r>
              <a:rPr lang="en-US" altLang="ja-JP" dirty="0"/>
              <a:t>(0.0, 5.0)                # 0.0</a:t>
            </a:r>
            <a:r>
              <a:rPr lang="ja-JP" altLang="en-US" dirty="0"/>
              <a:t>～</a:t>
            </a:r>
            <a:r>
              <a:rPr lang="en-US" altLang="ja-JP" dirty="0"/>
              <a:t>5.0</a:t>
            </a:r>
            <a:r>
              <a:rPr lang="ja-JP" altLang="en-US" dirty="0"/>
              <a:t>の等差数列</a:t>
            </a:r>
            <a:r>
              <a:rPr lang="en-US" altLang="ja-JP" dirty="0"/>
              <a:t>(</a:t>
            </a:r>
            <a:r>
              <a:rPr lang="ja-JP" altLang="en-US" dirty="0"/>
              <a:t>要素数</a:t>
            </a:r>
            <a:r>
              <a:rPr lang="en-US" altLang="ja-JP" dirty="0"/>
              <a:t>50)</a:t>
            </a:r>
          </a:p>
          <a:p>
            <a:pPr marL="0" indent="0">
              <a:buNone/>
            </a:pPr>
            <a:r>
              <a:rPr lang="en-US" altLang="ja-JP" dirty="0"/>
              <a:t>y1 = </a:t>
            </a:r>
            <a:r>
              <a:rPr lang="en-US" altLang="ja-JP" dirty="0" err="1"/>
              <a:t>np.cos</a:t>
            </a:r>
            <a:r>
              <a:rPr lang="en-US" altLang="ja-JP" dirty="0"/>
              <a:t>(2 * </a:t>
            </a:r>
            <a:r>
              <a:rPr lang="en-US" altLang="ja-JP" dirty="0" err="1"/>
              <a:t>np.pi</a:t>
            </a:r>
            <a:r>
              <a:rPr lang="en-US" altLang="ja-JP" dirty="0"/>
              <a:t> * x1) * </a:t>
            </a:r>
            <a:r>
              <a:rPr lang="en-US" altLang="ja-JP" dirty="0" err="1"/>
              <a:t>np.exp</a:t>
            </a:r>
            <a:r>
              <a:rPr lang="en-US" altLang="ja-JP" dirty="0"/>
              <a:t>(-x1) # x1</a:t>
            </a:r>
            <a:r>
              <a:rPr lang="ja-JP" altLang="en-US" dirty="0"/>
              <a:t>の減衰振動のシミュレーション</a:t>
            </a:r>
          </a:p>
          <a:p>
            <a:pPr marL="0" indent="0">
              <a:buNone/>
            </a:pPr>
            <a:r>
              <a:rPr lang="en-US" altLang="ja-JP" dirty="0"/>
              <a:t>x2 = </a:t>
            </a:r>
            <a:r>
              <a:rPr lang="en-US" altLang="ja-JP" dirty="0" err="1"/>
              <a:t>np.linspace</a:t>
            </a:r>
            <a:r>
              <a:rPr lang="en-US" altLang="ja-JP" dirty="0"/>
              <a:t>(0.0, 3.0)                # 0.0</a:t>
            </a:r>
            <a:r>
              <a:rPr lang="ja-JP" altLang="en-US" dirty="0"/>
              <a:t>～</a:t>
            </a:r>
            <a:r>
              <a:rPr lang="en-US" altLang="ja-JP" dirty="0"/>
              <a:t>2.0</a:t>
            </a:r>
            <a:r>
              <a:rPr lang="ja-JP" altLang="en-US" dirty="0"/>
              <a:t>の等差数列</a:t>
            </a:r>
            <a:r>
              <a:rPr lang="en-US" altLang="ja-JP" dirty="0"/>
              <a:t>(</a:t>
            </a:r>
            <a:r>
              <a:rPr lang="ja-JP" altLang="en-US" dirty="0"/>
              <a:t>要素数</a:t>
            </a:r>
            <a:r>
              <a:rPr lang="en-US" altLang="ja-JP" dirty="0"/>
              <a:t>50)</a:t>
            </a:r>
          </a:p>
          <a:p>
            <a:pPr marL="0" indent="0">
              <a:buNone/>
            </a:pPr>
            <a:r>
              <a:rPr lang="en-US" altLang="ja-JP" dirty="0"/>
              <a:t>y2 = </a:t>
            </a:r>
            <a:r>
              <a:rPr lang="en-US" altLang="ja-JP" dirty="0" err="1"/>
              <a:t>np.cos</a:t>
            </a:r>
            <a:r>
              <a:rPr lang="en-US" altLang="ja-JP" dirty="0"/>
              <a:t>(2 * </a:t>
            </a:r>
            <a:r>
              <a:rPr lang="en-US" altLang="ja-JP" dirty="0" err="1"/>
              <a:t>np.pi</a:t>
            </a:r>
            <a:r>
              <a:rPr lang="en-US" altLang="ja-JP" dirty="0"/>
              <a:t> * x2) * </a:t>
            </a:r>
            <a:r>
              <a:rPr lang="en-US" altLang="ja-JP" dirty="0" err="1"/>
              <a:t>np.exp</a:t>
            </a:r>
            <a:r>
              <a:rPr lang="en-US" altLang="ja-JP" dirty="0"/>
              <a:t>(-x1) # x2</a:t>
            </a:r>
            <a:r>
              <a:rPr lang="ja-JP" altLang="en-US" dirty="0"/>
              <a:t>の減衰振動のシミュレーション</a:t>
            </a:r>
            <a:endParaRPr lang="en-US" altLang="ja-JP" dirty="0"/>
          </a:p>
          <a:p>
            <a:pPr marL="0" indent="0">
              <a:buNone/>
            </a:pPr>
            <a:endParaRPr lang="en-US" altLang="ja-JP" dirty="0"/>
          </a:p>
          <a:p>
            <a:pPr marL="0" indent="0">
              <a:buNone/>
            </a:pPr>
            <a:r>
              <a:rPr lang="en-US" altLang="ja-JP" dirty="0"/>
              <a:t>fig = </a:t>
            </a:r>
            <a:r>
              <a:rPr lang="en-US" altLang="ja-JP" dirty="0" err="1"/>
              <a:t>plt.figure</a:t>
            </a:r>
            <a:r>
              <a:rPr lang="en-US" altLang="ja-JP" dirty="0"/>
              <a:t>()                   # Figure</a:t>
            </a:r>
            <a:r>
              <a:rPr lang="ja-JP" altLang="en-US" dirty="0"/>
              <a:t>を生成</a:t>
            </a:r>
          </a:p>
          <a:p>
            <a:pPr marL="0" indent="0">
              <a:buNone/>
            </a:pPr>
            <a:r>
              <a:rPr lang="en-US" altLang="ja-JP" dirty="0"/>
              <a:t># </a:t>
            </a:r>
            <a:r>
              <a:rPr lang="ja-JP" altLang="en-US" dirty="0"/>
              <a:t>左上に</a:t>
            </a:r>
            <a:r>
              <a:rPr lang="en-US" altLang="ja-JP" dirty="0"/>
              <a:t>x1</a:t>
            </a:r>
            <a:r>
              <a:rPr lang="ja-JP" altLang="en-US" dirty="0"/>
              <a:t>、</a:t>
            </a:r>
            <a:r>
              <a:rPr lang="en-US" altLang="ja-JP" dirty="0"/>
              <a:t>y1</a:t>
            </a:r>
            <a:r>
              <a:rPr lang="ja-JP" altLang="en-US" dirty="0"/>
              <a:t>のラインをプロット</a:t>
            </a:r>
          </a:p>
          <a:p>
            <a:pPr marL="0" indent="0">
              <a:buNone/>
            </a:pPr>
            <a:r>
              <a:rPr lang="en-US" altLang="ja-JP" dirty="0"/>
              <a:t>ax1 = </a:t>
            </a:r>
            <a:r>
              <a:rPr lang="en-US" altLang="ja-JP" dirty="0" err="1"/>
              <a:t>fig.add_subplot</a:t>
            </a:r>
            <a:r>
              <a:rPr lang="en-US" altLang="ja-JP" dirty="0"/>
              <a:t>(221)           # (221)</a:t>
            </a:r>
            <a:r>
              <a:rPr lang="ja-JP" altLang="en-US" dirty="0"/>
              <a:t>に</a:t>
            </a:r>
            <a:r>
              <a:rPr lang="en-US" altLang="ja-JP" dirty="0"/>
              <a:t>Axes</a:t>
            </a:r>
            <a:r>
              <a:rPr lang="ja-JP" altLang="en-US" dirty="0"/>
              <a:t>を追加</a:t>
            </a:r>
          </a:p>
          <a:p>
            <a:pPr marL="0" indent="0">
              <a:buNone/>
            </a:pPr>
            <a:r>
              <a:rPr lang="en-US" altLang="ja-JP" dirty="0"/>
              <a:t>ax1.plot(x1, y1)                     # </a:t>
            </a:r>
            <a:r>
              <a:rPr lang="ja-JP" altLang="en-US" dirty="0"/>
              <a:t>ラインをプロット</a:t>
            </a:r>
          </a:p>
          <a:p>
            <a:pPr marL="0" indent="0">
              <a:buNone/>
            </a:pPr>
            <a:r>
              <a:rPr lang="en-US" altLang="ja-JP" dirty="0"/>
              <a:t>ax1.set_title('scatter plot')        # </a:t>
            </a:r>
            <a:r>
              <a:rPr lang="ja-JP" altLang="en-US" dirty="0"/>
              <a:t>タイトル</a:t>
            </a:r>
          </a:p>
          <a:p>
            <a:pPr marL="0" indent="0">
              <a:buNone/>
            </a:pPr>
            <a:r>
              <a:rPr lang="en-US" altLang="ja-JP" dirty="0"/>
              <a:t>ax1.set_ylabel('Damped oscillation') # y</a:t>
            </a:r>
            <a:r>
              <a:rPr lang="ja-JP" altLang="en-US" dirty="0"/>
              <a:t>軸のラベル</a:t>
            </a:r>
          </a:p>
          <a:p>
            <a:pPr marL="0" indent="0">
              <a:buNone/>
            </a:pPr>
            <a:endParaRPr lang="ja-JP" altLang="en-US" dirty="0"/>
          </a:p>
          <a:p>
            <a:pPr marL="0" indent="0">
              <a:buNone/>
            </a:pPr>
            <a:r>
              <a:rPr lang="en-US" altLang="ja-JP" dirty="0"/>
              <a:t># </a:t>
            </a:r>
            <a:r>
              <a:rPr lang="ja-JP" altLang="en-US" dirty="0"/>
              <a:t>右上に</a:t>
            </a:r>
            <a:r>
              <a:rPr lang="en-US" altLang="ja-JP" dirty="0"/>
              <a:t>x1</a:t>
            </a:r>
            <a:r>
              <a:rPr lang="ja-JP" altLang="en-US" dirty="0"/>
              <a:t>、</a:t>
            </a:r>
            <a:r>
              <a:rPr lang="en-US" altLang="ja-JP" dirty="0"/>
              <a:t>y1</a:t>
            </a:r>
            <a:r>
              <a:rPr lang="ja-JP" altLang="en-US" dirty="0"/>
              <a:t>のマーカーをプロット</a:t>
            </a:r>
          </a:p>
          <a:p>
            <a:pPr marL="0" indent="0">
              <a:buNone/>
            </a:pPr>
            <a:r>
              <a:rPr lang="en-US" altLang="ja-JP" dirty="0"/>
              <a:t>ax2 = </a:t>
            </a:r>
            <a:r>
              <a:rPr lang="en-US" altLang="ja-JP" dirty="0" err="1"/>
              <a:t>fig.add_subplot</a:t>
            </a:r>
            <a:r>
              <a:rPr lang="en-US" altLang="ja-JP" dirty="0"/>
              <a:t>(222)           # (222)</a:t>
            </a:r>
            <a:r>
              <a:rPr lang="ja-JP" altLang="en-US" dirty="0"/>
              <a:t>に</a:t>
            </a:r>
            <a:r>
              <a:rPr lang="en-US" altLang="ja-JP" dirty="0"/>
              <a:t>Axes</a:t>
            </a:r>
            <a:r>
              <a:rPr lang="ja-JP" altLang="en-US" dirty="0"/>
              <a:t>を追加</a:t>
            </a:r>
          </a:p>
          <a:p>
            <a:pPr marL="0" indent="0">
              <a:buNone/>
            </a:pPr>
            <a:r>
              <a:rPr lang="en-US" altLang="ja-JP" dirty="0"/>
              <a:t>ax2.scatter(x1, y1, marker='o')      # </a:t>
            </a:r>
            <a:r>
              <a:rPr lang="ja-JP" altLang="en-US" dirty="0"/>
              <a:t>散布図</a:t>
            </a:r>
          </a:p>
          <a:p>
            <a:pPr marL="0" indent="0">
              <a:buNone/>
            </a:pPr>
            <a:r>
              <a:rPr lang="en-US" altLang="ja-JP" dirty="0"/>
              <a:t>ax2.set_title('scatter plot')        # </a:t>
            </a:r>
            <a:r>
              <a:rPr lang="ja-JP" altLang="en-US" dirty="0"/>
              <a:t>タイトル</a:t>
            </a:r>
          </a:p>
          <a:p>
            <a:pPr marL="0" indent="0">
              <a:buNone/>
            </a:pPr>
            <a:endParaRPr lang="ja-JP" altLang="en-US" dirty="0"/>
          </a:p>
          <a:p>
            <a:pPr marL="0" indent="0">
              <a:buNone/>
            </a:pPr>
            <a:r>
              <a:rPr lang="en-US" altLang="ja-JP" dirty="0"/>
              <a:t># </a:t>
            </a:r>
            <a:r>
              <a:rPr lang="ja-JP" altLang="en-US" dirty="0"/>
              <a:t>左下に</a:t>
            </a:r>
            <a:r>
              <a:rPr lang="en-US" altLang="ja-JP" dirty="0"/>
              <a:t>x2</a:t>
            </a:r>
            <a:r>
              <a:rPr lang="ja-JP" altLang="en-US" dirty="0"/>
              <a:t>、</a:t>
            </a:r>
            <a:r>
              <a:rPr lang="en-US" altLang="ja-JP" dirty="0"/>
              <a:t>y2</a:t>
            </a:r>
            <a:r>
              <a:rPr lang="ja-JP" altLang="en-US" dirty="0"/>
              <a:t>のラインをサブプロット</a:t>
            </a:r>
          </a:p>
          <a:p>
            <a:pPr marL="0" indent="0">
              <a:buNone/>
            </a:pPr>
            <a:r>
              <a:rPr lang="en-US" altLang="ja-JP" dirty="0"/>
              <a:t>ax3 = </a:t>
            </a:r>
            <a:r>
              <a:rPr lang="en-US" altLang="ja-JP" dirty="0" err="1"/>
              <a:t>fig.add_subplot</a:t>
            </a:r>
            <a:r>
              <a:rPr lang="en-US" altLang="ja-JP" dirty="0"/>
              <a:t>(223)           # (223)</a:t>
            </a:r>
            <a:r>
              <a:rPr lang="ja-JP" altLang="en-US" dirty="0"/>
              <a:t>に</a:t>
            </a:r>
            <a:r>
              <a:rPr lang="en-US" altLang="ja-JP" dirty="0"/>
              <a:t>Axes</a:t>
            </a:r>
            <a:r>
              <a:rPr lang="ja-JP" altLang="en-US" dirty="0"/>
              <a:t>を追加</a:t>
            </a:r>
          </a:p>
          <a:p>
            <a:pPr marL="0" indent="0">
              <a:buNone/>
            </a:pPr>
            <a:r>
              <a:rPr lang="en-US" altLang="ja-JP" dirty="0"/>
              <a:t>ax3.plot(x2, y2)                     # </a:t>
            </a:r>
            <a:r>
              <a:rPr lang="ja-JP" altLang="en-US" dirty="0"/>
              <a:t>ラインをプロット</a:t>
            </a:r>
          </a:p>
          <a:p>
            <a:pPr marL="0" indent="0">
              <a:buNone/>
            </a:pPr>
            <a:r>
              <a:rPr lang="en-US" altLang="ja-JP" dirty="0"/>
              <a:t>ax3.set_xlabel('time (s)'),          # x</a:t>
            </a:r>
            <a:r>
              <a:rPr lang="ja-JP" altLang="en-US" dirty="0"/>
              <a:t>軸のラベル</a:t>
            </a:r>
          </a:p>
          <a:p>
            <a:pPr marL="0" indent="0">
              <a:buNone/>
            </a:pPr>
            <a:r>
              <a:rPr lang="en-US" altLang="ja-JP" dirty="0"/>
              <a:t>ax3.set_ylabel('Damped oscillation') # y</a:t>
            </a:r>
            <a:r>
              <a:rPr lang="ja-JP" altLang="en-US" dirty="0"/>
              <a:t>軸のラベル</a:t>
            </a:r>
          </a:p>
          <a:p>
            <a:pPr marL="0" indent="0">
              <a:buNone/>
            </a:pPr>
            <a:endParaRPr lang="ja-JP" altLang="en-US" dirty="0"/>
          </a:p>
          <a:p>
            <a:pPr marL="0" indent="0">
              <a:buNone/>
            </a:pPr>
            <a:r>
              <a:rPr lang="en-US" altLang="ja-JP" dirty="0"/>
              <a:t># </a:t>
            </a:r>
            <a:r>
              <a:rPr lang="ja-JP" altLang="en-US" dirty="0"/>
              <a:t>右下に</a:t>
            </a:r>
            <a:r>
              <a:rPr lang="en-US" altLang="ja-JP" dirty="0"/>
              <a:t>x2</a:t>
            </a:r>
            <a:r>
              <a:rPr lang="ja-JP" altLang="en-US" dirty="0"/>
              <a:t>、</a:t>
            </a:r>
            <a:r>
              <a:rPr lang="en-US" altLang="ja-JP" dirty="0"/>
              <a:t>y2</a:t>
            </a:r>
            <a:r>
              <a:rPr lang="ja-JP" altLang="en-US" dirty="0"/>
              <a:t>のマーカーをサブプロット</a:t>
            </a:r>
          </a:p>
          <a:p>
            <a:pPr marL="0" indent="0">
              <a:buNone/>
            </a:pPr>
            <a:r>
              <a:rPr lang="en-US" altLang="ja-JP" dirty="0"/>
              <a:t>ax4 = </a:t>
            </a:r>
            <a:r>
              <a:rPr lang="en-US" altLang="ja-JP" dirty="0" err="1"/>
              <a:t>fig.add_subplot</a:t>
            </a:r>
            <a:r>
              <a:rPr lang="en-US" altLang="ja-JP" dirty="0"/>
              <a:t>(224)           # (224)</a:t>
            </a:r>
            <a:r>
              <a:rPr lang="ja-JP" altLang="en-US" dirty="0"/>
              <a:t>に</a:t>
            </a:r>
            <a:r>
              <a:rPr lang="en-US" altLang="ja-JP" dirty="0"/>
              <a:t>Axes</a:t>
            </a:r>
            <a:r>
              <a:rPr lang="ja-JP" altLang="en-US" dirty="0"/>
              <a:t>を追加</a:t>
            </a:r>
          </a:p>
          <a:p>
            <a:pPr marL="0" indent="0">
              <a:buNone/>
            </a:pPr>
            <a:r>
              <a:rPr lang="en-US" altLang="ja-JP" dirty="0"/>
              <a:t>ax4.scatter(x2, y2, marker='o')      # </a:t>
            </a:r>
            <a:r>
              <a:rPr lang="ja-JP" altLang="en-US" dirty="0"/>
              <a:t>散布図</a:t>
            </a:r>
          </a:p>
          <a:p>
            <a:pPr marL="0" indent="0">
              <a:buNone/>
            </a:pPr>
            <a:r>
              <a:rPr lang="en-US" altLang="ja-JP" dirty="0"/>
              <a:t>ax4.set_xlabel('time (s)')           # x</a:t>
            </a:r>
            <a:r>
              <a:rPr lang="ja-JP" altLang="en-US" dirty="0"/>
              <a:t>軸のラベル</a:t>
            </a:r>
          </a:p>
          <a:p>
            <a:pPr marL="0" indent="0">
              <a:buNone/>
            </a:pPr>
            <a:endParaRPr lang="ja-JP" altLang="en-US" dirty="0"/>
          </a:p>
          <a:p>
            <a:pPr marL="0" indent="0">
              <a:buNone/>
            </a:pPr>
            <a:r>
              <a:rPr lang="en-US" altLang="ja-JP" dirty="0" err="1"/>
              <a:t>plt.show</a:t>
            </a:r>
            <a:r>
              <a:rPr lang="en-US" altLang="ja-JP" dirty="0"/>
              <a:t>()</a:t>
            </a:r>
            <a:endParaRPr kumimoji="1" lang="ja-JP" altLang="en-US" dirty="0"/>
          </a:p>
        </p:txBody>
      </p:sp>
      <p:pic>
        <p:nvPicPr>
          <p:cNvPr id="13314" name="Picture 2">
            <a:extLst>
              <a:ext uri="{FF2B5EF4-FFF2-40B4-BE49-F238E27FC236}">
                <a16:creationId xmlns:a16="http://schemas.microsoft.com/office/drawing/2014/main" id="{00274420-1911-4FCA-9526-345C5C6076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7969" y="3645024"/>
            <a:ext cx="3781425"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039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2AFCE5-A2BB-4824-B272-9B0C9BD13A92}"/>
              </a:ext>
            </a:extLst>
          </p:cNvPr>
          <p:cNvSpPr>
            <a:spLocks noGrp="1"/>
          </p:cNvSpPr>
          <p:nvPr>
            <p:ph type="title"/>
          </p:nvPr>
        </p:nvSpPr>
        <p:spPr>
          <a:xfrm>
            <a:off x="1775520" y="2286000"/>
            <a:ext cx="8229600" cy="1143000"/>
          </a:xfrm>
        </p:spPr>
        <p:txBody>
          <a:bodyPr/>
          <a:lstStyle/>
          <a:p>
            <a:r>
              <a:rPr kumimoji="1" lang="ja-JP" altLang="en-US" dirty="0"/>
              <a:t>ローソク足</a:t>
            </a:r>
          </a:p>
        </p:txBody>
      </p:sp>
    </p:spTree>
    <p:extLst>
      <p:ext uri="{BB962C8B-B14F-4D97-AF65-F5344CB8AC3E}">
        <p14:creationId xmlns:p14="http://schemas.microsoft.com/office/powerpoint/2010/main" val="421131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106EBA-B59F-4DAB-9034-DC5986A67FFC}"/>
              </a:ext>
            </a:extLst>
          </p:cNvPr>
          <p:cNvSpPr>
            <a:spLocks noGrp="1"/>
          </p:cNvSpPr>
          <p:nvPr>
            <p:ph type="title"/>
          </p:nvPr>
        </p:nvSpPr>
        <p:spPr/>
        <p:txBody>
          <a:bodyPr/>
          <a:lstStyle/>
          <a:p>
            <a:r>
              <a:rPr kumimoji="1" lang="ja-JP" altLang="en-US"/>
              <a:t>特定の要素を目立させる</a:t>
            </a:r>
          </a:p>
        </p:txBody>
      </p:sp>
      <p:sp>
        <p:nvSpPr>
          <p:cNvPr id="4" name="正方形/長方形 3">
            <a:extLst>
              <a:ext uri="{FF2B5EF4-FFF2-40B4-BE49-F238E27FC236}">
                <a16:creationId xmlns:a16="http://schemas.microsoft.com/office/drawing/2014/main" id="{6D85C461-5F6B-4D86-A4E4-D9F664B82A6B}"/>
              </a:ext>
            </a:extLst>
          </p:cNvPr>
          <p:cNvSpPr/>
          <p:nvPr/>
        </p:nvSpPr>
        <p:spPr>
          <a:xfrm>
            <a:off x="2351584" y="2274838"/>
            <a:ext cx="7704856" cy="2308324"/>
          </a:xfrm>
          <a:prstGeom prst="rect">
            <a:avLst/>
          </a:prstGeom>
        </p:spPr>
        <p:txBody>
          <a:bodyPr wrap="square">
            <a:spAutoFit/>
          </a:bodyPr>
          <a:lstStyle/>
          <a:p>
            <a:r>
              <a:rPr lang="ja-JP" altLang="en-US"/>
              <a:t>data = [60, 20, 10, 5, 3, 2]</a:t>
            </a:r>
            <a:endParaRPr lang="en-US" altLang="ja-JP"/>
          </a:p>
          <a:p>
            <a:endParaRPr lang="ja-JP" altLang="en-US"/>
          </a:p>
          <a:p>
            <a:r>
              <a:rPr lang="ja-JP" altLang="en-US"/>
              <a:t>labels = ["Apple", "Orange", "Banana", "Pineapple", "Kiwifruit", "Strawberry"]</a:t>
            </a:r>
            <a:endParaRPr lang="en-US" altLang="ja-JP"/>
          </a:p>
          <a:p>
            <a:endParaRPr lang="ja-JP" altLang="en-US"/>
          </a:p>
          <a:p>
            <a:r>
              <a:rPr lang="ja-JP" altLang="en-US"/>
              <a:t>explode = [0, 0, 0.1, 0, 0, 0]</a:t>
            </a:r>
          </a:p>
          <a:p>
            <a:endParaRPr lang="ja-JP" altLang="en-US"/>
          </a:p>
          <a:p>
            <a:r>
              <a:rPr lang="ja-JP" altLang="en-US"/>
              <a:t>plt.pie(data, labels=labels, explode=explode)</a:t>
            </a:r>
          </a:p>
        </p:txBody>
      </p:sp>
      <p:sp>
        <p:nvSpPr>
          <p:cNvPr id="5" name="正方形/長方形 4">
            <a:extLst>
              <a:ext uri="{FF2B5EF4-FFF2-40B4-BE49-F238E27FC236}">
                <a16:creationId xmlns:a16="http://schemas.microsoft.com/office/drawing/2014/main" id="{862B0BA5-69E6-4F1C-B27B-EC504447BA98}"/>
              </a:ext>
            </a:extLst>
          </p:cNvPr>
          <p:cNvSpPr/>
          <p:nvPr/>
        </p:nvSpPr>
        <p:spPr>
          <a:xfrm>
            <a:off x="3863752" y="3429000"/>
            <a:ext cx="432048"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 name="正方形/長方形 5">
            <a:extLst>
              <a:ext uri="{FF2B5EF4-FFF2-40B4-BE49-F238E27FC236}">
                <a16:creationId xmlns:a16="http://schemas.microsoft.com/office/drawing/2014/main" id="{6D57804F-EC3D-4FE2-B2EC-032E6FBF8DAD}"/>
              </a:ext>
            </a:extLst>
          </p:cNvPr>
          <p:cNvSpPr/>
          <p:nvPr/>
        </p:nvSpPr>
        <p:spPr>
          <a:xfrm flipV="1">
            <a:off x="4943872" y="3933055"/>
            <a:ext cx="1584176" cy="3731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1026" name="Picture 2">
            <a:extLst>
              <a:ext uri="{FF2B5EF4-FFF2-40B4-BE49-F238E27FC236}">
                <a16:creationId xmlns:a16="http://schemas.microsoft.com/office/drawing/2014/main" id="{74BE87C7-1816-4BF6-99A6-0444BFBF5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2064" y="4108195"/>
            <a:ext cx="2552700" cy="2200275"/>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線矢印コネクタ 6">
            <a:extLst>
              <a:ext uri="{FF2B5EF4-FFF2-40B4-BE49-F238E27FC236}">
                <a16:creationId xmlns:a16="http://schemas.microsoft.com/office/drawing/2014/main" id="{1DDC6292-5F5D-48CE-AC57-D8349A9F7CCA}"/>
              </a:ext>
            </a:extLst>
          </p:cNvPr>
          <p:cNvCxnSpPr>
            <a:endCxn id="5" idx="3"/>
          </p:cNvCxnSpPr>
          <p:nvPr/>
        </p:nvCxnSpPr>
        <p:spPr>
          <a:xfrm flipH="1">
            <a:off x="4295800" y="2996952"/>
            <a:ext cx="1224136"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1121F1EE-71A0-4182-815D-3203B00AD6C6}"/>
              </a:ext>
            </a:extLst>
          </p:cNvPr>
          <p:cNvCxnSpPr/>
          <p:nvPr/>
        </p:nvCxnSpPr>
        <p:spPr>
          <a:xfrm>
            <a:off x="4079776" y="3573016"/>
            <a:ext cx="4176464" cy="2376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05652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DC3854-D01F-48A4-B346-E0BD83A4C06B}"/>
              </a:ext>
            </a:extLst>
          </p:cNvPr>
          <p:cNvSpPr>
            <a:spLocks noGrp="1"/>
          </p:cNvSpPr>
          <p:nvPr>
            <p:ph type="title"/>
          </p:nvPr>
        </p:nvSpPr>
        <p:spPr/>
        <p:txBody>
          <a:bodyPr/>
          <a:lstStyle/>
          <a:p>
            <a:r>
              <a:rPr kumimoji="1" lang="ja-JP" altLang="en-US"/>
              <a:t>ローソク足</a:t>
            </a:r>
          </a:p>
        </p:txBody>
      </p:sp>
      <p:sp>
        <p:nvSpPr>
          <p:cNvPr id="3" name="コンテンツ プレースホルダー 2">
            <a:extLst>
              <a:ext uri="{FF2B5EF4-FFF2-40B4-BE49-F238E27FC236}">
                <a16:creationId xmlns:a16="http://schemas.microsoft.com/office/drawing/2014/main" id="{85F59BE2-6513-4CBF-B903-F7CD8CB6BA11}"/>
              </a:ext>
            </a:extLst>
          </p:cNvPr>
          <p:cNvSpPr>
            <a:spLocks noGrp="1"/>
          </p:cNvSpPr>
          <p:nvPr>
            <p:ph idx="1"/>
          </p:nvPr>
        </p:nvSpPr>
        <p:spPr/>
        <p:txBody>
          <a:bodyPr/>
          <a:lstStyle/>
          <a:p>
            <a:r>
              <a:rPr kumimoji="1" lang="ja-JP" altLang="en-US"/>
              <a:t>株価はその日の始値、高値、安値、終値を</a:t>
            </a:r>
            <a:endParaRPr kumimoji="1" lang="en-US" altLang="ja-JP"/>
          </a:p>
          <a:p>
            <a:pPr marL="0" indent="0">
              <a:buNone/>
            </a:pPr>
            <a:r>
              <a:rPr kumimoji="1" lang="ja-JP" altLang="en-US"/>
              <a:t>　を記したもの。</a:t>
            </a:r>
            <a:endParaRPr kumimoji="1" lang="en-US" altLang="ja-JP"/>
          </a:p>
          <a:p>
            <a:pPr marL="0" indent="0">
              <a:buNone/>
            </a:pPr>
            <a:r>
              <a:rPr kumimoji="1" lang="ja-JP" altLang="en-US"/>
              <a:t>　</a:t>
            </a:r>
          </a:p>
        </p:txBody>
      </p:sp>
      <p:sp>
        <p:nvSpPr>
          <p:cNvPr id="4" name="正方形/長方形 3">
            <a:extLst>
              <a:ext uri="{FF2B5EF4-FFF2-40B4-BE49-F238E27FC236}">
                <a16:creationId xmlns:a16="http://schemas.microsoft.com/office/drawing/2014/main" id="{6A978801-20AF-4F03-A4D5-905DC634153C}"/>
              </a:ext>
            </a:extLst>
          </p:cNvPr>
          <p:cNvSpPr/>
          <p:nvPr/>
        </p:nvSpPr>
        <p:spPr>
          <a:xfrm>
            <a:off x="3791744" y="3573016"/>
            <a:ext cx="504056"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6" name="直線コネクタ 5">
            <a:extLst>
              <a:ext uri="{FF2B5EF4-FFF2-40B4-BE49-F238E27FC236}">
                <a16:creationId xmlns:a16="http://schemas.microsoft.com/office/drawing/2014/main" id="{66480F23-2321-4B7E-93E7-2721190272FB}"/>
              </a:ext>
            </a:extLst>
          </p:cNvPr>
          <p:cNvCxnSpPr/>
          <p:nvPr/>
        </p:nvCxnSpPr>
        <p:spPr>
          <a:xfrm>
            <a:off x="4044898" y="2924944"/>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663BAEB4-7E96-48C0-BE75-2208C2122C51}"/>
              </a:ext>
            </a:extLst>
          </p:cNvPr>
          <p:cNvCxnSpPr>
            <a:stCxn id="4" idx="2"/>
          </p:cNvCxnSpPr>
          <p:nvPr/>
        </p:nvCxnSpPr>
        <p:spPr>
          <a:xfrm>
            <a:off x="4043772" y="5013176"/>
            <a:ext cx="1126" cy="79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D11C6963-ECF7-469A-AA81-A9329138CC7E}"/>
              </a:ext>
            </a:extLst>
          </p:cNvPr>
          <p:cNvCxnSpPr/>
          <p:nvPr/>
        </p:nvCxnSpPr>
        <p:spPr>
          <a:xfrm>
            <a:off x="3071664" y="3574929"/>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8EDD880A-B826-4BAE-A047-3B96EADA192A}"/>
              </a:ext>
            </a:extLst>
          </p:cNvPr>
          <p:cNvCxnSpPr/>
          <p:nvPr/>
        </p:nvCxnSpPr>
        <p:spPr>
          <a:xfrm>
            <a:off x="3071664" y="5013176"/>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31CD1CB8-3ABA-4288-8DF9-E83F12980F56}"/>
              </a:ext>
            </a:extLst>
          </p:cNvPr>
          <p:cNvCxnSpPr/>
          <p:nvPr/>
        </p:nvCxnSpPr>
        <p:spPr>
          <a:xfrm flipH="1">
            <a:off x="4079776" y="2924944"/>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9362A843-0220-4382-BF88-E0092DD74885}"/>
              </a:ext>
            </a:extLst>
          </p:cNvPr>
          <p:cNvCxnSpPr/>
          <p:nvPr/>
        </p:nvCxnSpPr>
        <p:spPr>
          <a:xfrm flipH="1">
            <a:off x="4079776" y="5805264"/>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2BCF795F-597C-4054-9844-73BC4624E9B8}"/>
              </a:ext>
            </a:extLst>
          </p:cNvPr>
          <p:cNvSpPr txBox="1"/>
          <p:nvPr/>
        </p:nvSpPr>
        <p:spPr>
          <a:xfrm>
            <a:off x="5015881" y="2740278"/>
            <a:ext cx="646331" cy="369332"/>
          </a:xfrm>
          <a:prstGeom prst="rect">
            <a:avLst/>
          </a:prstGeom>
          <a:noFill/>
        </p:spPr>
        <p:txBody>
          <a:bodyPr wrap="none" rtlCol="0">
            <a:spAutoFit/>
          </a:bodyPr>
          <a:lstStyle/>
          <a:p>
            <a:r>
              <a:rPr lang="ja-JP" altLang="en-US"/>
              <a:t>高値</a:t>
            </a:r>
          </a:p>
        </p:txBody>
      </p:sp>
      <p:sp>
        <p:nvSpPr>
          <p:cNvPr id="22" name="テキスト ボックス 21">
            <a:extLst>
              <a:ext uri="{FF2B5EF4-FFF2-40B4-BE49-F238E27FC236}">
                <a16:creationId xmlns:a16="http://schemas.microsoft.com/office/drawing/2014/main" id="{FED7CFD1-FC4D-4DB2-B093-B86E396032C6}"/>
              </a:ext>
            </a:extLst>
          </p:cNvPr>
          <p:cNvSpPr txBox="1"/>
          <p:nvPr/>
        </p:nvSpPr>
        <p:spPr>
          <a:xfrm>
            <a:off x="4943873" y="5620598"/>
            <a:ext cx="646331" cy="369332"/>
          </a:xfrm>
          <a:prstGeom prst="rect">
            <a:avLst/>
          </a:prstGeom>
          <a:noFill/>
        </p:spPr>
        <p:txBody>
          <a:bodyPr wrap="none" rtlCol="0">
            <a:spAutoFit/>
          </a:bodyPr>
          <a:lstStyle/>
          <a:p>
            <a:r>
              <a:rPr lang="ja-JP" altLang="en-US"/>
              <a:t>安値</a:t>
            </a:r>
          </a:p>
        </p:txBody>
      </p:sp>
      <p:sp>
        <p:nvSpPr>
          <p:cNvPr id="23" name="テキスト ボックス 22">
            <a:extLst>
              <a:ext uri="{FF2B5EF4-FFF2-40B4-BE49-F238E27FC236}">
                <a16:creationId xmlns:a16="http://schemas.microsoft.com/office/drawing/2014/main" id="{838525B1-3C70-409F-8A17-7E9FCB768603}"/>
              </a:ext>
            </a:extLst>
          </p:cNvPr>
          <p:cNvSpPr txBox="1"/>
          <p:nvPr/>
        </p:nvSpPr>
        <p:spPr>
          <a:xfrm>
            <a:off x="2388460" y="4888468"/>
            <a:ext cx="646331" cy="369332"/>
          </a:xfrm>
          <a:prstGeom prst="rect">
            <a:avLst/>
          </a:prstGeom>
          <a:noFill/>
        </p:spPr>
        <p:txBody>
          <a:bodyPr wrap="none" rtlCol="0">
            <a:spAutoFit/>
          </a:bodyPr>
          <a:lstStyle/>
          <a:p>
            <a:r>
              <a:rPr lang="ja-JP" altLang="en-US"/>
              <a:t>始値</a:t>
            </a:r>
          </a:p>
        </p:txBody>
      </p:sp>
      <p:sp>
        <p:nvSpPr>
          <p:cNvPr id="24" name="テキスト ボックス 23">
            <a:extLst>
              <a:ext uri="{FF2B5EF4-FFF2-40B4-BE49-F238E27FC236}">
                <a16:creationId xmlns:a16="http://schemas.microsoft.com/office/drawing/2014/main" id="{A80496BB-09BC-4BC6-AA9F-60E94B2B6961}"/>
              </a:ext>
            </a:extLst>
          </p:cNvPr>
          <p:cNvSpPr txBox="1"/>
          <p:nvPr/>
        </p:nvSpPr>
        <p:spPr>
          <a:xfrm>
            <a:off x="2462209" y="3429000"/>
            <a:ext cx="646331" cy="369332"/>
          </a:xfrm>
          <a:prstGeom prst="rect">
            <a:avLst/>
          </a:prstGeom>
          <a:noFill/>
        </p:spPr>
        <p:txBody>
          <a:bodyPr wrap="none" rtlCol="0">
            <a:spAutoFit/>
          </a:bodyPr>
          <a:lstStyle/>
          <a:p>
            <a:r>
              <a:rPr lang="ja-JP" altLang="en-US"/>
              <a:t>終値</a:t>
            </a:r>
          </a:p>
        </p:txBody>
      </p:sp>
    </p:spTree>
    <p:extLst>
      <p:ext uri="{BB962C8B-B14F-4D97-AF65-F5344CB8AC3E}">
        <p14:creationId xmlns:p14="http://schemas.microsoft.com/office/powerpoint/2010/main" val="41955594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F33418-13C5-447B-9203-80C983963672}"/>
              </a:ext>
            </a:extLst>
          </p:cNvPr>
          <p:cNvSpPr>
            <a:spLocks noGrp="1"/>
          </p:cNvSpPr>
          <p:nvPr>
            <p:ph type="title"/>
          </p:nvPr>
        </p:nvSpPr>
        <p:spPr/>
        <p:txBody>
          <a:bodyPr>
            <a:normAutofit/>
          </a:bodyPr>
          <a:lstStyle/>
          <a:p>
            <a:r>
              <a:rPr kumimoji="1" lang="ja-JP" altLang="en-US"/>
              <a:t>ファイルからローソク足を読み込んでグラフを書く</a:t>
            </a:r>
          </a:p>
        </p:txBody>
      </p:sp>
    </p:spTree>
    <p:extLst>
      <p:ext uri="{BB962C8B-B14F-4D97-AF65-F5344CB8AC3E}">
        <p14:creationId xmlns:p14="http://schemas.microsoft.com/office/powerpoint/2010/main" val="25005900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624902BC-FE5B-4174-8DAA-6D860A31E3B0}"/>
              </a:ext>
            </a:extLst>
          </p:cNvPr>
          <p:cNvSpPr/>
          <p:nvPr/>
        </p:nvSpPr>
        <p:spPr>
          <a:xfrm>
            <a:off x="1703512" y="30139"/>
            <a:ext cx="12025336" cy="7571303"/>
          </a:xfrm>
          <a:prstGeom prst="rect">
            <a:avLst/>
          </a:prstGeom>
        </p:spPr>
        <p:txBody>
          <a:bodyPr wrap="square">
            <a:spAutoFit/>
          </a:bodyPr>
          <a:lstStyle/>
          <a:p>
            <a:r>
              <a:rPr lang="en-US" altLang="ja-JP"/>
              <a:t>#rosoku.py</a:t>
            </a:r>
          </a:p>
          <a:p>
            <a:r>
              <a:rPr lang="en-US" altLang="ja-JP"/>
              <a:t>#</a:t>
            </a:r>
          </a:p>
          <a:p>
            <a:r>
              <a:rPr lang="ja-JP" altLang="en-US"/>
              <a:t>import pandas_datareader as web</a:t>
            </a:r>
          </a:p>
          <a:p>
            <a:r>
              <a:rPr lang="ja-JP" altLang="en-US"/>
              <a:t>import numpy as np</a:t>
            </a:r>
          </a:p>
          <a:p>
            <a:r>
              <a:rPr lang="ja-JP" altLang="en-US"/>
              <a:t>import matplotlib as mpl</a:t>
            </a:r>
          </a:p>
          <a:p>
            <a:r>
              <a:rPr lang="ja-JP" altLang="en-US"/>
              <a:t>import matplotlib.pyplot as plt</a:t>
            </a:r>
          </a:p>
          <a:p>
            <a:r>
              <a:rPr lang="ja-JP" altLang="en-US"/>
              <a:t>import pandas as pd</a:t>
            </a:r>
          </a:p>
          <a:p>
            <a:r>
              <a:rPr lang="ja-JP" altLang="en-US"/>
              <a:t>import seaborn as sns</a:t>
            </a:r>
          </a:p>
          <a:p>
            <a:r>
              <a:rPr lang="ja-JP" altLang="en-US"/>
              <a:t>import mpl_finance as mpf</a:t>
            </a:r>
          </a:p>
          <a:p>
            <a:r>
              <a:rPr lang="ja-JP" altLang="en-US"/>
              <a:t>def candlewrite(fname,ax):</a:t>
            </a:r>
          </a:p>
          <a:p>
            <a:r>
              <a:rPr lang="ja-JP" altLang="en-US"/>
              <a:t>	nikkei=pd.read_csv(fname)</a:t>
            </a:r>
          </a:p>
          <a:p>
            <a:r>
              <a:rPr lang="ja-JP" altLang="en-US"/>
              <a:t>	df=nikkei[1:75].copy()</a:t>
            </a:r>
          </a:p>
          <a:p>
            <a:r>
              <a:rPr lang="ja-JP" altLang="en-US"/>
              <a:t>	mpf.candlestick2_ohlc(ax,df["Open"],df["High"],df["Low"],df["Close"],width=0.8,colorup="b",colordown="r")</a:t>
            </a:r>
          </a:p>
          <a:p>
            <a:r>
              <a:rPr lang="ja-JP" altLang="en-US"/>
              <a:t>	ax.plot(df['Close'].rolling(15).mean().values,label='rolling(10)') </a:t>
            </a:r>
          </a:p>
          <a:p>
            <a:r>
              <a:rPr lang="ja-JP" altLang="en-US"/>
              <a:t>	ax.plot(df['Close'].rolling(25).mean().values,label='rolling(15)') </a:t>
            </a:r>
          </a:p>
          <a:p>
            <a:r>
              <a:rPr lang="ja-JP" altLang="en-US"/>
              <a:t>	ax.grid(which='both')</a:t>
            </a:r>
          </a:p>
          <a:p>
            <a:r>
              <a:rPr lang="ja-JP" altLang="en-US"/>
              <a:t>	ax.grid(which='both')</a:t>
            </a:r>
          </a:p>
          <a:p>
            <a:r>
              <a:rPr lang="ja-JP" altLang="en-US"/>
              <a:t>	ax.legend()</a:t>
            </a:r>
          </a:p>
          <a:p>
            <a:r>
              <a:rPr lang="ja-JP" altLang="en-US"/>
              <a:t>(fig,ax)=plt.subplots(3,5,figsize=(12,6))</a:t>
            </a:r>
          </a:p>
          <a:p>
            <a:r>
              <a:rPr lang="ja-JP" altLang="en-US"/>
              <a:t>fig.suptitle('Title')</a:t>
            </a:r>
          </a:p>
          <a:p>
            <a:r>
              <a:rPr lang="ja-JP" altLang="en-US"/>
              <a:t>candlewrite('nikeikabuka.csv',ax[0,0])</a:t>
            </a:r>
          </a:p>
          <a:p>
            <a:endParaRPr lang="en-US" altLang="ja-JP"/>
          </a:p>
          <a:p>
            <a:r>
              <a:rPr lang="ja-JP" altLang="en-US"/>
              <a:t>candlewrite('nikeikabuka.csv',ax[2,4])</a:t>
            </a:r>
          </a:p>
          <a:p>
            <a:r>
              <a:rPr lang="ja-JP" altLang="en-US"/>
              <a:t>plt.tight_layout()</a:t>
            </a:r>
          </a:p>
          <a:p>
            <a:r>
              <a:rPr lang="ja-JP" altLang="en-US"/>
              <a:t>plt.show()</a:t>
            </a:r>
          </a:p>
          <a:p>
            <a:endParaRPr lang="ja-JP"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EC4CA0-8D38-44DE-8249-8EFB4DA5B4C5}"/>
              </a:ext>
            </a:extLst>
          </p:cNvPr>
          <p:cNvSpPr>
            <a:spLocks noGrp="1"/>
          </p:cNvSpPr>
          <p:nvPr>
            <p:ph type="title"/>
          </p:nvPr>
        </p:nvSpPr>
        <p:spPr/>
        <p:txBody>
          <a:bodyPr/>
          <a:lstStyle/>
          <a:p>
            <a:r>
              <a:rPr lang="ja-JP" altLang="en-US"/>
              <a:t>結果</a:t>
            </a:r>
            <a:endParaRPr kumimoji="1" lang="ja-JP" altLang="en-US"/>
          </a:p>
        </p:txBody>
      </p:sp>
      <p:pic>
        <p:nvPicPr>
          <p:cNvPr id="4" name="図 3">
            <a:extLst>
              <a:ext uri="{FF2B5EF4-FFF2-40B4-BE49-F238E27FC236}">
                <a16:creationId xmlns:a16="http://schemas.microsoft.com/office/drawing/2014/main" id="{3673B3E7-E1A0-442C-9A8E-741E9A05A4BC}"/>
              </a:ext>
            </a:extLst>
          </p:cNvPr>
          <p:cNvPicPr>
            <a:picLocks noChangeAspect="1"/>
          </p:cNvPicPr>
          <p:nvPr/>
        </p:nvPicPr>
        <p:blipFill>
          <a:blip r:embed="rId2" cstate="print"/>
          <a:stretch>
            <a:fillRect/>
          </a:stretch>
        </p:blipFill>
        <p:spPr>
          <a:xfrm flipV="1">
            <a:off x="2207568" y="1772816"/>
            <a:ext cx="7380312" cy="4464496"/>
          </a:xfrm>
          <a:prstGeom prst="rect">
            <a:avLst/>
          </a:prstGeom>
        </p:spPr>
      </p:pic>
    </p:spTree>
    <p:extLst>
      <p:ext uri="{BB962C8B-B14F-4D97-AF65-F5344CB8AC3E}">
        <p14:creationId xmlns:p14="http://schemas.microsoft.com/office/powerpoint/2010/main" val="40973865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FBCBF1-CFF5-4718-871E-EBBB3DF90350}"/>
              </a:ext>
            </a:extLst>
          </p:cNvPr>
          <p:cNvSpPr>
            <a:spLocks noGrp="1"/>
          </p:cNvSpPr>
          <p:nvPr>
            <p:ph type="title"/>
          </p:nvPr>
        </p:nvSpPr>
        <p:spPr/>
        <p:txBody>
          <a:bodyPr/>
          <a:lstStyle/>
          <a:p>
            <a:endParaRPr kumimoji="1" lang="ja-JP" altLang="en-US"/>
          </a:p>
        </p:txBody>
      </p:sp>
      <p:pic>
        <p:nvPicPr>
          <p:cNvPr id="12290" name="Picture 2">
            <a:extLst>
              <a:ext uri="{FF2B5EF4-FFF2-40B4-BE49-F238E27FC236}">
                <a16:creationId xmlns:a16="http://schemas.microsoft.com/office/drawing/2014/main" id="{38ED9FF3-B638-4ECD-B883-62C2D5E289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4476" y="2097480"/>
            <a:ext cx="5043049" cy="3531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1255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A85C92-D858-42CB-8E4B-E1C3F57CBCDF}"/>
              </a:ext>
            </a:extLst>
          </p:cNvPr>
          <p:cNvSpPr>
            <a:spLocks noGrp="1"/>
          </p:cNvSpPr>
          <p:nvPr>
            <p:ph type="title"/>
          </p:nvPr>
        </p:nvSpPr>
        <p:spPr/>
        <p:txBody>
          <a:bodyPr/>
          <a:lstStyle/>
          <a:p>
            <a:r>
              <a:rPr lang="en-US" altLang="ja-JP" dirty="0"/>
              <a:t>seaborn</a:t>
            </a:r>
            <a:endParaRPr kumimoji="1" lang="ja-JP" altLang="en-US" dirty="0"/>
          </a:p>
        </p:txBody>
      </p:sp>
    </p:spTree>
    <p:extLst>
      <p:ext uri="{BB962C8B-B14F-4D97-AF65-F5344CB8AC3E}">
        <p14:creationId xmlns:p14="http://schemas.microsoft.com/office/powerpoint/2010/main" val="41994390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662777-5D12-4579-BD35-7A10517379DD}"/>
              </a:ext>
            </a:extLst>
          </p:cNvPr>
          <p:cNvSpPr>
            <a:spLocks noGrp="1"/>
          </p:cNvSpPr>
          <p:nvPr>
            <p:ph type="title"/>
          </p:nvPr>
        </p:nvSpPr>
        <p:spPr/>
        <p:txBody>
          <a:bodyPr/>
          <a:lstStyle/>
          <a:p>
            <a:r>
              <a:rPr kumimoji="1" lang="ja-JP" altLang="en-US" dirty="0"/>
              <a:t>正弦波</a:t>
            </a:r>
          </a:p>
        </p:txBody>
      </p:sp>
      <p:sp>
        <p:nvSpPr>
          <p:cNvPr id="4" name="正方形/長方形 3">
            <a:extLst>
              <a:ext uri="{FF2B5EF4-FFF2-40B4-BE49-F238E27FC236}">
                <a16:creationId xmlns:a16="http://schemas.microsoft.com/office/drawing/2014/main" id="{7F87C9E8-71B5-45D6-A175-F80A114ECD38}"/>
              </a:ext>
            </a:extLst>
          </p:cNvPr>
          <p:cNvSpPr/>
          <p:nvPr/>
        </p:nvSpPr>
        <p:spPr>
          <a:xfrm>
            <a:off x="2639616" y="1417828"/>
            <a:ext cx="6102424" cy="4247317"/>
          </a:xfrm>
          <a:prstGeom prst="rect">
            <a:avLst/>
          </a:prstGeom>
        </p:spPr>
        <p:txBody>
          <a:bodyPr wrap="square">
            <a:spAutoFit/>
          </a:bodyPr>
          <a:lstStyle/>
          <a:p>
            <a:r>
              <a:rPr lang="ja-JP" altLang="en-US" dirty="0"/>
              <a:t># サンプル3-06-2</a:t>
            </a:r>
          </a:p>
          <a:p>
            <a:r>
              <a:rPr lang="ja-JP" altLang="en-US" dirty="0"/>
              <a:t>%matplotlib inline</a:t>
            </a:r>
          </a:p>
          <a:p>
            <a:r>
              <a:rPr lang="ja-JP" altLang="en-US" dirty="0"/>
              <a:t>import numpy as np</a:t>
            </a:r>
          </a:p>
          <a:p>
            <a:r>
              <a:rPr lang="ja-JP" altLang="en-US" dirty="0"/>
              <a:t>import matplotlib.pyplot as plt</a:t>
            </a:r>
          </a:p>
          <a:p>
            <a:r>
              <a:rPr lang="ja-JP" altLang="en-US" dirty="0"/>
              <a:t>import seaborn as sns # Seabornのインポート</a:t>
            </a:r>
          </a:p>
          <a:p>
            <a:endParaRPr lang="ja-JP" altLang="en-US" dirty="0"/>
          </a:p>
          <a:p>
            <a:r>
              <a:rPr lang="ja-JP" altLang="en-US" dirty="0"/>
              <a:t>sns.set()             # Seabornで出力できるようにする</a:t>
            </a:r>
          </a:p>
          <a:p>
            <a:r>
              <a:rPr lang="ja-JP" altLang="en-US" dirty="0"/>
              <a:t>x = np.linspace(0, 14, 100)</a:t>
            </a:r>
          </a:p>
          <a:p>
            <a:r>
              <a:rPr lang="ja-JP" altLang="en-US" dirty="0"/>
              <a:t>for i in range(5):</a:t>
            </a:r>
          </a:p>
          <a:p>
            <a:r>
              <a:rPr lang="ja-JP" altLang="en-US" dirty="0"/>
              <a:t>    plt.plot(x, np.sin(x + i*0.5))</a:t>
            </a:r>
          </a:p>
          <a:p>
            <a:r>
              <a:rPr lang="ja-JP" altLang="en-US" dirty="0"/>
              <a:t>    plt.savefig("sin.pdf")#この位置に保存コードを書く</a:t>
            </a:r>
          </a:p>
          <a:p>
            <a:r>
              <a:rPr lang="ja-JP" altLang="en-US" dirty="0"/>
              <a:t>    plt.savefig("sin.png",dpi=600)#この位置に保存コードを書く</a:t>
            </a:r>
          </a:p>
          <a:p>
            <a:endParaRPr lang="ja-JP" altLang="en-US" dirty="0"/>
          </a:p>
          <a:p>
            <a:r>
              <a:rPr lang="ja-JP" altLang="en-US" dirty="0"/>
              <a:t>plt.show()            # Seabornの</a:t>
            </a:r>
          </a:p>
        </p:txBody>
      </p:sp>
      <p:pic>
        <p:nvPicPr>
          <p:cNvPr id="9" name="図 8">
            <a:extLst>
              <a:ext uri="{FF2B5EF4-FFF2-40B4-BE49-F238E27FC236}">
                <a16:creationId xmlns:a16="http://schemas.microsoft.com/office/drawing/2014/main" id="{E3F05CA1-1FBB-4ECB-99C9-7A697AB73289}"/>
              </a:ext>
            </a:extLst>
          </p:cNvPr>
          <p:cNvPicPr>
            <a:picLocks noChangeAspect="1"/>
          </p:cNvPicPr>
          <p:nvPr/>
        </p:nvPicPr>
        <p:blipFill>
          <a:blip r:embed="rId2"/>
          <a:stretch>
            <a:fillRect/>
          </a:stretch>
        </p:blipFill>
        <p:spPr>
          <a:xfrm>
            <a:off x="6168008" y="4149081"/>
            <a:ext cx="3695700" cy="2328863"/>
          </a:xfrm>
          <a:prstGeom prst="rect">
            <a:avLst/>
          </a:prstGeom>
        </p:spPr>
      </p:pic>
    </p:spTree>
    <p:extLst>
      <p:ext uri="{BB962C8B-B14F-4D97-AF65-F5344CB8AC3E}">
        <p14:creationId xmlns:p14="http://schemas.microsoft.com/office/powerpoint/2010/main" val="7210499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483D78-59BA-4760-8E90-961CC3EA836C}"/>
              </a:ext>
            </a:extLst>
          </p:cNvPr>
          <p:cNvSpPr>
            <a:spLocks noGrp="1"/>
          </p:cNvSpPr>
          <p:nvPr>
            <p:ph type="title"/>
          </p:nvPr>
        </p:nvSpPr>
        <p:spPr>
          <a:xfrm>
            <a:off x="1775520" y="40351"/>
            <a:ext cx="8229600" cy="1143000"/>
          </a:xfrm>
        </p:spPr>
        <p:txBody>
          <a:bodyPr/>
          <a:lstStyle/>
          <a:p>
            <a:r>
              <a:rPr kumimoji="1" lang="ja-JP" altLang="en-US" dirty="0"/>
              <a:t>３</a:t>
            </a:r>
            <a:r>
              <a:rPr kumimoji="1" lang="en-US" altLang="ja-JP" dirty="0"/>
              <a:t>D</a:t>
            </a:r>
            <a:r>
              <a:rPr kumimoji="1" lang="ja-JP" altLang="en-US" dirty="0"/>
              <a:t>グラフ</a:t>
            </a:r>
          </a:p>
        </p:txBody>
      </p:sp>
      <p:sp>
        <p:nvSpPr>
          <p:cNvPr id="4" name="正方形/長方形 3">
            <a:extLst>
              <a:ext uri="{FF2B5EF4-FFF2-40B4-BE49-F238E27FC236}">
                <a16:creationId xmlns:a16="http://schemas.microsoft.com/office/drawing/2014/main" id="{BCAA1AA9-49F3-4F6A-9246-4BDA9AB062EA}"/>
              </a:ext>
            </a:extLst>
          </p:cNvPr>
          <p:cNvSpPr/>
          <p:nvPr/>
        </p:nvSpPr>
        <p:spPr>
          <a:xfrm>
            <a:off x="1703512" y="964277"/>
            <a:ext cx="9793088" cy="6186309"/>
          </a:xfrm>
          <a:prstGeom prst="rect">
            <a:avLst/>
          </a:prstGeom>
        </p:spPr>
        <p:txBody>
          <a:bodyPr wrap="square">
            <a:spAutoFit/>
          </a:bodyPr>
          <a:lstStyle/>
          <a:p>
            <a:r>
              <a:rPr lang="en-US" altLang="ja-JP" dirty="0"/>
              <a:t># </a:t>
            </a:r>
            <a:r>
              <a:rPr lang="ja-JP" altLang="en-US" dirty="0"/>
              <a:t>サンプル</a:t>
            </a:r>
            <a:r>
              <a:rPr lang="en-US" altLang="ja-JP" dirty="0"/>
              <a:t>4-38-1</a:t>
            </a:r>
          </a:p>
          <a:p>
            <a:r>
              <a:rPr lang="en-US" altLang="ja-JP" dirty="0"/>
              <a:t>%matplotlib inline</a:t>
            </a:r>
          </a:p>
          <a:p>
            <a:r>
              <a:rPr lang="en-US" altLang="ja-JP" dirty="0"/>
              <a:t>import </a:t>
            </a:r>
            <a:r>
              <a:rPr lang="en-US" altLang="ja-JP" dirty="0" err="1"/>
              <a:t>numpy</a:t>
            </a:r>
            <a:r>
              <a:rPr lang="en-US" altLang="ja-JP" dirty="0"/>
              <a:t> as np</a:t>
            </a:r>
          </a:p>
          <a:p>
            <a:r>
              <a:rPr lang="en-US" altLang="ja-JP" dirty="0"/>
              <a:t>import </a:t>
            </a:r>
            <a:r>
              <a:rPr lang="en-US" altLang="ja-JP" dirty="0" err="1"/>
              <a:t>matplotlib.pyplot</a:t>
            </a:r>
            <a:r>
              <a:rPr lang="en-US" altLang="ja-JP" dirty="0"/>
              <a:t> as </a:t>
            </a:r>
            <a:r>
              <a:rPr lang="en-US" altLang="ja-JP" dirty="0" err="1"/>
              <a:t>plt</a:t>
            </a:r>
            <a:endParaRPr lang="en-US" altLang="ja-JP" dirty="0"/>
          </a:p>
          <a:p>
            <a:r>
              <a:rPr lang="en-US" altLang="ja-JP" dirty="0"/>
              <a:t>from mpl_toolkits.mplot3d import axes3d</a:t>
            </a:r>
          </a:p>
          <a:p>
            <a:r>
              <a:rPr lang="en-US" altLang="ja-JP" dirty="0"/>
              <a:t>def </a:t>
            </a:r>
            <a:r>
              <a:rPr lang="en-US" altLang="ja-JP" dirty="0" err="1"/>
              <a:t>func</a:t>
            </a:r>
            <a:r>
              <a:rPr lang="en-US" altLang="ja-JP" dirty="0"/>
              <a:t>(x,                  # int: f(</a:t>
            </a:r>
            <a:r>
              <a:rPr lang="en-US" altLang="ja-JP" dirty="0" err="1"/>
              <a:t>x,y</a:t>
            </a:r>
            <a:r>
              <a:rPr lang="en-US" altLang="ja-JP" dirty="0"/>
              <a:t>)</a:t>
            </a:r>
            <a:r>
              <a:rPr lang="ja-JP" altLang="en-US" dirty="0"/>
              <a:t>の</a:t>
            </a:r>
            <a:r>
              <a:rPr lang="en-US" altLang="ja-JP" dirty="0"/>
              <a:t>x</a:t>
            </a:r>
            <a:r>
              <a:rPr lang="ja-JP" altLang="en-US" dirty="0"/>
              <a:t>の値</a:t>
            </a:r>
          </a:p>
          <a:p>
            <a:r>
              <a:rPr lang="ja-JP" altLang="en-US" dirty="0"/>
              <a:t>         </a:t>
            </a:r>
            <a:r>
              <a:rPr lang="en-US" altLang="ja-JP" dirty="0"/>
              <a:t>y                   # int: f(</a:t>
            </a:r>
            <a:r>
              <a:rPr lang="en-US" altLang="ja-JP" dirty="0" err="1"/>
              <a:t>x,y</a:t>
            </a:r>
            <a:r>
              <a:rPr lang="en-US" altLang="ja-JP" dirty="0"/>
              <a:t>)</a:t>
            </a:r>
            <a:r>
              <a:rPr lang="ja-JP" altLang="en-US" dirty="0"/>
              <a:t>の</a:t>
            </a:r>
            <a:r>
              <a:rPr lang="en-US" altLang="ja-JP" dirty="0"/>
              <a:t>y</a:t>
            </a:r>
            <a:r>
              <a:rPr lang="ja-JP" altLang="en-US" dirty="0"/>
              <a:t>の値</a:t>
            </a:r>
          </a:p>
          <a:p>
            <a:r>
              <a:rPr lang="ja-JP" altLang="en-US" dirty="0"/>
              <a:t>         </a:t>
            </a:r>
            <a:r>
              <a:rPr lang="en-US" altLang="ja-JP" dirty="0"/>
              <a:t>):</a:t>
            </a:r>
          </a:p>
          <a:p>
            <a:r>
              <a:rPr lang="en-US" altLang="ja-JP" dirty="0"/>
              <a:t>	 return x**2 + y**2 </a:t>
            </a:r>
          </a:p>
          <a:p>
            <a:r>
              <a:rPr lang="en-US" altLang="ja-JP" dirty="0"/>
              <a:t>return x**2 + y**2       # float: f(x, y)=x^2 + y^2</a:t>
            </a:r>
          </a:p>
          <a:p>
            <a:r>
              <a:rPr lang="en-US" altLang="ja-JP" dirty="0"/>
              <a:t>x1 = </a:t>
            </a:r>
            <a:r>
              <a:rPr lang="en-US" altLang="ja-JP" dirty="0" err="1"/>
              <a:t>np.arange</a:t>
            </a:r>
            <a:r>
              <a:rPr lang="en-US" altLang="ja-JP" dirty="0"/>
              <a:t>(-3, 3, 0.25)  # x_1</a:t>
            </a:r>
            <a:r>
              <a:rPr lang="ja-JP" altLang="en-US" dirty="0"/>
              <a:t>軸を生成</a:t>
            </a:r>
          </a:p>
          <a:p>
            <a:r>
              <a:rPr lang="en-US" altLang="ja-JP" dirty="0"/>
              <a:t>x2 = </a:t>
            </a:r>
            <a:r>
              <a:rPr lang="en-US" altLang="ja-JP" dirty="0" err="1"/>
              <a:t>np.arange</a:t>
            </a:r>
            <a:r>
              <a:rPr lang="en-US" altLang="ja-JP" dirty="0"/>
              <a:t>(-3, 3, 0.25)  # x_2</a:t>
            </a:r>
            <a:r>
              <a:rPr lang="ja-JP" altLang="en-US" dirty="0"/>
              <a:t>軸を生成</a:t>
            </a:r>
          </a:p>
          <a:p>
            <a:r>
              <a:rPr lang="en-US" altLang="ja-JP" dirty="0"/>
              <a:t>X, Y = </a:t>
            </a:r>
            <a:r>
              <a:rPr lang="en-US" altLang="ja-JP" dirty="0" err="1"/>
              <a:t>np.meshgrid</a:t>
            </a:r>
            <a:r>
              <a:rPr lang="en-US" altLang="ja-JP" dirty="0"/>
              <a:t>(x1, x2)   # 2</a:t>
            </a:r>
            <a:r>
              <a:rPr lang="ja-JP" altLang="en-US" dirty="0"/>
              <a:t>次元の格子座標を生成</a:t>
            </a:r>
          </a:p>
          <a:p>
            <a:r>
              <a:rPr lang="en-US" altLang="ja-JP" dirty="0"/>
              <a:t>Z = </a:t>
            </a:r>
            <a:r>
              <a:rPr lang="en-US" altLang="ja-JP" dirty="0" err="1"/>
              <a:t>func</a:t>
            </a:r>
            <a:r>
              <a:rPr lang="en-US" altLang="ja-JP" dirty="0"/>
              <a:t>(X, Y)               # </a:t>
            </a:r>
            <a:r>
              <a:rPr lang="ja-JP" altLang="en-US" dirty="0"/>
              <a:t>関数</a:t>
            </a:r>
            <a:r>
              <a:rPr lang="en-US" altLang="ja-JP" dirty="0"/>
              <a:t>f(x, y)</a:t>
            </a:r>
            <a:r>
              <a:rPr lang="ja-JP" altLang="en-US" dirty="0"/>
              <a:t>に配列</a:t>
            </a:r>
            <a:r>
              <a:rPr lang="en-US" altLang="ja-JP" dirty="0"/>
              <a:t>X,Y</a:t>
            </a:r>
            <a:r>
              <a:rPr lang="ja-JP" altLang="en-US" dirty="0"/>
              <a:t>を代入し、</a:t>
            </a:r>
            <a:r>
              <a:rPr lang="en-US" altLang="ja-JP" dirty="0"/>
              <a:t>-3</a:t>
            </a:r>
            <a:r>
              <a:rPr lang="ja-JP" altLang="en-US" dirty="0"/>
              <a:t>から</a:t>
            </a:r>
          </a:p>
          <a:p>
            <a:r>
              <a:rPr lang="ja-JP" altLang="en-US" dirty="0"/>
              <a:t>                             </a:t>
            </a:r>
            <a:r>
              <a:rPr lang="en-US" altLang="ja-JP" dirty="0"/>
              <a:t># 3</a:t>
            </a:r>
            <a:r>
              <a:rPr lang="ja-JP" altLang="en-US" dirty="0"/>
              <a:t>までの</a:t>
            </a:r>
            <a:r>
              <a:rPr lang="en-US" altLang="ja-JP" dirty="0"/>
              <a:t>0.25</a:t>
            </a:r>
            <a:r>
              <a:rPr lang="ja-JP" altLang="en-US" dirty="0"/>
              <a:t>刻みの</a:t>
            </a:r>
            <a:r>
              <a:rPr lang="en-US" altLang="ja-JP" dirty="0"/>
              <a:t>Z</a:t>
            </a:r>
            <a:r>
              <a:rPr lang="ja-JP" altLang="en-US" dirty="0"/>
              <a:t>値のリストを取得</a:t>
            </a:r>
          </a:p>
          <a:p>
            <a:r>
              <a:rPr lang="en-US" altLang="ja-JP" dirty="0"/>
              <a:t>fig = </a:t>
            </a:r>
            <a:r>
              <a:rPr lang="en-US" altLang="ja-JP" dirty="0" err="1"/>
              <a:t>plt.figure</a:t>
            </a:r>
            <a:r>
              <a:rPr lang="en-US" altLang="ja-JP" dirty="0"/>
              <a:t>()           # Figure</a:t>
            </a:r>
            <a:r>
              <a:rPr lang="ja-JP" altLang="en-US" dirty="0"/>
              <a:t>を生成</a:t>
            </a:r>
          </a:p>
          <a:p>
            <a:r>
              <a:rPr lang="en-US" altLang="ja-JP" dirty="0"/>
              <a:t>ax = axes3d.Axes3D(fig)      # Axes3D</a:t>
            </a:r>
            <a:r>
              <a:rPr lang="ja-JP" altLang="en-US" dirty="0"/>
              <a:t>オブジェクトを配置する</a:t>
            </a:r>
          </a:p>
          <a:p>
            <a:r>
              <a:rPr lang="en-US" altLang="ja-JP" dirty="0" err="1"/>
              <a:t>ax.set_xlabel</a:t>
            </a:r>
            <a:r>
              <a:rPr lang="en-US" altLang="ja-JP" dirty="0"/>
              <a:t>("x1")          # x1</a:t>
            </a:r>
            <a:r>
              <a:rPr lang="ja-JP" altLang="en-US" dirty="0"/>
              <a:t>の軸ラベル</a:t>
            </a:r>
          </a:p>
          <a:p>
            <a:r>
              <a:rPr lang="en-US" altLang="ja-JP" dirty="0" err="1"/>
              <a:t>ax.set_ylabel</a:t>
            </a:r>
            <a:r>
              <a:rPr lang="en-US" altLang="ja-JP" dirty="0"/>
              <a:t>("x2")          # x2</a:t>
            </a:r>
            <a:r>
              <a:rPr lang="ja-JP" altLang="en-US" dirty="0"/>
              <a:t>の軸ラベル</a:t>
            </a:r>
          </a:p>
          <a:p>
            <a:r>
              <a:rPr lang="en-US" altLang="ja-JP" dirty="0" err="1"/>
              <a:t>ax.set_zlabel</a:t>
            </a:r>
            <a:r>
              <a:rPr lang="en-US" altLang="ja-JP" dirty="0"/>
              <a:t>(</a:t>
            </a:r>
            <a:r>
              <a:rPr lang="en-US" altLang="ja-JP" dirty="0" err="1"/>
              <a:t>r"$f</a:t>
            </a:r>
            <a:r>
              <a:rPr lang="en-US" altLang="ja-JP" dirty="0"/>
              <a:t>_(x, y)$", size=15)    # f(x1,x2)</a:t>
            </a:r>
            <a:r>
              <a:rPr lang="ja-JP" altLang="en-US" dirty="0"/>
              <a:t>の軸ラベル</a:t>
            </a:r>
          </a:p>
          <a:p>
            <a:r>
              <a:rPr lang="en-US" altLang="ja-JP" dirty="0" err="1"/>
              <a:t>ax.plot_wireframe</a:t>
            </a:r>
            <a:r>
              <a:rPr lang="en-US" altLang="ja-JP" dirty="0"/>
              <a:t>(X,Y,Z)     # x1</a:t>
            </a:r>
            <a:r>
              <a:rPr lang="ja-JP" altLang="en-US" dirty="0"/>
              <a:t>、</a:t>
            </a:r>
            <a:r>
              <a:rPr lang="en-US" altLang="ja-JP" dirty="0"/>
              <a:t>x2</a:t>
            </a:r>
            <a:r>
              <a:rPr lang="ja-JP" altLang="en-US" dirty="0"/>
              <a:t>、 </a:t>
            </a:r>
            <a:r>
              <a:rPr lang="en-US" altLang="ja-JP" dirty="0"/>
              <a:t>f(x1,x2)</a:t>
            </a:r>
            <a:r>
              <a:rPr lang="ja-JP" altLang="en-US" dirty="0"/>
              <a:t>の曲線をプロット</a:t>
            </a:r>
          </a:p>
          <a:p>
            <a:r>
              <a:rPr lang="en-US" altLang="ja-JP" dirty="0" err="1"/>
              <a:t>plt.show</a:t>
            </a:r>
            <a:r>
              <a:rPr lang="en-US" altLang="ja-JP" dirty="0"/>
              <a:t>()                   # </a:t>
            </a:r>
            <a:r>
              <a:rPr lang="ja-JP" altLang="en-US" dirty="0"/>
              <a:t>グラフを描画</a:t>
            </a:r>
          </a:p>
        </p:txBody>
      </p:sp>
      <p:pic>
        <p:nvPicPr>
          <p:cNvPr id="7" name="Picture 11">
            <a:extLst>
              <a:ext uri="{FF2B5EF4-FFF2-40B4-BE49-F238E27FC236}">
                <a16:creationId xmlns:a16="http://schemas.microsoft.com/office/drawing/2014/main" id="{787D0AF3-A5C2-4F8C-9C5E-D8CA832787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7929" y="1844824"/>
            <a:ext cx="4314825" cy="2943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952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5823E6-F052-4BAC-B721-9E8FFB0A22CA}"/>
              </a:ext>
            </a:extLst>
          </p:cNvPr>
          <p:cNvSpPr>
            <a:spLocks noGrp="1"/>
          </p:cNvSpPr>
          <p:nvPr>
            <p:ph type="title"/>
          </p:nvPr>
        </p:nvSpPr>
        <p:spPr/>
        <p:txBody>
          <a:bodyPr/>
          <a:lstStyle/>
          <a:p>
            <a:endParaRPr kumimoji="1" lang="ja-JP" altLang="en-US" dirty="0"/>
          </a:p>
        </p:txBody>
      </p:sp>
      <p:sp>
        <p:nvSpPr>
          <p:cNvPr id="3" name="コンテンツ プレースホルダー 2">
            <a:extLst>
              <a:ext uri="{FF2B5EF4-FFF2-40B4-BE49-F238E27FC236}">
                <a16:creationId xmlns:a16="http://schemas.microsoft.com/office/drawing/2014/main" id="{37F7CB10-118F-4568-8FAC-56F7D4FE692A}"/>
              </a:ext>
            </a:extLst>
          </p:cNvPr>
          <p:cNvSpPr>
            <a:spLocks noGrp="1"/>
          </p:cNvSpPr>
          <p:nvPr>
            <p:ph idx="1"/>
          </p:nvPr>
        </p:nvSpPr>
        <p:spPr/>
        <p:txBody>
          <a:bodyPr>
            <a:normAutofit fontScale="25000" lnSpcReduction="20000"/>
          </a:bodyPr>
          <a:lstStyle/>
          <a:p>
            <a:r>
              <a:rPr lang="en-US" altLang="ja-JP" dirty="0"/>
              <a:t>import </a:t>
            </a:r>
            <a:r>
              <a:rPr lang="en-US" altLang="ja-JP" dirty="0" err="1"/>
              <a:t>sys,os</a:t>
            </a:r>
            <a:br>
              <a:rPr lang="en-US" altLang="ja-JP" dirty="0"/>
            </a:br>
            <a:r>
              <a:rPr lang="en-US" altLang="ja-JP" dirty="0"/>
              <a:t>#sys.path.append(os.pardir)</a:t>
            </a:r>
            <a:br>
              <a:rPr lang="en-US" altLang="ja-JP" dirty="0"/>
            </a:br>
            <a:r>
              <a:rPr lang="en-US" altLang="ja-JP" dirty="0"/>
              <a:t>import </a:t>
            </a:r>
            <a:r>
              <a:rPr lang="en-US" altLang="ja-JP" dirty="0" err="1"/>
              <a:t>numpy</a:t>
            </a:r>
            <a:r>
              <a:rPr lang="en-US" altLang="ja-JP" dirty="0"/>
              <a:t> as np</a:t>
            </a:r>
            <a:br>
              <a:rPr lang="en-US" altLang="ja-JP" dirty="0"/>
            </a:br>
            <a:r>
              <a:rPr lang="en-US" altLang="ja-JP" dirty="0"/>
              <a:t>#from </a:t>
            </a:r>
            <a:r>
              <a:rPr lang="en-US" altLang="ja-JP" dirty="0" err="1"/>
              <a:t>dataset.mnist</a:t>
            </a:r>
            <a:r>
              <a:rPr lang="en-US" altLang="ja-JP" dirty="0"/>
              <a:t> import </a:t>
            </a:r>
            <a:r>
              <a:rPr lang="en-US" altLang="ja-JP" dirty="0" err="1"/>
              <a:t>load_mnist</a:t>
            </a:r>
            <a:br>
              <a:rPr lang="en-US" altLang="ja-JP" dirty="0"/>
            </a:br>
            <a:r>
              <a:rPr lang="en-US" altLang="ja-JP" dirty="0"/>
              <a:t>from </a:t>
            </a:r>
            <a:r>
              <a:rPr lang="en-US" altLang="ja-JP" dirty="0" err="1"/>
              <a:t>keras.datasets</a:t>
            </a:r>
            <a:r>
              <a:rPr lang="en-US" altLang="ja-JP" dirty="0"/>
              <a:t> import </a:t>
            </a:r>
            <a:r>
              <a:rPr lang="en-US" altLang="ja-JP" dirty="0" err="1"/>
              <a:t>mnist</a:t>
            </a:r>
            <a:br>
              <a:rPr lang="en-US" altLang="ja-JP" dirty="0"/>
            </a:br>
            <a:r>
              <a:rPr lang="en-US" altLang="ja-JP" dirty="0"/>
              <a:t>import </a:t>
            </a:r>
            <a:r>
              <a:rPr lang="en-US" altLang="ja-JP" dirty="0" err="1"/>
              <a:t>keras</a:t>
            </a:r>
            <a:br>
              <a:rPr lang="en-US" altLang="ja-JP" dirty="0"/>
            </a:br>
            <a:r>
              <a:rPr lang="en-US" altLang="ja-JP" dirty="0"/>
              <a:t>from </a:t>
            </a:r>
            <a:r>
              <a:rPr lang="en-US" altLang="ja-JP" dirty="0" err="1"/>
              <a:t>keras.datasets</a:t>
            </a:r>
            <a:r>
              <a:rPr lang="en-US" altLang="ja-JP" dirty="0"/>
              <a:t> import </a:t>
            </a:r>
            <a:r>
              <a:rPr lang="en-US" altLang="ja-JP" dirty="0" err="1"/>
              <a:t>mnist</a:t>
            </a:r>
            <a:br>
              <a:rPr lang="en-US" altLang="ja-JP" dirty="0"/>
            </a:br>
            <a:r>
              <a:rPr lang="en-US" altLang="ja-JP" dirty="0"/>
              <a:t>import </a:t>
            </a:r>
            <a:r>
              <a:rPr lang="en-US" altLang="ja-JP" dirty="0" err="1"/>
              <a:t>numpy</a:t>
            </a:r>
            <a:r>
              <a:rPr lang="en-US" altLang="ja-JP" dirty="0"/>
              <a:t> as np</a:t>
            </a:r>
            <a:br>
              <a:rPr lang="en-US" altLang="ja-JP" dirty="0"/>
            </a:br>
            <a:r>
              <a:rPr lang="en-US" altLang="ja-JP" dirty="0"/>
              <a:t>from PIL import Image</a:t>
            </a:r>
            <a:br>
              <a:rPr lang="en-US" altLang="ja-JP" dirty="0"/>
            </a:br>
            <a:br>
              <a:rPr lang="en-US" altLang="ja-JP" dirty="0"/>
            </a:br>
            <a:br>
              <a:rPr lang="en-US" altLang="ja-JP" dirty="0"/>
            </a:br>
            <a:br>
              <a:rPr lang="en-US" altLang="ja-JP" dirty="0"/>
            </a:br>
            <a:r>
              <a:rPr lang="en-US" altLang="ja-JP" dirty="0"/>
              <a:t>def </a:t>
            </a:r>
            <a:r>
              <a:rPr lang="en-US" altLang="ja-JP" dirty="0" err="1"/>
              <a:t>img_save</a:t>
            </a:r>
            <a:r>
              <a:rPr lang="en-US" altLang="ja-JP" dirty="0"/>
              <a:t>(</a:t>
            </a:r>
            <a:r>
              <a:rPr lang="en-US" altLang="ja-JP" dirty="0" err="1"/>
              <a:t>i,seikai,img</a:t>
            </a:r>
            <a:r>
              <a:rPr lang="en-US" altLang="ja-JP" dirty="0"/>
              <a:t>):</a:t>
            </a:r>
            <a:br>
              <a:rPr lang="en-US" altLang="ja-JP" dirty="0"/>
            </a:br>
            <a:r>
              <a:rPr lang="en-US" altLang="ja-JP" dirty="0"/>
              <a:t>    </a:t>
            </a:r>
            <a:r>
              <a:rPr lang="en-US" altLang="ja-JP" dirty="0" err="1"/>
              <a:t>pil_img</a:t>
            </a:r>
            <a:r>
              <a:rPr lang="en-US" altLang="ja-JP" dirty="0"/>
              <a:t> = </a:t>
            </a:r>
            <a:r>
              <a:rPr lang="en-US" altLang="ja-JP" dirty="0" err="1"/>
              <a:t>Image.fromarray</a:t>
            </a:r>
            <a:r>
              <a:rPr lang="en-US" altLang="ja-JP" dirty="0"/>
              <a:t>(np.uint8(</a:t>
            </a:r>
            <a:r>
              <a:rPr lang="en-US" altLang="ja-JP" dirty="0" err="1"/>
              <a:t>img</a:t>
            </a:r>
            <a:r>
              <a:rPr lang="en-US" altLang="ja-JP" dirty="0"/>
              <a:t>))</a:t>
            </a:r>
            <a:br>
              <a:rPr lang="en-US" altLang="ja-JP" dirty="0"/>
            </a:br>
            <a:r>
              <a:rPr lang="en-US" altLang="ja-JP" dirty="0"/>
              <a:t>    </a:t>
            </a:r>
            <a:r>
              <a:rPr lang="en-US" altLang="ja-JP" dirty="0" err="1"/>
              <a:t>pil_img.save</a:t>
            </a:r>
            <a:r>
              <a:rPr lang="en-US" altLang="ja-JP" dirty="0"/>
              <a:t>(str(</a:t>
            </a:r>
            <a:r>
              <a:rPr lang="en-US" altLang="ja-JP" dirty="0" err="1"/>
              <a:t>i</a:t>
            </a:r>
            <a:r>
              <a:rPr lang="en-US" altLang="ja-JP" dirty="0"/>
              <a:t>)+'-'+str(</a:t>
            </a:r>
            <a:r>
              <a:rPr lang="en-US" altLang="ja-JP" dirty="0" err="1"/>
              <a:t>seikai</a:t>
            </a:r>
            <a:r>
              <a:rPr lang="en-US" altLang="ja-JP" dirty="0"/>
              <a:t>)+'-minitdata.png')  </a:t>
            </a:r>
            <a:br>
              <a:rPr lang="en-US" altLang="ja-JP" dirty="0"/>
            </a:br>
            <a:br>
              <a:rPr lang="en-US" altLang="ja-JP" dirty="0"/>
            </a:br>
            <a:r>
              <a:rPr lang="en-US" altLang="ja-JP" dirty="0"/>
              <a:t>#(x_train, </a:t>
            </a:r>
            <a:r>
              <a:rPr lang="en-US" altLang="ja-JP" dirty="0" err="1"/>
              <a:t>t_train</a:t>
            </a:r>
            <a:r>
              <a:rPr lang="en-US" altLang="ja-JP" dirty="0"/>
              <a:t>), (</a:t>
            </a:r>
            <a:r>
              <a:rPr lang="en-US" altLang="ja-JP" dirty="0" err="1"/>
              <a:t>x_test</a:t>
            </a:r>
            <a:r>
              <a:rPr lang="en-US" altLang="ja-JP" dirty="0"/>
              <a:t>, </a:t>
            </a:r>
            <a:r>
              <a:rPr lang="en-US" altLang="ja-JP" dirty="0" err="1"/>
              <a:t>t_test</a:t>
            </a:r>
            <a:r>
              <a:rPr lang="en-US" altLang="ja-JP" dirty="0"/>
              <a:t>) = </a:t>
            </a:r>
            <a:r>
              <a:rPr lang="en-US" altLang="ja-JP" dirty="0" err="1"/>
              <a:t>load_mnist</a:t>
            </a:r>
            <a:r>
              <a:rPr lang="en-US" altLang="ja-JP" dirty="0"/>
              <a:t>(flatten=True, normalize=False)</a:t>
            </a:r>
            <a:br>
              <a:rPr lang="en-US" altLang="ja-JP" dirty="0"/>
            </a:br>
            <a:r>
              <a:rPr lang="en-US" altLang="ja-JP" dirty="0"/>
              <a:t>(</a:t>
            </a:r>
            <a:r>
              <a:rPr lang="en-US" altLang="ja-JP" dirty="0" err="1"/>
              <a:t>x_train</a:t>
            </a:r>
            <a:r>
              <a:rPr lang="en-US" altLang="ja-JP" dirty="0"/>
              <a:t>, </a:t>
            </a:r>
            <a:r>
              <a:rPr lang="en-US" altLang="ja-JP" dirty="0" err="1"/>
              <a:t>y_train</a:t>
            </a:r>
            <a:r>
              <a:rPr lang="en-US" altLang="ja-JP" dirty="0"/>
              <a:t>), (</a:t>
            </a:r>
            <a:r>
              <a:rPr lang="en-US" altLang="ja-JP" dirty="0" err="1"/>
              <a:t>x_test</a:t>
            </a:r>
            <a:r>
              <a:rPr lang="en-US" altLang="ja-JP" dirty="0"/>
              <a:t>, </a:t>
            </a:r>
            <a:r>
              <a:rPr lang="en-US" altLang="ja-JP" dirty="0" err="1"/>
              <a:t>y_test</a:t>
            </a:r>
            <a:r>
              <a:rPr lang="en-US" altLang="ja-JP" dirty="0"/>
              <a:t>) = </a:t>
            </a:r>
            <a:r>
              <a:rPr lang="en-US" altLang="ja-JP" dirty="0" err="1"/>
              <a:t>mnist.load_data</a:t>
            </a:r>
            <a:r>
              <a:rPr lang="en-US" altLang="ja-JP" dirty="0"/>
              <a:t>()</a:t>
            </a:r>
            <a:br>
              <a:rPr lang="en-US" altLang="ja-JP" dirty="0"/>
            </a:br>
            <a:br>
              <a:rPr lang="en-US" altLang="ja-JP" dirty="0"/>
            </a:br>
            <a:br>
              <a:rPr lang="en-US" altLang="ja-JP" dirty="0"/>
            </a:br>
            <a:r>
              <a:rPr lang="en-US" altLang="ja-JP" dirty="0"/>
              <a:t>for </a:t>
            </a:r>
            <a:r>
              <a:rPr lang="en-US" altLang="ja-JP" dirty="0" err="1"/>
              <a:t>i</a:t>
            </a:r>
            <a:r>
              <a:rPr lang="en-US" altLang="ja-JP" dirty="0"/>
              <a:t> in range(0,60000):</a:t>
            </a:r>
            <a:br>
              <a:rPr lang="en-US" altLang="ja-JP" dirty="0"/>
            </a:br>
            <a:r>
              <a:rPr lang="en-US" altLang="ja-JP" dirty="0"/>
              <a:t>    print(</a:t>
            </a:r>
            <a:r>
              <a:rPr lang="en-US" altLang="ja-JP" dirty="0" err="1"/>
              <a:t>i</a:t>
            </a:r>
            <a:r>
              <a:rPr lang="en-US" altLang="ja-JP" dirty="0"/>
              <a:t>)</a:t>
            </a:r>
            <a:br>
              <a:rPr lang="en-US" altLang="ja-JP" dirty="0"/>
            </a:br>
            <a:r>
              <a:rPr lang="en-US" altLang="ja-JP" dirty="0"/>
              <a:t>    </a:t>
            </a:r>
            <a:r>
              <a:rPr lang="en-US" altLang="ja-JP" dirty="0" err="1"/>
              <a:t>img</a:t>
            </a:r>
            <a:r>
              <a:rPr lang="en-US" altLang="ja-JP" dirty="0"/>
              <a:t> = </a:t>
            </a:r>
            <a:r>
              <a:rPr lang="en-US" altLang="ja-JP" dirty="0" err="1"/>
              <a:t>x_train</a:t>
            </a:r>
            <a:r>
              <a:rPr lang="en-US" altLang="ja-JP" dirty="0"/>
              <a:t>[</a:t>
            </a:r>
            <a:r>
              <a:rPr lang="en-US" altLang="ja-JP" dirty="0" err="1"/>
              <a:t>i</a:t>
            </a:r>
            <a:r>
              <a:rPr lang="en-US" altLang="ja-JP" dirty="0"/>
              <a:t>]</a:t>
            </a:r>
            <a:br>
              <a:rPr lang="en-US" altLang="ja-JP" dirty="0"/>
            </a:br>
            <a:r>
              <a:rPr lang="en-US" altLang="ja-JP" dirty="0"/>
              <a:t>    label = </a:t>
            </a:r>
            <a:r>
              <a:rPr lang="en-US" altLang="ja-JP" dirty="0" err="1"/>
              <a:t>y_train</a:t>
            </a:r>
            <a:r>
              <a:rPr lang="en-US" altLang="ja-JP" dirty="0"/>
              <a:t>[</a:t>
            </a:r>
            <a:r>
              <a:rPr lang="en-US" altLang="ja-JP" dirty="0" err="1"/>
              <a:t>i</a:t>
            </a:r>
            <a:r>
              <a:rPr lang="en-US" altLang="ja-JP" dirty="0"/>
              <a:t>]</a:t>
            </a:r>
            <a:br>
              <a:rPr lang="en-US" altLang="ja-JP" dirty="0"/>
            </a:br>
            <a:r>
              <a:rPr lang="en-US" altLang="ja-JP" dirty="0"/>
              <a:t>    print(label)</a:t>
            </a:r>
            <a:br>
              <a:rPr lang="en-US" altLang="ja-JP" dirty="0"/>
            </a:br>
            <a:r>
              <a:rPr lang="en-US" altLang="ja-JP" dirty="0"/>
              <a:t>    print(</a:t>
            </a:r>
            <a:r>
              <a:rPr lang="en-US" altLang="ja-JP" dirty="0" err="1"/>
              <a:t>img.shape</a:t>
            </a:r>
            <a:r>
              <a:rPr lang="en-US" altLang="ja-JP" dirty="0"/>
              <a:t>)</a:t>
            </a:r>
            <a:br>
              <a:rPr lang="en-US" altLang="ja-JP" dirty="0"/>
            </a:br>
            <a:r>
              <a:rPr lang="en-US" altLang="ja-JP" dirty="0"/>
              <a:t>    </a:t>
            </a:r>
            <a:r>
              <a:rPr lang="en-US" altLang="ja-JP" dirty="0" err="1"/>
              <a:t>img</a:t>
            </a:r>
            <a:r>
              <a:rPr lang="en-US" altLang="ja-JP" dirty="0"/>
              <a:t> = </a:t>
            </a:r>
            <a:r>
              <a:rPr lang="en-US" altLang="ja-JP" dirty="0" err="1"/>
              <a:t>img.reshape</a:t>
            </a:r>
            <a:r>
              <a:rPr lang="en-US" altLang="ja-JP" dirty="0"/>
              <a:t>(28, 28)</a:t>
            </a:r>
            <a:br>
              <a:rPr lang="en-US" altLang="ja-JP" dirty="0"/>
            </a:br>
            <a:r>
              <a:rPr lang="en-US" altLang="ja-JP" dirty="0"/>
              <a:t>    </a:t>
            </a:r>
            <a:r>
              <a:rPr lang="en-US" altLang="ja-JP" dirty="0" err="1"/>
              <a:t>img_save</a:t>
            </a:r>
            <a:r>
              <a:rPr lang="en-US" altLang="ja-JP" dirty="0"/>
              <a:t>(</a:t>
            </a:r>
            <a:r>
              <a:rPr lang="en-US" altLang="ja-JP" dirty="0" err="1"/>
              <a:t>i,label,img</a:t>
            </a:r>
            <a:r>
              <a:rPr lang="en-US" altLang="ja-JP" dirty="0"/>
              <a:t>)</a:t>
            </a:r>
            <a:br>
              <a:rPr lang="en-US" altLang="ja-JP" dirty="0"/>
            </a:br>
            <a:br>
              <a:rPr lang="en-US" altLang="ja-JP" dirty="0"/>
            </a:br>
            <a:br>
              <a:rPr lang="en-US" altLang="ja-JP" dirty="0"/>
            </a:br>
            <a:br>
              <a:rPr lang="en-US" altLang="ja-JP" dirty="0"/>
            </a:br>
            <a:br>
              <a:rPr lang="en-US" altLang="ja-JP" dirty="0"/>
            </a:br>
            <a:r>
              <a:rPr lang="en-US" altLang="ja-JP" dirty="0"/>
              <a:t>"""</a:t>
            </a:r>
            <a:br>
              <a:rPr lang="en-US" altLang="ja-JP" dirty="0"/>
            </a:br>
            <a:r>
              <a:rPr lang="en-US" altLang="ja-JP" dirty="0"/>
              <a:t>for </a:t>
            </a:r>
            <a:r>
              <a:rPr lang="en-US" altLang="ja-JP" dirty="0" err="1"/>
              <a:t>i</a:t>
            </a:r>
            <a:r>
              <a:rPr lang="en-US" altLang="ja-JP" dirty="0"/>
              <a:t> in range(0,60000):</a:t>
            </a:r>
            <a:br>
              <a:rPr lang="en-US" altLang="ja-JP" dirty="0"/>
            </a:br>
            <a:r>
              <a:rPr lang="en-US" altLang="ja-JP" dirty="0"/>
              <a:t>    </a:t>
            </a:r>
            <a:r>
              <a:rPr lang="en-US" altLang="ja-JP" dirty="0" err="1"/>
              <a:t>img</a:t>
            </a:r>
            <a:r>
              <a:rPr lang="en-US" altLang="ja-JP" dirty="0"/>
              <a:t> = </a:t>
            </a:r>
            <a:r>
              <a:rPr lang="en-US" altLang="ja-JP" dirty="0" err="1"/>
              <a:t>x_train</a:t>
            </a:r>
            <a:r>
              <a:rPr lang="en-US" altLang="ja-JP" dirty="0"/>
              <a:t>[</a:t>
            </a:r>
            <a:r>
              <a:rPr lang="en-US" altLang="ja-JP" dirty="0" err="1"/>
              <a:t>i</a:t>
            </a:r>
            <a:r>
              <a:rPr lang="en-US" altLang="ja-JP" dirty="0"/>
              <a:t>]</a:t>
            </a:r>
            <a:br>
              <a:rPr lang="en-US" altLang="ja-JP" dirty="0"/>
            </a:br>
            <a:r>
              <a:rPr lang="en-US" altLang="ja-JP" dirty="0"/>
              <a:t>    label = </a:t>
            </a:r>
            <a:r>
              <a:rPr lang="en-US" altLang="ja-JP" dirty="0" err="1"/>
              <a:t>t_train</a:t>
            </a:r>
            <a:r>
              <a:rPr lang="en-US" altLang="ja-JP" dirty="0"/>
              <a:t>[</a:t>
            </a:r>
            <a:r>
              <a:rPr lang="en-US" altLang="ja-JP" dirty="0" err="1"/>
              <a:t>i</a:t>
            </a:r>
            <a:r>
              <a:rPr lang="en-US" altLang="ja-JP" dirty="0"/>
              <a:t>]</a:t>
            </a:r>
            <a:br>
              <a:rPr lang="en-US" altLang="ja-JP" dirty="0"/>
            </a:br>
            <a:r>
              <a:rPr lang="en-US" altLang="ja-JP" dirty="0"/>
              <a:t>    print(label)</a:t>
            </a:r>
            <a:br>
              <a:rPr lang="en-US" altLang="ja-JP" dirty="0"/>
            </a:br>
            <a:r>
              <a:rPr lang="en-US" altLang="ja-JP" dirty="0"/>
              <a:t>    print(</a:t>
            </a:r>
            <a:r>
              <a:rPr lang="en-US" altLang="ja-JP" dirty="0" err="1"/>
              <a:t>img.shape</a:t>
            </a:r>
            <a:r>
              <a:rPr lang="en-US" altLang="ja-JP" dirty="0"/>
              <a:t>)</a:t>
            </a:r>
            <a:br>
              <a:rPr lang="en-US" altLang="ja-JP" dirty="0"/>
            </a:br>
            <a:r>
              <a:rPr lang="en-US" altLang="ja-JP" dirty="0"/>
              <a:t>    </a:t>
            </a:r>
            <a:r>
              <a:rPr lang="en-US" altLang="ja-JP" dirty="0" err="1"/>
              <a:t>img</a:t>
            </a:r>
            <a:r>
              <a:rPr lang="en-US" altLang="ja-JP" dirty="0"/>
              <a:t> = </a:t>
            </a:r>
            <a:r>
              <a:rPr lang="en-US" altLang="ja-JP" dirty="0" err="1"/>
              <a:t>img.reshape</a:t>
            </a:r>
            <a:r>
              <a:rPr lang="en-US" altLang="ja-JP" dirty="0"/>
              <a:t>(28, 28)</a:t>
            </a:r>
            <a:br>
              <a:rPr lang="en-US" altLang="ja-JP" dirty="0"/>
            </a:br>
            <a:r>
              <a:rPr lang="en-US" altLang="ja-JP" dirty="0"/>
              <a:t>    print(</a:t>
            </a:r>
            <a:r>
              <a:rPr lang="en-US" altLang="ja-JP" dirty="0" err="1"/>
              <a:t>img.shape</a:t>
            </a:r>
            <a:r>
              <a:rPr lang="en-US" altLang="ja-JP" dirty="0"/>
              <a:t>)</a:t>
            </a:r>
            <a:br>
              <a:rPr lang="en-US" altLang="ja-JP" dirty="0"/>
            </a:br>
            <a:r>
              <a:rPr lang="en-US" altLang="ja-JP" dirty="0"/>
              <a:t>    </a:t>
            </a:r>
            <a:r>
              <a:rPr lang="en-US" altLang="ja-JP" dirty="0" err="1"/>
              <a:t>img_save</a:t>
            </a:r>
            <a:r>
              <a:rPr lang="en-US" altLang="ja-JP" dirty="0"/>
              <a:t>(</a:t>
            </a:r>
            <a:r>
              <a:rPr lang="en-US" altLang="ja-JP" dirty="0" err="1"/>
              <a:t>img</a:t>
            </a:r>
            <a:r>
              <a:rPr lang="en-US" altLang="ja-JP" dirty="0"/>
              <a:t>)</a:t>
            </a:r>
            <a:br>
              <a:rPr lang="en-US" altLang="ja-JP" dirty="0"/>
            </a:br>
            <a:r>
              <a:rPr lang="en-US" altLang="ja-JP" dirty="0"/>
              <a:t>"""  </a:t>
            </a:r>
            <a:br>
              <a:rPr lang="en-US" altLang="ja-JP" dirty="0"/>
            </a:br>
            <a:endParaRPr lang="en-US" altLang="ja-JP" dirty="0"/>
          </a:p>
          <a:p>
            <a:r>
              <a:rPr lang="ja-JP" altLang="en-US" dirty="0">
                <a:hlinkClick r:id="rId2" tooltip="送信者に返信 [R]"/>
              </a:rPr>
              <a:t>返信</a:t>
            </a:r>
            <a:r>
              <a:rPr lang="ja-JP" altLang="en-US" b="1" dirty="0">
                <a:hlinkClick r:id="rId2" tooltip="返信方法を選択"/>
              </a:rPr>
              <a:t>返信</a:t>
            </a:r>
            <a:r>
              <a:rPr lang="ja-JP" altLang="en-US" dirty="0"/>
              <a:t> </a:t>
            </a:r>
            <a:r>
              <a:rPr lang="ja-JP" altLang="en-US" dirty="0">
                <a:hlinkClick r:id="rId2" tooltip="転送 [F]"/>
              </a:rPr>
              <a:t>転送</a:t>
            </a:r>
            <a:r>
              <a:rPr lang="ja-JP" altLang="en-US" b="1" dirty="0">
                <a:hlinkClick r:id="rId2" tooltip="転送方法を選択"/>
              </a:rPr>
              <a:t>転送</a:t>
            </a:r>
            <a:r>
              <a:rPr lang="ja-JP" altLang="en-US" dirty="0"/>
              <a:t> </a:t>
            </a:r>
            <a:r>
              <a:rPr lang="ja-JP" altLang="en-US" dirty="0">
                <a:hlinkClick r:id="rId2" tooltip="移動 [D]"/>
              </a:rPr>
              <a:t>移動</a:t>
            </a:r>
            <a:r>
              <a:rPr lang="ja-JP" altLang="en-US" dirty="0"/>
              <a:t> </a:t>
            </a:r>
          </a:p>
          <a:p>
            <a:pPr marL="0" indent="0">
              <a:buNone/>
            </a:pPr>
            <a:endParaRPr kumimoji="1" lang="ja-JP" altLang="en-US" dirty="0"/>
          </a:p>
        </p:txBody>
      </p:sp>
    </p:spTree>
    <p:extLst>
      <p:ext uri="{BB962C8B-B14F-4D97-AF65-F5344CB8AC3E}">
        <p14:creationId xmlns:p14="http://schemas.microsoft.com/office/powerpoint/2010/main" val="4284963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A15AB3-DE8D-48EA-A3B3-702C0DEE0A3F}"/>
              </a:ext>
            </a:extLst>
          </p:cNvPr>
          <p:cNvSpPr>
            <a:spLocks noGrp="1"/>
          </p:cNvSpPr>
          <p:nvPr>
            <p:ph type="title"/>
          </p:nvPr>
        </p:nvSpPr>
        <p:spPr>
          <a:xfrm>
            <a:off x="1981200" y="2132856"/>
            <a:ext cx="8229600" cy="1143000"/>
          </a:xfrm>
        </p:spPr>
        <p:txBody>
          <a:bodyPr>
            <a:normAutofit/>
          </a:bodyPr>
          <a:lstStyle/>
          <a:p>
            <a:r>
              <a:rPr kumimoji="1" lang="en-US" altLang="ja-JP"/>
              <a:t>MINIST</a:t>
            </a:r>
            <a:r>
              <a:rPr kumimoji="1" lang="ja-JP" altLang="en-US"/>
              <a:t>を使ったグラフ演習</a:t>
            </a:r>
          </a:p>
        </p:txBody>
      </p:sp>
    </p:spTree>
    <p:extLst>
      <p:ext uri="{BB962C8B-B14F-4D97-AF65-F5344CB8AC3E}">
        <p14:creationId xmlns:p14="http://schemas.microsoft.com/office/powerpoint/2010/main" val="4004909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C8A750-56B8-4065-B32B-8D1A71FA9AAD}"/>
              </a:ext>
            </a:extLst>
          </p:cNvPr>
          <p:cNvSpPr>
            <a:spLocks noGrp="1"/>
          </p:cNvSpPr>
          <p:nvPr>
            <p:ph type="title"/>
          </p:nvPr>
        </p:nvSpPr>
        <p:spPr/>
        <p:txBody>
          <a:bodyPr/>
          <a:lstStyle/>
          <a:p>
            <a:r>
              <a:rPr kumimoji="1" lang="ja-JP" altLang="en-US"/>
              <a:t>ラベル、構成の割合</a:t>
            </a:r>
            <a:endParaRPr kumimoji="1" lang="ja-JP" altLang="en-US" dirty="0"/>
          </a:p>
        </p:txBody>
      </p:sp>
      <p:sp>
        <p:nvSpPr>
          <p:cNvPr id="3" name="コンテンツ プレースホルダー 2">
            <a:extLst>
              <a:ext uri="{FF2B5EF4-FFF2-40B4-BE49-F238E27FC236}">
                <a16:creationId xmlns:a16="http://schemas.microsoft.com/office/drawing/2014/main" id="{E637554E-C790-4EA1-9220-5B49FCE027CE}"/>
              </a:ext>
            </a:extLst>
          </p:cNvPr>
          <p:cNvSpPr>
            <a:spLocks noGrp="1"/>
          </p:cNvSpPr>
          <p:nvPr>
            <p:ph idx="1"/>
          </p:nvPr>
        </p:nvSpPr>
        <p:spPr/>
        <p:txBody>
          <a:bodyPr>
            <a:normAutofit fontScale="62500" lnSpcReduction="20000"/>
          </a:bodyPr>
          <a:lstStyle/>
          <a:p>
            <a:pPr marL="0" indent="0">
              <a:buNone/>
            </a:pPr>
            <a:endParaRPr lang="en-US" altLang="ja-JP" dirty="0"/>
          </a:p>
          <a:p>
            <a:pPr marL="0" indent="0">
              <a:buNone/>
            </a:pPr>
            <a:r>
              <a:rPr lang="en-US" altLang="ja-JP" dirty="0"/>
              <a:t>%matplotlib inline</a:t>
            </a:r>
          </a:p>
          <a:p>
            <a:pPr marL="0" indent="0">
              <a:buNone/>
            </a:pPr>
            <a:r>
              <a:rPr lang="en-US" altLang="ja-JP" dirty="0"/>
              <a:t>import </a:t>
            </a:r>
            <a:r>
              <a:rPr lang="en-US" altLang="ja-JP" dirty="0" err="1"/>
              <a:t>matplotlib.pyplot</a:t>
            </a:r>
            <a:r>
              <a:rPr lang="en-US" altLang="ja-JP" dirty="0"/>
              <a:t> as </a:t>
            </a:r>
            <a:r>
              <a:rPr lang="en-US" altLang="ja-JP" dirty="0" err="1"/>
              <a:t>plt</a:t>
            </a:r>
            <a:endParaRPr lang="en-US" altLang="ja-JP" dirty="0"/>
          </a:p>
          <a:p>
            <a:pPr marL="0" indent="0">
              <a:buNone/>
            </a:pPr>
            <a:endParaRPr lang="en-US" altLang="ja-JP" dirty="0"/>
          </a:p>
          <a:p>
            <a:pPr marL="0" indent="0">
              <a:buNone/>
            </a:pPr>
            <a:r>
              <a:rPr lang="en-US" altLang="ja-JP" dirty="0"/>
              <a:t>values = [100, 200, 300, 400, 500] # </a:t>
            </a:r>
            <a:r>
              <a:rPr lang="ja-JP" altLang="en-US" dirty="0"/>
              <a:t>グラフ要素の値</a:t>
            </a:r>
          </a:p>
          <a:p>
            <a:pPr marL="0" indent="0">
              <a:buNone/>
            </a:pPr>
            <a:r>
              <a:rPr lang="en-US" altLang="ja-JP" dirty="0"/>
              <a:t>labels = [                         # </a:t>
            </a:r>
            <a:r>
              <a:rPr lang="ja-JP" altLang="en-US" dirty="0"/>
              <a:t>グラフ要素のラベル</a:t>
            </a:r>
          </a:p>
          <a:p>
            <a:pPr marL="0" indent="0">
              <a:buNone/>
            </a:pPr>
            <a:r>
              <a:rPr lang="ja-JP" altLang="en-US" dirty="0"/>
              <a:t>    </a:t>
            </a:r>
            <a:r>
              <a:rPr lang="en-US" altLang="ja-JP" dirty="0"/>
              <a:t>'Apple', 'Banana', 'Grape', 'Orange', 'Pineapple'</a:t>
            </a:r>
          </a:p>
          <a:p>
            <a:pPr marL="0" indent="0">
              <a:buNone/>
            </a:pPr>
            <a:r>
              <a:rPr lang="en-US" altLang="ja-JP" dirty="0"/>
              <a:t>]</a:t>
            </a:r>
          </a:p>
          <a:p>
            <a:pPr marL="0" indent="0">
              <a:buNone/>
            </a:pPr>
            <a:r>
              <a:rPr lang="en-US" altLang="ja-JP" dirty="0" err="1"/>
              <a:t>plt.pie</a:t>
            </a:r>
            <a:r>
              <a:rPr lang="en-US" altLang="ja-JP" dirty="0"/>
              <a:t>(x=values,                  # </a:t>
            </a:r>
            <a:r>
              <a:rPr lang="ja-JP" altLang="en-US" dirty="0"/>
              <a:t>グラフ要素の値を設定</a:t>
            </a:r>
          </a:p>
          <a:p>
            <a:pPr marL="0" indent="0">
              <a:buNone/>
            </a:pPr>
            <a:r>
              <a:rPr lang="ja-JP" altLang="en-US" dirty="0"/>
              <a:t>        </a:t>
            </a:r>
            <a:r>
              <a:rPr lang="en-US" altLang="ja-JP" dirty="0"/>
              <a:t>labels=labels,             # </a:t>
            </a:r>
            <a:r>
              <a:rPr lang="ja-JP" altLang="en-US" dirty="0"/>
              <a:t>グラフ要素のラベルを設定</a:t>
            </a:r>
          </a:p>
          <a:p>
            <a:pPr marL="0" indent="0">
              <a:buNone/>
            </a:pPr>
            <a:r>
              <a:rPr lang="ja-JP" altLang="en-US" dirty="0"/>
              <a:t>        </a:t>
            </a:r>
            <a:r>
              <a:rPr lang="en-US" altLang="ja-JP" dirty="0" err="1"/>
              <a:t>autopct</a:t>
            </a:r>
            <a:r>
              <a:rPr lang="en-US" altLang="ja-JP" dirty="0"/>
              <a:t>='%.</a:t>
            </a:r>
            <a:r>
              <a:rPr lang="en-US" altLang="ja-JP" dirty="0">
                <a:solidFill>
                  <a:srgbClr val="FF0000"/>
                </a:solidFill>
              </a:rPr>
              <a:t>2f%</a:t>
            </a:r>
            <a:r>
              <a:rPr lang="en-US" altLang="ja-JP" dirty="0"/>
              <a:t>%')          # </a:t>
            </a:r>
            <a:r>
              <a:rPr lang="ja-JP" altLang="en-US" dirty="0"/>
              <a:t>構成割合として小数点以下</a:t>
            </a:r>
            <a:r>
              <a:rPr lang="en-US" altLang="ja-JP" dirty="0"/>
              <a:t>2</a:t>
            </a:r>
            <a:r>
              <a:rPr lang="ja-JP" altLang="en-US" dirty="0"/>
              <a:t>桁までをプロット</a:t>
            </a:r>
          </a:p>
          <a:p>
            <a:pPr marL="0" indent="0">
              <a:buNone/>
            </a:pPr>
            <a:r>
              <a:rPr lang="en-US" altLang="ja-JP" dirty="0" err="1"/>
              <a:t>plt.axis</a:t>
            </a:r>
            <a:r>
              <a:rPr lang="en-US" altLang="ja-JP" dirty="0"/>
              <a:t>('equal')                  # </a:t>
            </a:r>
            <a:r>
              <a:rPr lang="ja-JP" altLang="en-US" dirty="0"/>
              <a:t>グラフを</a:t>
            </a:r>
          </a:p>
          <a:p>
            <a:pPr marL="0" indent="0">
              <a:buNone/>
            </a:pPr>
            <a:r>
              <a:rPr lang="en-US" altLang="ja-JP" dirty="0" err="1"/>
              <a:t>plt.show</a:t>
            </a:r>
            <a:r>
              <a:rPr lang="en-US" altLang="ja-JP" dirty="0"/>
              <a:t>()</a:t>
            </a:r>
            <a:endParaRPr kumimoji="1" lang="ja-JP" altLang="en-US" dirty="0"/>
          </a:p>
        </p:txBody>
      </p:sp>
      <p:pic>
        <p:nvPicPr>
          <p:cNvPr id="4098" name="Picture 2">
            <a:extLst>
              <a:ext uri="{FF2B5EF4-FFF2-40B4-BE49-F238E27FC236}">
                <a16:creationId xmlns:a16="http://schemas.microsoft.com/office/drawing/2014/main" id="{221C691C-8A75-4DDE-BFA1-1D335361EF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2144" y="1844824"/>
            <a:ext cx="3390900" cy="226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6081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MNIST</a:t>
            </a:r>
            <a:r>
              <a:rPr kumimoji="1" lang="ja-JP" altLang="en-US" dirty="0"/>
              <a:t>データ構造</a:t>
            </a:r>
          </a:p>
        </p:txBody>
      </p:sp>
      <p:sp>
        <p:nvSpPr>
          <p:cNvPr id="3" name="コンテンツ プレースホルダ 2"/>
          <p:cNvSpPr>
            <a:spLocks noGrp="1"/>
          </p:cNvSpPr>
          <p:nvPr>
            <p:ph idx="1"/>
          </p:nvPr>
        </p:nvSpPr>
        <p:spPr/>
        <p:txBody>
          <a:bodyPr/>
          <a:lstStyle/>
          <a:p>
            <a:r>
              <a:rPr lang="ja-JP" altLang="en-US" b="1" dirty="0"/>
              <a:t>ファイル</a:t>
            </a:r>
          </a:p>
          <a:p>
            <a:r>
              <a:rPr lang="ja-JP" altLang="en-US" dirty="0"/>
              <a:t>　</a:t>
            </a:r>
            <a:r>
              <a:rPr lang="en-US" altLang="ja-JP" dirty="0"/>
              <a:t>MNIST </a:t>
            </a:r>
            <a:r>
              <a:rPr lang="ja-JP" altLang="en-US" dirty="0"/>
              <a:t>データは、次の</a:t>
            </a:r>
            <a:r>
              <a:rPr lang="en-US" altLang="ja-JP" dirty="0"/>
              <a:t>4</a:t>
            </a:r>
            <a:r>
              <a:rPr lang="ja-JP" altLang="en-US" dirty="0"/>
              <a:t>つのファイルで構成されます。 役割ごとにファイルが分かれています。</a:t>
            </a:r>
          </a:p>
          <a:p>
            <a:r>
              <a:rPr lang="en-US" altLang="ja-JP" dirty="0"/>
              <a:t>train-images-idx3-ubyte: </a:t>
            </a:r>
            <a:r>
              <a:rPr lang="ja-JP" altLang="en-US" dirty="0"/>
              <a:t>学習用の画像セット</a:t>
            </a:r>
          </a:p>
          <a:p>
            <a:r>
              <a:rPr lang="en-US" altLang="ja-JP" dirty="0"/>
              <a:t>train-labels-idx1-ubyte: </a:t>
            </a:r>
            <a:r>
              <a:rPr lang="ja-JP" altLang="en-US" dirty="0"/>
              <a:t>学習用のラベルセット</a:t>
            </a:r>
          </a:p>
          <a:p>
            <a:r>
              <a:rPr lang="en-US" altLang="ja-JP" dirty="0"/>
              <a:t>t10k-images-idx3-ubyte: </a:t>
            </a:r>
            <a:r>
              <a:rPr lang="ja-JP" altLang="en-US" dirty="0"/>
              <a:t>検証用の画像セット</a:t>
            </a:r>
          </a:p>
          <a:p>
            <a:r>
              <a:rPr lang="en-US" altLang="ja-JP" dirty="0"/>
              <a:t>t10k-labels-idx1-ubyte: </a:t>
            </a:r>
            <a:r>
              <a:rPr lang="ja-JP" altLang="en-US" dirty="0"/>
              <a:t>検証用のラベルセット</a:t>
            </a:r>
          </a:p>
          <a:p>
            <a:pPr marL="0" indent="0">
              <a:buNone/>
            </a:pPr>
            <a:endParaRPr kumimoji="1" lang="ja-JP"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graphicFrame>
        <p:nvGraphicFramePr>
          <p:cNvPr id="4" name="コンテンツ プレースホルダー 3">
            <a:extLst>
              <a:ext uri="{FF2B5EF4-FFF2-40B4-BE49-F238E27FC236}">
                <a16:creationId xmlns:a16="http://schemas.microsoft.com/office/drawing/2014/main" id="{12DA6ECB-2D48-494C-B51D-D3E668094D39}"/>
              </a:ext>
            </a:extLst>
          </p:cNvPr>
          <p:cNvGraphicFramePr>
            <a:graphicFrameLocks noGrp="1"/>
          </p:cNvGraphicFramePr>
          <p:nvPr>
            <p:ph idx="1"/>
          </p:nvPr>
        </p:nvGraphicFramePr>
        <p:xfrm>
          <a:off x="1981200" y="2224881"/>
          <a:ext cx="8229600" cy="3276600"/>
        </p:xfrm>
        <a:graphic>
          <a:graphicData uri="http://schemas.openxmlformats.org/drawingml/2006/table">
            <a:tbl>
              <a:tblPr/>
              <a:tblGrid>
                <a:gridCol w="2057400">
                  <a:extLst>
                    <a:ext uri="{9D8B030D-6E8A-4147-A177-3AD203B41FA5}">
                      <a16:colId xmlns:a16="http://schemas.microsoft.com/office/drawing/2014/main" val="663972782"/>
                    </a:ext>
                  </a:extLst>
                </a:gridCol>
                <a:gridCol w="2057400">
                  <a:extLst>
                    <a:ext uri="{9D8B030D-6E8A-4147-A177-3AD203B41FA5}">
                      <a16:colId xmlns:a16="http://schemas.microsoft.com/office/drawing/2014/main" val="115112031"/>
                    </a:ext>
                  </a:extLst>
                </a:gridCol>
                <a:gridCol w="2057400">
                  <a:extLst>
                    <a:ext uri="{9D8B030D-6E8A-4147-A177-3AD203B41FA5}">
                      <a16:colId xmlns:a16="http://schemas.microsoft.com/office/drawing/2014/main" val="1962527067"/>
                    </a:ext>
                  </a:extLst>
                </a:gridCol>
                <a:gridCol w="2057400">
                  <a:extLst>
                    <a:ext uri="{9D8B030D-6E8A-4147-A177-3AD203B41FA5}">
                      <a16:colId xmlns:a16="http://schemas.microsoft.com/office/drawing/2014/main" val="3681219164"/>
                    </a:ext>
                  </a:extLst>
                </a:gridCol>
              </a:tblGrid>
              <a:tr h="0">
                <a:tc>
                  <a:txBody>
                    <a:bodyPr/>
                    <a:lstStyle/>
                    <a:p>
                      <a:pPr algn="l" fontAlgn="ctr"/>
                      <a:r>
                        <a:rPr lang="en-US" b="1">
                          <a:effectLst/>
                        </a:rPr>
                        <a:t>offset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EEEEE"/>
                    </a:solidFill>
                  </a:tcPr>
                </a:tc>
                <a:tc>
                  <a:txBody>
                    <a:bodyPr/>
                    <a:lstStyle/>
                    <a:p>
                      <a:pPr algn="l" fontAlgn="ctr"/>
                      <a:r>
                        <a:rPr lang="en-US" b="1">
                          <a:effectLst/>
                        </a:rPr>
                        <a:t>type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EEEEE"/>
                    </a:solidFill>
                  </a:tcPr>
                </a:tc>
                <a:tc>
                  <a:txBody>
                    <a:bodyPr/>
                    <a:lstStyle/>
                    <a:p>
                      <a:pPr algn="l" fontAlgn="ctr"/>
                      <a:r>
                        <a:rPr lang="en-US" b="1">
                          <a:effectLst/>
                        </a:rPr>
                        <a:t>value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EEEEE"/>
                    </a:solidFill>
                  </a:tcPr>
                </a:tc>
                <a:tc>
                  <a:txBody>
                    <a:bodyPr/>
                    <a:lstStyle/>
                    <a:p>
                      <a:pPr algn="l" fontAlgn="ctr"/>
                      <a:r>
                        <a:rPr lang="en-US" b="1">
                          <a:effectLst/>
                        </a:rPr>
                        <a:t>description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EEEEE"/>
                    </a:solidFill>
                  </a:tcPr>
                </a:tc>
                <a:extLst>
                  <a:ext uri="{0D108BD9-81ED-4DB2-BD59-A6C34878D82A}">
                    <a16:rowId xmlns:a16="http://schemas.microsoft.com/office/drawing/2014/main" val="1363135667"/>
                  </a:ext>
                </a:extLst>
              </a:tr>
              <a:tr h="0">
                <a:tc>
                  <a:txBody>
                    <a:bodyPr/>
                    <a:lstStyle/>
                    <a:p>
                      <a:pPr algn="l" fontAlgn="ctr"/>
                      <a:r>
                        <a:rPr lang="en-US" altLang="ja-JP">
                          <a:effectLst/>
                        </a:rPr>
                        <a:t>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32 bit integer</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0x00000801(2049)</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a:effectLst/>
                        </a:rPr>
                        <a:t>識別子</a:t>
                      </a:r>
                      <a:r>
                        <a:rPr lang="en-US" altLang="ja-JP">
                          <a:effectLst/>
                        </a:rPr>
                        <a:t>(</a:t>
                      </a:r>
                      <a:r>
                        <a:rPr lang="ja-JP" altLang="en-US">
                          <a:effectLst/>
                        </a:rPr>
                        <a:t>定数</a:t>
                      </a:r>
                      <a:r>
                        <a:rPr lang="en-US" altLang="ja-JP">
                          <a:effectLst/>
                        </a:rPr>
                        <a: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2290489"/>
                  </a:ext>
                </a:extLst>
              </a:tr>
              <a:tr h="0">
                <a:tc>
                  <a:txBody>
                    <a:bodyPr/>
                    <a:lstStyle/>
                    <a:p>
                      <a:pPr algn="l" fontAlgn="ctr"/>
                      <a:r>
                        <a:rPr lang="en-US" altLang="ja-JP">
                          <a:effectLst/>
                        </a:rPr>
                        <a:t>0004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32 bit integer</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60000 or 10000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a:effectLst/>
                        </a:rPr>
                        <a:t>ラベルデータの数</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06985153"/>
                  </a:ext>
                </a:extLst>
              </a:tr>
              <a:tr h="0">
                <a:tc>
                  <a:txBody>
                    <a:bodyPr/>
                    <a:lstStyle/>
                    <a:p>
                      <a:pPr algn="l" fontAlgn="ctr"/>
                      <a:r>
                        <a:rPr lang="en-US" altLang="ja-JP">
                          <a:effectLst/>
                        </a:rPr>
                        <a:t>0008</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unsigned byte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a:effectLst/>
                        </a:rPr>
                        <a:t>0 </a:t>
                      </a:r>
                      <a:r>
                        <a:rPr lang="ja-JP" altLang="en-US">
                          <a:effectLst/>
                        </a:rPr>
                        <a:t>～ </a:t>
                      </a:r>
                      <a:r>
                        <a:rPr lang="en-US" altLang="ja-JP">
                          <a:effectLst/>
                        </a:rPr>
                        <a:t>9</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a:effectLst/>
                        </a:rPr>
                        <a:t>1</a:t>
                      </a:r>
                      <a:r>
                        <a:rPr lang="ja-JP" altLang="en-US">
                          <a:effectLst/>
                        </a:rPr>
                        <a:t>つ目のデータのラベル</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00630175"/>
                  </a:ext>
                </a:extLst>
              </a:tr>
              <a:tr h="0">
                <a:tc>
                  <a:txBody>
                    <a:bodyPr/>
                    <a:lstStyle/>
                    <a:p>
                      <a:pPr algn="l" fontAlgn="ctr"/>
                      <a:r>
                        <a:rPr lang="en-US" altLang="ja-JP">
                          <a:effectLst/>
                        </a:rPr>
                        <a:t>0009</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unsigned byte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a:effectLst/>
                        </a:rPr>
                        <a:t>0 </a:t>
                      </a:r>
                      <a:r>
                        <a:rPr lang="ja-JP" altLang="en-US">
                          <a:effectLst/>
                        </a:rPr>
                        <a:t>～ </a:t>
                      </a:r>
                      <a:r>
                        <a:rPr lang="en-US" altLang="ja-JP">
                          <a:effectLst/>
                        </a:rPr>
                        <a:t>9</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a:effectLst/>
                        </a:rPr>
                        <a:t>2</a:t>
                      </a:r>
                      <a:r>
                        <a:rPr lang="ja-JP" altLang="en-US">
                          <a:effectLst/>
                        </a:rPr>
                        <a:t>つ目のデータのラベル</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91849022"/>
                  </a:ext>
                </a:extLst>
              </a:tr>
              <a:tr h="0">
                <a:tc>
                  <a:txBody>
                    <a:bodyPr/>
                    <a:lstStyle/>
                    <a:p>
                      <a:pPr algn="l" fontAlgn="ctr"/>
                      <a:r>
                        <a:rPr lang="en-US" altLang="ja-JP">
                          <a:effectLst/>
                        </a:rPr>
                        <a: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a:effectLst/>
                        </a:rPr>
                        <a: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a:effectLst/>
                        </a:rPr>
                        <a: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a:effectLst/>
                        </a:rPr>
                        <a: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49095674"/>
                  </a:ext>
                </a:extLst>
              </a:tr>
              <a:tr h="0">
                <a:tc>
                  <a:txBody>
                    <a:bodyPr/>
                    <a:lstStyle/>
                    <a:p>
                      <a:pPr algn="l" fontAlgn="ctr"/>
                      <a:r>
                        <a:rPr lang="en-US">
                          <a:effectLst/>
                        </a:rPr>
                        <a:t>xxxx</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unsigned byte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a:effectLst/>
                        </a:rPr>
                        <a:t>0 </a:t>
                      </a:r>
                      <a:r>
                        <a:rPr lang="ja-JP" altLang="en-US">
                          <a:effectLst/>
                        </a:rPr>
                        <a:t>～ </a:t>
                      </a:r>
                      <a:r>
                        <a:rPr lang="en-US" altLang="ja-JP">
                          <a:effectLst/>
                        </a:rPr>
                        <a:t>9</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dirty="0">
                          <a:effectLst/>
                        </a:rPr>
                        <a:t>最後のデータのラベル</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65139577"/>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graphicFrame>
        <p:nvGraphicFramePr>
          <p:cNvPr id="4" name="コンテンツ プレースホルダー 3">
            <a:extLst>
              <a:ext uri="{FF2B5EF4-FFF2-40B4-BE49-F238E27FC236}">
                <a16:creationId xmlns:a16="http://schemas.microsoft.com/office/drawing/2014/main" id="{E7EB0237-B791-4EC3-898E-956D42DA4766}"/>
              </a:ext>
            </a:extLst>
          </p:cNvPr>
          <p:cNvGraphicFramePr>
            <a:graphicFrameLocks noGrp="1"/>
          </p:cNvGraphicFramePr>
          <p:nvPr>
            <p:ph idx="1"/>
          </p:nvPr>
        </p:nvGraphicFramePr>
        <p:xfrm>
          <a:off x="1981488" y="1600069"/>
          <a:ext cx="8229024" cy="4526226"/>
        </p:xfrm>
        <a:graphic>
          <a:graphicData uri="http://schemas.openxmlformats.org/drawingml/2006/table">
            <a:tbl>
              <a:tblPr/>
              <a:tblGrid>
                <a:gridCol w="2057256">
                  <a:extLst>
                    <a:ext uri="{9D8B030D-6E8A-4147-A177-3AD203B41FA5}">
                      <a16:colId xmlns:a16="http://schemas.microsoft.com/office/drawing/2014/main" val="1127656612"/>
                    </a:ext>
                  </a:extLst>
                </a:gridCol>
                <a:gridCol w="2057256">
                  <a:extLst>
                    <a:ext uri="{9D8B030D-6E8A-4147-A177-3AD203B41FA5}">
                      <a16:colId xmlns:a16="http://schemas.microsoft.com/office/drawing/2014/main" val="906770801"/>
                    </a:ext>
                  </a:extLst>
                </a:gridCol>
                <a:gridCol w="2057256">
                  <a:extLst>
                    <a:ext uri="{9D8B030D-6E8A-4147-A177-3AD203B41FA5}">
                      <a16:colId xmlns:a16="http://schemas.microsoft.com/office/drawing/2014/main" val="1036047616"/>
                    </a:ext>
                  </a:extLst>
                </a:gridCol>
                <a:gridCol w="2057256">
                  <a:extLst>
                    <a:ext uri="{9D8B030D-6E8A-4147-A177-3AD203B41FA5}">
                      <a16:colId xmlns:a16="http://schemas.microsoft.com/office/drawing/2014/main" val="3625011665"/>
                    </a:ext>
                  </a:extLst>
                </a:gridCol>
              </a:tblGrid>
              <a:tr h="350495">
                <a:tc>
                  <a:txBody>
                    <a:bodyPr/>
                    <a:lstStyle/>
                    <a:p>
                      <a:pPr algn="l" fontAlgn="ctr"/>
                      <a:r>
                        <a:rPr lang="en-US" sz="1800" b="1">
                          <a:effectLst/>
                        </a:rPr>
                        <a:t>offset</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EEEEE"/>
                    </a:solidFill>
                  </a:tcPr>
                </a:tc>
                <a:tc>
                  <a:txBody>
                    <a:bodyPr/>
                    <a:lstStyle/>
                    <a:p>
                      <a:pPr algn="l" fontAlgn="ctr"/>
                      <a:r>
                        <a:rPr lang="en-US" sz="1800" b="1">
                          <a:effectLst/>
                        </a:rPr>
                        <a:t>type</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EEEEE"/>
                    </a:solidFill>
                  </a:tcPr>
                </a:tc>
                <a:tc>
                  <a:txBody>
                    <a:bodyPr/>
                    <a:lstStyle/>
                    <a:p>
                      <a:pPr algn="l" fontAlgn="ctr"/>
                      <a:r>
                        <a:rPr lang="en-US" sz="1800" b="1">
                          <a:effectLst/>
                        </a:rPr>
                        <a:t>value</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EEEEE"/>
                    </a:solidFill>
                  </a:tcPr>
                </a:tc>
                <a:tc>
                  <a:txBody>
                    <a:bodyPr/>
                    <a:lstStyle/>
                    <a:p>
                      <a:pPr algn="l" fontAlgn="ctr"/>
                      <a:r>
                        <a:rPr lang="en-US" sz="1800" b="1">
                          <a:effectLst/>
                        </a:rPr>
                        <a:t>description</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EEEEE"/>
                    </a:solidFill>
                  </a:tcPr>
                </a:tc>
                <a:extLst>
                  <a:ext uri="{0D108BD9-81ED-4DB2-BD59-A6C34878D82A}">
                    <a16:rowId xmlns:a16="http://schemas.microsoft.com/office/drawing/2014/main" val="3247389831"/>
                  </a:ext>
                </a:extLst>
              </a:tr>
              <a:tr h="350495">
                <a:tc>
                  <a:txBody>
                    <a:bodyPr/>
                    <a:lstStyle/>
                    <a:p>
                      <a:pPr algn="l" fontAlgn="ctr"/>
                      <a:r>
                        <a:rPr lang="en-US" altLang="ja-JP" sz="1800">
                          <a:effectLst/>
                        </a:rPr>
                        <a:t>0000</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800">
                          <a:effectLst/>
                        </a:rPr>
                        <a:t>32 bit integer</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800">
                          <a:effectLst/>
                        </a:rPr>
                        <a:t>0x00000803(2051)</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800">
                          <a:effectLst/>
                        </a:rPr>
                        <a:t>識別子</a:t>
                      </a:r>
                      <a:r>
                        <a:rPr lang="en-US" altLang="ja-JP" sz="1800">
                          <a:effectLst/>
                        </a:rPr>
                        <a:t>(</a:t>
                      </a:r>
                      <a:r>
                        <a:rPr lang="ja-JP" altLang="en-US" sz="1800">
                          <a:effectLst/>
                        </a:rPr>
                        <a:t>定数</a:t>
                      </a:r>
                      <a:r>
                        <a:rPr lang="en-US" altLang="ja-JP" sz="1800">
                          <a:effectLst/>
                        </a:rPr>
                        <a:t>)</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41542148"/>
                  </a:ext>
                </a:extLst>
              </a:tr>
              <a:tr h="350495">
                <a:tc>
                  <a:txBody>
                    <a:bodyPr/>
                    <a:lstStyle/>
                    <a:p>
                      <a:pPr algn="l" fontAlgn="ctr"/>
                      <a:r>
                        <a:rPr lang="en-US" altLang="ja-JP" sz="1800">
                          <a:effectLst/>
                        </a:rPr>
                        <a:t>0004</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800">
                          <a:effectLst/>
                        </a:rPr>
                        <a:t>32 bit integer</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800">
                          <a:effectLst/>
                        </a:rPr>
                        <a:t>60000</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800">
                          <a:effectLst/>
                        </a:rPr>
                        <a:t>画像データの数</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80811258"/>
                  </a:ext>
                </a:extLst>
              </a:tr>
              <a:tr h="624796">
                <a:tc>
                  <a:txBody>
                    <a:bodyPr/>
                    <a:lstStyle/>
                    <a:p>
                      <a:pPr algn="l" fontAlgn="ctr"/>
                      <a:r>
                        <a:rPr lang="en-US" altLang="ja-JP" sz="1800">
                          <a:effectLst/>
                        </a:rPr>
                        <a:t>0008</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800">
                          <a:effectLst/>
                        </a:rPr>
                        <a:t>32 bit integer</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800">
                          <a:effectLst/>
                        </a:rPr>
                        <a:t>28</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800">
                          <a:effectLst/>
                        </a:rPr>
                        <a:t>1</a:t>
                      </a:r>
                      <a:r>
                        <a:rPr lang="ja-JP" altLang="en-US" sz="1800">
                          <a:effectLst/>
                        </a:rPr>
                        <a:t>画像あたりのデータ行数</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32672591"/>
                  </a:ext>
                </a:extLst>
              </a:tr>
              <a:tr h="624796">
                <a:tc>
                  <a:txBody>
                    <a:bodyPr/>
                    <a:lstStyle/>
                    <a:p>
                      <a:pPr algn="l" fontAlgn="ctr"/>
                      <a:r>
                        <a:rPr lang="en-US" altLang="ja-JP" sz="1800">
                          <a:effectLst/>
                        </a:rPr>
                        <a:t>0012</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800">
                          <a:effectLst/>
                        </a:rPr>
                        <a:t>32 bit integer</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800">
                          <a:effectLst/>
                        </a:rPr>
                        <a:t>28</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800">
                          <a:effectLst/>
                        </a:rPr>
                        <a:t>1</a:t>
                      </a:r>
                      <a:r>
                        <a:rPr lang="ja-JP" altLang="en-US" sz="1800">
                          <a:effectLst/>
                        </a:rPr>
                        <a:t>画像あたりのデータ列数</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95420391"/>
                  </a:ext>
                </a:extLst>
              </a:tr>
              <a:tr h="624796">
                <a:tc>
                  <a:txBody>
                    <a:bodyPr/>
                    <a:lstStyle/>
                    <a:p>
                      <a:pPr algn="l" fontAlgn="ctr"/>
                      <a:r>
                        <a:rPr lang="en-US" altLang="ja-JP" sz="1800">
                          <a:effectLst/>
                        </a:rPr>
                        <a:t>0016</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800">
                          <a:effectLst/>
                        </a:rPr>
                        <a:t>unsigned byte</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800">
                          <a:effectLst/>
                        </a:rPr>
                        <a:t>0 </a:t>
                      </a:r>
                      <a:r>
                        <a:rPr lang="ja-JP" altLang="en-US" sz="1800">
                          <a:effectLst/>
                        </a:rPr>
                        <a:t>～ </a:t>
                      </a:r>
                      <a:r>
                        <a:rPr lang="en-US" altLang="ja-JP" sz="1800">
                          <a:effectLst/>
                        </a:rPr>
                        <a:t>255</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800">
                          <a:effectLst/>
                        </a:rPr>
                        <a:t>1</a:t>
                      </a:r>
                      <a:r>
                        <a:rPr lang="ja-JP" altLang="en-US" sz="1800">
                          <a:effectLst/>
                        </a:rPr>
                        <a:t>つめの画像の</a:t>
                      </a:r>
                      <a:r>
                        <a:rPr lang="en-US" altLang="ja-JP" sz="1800">
                          <a:effectLst/>
                        </a:rPr>
                        <a:t>1</a:t>
                      </a:r>
                      <a:r>
                        <a:rPr lang="ja-JP" altLang="en-US" sz="1800">
                          <a:effectLst/>
                        </a:rPr>
                        <a:t>ピクセル目の値</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60872162"/>
                  </a:ext>
                </a:extLst>
              </a:tr>
              <a:tr h="624796">
                <a:tc>
                  <a:txBody>
                    <a:bodyPr/>
                    <a:lstStyle/>
                    <a:p>
                      <a:pPr algn="l" fontAlgn="ctr"/>
                      <a:r>
                        <a:rPr lang="en-US" altLang="ja-JP" sz="1800">
                          <a:effectLst/>
                        </a:rPr>
                        <a:t>0017</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800">
                          <a:effectLst/>
                        </a:rPr>
                        <a:t>unsigned byte</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800">
                          <a:effectLst/>
                        </a:rPr>
                        <a:t>0 </a:t>
                      </a:r>
                      <a:r>
                        <a:rPr lang="ja-JP" altLang="en-US" sz="1800">
                          <a:effectLst/>
                        </a:rPr>
                        <a:t>～ </a:t>
                      </a:r>
                      <a:r>
                        <a:rPr lang="en-US" altLang="ja-JP" sz="1800">
                          <a:effectLst/>
                        </a:rPr>
                        <a:t>255</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800">
                          <a:effectLst/>
                        </a:rPr>
                        <a:t>1</a:t>
                      </a:r>
                      <a:r>
                        <a:rPr lang="ja-JP" altLang="en-US" sz="1800">
                          <a:effectLst/>
                        </a:rPr>
                        <a:t>つめの画像の</a:t>
                      </a:r>
                      <a:r>
                        <a:rPr lang="en-US" altLang="ja-JP" sz="1800">
                          <a:effectLst/>
                        </a:rPr>
                        <a:t>2</a:t>
                      </a:r>
                      <a:r>
                        <a:rPr lang="ja-JP" altLang="en-US" sz="1800">
                          <a:effectLst/>
                        </a:rPr>
                        <a:t>ピクセル目の値</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30908015"/>
                  </a:ext>
                </a:extLst>
              </a:tr>
              <a:tr h="350495">
                <a:tc>
                  <a:txBody>
                    <a:bodyPr/>
                    <a:lstStyle/>
                    <a:p>
                      <a:pPr algn="l" fontAlgn="ctr"/>
                      <a:r>
                        <a:rPr lang="en-US" altLang="ja-JP" sz="1800">
                          <a:effectLst/>
                        </a:rPr>
                        <a:t>....</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800">
                          <a:effectLst/>
                        </a:rPr>
                        <a:t>....</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800">
                          <a:effectLst/>
                        </a:rPr>
                        <a:t>....</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800">
                          <a:effectLst/>
                        </a:rPr>
                        <a:t>....</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36458640"/>
                  </a:ext>
                </a:extLst>
              </a:tr>
              <a:tr h="624796">
                <a:tc>
                  <a:txBody>
                    <a:bodyPr/>
                    <a:lstStyle/>
                    <a:p>
                      <a:pPr algn="l" fontAlgn="ctr"/>
                      <a:r>
                        <a:rPr lang="en-US" sz="1800">
                          <a:effectLst/>
                        </a:rPr>
                        <a:t>xxxx</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800">
                          <a:effectLst/>
                        </a:rPr>
                        <a:t>unsigned byte</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800">
                          <a:effectLst/>
                        </a:rPr>
                        <a:t>0 </a:t>
                      </a:r>
                      <a:r>
                        <a:rPr lang="ja-JP" altLang="en-US" sz="1800">
                          <a:effectLst/>
                        </a:rPr>
                        <a:t>～ </a:t>
                      </a:r>
                      <a:r>
                        <a:rPr lang="en-US" altLang="ja-JP" sz="1800">
                          <a:effectLst/>
                        </a:rPr>
                        <a:t>255</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800" dirty="0">
                          <a:effectLst/>
                        </a:rPr>
                        <a:t>最後の画像の</a:t>
                      </a:r>
                      <a:r>
                        <a:rPr lang="en-US" altLang="ja-JP" sz="1800" dirty="0">
                          <a:effectLst/>
                        </a:rPr>
                        <a:t>784</a:t>
                      </a:r>
                      <a:r>
                        <a:rPr lang="ja-JP" altLang="en-US" sz="1800" dirty="0">
                          <a:effectLst/>
                        </a:rPr>
                        <a:t>ピクセル目の値</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78751150"/>
                  </a:ext>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59496" y="274638"/>
            <a:ext cx="8651304" cy="1143000"/>
          </a:xfrm>
        </p:spPr>
        <p:txBody>
          <a:bodyPr>
            <a:normAutofit fontScale="90000"/>
          </a:bodyPr>
          <a:lstStyle/>
          <a:p>
            <a:r>
              <a:rPr kumimoji="1" lang="en-US" altLang="ja-JP" dirty="0"/>
              <a:t>MNIST</a:t>
            </a:r>
            <a:r>
              <a:rPr kumimoji="1" lang="ja-JP" altLang="en-US" dirty="0"/>
              <a:t>を画像にして保存する</a:t>
            </a:r>
            <a:r>
              <a:rPr kumimoji="1" lang="en-US" altLang="ja-JP" dirty="0"/>
              <a:t>(mnist.py)</a:t>
            </a:r>
            <a:endParaRPr kumimoji="1" lang="ja-JP" altLang="en-US" dirty="0"/>
          </a:p>
        </p:txBody>
      </p:sp>
      <p:sp>
        <p:nvSpPr>
          <p:cNvPr id="4" name="正方形/長方形 3">
            <a:extLst>
              <a:ext uri="{FF2B5EF4-FFF2-40B4-BE49-F238E27FC236}">
                <a16:creationId xmlns:a16="http://schemas.microsoft.com/office/drawing/2014/main" id="{D9B9E811-7381-4FF0-B1B7-7061A97E40C5}"/>
              </a:ext>
            </a:extLst>
          </p:cNvPr>
          <p:cNvSpPr/>
          <p:nvPr/>
        </p:nvSpPr>
        <p:spPr>
          <a:xfrm>
            <a:off x="2135560" y="1196753"/>
            <a:ext cx="7182544" cy="5078313"/>
          </a:xfrm>
          <a:prstGeom prst="rect">
            <a:avLst/>
          </a:prstGeom>
        </p:spPr>
        <p:txBody>
          <a:bodyPr wrap="square">
            <a:spAutoFit/>
          </a:bodyPr>
          <a:lstStyle/>
          <a:p>
            <a:r>
              <a:rPr lang="en-US" altLang="ja-JP" sz="1200" dirty="0">
                <a:latin typeface="Consolas" panose="020B0609020204030204" pitchFamily="49" charset="0"/>
              </a:rPr>
              <a:t>#-----------------------------------------------------</a:t>
            </a:r>
          </a:p>
          <a:p>
            <a:r>
              <a:rPr lang="en-US" altLang="ja-JP" sz="1200" dirty="0">
                <a:latin typeface="Consolas" panose="020B0609020204030204" pitchFamily="49" charset="0"/>
              </a:rPr>
              <a:t>#Minist</a:t>
            </a:r>
            <a:r>
              <a:rPr lang="ja-JP" altLang="en-US" sz="1200" dirty="0">
                <a:latin typeface="Consolas" panose="020B0609020204030204" pitchFamily="49" charset="0"/>
              </a:rPr>
              <a:t>データをディレクトリ</a:t>
            </a:r>
            <a:r>
              <a:rPr lang="en-US" altLang="ja-JP" sz="1200" dirty="0" err="1">
                <a:latin typeface="Consolas" panose="020B0609020204030204" pitchFamily="49" charset="0"/>
              </a:rPr>
              <a:t>mnist</a:t>
            </a:r>
            <a:r>
              <a:rPr lang="ja-JP" altLang="en-US" sz="1200" dirty="0">
                <a:latin typeface="Consolas" panose="020B0609020204030204" pitchFamily="49" charset="0"/>
              </a:rPr>
              <a:t>に格納する</a:t>
            </a:r>
          </a:p>
          <a:p>
            <a:r>
              <a:rPr lang="en-US" altLang="ja-JP" sz="1200" dirty="0">
                <a:latin typeface="Consolas" panose="020B0609020204030204" pitchFamily="49" charset="0"/>
              </a:rPr>
              <a:t>#</a:t>
            </a:r>
            <a:r>
              <a:rPr lang="ja-JP" altLang="en-US" sz="1200" dirty="0">
                <a:latin typeface="Consolas" panose="020B0609020204030204" pitchFamily="49" charset="0"/>
              </a:rPr>
              <a:t>データは番号＋正解の数字</a:t>
            </a:r>
            <a:r>
              <a:rPr lang="en-US" altLang="ja-JP" sz="1200" dirty="0">
                <a:latin typeface="Consolas" panose="020B0609020204030204" pitchFamily="49" charset="0"/>
              </a:rPr>
              <a:t>+</a:t>
            </a:r>
            <a:r>
              <a:rPr lang="en-US" altLang="ja-JP" sz="1200" dirty="0" err="1">
                <a:latin typeface="Consolas" panose="020B0609020204030204" pitchFamily="49" charset="0"/>
              </a:rPr>
              <a:t>mnist</a:t>
            </a:r>
            <a:r>
              <a:rPr lang="ja-JP" altLang="en-US" sz="1200" dirty="0">
                <a:latin typeface="Consolas" panose="020B0609020204030204" pitchFamily="49" charset="0"/>
              </a:rPr>
              <a:t>で格納される</a:t>
            </a:r>
          </a:p>
          <a:p>
            <a:r>
              <a:rPr lang="en-US" altLang="ja-JP" sz="1200" dirty="0">
                <a:latin typeface="Consolas" panose="020B0609020204030204" pitchFamily="49" charset="0"/>
              </a:rPr>
              <a:t>#-----------------------------------------------------</a:t>
            </a:r>
            <a:endParaRPr lang="ja-JP" altLang="en-US" sz="1200" dirty="0">
              <a:latin typeface="Consolas" panose="020B0609020204030204" pitchFamily="49" charset="0"/>
            </a:endParaRPr>
          </a:p>
          <a:p>
            <a:r>
              <a:rPr lang="en-US" altLang="ja-JP" sz="1200" dirty="0">
                <a:latin typeface="Consolas" panose="020B0609020204030204" pitchFamily="49" charset="0"/>
              </a:rPr>
              <a:t>import </a:t>
            </a:r>
            <a:r>
              <a:rPr lang="en-US" altLang="ja-JP" sz="1200" dirty="0" err="1">
                <a:latin typeface="Consolas" panose="020B0609020204030204" pitchFamily="49" charset="0"/>
              </a:rPr>
              <a:t>sys,os</a:t>
            </a:r>
            <a:endParaRPr lang="en-US" altLang="ja-JP" sz="1200" dirty="0">
              <a:latin typeface="Consolas" panose="020B0609020204030204" pitchFamily="49" charset="0"/>
            </a:endParaRPr>
          </a:p>
          <a:p>
            <a:r>
              <a:rPr lang="en-US" altLang="ja-JP" sz="1200" dirty="0">
                <a:latin typeface="Consolas" panose="020B0609020204030204" pitchFamily="49" charset="0"/>
              </a:rPr>
              <a:t>import </a:t>
            </a:r>
            <a:r>
              <a:rPr lang="en-US" altLang="ja-JP" sz="1200" dirty="0" err="1">
                <a:latin typeface="Consolas" panose="020B0609020204030204" pitchFamily="49" charset="0"/>
              </a:rPr>
              <a:t>numpy</a:t>
            </a:r>
            <a:r>
              <a:rPr lang="en-US" altLang="ja-JP" sz="1200" dirty="0">
                <a:latin typeface="Consolas" panose="020B0609020204030204" pitchFamily="49" charset="0"/>
              </a:rPr>
              <a:t> as np</a:t>
            </a:r>
          </a:p>
          <a:p>
            <a:r>
              <a:rPr lang="en-US" altLang="ja-JP" sz="1200" dirty="0">
                <a:latin typeface="Consolas" panose="020B0609020204030204" pitchFamily="49" charset="0"/>
              </a:rPr>
              <a:t>from </a:t>
            </a:r>
            <a:r>
              <a:rPr lang="en-US" altLang="ja-JP" sz="1200" dirty="0" err="1">
                <a:latin typeface="Consolas" panose="020B0609020204030204" pitchFamily="49" charset="0"/>
              </a:rPr>
              <a:t>keras.datasets</a:t>
            </a:r>
            <a:r>
              <a:rPr lang="en-US" altLang="ja-JP" sz="1200" dirty="0">
                <a:latin typeface="Consolas" panose="020B0609020204030204" pitchFamily="49" charset="0"/>
              </a:rPr>
              <a:t> import </a:t>
            </a:r>
            <a:r>
              <a:rPr lang="en-US" altLang="ja-JP" sz="1200" dirty="0" err="1">
                <a:latin typeface="Consolas" panose="020B0609020204030204" pitchFamily="49" charset="0"/>
              </a:rPr>
              <a:t>mnist</a:t>
            </a:r>
            <a:endParaRPr lang="en-US" altLang="ja-JP" sz="1200" dirty="0">
              <a:latin typeface="Consolas" panose="020B0609020204030204" pitchFamily="49" charset="0"/>
            </a:endParaRPr>
          </a:p>
          <a:p>
            <a:r>
              <a:rPr lang="en-US" altLang="ja-JP" sz="1200" dirty="0">
                <a:latin typeface="Consolas" panose="020B0609020204030204" pitchFamily="49" charset="0"/>
              </a:rPr>
              <a:t>import </a:t>
            </a:r>
            <a:r>
              <a:rPr lang="en-US" altLang="ja-JP" sz="1200" dirty="0" err="1">
                <a:latin typeface="Consolas" panose="020B0609020204030204" pitchFamily="49" charset="0"/>
              </a:rPr>
              <a:t>keras</a:t>
            </a:r>
            <a:endParaRPr lang="en-US" altLang="ja-JP" sz="1200" dirty="0">
              <a:latin typeface="Consolas" panose="020B0609020204030204" pitchFamily="49" charset="0"/>
            </a:endParaRPr>
          </a:p>
          <a:p>
            <a:r>
              <a:rPr lang="en-US" altLang="ja-JP" sz="1200" dirty="0">
                <a:latin typeface="Consolas" panose="020B0609020204030204" pitchFamily="49" charset="0"/>
              </a:rPr>
              <a:t>from </a:t>
            </a:r>
            <a:r>
              <a:rPr lang="en-US" altLang="ja-JP" sz="1200" dirty="0" err="1">
                <a:latin typeface="Consolas" panose="020B0609020204030204" pitchFamily="49" charset="0"/>
              </a:rPr>
              <a:t>keras.datasets</a:t>
            </a:r>
            <a:r>
              <a:rPr lang="en-US" altLang="ja-JP" sz="1200" dirty="0">
                <a:latin typeface="Consolas" panose="020B0609020204030204" pitchFamily="49" charset="0"/>
              </a:rPr>
              <a:t> import </a:t>
            </a:r>
            <a:r>
              <a:rPr lang="en-US" altLang="ja-JP" sz="1200" dirty="0" err="1">
                <a:latin typeface="Consolas" panose="020B0609020204030204" pitchFamily="49" charset="0"/>
              </a:rPr>
              <a:t>mnist</a:t>
            </a:r>
            <a:endParaRPr lang="en-US" altLang="ja-JP" sz="1200" dirty="0">
              <a:latin typeface="Consolas" panose="020B0609020204030204" pitchFamily="49" charset="0"/>
            </a:endParaRPr>
          </a:p>
          <a:p>
            <a:r>
              <a:rPr lang="en-US" altLang="ja-JP" sz="1200" dirty="0">
                <a:latin typeface="Consolas" panose="020B0609020204030204" pitchFamily="49" charset="0"/>
              </a:rPr>
              <a:t>import </a:t>
            </a:r>
            <a:r>
              <a:rPr lang="en-US" altLang="ja-JP" sz="1200" dirty="0" err="1">
                <a:latin typeface="Consolas" panose="020B0609020204030204" pitchFamily="49" charset="0"/>
              </a:rPr>
              <a:t>numpy</a:t>
            </a:r>
            <a:r>
              <a:rPr lang="en-US" altLang="ja-JP" sz="1200" dirty="0">
                <a:latin typeface="Consolas" panose="020B0609020204030204" pitchFamily="49" charset="0"/>
              </a:rPr>
              <a:t> as np</a:t>
            </a:r>
          </a:p>
          <a:p>
            <a:r>
              <a:rPr lang="en-US" altLang="ja-JP" sz="1200" dirty="0">
                <a:latin typeface="Consolas" panose="020B0609020204030204" pitchFamily="49" charset="0"/>
              </a:rPr>
              <a:t>from PIL import Image</a:t>
            </a:r>
          </a:p>
          <a:p>
            <a:r>
              <a:rPr lang="en-US" altLang="ja-JP" sz="1200">
                <a:latin typeface="Consolas" panose="020B0609020204030204" pitchFamily="49" charset="0"/>
              </a:rPr>
              <a:t>def </a:t>
            </a:r>
            <a:r>
              <a:rPr lang="en-US" altLang="ja-JP" sz="1200" dirty="0" err="1">
                <a:latin typeface="Consolas" panose="020B0609020204030204" pitchFamily="49" charset="0"/>
              </a:rPr>
              <a:t>img_save</a:t>
            </a:r>
            <a:r>
              <a:rPr lang="en-US" altLang="ja-JP" sz="1200" dirty="0">
                <a:latin typeface="Consolas" panose="020B0609020204030204" pitchFamily="49" charset="0"/>
              </a:rPr>
              <a:t>(</a:t>
            </a:r>
            <a:r>
              <a:rPr lang="en-US" altLang="ja-JP" sz="1200" dirty="0" err="1">
                <a:latin typeface="Consolas" panose="020B0609020204030204" pitchFamily="49" charset="0"/>
              </a:rPr>
              <a:t>i,seikai,img</a:t>
            </a:r>
            <a:r>
              <a:rPr lang="en-US" altLang="ja-JP" sz="1200" dirty="0">
                <a:latin typeface="Consolas" panose="020B0609020204030204" pitchFamily="49" charset="0"/>
              </a:rPr>
              <a:t>):</a:t>
            </a:r>
          </a:p>
          <a:p>
            <a:r>
              <a:rPr lang="en-US" altLang="ja-JP" sz="1200" dirty="0">
                <a:latin typeface="Consolas" panose="020B0609020204030204" pitchFamily="49" charset="0"/>
              </a:rPr>
              <a:t>    path=u'.\\</a:t>
            </a:r>
            <a:r>
              <a:rPr lang="en-US" altLang="ja-JP" sz="1200" dirty="0" err="1">
                <a:latin typeface="Consolas" panose="020B0609020204030204" pitchFamily="49" charset="0"/>
              </a:rPr>
              <a:t>mnist</a:t>
            </a:r>
            <a:r>
              <a:rPr lang="en-US" altLang="ja-JP" sz="1200" dirty="0">
                <a:latin typeface="Consolas" panose="020B0609020204030204" pitchFamily="49" charset="0"/>
              </a:rPr>
              <a:t>\\'</a:t>
            </a:r>
          </a:p>
          <a:p>
            <a:r>
              <a:rPr lang="en-US" altLang="ja-JP" sz="1200" dirty="0">
                <a:latin typeface="Consolas" panose="020B0609020204030204" pitchFamily="49" charset="0"/>
              </a:rPr>
              <a:t>    </a:t>
            </a:r>
            <a:r>
              <a:rPr lang="en-US" altLang="ja-JP" sz="1200" dirty="0" err="1">
                <a:latin typeface="Consolas" panose="020B0609020204030204" pitchFamily="49" charset="0"/>
              </a:rPr>
              <a:t>pil_img</a:t>
            </a:r>
            <a:r>
              <a:rPr lang="en-US" altLang="ja-JP" sz="1200" dirty="0">
                <a:latin typeface="Consolas" panose="020B0609020204030204" pitchFamily="49" charset="0"/>
              </a:rPr>
              <a:t> = </a:t>
            </a:r>
            <a:r>
              <a:rPr lang="en-US" altLang="ja-JP" sz="1200" dirty="0" err="1">
                <a:latin typeface="Consolas" panose="020B0609020204030204" pitchFamily="49" charset="0"/>
              </a:rPr>
              <a:t>Image.fromarray</a:t>
            </a:r>
            <a:r>
              <a:rPr lang="en-US" altLang="ja-JP" sz="1200" dirty="0">
                <a:latin typeface="Consolas" panose="020B0609020204030204" pitchFamily="49" charset="0"/>
              </a:rPr>
              <a:t>(np.uint8(</a:t>
            </a:r>
            <a:r>
              <a:rPr lang="en-US" altLang="ja-JP" sz="1200" dirty="0" err="1">
                <a:latin typeface="Consolas" panose="020B0609020204030204" pitchFamily="49" charset="0"/>
              </a:rPr>
              <a:t>img</a:t>
            </a:r>
            <a:r>
              <a:rPr lang="en-US" altLang="ja-JP" sz="1200" dirty="0">
                <a:latin typeface="Consolas" panose="020B0609020204030204" pitchFamily="49" charset="0"/>
              </a:rPr>
              <a:t>))</a:t>
            </a:r>
          </a:p>
          <a:p>
            <a:r>
              <a:rPr lang="en-US" altLang="ja-JP" sz="1200" dirty="0">
                <a:latin typeface="Consolas" panose="020B0609020204030204" pitchFamily="49" charset="0"/>
              </a:rPr>
              <a:t>    </a:t>
            </a:r>
            <a:r>
              <a:rPr lang="en-US" altLang="ja-JP" sz="1200" dirty="0" err="1">
                <a:latin typeface="Consolas" panose="020B0609020204030204" pitchFamily="49" charset="0"/>
              </a:rPr>
              <a:t>pil_img.save</a:t>
            </a:r>
            <a:r>
              <a:rPr lang="en-US" altLang="ja-JP" sz="1200" dirty="0">
                <a:latin typeface="Consolas" panose="020B0609020204030204" pitchFamily="49" charset="0"/>
              </a:rPr>
              <a:t>(</a:t>
            </a:r>
            <a:r>
              <a:rPr lang="en-US" altLang="ja-JP" sz="1200" dirty="0" err="1">
                <a:latin typeface="Consolas" panose="020B0609020204030204" pitchFamily="49" charset="0"/>
              </a:rPr>
              <a:t>path+str</a:t>
            </a:r>
            <a:r>
              <a:rPr lang="en-US" altLang="ja-JP" sz="1200" dirty="0">
                <a:latin typeface="Consolas" panose="020B0609020204030204" pitchFamily="49" charset="0"/>
              </a:rPr>
              <a:t>(</a:t>
            </a:r>
            <a:r>
              <a:rPr lang="en-US" altLang="ja-JP" sz="1200" dirty="0" err="1">
                <a:latin typeface="Consolas" panose="020B0609020204030204" pitchFamily="49" charset="0"/>
              </a:rPr>
              <a:t>i</a:t>
            </a:r>
            <a:r>
              <a:rPr lang="en-US" altLang="ja-JP" sz="1200" dirty="0">
                <a:latin typeface="Consolas" panose="020B0609020204030204" pitchFamily="49" charset="0"/>
              </a:rPr>
              <a:t>)+'-'+str(</a:t>
            </a:r>
            <a:r>
              <a:rPr lang="en-US" altLang="ja-JP" sz="1200" dirty="0" err="1">
                <a:latin typeface="Consolas" panose="020B0609020204030204" pitchFamily="49" charset="0"/>
              </a:rPr>
              <a:t>seikai</a:t>
            </a:r>
            <a:r>
              <a:rPr lang="en-US" altLang="ja-JP" sz="1200" dirty="0">
                <a:latin typeface="Consolas" panose="020B0609020204030204" pitchFamily="49" charset="0"/>
              </a:rPr>
              <a:t>)+'-minitdata.png')  </a:t>
            </a:r>
          </a:p>
          <a:p>
            <a:br>
              <a:rPr lang="en-US" altLang="ja-JP" sz="1200" dirty="0">
                <a:latin typeface="Consolas" panose="020B0609020204030204" pitchFamily="49" charset="0"/>
              </a:rPr>
            </a:br>
            <a:r>
              <a:rPr lang="en-US" altLang="ja-JP" sz="1200" dirty="0">
                <a:latin typeface="Consolas" panose="020B0609020204030204" pitchFamily="49" charset="0"/>
              </a:rPr>
              <a:t>(</a:t>
            </a:r>
            <a:r>
              <a:rPr lang="en-US" altLang="ja-JP" sz="1200" dirty="0" err="1">
                <a:latin typeface="Consolas" panose="020B0609020204030204" pitchFamily="49" charset="0"/>
              </a:rPr>
              <a:t>x_train</a:t>
            </a:r>
            <a:r>
              <a:rPr lang="en-US" altLang="ja-JP" sz="1200" dirty="0">
                <a:latin typeface="Consolas" panose="020B0609020204030204" pitchFamily="49" charset="0"/>
              </a:rPr>
              <a:t>, </a:t>
            </a:r>
            <a:r>
              <a:rPr lang="en-US" altLang="ja-JP" sz="1200" dirty="0" err="1">
                <a:latin typeface="Consolas" panose="020B0609020204030204" pitchFamily="49" charset="0"/>
              </a:rPr>
              <a:t>y_train</a:t>
            </a:r>
            <a:r>
              <a:rPr lang="en-US" altLang="ja-JP" sz="1200" dirty="0">
                <a:latin typeface="Consolas" panose="020B0609020204030204" pitchFamily="49" charset="0"/>
              </a:rPr>
              <a:t>), (</a:t>
            </a:r>
            <a:r>
              <a:rPr lang="en-US" altLang="ja-JP" sz="1200" dirty="0" err="1">
                <a:latin typeface="Consolas" panose="020B0609020204030204" pitchFamily="49" charset="0"/>
              </a:rPr>
              <a:t>x_test</a:t>
            </a:r>
            <a:r>
              <a:rPr lang="en-US" altLang="ja-JP" sz="1200" dirty="0">
                <a:latin typeface="Consolas" panose="020B0609020204030204" pitchFamily="49" charset="0"/>
              </a:rPr>
              <a:t>, </a:t>
            </a:r>
            <a:r>
              <a:rPr lang="en-US" altLang="ja-JP" sz="1200" dirty="0" err="1">
                <a:latin typeface="Consolas" panose="020B0609020204030204" pitchFamily="49" charset="0"/>
              </a:rPr>
              <a:t>y_test</a:t>
            </a:r>
            <a:r>
              <a:rPr lang="en-US" altLang="ja-JP" sz="1200" dirty="0">
                <a:latin typeface="Consolas" panose="020B0609020204030204" pitchFamily="49" charset="0"/>
              </a:rPr>
              <a:t>) = </a:t>
            </a:r>
            <a:r>
              <a:rPr lang="en-US" altLang="ja-JP" sz="1200" dirty="0" err="1">
                <a:latin typeface="Consolas" panose="020B0609020204030204" pitchFamily="49" charset="0"/>
              </a:rPr>
              <a:t>mnist.load_data</a:t>
            </a:r>
            <a:r>
              <a:rPr lang="en-US" altLang="ja-JP" sz="1200" dirty="0">
                <a:latin typeface="Consolas" panose="020B0609020204030204" pitchFamily="49" charset="0"/>
              </a:rPr>
              <a:t>()</a:t>
            </a:r>
          </a:p>
          <a:p>
            <a:br>
              <a:rPr lang="en-US" altLang="ja-JP" sz="1200" dirty="0">
                <a:latin typeface="Consolas" panose="020B0609020204030204" pitchFamily="49" charset="0"/>
              </a:rPr>
            </a:br>
            <a:br>
              <a:rPr lang="en-US" altLang="ja-JP" sz="1200" dirty="0">
                <a:latin typeface="Consolas" panose="020B0609020204030204" pitchFamily="49" charset="0"/>
              </a:rPr>
            </a:br>
            <a:r>
              <a:rPr lang="en-US" altLang="ja-JP" sz="1200" dirty="0">
                <a:latin typeface="Consolas" panose="020B0609020204030204" pitchFamily="49" charset="0"/>
              </a:rPr>
              <a:t>for </a:t>
            </a:r>
            <a:r>
              <a:rPr lang="en-US" altLang="ja-JP" sz="1200" dirty="0" err="1">
                <a:latin typeface="Consolas" panose="020B0609020204030204" pitchFamily="49" charset="0"/>
              </a:rPr>
              <a:t>i</a:t>
            </a:r>
            <a:r>
              <a:rPr lang="en-US" altLang="ja-JP" sz="1200" dirty="0">
                <a:latin typeface="Consolas" panose="020B0609020204030204" pitchFamily="49" charset="0"/>
              </a:rPr>
              <a:t> in range(0,60000):</a:t>
            </a:r>
          </a:p>
          <a:p>
            <a:r>
              <a:rPr lang="en-US" altLang="ja-JP" sz="1200" dirty="0">
                <a:latin typeface="Consolas" panose="020B0609020204030204" pitchFamily="49" charset="0"/>
              </a:rPr>
              <a:t>    </a:t>
            </a:r>
            <a:r>
              <a:rPr lang="en-US" altLang="ja-JP" sz="1200" dirty="0" err="1">
                <a:latin typeface="Consolas" panose="020B0609020204030204" pitchFamily="49" charset="0"/>
              </a:rPr>
              <a:t>img</a:t>
            </a:r>
            <a:r>
              <a:rPr lang="en-US" altLang="ja-JP" sz="1200" dirty="0">
                <a:latin typeface="Consolas" panose="020B0609020204030204" pitchFamily="49" charset="0"/>
              </a:rPr>
              <a:t> = </a:t>
            </a:r>
            <a:r>
              <a:rPr lang="en-US" altLang="ja-JP" sz="1200" dirty="0" err="1">
                <a:latin typeface="Consolas" panose="020B0609020204030204" pitchFamily="49" charset="0"/>
              </a:rPr>
              <a:t>x_train</a:t>
            </a:r>
            <a:r>
              <a:rPr lang="en-US" altLang="ja-JP" sz="1200" dirty="0">
                <a:latin typeface="Consolas" panose="020B0609020204030204" pitchFamily="49" charset="0"/>
              </a:rPr>
              <a:t>[</a:t>
            </a:r>
            <a:r>
              <a:rPr lang="en-US" altLang="ja-JP" sz="1200" dirty="0" err="1">
                <a:latin typeface="Consolas" panose="020B0609020204030204" pitchFamily="49" charset="0"/>
              </a:rPr>
              <a:t>i</a:t>
            </a:r>
            <a:r>
              <a:rPr lang="en-US" altLang="ja-JP" sz="1200" dirty="0">
                <a:latin typeface="Consolas" panose="020B0609020204030204" pitchFamily="49" charset="0"/>
              </a:rPr>
              <a:t>]</a:t>
            </a:r>
          </a:p>
          <a:p>
            <a:r>
              <a:rPr lang="en-US" altLang="ja-JP" sz="1200" dirty="0">
                <a:latin typeface="Consolas" panose="020B0609020204030204" pitchFamily="49" charset="0"/>
              </a:rPr>
              <a:t>    label = </a:t>
            </a:r>
            <a:r>
              <a:rPr lang="en-US" altLang="ja-JP" sz="1200" dirty="0" err="1">
                <a:latin typeface="Consolas" panose="020B0609020204030204" pitchFamily="49" charset="0"/>
              </a:rPr>
              <a:t>y_train</a:t>
            </a:r>
            <a:r>
              <a:rPr lang="en-US" altLang="ja-JP" sz="1200" dirty="0">
                <a:latin typeface="Consolas" panose="020B0609020204030204" pitchFamily="49" charset="0"/>
              </a:rPr>
              <a:t>[</a:t>
            </a:r>
            <a:r>
              <a:rPr lang="en-US" altLang="ja-JP" sz="1200" dirty="0" err="1">
                <a:latin typeface="Consolas" panose="020B0609020204030204" pitchFamily="49" charset="0"/>
              </a:rPr>
              <a:t>i</a:t>
            </a:r>
            <a:r>
              <a:rPr lang="en-US" altLang="ja-JP" sz="1200" dirty="0">
                <a:latin typeface="Consolas" panose="020B0609020204030204" pitchFamily="49" charset="0"/>
              </a:rPr>
              <a:t>]</a:t>
            </a:r>
          </a:p>
          <a:p>
            <a:r>
              <a:rPr lang="en-US" altLang="ja-JP" sz="1200" dirty="0">
                <a:latin typeface="Consolas" panose="020B0609020204030204" pitchFamily="49" charset="0"/>
              </a:rPr>
              <a:t>    </a:t>
            </a:r>
            <a:r>
              <a:rPr lang="en-US" altLang="ja-JP" sz="1200" dirty="0" err="1">
                <a:latin typeface="Consolas" panose="020B0609020204030204" pitchFamily="49" charset="0"/>
              </a:rPr>
              <a:t>img</a:t>
            </a:r>
            <a:r>
              <a:rPr lang="en-US" altLang="ja-JP" sz="1200" dirty="0">
                <a:latin typeface="Consolas" panose="020B0609020204030204" pitchFamily="49" charset="0"/>
              </a:rPr>
              <a:t> = </a:t>
            </a:r>
            <a:r>
              <a:rPr lang="en-US" altLang="ja-JP" sz="1200" dirty="0" err="1">
                <a:latin typeface="Consolas" panose="020B0609020204030204" pitchFamily="49" charset="0"/>
              </a:rPr>
              <a:t>img.reshape</a:t>
            </a:r>
            <a:r>
              <a:rPr lang="en-US" altLang="ja-JP" sz="1200" dirty="0">
                <a:latin typeface="Consolas" panose="020B0609020204030204" pitchFamily="49" charset="0"/>
              </a:rPr>
              <a:t>(28, 28)</a:t>
            </a:r>
          </a:p>
          <a:p>
            <a:r>
              <a:rPr lang="en-US" altLang="ja-JP" sz="1200" dirty="0">
                <a:latin typeface="Consolas" panose="020B0609020204030204" pitchFamily="49" charset="0"/>
              </a:rPr>
              <a:t>    </a:t>
            </a:r>
            <a:r>
              <a:rPr lang="en-US" altLang="ja-JP" sz="1200" dirty="0" err="1">
                <a:latin typeface="Consolas" panose="020B0609020204030204" pitchFamily="49" charset="0"/>
              </a:rPr>
              <a:t>img_save</a:t>
            </a:r>
            <a:r>
              <a:rPr lang="en-US" altLang="ja-JP" sz="1200" dirty="0">
                <a:latin typeface="Consolas" panose="020B0609020204030204" pitchFamily="49" charset="0"/>
              </a:rPr>
              <a:t>(</a:t>
            </a:r>
            <a:r>
              <a:rPr lang="en-US" altLang="ja-JP" sz="1200" dirty="0" err="1">
                <a:latin typeface="Consolas" panose="020B0609020204030204" pitchFamily="49" charset="0"/>
              </a:rPr>
              <a:t>i,label,img</a:t>
            </a:r>
            <a:r>
              <a:rPr lang="en-US" altLang="ja-JP" sz="1200" dirty="0">
                <a:latin typeface="Consolas" panose="020B0609020204030204" pitchFamily="49" charset="0"/>
              </a:rPr>
              <a:t>)</a:t>
            </a:r>
          </a:p>
          <a:p>
            <a:br>
              <a:rPr lang="en-US" altLang="ja-JP" dirty="0">
                <a:solidFill>
                  <a:srgbClr val="D4D4D4"/>
                </a:solidFill>
                <a:latin typeface="Consolas" panose="020B0609020204030204" pitchFamily="49" charset="0"/>
              </a:rPr>
            </a:br>
            <a:endParaRPr lang="en-US" altLang="ja-JP" dirty="0">
              <a:solidFill>
                <a:srgbClr val="D4D4D4"/>
              </a:solidFill>
              <a:latin typeface="Consolas" panose="020B0609020204030204" pitchFamily="49"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MINIT</a:t>
            </a:r>
            <a:r>
              <a:rPr kumimoji="1" lang="ja-JP" altLang="en-US" dirty="0"/>
              <a:t>を</a:t>
            </a:r>
            <a:r>
              <a:rPr lang="ja-JP" altLang="en-US" dirty="0"/>
              <a:t>matplotlibで</a:t>
            </a:r>
            <a:r>
              <a:rPr kumimoji="1" lang="ja-JP" altLang="en-US" dirty="0"/>
              <a:t>表示する</a:t>
            </a:r>
          </a:p>
        </p:txBody>
      </p:sp>
      <p:sp>
        <p:nvSpPr>
          <p:cNvPr id="4" name="正方形/長方形 3">
            <a:extLst>
              <a:ext uri="{FF2B5EF4-FFF2-40B4-BE49-F238E27FC236}">
                <a16:creationId xmlns:a16="http://schemas.microsoft.com/office/drawing/2014/main" id="{E9D6244A-69A2-4318-AC7E-DC681FEEDC1E}"/>
              </a:ext>
            </a:extLst>
          </p:cNvPr>
          <p:cNvSpPr/>
          <p:nvPr/>
        </p:nvSpPr>
        <p:spPr>
          <a:xfrm>
            <a:off x="2567608" y="1220895"/>
            <a:ext cx="6030416" cy="5355312"/>
          </a:xfrm>
          <a:prstGeom prst="rect">
            <a:avLst/>
          </a:prstGeom>
        </p:spPr>
        <p:txBody>
          <a:bodyPr wrap="square">
            <a:spAutoFit/>
          </a:bodyPr>
          <a:lstStyle/>
          <a:p>
            <a:r>
              <a:rPr lang="ja-JP" altLang="en-US" dirty="0"/>
              <a:t># 必要なライブラリのインポート</a:t>
            </a:r>
          </a:p>
          <a:p>
            <a:r>
              <a:rPr lang="ja-JP" altLang="en-US" dirty="0"/>
              <a:t>import keras</a:t>
            </a:r>
          </a:p>
          <a:p>
            <a:r>
              <a:rPr lang="ja-JP" altLang="en-US" dirty="0"/>
              <a:t>from keras.datasets import mnist</a:t>
            </a:r>
          </a:p>
          <a:p>
            <a:r>
              <a:rPr lang="ja-JP" altLang="en-US" dirty="0"/>
              <a:t># Jupyter notebookを利用している際に、notebook内にplot結果を表示するようにする</a:t>
            </a:r>
          </a:p>
          <a:p>
            <a:r>
              <a:rPr lang="ja-JP" altLang="en-US" dirty="0"/>
              <a:t>import matplotlib.pyplot as plt</a:t>
            </a:r>
          </a:p>
          <a:p>
            <a:r>
              <a:rPr lang="ja-JP" altLang="en-US" dirty="0"/>
              <a:t>%matplotlib inline</a:t>
            </a:r>
          </a:p>
          <a:p>
            <a:endParaRPr lang="ja-JP" altLang="en-US" dirty="0"/>
          </a:p>
          <a:p>
            <a:r>
              <a:rPr lang="ja-JP" altLang="en-US" dirty="0"/>
              <a:t>#Kerasの関数でデータの読み込み。データをシャッフルして学習データと訓練データに分割</a:t>
            </a:r>
          </a:p>
          <a:p>
            <a:r>
              <a:rPr lang="ja-JP" altLang="en-US" dirty="0"/>
              <a:t>(x_train, y_train), (x_test, y_test) = mnist.load_data()</a:t>
            </a:r>
          </a:p>
          <a:p>
            <a:endParaRPr lang="ja-JP" altLang="en-US" dirty="0"/>
          </a:p>
          <a:p>
            <a:r>
              <a:rPr lang="ja-JP" altLang="en-US" dirty="0"/>
              <a:t>#MNISTデータの表示</a:t>
            </a:r>
          </a:p>
          <a:p>
            <a:r>
              <a:rPr lang="ja-JP" altLang="en-US" dirty="0"/>
              <a:t>fig = plt.figure(figsize=(9, 9))</a:t>
            </a:r>
          </a:p>
          <a:p>
            <a:r>
              <a:rPr lang="ja-JP" altLang="en-US" dirty="0"/>
              <a:t>fig.subplots_adjust(left=0, right=1, bottom=0, top=0.5, hspace=0.05, wspace=0.05)</a:t>
            </a:r>
          </a:p>
          <a:p>
            <a:r>
              <a:rPr lang="ja-JP" altLang="en-US" dirty="0"/>
              <a:t>for i in range(81):</a:t>
            </a:r>
          </a:p>
          <a:p>
            <a:r>
              <a:rPr lang="ja-JP" altLang="en-US" dirty="0"/>
              <a:t>    ax = fig.add_subplot(9, 9, i + 1, xticks=[], yticks=[])</a:t>
            </a:r>
          </a:p>
          <a:p>
            <a:r>
              <a:rPr lang="ja-JP" altLang="en-US" dirty="0"/>
              <a:t>    ax.imshow(x_train[i].reshape((28, 28)), cmap='gray')</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課題１</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a:t>MNIST</a:t>
            </a:r>
            <a:r>
              <a:rPr kumimoji="1" lang="ja-JP" altLang="en-US"/>
              <a:t>のデータ</a:t>
            </a:r>
            <a:r>
              <a:rPr kumimoji="1" lang="en-US" altLang="ja-JP"/>
              <a:t>60000</a:t>
            </a:r>
            <a:r>
              <a:rPr kumimoji="1" lang="ja-JP" altLang="en-US"/>
              <a:t>枚の文字の種類をカウントして数を棒グラフ</a:t>
            </a:r>
            <a:r>
              <a:rPr kumimoji="1" lang="ja-JP" altLang="en-US" dirty="0"/>
              <a:t>にしてみよう</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81200" y="1916832"/>
            <a:ext cx="8229600" cy="1143000"/>
          </a:xfrm>
        </p:spPr>
        <p:txBody>
          <a:bodyPr/>
          <a:lstStyle/>
          <a:p>
            <a:r>
              <a:rPr lang="ja-JP" altLang="en-US"/>
              <a:t>１９章深層学習の実践</a:t>
            </a:r>
            <a:endParaRPr kumimoji="1" lang="ja-JP"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19.1.1</a:t>
            </a:r>
            <a:endParaRPr kumimoji="1" lang="ja-JP" altLang="en-US"/>
          </a:p>
        </p:txBody>
      </p:sp>
      <p:sp>
        <p:nvSpPr>
          <p:cNvPr id="4" name="正方形/長方形 3">
            <a:extLst>
              <a:ext uri="{FF2B5EF4-FFF2-40B4-BE49-F238E27FC236}">
                <a16:creationId xmlns:a16="http://schemas.microsoft.com/office/drawing/2014/main" id="{C2B26FCF-35C9-42E2-92BE-B5FDD282CB64}"/>
              </a:ext>
            </a:extLst>
          </p:cNvPr>
          <p:cNvSpPr/>
          <p:nvPr/>
        </p:nvSpPr>
        <p:spPr>
          <a:xfrm>
            <a:off x="2279576" y="-3265140"/>
            <a:ext cx="6768752" cy="11449288"/>
          </a:xfrm>
          <a:prstGeom prst="rect">
            <a:avLst/>
          </a:prstGeom>
        </p:spPr>
        <p:txBody>
          <a:bodyPr wrap="square">
            <a:spAutoFit/>
          </a:bodyPr>
          <a:lstStyle/>
          <a:p>
            <a:r>
              <a:rPr lang="en-US" altLang="ja-JP"/>
              <a:t>import numpy as np</a:t>
            </a:r>
          </a:p>
          <a:p>
            <a:r>
              <a:rPr lang="en-US" altLang="ja-JP"/>
              <a:t>import matplotlib.pyplot as plt</a:t>
            </a:r>
          </a:p>
          <a:p>
            <a:r>
              <a:rPr lang="en-US" altLang="ja-JP"/>
              <a:t>from keras.datasets import mnist</a:t>
            </a:r>
          </a:p>
          <a:p>
            <a:r>
              <a:rPr lang="en-US" altLang="ja-JP"/>
              <a:t>from keras.layers import Activation, Dense, Dropout</a:t>
            </a:r>
          </a:p>
          <a:p>
            <a:r>
              <a:rPr lang="en-US" altLang="ja-JP"/>
              <a:t>from keras.models import Sequential, load_model</a:t>
            </a:r>
          </a:p>
          <a:p>
            <a:r>
              <a:rPr lang="en-US" altLang="ja-JP"/>
              <a:t>from keras import optimizers</a:t>
            </a:r>
          </a:p>
          <a:p>
            <a:r>
              <a:rPr lang="en-US" altLang="ja-JP"/>
              <a:t>from keras.utils.np_utils import to_categorical</a:t>
            </a:r>
          </a:p>
          <a:p>
            <a:r>
              <a:rPr lang="en-US" altLang="ja-JP"/>
              <a:t>%matplotlib inline</a:t>
            </a:r>
          </a:p>
          <a:p>
            <a:r>
              <a:rPr lang="en-US" altLang="ja-JP"/>
              <a:t>(X_train, y_train), (X_test, y_test) = mnist.load_data()</a:t>
            </a:r>
          </a:p>
          <a:p>
            <a:endParaRPr lang="en-US" altLang="ja-JP"/>
          </a:p>
          <a:p>
            <a:r>
              <a:rPr lang="en-US" altLang="ja-JP"/>
              <a:t>X_train = X_train.reshape(X_train.shape[0], 784)[:6000]</a:t>
            </a:r>
          </a:p>
          <a:p>
            <a:r>
              <a:rPr lang="en-US" altLang="ja-JP"/>
              <a:t>X_test = X_test.reshape(X_test.shape[0], 784)[:1000]</a:t>
            </a:r>
          </a:p>
          <a:p>
            <a:r>
              <a:rPr lang="en-US" altLang="ja-JP"/>
              <a:t>y_train = to_categorical(y_train)[:6000]</a:t>
            </a:r>
          </a:p>
          <a:p>
            <a:r>
              <a:rPr lang="en-US" altLang="ja-JP"/>
              <a:t>y_test = to_categorical(y_test)[:1000]</a:t>
            </a:r>
          </a:p>
          <a:p>
            <a:endParaRPr lang="en-US" altLang="ja-JP"/>
          </a:p>
          <a:p>
            <a:r>
              <a:rPr lang="en-US" altLang="ja-JP"/>
              <a:t>model = Sequential()</a:t>
            </a:r>
          </a:p>
          <a:p>
            <a:r>
              <a:rPr lang="en-US" altLang="ja-JP"/>
              <a:t>model.add(Dense(256, input_dim=784))</a:t>
            </a:r>
          </a:p>
          <a:p>
            <a:r>
              <a:rPr lang="en-US" altLang="ja-JP"/>
              <a:t>model.add(Activation("sigmoid"))</a:t>
            </a:r>
          </a:p>
          <a:p>
            <a:r>
              <a:rPr lang="en-US" altLang="ja-JP"/>
              <a:t>model.add(Dense(128))</a:t>
            </a:r>
          </a:p>
          <a:p>
            <a:r>
              <a:rPr lang="en-US" altLang="ja-JP"/>
              <a:t>model.add(Activation("sigmoid"))</a:t>
            </a:r>
          </a:p>
          <a:p>
            <a:r>
              <a:rPr lang="en-US" altLang="ja-JP"/>
              <a:t>model.add(Dropout(rate=0.5))</a:t>
            </a:r>
          </a:p>
          <a:p>
            <a:r>
              <a:rPr lang="en-US" altLang="ja-JP"/>
              <a:t>model.add(Dense(10))</a:t>
            </a:r>
          </a:p>
          <a:p>
            <a:r>
              <a:rPr lang="en-US" altLang="ja-JP"/>
              <a:t>model.add(Activation("softmax"))</a:t>
            </a:r>
          </a:p>
          <a:p>
            <a:endParaRPr lang="en-US" altLang="ja-JP"/>
          </a:p>
          <a:p>
            <a:r>
              <a:rPr lang="en-US" altLang="ja-JP"/>
              <a:t>sgd = optimizers.SGD(lr=0.1)</a:t>
            </a:r>
          </a:p>
          <a:p>
            <a:r>
              <a:rPr lang="en-US" altLang="ja-JP"/>
              <a:t>model.compile(optimizer=sgd, loss="categorical_crossentropy", metrics=["accuracy"])</a:t>
            </a:r>
          </a:p>
          <a:p>
            <a:endParaRPr lang="en-US" altLang="ja-JP"/>
          </a:p>
          <a:p>
            <a:r>
              <a:rPr lang="en-US" altLang="ja-JP"/>
              <a:t># epochs </a:t>
            </a:r>
            <a:r>
              <a:rPr lang="ja-JP" altLang="en-US"/>
              <a:t>数は </a:t>
            </a:r>
            <a:r>
              <a:rPr lang="en-US" altLang="ja-JP"/>
              <a:t>5 </a:t>
            </a:r>
            <a:r>
              <a:rPr lang="ja-JP" altLang="en-US"/>
              <a:t>を指定します</a:t>
            </a:r>
          </a:p>
          <a:p>
            <a:r>
              <a:rPr lang="en-US" altLang="ja-JP"/>
              <a:t>history = model.fit(X_train, y_train, batch_size=500, epochs=5, verbose=1, validation_data=(X_test, y_test))</a:t>
            </a:r>
          </a:p>
          <a:p>
            <a:endParaRPr lang="en-US" altLang="ja-JP"/>
          </a:p>
          <a:p>
            <a:r>
              <a:rPr lang="en-US" altLang="ja-JP"/>
              <a:t># acc</a:t>
            </a:r>
            <a:r>
              <a:rPr lang="ja-JP" altLang="en-US"/>
              <a:t>、</a:t>
            </a:r>
            <a:r>
              <a:rPr lang="en-US" altLang="ja-JP"/>
              <a:t>val_acc </a:t>
            </a:r>
            <a:r>
              <a:rPr lang="ja-JP" altLang="en-US"/>
              <a:t>のプロットです</a:t>
            </a:r>
          </a:p>
          <a:p>
            <a:r>
              <a:rPr lang="en-US" altLang="ja-JP"/>
              <a:t>plt.plot(history.history["accuracy"], label="acc", ls="-", marker="o")</a:t>
            </a:r>
          </a:p>
          <a:p>
            <a:r>
              <a:rPr lang="en-US" altLang="ja-JP"/>
              <a:t>plt.plot(history.history["val_accuracy"], label="val_acc", ls="-", marker="x")</a:t>
            </a:r>
          </a:p>
          <a:p>
            <a:r>
              <a:rPr lang="en-US" altLang="ja-JP"/>
              <a:t>plt.ylabel("accuracy")</a:t>
            </a:r>
          </a:p>
          <a:p>
            <a:r>
              <a:rPr lang="en-US" altLang="ja-JP"/>
              <a:t>plt.xlabel("epoch")</a:t>
            </a:r>
          </a:p>
          <a:p>
            <a:r>
              <a:rPr lang="en-US" altLang="ja-JP"/>
              <a:t>plt.legend(loc="best")</a:t>
            </a:r>
          </a:p>
          <a:p>
            <a:r>
              <a:rPr lang="en-US" altLang="ja-JP"/>
              <a:t>plt.show()</a:t>
            </a:r>
            <a:endParaRPr lang="ja-JP"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深層学習とは</a:t>
            </a:r>
            <a:endParaRPr kumimoji="1" lang="ja-JP" altLang="en-US"/>
          </a:p>
        </p:txBody>
      </p:sp>
      <p:sp>
        <p:nvSpPr>
          <p:cNvPr id="3" name="コンテンツ プレースホルダ 2"/>
          <p:cNvSpPr>
            <a:spLocks noGrp="1"/>
          </p:cNvSpPr>
          <p:nvPr>
            <p:ph idx="1"/>
          </p:nvPr>
        </p:nvSpPr>
        <p:spPr/>
        <p:txBody>
          <a:bodyPr/>
          <a:lstStyle/>
          <a:p>
            <a:r>
              <a:rPr kumimoji="1" lang="ja-JP" altLang="en-US"/>
              <a:t>機械学習の一手法</a:t>
            </a:r>
            <a:endParaRPr kumimoji="1" lang="en-US" altLang="ja-JP"/>
          </a:p>
          <a:p>
            <a:r>
              <a:rPr kumimoji="1" lang="ja-JP" altLang="en-US"/>
              <a:t>脳の神経ネットワークを模倣</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16BCA-C62B-44D1-A7C1-B983603805CC}"/>
              </a:ext>
            </a:extLst>
          </p:cNvPr>
          <p:cNvSpPr>
            <a:spLocks noGrp="1"/>
          </p:cNvSpPr>
          <p:nvPr>
            <p:ph type="title"/>
          </p:nvPr>
        </p:nvSpPr>
        <p:spPr/>
        <p:txBody>
          <a:bodyPr/>
          <a:lstStyle/>
          <a:p>
            <a:r>
              <a:rPr kumimoji="1" lang="ja-JP" altLang="en-US"/>
              <a:t>深層学習２</a:t>
            </a:r>
          </a:p>
        </p:txBody>
      </p:sp>
      <p:sp>
        <p:nvSpPr>
          <p:cNvPr id="3" name="コンテンツ プレースホルダー 2">
            <a:extLst>
              <a:ext uri="{FF2B5EF4-FFF2-40B4-BE49-F238E27FC236}">
                <a16:creationId xmlns:a16="http://schemas.microsoft.com/office/drawing/2014/main" id="{320AF1AC-02D9-43E3-9327-7C305E2FC978}"/>
              </a:ext>
            </a:extLst>
          </p:cNvPr>
          <p:cNvSpPr>
            <a:spLocks noGrp="1"/>
          </p:cNvSpPr>
          <p:nvPr>
            <p:ph idx="1"/>
          </p:nvPr>
        </p:nvSpPr>
        <p:spPr/>
        <p:txBody>
          <a:bodyPr/>
          <a:lstStyle/>
          <a:p>
            <a:r>
              <a:rPr kumimoji="1" lang="ja-JP" altLang="en-US"/>
              <a:t>Ｘ１とＷ１をかけてＸ２とＷ２をかけたものを足して</a:t>
            </a:r>
            <a:r>
              <a:rPr kumimoji="1" lang="en-US" altLang="ja-JP"/>
              <a:t>Θ</a:t>
            </a:r>
            <a:r>
              <a:rPr kumimoji="1" lang="ja-JP" altLang="en-US"/>
              <a:t>を足したものを出力ｙとする</a:t>
            </a:r>
          </a:p>
        </p:txBody>
      </p:sp>
    </p:spTree>
    <p:extLst>
      <p:ext uri="{BB962C8B-B14F-4D97-AF65-F5344CB8AC3E}">
        <p14:creationId xmlns:p14="http://schemas.microsoft.com/office/powerpoint/2010/main" val="1556391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299B8AC-A6B8-4223-AEE3-1CFA50A9D672}"/>
              </a:ext>
            </a:extLst>
          </p:cNvPr>
          <p:cNvSpPr>
            <a:spLocks noGrp="1"/>
          </p:cNvSpPr>
          <p:nvPr>
            <p:ph idx="1"/>
          </p:nvPr>
        </p:nvSpPr>
        <p:spPr>
          <a:xfrm>
            <a:off x="1775520" y="476673"/>
            <a:ext cx="8229600" cy="4525963"/>
          </a:xfrm>
        </p:spPr>
        <p:txBody>
          <a:bodyPr>
            <a:normAutofit/>
          </a:bodyPr>
          <a:lstStyle/>
          <a:p>
            <a:pPr marL="0" indent="0">
              <a:buNone/>
            </a:pPr>
            <a:r>
              <a:rPr lang="en-US" altLang="ja-JP" sz="1800"/>
              <a:t>#</a:t>
            </a:r>
            <a:r>
              <a:rPr lang="ja-JP" altLang="en-US" sz="1800"/>
              <a:t> ９０度からスタートする</a:t>
            </a:r>
            <a:endParaRPr lang="en-US" altLang="ja-JP" sz="1800" dirty="0"/>
          </a:p>
          <a:p>
            <a:pPr marL="0" indent="0">
              <a:buNone/>
            </a:pPr>
            <a:r>
              <a:rPr lang="en-US" altLang="ja-JP" sz="1800" dirty="0" err="1"/>
              <a:t>plt.pie</a:t>
            </a:r>
            <a:r>
              <a:rPr lang="en-US" altLang="ja-JP" sz="1800" dirty="0"/>
              <a:t>(x=values,                  # </a:t>
            </a:r>
            <a:r>
              <a:rPr lang="ja-JP" altLang="en-US" sz="1800" dirty="0"/>
              <a:t>グラフ要素の値を設定</a:t>
            </a:r>
          </a:p>
          <a:p>
            <a:pPr marL="0" indent="0">
              <a:buNone/>
            </a:pPr>
            <a:r>
              <a:rPr lang="ja-JP" altLang="en-US" sz="1800" dirty="0"/>
              <a:t>        </a:t>
            </a:r>
            <a:r>
              <a:rPr lang="en-US" altLang="ja-JP" sz="1800" dirty="0"/>
              <a:t>labels=labels,             # </a:t>
            </a:r>
            <a:r>
              <a:rPr lang="ja-JP" altLang="en-US" sz="1800" dirty="0"/>
              <a:t>グラフ要素のラベルを設定</a:t>
            </a:r>
          </a:p>
          <a:p>
            <a:pPr marL="0" indent="0">
              <a:buNone/>
            </a:pPr>
            <a:r>
              <a:rPr lang="ja-JP" altLang="en-US" sz="1800" dirty="0"/>
              <a:t>        </a:t>
            </a:r>
            <a:r>
              <a:rPr lang="en-US" altLang="ja-JP" sz="1800" dirty="0" err="1"/>
              <a:t>autopct</a:t>
            </a:r>
            <a:r>
              <a:rPr lang="en-US" altLang="ja-JP" sz="1800" dirty="0"/>
              <a:t>='%.2f%%',          # </a:t>
            </a:r>
            <a:r>
              <a:rPr lang="ja-JP" altLang="en-US" sz="1800" dirty="0"/>
              <a:t>構成割合として小数点以下</a:t>
            </a:r>
            <a:r>
              <a:rPr lang="en-US" altLang="ja-JP" sz="1800" dirty="0"/>
              <a:t>2</a:t>
            </a:r>
            <a:r>
              <a:rPr lang="ja-JP" altLang="en-US" sz="1800" dirty="0"/>
              <a:t>桁までをプロット</a:t>
            </a:r>
          </a:p>
          <a:p>
            <a:pPr marL="0" indent="0">
              <a:buNone/>
            </a:pPr>
            <a:r>
              <a:rPr lang="ja-JP" altLang="en-US" sz="1800" dirty="0"/>
              <a:t>        </a:t>
            </a:r>
            <a:r>
              <a:rPr lang="en-US" altLang="ja-JP" sz="1800" dirty="0" err="1">
                <a:solidFill>
                  <a:srgbClr val="FF0000"/>
                </a:solidFill>
              </a:rPr>
              <a:t>startangle</a:t>
            </a:r>
            <a:r>
              <a:rPr lang="en-US" altLang="ja-JP" sz="1800" dirty="0">
                <a:solidFill>
                  <a:srgbClr val="FF0000"/>
                </a:solidFill>
              </a:rPr>
              <a:t>=90,             # 90</a:t>
            </a:r>
            <a:r>
              <a:rPr lang="ja-JP" altLang="en-US" sz="1800" dirty="0">
                <a:solidFill>
                  <a:srgbClr val="FF0000"/>
                </a:solidFill>
              </a:rPr>
              <a:t>度（真上）の位置から開始</a:t>
            </a:r>
          </a:p>
          <a:p>
            <a:pPr marL="0" indent="0">
              <a:buNone/>
            </a:pPr>
            <a:r>
              <a:rPr lang="ja-JP" altLang="en-US" sz="1800" dirty="0"/>
              <a:t>        </a:t>
            </a:r>
            <a:r>
              <a:rPr lang="en-US" altLang="ja-JP" sz="1800" dirty="0" err="1"/>
              <a:t>counterclock</a:t>
            </a:r>
            <a:r>
              <a:rPr lang="en-US" altLang="ja-JP" sz="1800" dirty="0"/>
              <a:t>=False         # </a:t>
            </a:r>
            <a:r>
              <a:rPr lang="ja-JP" altLang="en-US" sz="1800" dirty="0"/>
              <a:t>時計回りにする</a:t>
            </a:r>
          </a:p>
          <a:p>
            <a:pPr marL="0" indent="0">
              <a:buNone/>
            </a:pPr>
            <a:r>
              <a:rPr lang="ja-JP" altLang="en-US" sz="1800" dirty="0"/>
              <a:t>       </a:t>
            </a:r>
            <a:r>
              <a:rPr lang="en-US" altLang="ja-JP" sz="1800" dirty="0"/>
              <a:t>)</a:t>
            </a:r>
          </a:p>
          <a:p>
            <a:pPr marL="0" indent="0">
              <a:buNone/>
            </a:pPr>
            <a:r>
              <a:rPr lang="en-US" altLang="ja-JP" sz="1800" dirty="0" err="1"/>
              <a:t>plt.axis</a:t>
            </a:r>
            <a:r>
              <a:rPr lang="en-US" altLang="ja-JP" sz="1800" dirty="0"/>
              <a:t>('equal')                  # </a:t>
            </a:r>
            <a:r>
              <a:rPr lang="ja-JP" altLang="en-US" sz="1800" dirty="0"/>
              <a:t>グラフ</a:t>
            </a:r>
            <a:r>
              <a:rPr lang="ja-JP" altLang="en-US" sz="1800"/>
              <a:t>を真円する</a:t>
            </a:r>
            <a:endParaRPr lang="ja-JP" altLang="en-US" sz="1800" dirty="0"/>
          </a:p>
          <a:p>
            <a:pPr marL="0" indent="0">
              <a:buNone/>
            </a:pPr>
            <a:r>
              <a:rPr lang="en-US" altLang="ja-JP" sz="1800" dirty="0" err="1"/>
              <a:t>plt.show</a:t>
            </a:r>
            <a:r>
              <a:rPr lang="en-US" altLang="ja-JP" sz="1800" dirty="0"/>
              <a:t>()</a:t>
            </a:r>
            <a:endParaRPr lang="ja-JP" altLang="en-US" sz="1800" dirty="0"/>
          </a:p>
        </p:txBody>
      </p:sp>
      <p:pic>
        <p:nvPicPr>
          <p:cNvPr id="5122" name="Picture 2">
            <a:extLst>
              <a:ext uri="{FF2B5EF4-FFF2-40B4-BE49-F238E27FC236}">
                <a16:creationId xmlns:a16="http://schemas.microsoft.com/office/drawing/2014/main" id="{9D1D5355-9B2A-44EE-ACE3-9A36AD865B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8464" y="3645024"/>
            <a:ext cx="3390900" cy="226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63119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6B5E45-30AF-423B-A948-5FCE3D2C25C9}"/>
              </a:ext>
            </a:extLst>
          </p:cNvPr>
          <p:cNvSpPr>
            <a:spLocks noGrp="1"/>
          </p:cNvSpPr>
          <p:nvPr>
            <p:ph type="title"/>
          </p:nvPr>
        </p:nvSpPr>
        <p:spPr/>
        <p:txBody>
          <a:bodyPr>
            <a:normAutofit/>
          </a:bodyPr>
          <a:lstStyle/>
          <a:p>
            <a:r>
              <a:rPr kumimoji="1" lang="ja-JP" altLang="en-US"/>
              <a:t>深層学習が注目されるようになった理由</a:t>
            </a:r>
          </a:p>
        </p:txBody>
      </p:sp>
      <p:sp>
        <p:nvSpPr>
          <p:cNvPr id="3" name="コンテンツ プレースホルダー 2">
            <a:extLst>
              <a:ext uri="{FF2B5EF4-FFF2-40B4-BE49-F238E27FC236}">
                <a16:creationId xmlns:a16="http://schemas.microsoft.com/office/drawing/2014/main" id="{AEC7D920-BB03-4E17-A31B-F34E53FE3A56}"/>
              </a:ext>
            </a:extLst>
          </p:cNvPr>
          <p:cNvSpPr>
            <a:spLocks noGrp="1"/>
          </p:cNvSpPr>
          <p:nvPr>
            <p:ph idx="1"/>
          </p:nvPr>
        </p:nvSpPr>
        <p:spPr/>
        <p:txBody>
          <a:bodyPr/>
          <a:lstStyle/>
          <a:p>
            <a:pPr marL="0" indent="0">
              <a:buNone/>
            </a:pPr>
            <a:r>
              <a:rPr lang="en-US" altLang="ja-JP"/>
              <a:t>(1)</a:t>
            </a:r>
            <a:r>
              <a:rPr kumimoji="1" lang="ja-JP" altLang="en-US"/>
              <a:t>膨大なデータが手に入るようになった</a:t>
            </a:r>
            <a:endParaRPr kumimoji="1" lang="en-US" altLang="ja-JP"/>
          </a:p>
          <a:p>
            <a:pPr marL="0" indent="0">
              <a:buNone/>
            </a:pPr>
            <a:r>
              <a:rPr lang="ja-JP" altLang="en-US"/>
              <a:t>（ビックデータ）</a:t>
            </a:r>
            <a:endParaRPr lang="en-US" altLang="ja-JP"/>
          </a:p>
          <a:p>
            <a:pPr marL="0" indent="0">
              <a:buNone/>
            </a:pPr>
            <a:r>
              <a:rPr kumimoji="1" lang="en-US" altLang="ja-JP"/>
              <a:t>(2)</a:t>
            </a:r>
            <a:r>
              <a:rPr kumimoji="1" lang="ja-JP" altLang="en-US"/>
              <a:t>コンピューターの計算環境が整い始めた</a:t>
            </a:r>
            <a:endParaRPr kumimoji="1" lang="en-US" altLang="ja-JP"/>
          </a:p>
          <a:p>
            <a:pPr marL="0" indent="0">
              <a:buNone/>
            </a:pPr>
            <a:r>
              <a:rPr lang="ja-JP" altLang="en-US"/>
              <a:t>（ＡＷＳのクラウドややＧＰＵなど）</a:t>
            </a:r>
            <a:endParaRPr lang="en-US" altLang="ja-JP"/>
          </a:p>
          <a:p>
            <a:pPr marL="0" indent="0">
              <a:buNone/>
            </a:pPr>
            <a:r>
              <a:rPr kumimoji="1" lang="en-US" altLang="ja-JP"/>
              <a:t>(3)</a:t>
            </a:r>
            <a:r>
              <a:rPr kumimoji="1" lang="ja-JP" altLang="en-US"/>
              <a:t>従来、精度が上がらないと考えられていた</a:t>
            </a:r>
            <a:endParaRPr kumimoji="1" lang="en-US" altLang="ja-JP"/>
          </a:p>
          <a:p>
            <a:pPr marL="0" indent="0">
              <a:buNone/>
            </a:pPr>
            <a:r>
              <a:rPr lang="ja-JP" altLang="en-US"/>
              <a:t>ニューラルネットワークが多数重ねて（深い層）処理すると性能が上がるとわかり始めた</a:t>
            </a:r>
            <a:endParaRPr kumimoji="1" lang="ja-JP" altLang="en-US"/>
          </a:p>
        </p:txBody>
      </p:sp>
    </p:spTree>
    <p:extLst>
      <p:ext uri="{BB962C8B-B14F-4D97-AF65-F5344CB8AC3E}">
        <p14:creationId xmlns:p14="http://schemas.microsoft.com/office/powerpoint/2010/main" val="28624070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CD8F25-8FDF-44D9-B188-CAC0613C54BB}"/>
              </a:ext>
            </a:extLst>
          </p:cNvPr>
          <p:cNvSpPr>
            <a:spLocks noGrp="1"/>
          </p:cNvSpPr>
          <p:nvPr>
            <p:ph type="title"/>
          </p:nvPr>
        </p:nvSpPr>
        <p:spPr/>
        <p:txBody>
          <a:bodyPr/>
          <a:lstStyle/>
          <a:p>
            <a:endParaRPr kumimoji="1" lang="ja-JP" altLang="en-US"/>
          </a:p>
        </p:txBody>
      </p:sp>
      <p:sp>
        <p:nvSpPr>
          <p:cNvPr id="4" name="楕円 3">
            <a:extLst>
              <a:ext uri="{FF2B5EF4-FFF2-40B4-BE49-F238E27FC236}">
                <a16:creationId xmlns:a16="http://schemas.microsoft.com/office/drawing/2014/main" id="{54B5DFFC-8712-4FBF-9CDF-5ED6F5D8DBA8}"/>
              </a:ext>
            </a:extLst>
          </p:cNvPr>
          <p:cNvSpPr/>
          <p:nvPr/>
        </p:nvSpPr>
        <p:spPr>
          <a:xfrm>
            <a:off x="2855640" y="2420888"/>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 name="楕円 4">
            <a:extLst>
              <a:ext uri="{FF2B5EF4-FFF2-40B4-BE49-F238E27FC236}">
                <a16:creationId xmlns:a16="http://schemas.microsoft.com/office/drawing/2014/main" id="{BF126DFB-4F18-4564-9537-395BBCA94608}"/>
              </a:ext>
            </a:extLst>
          </p:cNvPr>
          <p:cNvSpPr/>
          <p:nvPr/>
        </p:nvSpPr>
        <p:spPr>
          <a:xfrm>
            <a:off x="2855640" y="3404128"/>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 name="楕円 5">
            <a:extLst>
              <a:ext uri="{FF2B5EF4-FFF2-40B4-BE49-F238E27FC236}">
                <a16:creationId xmlns:a16="http://schemas.microsoft.com/office/drawing/2014/main" id="{3DDC675A-691B-47EE-B71D-33312B7C7CEB}"/>
              </a:ext>
            </a:extLst>
          </p:cNvPr>
          <p:cNvSpPr/>
          <p:nvPr/>
        </p:nvSpPr>
        <p:spPr>
          <a:xfrm>
            <a:off x="2855640" y="4437112"/>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楕円 6">
            <a:extLst>
              <a:ext uri="{FF2B5EF4-FFF2-40B4-BE49-F238E27FC236}">
                <a16:creationId xmlns:a16="http://schemas.microsoft.com/office/drawing/2014/main" id="{40B66B28-A524-4BEE-98B9-47D02016926E}"/>
              </a:ext>
            </a:extLst>
          </p:cNvPr>
          <p:cNvSpPr/>
          <p:nvPr/>
        </p:nvSpPr>
        <p:spPr>
          <a:xfrm>
            <a:off x="5224470" y="4909312"/>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 name="楕円 7">
            <a:extLst>
              <a:ext uri="{FF2B5EF4-FFF2-40B4-BE49-F238E27FC236}">
                <a16:creationId xmlns:a16="http://schemas.microsoft.com/office/drawing/2014/main" id="{C310A308-BE66-402A-B93E-2F9FB11DE7FF}"/>
              </a:ext>
            </a:extLst>
          </p:cNvPr>
          <p:cNvSpPr/>
          <p:nvPr/>
        </p:nvSpPr>
        <p:spPr>
          <a:xfrm>
            <a:off x="5231904" y="2711351"/>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 name="楕円 8">
            <a:extLst>
              <a:ext uri="{FF2B5EF4-FFF2-40B4-BE49-F238E27FC236}">
                <a16:creationId xmlns:a16="http://schemas.microsoft.com/office/drawing/2014/main" id="{F6688CF1-8EC6-46D3-9927-7644BEE9926D}"/>
              </a:ext>
            </a:extLst>
          </p:cNvPr>
          <p:cNvSpPr/>
          <p:nvPr/>
        </p:nvSpPr>
        <p:spPr>
          <a:xfrm>
            <a:off x="5231904" y="1732388"/>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 name="楕円 9">
            <a:extLst>
              <a:ext uri="{FF2B5EF4-FFF2-40B4-BE49-F238E27FC236}">
                <a16:creationId xmlns:a16="http://schemas.microsoft.com/office/drawing/2014/main" id="{3AED2A59-245B-4CBC-94CE-FD0E02B446A1}"/>
              </a:ext>
            </a:extLst>
          </p:cNvPr>
          <p:cNvSpPr/>
          <p:nvPr/>
        </p:nvSpPr>
        <p:spPr>
          <a:xfrm>
            <a:off x="5303912" y="5973577"/>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楕円 10">
            <a:extLst>
              <a:ext uri="{FF2B5EF4-FFF2-40B4-BE49-F238E27FC236}">
                <a16:creationId xmlns:a16="http://schemas.microsoft.com/office/drawing/2014/main" id="{88B17401-220C-4C0C-86F1-FC4EE9C658D5}"/>
              </a:ext>
            </a:extLst>
          </p:cNvPr>
          <p:cNvSpPr/>
          <p:nvPr/>
        </p:nvSpPr>
        <p:spPr>
          <a:xfrm>
            <a:off x="7752184" y="2780928"/>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2" name="楕円 11">
            <a:extLst>
              <a:ext uri="{FF2B5EF4-FFF2-40B4-BE49-F238E27FC236}">
                <a16:creationId xmlns:a16="http://schemas.microsoft.com/office/drawing/2014/main" id="{BFA84F6F-10AE-41E6-9E0B-7A7399714FDC}"/>
              </a:ext>
            </a:extLst>
          </p:cNvPr>
          <p:cNvSpPr/>
          <p:nvPr/>
        </p:nvSpPr>
        <p:spPr>
          <a:xfrm>
            <a:off x="7767112" y="4185084"/>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3" name="楕円 12">
            <a:extLst>
              <a:ext uri="{FF2B5EF4-FFF2-40B4-BE49-F238E27FC236}">
                <a16:creationId xmlns:a16="http://schemas.microsoft.com/office/drawing/2014/main" id="{BAD6ACCC-9F0F-4403-AC2A-32630A53A2EF}"/>
              </a:ext>
            </a:extLst>
          </p:cNvPr>
          <p:cNvSpPr/>
          <p:nvPr/>
        </p:nvSpPr>
        <p:spPr>
          <a:xfrm>
            <a:off x="5224470" y="3767903"/>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6511160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DB1EF2-DA93-4527-9944-89DA20CDA236}"/>
              </a:ext>
            </a:extLst>
          </p:cNvPr>
          <p:cNvSpPr>
            <a:spLocks noGrp="1"/>
          </p:cNvSpPr>
          <p:nvPr>
            <p:ph type="title"/>
          </p:nvPr>
        </p:nvSpPr>
        <p:spPr/>
        <p:txBody>
          <a:bodyPr/>
          <a:lstStyle/>
          <a:p>
            <a:r>
              <a:rPr kumimoji="1" lang="ja-JP" altLang="en-US"/>
              <a:t>手書き数字分類</a:t>
            </a:r>
          </a:p>
        </p:txBody>
      </p:sp>
      <p:sp>
        <p:nvSpPr>
          <p:cNvPr id="3" name="コンテンツ プレースホルダー 2">
            <a:extLst>
              <a:ext uri="{FF2B5EF4-FFF2-40B4-BE49-F238E27FC236}">
                <a16:creationId xmlns:a16="http://schemas.microsoft.com/office/drawing/2014/main" id="{91326ABA-4201-4F92-94CF-9333B529FEBD}"/>
              </a:ext>
            </a:extLst>
          </p:cNvPr>
          <p:cNvSpPr>
            <a:spLocks noGrp="1"/>
          </p:cNvSpPr>
          <p:nvPr>
            <p:ph idx="1"/>
          </p:nvPr>
        </p:nvSpPr>
        <p:spPr/>
        <p:txBody>
          <a:bodyPr/>
          <a:lstStyle/>
          <a:p>
            <a:r>
              <a:rPr kumimoji="1" lang="ja-JP" altLang="en-US"/>
              <a:t>データを用意</a:t>
            </a:r>
            <a:endParaRPr kumimoji="1" lang="en-US" altLang="ja-JP"/>
          </a:p>
          <a:p>
            <a:r>
              <a:rPr lang="ja-JP" altLang="en-US"/>
              <a:t>ニューラルネットワークモデルの構築</a:t>
            </a:r>
            <a:endParaRPr lang="en-US" altLang="ja-JP"/>
          </a:p>
          <a:p>
            <a:r>
              <a:rPr lang="ja-JP" altLang="en-US"/>
              <a:t>モデルにデータを与えて学習させる</a:t>
            </a:r>
            <a:endParaRPr lang="en-US" altLang="ja-JP"/>
          </a:p>
          <a:p>
            <a:r>
              <a:rPr kumimoji="1" lang="ja-JP" altLang="en-US"/>
              <a:t>モデルの分類精度を評価</a:t>
            </a:r>
          </a:p>
        </p:txBody>
      </p:sp>
    </p:spTree>
    <p:extLst>
      <p:ext uri="{BB962C8B-B14F-4D97-AF65-F5344CB8AC3E}">
        <p14:creationId xmlns:p14="http://schemas.microsoft.com/office/powerpoint/2010/main" val="13012406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BDDCFE-4917-46A4-861F-4934F63CB025}"/>
              </a:ext>
            </a:extLst>
          </p:cNvPr>
          <p:cNvSpPr>
            <a:spLocks noGrp="1"/>
          </p:cNvSpPr>
          <p:nvPr>
            <p:ph type="title"/>
          </p:nvPr>
        </p:nvSpPr>
        <p:spPr>
          <a:xfrm>
            <a:off x="2495600" y="51167"/>
            <a:ext cx="8229600" cy="1143000"/>
          </a:xfrm>
        </p:spPr>
        <p:txBody>
          <a:bodyPr/>
          <a:lstStyle/>
          <a:p>
            <a:endParaRPr kumimoji="1" lang="ja-JP" altLang="en-US"/>
          </a:p>
        </p:txBody>
      </p:sp>
      <p:pic>
        <p:nvPicPr>
          <p:cNvPr id="5" name="コンテンツ プレースホルダー 4">
            <a:extLst>
              <a:ext uri="{FF2B5EF4-FFF2-40B4-BE49-F238E27FC236}">
                <a16:creationId xmlns:a16="http://schemas.microsoft.com/office/drawing/2014/main" id="{D23A0991-3A0D-4073-A466-5A4F4756C0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7568" y="3212976"/>
            <a:ext cx="576064" cy="576064"/>
          </a:xfrm>
        </p:spPr>
      </p:pic>
      <p:sp>
        <p:nvSpPr>
          <p:cNvPr id="6" name="楕円 5">
            <a:extLst>
              <a:ext uri="{FF2B5EF4-FFF2-40B4-BE49-F238E27FC236}">
                <a16:creationId xmlns:a16="http://schemas.microsoft.com/office/drawing/2014/main" id="{940D3316-CF2D-4DA0-880C-AF0B40057376}"/>
              </a:ext>
            </a:extLst>
          </p:cNvPr>
          <p:cNvSpPr/>
          <p:nvPr/>
        </p:nvSpPr>
        <p:spPr>
          <a:xfrm>
            <a:off x="3863752" y="191683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楕円 6">
            <a:extLst>
              <a:ext uri="{FF2B5EF4-FFF2-40B4-BE49-F238E27FC236}">
                <a16:creationId xmlns:a16="http://schemas.microsoft.com/office/drawing/2014/main" id="{523E524E-B775-441E-8C3D-AB58C9B6BD0C}"/>
              </a:ext>
            </a:extLst>
          </p:cNvPr>
          <p:cNvSpPr/>
          <p:nvPr/>
        </p:nvSpPr>
        <p:spPr>
          <a:xfrm>
            <a:off x="3860543" y="219311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 name="楕円 7">
            <a:extLst>
              <a:ext uri="{FF2B5EF4-FFF2-40B4-BE49-F238E27FC236}">
                <a16:creationId xmlns:a16="http://schemas.microsoft.com/office/drawing/2014/main" id="{7A6BEF48-47BD-4678-B890-F517C2705E06}"/>
              </a:ext>
            </a:extLst>
          </p:cNvPr>
          <p:cNvSpPr/>
          <p:nvPr/>
        </p:nvSpPr>
        <p:spPr>
          <a:xfrm>
            <a:off x="3860543" y="2459783"/>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 name="楕円 8">
            <a:extLst>
              <a:ext uri="{FF2B5EF4-FFF2-40B4-BE49-F238E27FC236}">
                <a16:creationId xmlns:a16="http://schemas.microsoft.com/office/drawing/2014/main" id="{0FEED324-9346-4493-BE5F-01B0E88C0471}"/>
              </a:ext>
            </a:extLst>
          </p:cNvPr>
          <p:cNvSpPr/>
          <p:nvPr/>
        </p:nvSpPr>
        <p:spPr>
          <a:xfrm>
            <a:off x="3863752" y="594928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1" name="楕円 30">
            <a:extLst>
              <a:ext uri="{FF2B5EF4-FFF2-40B4-BE49-F238E27FC236}">
                <a16:creationId xmlns:a16="http://schemas.microsoft.com/office/drawing/2014/main" id="{04D213F0-9E0D-48D9-916F-D5BDEDB330F7}"/>
              </a:ext>
            </a:extLst>
          </p:cNvPr>
          <p:cNvSpPr/>
          <p:nvPr/>
        </p:nvSpPr>
        <p:spPr>
          <a:xfrm rot="6134668">
            <a:off x="3865733" y="274121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2" name="楕円 31">
            <a:extLst>
              <a:ext uri="{FF2B5EF4-FFF2-40B4-BE49-F238E27FC236}">
                <a16:creationId xmlns:a16="http://schemas.microsoft.com/office/drawing/2014/main" id="{6948A6FC-6B78-4914-8072-6D2922553DEC}"/>
              </a:ext>
            </a:extLst>
          </p:cNvPr>
          <p:cNvSpPr/>
          <p:nvPr/>
        </p:nvSpPr>
        <p:spPr>
          <a:xfrm rot="6134668">
            <a:off x="3862524" y="301750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3" name="楕円 32">
            <a:extLst>
              <a:ext uri="{FF2B5EF4-FFF2-40B4-BE49-F238E27FC236}">
                <a16:creationId xmlns:a16="http://schemas.microsoft.com/office/drawing/2014/main" id="{5EAB8EC0-2850-4B75-B028-A4BFDC6C6686}"/>
              </a:ext>
            </a:extLst>
          </p:cNvPr>
          <p:cNvSpPr/>
          <p:nvPr/>
        </p:nvSpPr>
        <p:spPr>
          <a:xfrm rot="6134668">
            <a:off x="3862524" y="328416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4" name="楕円 33">
            <a:extLst>
              <a:ext uri="{FF2B5EF4-FFF2-40B4-BE49-F238E27FC236}">
                <a16:creationId xmlns:a16="http://schemas.microsoft.com/office/drawing/2014/main" id="{BE3A0ACE-F7A0-43F3-81B3-814CB5B1F2C2}"/>
              </a:ext>
            </a:extLst>
          </p:cNvPr>
          <p:cNvSpPr/>
          <p:nvPr/>
        </p:nvSpPr>
        <p:spPr>
          <a:xfrm>
            <a:off x="3873827" y="363431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5" name="楕円 34">
            <a:extLst>
              <a:ext uri="{FF2B5EF4-FFF2-40B4-BE49-F238E27FC236}">
                <a16:creationId xmlns:a16="http://schemas.microsoft.com/office/drawing/2014/main" id="{D050946B-949A-45C7-BB12-3EC5C1126E0B}"/>
              </a:ext>
            </a:extLst>
          </p:cNvPr>
          <p:cNvSpPr/>
          <p:nvPr/>
        </p:nvSpPr>
        <p:spPr>
          <a:xfrm>
            <a:off x="3870618" y="391059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6" name="楕円 35">
            <a:extLst>
              <a:ext uri="{FF2B5EF4-FFF2-40B4-BE49-F238E27FC236}">
                <a16:creationId xmlns:a16="http://schemas.microsoft.com/office/drawing/2014/main" id="{152E7771-1591-4C3E-AE45-88BAC599ED49}"/>
              </a:ext>
            </a:extLst>
          </p:cNvPr>
          <p:cNvSpPr/>
          <p:nvPr/>
        </p:nvSpPr>
        <p:spPr>
          <a:xfrm>
            <a:off x="3870618" y="417726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7" name="楕円 36">
            <a:extLst>
              <a:ext uri="{FF2B5EF4-FFF2-40B4-BE49-F238E27FC236}">
                <a16:creationId xmlns:a16="http://schemas.microsoft.com/office/drawing/2014/main" id="{3EF7A90A-EE2D-4A32-A975-FBCDA30DAD01}"/>
              </a:ext>
            </a:extLst>
          </p:cNvPr>
          <p:cNvSpPr/>
          <p:nvPr/>
        </p:nvSpPr>
        <p:spPr>
          <a:xfrm rot="6134668">
            <a:off x="3875808" y="445869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0" name="楕円 39">
            <a:extLst>
              <a:ext uri="{FF2B5EF4-FFF2-40B4-BE49-F238E27FC236}">
                <a16:creationId xmlns:a16="http://schemas.microsoft.com/office/drawing/2014/main" id="{ED03AD8E-27CC-46FE-B116-F2E8747D0945}"/>
              </a:ext>
            </a:extLst>
          </p:cNvPr>
          <p:cNvSpPr/>
          <p:nvPr/>
        </p:nvSpPr>
        <p:spPr>
          <a:xfrm>
            <a:off x="4983245" y="219311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1" name="楕円 40">
            <a:extLst>
              <a:ext uri="{FF2B5EF4-FFF2-40B4-BE49-F238E27FC236}">
                <a16:creationId xmlns:a16="http://schemas.microsoft.com/office/drawing/2014/main" id="{90E9466E-F7F2-4C9B-89D5-5F20CE12441C}"/>
              </a:ext>
            </a:extLst>
          </p:cNvPr>
          <p:cNvSpPr/>
          <p:nvPr/>
        </p:nvSpPr>
        <p:spPr>
          <a:xfrm>
            <a:off x="4980036" y="246940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2" name="楕円 41">
            <a:extLst>
              <a:ext uri="{FF2B5EF4-FFF2-40B4-BE49-F238E27FC236}">
                <a16:creationId xmlns:a16="http://schemas.microsoft.com/office/drawing/2014/main" id="{EE137C33-425C-4ED0-9F6C-9DB92BF0058F}"/>
              </a:ext>
            </a:extLst>
          </p:cNvPr>
          <p:cNvSpPr/>
          <p:nvPr/>
        </p:nvSpPr>
        <p:spPr>
          <a:xfrm>
            <a:off x="4980036" y="273606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3" name="楕円 42">
            <a:extLst>
              <a:ext uri="{FF2B5EF4-FFF2-40B4-BE49-F238E27FC236}">
                <a16:creationId xmlns:a16="http://schemas.microsoft.com/office/drawing/2014/main" id="{FE3AEA06-8445-46AE-80A7-65B167A29EA6}"/>
              </a:ext>
            </a:extLst>
          </p:cNvPr>
          <p:cNvSpPr/>
          <p:nvPr/>
        </p:nvSpPr>
        <p:spPr>
          <a:xfrm rot="6134668">
            <a:off x="4985226" y="301750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4" name="楕円 43">
            <a:extLst>
              <a:ext uri="{FF2B5EF4-FFF2-40B4-BE49-F238E27FC236}">
                <a16:creationId xmlns:a16="http://schemas.microsoft.com/office/drawing/2014/main" id="{14F8034F-ED1E-4D36-AAA8-240CFC176E96}"/>
              </a:ext>
            </a:extLst>
          </p:cNvPr>
          <p:cNvSpPr/>
          <p:nvPr/>
        </p:nvSpPr>
        <p:spPr>
          <a:xfrm rot="6134668">
            <a:off x="4982017" y="329378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5" name="楕円 44">
            <a:extLst>
              <a:ext uri="{FF2B5EF4-FFF2-40B4-BE49-F238E27FC236}">
                <a16:creationId xmlns:a16="http://schemas.microsoft.com/office/drawing/2014/main" id="{F4FC5811-4166-4921-896B-9C87C6792F34}"/>
              </a:ext>
            </a:extLst>
          </p:cNvPr>
          <p:cNvSpPr/>
          <p:nvPr/>
        </p:nvSpPr>
        <p:spPr>
          <a:xfrm rot="6134668">
            <a:off x="4982017" y="356045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8" name="楕円 47">
            <a:extLst>
              <a:ext uri="{FF2B5EF4-FFF2-40B4-BE49-F238E27FC236}">
                <a16:creationId xmlns:a16="http://schemas.microsoft.com/office/drawing/2014/main" id="{2AF2D625-F671-48A5-B780-0788BE3DAB5A}"/>
              </a:ext>
            </a:extLst>
          </p:cNvPr>
          <p:cNvSpPr/>
          <p:nvPr/>
        </p:nvSpPr>
        <p:spPr>
          <a:xfrm>
            <a:off x="4990111" y="445354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9" name="楕円 48">
            <a:extLst>
              <a:ext uri="{FF2B5EF4-FFF2-40B4-BE49-F238E27FC236}">
                <a16:creationId xmlns:a16="http://schemas.microsoft.com/office/drawing/2014/main" id="{BED7F29A-86B5-436D-AE81-9D6D728F7CC2}"/>
              </a:ext>
            </a:extLst>
          </p:cNvPr>
          <p:cNvSpPr/>
          <p:nvPr/>
        </p:nvSpPr>
        <p:spPr>
          <a:xfrm rot="6134668">
            <a:off x="4995301" y="4734983"/>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0" name="楕円 49">
            <a:extLst>
              <a:ext uri="{FF2B5EF4-FFF2-40B4-BE49-F238E27FC236}">
                <a16:creationId xmlns:a16="http://schemas.microsoft.com/office/drawing/2014/main" id="{D1FD81C8-DE82-473C-8E0C-874B96E8321E}"/>
              </a:ext>
            </a:extLst>
          </p:cNvPr>
          <p:cNvSpPr/>
          <p:nvPr/>
        </p:nvSpPr>
        <p:spPr>
          <a:xfrm rot="6134668">
            <a:off x="4992092" y="501126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1" name="楕円 50">
            <a:extLst>
              <a:ext uri="{FF2B5EF4-FFF2-40B4-BE49-F238E27FC236}">
                <a16:creationId xmlns:a16="http://schemas.microsoft.com/office/drawing/2014/main" id="{6D52186B-BD9F-4D93-82BE-A654479EBB62}"/>
              </a:ext>
            </a:extLst>
          </p:cNvPr>
          <p:cNvSpPr/>
          <p:nvPr/>
        </p:nvSpPr>
        <p:spPr>
          <a:xfrm rot="6134668">
            <a:off x="4992092" y="527793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2" name="楕円 51">
            <a:extLst>
              <a:ext uri="{FF2B5EF4-FFF2-40B4-BE49-F238E27FC236}">
                <a16:creationId xmlns:a16="http://schemas.microsoft.com/office/drawing/2014/main" id="{A828CE1E-1E1A-48E2-8282-547BE0DE83F4}"/>
              </a:ext>
            </a:extLst>
          </p:cNvPr>
          <p:cNvSpPr/>
          <p:nvPr/>
        </p:nvSpPr>
        <p:spPr>
          <a:xfrm>
            <a:off x="6247034" y="241217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3" name="楕円 52">
            <a:extLst>
              <a:ext uri="{FF2B5EF4-FFF2-40B4-BE49-F238E27FC236}">
                <a16:creationId xmlns:a16="http://schemas.microsoft.com/office/drawing/2014/main" id="{E4953C9D-92A3-4945-B1B6-2A7DDFF06EE1}"/>
              </a:ext>
            </a:extLst>
          </p:cNvPr>
          <p:cNvSpPr/>
          <p:nvPr/>
        </p:nvSpPr>
        <p:spPr>
          <a:xfrm>
            <a:off x="6243825" y="268846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4" name="楕円 53">
            <a:extLst>
              <a:ext uri="{FF2B5EF4-FFF2-40B4-BE49-F238E27FC236}">
                <a16:creationId xmlns:a16="http://schemas.microsoft.com/office/drawing/2014/main" id="{05A57DEE-56B2-4121-AE3D-6F3791E50EA8}"/>
              </a:ext>
            </a:extLst>
          </p:cNvPr>
          <p:cNvSpPr/>
          <p:nvPr/>
        </p:nvSpPr>
        <p:spPr>
          <a:xfrm>
            <a:off x="6243825" y="295512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5" name="楕円 54">
            <a:extLst>
              <a:ext uri="{FF2B5EF4-FFF2-40B4-BE49-F238E27FC236}">
                <a16:creationId xmlns:a16="http://schemas.microsoft.com/office/drawing/2014/main" id="{DE5A709F-8826-4111-92FD-197FEED14808}"/>
              </a:ext>
            </a:extLst>
          </p:cNvPr>
          <p:cNvSpPr/>
          <p:nvPr/>
        </p:nvSpPr>
        <p:spPr>
          <a:xfrm rot="6134668">
            <a:off x="6249015" y="323656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6" name="楕円 55">
            <a:extLst>
              <a:ext uri="{FF2B5EF4-FFF2-40B4-BE49-F238E27FC236}">
                <a16:creationId xmlns:a16="http://schemas.microsoft.com/office/drawing/2014/main" id="{555DC1C6-C640-4D68-BFAC-F9CA07E93B33}"/>
              </a:ext>
            </a:extLst>
          </p:cNvPr>
          <p:cNvSpPr/>
          <p:nvPr/>
        </p:nvSpPr>
        <p:spPr>
          <a:xfrm rot="6134668">
            <a:off x="6245806" y="351284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7" name="楕円 56">
            <a:extLst>
              <a:ext uri="{FF2B5EF4-FFF2-40B4-BE49-F238E27FC236}">
                <a16:creationId xmlns:a16="http://schemas.microsoft.com/office/drawing/2014/main" id="{0C54988B-7D81-47C2-A549-71AB405472AF}"/>
              </a:ext>
            </a:extLst>
          </p:cNvPr>
          <p:cNvSpPr/>
          <p:nvPr/>
        </p:nvSpPr>
        <p:spPr>
          <a:xfrm rot="6134668">
            <a:off x="6245806" y="377951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8" name="楕円 57">
            <a:extLst>
              <a:ext uri="{FF2B5EF4-FFF2-40B4-BE49-F238E27FC236}">
                <a16:creationId xmlns:a16="http://schemas.microsoft.com/office/drawing/2014/main" id="{2CDDFC3A-8AB6-485D-98FC-3B9652F9695B}"/>
              </a:ext>
            </a:extLst>
          </p:cNvPr>
          <p:cNvSpPr/>
          <p:nvPr/>
        </p:nvSpPr>
        <p:spPr>
          <a:xfrm>
            <a:off x="6257109" y="412965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9" name="楕円 58">
            <a:extLst>
              <a:ext uri="{FF2B5EF4-FFF2-40B4-BE49-F238E27FC236}">
                <a16:creationId xmlns:a16="http://schemas.microsoft.com/office/drawing/2014/main" id="{C25D7FE2-43DC-4F59-A534-A0B62EB97935}"/>
              </a:ext>
            </a:extLst>
          </p:cNvPr>
          <p:cNvSpPr/>
          <p:nvPr/>
        </p:nvSpPr>
        <p:spPr>
          <a:xfrm>
            <a:off x="6253900" y="440594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1" name="楕円 60">
            <a:extLst>
              <a:ext uri="{FF2B5EF4-FFF2-40B4-BE49-F238E27FC236}">
                <a16:creationId xmlns:a16="http://schemas.microsoft.com/office/drawing/2014/main" id="{13F95523-4AC4-4C89-AB72-A48CBC1C4293}"/>
              </a:ext>
            </a:extLst>
          </p:cNvPr>
          <p:cNvSpPr/>
          <p:nvPr/>
        </p:nvSpPr>
        <p:spPr>
          <a:xfrm rot="6134668">
            <a:off x="6259090" y="4954043"/>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2" name="楕円 61">
            <a:extLst>
              <a:ext uri="{FF2B5EF4-FFF2-40B4-BE49-F238E27FC236}">
                <a16:creationId xmlns:a16="http://schemas.microsoft.com/office/drawing/2014/main" id="{06A72091-5DCE-4538-A5EF-55DBA16DEA0E}"/>
              </a:ext>
            </a:extLst>
          </p:cNvPr>
          <p:cNvSpPr/>
          <p:nvPr/>
        </p:nvSpPr>
        <p:spPr>
          <a:xfrm rot="6134668">
            <a:off x="6255881" y="523032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3" name="楕円 62">
            <a:extLst>
              <a:ext uri="{FF2B5EF4-FFF2-40B4-BE49-F238E27FC236}">
                <a16:creationId xmlns:a16="http://schemas.microsoft.com/office/drawing/2014/main" id="{B0E3BC53-C571-4DF0-BA84-9BCAEE44ECB4}"/>
              </a:ext>
            </a:extLst>
          </p:cNvPr>
          <p:cNvSpPr/>
          <p:nvPr/>
        </p:nvSpPr>
        <p:spPr>
          <a:xfrm rot="6134668">
            <a:off x="6255881" y="549699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4" name="楕円 63">
            <a:extLst>
              <a:ext uri="{FF2B5EF4-FFF2-40B4-BE49-F238E27FC236}">
                <a16:creationId xmlns:a16="http://schemas.microsoft.com/office/drawing/2014/main" id="{EA99DF8A-BFB8-4797-BEF5-09640D3874B6}"/>
              </a:ext>
            </a:extLst>
          </p:cNvPr>
          <p:cNvSpPr/>
          <p:nvPr/>
        </p:nvSpPr>
        <p:spPr>
          <a:xfrm>
            <a:off x="8187441" y="256779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5" name="楕円 64">
            <a:extLst>
              <a:ext uri="{FF2B5EF4-FFF2-40B4-BE49-F238E27FC236}">
                <a16:creationId xmlns:a16="http://schemas.microsoft.com/office/drawing/2014/main" id="{928A0FA6-F98D-4145-A4B9-F91353552CB4}"/>
              </a:ext>
            </a:extLst>
          </p:cNvPr>
          <p:cNvSpPr/>
          <p:nvPr/>
        </p:nvSpPr>
        <p:spPr>
          <a:xfrm>
            <a:off x="8184232" y="284407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6" name="楕円 65">
            <a:extLst>
              <a:ext uri="{FF2B5EF4-FFF2-40B4-BE49-F238E27FC236}">
                <a16:creationId xmlns:a16="http://schemas.microsoft.com/office/drawing/2014/main" id="{D983E98B-DC75-4E68-944D-701568DAB6B4}"/>
              </a:ext>
            </a:extLst>
          </p:cNvPr>
          <p:cNvSpPr/>
          <p:nvPr/>
        </p:nvSpPr>
        <p:spPr>
          <a:xfrm>
            <a:off x="8184232" y="311074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7" name="楕円 66">
            <a:extLst>
              <a:ext uri="{FF2B5EF4-FFF2-40B4-BE49-F238E27FC236}">
                <a16:creationId xmlns:a16="http://schemas.microsoft.com/office/drawing/2014/main" id="{A5D2EAF3-E7E4-4856-8939-AEF71D7CB95D}"/>
              </a:ext>
            </a:extLst>
          </p:cNvPr>
          <p:cNvSpPr/>
          <p:nvPr/>
        </p:nvSpPr>
        <p:spPr>
          <a:xfrm rot="6134668">
            <a:off x="8189422" y="339218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8" name="楕円 67">
            <a:extLst>
              <a:ext uri="{FF2B5EF4-FFF2-40B4-BE49-F238E27FC236}">
                <a16:creationId xmlns:a16="http://schemas.microsoft.com/office/drawing/2014/main" id="{48C8E0E8-7E17-46E5-BDE2-4F07B30291AA}"/>
              </a:ext>
            </a:extLst>
          </p:cNvPr>
          <p:cNvSpPr/>
          <p:nvPr/>
        </p:nvSpPr>
        <p:spPr>
          <a:xfrm rot="6134668">
            <a:off x="8186213" y="366846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9" name="楕円 68">
            <a:extLst>
              <a:ext uri="{FF2B5EF4-FFF2-40B4-BE49-F238E27FC236}">
                <a16:creationId xmlns:a16="http://schemas.microsoft.com/office/drawing/2014/main" id="{4DF1F3AD-A130-45E2-B67F-5DCDB01D0234}"/>
              </a:ext>
            </a:extLst>
          </p:cNvPr>
          <p:cNvSpPr/>
          <p:nvPr/>
        </p:nvSpPr>
        <p:spPr>
          <a:xfrm rot="6134668">
            <a:off x="8186213" y="393513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0" name="楕円 69">
            <a:extLst>
              <a:ext uri="{FF2B5EF4-FFF2-40B4-BE49-F238E27FC236}">
                <a16:creationId xmlns:a16="http://schemas.microsoft.com/office/drawing/2014/main" id="{B5A35D31-D676-439E-A7F3-4EE321DA8833}"/>
              </a:ext>
            </a:extLst>
          </p:cNvPr>
          <p:cNvSpPr/>
          <p:nvPr/>
        </p:nvSpPr>
        <p:spPr>
          <a:xfrm>
            <a:off x="8197516" y="428527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1" name="楕円 70">
            <a:extLst>
              <a:ext uri="{FF2B5EF4-FFF2-40B4-BE49-F238E27FC236}">
                <a16:creationId xmlns:a16="http://schemas.microsoft.com/office/drawing/2014/main" id="{D2F48A03-937C-46CC-A2F0-E8C4A1C9356D}"/>
              </a:ext>
            </a:extLst>
          </p:cNvPr>
          <p:cNvSpPr/>
          <p:nvPr/>
        </p:nvSpPr>
        <p:spPr>
          <a:xfrm>
            <a:off x="8194307" y="456156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2" name="楕円 71">
            <a:extLst>
              <a:ext uri="{FF2B5EF4-FFF2-40B4-BE49-F238E27FC236}">
                <a16:creationId xmlns:a16="http://schemas.microsoft.com/office/drawing/2014/main" id="{C8121EA1-3F04-49FA-9B1B-71B409843103}"/>
              </a:ext>
            </a:extLst>
          </p:cNvPr>
          <p:cNvSpPr/>
          <p:nvPr/>
        </p:nvSpPr>
        <p:spPr>
          <a:xfrm>
            <a:off x="8194307" y="482822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3" name="楕円 72">
            <a:extLst>
              <a:ext uri="{FF2B5EF4-FFF2-40B4-BE49-F238E27FC236}">
                <a16:creationId xmlns:a16="http://schemas.microsoft.com/office/drawing/2014/main" id="{24D51983-CC46-4D9B-BFD7-55CED05E1F84}"/>
              </a:ext>
            </a:extLst>
          </p:cNvPr>
          <p:cNvSpPr/>
          <p:nvPr/>
        </p:nvSpPr>
        <p:spPr>
          <a:xfrm rot="6134668">
            <a:off x="8199497" y="510966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4" name="楕円 73">
            <a:extLst>
              <a:ext uri="{FF2B5EF4-FFF2-40B4-BE49-F238E27FC236}">
                <a16:creationId xmlns:a16="http://schemas.microsoft.com/office/drawing/2014/main" id="{BDEE43DE-EEA9-42C2-98AB-BD145E65CB4D}"/>
              </a:ext>
            </a:extLst>
          </p:cNvPr>
          <p:cNvSpPr/>
          <p:nvPr/>
        </p:nvSpPr>
        <p:spPr>
          <a:xfrm rot="6134668">
            <a:off x="8196288" y="538594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5" name="楕円 74">
            <a:extLst>
              <a:ext uri="{FF2B5EF4-FFF2-40B4-BE49-F238E27FC236}">
                <a16:creationId xmlns:a16="http://schemas.microsoft.com/office/drawing/2014/main" id="{0FAF1C02-21BA-4077-B6BD-D4B705923C7D}"/>
              </a:ext>
            </a:extLst>
          </p:cNvPr>
          <p:cNvSpPr/>
          <p:nvPr/>
        </p:nvSpPr>
        <p:spPr>
          <a:xfrm rot="6134668">
            <a:off x="8196288" y="5652613"/>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33385914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8D9A49-312D-4393-8539-3BFD7F9AEAF2}"/>
              </a:ext>
            </a:extLst>
          </p:cNvPr>
          <p:cNvSpPr>
            <a:spLocks noGrp="1"/>
          </p:cNvSpPr>
          <p:nvPr>
            <p:ph type="title"/>
          </p:nvPr>
        </p:nvSpPr>
        <p:spPr/>
        <p:txBody>
          <a:bodyPr/>
          <a:lstStyle/>
          <a:p>
            <a:r>
              <a:rPr kumimoji="1" lang="en-US" altLang="ja-JP"/>
              <a:t>Keras</a:t>
            </a:r>
            <a:r>
              <a:rPr kumimoji="1" lang="ja-JP" altLang="en-US"/>
              <a:t>の導入</a:t>
            </a:r>
          </a:p>
        </p:txBody>
      </p:sp>
      <p:sp>
        <p:nvSpPr>
          <p:cNvPr id="3" name="コンテンツ プレースホルダー 2">
            <a:extLst>
              <a:ext uri="{FF2B5EF4-FFF2-40B4-BE49-F238E27FC236}">
                <a16:creationId xmlns:a16="http://schemas.microsoft.com/office/drawing/2014/main" id="{616E6FF6-3F6B-44B5-8B0A-7BD34D61BA4F}"/>
              </a:ext>
            </a:extLst>
          </p:cNvPr>
          <p:cNvSpPr>
            <a:spLocks noGrp="1"/>
          </p:cNvSpPr>
          <p:nvPr>
            <p:ph idx="1"/>
          </p:nvPr>
        </p:nvSpPr>
        <p:spPr/>
        <p:txBody>
          <a:bodyPr/>
          <a:lstStyle/>
          <a:p>
            <a:r>
              <a:rPr kumimoji="1" lang="ja-JP" altLang="en-US"/>
              <a:t>Ｋｅｒａｓは</a:t>
            </a:r>
            <a:r>
              <a:rPr kumimoji="1" lang="en-US" altLang="ja-JP"/>
              <a:t>Tensorflow</a:t>
            </a:r>
            <a:r>
              <a:rPr kumimoji="1" lang="ja-JP" altLang="en-US"/>
              <a:t>のラッパー</a:t>
            </a:r>
            <a:endParaRPr kumimoji="1" lang="en-US" altLang="ja-JP"/>
          </a:p>
          <a:p>
            <a:r>
              <a:rPr kumimoji="1" lang="ja-JP" altLang="en-US"/>
              <a:t>Ｔｅｓｏｒｆｌｏｗより簡潔にコードを書くことができる</a:t>
            </a:r>
            <a:endParaRPr kumimoji="1" lang="en-US" altLang="ja-JP"/>
          </a:p>
          <a:p>
            <a:r>
              <a:rPr lang="en-US" altLang="ja-JP"/>
              <a:t>Python</a:t>
            </a:r>
            <a:r>
              <a:rPr lang="ja-JP" altLang="en-US"/>
              <a:t>で書かれたオープンソースニューラルネットワークライブラリ</a:t>
            </a:r>
            <a:endParaRPr lang="en-US" altLang="ja-JP"/>
          </a:p>
          <a:p>
            <a:r>
              <a:rPr kumimoji="1" lang="en-US" altLang="ja-JP"/>
              <a:t>tensorflow</a:t>
            </a:r>
            <a:r>
              <a:rPr kumimoji="1" lang="ja-JP" altLang="en-US"/>
              <a:t>は</a:t>
            </a:r>
            <a:r>
              <a:rPr kumimoji="1" lang="en-US" altLang="ja-JP"/>
              <a:t>google</a:t>
            </a:r>
            <a:r>
              <a:rPr kumimoji="1" lang="ja-JP" altLang="en-US"/>
              <a:t>が開発</a:t>
            </a:r>
          </a:p>
        </p:txBody>
      </p:sp>
    </p:spTree>
    <p:extLst>
      <p:ext uri="{BB962C8B-B14F-4D97-AF65-F5344CB8AC3E}">
        <p14:creationId xmlns:p14="http://schemas.microsoft.com/office/powerpoint/2010/main" val="16000848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700ACD-696A-4B62-B203-0841821A19B6}"/>
              </a:ext>
            </a:extLst>
          </p:cNvPr>
          <p:cNvSpPr>
            <a:spLocks noGrp="1"/>
          </p:cNvSpPr>
          <p:nvPr>
            <p:ph type="title"/>
          </p:nvPr>
        </p:nvSpPr>
        <p:spPr/>
        <p:txBody>
          <a:bodyPr/>
          <a:lstStyle/>
          <a:p>
            <a:r>
              <a:rPr kumimoji="1" lang="ja-JP" altLang="en-US"/>
              <a:t>コード解説</a:t>
            </a:r>
          </a:p>
        </p:txBody>
      </p:sp>
      <p:sp>
        <p:nvSpPr>
          <p:cNvPr id="3" name="コンテンツ プレースホルダー 2">
            <a:extLst>
              <a:ext uri="{FF2B5EF4-FFF2-40B4-BE49-F238E27FC236}">
                <a16:creationId xmlns:a16="http://schemas.microsoft.com/office/drawing/2014/main" id="{642D231B-2A90-4450-8F0C-F35F223CCB48}"/>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9279529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DFE594-2A9A-42C8-AFAE-15B1058BD819}"/>
              </a:ext>
            </a:extLst>
          </p:cNvPr>
          <p:cNvSpPr>
            <a:spLocks noGrp="1"/>
          </p:cNvSpPr>
          <p:nvPr>
            <p:ph type="title"/>
          </p:nvPr>
        </p:nvSpPr>
        <p:spPr/>
        <p:txBody>
          <a:bodyPr>
            <a:normAutofit/>
          </a:bodyPr>
          <a:lstStyle/>
          <a:p>
            <a:r>
              <a:rPr lang="en-US" altLang="ja-JP"/>
              <a:t>(X_train, y_train), (X_test, y_test) = mnist.load_data()</a:t>
            </a:r>
            <a:endParaRPr kumimoji="1" lang="ja-JP" altLang="en-US"/>
          </a:p>
        </p:txBody>
      </p:sp>
      <p:sp>
        <p:nvSpPr>
          <p:cNvPr id="3" name="コンテンツ プレースホルダー 2">
            <a:extLst>
              <a:ext uri="{FF2B5EF4-FFF2-40B4-BE49-F238E27FC236}">
                <a16:creationId xmlns:a16="http://schemas.microsoft.com/office/drawing/2014/main" id="{BE8C960D-F516-4310-B563-85A3AE36CDCD}"/>
              </a:ext>
            </a:extLst>
          </p:cNvPr>
          <p:cNvSpPr>
            <a:spLocks noGrp="1"/>
          </p:cNvSpPr>
          <p:nvPr>
            <p:ph idx="1"/>
          </p:nvPr>
        </p:nvSpPr>
        <p:spPr/>
        <p:txBody>
          <a:bodyPr/>
          <a:lstStyle/>
          <a:p>
            <a:pPr marL="0" indent="0">
              <a:buNone/>
            </a:pPr>
            <a:r>
              <a:rPr kumimoji="1" lang="ja-JP" altLang="en-US"/>
              <a:t>データを</a:t>
            </a:r>
            <a:r>
              <a:rPr kumimoji="1" lang="en-US" altLang="ja-JP"/>
              <a:t>minist</a:t>
            </a:r>
            <a:r>
              <a:rPr kumimoji="1" lang="ja-JP" altLang="en-US"/>
              <a:t>データを</a:t>
            </a:r>
            <a:r>
              <a:rPr kumimoji="1" lang="en-US" altLang="ja-JP"/>
              <a:t>Web</a:t>
            </a:r>
            <a:r>
              <a:rPr kumimoji="1" lang="ja-JP" altLang="en-US"/>
              <a:t>からダウンロードする。</a:t>
            </a:r>
            <a:r>
              <a:rPr lang="ja-JP" altLang="en-US"/>
              <a:t>１</a:t>
            </a:r>
            <a:r>
              <a:rPr kumimoji="1" lang="ja-JP" altLang="en-US"/>
              <a:t>度データを読み込むと２回目からはダウンロードしたデータを使うのでダウンロードしなくなる仕組み</a:t>
            </a:r>
          </a:p>
        </p:txBody>
      </p:sp>
    </p:spTree>
    <p:extLst>
      <p:ext uri="{BB962C8B-B14F-4D97-AF65-F5344CB8AC3E}">
        <p14:creationId xmlns:p14="http://schemas.microsoft.com/office/powerpoint/2010/main" val="21185610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91BB42-D3E6-45CD-AE69-C046E72BD4B7}"/>
              </a:ext>
            </a:extLst>
          </p:cNvPr>
          <p:cNvSpPr>
            <a:spLocks noGrp="1"/>
          </p:cNvSpPr>
          <p:nvPr>
            <p:ph type="title"/>
          </p:nvPr>
        </p:nvSpPr>
        <p:spPr/>
        <p:txBody>
          <a:bodyPr/>
          <a:lstStyle/>
          <a:p>
            <a:r>
              <a:rPr lang="en-US" altLang="ja-JP"/>
              <a:t>X_train, y_train, X_test, y_test</a:t>
            </a:r>
            <a:endParaRPr kumimoji="1" lang="ja-JP" altLang="en-US"/>
          </a:p>
        </p:txBody>
      </p:sp>
      <p:sp>
        <p:nvSpPr>
          <p:cNvPr id="3" name="コンテンツ プレースホルダー 2">
            <a:extLst>
              <a:ext uri="{FF2B5EF4-FFF2-40B4-BE49-F238E27FC236}">
                <a16:creationId xmlns:a16="http://schemas.microsoft.com/office/drawing/2014/main" id="{05610562-D771-44ED-9F8D-516B9FE9A37A}"/>
              </a:ext>
            </a:extLst>
          </p:cNvPr>
          <p:cNvSpPr>
            <a:spLocks noGrp="1"/>
          </p:cNvSpPr>
          <p:nvPr>
            <p:ph idx="1"/>
          </p:nvPr>
        </p:nvSpPr>
        <p:spPr/>
        <p:txBody>
          <a:bodyPr>
            <a:normAutofit lnSpcReduction="10000"/>
          </a:bodyPr>
          <a:lstStyle/>
          <a:p>
            <a:r>
              <a:rPr kumimoji="1" lang="en-US" altLang="ja-JP"/>
              <a:t>X_tarin,y_train</a:t>
            </a:r>
            <a:r>
              <a:rPr kumimoji="1" lang="ja-JP" altLang="en-US"/>
              <a:t>は訓練用データ（６万枚）</a:t>
            </a:r>
            <a:endParaRPr kumimoji="1" lang="en-US" altLang="ja-JP"/>
          </a:p>
          <a:p>
            <a:pPr marL="0" indent="0">
              <a:buNone/>
            </a:pPr>
            <a:r>
              <a:rPr kumimoji="1" lang="en-US" altLang="ja-JP"/>
              <a:t>X_train</a:t>
            </a:r>
            <a:r>
              <a:rPr kumimoji="1" lang="ja-JP" altLang="en-US"/>
              <a:t>は６万枚のデータで２８</a:t>
            </a:r>
            <a:r>
              <a:rPr kumimoji="1" lang="en-US" altLang="ja-JP"/>
              <a:t>×</a:t>
            </a:r>
            <a:r>
              <a:rPr kumimoji="1" lang="ja-JP" altLang="en-US"/>
              <a:t>２８の大きさ</a:t>
            </a:r>
            <a:endParaRPr kumimoji="1" lang="en-US" altLang="ja-JP"/>
          </a:p>
          <a:p>
            <a:pPr marL="0" indent="0">
              <a:buNone/>
            </a:pPr>
            <a:r>
              <a:rPr lang="en-US" altLang="ja-JP"/>
              <a:t>y_train</a:t>
            </a:r>
            <a:r>
              <a:rPr lang="ja-JP" altLang="en-US"/>
              <a:t>はデータ６万枚のデータの文字のラベル</a:t>
            </a:r>
            <a:endParaRPr lang="en-US" altLang="ja-JP"/>
          </a:p>
          <a:p>
            <a:pPr marL="0" indent="0">
              <a:buNone/>
            </a:pPr>
            <a:r>
              <a:rPr kumimoji="1" lang="ja-JP" altLang="en-US"/>
              <a:t>（０から９までの数字のラベル）</a:t>
            </a:r>
            <a:endParaRPr kumimoji="1" lang="en-US" altLang="ja-JP"/>
          </a:p>
          <a:p>
            <a:endParaRPr lang="en-US" altLang="ja-JP"/>
          </a:p>
          <a:p>
            <a:endParaRPr kumimoji="1" lang="en-US" altLang="ja-JP"/>
          </a:p>
          <a:p>
            <a:endParaRPr lang="en-US" altLang="ja-JP"/>
          </a:p>
          <a:p>
            <a:r>
              <a:rPr lang="en-US" altLang="ja-JP"/>
              <a:t>X_test, y_test</a:t>
            </a:r>
            <a:r>
              <a:rPr lang="ja-JP" altLang="en-US"/>
              <a:t>はテストデータ（</a:t>
            </a:r>
            <a:r>
              <a:rPr lang="en-US" altLang="ja-JP"/>
              <a:t>1</a:t>
            </a:r>
            <a:r>
              <a:rPr lang="ja-JP" altLang="en-US"/>
              <a:t>万枚）</a:t>
            </a:r>
            <a:endParaRPr lang="en-US" altLang="ja-JP"/>
          </a:p>
          <a:p>
            <a:pPr marL="0" indent="0">
              <a:buNone/>
            </a:pPr>
            <a:r>
              <a:rPr kumimoji="1" lang="ja-JP" altLang="en-US"/>
              <a:t>上に同様</a:t>
            </a:r>
            <a:endParaRPr kumimoji="1" lang="en-US" altLang="ja-JP"/>
          </a:p>
          <a:p>
            <a:endParaRPr lang="en-US" altLang="ja-JP"/>
          </a:p>
          <a:p>
            <a:endParaRPr kumimoji="1" lang="en-US" altLang="ja-JP"/>
          </a:p>
          <a:p>
            <a:endParaRPr kumimoji="1" lang="ja-JP" altLang="en-US"/>
          </a:p>
        </p:txBody>
      </p:sp>
    </p:spTree>
    <p:extLst>
      <p:ext uri="{BB962C8B-B14F-4D97-AF65-F5344CB8AC3E}">
        <p14:creationId xmlns:p14="http://schemas.microsoft.com/office/powerpoint/2010/main" val="31328728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4209E729-4E6F-4700-9BAD-0B70BBA2CC0E}"/>
              </a:ext>
            </a:extLst>
          </p:cNvPr>
          <p:cNvPicPr>
            <a:picLocks noChangeAspect="1"/>
          </p:cNvPicPr>
          <p:nvPr/>
        </p:nvPicPr>
        <p:blipFill>
          <a:blip r:embed="rId2"/>
          <a:stretch>
            <a:fillRect/>
          </a:stretch>
        </p:blipFill>
        <p:spPr>
          <a:xfrm>
            <a:off x="2927648" y="2276872"/>
            <a:ext cx="5940152" cy="4377758"/>
          </a:xfrm>
          <a:prstGeom prst="rect">
            <a:avLst/>
          </a:prstGeom>
        </p:spPr>
      </p:pic>
      <p:sp>
        <p:nvSpPr>
          <p:cNvPr id="2" name="タイトル 1">
            <a:extLst>
              <a:ext uri="{FF2B5EF4-FFF2-40B4-BE49-F238E27FC236}">
                <a16:creationId xmlns:a16="http://schemas.microsoft.com/office/drawing/2014/main" id="{8728D717-7B09-49DA-83CD-0DB9BF2A1752}"/>
              </a:ext>
            </a:extLst>
          </p:cNvPr>
          <p:cNvSpPr>
            <a:spLocks noGrp="1"/>
          </p:cNvSpPr>
          <p:nvPr>
            <p:ph type="title"/>
          </p:nvPr>
        </p:nvSpPr>
        <p:spPr>
          <a:xfrm>
            <a:off x="1631504" y="0"/>
            <a:ext cx="8229600" cy="1143000"/>
          </a:xfrm>
        </p:spPr>
        <p:txBody>
          <a:bodyPr/>
          <a:lstStyle/>
          <a:p>
            <a:r>
              <a:rPr kumimoji="1" lang="ja-JP" altLang="en-US"/>
              <a:t>２８</a:t>
            </a:r>
            <a:r>
              <a:rPr kumimoji="1" lang="en-US" altLang="ja-JP"/>
              <a:t>×</a:t>
            </a:r>
            <a:r>
              <a:rPr kumimoji="1" lang="ja-JP" altLang="en-US"/>
              <a:t>２８に変更</a:t>
            </a:r>
          </a:p>
        </p:txBody>
      </p:sp>
      <p:sp>
        <p:nvSpPr>
          <p:cNvPr id="3" name="コンテンツ プレースホルダー 2">
            <a:extLst>
              <a:ext uri="{FF2B5EF4-FFF2-40B4-BE49-F238E27FC236}">
                <a16:creationId xmlns:a16="http://schemas.microsoft.com/office/drawing/2014/main" id="{92627DEC-EACD-4C8F-B6E3-B3E2DCD72D36}"/>
              </a:ext>
            </a:extLst>
          </p:cNvPr>
          <p:cNvSpPr>
            <a:spLocks noGrp="1"/>
          </p:cNvSpPr>
          <p:nvPr>
            <p:ph idx="1"/>
          </p:nvPr>
        </p:nvSpPr>
        <p:spPr>
          <a:xfrm>
            <a:off x="1919536" y="1052737"/>
            <a:ext cx="8229600" cy="4525963"/>
          </a:xfrm>
        </p:spPr>
        <p:txBody>
          <a:bodyPr/>
          <a:lstStyle/>
          <a:p>
            <a:r>
              <a:rPr lang="fr-FR" altLang="ja-JP"/>
              <a:t>print(X_train[0].reshape(28,28))</a:t>
            </a:r>
          </a:p>
          <a:p>
            <a:r>
              <a:rPr lang="fr-FR" altLang="ja-JP"/>
              <a:t>print( y_train[0])</a:t>
            </a:r>
            <a:endParaRPr kumimoji="1" lang="ja-JP" altLang="en-US"/>
          </a:p>
        </p:txBody>
      </p:sp>
    </p:spTree>
    <p:extLst>
      <p:ext uri="{BB962C8B-B14F-4D97-AF65-F5344CB8AC3E}">
        <p14:creationId xmlns:p14="http://schemas.microsoft.com/office/powerpoint/2010/main" val="29322391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3CA872-3999-4ECB-92A5-EA0D275DCDD5}"/>
              </a:ext>
            </a:extLst>
          </p:cNvPr>
          <p:cNvSpPr>
            <a:spLocks noGrp="1"/>
          </p:cNvSpPr>
          <p:nvPr>
            <p:ph type="title"/>
          </p:nvPr>
        </p:nvSpPr>
        <p:spPr/>
        <p:txBody>
          <a:bodyPr/>
          <a:lstStyle/>
          <a:p>
            <a:r>
              <a:rPr kumimoji="1" lang="ja-JP" altLang="en-US"/>
              <a:t>モデルの作成</a:t>
            </a:r>
          </a:p>
        </p:txBody>
      </p:sp>
    </p:spTree>
    <p:extLst>
      <p:ext uri="{BB962C8B-B14F-4D97-AF65-F5344CB8AC3E}">
        <p14:creationId xmlns:p14="http://schemas.microsoft.com/office/powerpoint/2010/main" val="4127474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777605F-0AB4-4BFB-9C1D-27B00876A89C}"/>
              </a:ext>
            </a:extLst>
          </p:cNvPr>
          <p:cNvSpPr>
            <a:spLocks noGrp="1"/>
          </p:cNvSpPr>
          <p:nvPr>
            <p:ph idx="1"/>
          </p:nvPr>
        </p:nvSpPr>
        <p:spPr>
          <a:xfrm>
            <a:off x="1833364" y="764705"/>
            <a:ext cx="8229600" cy="4525963"/>
          </a:xfrm>
        </p:spPr>
        <p:txBody>
          <a:bodyPr>
            <a:normAutofit fontScale="47500" lnSpcReduction="20000"/>
          </a:bodyPr>
          <a:lstStyle/>
          <a:p>
            <a:pPr marL="0" indent="0">
              <a:buNone/>
            </a:pPr>
            <a:r>
              <a:rPr lang="en-US" altLang="ja-JP" dirty="0"/>
              <a:t># </a:t>
            </a:r>
            <a:r>
              <a:rPr lang="ja-JP" altLang="en-US" dirty="0"/>
              <a:t>要素のカラーを指定</a:t>
            </a:r>
            <a:r>
              <a:rPr lang="ja-JP" altLang="en-US"/>
              <a:t>するリスト　エッジライン</a:t>
            </a:r>
            <a:endParaRPr lang="ja-JP" altLang="en-US" dirty="0"/>
          </a:p>
          <a:p>
            <a:pPr marL="0" indent="0">
              <a:buNone/>
            </a:pPr>
            <a:r>
              <a:rPr lang="en-US" altLang="ja-JP" dirty="0" err="1"/>
              <a:t>setcolors</a:t>
            </a:r>
            <a:r>
              <a:rPr lang="en-US" altLang="ja-JP" dirty="0"/>
              <a:t> = ['red', 'violet', 'fuchsia', '</a:t>
            </a:r>
            <a:r>
              <a:rPr lang="en-US" altLang="ja-JP" dirty="0" err="1"/>
              <a:t>deeppink</a:t>
            </a:r>
            <a:r>
              <a:rPr lang="en-US" altLang="ja-JP" dirty="0"/>
              <a:t>', 'orange']</a:t>
            </a:r>
          </a:p>
          <a:p>
            <a:pPr marL="0" indent="0">
              <a:buNone/>
            </a:pPr>
            <a:r>
              <a:rPr lang="en-US" altLang="ja-JP" dirty="0" err="1"/>
              <a:t>plt.pie</a:t>
            </a:r>
            <a:r>
              <a:rPr lang="en-US" altLang="ja-JP" dirty="0"/>
              <a:t>(x=values,                  # </a:t>
            </a:r>
            <a:r>
              <a:rPr lang="ja-JP" altLang="en-US" dirty="0"/>
              <a:t>グラフ要素の値を設定</a:t>
            </a:r>
          </a:p>
          <a:p>
            <a:pPr marL="0" indent="0">
              <a:buNone/>
            </a:pPr>
            <a:r>
              <a:rPr lang="ja-JP" altLang="en-US" dirty="0"/>
              <a:t>        </a:t>
            </a:r>
            <a:r>
              <a:rPr lang="en-US" altLang="ja-JP" dirty="0"/>
              <a:t>labels=labels,             # </a:t>
            </a:r>
            <a:r>
              <a:rPr lang="ja-JP" altLang="en-US" dirty="0"/>
              <a:t>グラフ要素のラベルを設定</a:t>
            </a:r>
          </a:p>
          <a:p>
            <a:pPr marL="0" indent="0">
              <a:buNone/>
            </a:pPr>
            <a:r>
              <a:rPr lang="ja-JP" altLang="en-US" dirty="0"/>
              <a:t>        </a:t>
            </a:r>
            <a:r>
              <a:rPr lang="en-US" altLang="ja-JP" dirty="0"/>
              <a:t>colors=</a:t>
            </a:r>
            <a:r>
              <a:rPr lang="en-US" altLang="ja-JP" dirty="0" err="1"/>
              <a:t>setcolors</a:t>
            </a:r>
            <a:r>
              <a:rPr lang="en-US" altLang="ja-JP" dirty="0"/>
              <a:t>,          # </a:t>
            </a:r>
            <a:r>
              <a:rPr lang="ja-JP" altLang="en-US" dirty="0"/>
              <a:t>グラフ要素のカラーを設定</a:t>
            </a:r>
          </a:p>
          <a:p>
            <a:pPr marL="0" indent="0">
              <a:buNone/>
            </a:pPr>
            <a:r>
              <a:rPr lang="ja-JP" altLang="en-US" dirty="0"/>
              <a:t>        </a:t>
            </a:r>
            <a:r>
              <a:rPr lang="en-US" altLang="ja-JP" dirty="0" err="1"/>
              <a:t>wedgeprops</a:t>
            </a:r>
            <a:r>
              <a:rPr lang="en-US" altLang="ja-JP" dirty="0"/>
              <a:t>={</a:t>
            </a:r>
          </a:p>
          <a:p>
            <a:pPr marL="0" indent="0">
              <a:buNone/>
            </a:pPr>
            <a:r>
              <a:rPr lang="en-US" altLang="ja-JP" dirty="0"/>
              <a:t>            'linewidth': 3,        # </a:t>
            </a:r>
            <a:r>
              <a:rPr lang="ja-JP" altLang="en-US" dirty="0"/>
              <a:t>エッジラインの幅は</a:t>
            </a:r>
            <a:r>
              <a:rPr lang="en-US" altLang="ja-JP" dirty="0"/>
              <a:t>3</a:t>
            </a:r>
          </a:p>
          <a:p>
            <a:pPr marL="0" indent="0">
              <a:buNone/>
            </a:pPr>
            <a:r>
              <a:rPr lang="en-US" altLang="ja-JP" dirty="0"/>
              <a:t>            '</a:t>
            </a:r>
            <a:r>
              <a:rPr lang="en-US" altLang="ja-JP" dirty="0" err="1"/>
              <a:t>edgecolor</a:t>
            </a:r>
            <a:r>
              <a:rPr lang="en-US" altLang="ja-JP" dirty="0"/>
              <a:t>':'white'    # </a:t>
            </a:r>
            <a:r>
              <a:rPr lang="ja-JP" altLang="en-US" dirty="0"/>
              <a:t>エッジラインの色はホワイト</a:t>
            </a:r>
          </a:p>
          <a:p>
            <a:pPr marL="0" indent="0">
              <a:buNone/>
            </a:pPr>
            <a:r>
              <a:rPr lang="ja-JP" altLang="en-US" dirty="0"/>
              <a:t>        </a:t>
            </a:r>
            <a:r>
              <a:rPr lang="en-US" altLang="ja-JP" dirty="0"/>
              <a:t>},</a:t>
            </a:r>
          </a:p>
          <a:p>
            <a:pPr marL="0" indent="0">
              <a:buNone/>
            </a:pPr>
            <a:r>
              <a:rPr lang="en-US" altLang="ja-JP"/>
              <a:t>        labeldistance=0.5,         # </a:t>
            </a:r>
            <a:r>
              <a:rPr lang="ja-JP" altLang="en-US"/>
              <a:t>ラベルを円周内の</a:t>
            </a:r>
            <a:r>
              <a:rPr lang="en-US" altLang="ja-JP"/>
              <a:t>50%</a:t>
            </a:r>
            <a:r>
              <a:rPr lang="ja-JP" altLang="en-US"/>
              <a:t>の位置に表示</a:t>
            </a:r>
          </a:p>
          <a:p>
            <a:pPr marL="0" indent="0">
              <a:buNone/>
            </a:pPr>
            <a:r>
              <a:rPr lang="ja-JP" altLang="en-US"/>
              <a:t>        </a:t>
            </a:r>
            <a:r>
              <a:rPr lang="en-US" altLang="ja-JP"/>
              <a:t>textprops={</a:t>
            </a:r>
          </a:p>
          <a:p>
            <a:pPr marL="0" indent="0">
              <a:buNone/>
            </a:pPr>
            <a:r>
              <a:rPr lang="en-US" altLang="ja-JP"/>
              <a:t>            </a:t>
            </a:r>
            <a:r>
              <a:rPr lang="en-US" altLang="ja-JP" dirty="0"/>
              <a:t>'color': 'white',      # </a:t>
            </a:r>
            <a:r>
              <a:rPr lang="ja-JP" altLang="en-US" dirty="0"/>
              <a:t>ラベルテキストのカラーはホワイト</a:t>
            </a:r>
          </a:p>
          <a:p>
            <a:pPr marL="0" indent="0">
              <a:buNone/>
            </a:pPr>
            <a:r>
              <a:rPr lang="ja-JP" altLang="en-US" dirty="0"/>
              <a:t>            </a:t>
            </a:r>
            <a:r>
              <a:rPr lang="en-US" altLang="ja-JP" dirty="0"/>
              <a:t>'weight': 'bold'}      # </a:t>
            </a:r>
            <a:r>
              <a:rPr lang="ja-JP" altLang="en-US" dirty="0"/>
              <a:t>太字にする</a:t>
            </a:r>
          </a:p>
          <a:p>
            <a:pPr marL="0" indent="0">
              <a:buNone/>
            </a:pPr>
            <a:r>
              <a:rPr lang="ja-JP" altLang="en-US" dirty="0"/>
              <a:t>       </a:t>
            </a:r>
            <a:r>
              <a:rPr lang="en-US" altLang="ja-JP" dirty="0"/>
              <a:t>)</a:t>
            </a:r>
          </a:p>
          <a:p>
            <a:pPr marL="0" indent="0">
              <a:buNone/>
            </a:pPr>
            <a:r>
              <a:rPr lang="en-US" altLang="ja-JP" dirty="0" err="1"/>
              <a:t>plt.axis</a:t>
            </a:r>
            <a:r>
              <a:rPr lang="en-US" altLang="ja-JP" dirty="0"/>
              <a:t>('equal')                  # </a:t>
            </a:r>
            <a:r>
              <a:rPr lang="ja-JP" altLang="en-US" dirty="0"/>
              <a:t>グラフ</a:t>
            </a:r>
            <a:r>
              <a:rPr lang="ja-JP" altLang="en-US"/>
              <a:t>を真円する</a:t>
            </a:r>
            <a:endParaRPr lang="ja-JP" altLang="en-US" dirty="0"/>
          </a:p>
          <a:p>
            <a:pPr marL="0" indent="0">
              <a:buNone/>
            </a:pPr>
            <a:r>
              <a:rPr lang="en-US" altLang="ja-JP" dirty="0" err="1"/>
              <a:t>plt.show</a:t>
            </a:r>
            <a:r>
              <a:rPr lang="en-US" altLang="ja-JP" dirty="0"/>
              <a:t>()</a:t>
            </a:r>
            <a:endParaRPr kumimoji="1" lang="ja-JP" altLang="en-US" dirty="0"/>
          </a:p>
        </p:txBody>
      </p:sp>
      <p:pic>
        <p:nvPicPr>
          <p:cNvPr id="6146" name="Picture 2">
            <a:extLst>
              <a:ext uri="{FF2B5EF4-FFF2-40B4-BE49-F238E27FC236}">
                <a16:creationId xmlns:a16="http://schemas.microsoft.com/office/drawing/2014/main" id="{888864E2-8611-4148-9B2D-482EF792B1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2064" y="4293096"/>
            <a:ext cx="3390900" cy="226695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直線矢印コネクタ 3">
            <a:extLst>
              <a:ext uri="{FF2B5EF4-FFF2-40B4-BE49-F238E27FC236}">
                <a16:creationId xmlns:a16="http://schemas.microsoft.com/office/drawing/2014/main" id="{C1937338-CCFB-483E-9314-9DAEAEFDCE93}"/>
              </a:ext>
            </a:extLst>
          </p:cNvPr>
          <p:cNvCxnSpPr/>
          <p:nvPr/>
        </p:nvCxnSpPr>
        <p:spPr>
          <a:xfrm>
            <a:off x="2351584" y="1196752"/>
            <a:ext cx="1008112"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9670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B14C976-3CD1-46C8-AFA7-A5B32A26D197}"/>
              </a:ext>
            </a:extLst>
          </p:cNvPr>
          <p:cNvSpPr/>
          <p:nvPr/>
        </p:nvSpPr>
        <p:spPr>
          <a:xfrm>
            <a:off x="2711624" y="1659285"/>
            <a:ext cx="6480720" cy="3970318"/>
          </a:xfrm>
          <a:prstGeom prst="rect">
            <a:avLst/>
          </a:prstGeom>
        </p:spPr>
        <p:txBody>
          <a:bodyPr wrap="square">
            <a:spAutoFit/>
          </a:bodyPr>
          <a:lstStyle/>
          <a:p>
            <a:r>
              <a:rPr lang="ja-JP" altLang="en-US" sz="2800"/>
              <a:t>model = Sequential()</a:t>
            </a:r>
          </a:p>
          <a:p>
            <a:r>
              <a:rPr lang="ja-JP" altLang="en-US" sz="2800"/>
              <a:t>model.add(Dense(256, input_dim=784))</a:t>
            </a:r>
          </a:p>
          <a:p>
            <a:r>
              <a:rPr lang="ja-JP" altLang="en-US" sz="2800"/>
              <a:t>model.add(Activation("sigmoid"))</a:t>
            </a:r>
          </a:p>
          <a:p>
            <a:r>
              <a:rPr lang="ja-JP" altLang="en-US" sz="2800"/>
              <a:t>model.add(Dense(128))</a:t>
            </a:r>
          </a:p>
          <a:p>
            <a:r>
              <a:rPr lang="ja-JP" altLang="en-US" sz="2800"/>
              <a:t>model.add(Activation("sigmoid"))</a:t>
            </a:r>
          </a:p>
          <a:p>
            <a:r>
              <a:rPr lang="ja-JP" altLang="en-US" sz="2800"/>
              <a:t>model.add(Dropout(rate=0.5))</a:t>
            </a:r>
          </a:p>
          <a:p>
            <a:r>
              <a:rPr lang="ja-JP" altLang="en-US" sz="2800"/>
              <a:t>model.add(Dense(10))</a:t>
            </a:r>
          </a:p>
          <a:p>
            <a:r>
              <a:rPr lang="ja-JP" altLang="en-US" sz="2800"/>
              <a:t>model.add(Activation("softmax"))</a:t>
            </a:r>
          </a:p>
        </p:txBody>
      </p:sp>
      <p:sp>
        <p:nvSpPr>
          <p:cNvPr id="5" name="タイトル 1">
            <a:extLst>
              <a:ext uri="{FF2B5EF4-FFF2-40B4-BE49-F238E27FC236}">
                <a16:creationId xmlns:a16="http://schemas.microsoft.com/office/drawing/2014/main" id="{1147A409-10AB-4F0F-BDB7-4B2BDA493920}"/>
              </a:ext>
            </a:extLst>
          </p:cNvPr>
          <p:cNvSpPr>
            <a:spLocks noGrp="1"/>
          </p:cNvSpPr>
          <p:nvPr>
            <p:ph type="title"/>
          </p:nvPr>
        </p:nvSpPr>
        <p:spPr>
          <a:xfrm>
            <a:off x="1981200" y="274638"/>
            <a:ext cx="8229600" cy="1143000"/>
          </a:xfrm>
        </p:spPr>
        <p:txBody>
          <a:bodyPr/>
          <a:lstStyle/>
          <a:p>
            <a:r>
              <a:rPr lang="ja-JP" altLang="en-US"/>
              <a:t>モデル部分のコード</a:t>
            </a:r>
            <a:endParaRPr kumimoji="1" lang="ja-JP" altLang="en-US"/>
          </a:p>
        </p:txBody>
      </p:sp>
    </p:spTree>
    <p:extLst>
      <p:ext uri="{BB962C8B-B14F-4D97-AF65-F5344CB8AC3E}">
        <p14:creationId xmlns:p14="http://schemas.microsoft.com/office/powerpoint/2010/main" val="176229101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2E9D18-EBE9-491F-9FAD-9ADD370EB3C2}"/>
              </a:ext>
            </a:extLst>
          </p:cNvPr>
          <p:cNvSpPr>
            <a:spLocks noGrp="1"/>
          </p:cNvSpPr>
          <p:nvPr>
            <p:ph type="title"/>
          </p:nvPr>
        </p:nvSpPr>
        <p:spPr/>
        <p:txBody>
          <a:bodyPr>
            <a:normAutofit/>
          </a:bodyPr>
          <a:lstStyle/>
          <a:p>
            <a:r>
              <a:rPr lang="en-US" altLang="ja-JP"/>
              <a:t>model.add(Dense(256, input_dim=784))</a:t>
            </a:r>
            <a:endParaRPr kumimoji="1" lang="ja-JP" altLang="en-US"/>
          </a:p>
        </p:txBody>
      </p:sp>
      <p:sp>
        <p:nvSpPr>
          <p:cNvPr id="3" name="コンテンツ プレースホルダー 2">
            <a:extLst>
              <a:ext uri="{FF2B5EF4-FFF2-40B4-BE49-F238E27FC236}">
                <a16:creationId xmlns:a16="http://schemas.microsoft.com/office/drawing/2014/main" id="{7AE9B928-E1FB-4774-9240-FECB95014EB5}"/>
              </a:ext>
            </a:extLst>
          </p:cNvPr>
          <p:cNvSpPr>
            <a:spLocks noGrp="1"/>
          </p:cNvSpPr>
          <p:nvPr>
            <p:ph idx="1"/>
          </p:nvPr>
        </p:nvSpPr>
        <p:spPr/>
        <p:txBody>
          <a:bodyPr/>
          <a:lstStyle/>
          <a:p>
            <a:r>
              <a:rPr kumimoji="1" lang="ja-JP" altLang="en-US"/>
              <a:t>ユニット数を１２８全結合</a:t>
            </a:r>
          </a:p>
        </p:txBody>
      </p:sp>
    </p:spTree>
    <p:extLst>
      <p:ext uri="{BB962C8B-B14F-4D97-AF65-F5344CB8AC3E}">
        <p14:creationId xmlns:p14="http://schemas.microsoft.com/office/powerpoint/2010/main" val="10011265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18068E-B413-44E1-AFE1-4D967DC92A64}"/>
              </a:ext>
            </a:extLst>
          </p:cNvPr>
          <p:cNvSpPr>
            <a:spLocks noGrp="1"/>
          </p:cNvSpPr>
          <p:nvPr>
            <p:ph type="title"/>
          </p:nvPr>
        </p:nvSpPr>
        <p:spPr/>
        <p:txBody>
          <a:bodyPr/>
          <a:lstStyle/>
          <a:p>
            <a:r>
              <a:rPr lang="en-US" altLang="ja-JP"/>
              <a:t>model.add(Activation("sigmoid"))</a:t>
            </a:r>
            <a:endParaRPr kumimoji="1" lang="ja-JP" altLang="en-US"/>
          </a:p>
        </p:txBody>
      </p:sp>
      <p:sp>
        <p:nvSpPr>
          <p:cNvPr id="3" name="コンテンツ プレースホルダー 2">
            <a:extLst>
              <a:ext uri="{FF2B5EF4-FFF2-40B4-BE49-F238E27FC236}">
                <a16:creationId xmlns:a16="http://schemas.microsoft.com/office/drawing/2014/main" id="{DBBC5B5A-6590-49EA-A2AA-3B73B3CBBD42}"/>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37242755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C0EC9D-5FB9-4EF6-84F6-97620F55C3F2}"/>
              </a:ext>
            </a:extLst>
          </p:cNvPr>
          <p:cNvSpPr>
            <a:spLocks noGrp="1"/>
          </p:cNvSpPr>
          <p:nvPr>
            <p:ph type="title"/>
          </p:nvPr>
        </p:nvSpPr>
        <p:spPr/>
        <p:txBody>
          <a:bodyPr/>
          <a:lstStyle/>
          <a:p>
            <a:r>
              <a:rPr lang="en-US" altLang="ja-JP"/>
              <a:t>model.add(Dropout(rate=0.5))</a:t>
            </a:r>
            <a:endParaRPr kumimoji="1" lang="ja-JP" altLang="en-US"/>
          </a:p>
        </p:txBody>
      </p:sp>
      <p:sp>
        <p:nvSpPr>
          <p:cNvPr id="3" name="コンテンツ プレースホルダー 2">
            <a:extLst>
              <a:ext uri="{FF2B5EF4-FFF2-40B4-BE49-F238E27FC236}">
                <a16:creationId xmlns:a16="http://schemas.microsoft.com/office/drawing/2014/main" id="{6D67ADB2-E850-42A1-924A-AD794C78939C}"/>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96928814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D58CBA-02F9-4AC8-B6E5-AA120F71F536}"/>
              </a:ext>
            </a:extLst>
          </p:cNvPr>
          <p:cNvSpPr>
            <a:spLocks noGrp="1"/>
          </p:cNvSpPr>
          <p:nvPr>
            <p:ph type="title"/>
          </p:nvPr>
        </p:nvSpPr>
        <p:spPr/>
        <p:txBody>
          <a:bodyPr/>
          <a:lstStyle/>
          <a:p>
            <a:r>
              <a:rPr lang="en-US" altLang="ja-JP"/>
              <a:t>model.add(Dense(10))</a:t>
            </a:r>
            <a:endParaRPr kumimoji="1" lang="ja-JP" altLang="en-US"/>
          </a:p>
        </p:txBody>
      </p:sp>
      <p:sp>
        <p:nvSpPr>
          <p:cNvPr id="3" name="コンテンツ プレースホルダー 2">
            <a:extLst>
              <a:ext uri="{FF2B5EF4-FFF2-40B4-BE49-F238E27FC236}">
                <a16:creationId xmlns:a16="http://schemas.microsoft.com/office/drawing/2014/main" id="{DA9800A3-79A7-49C0-88AD-512A50F9A43D}"/>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3815359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8DB6-690B-4F62-8D31-9D244962480E}"/>
              </a:ext>
            </a:extLst>
          </p:cNvPr>
          <p:cNvSpPr>
            <a:spLocks noGrp="1"/>
          </p:cNvSpPr>
          <p:nvPr>
            <p:ph type="title"/>
          </p:nvPr>
        </p:nvSpPr>
        <p:spPr/>
        <p:txBody>
          <a:bodyPr/>
          <a:lstStyle/>
          <a:p>
            <a:r>
              <a:rPr lang="en-US" altLang="ja-JP"/>
              <a:t>model.add(Activation("softmax"))</a:t>
            </a:r>
            <a:endParaRPr kumimoji="1" lang="ja-JP" altLang="en-US"/>
          </a:p>
        </p:txBody>
      </p:sp>
      <p:sp>
        <p:nvSpPr>
          <p:cNvPr id="3" name="コンテンツ プレースホルダー 2">
            <a:extLst>
              <a:ext uri="{FF2B5EF4-FFF2-40B4-BE49-F238E27FC236}">
                <a16:creationId xmlns:a16="http://schemas.microsoft.com/office/drawing/2014/main" id="{C9CBC693-D05C-4C83-B3B2-F22B9E47A779}"/>
              </a:ext>
            </a:extLst>
          </p:cNvPr>
          <p:cNvSpPr>
            <a:spLocks noGrp="1"/>
          </p:cNvSpPr>
          <p:nvPr>
            <p:ph idx="1"/>
          </p:nvPr>
        </p:nvSpPr>
        <p:spPr/>
        <p:txBody>
          <a:bodyPr/>
          <a:lstStyle/>
          <a:p>
            <a:r>
              <a:rPr lang="ja-JP" altLang="en-US"/>
              <a:t>シグモイド関数を使う</a:t>
            </a:r>
            <a:endParaRPr kumimoji="1" lang="ja-JP" altLang="en-US"/>
          </a:p>
        </p:txBody>
      </p:sp>
    </p:spTree>
    <p:extLst>
      <p:ext uri="{BB962C8B-B14F-4D97-AF65-F5344CB8AC3E}">
        <p14:creationId xmlns:p14="http://schemas.microsoft.com/office/powerpoint/2010/main" val="79615228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D008AF-102B-48EC-9650-A4361BFDA52D}"/>
              </a:ext>
            </a:extLst>
          </p:cNvPr>
          <p:cNvSpPr>
            <a:spLocks noGrp="1"/>
          </p:cNvSpPr>
          <p:nvPr>
            <p:ph type="title"/>
          </p:nvPr>
        </p:nvSpPr>
        <p:spPr>
          <a:xfrm>
            <a:off x="1065784" y="908720"/>
            <a:ext cx="10513168" cy="1143000"/>
          </a:xfrm>
        </p:spPr>
        <p:txBody>
          <a:bodyPr>
            <a:normAutofit/>
          </a:bodyPr>
          <a:lstStyle/>
          <a:p>
            <a:r>
              <a:rPr lang="en-US" altLang="ja-JP"/>
              <a:t>sgd = optimizers.SGD(lr=0.1)</a:t>
            </a:r>
            <a:endParaRPr kumimoji="1" lang="ja-JP" altLang="en-US"/>
          </a:p>
        </p:txBody>
      </p:sp>
      <p:sp>
        <p:nvSpPr>
          <p:cNvPr id="3" name="コンテンツ プレースホルダー 2">
            <a:extLst>
              <a:ext uri="{FF2B5EF4-FFF2-40B4-BE49-F238E27FC236}">
                <a16:creationId xmlns:a16="http://schemas.microsoft.com/office/drawing/2014/main" id="{B3E65F85-77AF-4D26-8C0B-5C7D277142B0}"/>
              </a:ext>
            </a:extLst>
          </p:cNvPr>
          <p:cNvSpPr>
            <a:spLocks noGrp="1"/>
          </p:cNvSpPr>
          <p:nvPr>
            <p:ph idx="1"/>
          </p:nvPr>
        </p:nvSpPr>
        <p:spPr>
          <a:xfrm>
            <a:off x="2207568" y="3140969"/>
            <a:ext cx="8229600" cy="4525963"/>
          </a:xfrm>
        </p:spPr>
        <p:txBody>
          <a:bodyPr/>
          <a:lstStyle/>
          <a:p>
            <a:r>
              <a:rPr lang="ja-JP" altLang="en-US"/>
              <a:t>最適化は</a:t>
            </a:r>
            <a:r>
              <a:rPr lang="en-US" altLang="ja-JP"/>
              <a:t>SGD</a:t>
            </a:r>
            <a:r>
              <a:rPr lang="ja-JP" altLang="en-US"/>
              <a:t>を使う</a:t>
            </a:r>
            <a:endParaRPr lang="en-US" altLang="ja-JP"/>
          </a:p>
          <a:p>
            <a:r>
              <a:rPr kumimoji="1" lang="ja-JP" altLang="en-US"/>
              <a:t>損失関数は交差エントロピーを使う</a:t>
            </a:r>
            <a:endParaRPr kumimoji="1" lang="en-US" altLang="ja-JP"/>
          </a:p>
          <a:p>
            <a:endParaRPr kumimoji="1" lang="ja-JP" altLang="en-US"/>
          </a:p>
        </p:txBody>
      </p:sp>
    </p:spTree>
    <p:extLst>
      <p:ext uri="{BB962C8B-B14F-4D97-AF65-F5344CB8AC3E}">
        <p14:creationId xmlns:p14="http://schemas.microsoft.com/office/powerpoint/2010/main" val="317195413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27409A-DF2A-4BAA-B759-AC964E583493}"/>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9A8C4A50-1E5E-4DDB-9162-68F71C19683A}"/>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22764697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465A8D-E57A-4032-ACB0-6AE8E7D5A384}"/>
              </a:ext>
            </a:extLst>
          </p:cNvPr>
          <p:cNvSpPr>
            <a:spLocks noGrp="1"/>
          </p:cNvSpPr>
          <p:nvPr>
            <p:ph type="title"/>
          </p:nvPr>
        </p:nvSpPr>
        <p:spPr/>
        <p:txBody>
          <a:bodyPr/>
          <a:lstStyle/>
          <a:p>
            <a:r>
              <a:rPr kumimoji="1" lang="ja-JP" altLang="en-US"/>
              <a:t>２１　深層学習画像認識</a:t>
            </a:r>
          </a:p>
        </p:txBody>
      </p:sp>
      <p:sp>
        <p:nvSpPr>
          <p:cNvPr id="3" name="コンテンツ プレースホルダー 2">
            <a:extLst>
              <a:ext uri="{FF2B5EF4-FFF2-40B4-BE49-F238E27FC236}">
                <a16:creationId xmlns:a16="http://schemas.microsoft.com/office/drawing/2014/main" id="{A8896B05-4573-4892-ADFF-1A6203B77A7A}"/>
              </a:ext>
            </a:extLst>
          </p:cNvPr>
          <p:cNvSpPr>
            <a:spLocks noGrp="1"/>
          </p:cNvSpPr>
          <p:nvPr>
            <p:ph idx="1"/>
          </p:nvPr>
        </p:nvSpPr>
        <p:spPr/>
        <p:txBody>
          <a:bodyPr>
            <a:normAutofit fontScale="55000" lnSpcReduction="20000"/>
          </a:bodyPr>
          <a:lstStyle/>
          <a:p>
            <a:r>
              <a:rPr lang="en-US" altLang="ja-JP" b="1"/>
              <a:t>21.1 </a:t>
            </a:r>
            <a:r>
              <a:rPr lang="ja-JP" altLang="en-US" b="1"/>
              <a:t>深層学習画像認識</a:t>
            </a:r>
            <a:endParaRPr lang="ja-JP" altLang="en-US"/>
          </a:p>
          <a:p>
            <a:pPr lvl="1"/>
            <a:r>
              <a:rPr lang="en-US" altLang="ja-JP" b="1"/>
              <a:t>21.1.1 </a:t>
            </a:r>
            <a:r>
              <a:rPr lang="ja-JP" altLang="en-US" b="1"/>
              <a:t>画像認識</a:t>
            </a:r>
            <a:br>
              <a:rPr lang="ja-JP" altLang="en-US"/>
            </a:br>
            <a:br>
              <a:rPr lang="ja-JP" altLang="en-US"/>
            </a:br>
            <a:endParaRPr lang="ja-JP" altLang="en-US"/>
          </a:p>
          <a:p>
            <a:r>
              <a:rPr lang="en-US" altLang="ja-JP" b="1"/>
              <a:t>21.2 CNN</a:t>
            </a:r>
            <a:endParaRPr lang="en-US" altLang="ja-JP"/>
          </a:p>
          <a:p>
            <a:pPr lvl="1"/>
            <a:r>
              <a:rPr lang="en-US" altLang="ja-JP" b="1"/>
              <a:t>21.2.1 CNN</a:t>
            </a:r>
            <a:r>
              <a:rPr lang="ja-JP" altLang="en-US" b="1"/>
              <a:t>の概要</a:t>
            </a:r>
            <a:endParaRPr lang="ja-JP" altLang="en-US"/>
          </a:p>
          <a:p>
            <a:pPr lvl="1"/>
            <a:r>
              <a:rPr lang="en-US" altLang="ja-JP" b="1"/>
              <a:t>21.2.2 </a:t>
            </a:r>
            <a:r>
              <a:rPr lang="ja-JP" altLang="en-US" b="1"/>
              <a:t>畳み込み層</a:t>
            </a:r>
            <a:endParaRPr lang="ja-JP" altLang="en-US"/>
          </a:p>
          <a:p>
            <a:pPr lvl="1"/>
            <a:r>
              <a:rPr lang="en-US" altLang="ja-JP" b="1"/>
              <a:t>21.2.3 </a:t>
            </a:r>
            <a:r>
              <a:rPr lang="ja-JP" altLang="en-US" b="1"/>
              <a:t>プーリング層</a:t>
            </a:r>
            <a:endParaRPr lang="ja-JP" altLang="en-US"/>
          </a:p>
          <a:p>
            <a:pPr lvl="1"/>
            <a:r>
              <a:rPr lang="en-US" altLang="ja-JP" b="1"/>
              <a:t>21.2.4 CNN</a:t>
            </a:r>
            <a:r>
              <a:rPr lang="ja-JP" altLang="en-US" b="1"/>
              <a:t>の実装</a:t>
            </a:r>
            <a:endParaRPr lang="ja-JP" altLang="en-US"/>
          </a:p>
          <a:p>
            <a:pPr lvl="1"/>
            <a:r>
              <a:rPr lang="en-US" altLang="ja-JP" b="1"/>
              <a:t>21.2.5 CNN</a:t>
            </a:r>
            <a:r>
              <a:rPr lang="ja-JP" altLang="en-US" b="1"/>
              <a:t>を用いた分類（</a:t>
            </a:r>
            <a:r>
              <a:rPr lang="en-US" altLang="ja-JP" b="1"/>
              <a:t>MNIST</a:t>
            </a:r>
            <a:r>
              <a:rPr lang="ja-JP" altLang="en-US" b="1"/>
              <a:t>）</a:t>
            </a:r>
            <a:endParaRPr lang="en-US" altLang="ja-JP"/>
          </a:p>
          <a:p>
            <a:pPr lvl="1"/>
            <a:r>
              <a:rPr lang="en-US" altLang="ja-JP" b="1"/>
              <a:t>21.2.6 CNN</a:t>
            </a:r>
            <a:r>
              <a:rPr lang="ja-JP" altLang="en-US" b="1"/>
              <a:t>を用いた分類（</a:t>
            </a:r>
            <a:r>
              <a:rPr lang="en-US" altLang="ja-JP" b="1"/>
              <a:t>cifar10</a:t>
            </a:r>
            <a:r>
              <a:rPr lang="ja-JP" altLang="en-US" b="1"/>
              <a:t>）</a:t>
            </a:r>
            <a:br>
              <a:rPr lang="en-US" altLang="ja-JP"/>
            </a:br>
            <a:br>
              <a:rPr lang="en-US" altLang="ja-JP"/>
            </a:br>
            <a:endParaRPr lang="en-US" altLang="ja-JP"/>
          </a:p>
          <a:p>
            <a:r>
              <a:rPr lang="en-US" altLang="ja-JP" b="1"/>
              <a:t>21.3 </a:t>
            </a:r>
            <a:r>
              <a:rPr lang="ja-JP" altLang="en-US" b="1"/>
              <a:t>ハイパーパラメータ</a:t>
            </a:r>
            <a:endParaRPr lang="ja-JP" altLang="en-US"/>
          </a:p>
          <a:p>
            <a:pPr lvl="1"/>
            <a:r>
              <a:rPr lang="en-US" altLang="ja-JP" b="1"/>
              <a:t>21.3.1 filters </a:t>
            </a:r>
            <a:r>
              <a:rPr lang="ja-JP" altLang="en-US" b="1"/>
              <a:t>（</a:t>
            </a:r>
            <a:r>
              <a:rPr lang="en-US" altLang="ja-JP" b="1"/>
              <a:t>Conv</a:t>
            </a:r>
            <a:r>
              <a:rPr lang="ja-JP" altLang="en-US" b="1"/>
              <a:t>層）</a:t>
            </a:r>
            <a:endParaRPr lang="ja-JP" altLang="en-US"/>
          </a:p>
          <a:p>
            <a:pPr lvl="1"/>
            <a:r>
              <a:rPr lang="en-US" altLang="ja-JP" b="1"/>
              <a:t>21.3.2 kernel_size </a:t>
            </a:r>
            <a:r>
              <a:rPr lang="ja-JP" altLang="en-US" b="1"/>
              <a:t>（</a:t>
            </a:r>
            <a:r>
              <a:rPr lang="en-US" altLang="ja-JP" b="1"/>
              <a:t>Conv</a:t>
            </a:r>
            <a:r>
              <a:rPr lang="ja-JP" altLang="en-US" b="1"/>
              <a:t>層）</a:t>
            </a:r>
            <a:endParaRPr lang="ja-JP" altLang="en-US"/>
          </a:p>
          <a:p>
            <a:pPr lvl="1"/>
            <a:r>
              <a:rPr lang="en-US" altLang="ja-JP" b="1"/>
              <a:t>21.3.3 strides </a:t>
            </a:r>
            <a:r>
              <a:rPr lang="ja-JP" altLang="en-US" b="1"/>
              <a:t>（</a:t>
            </a:r>
            <a:r>
              <a:rPr lang="en-US" altLang="ja-JP" b="1"/>
              <a:t>Conv</a:t>
            </a:r>
            <a:r>
              <a:rPr lang="ja-JP" altLang="en-US" b="1"/>
              <a:t>層）</a:t>
            </a:r>
            <a:endParaRPr lang="ja-JP" altLang="en-US"/>
          </a:p>
          <a:p>
            <a:pPr lvl="1"/>
            <a:r>
              <a:rPr lang="en-US" altLang="ja-JP" b="1"/>
              <a:t>21.3.4 padding </a:t>
            </a:r>
            <a:r>
              <a:rPr lang="ja-JP" altLang="en-US" b="1"/>
              <a:t>（</a:t>
            </a:r>
            <a:r>
              <a:rPr lang="en-US" altLang="ja-JP" b="1"/>
              <a:t>Conv</a:t>
            </a:r>
            <a:r>
              <a:rPr lang="ja-JP" altLang="en-US" b="1"/>
              <a:t>層）</a:t>
            </a:r>
            <a:endParaRPr lang="ja-JP" altLang="en-US"/>
          </a:p>
          <a:p>
            <a:pPr lvl="1"/>
            <a:r>
              <a:rPr lang="en-US" altLang="ja-JP" b="1"/>
              <a:t>21.3.5 pool_size </a:t>
            </a:r>
            <a:r>
              <a:rPr lang="ja-JP" altLang="en-US" b="1"/>
              <a:t>（</a:t>
            </a:r>
            <a:r>
              <a:rPr lang="en-US" altLang="ja-JP" b="1"/>
              <a:t>Pool</a:t>
            </a:r>
            <a:r>
              <a:rPr lang="ja-JP" altLang="en-US" b="1"/>
              <a:t>層）</a:t>
            </a:r>
            <a:endParaRPr lang="ja-JP" altLang="en-US"/>
          </a:p>
          <a:p>
            <a:pPr lvl="1"/>
            <a:r>
              <a:rPr lang="en-US" altLang="ja-JP" b="1"/>
              <a:t>21.3.6 strides </a:t>
            </a:r>
            <a:r>
              <a:rPr lang="ja-JP" altLang="en-US" b="1"/>
              <a:t>（</a:t>
            </a:r>
            <a:r>
              <a:rPr lang="en-US" altLang="ja-JP" b="1"/>
              <a:t>Pool</a:t>
            </a:r>
            <a:r>
              <a:rPr lang="ja-JP" altLang="en-US" b="1"/>
              <a:t>層）</a:t>
            </a:r>
            <a:endParaRPr lang="ja-JP" altLang="en-US"/>
          </a:p>
          <a:p>
            <a:pPr lvl="1"/>
            <a:r>
              <a:rPr lang="en-US" altLang="ja-JP" b="1"/>
              <a:t>21.3.7 padding </a:t>
            </a:r>
            <a:r>
              <a:rPr lang="ja-JP" altLang="en-US" b="1"/>
              <a:t>（</a:t>
            </a:r>
            <a:r>
              <a:rPr lang="en-US" altLang="ja-JP" b="1"/>
              <a:t>Pool</a:t>
            </a:r>
            <a:r>
              <a:rPr lang="ja-JP" altLang="en-US" b="1"/>
              <a:t>層）</a:t>
            </a:r>
            <a:endParaRPr lang="ja-JP" altLang="en-US"/>
          </a:p>
          <a:p>
            <a:endParaRPr kumimoji="1" lang="ja-JP" altLang="en-US"/>
          </a:p>
        </p:txBody>
      </p:sp>
    </p:spTree>
    <p:extLst>
      <p:ext uri="{BB962C8B-B14F-4D97-AF65-F5344CB8AC3E}">
        <p14:creationId xmlns:p14="http://schemas.microsoft.com/office/powerpoint/2010/main" val="45427117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079B42-B43A-473C-9345-F9EB809EEB2F}"/>
              </a:ext>
            </a:extLst>
          </p:cNvPr>
          <p:cNvSpPr>
            <a:spLocks noGrp="1"/>
          </p:cNvSpPr>
          <p:nvPr>
            <p:ph type="title"/>
          </p:nvPr>
        </p:nvSpPr>
        <p:spPr/>
        <p:txBody>
          <a:bodyPr>
            <a:normAutofit fontScale="90000"/>
          </a:bodyPr>
          <a:lstStyle/>
          <a:p>
            <a:br>
              <a:rPr lang="ja-JP" altLang="en-US"/>
            </a:br>
            <a:br>
              <a:rPr lang="ja-JP" altLang="en-US"/>
            </a:br>
            <a:r>
              <a:rPr lang="en-US" altLang="ja-JP" b="1"/>
              <a:t>21.1.1 </a:t>
            </a:r>
            <a:r>
              <a:rPr lang="ja-JP" altLang="en-US" b="1"/>
              <a:t>画像認識</a:t>
            </a:r>
            <a:br>
              <a:rPr lang="ja-JP" altLang="en-US"/>
            </a:br>
            <a:endParaRPr kumimoji="1" lang="ja-JP" altLang="en-US"/>
          </a:p>
        </p:txBody>
      </p:sp>
      <p:sp>
        <p:nvSpPr>
          <p:cNvPr id="3" name="コンテンツ プレースホルダー 2">
            <a:extLst>
              <a:ext uri="{FF2B5EF4-FFF2-40B4-BE49-F238E27FC236}">
                <a16:creationId xmlns:a16="http://schemas.microsoft.com/office/drawing/2014/main" id="{4EB98D16-84AC-4D8D-A7CF-3A7D487ED772}"/>
              </a:ext>
            </a:extLst>
          </p:cNvPr>
          <p:cNvSpPr>
            <a:spLocks noGrp="1"/>
          </p:cNvSpPr>
          <p:nvPr>
            <p:ph idx="1"/>
          </p:nvPr>
        </p:nvSpPr>
        <p:spPr/>
        <p:txBody>
          <a:bodyPr/>
          <a:lstStyle/>
          <a:p>
            <a:r>
              <a:rPr kumimoji="1" lang="ja-JP" altLang="en-US"/>
              <a:t>人間の脳視覚野と似た構造を持つ畳み込み層を使って特徴抽出を行う</a:t>
            </a:r>
            <a:endParaRPr kumimoji="1" lang="en-US" altLang="ja-JP"/>
          </a:p>
          <a:p>
            <a:r>
              <a:rPr lang="ja-JP" altLang="en-US"/>
              <a:t>全結合と違い二次元な特徴を抽出するのに優れている</a:t>
            </a:r>
            <a:endParaRPr kumimoji="1" lang="ja-JP" altLang="en-US"/>
          </a:p>
        </p:txBody>
      </p:sp>
    </p:spTree>
    <p:extLst>
      <p:ext uri="{BB962C8B-B14F-4D97-AF65-F5344CB8AC3E}">
        <p14:creationId xmlns:p14="http://schemas.microsoft.com/office/powerpoint/2010/main" val="2849545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3901BC3-6C55-40C8-82C0-2C088D126B92}"/>
              </a:ext>
            </a:extLst>
          </p:cNvPr>
          <p:cNvSpPr>
            <a:spLocks noGrp="1"/>
          </p:cNvSpPr>
          <p:nvPr>
            <p:ph idx="1"/>
          </p:nvPr>
        </p:nvSpPr>
        <p:spPr>
          <a:xfrm>
            <a:off x="1919536" y="476673"/>
            <a:ext cx="8640960" cy="4525963"/>
          </a:xfrm>
        </p:spPr>
        <p:txBody>
          <a:bodyPr>
            <a:normAutofit/>
          </a:bodyPr>
          <a:lstStyle/>
          <a:p>
            <a:pPr marL="0" indent="0">
              <a:buNone/>
            </a:pPr>
            <a:r>
              <a:rPr lang="en-US" altLang="ja-JP" sz="2000" dirty="0" err="1"/>
              <a:t>plt.pie</a:t>
            </a:r>
            <a:r>
              <a:rPr lang="en-US" altLang="ja-JP" sz="2000" dirty="0"/>
              <a:t>(x=values,                  # </a:t>
            </a:r>
            <a:r>
              <a:rPr lang="ja-JP" altLang="en-US" sz="2000" dirty="0"/>
              <a:t>グラフ要素の値を設定</a:t>
            </a:r>
          </a:p>
          <a:p>
            <a:pPr marL="0" indent="0">
              <a:buNone/>
            </a:pPr>
            <a:r>
              <a:rPr lang="ja-JP" altLang="en-US" sz="2000" dirty="0"/>
              <a:t>        </a:t>
            </a:r>
            <a:r>
              <a:rPr lang="en-US" altLang="ja-JP" sz="2000" dirty="0"/>
              <a:t>labels=labels,             # </a:t>
            </a:r>
            <a:r>
              <a:rPr lang="ja-JP" altLang="en-US" sz="2000" dirty="0"/>
              <a:t>グラフ要素のラベルを設定</a:t>
            </a:r>
          </a:p>
          <a:p>
            <a:pPr marL="0" indent="0">
              <a:buNone/>
            </a:pPr>
            <a:r>
              <a:rPr lang="ja-JP" altLang="en-US" sz="2000" dirty="0"/>
              <a:t>        </a:t>
            </a:r>
            <a:r>
              <a:rPr lang="en-US" altLang="ja-JP" sz="2000" dirty="0" err="1"/>
              <a:t>autopct</a:t>
            </a:r>
            <a:r>
              <a:rPr lang="en-US" altLang="ja-JP" sz="2000" dirty="0"/>
              <a:t>='%.2f%%',          # </a:t>
            </a:r>
            <a:r>
              <a:rPr lang="ja-JP" altLang="en-US" sz="2000" dirty="0"/>
              <a:t>構成割合として小数点以下</a:t>
            </a:r>
            <a:r>
              <a:rPr lang="en-US" altLang="ja-JP" sz="2000" dirty="0"/>
              <a:t>2</a:t>
            </a:r>
            <a:r>
              <a:rPr lang="ja-JP" altLang="en-US" sz="2000" dirty="0"/>
              <a:t>桁までをプロット</a:t>
            </a:r>
          </a:p>
          <a:p>
            <a:pPr marL="0" indent="0">
              <a:buNone/>
            </a:pPr>
            <a:r>
              <a:rPr lang="ja-JP" altLang="en-US" sz="2000" dirty="0"/>
              <a:t>        </a:t>
            </a:r>
            <a:r>
              <a:rPr lang="en-US" altLang="ja-JP" sz="2000" dirty="0"/>
              <a:t>colors=</a:t>
            </a:r>
            <a:r>
              <a:rPr lang="en-US" altLang="ja-JP" sz="2000" dirty="0" err="1"/>
              <a:t>setcolors</a:t>
            </a:r>
            <a:r>
              <a:rPr lang="en-US" altLang="ja-JP" sz="2000" dirty="0"/>
              <a:t>,          # </a:t>
            </a:r>
            <a:r>
              <a:rPr lang="ja-JP" altLang="en-US" sz="2000" dirty="0"/>
              <a:t>グラフ要素のカラーを設定</a:t>
            </a:r>
          </a:p>
          <a:p>
            <a:pPr marL="0" indent="0">
              <a:buNone/>
            </a:pPr>
            <a:r>
              <a:rPr lang="ja-JP" altLang="en-US" sz="2000" dirty="0"/>
              <a:t>        </a:t>
            </a:r>
            <a:r>
              <a:rPr lang="en-US" altLang="ja-JP" sz="2000" dirty="0"/>
              <a:t>explode=[0.3, 0, 0, 0, 0]  # 1</a:t>
            </a:r>
            <a:r>
              <a:rPr lang="ja-JP" altLang="en-US" sz="2000" dirty="0"/>
              <a:t>番目の要素の中心位置を円周上から</a:t>
            </a:r>
            <a:r>
              <a:rPr lang="en-US" altLang="ja-JP" sz="2000" dirty="0"/>
              <a:t>0.3</a:t>
            </a:r>
            <a:r>
              <a:rPr lang="ja-JP" altLang="en-US" sz="2000" dirty="0"/>
              <a:t>にする</a:t>
            </a:r>
          </a:p>
          <a:p>
            <a:pPr marL="0" indent="0">
              <a:buNone/>
            </a:pPr>
            <a:r>
              <a:rPr lang="ja-JP" altLang="en-US" sz="2000" dirty="0"/>
              <a:t>       </a:t>
            </a:r>
            <a:r>
              <a:rPr lang="en-US" altLang="ja-JP" sz="2000" dirty="0"/>
              <a:t>)</a:t>
            </a:r>
          </a:p>
          <a:p>
            <a:pPr marL="0" indent="0">
              <a:buNone/>
            </a:pPr>
            <a:r>
              <a:rPr lang="en-US" altLang="ja-JP" sz="2000" dirty="0" err="1"/>
              <a:t>plt.axis</a:t>
            </a:r>
            <a:r>
              <a:rPr lang="en-US" altLang="ja-JP" sz="2000" dirty="0"/>
              <a:t>('equal')                  # </a:t>
            </a:r>
            <a:r>
              <a:rPr lang="ja-JP" altLang="en-US" sz="2000" dirty="0"/>
              <a:t>グラフ</a:t>
            </a:r>
            <a:r>
              <a:rPr lang="ja-JP" altLang="en-US" sz="2000"/>
              <a:t>を真円する</a:t>
            </a:r>
            <a:endParaRPr lang="ja-JP" altLang="en-US" sz="2000" dirty="0"/>
          </a:p>
          <a:p>
            <a:pPr marL="0" indent="0">
              <a:buNone/>
            </a:pPr>
            <a:r>
              <a:rPr lang="en-US" altLang="ja-JP" sz="2000" dirty="0" err="1"/>
              <a:t>plt.show</a:t>
            </a:r>
            <a:r>
              <a:rPr lang="en-US" altLang="ja-JP" sz="2000" dirty="0"/>
              <a:t>()</a:t>
            </a:r>
            <a:endParaRPr lang="ja-JP" altLang="en-US" sz="2000" dirty="0"/>
          </a:p>
        </p:txBody>
      </p:sp>
      <p:pic>
        <p:nvPicPr>
          <p:cNvPr id="7170" name="Picture 2">
            <a:extLst>
              <a:ext uri="{FF2B5EF4-FFF2-40B4-BE49-F238E27FC236}">
                <a16:creationId xmlns:a16="http://schemas.microsoft.com/office/drawing/2014/main" id="{28F18942-34E7-4ED7-AC62-48302A4783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2024" y="4437112"/>
            <a:ext cx="3390900" cy="226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88671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F3004A-C999-41AC-B417-B2ECC7C20F10}"/>
              </a:ext>
            </a:extLst>
          </p:cNvPr>
          <p:cNvSpPr>
            <a:spLocks noGrp="1"/>
          </p:cNvSpPr>
          <p:nvPr>
            <p:ph type="title"/>
          </p:nvPr>
        </p:nvSpPr>
        <p:spPr/>
        <p:txBody>
          <a:bodyPr/>
          <a:lstStyle/>
          <a:p>
            <a:r>
              <a:rPr lang="en-US" altLang="ja-JP"/>
              <a:t>21.2.1 CNN</a:t>
            </a:r>
            <a:r>
              <a:rPr lang="ja-JP" altLang="en-US"/>
              <a:t>の概要</a:t>
            </a:r>
            <a:endParaRPr kumimoji="1" lang="ja-JP" altLang="en-US"/>
          </a:p>
        </p:txBody>
      </p:sp>
      <p:sp>
        <p:nvSpPr>
          <p:cNvPr id="3" name="コンテンツ プレースホルダー 2">
            <a:extLst>
              <a:ext uri="{FF2B5EF4-FFF2-40B4-BE49-F238E27FC236}">
                <a16:creationId xmlns:a16="http://schemas.microsoft.com/office/drawing/2014/main" id="{0DE9E48C-20DA-47CD-B810-1847BA48D7F3}"/>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7874204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58A02B-493E-42F5-B46C-240476E2EE1F}"/>
              </a:ext>
            </a:extLst>
          </p:cNvPr>
          <p:cNvSpPr>
            <a:spLocks noGrp="1"/>
          </p:cNvSpPr>
          <p:nvPr>
            <p:ph type="title"/>
          </p:nvPr>
        </p:nvSpPr>
        <p:spPr/>
        <p:txBody>
          <a:bodyPr/>
          <a:lstStyle/>
          <a:p>
            <a:r>
              <a:rPr lang="en-US" altLang="ja-JP"/>
              <a:t>21.2.2 </a:t>
            </a:r>
            <a:r>
              <a:rPr lang="ja-JP" altLang="en-US"/>
              <a:t>畳み込み層</a:t>
            </a:r>
            <a:endParaRPr kumimoji="1" lang="ja-JP" altLang="en-US"/>
          </a:p>
        </p:txBody>
      </p:sp>
      <p:sp>
        <p:nvSpPr>
          <p:cNvPr id="3" name="コンテンツ プレースホルダー 2">
            <a:extLst>
              <a:ext uri="{FF2B5EF4-FFF2-40B4-BE49-F238E27FC236}">
                <a16:creationId xmlns:a16="http://schemas.microsoft.com/office/drawing/2014/main" id="{B8BFDA87-4529-4C02-BCF9-079ED9A814FF}"/>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04555050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3D3C7A-E58A-4C28-8486-10DC98EDF542}"/>
              </a:ext>
            </a:extLst>
          </p:cNvPr>
          <p:cNvSpPr>
            <a:spLocks noGrp="1"/>
          </p:cNvSpPr>
          <p:nvPr>
            <p:ph type="title"/>
          </p:nvPr>
        </p:nvSpPr>
        <p:spPr/>
        <p:txBody>
          <a:bodyPr/>
          <a:lstStyle/>
          <a:p>
            <a:r>
              <a:rPr lang="en-US" altLang="ja-JP"/>
              <a:t>21.2.3 </a:t>
            </a:r>
            <a:r>
              <a:rPr lang="ja-JP" altLang="en-US"/>
              <a:t>プーリング層</a:t>
            </a:r>
            <a:endParaRPr kumimoji="1" lang="ja-JP" altLang="en-US"/>
          </a:p>
        </p:txBody>
      </p:sp>
      <p:sp>
        <p:nvSpPr>
          <p:cNvPr id="3" name="コンテンツ プレースホルダー 2">
            <a:extLst>
              <a:ext uri="{FF2B5EF4-FFF2-40B4-BE49-F238E27FC236}">
                <a16:creationId xmlns:a16="http://schemas.microsoft.com/office/drawing/2014/main" id="{A6AE64CC-1A4E-41E8-937F-017A828C323C}"/>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63614073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B8F07D-4D79-4392-A24F-ED879BFECC2C}"/>
              </a:ext>
            </a:extLst>
          </p:cNvPr>
          <p:cNvSpPr>
            <a:spLocks noGrp="1"/>
          </p:cNvSpPr>
          <p:nvPr>
            <p:ph type="title"/>
          </p:nvPr>
        </p:nvSpPr>
        <p:spPr/>
        <p:txBody>
          <a:bodyPr/>
          <a:lstStyle/>
          <a:p>
            <a:r>
              <a:rPr lang="en-US" altLang="ja-JP"/>
              <a:t>21.2.4 CNN</a:t>
            </a:r>
            <a:r>
              <a:rPr lang="ja-JP" altLang="en-US"/>
              <a:t>の実装</a:t>
            </a:r>
            <a:endParaRPr kumimoji="1" lang="ja-JP" altLang="en-US"/>
          </a:p>
        </p:txBody>
      </p:sp>
      <p:sp>
        <p:nvSpPr>
          <p:cNvPr id="3" name="コンテンツ プレースホルダー 2">
            <a:extLst>
              <a:ext uri="{FF2B5EF4-FFF2-40B4-BE49-F238E27FC236}">
                <a16:creationId xmlns:a16="http://schemas.microsoft.com/office/drawing/2014/main" id="{95F5CEE9-CC64-4F7C-8698-166CE129D02D}"/>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72001425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C74A18-A4EE-4DC4-B2BC-E803DC98F268}"/>
              </a:ext>
            </a:extLst>
          </p:cNvPr>
          <p:cNvSpPr>
            <a:spLocks noGrp="1"/>
          </p:cNvSpPr>
          <p:nvPr>
            <p:ph type="title"/>
          </p:nvPr>
        </p:nvSpPr>
        <p:spPr/>
        <p:txBody>
          <a:bodyPr>
            <a:normAutofit fontScale="90000"/>
          </a:bodyPr>
          <a:lstStyle/>
          <a:p>
            <a:br>
              <a:rPr lang="ja-JP" altLang="en-US"/>
            </a:br>
            <a:r>
              <a:rPr lang="en-US" altLang="ja-JP"/>
              <a:t>21.2.5 CNN</a:t>
            </a:r>
            <a:r>
              <a:rPr lang="ja-JP" altLang="en-US"/>
              <a:t>を用いた分類（</a:t>
            </a:r>
            <a:r>
              <a:rPr lang="en-US" altLang="ja-JP"/>
              <a:t>MNIST</a:t>
            </a:r>
            <a:r>
              <a:rPr lang="ja-JP" altLang="en-US"/>
              <a:t>）</a:t>
            </a:r>
            <a:br>
              <a:rPr lang="ja-JP" altLang="en-US"/>
            </a:br>
            <a:endParaRPr kumimoji="1" lang="ja-JP" altLang="en-US"/>
          </a:p>
        </p:txBody>
      </p:sp>
      <p:sp>
        <p:nvSpPr>
          <p:cNvPr id="3" name="コンテンツ プレースホルダー 2">
            <a:extLst>
              <a:ext uri="{FF2B5EF4-FFF2-40B4-BE49-F238E27FC236}">
                <a16:creationId xmlns:a16="http://schemas.microsoft.com/office/drawing/2014/main" id="{F954E5E4-76C8-4AD8-8CAC-B8835FF3B4C2}"/>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7802748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8F7818-A85C-4700-ACB1-F4D15AE8642C}"/>
              </a:ext>
            </a:extLst>
          </p:cNvPr>
          <p:cNvSpPr>
            <a:spLocks noGrp="1"/>
          </p:cNvSpPr>
          <p:nvPr>
            <p:ph type="title"/>
          </p:nvPr>
        </p:nvSpPr>
        <p:spPr/>
        <p:txBody>
          <a:bodyPr/>
          <a:lstStyle/>
          <a:p>
            <a:r>
              <a:rPr lang="en-US" altLang="ja-JP"/>
              <a:t>21.2.6 CNN</a:t>
            </a:r>
            <a:r>
              <a:rPr lang="ja-JP" altLang="en-US"/>
              <a:t>を用いた分類（</a:t>
            </a:r>
            <a:r>
              <a:rPr lang="en-US" altLang="ja-JP"/>
              <a:t>cifar10</a:t>
            </a:r>
            <a:r>
              <a:rPr lang="ja-JP" altLang="en-US"/>
              <a:t>）</a:t>
            </a:r>
            <a:endParaRPr kumimoji="1" lang="ja-JP" altLang="en-US"/>
          </a:p>
        </p:txBody>
      </p:sp>
      <p:sp>
        <p:nvSpPr>
          <p:cNvPr id="3" name="コンテンツ プレースホルダー 2">
            <a:extLst>
              <a:ext uri="{FF2B5EF4-FFF2-40B4-BE49-F238E27FC236}">
                <a16:creationId xmlns:a16="http://schemas.microsoft.com/office/drawing/2014/main" id="{7890E93C-E281-4C6A-B1C1-77195771A6B6}"/>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57719912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96D595-7038-4F7E-814D-E3AD2501E499}"/>
              </a:ext>
            </a:extLst>
          </p:cNvPr>
          <p:cNvSpPr>
            <a:spLocks noGrp="1"/>
          </p:cNvSpPr>
          <p:nvPr>
            <p:ph type="title"/>
          </p:nvPr>
        </p:nvSpPr>
        <p:spPr/>
        <p:txBody>
          <a:bodyPr/>
          <a:lstStyle/>
          <a:p>
            <a:r>
              <a:rPr lang="en-US" altLang="ja-JP"/>
              <a:t>21.3 </a:t>
            </a:r>
            <a:r>
              <a:rPr lang="ja-JP" altLang="en-US"/>
              <a:t>ハイパーパラメータ</a:t>
            </a:r>
            <a:endParaRPr kumimoji="1" lang="ja-JP" altLang="en-US"/>
          </a:p>
        </p:txBody>
      </p:sp>
      <p:sp>
        <p:nvSpPr>
          <p:cNvPr id="3" name="コンテンツ プレースホルダー 2">
            <a:extLst>
              <a:ext uri="{FF2B5EF4-FFF2-40B4-BE49-F238E27FC236}">
                <a16:creationId xmlns:a16="http://schemas.microsoft.com/office/drawing/2014/main" id="{309BF346-D2E1-4057-AF78-62549519C8E0}"/>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9757162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36BAA0-DF45-4CAE-8DD5-E53F9D0FCB67}"/>
              </a:ext>
            </a:extLst>
          </p:cNvPr>
          <p:cNvSpPr>
            <a:spLocks noGrp="1"/>
          </p:cNvSpPr>
          <p:nvPr>
            <p:ph type="title"/>
          </p:nvPr>
        </p:nvSpPr>
        <p:spPr/>
        <p:txBody>
          <a:bodyPr/>
          <a:lstStyle/>
          <a:p>
            <a:r>
              <a:rPr lang="en-US" altLang="ja-JP"/>
              <a:t>21.3.1 filters </a:t>
            </a:r>
            <a:r>
              <a:rPr lang="ja-JP" altLang="en-US"/>
              <a:t>（</a:t>
            </a:r>
            <a:r>
              <a:rPr lang="en-US" altLang="ja-JP"/>
              <a:t>Conv</a:t>
            </a:r>
            <a:r>
              <a:rPr lang="ja-JP" altLang="en-US"/>
              <a:t>層）</a:t>
            </a:r>
            <a:endParaRPr kumimoji="1" lang="ja-JP" altLang="en-US"/>
          </a:p>
        </p:txBody>
      </p:sp>
      <p:sp>
        <p:nvSpPr>
          <p:cNvPr id="3" name="コンテンツ プレースホルダー 2">
            <a:extLst>
              <a:ext uri="{FF2B5EF4-FFF2-40B4-BE49-F238E27FC236}">
                <a16:creationId xmlns:a16="http://schemas.microsoft.com/office/drawing/2014/main" id="{A3AD2164-9E52-4396-AD4C-4465D82444F9}"/>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55831960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4B0286-FB7B-428B-B9C8-48AAF26B2087}"/>
              </a:ext>
            </a:extLst>
          </p:cNvPr>
          <p:cNvSpPr>
            <a:spLocks noGrp="1"/>
          </p:cNvSpPr>
          <p:nvPr>
            <p:ph type="title"/>
          </p:nvPr>
        </p:nvSpPr>
        <p:spPr/>
        <p:txBody>
          <a:bodyPr/>
          <a:lstStyle/>
          <a:p>
            <a:r>
              <a:rPr lang="en-US" altLang="ja-JP"/>
              <a:t>21.3.2 kernel_size </a:t>
            </a:r>
            <a:r>
              <a:rPr lang="ja-JP" altLang="en-US"/>
              <a:t>（</a:t>
            </a:r>
            <a:r>
              <a:rPr lang="en-US" altLang="ja-JP"/>
              <a:t>Conv</a:t>
            </a:r>
            <a:r>
              <a:rPr lang="ja-JP" altLang="en-US"/>
              <a:t>層）</a:t>
            </a:r>
            <a:endParaRPr kumimoji="1" lang="ja-JP" altLang="en-US"/>
          </a:p>
        </p:txBody>
      </p:sp>
      <p:sp>
        <p:nvSpPr>
          <p:cNvPr id="3" name="コンテンツ プレースホルダー 2">
            <a:extLst>
              <a:ext uri="{FF2B5EF4-FFF2-40B4-BE49-F238E27FC236}">
                <a16:creationId xmlns:a16="http://schemas.microsoft.com/office/drawing/2014/main" id="{9132771D-7940-4D11-B9CB-3F6B22C24F1E}"/>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91834702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01F32D-1639-458E-8F9E-9DD10A941B18}"/>
              </a:ext>
            </a:extLst>
          </p:cNvPr>
          <p:cNvSpPr>
            <a:spLocks noGrp="1"/>
          </p:cNvSpPr>
          <p:nvPr>
            <p:ph type="title"/>
          </p:nvPr>
        </p:nvSpPr>
        <p:spPr/>
        <p:txBody>
          <a:bodyPr/>
          <a:lstStyle/>
          <a:p>
            <a:r>
              <a:rPr lang="en-US" altLang="ja-JP"/>
              <a:t>21.3.3 strides </a:t>
            </a:r>
            <a:r>
              <a:rPr lang="ja-JP" altLang="en-US"/>
              <a:t>（</a:t>
            </a:r>
            <a:r>
              <a:rPr lang="en-US" altLang="ja-JP"/>
              <a:t>Conv</a:t>
            </a:r>
            <a:r>
              <a:rPr lang="ja-JP" altLang="en-US"/>
              <a:t>層）</a:t>
            </a:r>
            <a:endParaRPr kumimoji="1" lang="ja-JP" altLang="en-US"/>
          </a:p>
        </p:txBody>
      </p:sp>
      <p:sp>
        <p:nvSpPr>
          <p:cNvPr id="3" name="コンテンツ プレースホルダー 2">
            <a:extLst>
              <a:ext uri="{FF2B5EF4-FFF2-40B4-BE49-F238E27FC236}">
                <a16:creationId xmlns:a16="http://schemas.microsoft.com/office/drawing/2014/main" id="{11CA722A-E907-41B8-9A3A-9DB8BD326DE5}"/>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3396442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7452</Words>
  <Application>Microsoft Office PowerPoint</Application>
  <PresentationFormat>ワイド画面</PresentationFormat>
  <Paragraphs>910</Paragraphs>
  <Slides>103</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103</vt:i4>
      </vt:variant>
    </vt:vector>
  </HeadingPairs>
  <TitlesOfParts>
    <vt:vector size="108" baseType="lpstr">
      <vt:lpstr>游ゴシック</vt:lpstr>
      <vt:lpstr>游ゴシック Light</vt:lpstr>
      <vt:lpstr>Arial</vt:lpstr>
      <vt:lpstr>Consolas</vt:lpstr>
      <vt:lpstr>Office テーマ</vt:lpstr>
      <vt:lpstr>第2回matlibplot</vt:lpstr>
      <vt:lpstr>12.5 円グラフ</vt:lpstr>
      <vt:lpstr>円グラフ</vt:lpstr>
      <vt:lpstr>ラベルを設定する</vt:lpstr>
      <vt:lpstr>特定の要素を目立させる</vt:lpstr>
      <vt:lpstr>ラベル、構成の割合</vt:lpstr>
      <vt:lpstr>PowerPoint プレゼンテーション</vt:lpstr>
      <vt:lpstr>PowerPoint プレゼンテーション</vt:lpstr>
      <vt:lpstr>PowerPoint プレゼンテーション</vt:lpstr>
      <vt:lpstr>PowerPoint プレゼンテーション</vt:lpstr>
      <vt:lpstr>問題</vt:lpstr>
      <vt:lpstr>ＳＱＬ(engraf1.py)</vt:lpstr>
      <vt:lpstr>課題（コードなし）</vt:lpstr>
      <vt:lpstr>12.2棒グラフ</vt:lpstr>
      <vt:lpstr>棒グラフ</vt:lpstr>
      <vt:lpstr>複数の棒グラフ</vt:lpstr>
      <vt:lpstr>積み重ね場合</vt:lpstr>
      <vt:lpstr>課題</vt:lpstr>
      <vt:lpstr>複数のグラフ</vt:lpstr>
      <vt:lpstr>複数のグラフ</vt:lpstr>
      <vt:lpstr>12.4 散布図</vt:lpstr>
      <vt:lpstr>散布図</vt:lpstr>
      <vt:lpstr>plt.scatter</vt:lpstr>
      <vt:lpstr>np.random.choice(dice)</vt:lpstr>
      <vt:lpstr>marker="s", color="k"</vt:lpstr>
      <vt:lpstr>plt.scatter(x, y, s=z) </vt:lpstr>
      <vt:lpstr>cmap=“Blues”とplt.colorbar() </vt:lpstr>
      <vt:lpstr>演習</vt:lpstr>
      <vt:lpstr>解答例</vt:lpstr>
      <vt:lpstr>３Ｄグラフ</vt:lpstr>
      <vt:lpstr>３Ｄグラフ</vt:lpstr>
      <vt:lpstr>３Ｄ２</vt:lpstr>
      <vt:lpstr>3D散布図</vt:lpstr>
      <vt:lpstr>問題</vt:lpstr>
      <vt:lpstr>解答例</vt:lpstr>
      <vt:lpstr>モンテカルロ法</vt:lpstr>
      <vt:lpstr>例</vt:lpstr>
      <vt:lpstr>PowerPoint プレゼンテーション</vt:lpstr>
      <vt:lpstr>モンテカルロ法(10000回試行）</vt:lpstr>
      <vt:lpstr>PowerPoint プレゼンテーション</vt:lpstr>
      <vt:lpstr>モンテカルト法の問題点</vt:lpstr>
      <vt:lpstr>PowerPoint プレゼンテーション</vt:lpstr>
      <vt:lpstr>複数のグラフを描く(subplot)</vt:lpstr>
      <vt:lpstr>subplot</vt:lpstr>
      <vt:lpstr>２行２列の複数のグラフを書く場合</vt:lpstr>
      <vt:lpstr>figure ,add_subplot</vt:lpstr>
      <vt:lpstr>plt.subplots</vt:lpstr>
      <vt:lpstr>figure ,add_subplot</vt:lpstr>
      <vt:lpstr>ローソク足</vt:lpstr>
      <vt:lpstr>ローソク足</vt:lpstr>
      <vt:lpstr>ファイルからローソク足を読み込んでグラフを書く</vt:lpstr>
      <vt:lpstr>PowerPoint プレゼンテーション</vt:lpstr>
      <vt:lpstr>結果</vt:lpstr>
      <vt:lpstr>PowerPoint プレゼンテーション</vt:lpstr>
      <vt:lpstr>seaborn</vt:lpstr>
      <vt:lpstr>正弦波</vt:lpstr>
      <vt:lpstr>３Dグラフ</vt:lpstr>
      <vt:lpstr>PowerPoint プレゼンテーション</vt:lpstr>
      <vt:lpstr>MINISTを使ったグラフ演習</vt:lpstr>
      <vt:lpstr>MNISTデータ構造</vt:lpstr>
      <vt:lpstr>PowerPoint プレゼンテーション</vt:lpstr>
      <vt:lpstr>PowerPoint プレゼンテーション</vt:lpstr>
      <vt:lpstr>MNISTを画像にして保存する(mnist.py)</vt:lpstr>
      <vt:lpstr>MINITをmatplotlibで表示する</vt:lpstr>
      <vt:lpstr>課題１</vt:lpstr>
      <vt:lpstr>１９章深層学習の実践</vt:lpstr>
      <vt:lpstr>19.1.1</vt:lpstr>
      <vt:lpstr>深層学習とは</vt:lpstr>
      <vt:lpstr>深層学習２</vt:lpstr>
      <vt:lpstr>深層学習が注目されるようになった理由</vt:lpstr>
      <vt:lpstr>PowerPoint プレゼンテーション</vt:lpstr>
      <vt:lpstr>手書き数字分類</vt:lpstr>
      <vt:lpstr>PowerPoint プレゼンテーション</vt:lpstr>
      <vt:lpstr>Kerasの導入</vt:lpstr>
      <vt:lpstr>コード解説</vt:lpstr>
      <vt:lpstr>(X_train, y_train), (X_test, y_test) = mnist.load_data()</vt:lpstr>
      <vt:lpstr>X_train, y_train, X_test, y_test</vt:lpstr>
      <vt:lpstr>２８×２８に変更</vt:lpstr>
      <vt:lpstr>モデルの作成</vt:lpstr>
      <vt:lpstr>モデル部分のコード</vt:lpstr>
      <vt:lpstr>model.add(Dense(256, input_dim=784))</vt:lpstr>
      <vt:lpstr>model.add(Activation("sigmoid"))</vt:lpstr>
      <vt:lpstr>model.add(Dropout(rate=0.5))</vt:lpstr>
      <vt:lpstr>model.add(Dense(10))</vt:lpstr>
      <vt:lpstr>model.add(Activation("softmax"))</vt:lpstr>
      <vt:lpstr>sgd = optimizers.SGD(lr=0.1)</vt:lpstr>
      <vt:lpstr>PowerPoint プレゼンテーション</vt:lpstr>
      <vt:lpstr>２１　深層学習画像認識</vt:lpstr>
      <vt:lpstr>  21.1.1 画像認識 </vt:lpstr>
      <vt:lpstr>21.2.1 CNNの概要</vt:lpstr>
      <vt:lpstr>21.2.2 畳み込み層</vt:lpstr>
      <vt:lpstr>21.2.3 プーリング層</vt:lpstr>
      <vt:lpstr>21.2.4 CNNの実装</vt:lpstr>
      <vt:lpstr> 21.2.5 CNNを用いた分類（MNIST） </vt:lpstr>
      <vt:lpstr>21.2.6 CNNを用いた分類（cifar10）</vt:lpstr>
      <vt:lpstr>21.3 ハイパーパラメータ</vt:lpstr>
      <vt:lpstr>21.3.1 filters （Conv層）</vt:lpstr>
      <vt:lpstr>21.3.2 kernel_size （Conv層）</vt:lpstr>
      <vt:lpstr>21.3.3 strides （Conv層）</vt:lpstr>
      <vt:lpstr>21.3.4 padding （Conv層）</vt:lpstr>
      <vt:lpstr>21.3.5 pool_size （Pool層）</vt:lpstr>
      <vt:lpstr>21.3.6 strides （Pool層）</vt:lpstr>
      <vt:lpstr>21.3.7 padding （Pool層）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第2回matlibplot</dc:title>
  <dc:creator>は り</dc:creator>
  <cp:lastModifiedBy>は り</cp:lastModifiedBy>
  <cp:revision>2</cp:revision>
  <dcterms:created xsi:type="dcterms:W3CDTF">2020-09-03T12:16:45Z</dcterms:created>
  <dcterms:modified xsi:type="dcterms:W3CDTF">2020-09-03T12:41:12Z</dcterms:modified>
</cp:coreProperties>
</file>