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9"/>
  </p:notesMasterIdLst>
  <p:sldIdLst>
    <p:sldId id="256" r:id="rId3"/>
    <p:sldId id="409" r:id="rId4"/>
    <p:sldId id="410" r:id="rId5"/>
    <p:sldId id="429" r:id="rId6"/>
    <p:sldId id="430" r:id="rId7"/>
    <p:sldId id="269" r:id="rId8"/>
    <p:sldId id="431" r:id="rId9"/>
    <p:sldId id="282" r:id="rId10"/>
    <p:sldId id="432" r:id="rId11"/>
    <p:sldId id="411" r:id="rId12"/>
    <p:sldId id="412" r:id="rId13"/>
    <p:sldId id="413" r:id="rId14"/>
    <p:sldId id="414" r:id="rId15"/>
    <p:sldId id="415" r:id="rId16"/>
    <p:sldId id="416" r:id="rId17"/>
    <p:sldId id="257" r:id="rId18"/>
    <p:sldId id="382" r:id="rId19"/>
    <p:sldId id="283" r:id="rId20"/>
    <p:sldId id="261" r:id="rId21"/>
    <p:sldId id="300" r:id="rId22"/>
    <p:sldId id="418" r:id="rId23"/>
    <p:sldId id="301" r:id="rId24"/>
    <p:sldId id="302" r:id="rId25"/>
    <p:sldId id="303" r:id="rId26"/>
    <p:sldId id="304" r:id="rId27"/>
    <p:sldId id="260" r:id="rId28"/>
    <p:sldId id="305" r:id="rId29"/>
    <p:sldId id="259" r:id="rId30"/>
    <p:sldId id="262" r:id="rId31"/>
    <p:sldId id="280" r:id="rId32"/>
    <p:sldId id="281" r:id="rId33"/>
    <p:sldId id="315" r:id="rId34"/>
    <p:sldId id="316" r:id="rId35"/>
    <p:sldId id="284" r:id="rId36"/>
    <p:sldId id="383" r:id="rId37"/>
    <p:sldId id="384" r:id="rId38"/>
    <p:sldId id="385" r:id="rId39"/>
    <p:sldId id="386" r:id="rId40"/>
    <p:sldId id="387" r:id="rId41"/>
    <p:sldId id="417" r:id="rId42"/>
    <p:sldId id="381" r:id="rId43"/>
    <p:sldId id="388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389" r:id="rId53"/>
    <p:sldId id="392" r:id="rId54"/>
    <p:sldId id="390" r:id="rId55"/>
    <p:sldId id="393" r:id="rId56"/>
    <p:sldId id="391" r:id="rId57"/>
    <p:sldId id="279" r:id="rId58"/>
    <p:sldId id="419" r:id="rId59"/>
    <p:sldId id="420" r:id="rId60"/>
    <p:sldId id="421" r:id="rId61"/>
    <p:sldId id="423" r:id="rId62"/>
    <p:sldId id="317" r:id="rId63"/>
    <p:sldId id="318" r:id="rId64"/>
    <p:sldId id="319" r:id="rId65"/>
    <p:sldId id="320" r:id="rId66"/>
    <p:sldId id="321" r:id="rId67"/>
    <p:sldId id="322" r:id="rId68"/>
    <p:sldId id="368" r:id="rId69"/>
    <p:sldId id="402" r:id="rId70"/>
    <p:sldId id="403" r:id="rId71"/>
    <p:sldId id="404" r:id="rId72"/>
    <p:sldId id="285" r:id="rId73"/>
    <p:sldId id="286" r:id="rId74"/>
    <p:sldId id="289" r:id="rId75"/>
    <p:sldId id="288" r:id="rId76"/>
    <p:sldId id="424" r:id="rId77"/>
    <p:sldId id="425" r:id="rId78"/>
    <p:sldId id="427" r:id="rId79"/>
    <p:sldId id="287" r:id="rId80"/>
    <p:sldId id="263" r:id="rId81"/>
    <p:sldId id="314" r:id="rId82"/>
    <p:sldId id="266" r:id="rId83"/>
    <p:sldId id="306" r:id="rId84"/>
    <p:sldId id="267" r:id="rId85"/>
    <p:sldId id="405" r:id="rId86"/>
    <p:sldId id="428" r:id="rId87"/>
    <p:sldId id="268" r:id="rId8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9" autoAdjust="0"/>
    <p:restoredTop sz="94660"/>
  </p:normalViewPr>
  <p:slideViewPr>
    <p:cSldViewPr>
      <p:cViewPr varScale="1">
        <p:scale>
          <a:sx n="67" d="100"/>
          <a:sy n="67" d="100"/>
        </p:scale>
        <p:origin x="71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wikipediaXML&#12398;&#12418;&#12398;\result\result-shift-jis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Sheet1!$A$2:$A$92</cx:f>
        <cx:lvl ptCount="91" formatCode="G/標準">
          <cx:pt idx="0">175</cx:pt>
          <cx:pt idx="1">172</cx:pt>
          <cx:pt idx="2">180</cx:pt>
          <cx:pt idx="3">173</cx:pt>
          <cx:pt idx="4">184</cx:pt>
          <cx:pt idx="5">166</cx:pt>
          <cx:pt idx="6">180</cx:pt>
          <cx:pt idx="7">177</cx:pt>
          <cx:pt idx="8">180</cx:pt>
          <cx:pt idx="9">186</cx:pt>
          <cx:pt idx="10">188</cx:pt>
          <cx:pt idx="11">170</cx:pt>
          <cx:pt idx="12">177</cx:pt>
          <cx:pt idx="13">177</cx:pt>
          <cx:pt idx="14">180</cx:pt>
          <cx:pt idx="15">178</cx:pt>
          <cx:pt idx="16">186</cx:pt>
          <cx:pt idx="17">180</cx:pt>
          <cx:pt idx="18">184</cx:pt>
          <cx:pt idx="19">183</cx:pt>
          <cx:pt idx="20">181</cx:pt>
          <cx:pt idx="21">186</cx:pt>
          <cx:pt idx="22">183</cx:pt>
          <cx:pt idx="23">184</cx:pt>
          <cx:pt idx="24">183</cx:pt>
          <cx:pt idx="25">184</cx:pt>
          <cx:pt idx="26">180</cx:pt>
          <cx:pt idx="27">186</cx:pt>
          <cx:pt idx="28">185</cx:pt>
          <cx:pt idx="29">185</cx:pt>
          <cx:pt idx="30">179</cx:pt>
          <cx:pt idx="31">183</cx:pt>
          <cx:pt idx="32">190</cx:pt>
          <cx:pt idx="33">178</cx:pt>
          <cx:pt idx="34">190</cx:pt>
          <cx:pt idx="35">177</cx:pt>
          <cx:pt idx="36">189</cx:pt>
          <cx:pt idx="37">190</cx:pt>
          <cx:pt idx="38">187</cx:pt>
          <cx:pt idx="39">185</cx:pt>
          <cx:pt idx="40">185</cx:pt>
          <cx:pt idx="41">178</cx:pt>
          <cx:pt idx="42">183</cx:pt>
          <cx:pt idx="43">181</cx:pt>
          <cx:pt idx="44">171</cx:pt>
          <cx:pt idx="45">177</cx:pt>
          <cx:pt idx="46">178</cx:pt>
          <cx:pt idx="47">186</cx:pt>
          <cx:pt idx="48">185</cx:pt>
          <cx:pt idx="49">190</cx:pt>
          <cx:pt idx="50">182</cx:pt>
          <cx:pt idx="51">178</cx:pt>
          <cx:pt idx="52">180</cx:pt>
          <cx:pt idx="53">176</cx:pt>
          <cx:pt idx="54">181</cx:pt>
          <cx:pt idx="55">178</cx:pt>
          <cx:pt idx="56">183</cx:pt>
          <cx:pt idx="57">188</cx:pt>
          <cx:pt idx="58">173</cx:pt>
          <cx:pt idx="59">188</cx:pt>
          <cx:pt idx="60">180</cx:pt>
          <cx:pt idx="61">178</cx:pt>
          <cx:pt idx="62">182</cx:pt>
          <cx:pt idx="63">178</cx:pt>
          <cx:pt idx="64">193</cx:pt>
          <cx:pt idx="65">174</cx:pt>
          <cx:pt idx="66">178</cx:pt>
          <cx:pt idx="67">181</cx:pt>
          <cx:pt idx="68">178</cx:pt>
          <cx:pt idx="69">184</cx:pt>
          <cx:pt idx="70">176</cx:pt>
          <cx:pt idx="71">183</cx:pt>
          <cx:pt idx="72">186</cx:pt>
          <cx:pt idx="73">173</cx:pt>
          <cx:pt idx="74">182</cx:pt>
          <cx:pt idx="75">178</cx:pt>
          <cx:pt idx="76">190</cx:pt>
          <cx:pt idx="77">181</cx:pt>
          <cx:pt idx="78">173</cx:pt>
          <cx:pt idx="79">191</cx:pt>
          <cx:pt idx="80">189</cx:pt>
          <cx:pt idx="81">177</cx:pt>
          <cx:pt idx="82">178</cx:pt>
          <cx:pt idx="83">180</cx:pt>
          <cx:pt idx="84">175</cx:pt>
          <cx:pt idx="85">175</cx:pt>
          <cx:pt idx="86">172</cx:pt>
          <cx:pt idx="87">178</cx:pt>
          <cx:pt idx="88">183</cx:pt>
          <cx:pt idx="89">187</cx:pt>
          <cx:pt idx="90">174</cx:pt>
        </cx:lvl>
      </cx:numDim>
    </cx:data>
  </cx:chartData>
  <cx:chart>
    <cx:title pos="t" align="ctr" overlay="0"/>
    <cx:plotArea>
      <cx:plotAreaRegion>
        <cx:series layoutId="clusteredColumn" uniqueId="{CB2D3E7A-8419-4F18-B07C-8A093ACE191B}">
          <cx:tx>
            <cx:txData>
              <cx:f>Sheet1!$A$1</cx:f>
              <cx:v> height 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>
              <cx:binCount val="20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A3C3-F908-45C2-B6DC-C859444E3A0D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342D8-925D-4753-B072-278CF872BD5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86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342D8-925D-4753-B072-278CF872BD5E}" type="slidenum">
              <a:rPr kumimoji="1" lang="ja-JP" altLang="en-US" smtClean="0"/>
              <a:pPr/>
              <a:t>83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52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21B3-337F-49F7-9270-24A821CCE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96BD56-5FE7-4646-94DE-03C5224EB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FE8CA-C740-4B52-830F-8B06D79C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222C8-D291-486F-ADD8-5A6516F4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8AA874-CDD6-43A6-B56F-7ACD8C2A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90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F4F97-E203-4C3B-A465-C432AE48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C81CA6-D39C-45B8-BA98-AF1B8BAA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F0E670-7A88-40E9-BECE-251FE407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EC93A6-E7C2-4D08-9D45-E0E286E6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022493-13A6-48D7-8634-28FABCAA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8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70AC7-E2C3-450A-9B88-B32C51F3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C49540-618C-4669-BED5-64FB07A7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C40D9-6CBA-411D-A08E-14F7F96E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A6C9-660F-4E81-9DB1-A2318B4C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D0A4A-AD5A-450B-BB1F-DBE5DCB0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35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5DE48-7DF7-441E-8333-0A9047E3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39430C-C080-4F07-8227-3794AB31B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F068A5-963F-4CEE-A78B-4656DC580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FEE614-CA5B-4825-BA3E-E8801257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E67449-38C8-4736-8E19-A6C42F28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BDBDF5-D641-4E6E-8D24-25F622A9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65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6C8B4-DB23-42DF-B711-7AF59838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5C1965-DBB5-47D2-88B8-BDA342F9E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C45774-20CA-44CB-87B5-7DDFDE1CA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A2EE9B3-0933-42D6-BB75-CBA066140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DA9321-6974-4C4D-8F0E-9F45037A0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38512-CC86-4490-8C49-14FD8359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C27A78-0B5C-4C8B-A682-ABA8C2E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817EA-BE30-4D21-8E15-64C1D560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100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7809D-501C-47E2-9A7D-7F62C21A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9FBE3-0DCF-4DA2-978C-F4D754ED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AE34E1-7C8B-4361-A841-4C16712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B94B07-04D8-45BA-B115-3ED3CFF3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7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DF4B28-85FC-4760-BD5F-5A898A62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DE2CB6-2335-40DC-9E32-9FFC86C0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D4C46-0B4D-47DB-BB4A-3F725495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5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EB25D-04DA-4B7A-A0D2-F1436F43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A79F13-30F8-4D46-B79C-EB1257D2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F396E5-749D-4422-A612-FF4ED31E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ADDF59-5CFB-4B60-B294-EB6914F0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A85E8B-4837-4CD3-87CC-DB79DD1D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96708A-9A3F-4900-98AB-492437F7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9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507B9-A02C-4B53-B981-CA470E10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7183E7-D053-40A5-AD26-CB6C0BF27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C01BC5-5BC1-45A1-A3FF-374CE965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6A2C29-4EC0-4E60-9731-28A8FED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684A4D-B1F3-4E51-A47A-962D4766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6089D-F117-4177-94D1-46C1CD47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34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12930-EC50-44C1-B264-DE812D95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981767-1266-4805-AC55-C991A436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3377A7-8861-49C7-BA8A-FC89128C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1F8E49-5693-4772-8405-E486E095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C12A59-C685-49A6-B431-4C694822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17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999B72-F890-468B-8596-5C2BA110D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C9B5B1-CBAF-4A5A-B2C4-E87124F6A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1B5EE0-5596-4D65-ADCF-9AA2F005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E19C96-9446-4EA3-A0E0-F2D516FD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DE92F-D8F7-4C75-8045-EFA7BC20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67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37E88-DC43-481C-8585-4FDE1AF5D457}" type="datetimeFigureOut">
              <a:rPr kumimoji="1" lang="ja-JP" altLang="en-US" smtClean="0"/>
              <a:pPr/>
              <a:t>2020/8/31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66E2-E4B7-45D5-B695-AD632FA2B6B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0B628C-F5E0-4A68-A34E-4D8C325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099858-E51B-4B23-AA0C-7AB849D3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E951F9-D51E-41D1-B145-4D8C66691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6D4E-AAFE-4F8C-A8D0-5C2AC4C84A50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A82B63-E527-4B6A-8C34-97062975F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8FFF8-9E6A-4578-8CA2-6C0328638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1786-25FE-4118-A876-A06568F11D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3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Matlibplot</a:t>
            </a:r>
            <a:r>
              <a:rPr kumimoji="1" lang="ja-JP" altLang="en-US"/>
              <a:t>入門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0EEAB5-8F76-4732-A11D-89115EEF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166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/>
              <a:t>仕様追加</a:t>
            </a:r>
            <a:r>
              <a:rPr kumimoji="1" lang="en-US" altLang="ja-JP"/>
              <a:t>(matrtmente1.py</a:t>
            </a:r>
            <a:r>
              <a:rPr kumimoji="1" lang="ja-JP" altLang="en-US"/>
              <a:t>に追加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57F7D13-5B2D-4A19-8D79-E2F0BAE0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93912"/>
            <a:ext cx="3893376" cy="429309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737DF1-B0DB-4CBD-9876-73A6D364AB71}"/>
              </a:ext>
            </a:extLst>
          </p:cNvPr>
          <p:cNvSpPr/>
          <p:nvPr/>
        </p:nvSpPr>
        <p:spPr>
          <a:xfrm>
            <a:off x="1907704" y="4365104"/>
            <a:ext cx="180020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0E0663-E62E-4607-A2DA-3AEDEFE1AF19}"/>
              </a:ext>
            </a:extLst>
          </p:cNvPr>
          <p:cNvSpPr/>
          <p:nvPr/>
        </p:nvSpPr>
        <p:spPr>
          <a:xfrm>
            <a:off x="4067944" y="3861048"/>
            <a:ext cx="648072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269E702-CB74-4C42-A0F5-2D840B602BF0}"/>
              </a:ext>
            </a:extLst>
          </p:cNvPr>
          <p:cNvSpPr txBox="1"/>
          <p:nvPr/>
        </p:nvSpPr>
        <p:spPr>
          <a:xfrm>
            <a:off x="5940152" y="2276872"/>
            <a:ext cx="313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1,</a:t>
            </a:r>
            <a:r>
              <a:rPr kumimoji="1" lang="ja-JP" altLang="en-US"/>
              <a:t>削除機能をつけてください</a:t>
            </a:r>
            <a:endParaRPr kumimoji="1" lang="en-US" altLang="ja-JP"/>
          </a:p>
          <a:p>
            <a:r>
              <a:rPr lang="en-US" altLang="ja-JP"/>
              <a:t>2,uid</a:t>
            </a:r>
            <a:r>
              <a:rPr lang="ja-JP" altLang="en-US"/>
              <a:t>がないときや削除したとき</a:t>
            </a:r>
            <a:endParaRPr lang="en-US" altLang="ja-JP"/>
          </a:p>
          <a:p>
            <a:r>
              <a:rPr kumimoji="1" lang="ja-JP" altLang="en-US"/>
              <a:t>メッセージを出してください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76237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B634A7-EFF5-427B-8841-4A7E824F0767}"/>
              </a:ext>
            </a:extLst>
          </p:cNvPr>
          <p:cNvSpPr txBox="1"/>
          <p:nvPr/>
        </p:nvSpPr>
        <p:spPr>
          <a:xfrm>
            <a:off x="1187624" y="1997839"/>
            <a:ext cx="56703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btn3 = tk.Button(root, text='</a:t>
            </a:r>
            <a:r>
              <a:rPr lang="ja-JP" altLang="en-US"/>
              <a:t>クリア</a:t>
            </a:r>
            <a:r>
              <a:rPr lang="en-US" altLang="ja-JP"/>
              <a:t>', command=btn_click3)</a:t>
            </a:r>
          </a:p>
          <a:p>
            <a:r>
              <a:rPr lang="en-US" altLang="ja-JP"/>
              <a:t>btn3.place(x=170, y=160) #</a:t>
            </a:r>
            <a:r>
              <a:rPr lang="ja-JP" altLang="en-US"/>
              <a:t>表示位置</a:t>
            </a:r>
          </a:p>
          <a:p>
            <a:endParaRPr lang="ja-JP" altLang="en-US"/>
          </a:p>
          <a:p>
            <a:r>
              <a:rPr lang="en-US" altLang="ja-JP">
                <a:solidFill>
                  <a:srgbClr val="FF0000"/>
                </a:solidFill>
              </a:rPr>
              <a:t>btn4 = tk.Button(root, text='</a:t>
            </a:r>
            <a:r>
              <a:rPr lang="ja-JP" altLang="en-US">
                <a:solidFill>
                  <a:srgbClr val="FF0000"/>
                </a:solidFill>
              </a:rPr>
              <a:t>削除</a:t>
            </a:r>
            <a:r>
              <a:rPr lang="en-US" altLang="ja-JP">
                <a:solidFill>
                  <a:srgbClr val="FF0000"/>
                </a:solidFill>
              </a:rPr>
              <a:t>', command=btn_click4)</a:t>
            </a:r>
          </a:p>
          <a:p>
            <a:r>
              <a:rPr lang="en-US" altLang="ja-JP">
                <a:solidFill>
                  <a:srgbClr val="FF0000"/>
                </a:solidFill>
              </a:rPr>
              <a:t>btn4.place(x=210, y=160) #</a:t>
            </a:r>
            <a:r>
              <a:rPr lang="ja-JP" altLang="en-US">
                <a:solidFill>
                  <a:srgbClr val="FF0000"/>
                </a:solidFill>
              </a:rPr>
              <a:t>表示位置</a:t>
            </a:r>
          </a:p>
          <a:p>
            <a:endParaRPr lang="ja-JP" altLang="en-US">
              <a:solidFill>
                <a:srgbClr val="FF0000"/>
              </a:solidFill>
            </a:endParaRPr>
          </a:p>
          <a:p>
            <a:r>
              <a:rPr lang="en-US" altLang="ja-JP">
                <a:solidFill>
                  <a:srgbClr val="FF0000"/>
                </a:solidFill>
              </a:rPr>
              <a:t>lblmsg = tk.Label(text=u"</a:t>
            </a:r>
            <a:r>
              <a:rPr lang="ja-JP" altLang="en-US">
                <a:solidFill>
                  <a:srgbClr val="FF0000"/>
                </a:solidFill>
              </a:rPr>
              <a:t>　</a:t>
            </a:r>
            <a:r>
              <a:rPr lang="en-US" altLang="ja-JP">
                <a:solidFill>
                  <a:srgbClr val="FF0000"/>
                </a:solidFill>
              </a:rPr>
              <a:t>")  # </a:t>
            </a:r>
          </a:p>
          <a:p>
            <a:r>
              <a:rPr lang="en-US" altLang="ja-JP">
                <a:solidFill>
                  <a:srgbClr val="FF0000"/>
                </a:solidFill>
              </a:rPr>
              <a:t>lblmsg.place(x=30, y=180)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E9BB94-A189-4ED3-91FA-1054DB257BF9}"/>
              </a:ext>
            </a:extLst>
          </p:cNvPr>
          <p:cNvSpPr/>
          <p:nvPr/>
        </p:nvSpPr>
        <p:spPr>
          <a:xfrm>
            <a:off x="1187624" y="2780928"/>
            <a:ext cx="6192688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8CED890A-0F51-407F-ADA0-B3FE89A3B131}"/>
              </a:ext>
            </a:extLst>
          </p:cNvPr>
          <p:cNvSpPr/>
          <p:nvPr/>
        </p:nvSpPr>
        <p:spPr>
          <a:xfrm>
            <a:off x="4427984" y="5089252"/>
            <a:ext cx="3096344" cy="1296144"/>
          </a:xfrm>
          <a:prstGeom prst="wedgeRectCallout">
            <a:avLst>
              <a:gd name="adj1" fmla="val -27662"/>
              <a:gd name="adj2" fmla="val -88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btn3.place</a:t>
            </a:r>
            <a:r>
              <a:rPr kumimoji="1" lang="ja-JP" altLang="en-US"/>
              <a:t>の下に追加する</a:t>
            </a:r>
            <a:endParaRPr kumimoji="1" lang="en-US" altLang="ja-JP"/>
          </a:p>
          <a:p>
            <a:pPr algn="ctr"/>
            <a:r>
              <a:rPr lang="ja-JP" altLang="en-US"/>
              <a:t>ボタンとラベル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CFD51-04DF-4A4D-8D68-3ED3F774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43000"/>
          </a:xfrm>
        </p:spPr>
        <p:txBody>
          <a:bodyPr/>
          <a:lstStyle/>
          <a:p>
            <a:r>
              <a:rPr kumimoji="1" lang="en-US" altLang="ja-JP"/>
              <a:t>btn_click4</a:t>
            </a:r>
            <a:r>
              <a:rPr kumimoji="1" lang="ja-JP" altLang="en-US"/>
              <a:t>を実装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B106CC-8A23-4624-8928-672470B6178A}"/>
              </a:ext>
            </a:extLst>
          </p:cNvPr>
          <p:cNvSpPr txBox="1"/>
          <p:nvPr/>
        </p:nvSpPr>
        <p:spPr>
          <a:xfrm>
            <a:off x="1547664" y="1988840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#</a:t>
            </a:r>
            <a:r>
              <a:rPr lang="ja-JP" altLang="en-US"/>
              <a:t>クリアボタン</a:t>
            </a:r>
          </a:p>
          <a:p>
            <a:r>
              <a:rPr lang="en-US" altLang="ja-JP"/>
              <a:t>def btn_click3():</a:t>
            </a:r>
          </a:p>
          <a:p>
            <a:r>
              <a:rPr lang="en-US" altLang="ja-JP"/>
              <a:t>    txtuid.delete(0,tk.END)</a:t>
            </a:r>
          </a:p>
          <a:p>
            <a:r>
              <a:rPr lang="en-US" altLang="ja-JP"/>
              <a:t>    txtpwd.delete(0,tk.END) </a:t>
            </a:r>
          </a:p>
          <a:p>
            <a:r>
              <a:rPr lang="en-US" altLang="ja-JP"/>
              <a:t>#</a:t>
            </a:r>
            <a:r>
              <a:rPr lang="ja-JP" altLang="en-US"/>
              <a:t>削除ボタン    </a:t>
            </a:r>
          </a:p>
          <a:p>
            <a:r>
              <a:rPr lang="en-US" altLang="ja-JP"/>
              <a:t>def btn_click4():</a:t>
            </a:r>
          </a:p>
          <a:p>
            <a:r>
              <a:rPr lang="en-US" altLang="ja-JP"/>
              <a:t>    uid=txtuid.get()</a:t>
            </a:r>
          </a:p>
          <a:p>
            <a:r>
              <a:rPr lang="en-US" altLang="ja-JP"/>
              <a:t>    print(uid)</a:t>
            </a:r>
          </a:p>
          <a:p>
            <a:r>
              <a:rPr lang="en-US" altLang="ja-JP"/>
              <a:t>    delete(uid)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6A82D4-CD7E-4541-B3AC-56A0AC002B03}"/>
              </a:ext>
            </a:extLst>
          </p:cNvPr>
          <p:cNvSpPr/>
          <p:nvPr/>
        </p:nvSpPr>
        <p:spPr>
          <a:xfrm>
            <a:off x="1187624" y="3140968"/>
            <a:ext cx="4176464" cy="1440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1DDCABB-3D17-4C0E-9066-34AC7736C553}"/>
              </a:ext>
            </a:extLst>
          </p:cNvPr>
          <p:cNvSpPr/>
          <p:nvPr/>
        </p:nvSpPr>
        <p:spPr>
          <a:xfrm>
            <a:off x="4283968" y="2132856"/>
            <a:ext cx="3024336" cy="86409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クリアボタンの後ろに削除ボタンの処理を書く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D56DDB7-BEDA-4C9C-8EEE-AD1A0AC33392}"/>
              </a:ext>
            </a:extLst>
          </p:cNvPr>
          <p:cNvSpPr/>
          <p:nvPr/>
        </p:nvSpPr>
        <p:spPr>
          <a:xfrm>
            <a:off x="1907704" y="5157192"/>
            <a:ext cx="3024336" cy="864096"/>
          </a:xfrm>
          <a:prstGeom prst="wedgeRectCallout">
            <a:avLst>
              <a:gd name="adj1" fmla="val -32549"/>
              <a:gd name="adj2" fmla="val -126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delete</a:t>
            </a:r>
            <a:r>
              <a:rPr kumimoji="1" lang="ja-JP" altLang="en-US"/>
              <a:t>関数を作り実装</a:t>
            </a:r>
          </a:p>
        </p:txBody>
      </p:sp>
    </p:spTree>
    <p:extLst>
      <p:ext uri="{BB962C8B-B14F-4D97-AF65-F5344CB8AC3E}">
        <p14:creationId xmlns:p14="http://schemas.microsoft.com/office/powerpoint/2010/main" val="262523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373C32-BC26-4078-BE2E-08BA9854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5760"/>
            <a:ext cx="8229600" cy="1143000"/>
          </a:xfrm>
        </p:spPr>
        <p:txBody>
          <a:bodyPr/>
          <a:lstStyle/>
          <a:p>
            <a:r>
              <a:rPr lang="en-US" altLang="ja-JP"/>
              <a:t>delete</a:t>
            </a:r>
            <a:r>
              <a:rPr lang="ja-JP" altLang="en-US"/>
              <a:t>関数を実装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C4FBE1-6218-4E8A-99C5-A97964681144}"/>
              </a:ext>
            </a:extLst>
          </p:cNvPr>
          <p:cNvSpPr txBox="1"/>
          <p:nvPr/>
        </p:nvSpPr>
        <p:spPr>
          <a:xfrm>
            <a:off x="1259632" y="980728"/>
            <a:ext cx="727280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#------------</a:t>
            </a:r>
          </a:p>
          <a:p>
            <a:r>
              <a:rPr lang="en-US" altLang="ja-JP"/>
              <a:t>#delete</a:t>
            </a:r>
          </a:p>
          <a:p>
            <a:r>
              <a:rPr lang="en-US" altLang="ja-JP"/>
              <a:t>#</a:t>
            </a:r>
            <a:r>
              <a:rPr lang="ja-JP" altLang="en-US"/>
              <a:t>引数　</a:t>
            </a:r>
            <a:r>
              <a:rPr lang="en-US" altLang="ja-JP"/>
              <a:t>uid</a:t>
            </a:r>
          </a:p>
          <a:p>
            <a:r>
              <a:rPr lang="en-US" altLang="ja-JP"/>
              <a:t>#---------------    </a:t>
            </a:r>
          </a:p>
          <a:p>
            <a:r>
              <a:rPr lang="en-US" altLang="ja-JP"/>
              <a:t>def delete(uid):</a:t>
            </a:r>
          </a:p>
          <a:p>
            <a:r>
              <a:rPr lang="ja-JP" altLang="en-US"/>
              <a:t>    </a:t>
            </a:r>
            <a:r>
              <a:rPr lang="en-US" altLang="ja-JP"/>
              <a:t>dbname='TestDB.db'</a:t>
            </a:r>
          </a:p>
          <a:p>
            <a:r>
              <a:rPr lang="en-US" altLang="ja-JP"/>
              <a:t>    conn=sqlite3.connect(dbname)</a:t>
            </a:r>
          </a:p>
          <a:p>
            <a:r>
              <a:rPr lang="en-US" altLang="ja-JP"/>
              <a:t>    c = conn.cursor()</a:t>
            </a:r>
          </a:p>
          <a:p>
            <a:r>
              <a:rPr lang="en-US" altLang="ja-JP"/>
              <a:t>    delete_sql  =</a:t>
            </a:r>
            <a:r>
              <a:rPr lang="en-US" altLang="ja-JP">
                <a:solidFill>
                  <a:srgbClr val="FF0000"/>
                </a:solidFill>
              </a:rPr>
              <a:t>XXXXXXXXXXXXXXXXXXXXX</a:t>
            </a:r>
          </a:p>
          <a:p>
            <a:r>
              <a:rPr lang="en-US" altLang="ja-JP"/>
              <a:t>    print("SQL=",delete_sql)</a:t>
            </a:r>
          </a:p>
          <a:p>
            <a:r>
              <a:rPr lang="en-US" altLang="ja-JP"/>
              <a:t>    c.execute(</a:t>
            </a:r>
            <a:r>
              <a:rPr lang="en-US" altLang="ja-JP">
                <a:solidFill>
                  <a:srgbClr val="FF0000"/>
                </a:solidFill>
              </a:rPr>
              <a:t>XXXXXXX</a:t>
            </a:r>
            <a:r>
              <a:rPr lang="en-US" altLang="ja-JP"/>
              <a:t>)</a:t>
            </a:r>
          </a:p>
          <a:p>
            <a:r>
              <a:rPr lang="en-US" altLang="ja-JP"/>
              <a:t>    conn.commit()</a:t>
            </a:r>
          </a:p>
          <a:p>
            <a:r>
              <a:rPr lang="en-US" altLang="ja-JP"/>
              <a:t>    conn.close()</a:t>
            </a:r>
          </a:p>
          <a:p>
            <a:r>
              <a:rPr lang="en-US" altLang="ja-JP"/>
              <a:t>    #</a:t>
            </a:r>
            <a:r>
              <a:rPr lang="ja-JP" altLang="en-US"/>
              <a:t>テキストボックスクリア</a:t>
            </a:r>
          </a:p>
          <a:p>
            <a:r>
              <a:rPr lang="ja-JP" altLang="en-US"/>
              <a:t>    </a:t>
            </a:r>
            <a:r>
              <a:rPr lang="en-US" altLang="ja-JP"/>
              <a:t>txtuid.delete(0,tk.END)</a:t>
            </a:r>
          </a:p>
          <a:p>
            <a:r>
              <a:rPr lang="en-US" altLang="ja-JP"/>
              <a:t>    txtpwd.delete(0,tk.END)</a:t>
            </a:r>
          </a:p>
          <a:p>
            <a:r>
              <a:rPr lang="en-US" altLang="ja-JP"/>
              <a:t>    </a:t>
            </a:r>
            <a:r>
              <a:rPr lang="en-US" altLang="ja-JP">
                <a:solidFill>
                  <a:srgbClr val="FF0000"/>
                </a:solidFill>
              </a:rPr>
              <a:t>lblmsg['text']="</a:t>
            </a:r>
            <a:r>
              <a:rPr lang="ja-JP" altLang="en-US">
                <a:solidFill>
                  <a:srgbClr val="FF0000"/>
                </a:solidFill>
              </a:rPr>
              <a:t>削除しました</a:t>
            </a:r>
            <a:r>
              <a:rPr lang="en-US" altLang="ja-JP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D720691-BA17-4BA6-AEE5-6CD400F32C0E}"/>
              </a:ext>
            </a:extLst>
          </p:cNvPr>
          <p:cNvSpPr/>
          <p:nvPr/>
        </p:nvSpPr>
        <p:spPr>
          <a:xfrm>
            <a:off x="4572000" y="4509120"/>
            <a:ext cx="3600400" cy="936104"/>
          </a:xfrm>
          <a:prstGeom prst="wedgeRectCallout">
            <a:avLst>
              <a:gd name="adj1" fmla="val -58532"/>
              <a:gd name="adj2" fmla="val 5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lblmsg</a:t>
            </a:r>
            <a:r>
              <a:rPr lang="ja-JP" altLang="en-US"/>
              <a:t>のラベルを書き換えるときは</a:t>
            </a:r>
            <a:r>
              <a:rPr lang="ja-JP" altLang="en-US">
                <a:solidFill>
                  <a:srgbClr val="FF0000"/>
                </a:solidFill>
              </a:rPr>
              <a:t>オブジェクト名</a:t>
            </a:r>
            <a:r>
              <a:rPr lang="en-US" altLang="ja-JP">
                <a:solidFill>
                  <a:srgbClr val="FF0000"/>
                </a:solidFill>
              </a:rPr>
              <a:t>[‘text’]=“</a:t>
            </a:r>
            <a:r>
              <a:rPr lang="ja-JP" altLang="en-US">
                <a:solidFill>
                  <a:srgbClr val="FF0000"/>
                </a:solidFill>
              </a:rPr>
              <a:t>文字列</a:t>
            </a:r>
            <a:r>
              <a:rPr lang="en-US" altLang="ja-JP">
                <a:solidFill>
                  <a:srgbClr val="FF0000"/>
                </a:solidFill>
              </a:rPr>
              <a:t>”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1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FB048B-39A6-4E11-944C-C0D0279365A2}"/>
              </a:ext>
            </a:extLst>
          </p:cNvPr>
          <p:cNvSpPr txBox="1"/>
          <p:nvPr/>
        </p:nvSpPr>
        <p:spPr>
          <a:xfrm>
            <a:off x="1331640" y="751344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def kensaku(uid):</a:t>
            </a:r>
          </a:p>
          <a:p>
            <a:r>
              <a:rPr lang="ja-JP" altLang="en-US"/>
              <a:t>    dbname='TestDB.db'</a:t>
            </a:r>
          </a:p>
          <a:p>
            <a:r>
              <a:rPr lang="ja-JP" altLang="en-US"/>
              <a:t>    conn=sqlite3.connect(dbname)</a:t>
            </a:r>
          </a:p>
          <a:p>
            <a:r>
              <a:rPr lang="ja-JP" altLang="en-US"/>
              <a:t>    select_sql = "select uid,pwd from user where uid='"+uid+"'"</a:t>
            </a:r>
          </a:p>
          <a:p>
            <a:r>
              <a:rPr lang="ja-JP" altLang="en-US"/>
              <a:t>    print(select_sql)</a:t>
            </a:r>
          </a:p>
          <a:p>
            <a:r>
              <a:rPr lang="ja-JP" altLang="en-US"/>
              <a:t>    flg=0</a:t>
            </a:r>
          </a:p>
          <a:p>
            <a:r>
              <a:rPr lang="ja-JP" altLang="en-US"/>
              <a:t>    c = conn.cursor()</a:t>
            </a:r>
          </a:p>
          <a:p>
            <a:r>
              <a:rPr lang="ja-JP" altLang="en-US"/>
              <a:t>    for row in c.execute(select_sql):</a:t>
            </a:r>
          </a:p>
          <a:p>
            <a:r>
              <a:rPr lang="ja-JP" altLang="en-US"/>
              <a:t>        print(row[0],"******",row[1])</a:t>
            </a:r>
          </a:p>
          <a:p>
            <a:r>
              <a:rPr lang="ja-JP" altLang="en-US"/>
              <a:t>        print("OK")</a:t>
            </a:r>
          </a:p>
          <a:p>
            <a:r>
              <a:rPr lang="ja-JP" altLang="en-US"/>
              <a:t>        uid=row[0]</a:t>
            </a:r>
          </a:p>
          <a:p>
            <a:r>
              <a:rPr lang="ja-JP" altLang="en-US"/>
              <a:t>        pwd=row[1]</a:t>
            </a:r>
          </a:p>
          <a:p>
            <a:r>
              <a:rPr lang="ja-JP" altLang="en-US"/>
              <a:t>        txtpwd.insert(tk.END,pwd)</a:t>
            </a:r>
          </a:p>
          <a:p>
            <a:r>
              <a:rPr lang="ja-JP" altLang="en-US"/>
              <a:t>        flg=1</a:t>
            </a:r>
          </a:p>
          <a:p>
            <a:r>
              <a:rPr lang="ja-JP" altLang="en-US"/>
              <a:t>    conn.close()</a:t>
            </a:r>
          </a:p>
          <a:p>
            <a:r>
              <a:rPr lang="ja-JP" altLang="en-US"/>
              <a:t>    if flg==0:</a:t>
            </a:r>
          </a:p>
          <a:p>
            <a:r>
              <a:rPr lang="ja-JP" altLang="en-US"/>
              <a:t>       print("データない")</a:t>
            </a:r>
          </a:p>
          <a:p>
            <a:r>
              <a:rPr lang="ja-JP" altLang="en-US"/>
              <a:t>       </a:t>
            </a:r>
            <a:r>
              <a:rPr lang="en-US" altLang="ja-JP">
                <a:solidFill>
                  <a:srgbClr val="FF0000"/>
                </a:solidFill>
              </a:rPr>
              <a:t>XXXXXX</a:t>
            </a:r>
            <a:r>
              <a:rPr lang="ja-JP" altLang="en-US"/>
              <a:t>="データない"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BE9A9B45-4BF8-4669-AD99-19D3E891B905}"/>
              </a:ext>
            </a:extLst>
          </p:cNvPr>
          <p:cNvSpPr/>
          <p:nvPr/>
        </p:nvSpPr>
        <p:spPr>
          <a:xfrm>
            <a:off x="4499992" y="5229200"/>
            <a:ext cx="3600400" cy="936104"/>
          </a:xfrm>
          <a:prstGeom prst="wedgeRectCallout">
            <a:avLst>
              <a:gd name="adj1" fmla="val -77104"/>
              <a:gd name="adj2" fmla="val 18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FF0000"/>
                </a:solidFill>
              </a:rPr>
              <a:t>データがないときメッセージをだす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83BD33-51B4-4E89-8107-BC53A84221DA}"/>
              </a:ext>
            </a:extLst>
          </p:cNvPr>
          <p:cNvSpPr txBox="1"/>
          <p:nvPr/>
        </p:nvSpPr>
        <p:spPr>
          <a:xfrm>
            <a:off x="1115616" y="390054"/>
            <a:ext cx="32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kensaku</a:t>
            </a:r>
            <a:r>
              <a:rPr kumimoji="1" lang="ja-JP" altLang="en-US"/>
              <a:t>関数にメッセージを出す</a:t>
            </a:r>
          </a:p>
        </p:txBody>
      </p:sp>
    </p:spTree>
    <p:extLst>
      <p:ext uri="{BB962C8B-B14F-4D97-AF65-F5344CB8AC3E}">
        <p14:creationId xmlns:p14="http://schemas.microsoft.com/office/powerpoint/2010/main" val="335506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DDE2E-6A6A-4784-B788-0BD46EE8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4D4020-1B13-456A-BE22-AAF7E054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492896"/>
            <a:ext cx="8229600" cy="103671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解答例  </a:t>
            </a:r>
            <a:r>
              <a:rPr kumimoji="1" lang="en-US" altLang="ja-JP"/>
              <a:t>mastrtmente3.py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18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2492896"/>
            <a:ext cx="8229600" cy="1143000"/>
          </a:xfrm>
        </p:spPr>
        <p:txBody>
          <a:bodyPr/>
          <a:lstStyle/>
          <a:p>
            <a:r>
              <a:rPr lang="ja-JP" altLang="en-US" dirty="0"/>
              <a:t>折れ線グラフ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5F8D3-7311-45D2-AE27-F3704DE0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C4D19-E822-45B0-A49F-DFDA1EB5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title,xlabel,ylabel,grid,xtick,legend,figure</a:t>
            </a:r>
          </a:p>
          <a:p>
            <a:r>
              <a:rPr lang="en-US" altLang="ja-JP"/>
              <a:t>addsubplot,subplots_adjust,set_xlim,set_ylim</a:t>
            </a:r>
          </a:p>
          <a:p>
            <a:pPr marL="0" indent="0">
              <a:buNone/>
            </a:pPr>
            <a:r>
              <a:rPr kumimoji="1" lang="en-US" altLang="ja-JP"/>
              <a:t>    set_xlabel,set_ylabel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48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850F9-C2D3-4BB5-BED7-A64C651E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折れ線グラフ例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89ADBA-6645-47D1-A6CD-FD98E5BEFA16}"/>
              </a:ext>
            </a:extLst>
          </p:cNvPr>
          <p:cNvSpPr/>
          <p:nvPr/>
        </p:nvSpPr>
        <p:spPr>
          <a:xfrm>
            <a:off x="971600" y="1443841"/>
            <a:ext cx="7355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ja-JP" sz="2800" dirty="0"/>
          </a:p>
          <a:p>
            <a:pPr>
              <a:buNone/>
            </a:pPr>
            <a:r>
              <a:rPr lang="en-US" altLang="ja-JP" sz="2800" dirty="0"/>
              <a:t>%matplotlib inline</a:t>
            </a:r>
          </a:p>
          <a:p>
            <a:pPr>
              <a:buNone/>
            </a:pPr>
            <a:r>
              <a:rPr lang="en-US" altLang="ja-JP" sz="2800" dirty="0"/>
              <a:t>import </a:t>
            </a:r>
            <a:r>
              <a:rPr lang="en-US" altLang="ja-JP" sz="2800" dirty="0" err="1"/>
              <a:t>matplotlib.pyplot</a:t>
            </a:r>
            <a:r>
              <a:rPr lang="en-US" altLang="ja-JP" sz="2800" dirty="0"/>
              <a:t> as </a:t>
            </a:r>
            <a:r>
              <a:rPr lang="en-US" altLang="ja-JP" sz="2800" dirty="0" err="1"/>
              <a:t>plt</a:t>
            </a:r>
            <a:endParaRPr lang="en-US" altLang="ja-JP" sz="2800" dirty="0"/>
          </a:p>
          <a:p>
            <a:pPr>
              <a:buNone/>
            </a:pPr>
            <a:endParaRPr lang="en-US" altLang="ja-JP" sz="2800" dirty="0"/>
          </a:p>
          <a:p>
            <a:pPr>
              <a:buNone/>
            </a:pPr>
            <a:r>
              <a:rPr lang="en-US" altLang="ja-JP" sz="2800" dirty="0" err="1"/>
              <a:t>plt.plot</a:t>
            </a:r>
            <a:r>
              <a:rPr lang="en-US" altLang="ja-JP" sz="2800" dirty="0"/>
              <a:t>([1, 2, 3, 4], # x</a:t>
            </a:r>
            <a:r>
              <a:rPr lang="ja-JP" altLang="en-US" sz="2800" dirty="0"/>
              <a:t>の値</a:t>
            </a:r>
          </a:p>
          <a:p>
            <a:pPr>
              <a:buNone/>
            </a:pPr>
            <a:r>
              <a:rPr lang="ja-JP" altLang="en-US" sz="2800" dirty="0"/>
              <a:t>         </a:t>
            </a:r>
            <a:r>
              <a:rPr lang="en-US" altLang="ja-JP" sz="2800" dirty="0"/>
              <a:t>[1, 4, 9, 16])# y</a:t>
            </a:r>
            <a:r>
              <a:rPr lang="ja-JP" altLang="en-US" sz="2800" dirty="0"/>
              <a:t>の値</a:t>
            </a:r>
          </a:p>
          <a:p>
            <a:pPr>
              <a:buNone/>
            </a:pPr>
            <a:r>
              <a:rPr lang="en-US" altLang="ja-JP" sz="2800" dirty="0" err="1"/>
              <a:t>plt.ylabel</a:t>
            </a:r>
            <a:r>
              <a:rPr lang="en-US" altLang="ja-JP" sz="2800" dirty="0"/>
              <a:t>('y-label')  # y</a:t>
            </a:r>
            <a:r>
              <a:rPr lang="ja-JP" altLang="en-US" sz="2800" dirty="0"/>
              <a:t>軸のラベルをプロット</a:t>
            </a:r>
          </a:p>
          <a:p>
            <a:pPr>
              <a:buNone/>
            </a:pPr>
            <a:r>
              <a:rPr lang="en-US" altLang="ja-JP" sz="2800" dirty="0" err="1"/>
              <a:t>plt.xlabel</a:t>
            </a:r>
            <a:r>
              <a:rPr lang="en-US" altLang="ja-JP" sz="2800" dirty="0"/>
              <a:t>('x-label')  # x</a:t>
            </a:r>
            <a:r>
              <a:rPr lang="ja-JP" altLang="en-US" sz="2800" dirty="0"/>
              <a:t>軸のラベルをプロット</a:t>
            </a:r>
          </a:p>
          <a:p>
            <a:pPr>
              <a:buNone/>
            </a:pPr>
            <a:r>
              <a:rPr lang="en-US" altLang="ja-JP" sz="2800" dirty="0" err="1"/>
              <a:t>plt.show</a:t>
            </a:r>
            <a:r>
              <a:rPr lang="en-US" altLang="ja-JP" sz="2800"/>
              <a:t>()             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727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折れ線グラフを</a:t>
            </a:r>
            <a:r>
              <a:rPr lang="ja-JP" altLang="en-US"/>
              <a:t>表示する</a:t>
            </a:r>
            <a:r>
              <a:rPr lang="en-US" altLang="ja-JP"/>
              <a:t>(plot,show)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118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>
              <a:buNone/>
            </a:pPr>
            <a:r>
              <a:rPr lang="en-US" altLang="ja-JP" dirty="0" err="1"/>
              <a:t>x_list</a:t>
            </a:r>
            <a:r>
              <a:rPr lang="en-US" altLang="ja-JP" dirty="0"/>
              <a:t> = [ 5,  6,  7,  8,  9]        </a:t>
            </a:r>
          </a:p>
          <a:p>
            <a:pPr>
              <a:buNone/>
            </a:pPr>
            <a:r>
              <a:rPr lang="en-US" altLang="ja-JP" dirty="0" err="1"/>
              <a:t>y_list</a:t>
            </a:r>
            <a:r>
              <a:rPr lang="en-US" altLang="ja-JP" dirty="0"/>
              <a:t> = [50, 40, 30, 20, 10]  </a:t>
            </a:r>
          </a:p>
          <a:p>
            <a:pPr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</a:t>
            </a:r>
            <a:r>
              <a:rPr lang="en-US" altLang="ja-JP" dirty="0" err="1"/>
              <a:t>x_list</a:t>
            </a:r>
            <a:r>
              <a:rPr lang="en-US" altLang="ja-JP" dirty="0"/>
              <a:t>, </a:t>
            </a:r>
            <a:r>
              <a:rPr lang="en-US" altLang="ja-JP" dirty="0" err="1"/>
              <a:t>y_list</a:t>
            </a:r>
            <a:r>
              <a:rPr lang="en-US" altLang="ja-JP" dirty="0"/>
              <a:t>)             </a:t>
            </a:r>
          </a:p>
          <a:p>
            <a:pPr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                               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C3A7EE-8B54-45E8-8B61-73E9C792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75720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BBDF9-22D7-4182-845E-ED0DC003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060848"/>
            <a:ext cx="8229600" cy="1143000"/>
          </a:xfrm>
        </p:spPr>
        <p:txBody>
          <a:bodyPr/>
          <a:lstStyle/>
          <a:p>
            <a:r>
              <a:rPr kumimoji="1" lang="ja-JP" altLang="en-US"/>
              <a:t>前回の復習</a:t>
            </a:r>
          </a:p>
        </p:txBody>
      </p:sp>
    </p:spTree>
    <p:extLst>
      <p:ext uri="{BB962C8B-B14F-4D97-AF65-F5344CB8AC3E}">
        <p14:creationId xmlns:p14="http://schemas.microsoft.com/office/powerpoint/2010/main" val="77513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CA61D-3BE2-4B7A-A423-B9375B1D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</a:t>
            </a:r>
            <a:r>
              <a:rPr kumimoji="1" lang="ja-JP" altLang="en-US"/>
              <a:t>のタイトル</a:t>
            </a:r>
            <a:r>
              <a:rPr kumimoji="1" lang="en-US" altLang="ja-JP"/>
              <a:t>(plot2.py)(</a:t>
            </a:r>
            <a:r>
              <a:rPr kumimoji="1" lang="en-US" altLang="ja-JP" dirty="0"/>
              <a:t>title)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E0B67E-5376-40C5-A53B-99CAB604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92" y="1420703"/>
            <a:ext cx="8229600" cy="53571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x_list</a:t>
            </a:r>
            <a:r>
              <a:rPr lang="en-US" altLang="ja-JP" dirty="0"/>
              <a:t> = [ 5,  6,  7,  8,  9]        </a:t>
            </a:r>
          </a:p>
          <a:p>
            <a:pPr marL="0" indent="0">
              <a:buNone/>
            </a:pPr>
            <a:r>
              <a:rPr lang="en-US" altLang="ja-JP" dirty="0" err="1"/>
              <a:t>y_list</a:t>
            </a:r>
            <a:r>
              <a:rPr lang="en-US" altLang="ja-JP" dirty="0"/>
              <a:t> = [50, 40, 30, 20, 10]  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'Center Title',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    color='red',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    size=20,</a:t>
            </a:r>
          </a:p>
          <a:p>
            <a:pPr marL="0" indent="0">
              <a:buNone/>
            </a:pPr>
            <a:r>
              <a:rPr lang="ja-JP" altLang="en-US">
                <a:solidFill>
                  <a:srgbClr val="FF0000"/>
                </a:solidFill>
              </a:rPr>
              <a:t>　　　　</a:t>
            </a:r>
            <a:r>
              <a:rPr lang="en-US" altLang="ja-JP">
                <a:solidFill>
                  <a:srgbClr val="FF0000"/>
                </a:solidFill>
              </a:rPr>
              <a:t>family</a:t>
            </a:r>
            <a:r>
              <a:rPr lang="en-US" altLang="ja-JP" dirty="0">
                <a:solidFill>
                  <a:srgbClr val="FF0000"/>
                </a:solidFill>
              </a:rPr>
              <a:t>='fantasy',</a:t>
            </a:r>
          </a:p>
          <a:p>
            <a:pPr marL="0" indent="0">
              <a:buNone/>
            </a:pPr>
            <a:r>
              <a:rPr lang="en-US" altLang="ja-JP" dirty="0"/>
              <a:t>         )</a:t>
            </a:r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</a:t>
            </a:r>
            <a:r>
              <a:rPr lang="en-US" altLang="ja-JP" dirty="0" err="1"/>
              <a:t>x_list</a:t>
            </a:r>
            <a:r>
              <a:rPr lang="en-US" altLang="ja-JP" dirty="0"/>
              <a:t>, </a:t>
            </a:r>
            <a:r>
              <a:rPr lang="en-US" altLang="ja-JP" dirty="0" err="1"/>
              <a:t>y_list</a:t>
            </a:r>
            <a:r>
              <a:rPr lang="en-US" altLang="ja-JP" dirty="0"/>
              <a:t>)             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 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A98FDC-3040-4344-949F-36F777480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01008"/>
            <a:ext cx="35052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6FC3D-1783-43D3-8CFD-B86B811311BC}"/>
              </a:ext>
            </a:extLst>
          </p:cNvPr>
          <p:cNvSpPr txBox="1"/>
          <p:nvPr/>
        </p:nvSpPr>
        <p:spPr>
          <a:xfrm>
            <a:off x="6084168" y="3356992"/>
            <a:ext cx="1656184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683C702-22A9-4629-807C-25D7F5E526C7}"/>
              </a:ext>
            </a:extLst>
          </p:cNvPr>
          <p:cNvCxnSpPr>
            <a:cxnSpLocks/>
          </p:cNvCxnSpPr>
          <p:nvPr/>
        </p:nvCxnSpPr>
        <p:spPr>
          <a:xfrm>
            <a:off x="3906100" y="3229744"/>
            <a:ext cx="2016224" cy="4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823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16AC1B-EE4A-42C1-BB9F-8563404D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x</a:t>
            </a:r>
            <a:r>
              <a:rPr kumimoji="1" lang="ja-JP" altLang="en-US"/>
              <a:t>軸</a:t>
            </a:r>
            <a:r>
              <a:rPr kumimoji="1" lang="en-US" altLang="ja-JP"/>
              <a:t>y</a:t>
            </a:r>
            <a:r>
              <a:rPr kumimoji="1" lang="ja-JP" altLang="en-US"/>
              <a:t>軸のタイトル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1ADE33-5A27-476F-86E0-EB42F6FA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/>
              <a:t>import matplotlib.pyplot as plt</a:t>
            </a:r>
          </a:p>
          <a:p>
            <a:pPr marL="0" indent="0">
              <a:buNone/>
            </a:pPr>
            <a:r>
              <a:rPr kumimoji="1" lang="en-US" altLang="ja-JP"/>
              <a:t>x_list = [ 5,  6,  7,  8,  9]        </a:t>
            </a:r>
          </a:p>
          <a:p>
            <a:pPr marL="0" indent="0">
              <a:buNone/>
            </a:pPr>
            <a:r>
              <a:rPr kumimoji="1" lang="en-US" altLang="ja-JP"/>
              <a:t>y_list = [50, 40, 30, 20, 10]</a:t>
            </a:r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plt.xlabel("X-axis")</a:t>
            </a:r>
          </a:p>
          <a:p>
            <a:pPr marL="0" indent="0">
              <a:buNone/>
            </a:pPr>
            <a:r>
              <a:rPr kumimoji="1" lang="en-US" altLang="ja-JP">
                <a:solidFill>
                  <a:srgbClr val="FF0000"/>
                </a:solidFill>
              </a:rPr>
              <a:t>plt.ylabel("Y-axis")</a:t>
            </a:r>
          </a:p>
          <a:p>
            <a:pPr marL="0" indent="0">
              <a:buNone/>
            </a:pPr>
            <a:r>
              <a:rPr kumimoji="1" lang="en-US" altLang="ja-JP"/>
              <a:t>plt.plot(x_list, y_list)           </a:t>
            </a:r>
          </a:p>
          <a:p>
            <a:pPr marL="0" indent="0">
              <a:buNone/>
            </a:pPr>
            <a:r>
              <a:rPr kumimoji="1" lang="en-US" altLang="ja-JP"/>
              <a:t>plt.show()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B78F4-B5D3-4644-BD8C-19574CB09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068960"/>
            <a:ext cx="5318370" cy="364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822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2E000-333E-4ACB-9E0C-D6A0F681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53" y="6178"/>
            <a:ext cx="9659416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Ｘ軸</a:t>
            </a:r>
            <a:r>
              <a:rPr kumimoji="1" lang="en-US" altLang="ja-JP" dirty="0"/>
              <a:t>,y</a:t>
            </a:r>
            <a:r>
              <a:rPr kumimoji="1" lang="ja-JP" altLang="en-US" dirty="0"/>
              <a:t>軸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en-US" altLang="ja-JP" dirty="0" err="1">
                <a:solidFill>
                  <a:srgbClr val="FF0000"/>
                </a:solidFill>
              </a:rPr>
              <a:t>xlabel,ylabel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ja-JP" altLang="en-US" dirty="0"/>
              <a:t>のタイトルのつけ方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6E22BDE-9F5B-4F56-9BF7-D7B36C09185B}"/>
              </a:ext>
            </a:extLst>
          </p:cNvPr>
          <p:cNvSpPr/>
          <p:nvPr/>
        </p:nvSpPr>
        <p:spPr>
          <a:xfrm>
            <a:off x="539552" y="980728"/>
            <a:ext cx="7398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plt.plot</a:t>
            </a:r>
            <a:r>
              <a:rPr lang="en-US" altLang="ja-JP" dirty="0"/>
              <a:t>(range(10))           # y</a:t>
            </a:r>
            <a:r>
              <a:rPr lang="ja-JP" altLang="en-US" dirty="0"/>
              <a:t>値を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10</a:t>
            </a:r>
            <a:r>
              <a:rPr lang="ja-JP" altLang="en-US" dirty="0"/>
              <a:t>にしてラインをプロット</a:t>
            </a:r>
          </a:p>
          <a:p>
            <a:endParaRPr lang="ja-JP" altLang="en-US" dirty="0"/>
          </a:p>
          <a:p>
            <a:r>
              <a:rPr lang="en-US" altLang="ja-JP" dirty="0" err="1"/>
              <a:t>plt.xlabel</a:t>
            </a:r>
            <a:r>
              <a:rPr lang="en-US" altLang="ja-JP" dirty="0"/>
              <a:t>('x-label',         # x</a:t>
            </a:r>
            <a:r>
              <a:rPr lang="ja-JP" altLang="en-US" dirty="0"/>
              <a:t>軸ラベルのテキスト</a:t>
            </a:r>
          </a:p>
          <a:p>
            <a:r>
              <a:rPr lang="ja-JP" altLang="en-US" dirty="0"/>
              <a:t>           </a:t>
            </a:r>
            <a:r>
              <a:rPr lang="en-US" altLang="ja-JP" dirty="0"/>
              <a:t>size=16,</a:t>
            </a:r>
          </a:p>
          <a:p>
            <a:r>
              <a:rPr lang="en-US" altLang="ja-JP" dirty="0"/>
              <a:t>           position=(1,0),    # x</a:t>
            </a:r>
            <a:r>
              <a:rPr lang="ja-JP" altLang="en-US" dirty="0"/>
              <a:t>軸に対して</a:t>
            </a:r>
            <a:r>
              <a:rPr lang="en-US" altLang="ja-JP" dirty="0"/>
              <a:t>1</a:t>
            </a:r>
            <a:r>
              <a:rPr lang="ja-JP" altLang="en-US" dirty="0"/>
              <a:t>の位置</a:t>
            </a:r>
            <a:r>
              <a:rPr lang="en-US" altLang="ja-JP" dirty="0"/>
              <a:t>(</a:t>
            </a:r>
            <a:r>
              <a:rPr lang="ja-JP" altLang="en-US" dirty="0"/>
              <a:t>右端</a:t>
            </a:r>
            <a:r>
              <a:rPr lang="en-US" altLang="ja-JP" dirty="0"/>
              <a:t>)</a:t>
            </a:r>
            <a:r>
              <a:rPr lang="ja-JP" altLang="en-US" dirty="0"/>
              <a:t>に配置</a:t>
            </a:r>
          </a:p>
          <a:p>
            <a:r>
              <a:rPr lang="ja-JP" altLang="en-US" dirty="0"/>
              <a:t>           </a:t>
            </a:r>
            <a:r>
              <a:rPr lang="en-US" altLang="ja-JP" dirty="0">
                <a:solidFill>
                  <a:srgbClr val="FF0000"/>
                </a:solidFill>
              </a:rPr>
              <a:t>rotation=</a:t>
            </a:r>
            <a:r>
              <a:rPr lang="en-US" altLang="ja-JP">
                <a:solidFill>
                  <a:srgbClr val="FF0000"/>
                </a:solidFill>
              </a:rPr>
              <a:t>0        </a:t>
            </a:r>
            <a:r>
              <a:rPr lang="en-US" altLang="ja-JP"/>
              <a:t>#</a:t>
            </a:r>
            <a:r>
              <a:rPr lang="ja-JP" altLang="en-US"/>
              <a:t>テキストの回転角度を</a:t>
            </a:r>
            <a:r>
              <a:rPr lang="en-US" altLang="ja-JP"/>
              <a:t>0</a:t>
            </a:r>
            <a:r>
              <a:rPr lang="ja-JP" altLang="en-US"/>
              <a:t>にする</a:t>
            </a:r>
            <a:endParaRPr lang="ja-JP" altLang="en-US" dirty="0"/>
          </a:p>
          <a:p>
            <a:r>
              <a:rPr lang="ja-JP" altLang="en-US" dirty="0"/>
              <a:t>          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plt.ylabel</a:t>
            </a:r>
            <a:r>
              <a:rPr lang="en-US" altLang="ja-JP" dirty="0"/>
              <a:t>('y-label',         # y</a:t>
            </a:r>
            <a:r>
              <a:rPr lang="ja-JP" altLang="en-US" dirty="0"/>
              <a:t>軸ラベルのテキスト</a:t>
            </a:r>
          </a:p>
          <a:p>
            <a:r>
              <a:rPr lang="ja-JP" altLang="en-US" dirty="0"/>
              <a:t>           </a:t>
            </a:r>
            <a:r>
              <a:rPr lang="en-US" altLang="ja-JP" dirty="0"/>
              <a:t>color='red',</a:t>
            </a:r>
          </a:p>
          <a:p>
            <a:r>
              <a:rPr lang="en-US" altLang="ja-JP" dirty="0"/>
              <a:t>           size=16,</a:t>
            </a:r>
          </a:p>
          <a:p>
            <a:r>
              <a:rPr lang="en-US" altLang="ja-JP" dirty="0"/>
              <a:t>           position=(0, 0.9), # y</a:t>
            </a:r>
            <a:r>
              <a:rPr lang="ja-JP" altLang="en-US" dirty="0"/>
              <a:t>軸に対して</a:t>
            </a:r>
            <a:r>
              <a:rPr lang="en-US" altLang="ja-JP" dirty="0"/>
              <a:t>0.9</a:t>
            </a:r>
            <a:r>
              <a:rPr lang="ja-JP" altLang="en-US" dirty="0"/>
              <a:t>の位置に配置</a:t>
            </a:r>
          </a:p>
          <a:p>
            <a:r>
              <a:rPr lang="ja-JP" altLang="en-US" dirty="0"/>
              <a:t>           </a:t>
            </a:r>
            <a:r>
              <a:rPr lang="en-US" altLang="ja-JP" dirty="0">
                <a:solidFill>
                  <a:srgbClr val="FF0000"/>
                </a:solidFill>
              </a:rPr>
              <a:t>rotation=0</a:t>
            </a:r>
            <a:r>
              <a:rPr lang="en-US" altLang="ja-JP" dirty="0"/>
              <a:t>         # </a:t>
            </a:r>
            <a:r>
              <a:rPr lang="ja-JP" altLang="en-US" dirty="0"/>
              <a:t>テキストの回転角度を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          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A0D07C-FF91-4565-A05D-4C4615064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65104"/>
            <a:ext cx="4000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4081FD-54A8-4F57-A9AD-A732CC6F3603}"/>
              </a:ext>
            </a:extLst>
          </p:cNvPr>
          <p:cNvSpPr txBox="1"/>
          <p:nvPr/>
        </p:nvSpPr>
        <p:spPr>
          <a:xfrm>
            <a:off x="971600" y="2375334"/>
            <a:ext cx="1656184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6F0194-3308-4B4A-81D3-529EC7670AD5}"/>
              </a:ext>
            </a:extLst>
          </p:cNvPr>
          <p:cNvSpPr txBox="1"/>
          <p:nvPr/>
        </p:nvSpPr>
        <p:spPr>
          <a:xfrm>
            <a:off x="971600" y="4005064"/>
            <a:ext cx="1656184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77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7D4E20-00CA-4507-8956-6E483C72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rotation</a:t>
            </a:r>
            <a:r>
              <a:rPr kumimoji="1" lang="ja-JP" altLang="en-US" dirty="0"/>
              <a:t>パラメータを変えてみる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FF26B2-AB2A-4A70-97E5-E21919819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26822"/>
            <a:ext cx="3485173" cy="256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E48D4B8-A346-4290-8792-A981E06CC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21213"/>
            <a:ext cx="3485173" cy="221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900E0E-A272-44A4-9ECF-6F3AAA6B740E}"/>
              </a:ext>
            </a:extLst>
          </p:cNvPr>
          <p:cNvSpPr/>
          <p:nvPr/>
        </p:nvSpPr>
        <p:spPr>
          <a:xfrm>
            <a:off x="5724128" y="1857021"/>
            <a:ext cx="1288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rotation=90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092270-C199-4967-8ED8-0922C7B30461}"/>
              </a:ext>
            </a:extLst>
          </p:cNvPr>
          <p:cNvSpPr/>
          <p:nvPr/>
        </p:nvSpPr>
        <p:spPr>
          <a:xfrm>
            <a:off x="1691680" y="1844824"/>
            <a:ext cx="1171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rotation=0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8224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B1FD5-D0F6-4A5C-B086-0BB87820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59" y="-71011"/>
            <a:ext cx="8229600" cy="1143000"/>
          </a:xfrm>
        </p:spPr>
        <p:txBody>
          <a:bodyPr/>
          <a:lstStyle/>
          <a:p>
            <a:r>
              <a:rPr kumimoji="1" lang="ja-JP" altLang="en-US" dirty="0"/>
              <a:t>空白を入れてみる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44897F-288D-4F26-965D-111F454A3952}"/>
              </a:ext>
            </a:extLst>
          </p:cNvPr>
          <p:cNvSpPr/>
          <p:nvPr/>
        </p:nvSpPr>
        <p:spPr>
          <a:xfrm>
            <a:off x="296652" y="836712"/>
            <a:ext cx="85506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plt.plot</a:t>
            </a:r>
            <a:r>
              <a:rPr lang="en-US" altLang="ja-JP" dirty="0"/>
              <a:t>(range(10))           # y</a:t>
            </a:r>
            <a:r>
              <a:rPr lang="ja-JP" altLang="en-US" dirty="0"/>
              <a:t>値を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10</a:t>
            </a:r>
            <a:r>
              <a:rPr lang="ja-JP" altLang="en-US" dirty="0"/>
              <a:t>にしてラインをプロット</a:t>
            </a:r>
          </a:p>
          <a:p>
            <a:r>
              <a:rPr lang="en-US" altLang="ja-JP" dirty="0" err="1"/>
              <a:t>plt.xlabel</a:t>
            </a:r>
            <a:r>
              <a:rPr lang="en-US" altLang="ja-JP" dirty="0"/>
              <a:t>('x-label',         # x</a:t>
            </a:r>
            <a:r>
              <a:rPr lang="ja-JP" altLang="en-US" dirty="0"/>
              <a:t>軸ラベルのテキスト</a:t>
            </a:r>
          </a:p>
          <a:p>
            <a:r>
              <a:rPr lang="ja-JP" altLang="en-US" dirty="0"/>
              <a:t>           </a:t>
            </a:r>
            <a:r>
              <a:rPr lang="en-US" altLang="ja-JP" dirty="0"/>
              <a:t>size=16,</a:t>
            </a:r>
          </a:p>
          <a:p>
            <a:r>
              <a:rPr lang="en-US" altLang="ja-JP" dirty="0"/>
              <a:t>           position=(1,0),    # x</a:t>
            </a:r>
            <a:r>
              <a:rPr lang="ja-JP" altLang="en-US" dirty="0"/>
              <a:t>軸に対して</a:t>
            </a:r>
            <a:r>
              <a:rPr lang="en-US" altLang="ja-JP" dirty="0"/>
              <a:t>1</a:t>
            </a:r>
            <a:r>
              <a:rPr lang="ja-JP" altLang="en-US" dirty="0"/>
              <a:t>の位置</a:t>
            </a:r>
            <a:r>
              <a:rPr lang="en-US" altLang="ja-JP" dirty="0"/>
              <a:t>(</a:t>
            </a:r>
            <a:r>
              <a:rPr lang="ja-JP" altLang="en-US" dirty="0"/>
              <a:t>右端</a:t>
            </a:r>
            <a:r>
              <a:rPr lang="en-US" altLang="ja-JP" dirty="0"/>
              <a:t>)</a:t>
            </a:r>
            <a:r>
              <a:rPr lang="ja-JP" altLang="en-US" dirty="0"/>
              <a:t>に配置</a:t>
            </a:r>
          </a:p>
          <a:p>
            <a:r>
              <a:rPr lang="ja-JP" altLang="en-US" dirty="0"/>
              <a:t>           </a:t>
            </a:r>
            <a:r>
              <a:rPr lang="en-US" altLang="ja-JP" dirty="0"/>
              <a:t>rotation=0        # 90</a:t>
            </a:r>
            <a:r>
              <a:rPr lang="ja-JP" altLang="en-US" dirty="0"/>
              <a:t>度反時計回りに回転</a:t>
            </a:r>
          </a:p>
          <a:p>
            <a:r>
              <a:rPr lang="en-US" altLang="ja-JP" dirty="0"/>
              <a:t>)</a:t>
            </a:r>
          </a:p>
          <a:p>
            <a:r>
              <a:rPr lang="en-US" altLang="ja-JP" dirty="0" err="1"/>
              <a:t>plt.ylabel</a:t>
            </a:r>
            <a:r>
              <a:rPr lang="en-US" altLang="ja-JP" dirty="0"/>
              <a:t>('y-label',         # y</a:t>
            </a:r>
            <a:r>
              <a:rPr lang="ja-JP" altLang="en-US" dirty="0"/>
              <a:t>軸ラベルのテキスト</a:t>
            </a:r>
          </a:p>
          <a:p>
            <a:r>
              <a:rPr lang="ja-JP" altLang="en-US" dirty="0"/>
              <a:t>           </a:t>
            </a:r>
            <a:r>
              <a:rPr lang="en-US" altLang="ja-JP" dirty="0"/>
              <a:t>color='red',</a:t>
            </a:r>
          </a:p>
          <a:p>
            <a:r>
              <a:rPr lang="en-US" altLang="ja-JP" dirty="0"/>
              <a:t>           size=16,</a:t>
            </a:r>
          </a:p>
          <a:p>
            <a:r>
              <a:rPr lang="en-US" altLang="ja-JP" dirty="0"/>
              <a:t>           position=(0, 0.9), # y</a:t>
            </a:r>
            <a:r>
              <a:rPr lang="ja-JP" altLang="en-US" dirty="0"/>
              <a:t>軸に対して</a:t>
            </a:r>
            <a:r>
              <a:rPr lang="en-US" altLang="ja-JP" dirty="0"/>
              <a:t>0.9</a:t>
            </a:r>
            <a:r>
              <a:rPr lang="ja-JP" altLang="en-US" dirty="0"/>
              <a:t>の位置に配置</a:t>
            </a:r>
          </a:p>
          <a:p>
            <a:r>
              <a:rPr lang="ja-JP" altLang="en-US" dirty="0"/>
              <a:t>           </a:t>
            </a:r>
            <a:r>
              <a:rPr lang="en-US" altLang="ja-JP" dirty="0" err="1">
                <a:solidFill>
                  <a:srgbClr val="FF0000"/>
                </a:solidFill>
              </a:rPr>
              <a:t>labelpad</a:t>
            </a:r>
            <a:r>
              <a:rPr lang="en-US" altLang="ja-JP" dirty="0">
                <a:solidFill>
                  <a:srgbClr val="FF0000"/>
                </a:solidFill>
              </a:rPr>
              <a:t>=15,</a:t>
            </a:r>
          </a:p>
          <a:p>
            <a:r>
              <a:rPr lang="en-US" altLang="ja-JP" dirty="0"/>
              <a:t>           rotation=0         # </a:t>
            </a:r>
            <a:r>
              <a:rPr lang="ja-JP" altLang="en-US" dirty="0"/>
              <a:t>テキストの回転角度を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          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lang="ja-JP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3C51D1-C583-4412-96F0-243A975B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653136"/>
            <a:ext cx="4249291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3D9444A-B62B-4860-A673-F63434715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83795"/>
            <a:ext cx="4000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436E6700-C37A-4CA2-A049-3483BC855EF9}"/>
              </a:ext>
            </a:extLst>
          </p:cNvPr>
          <p:cNvSpPr/>
          <p:nvPr/>
        </p:nvSpPr>
        <p:spPr>
          <a:xfrm>
            <a:off x="4572000" y="5479476"/>
            <a:ext cx="576064" cy="557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6F941-6420-4D7B-867E-743CB34DA755}"/>
              </a:ext>
            </a:extLst>
          </p:cNvPr>
          <p:cNvSpPr txBox="1"/>
          <p:nvPr/>
        </p:nvSpPr>
        <p:spPr>
          <a:xfrm>
            <a:off x="107504" y="4683795"/>
            <a:ext cx="1656184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EA7AFE-FF8D-40FA-B5DE-D65D9F1496C2}"/>
              </a:ext>
            </a:extLst>
          </p:cNvPr>
          <p:cNvSpPr txBox="1"/>
          <p:nvPr/>
        </p:nvSpPr>
        <p:spPr>
          <a:xfrm>
            <a:off x="4646848" y="4567189"/>
            <a:ext cx="1656184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789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77D0A-A13C-45CD-830C-DB4BF4E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085584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軸の目盛りに単位を入れる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xticks,yticks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BEDB316-9648-4F2F-A4D1-0E2DD231A3E9}"/>
              </a:ext>
            </a:extLst>
          </p:cNvPr>
          <p:cNvSpPr/>
          <p:nvPr/>
        </p:nvSpPr>
        <p:spPr>
          <a:xfrm>
            <a:off x="365845" y="764704"/>
            <a:ext cx="794156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%matplotlib inline</a:t>
            </a:r>
          </a:p>
          <a:p>
            <a:r>
              <a:rPr lang="ja-JP" altLang="en-US" dirty="0"/>
              <a:t>import matplotlib.pyplot as plt</a:t>
            </a:r>
          </a:p>
          <a:p>
            <a:r>
              <a:rPr lang="ja-JP" altLang="en-US" dirty="0"/>
              <a:t>plt.plot([1, 2, 3, 4, 5, 6]</a:t>
            </a:r>
            <a:r>
              <a:rPr lang="ja-JP" altLang="en-US"/>
              <a:t>,                　　　　# </a:t>
            </a:r>
            <a:r>
              <a:rPr lang="ja-JP" altLang="en-US" dirty="0"/>
              <a:t>x</a:t>
            </a:r>
            <a:r>
              <a:rPr lang="ja-JP" altLang="en-US"/>
              <a:t>の値　月</a:t>
            </a:r>
            <a:endParaRPr lang="ja-JP" altLang="en-US" dirty="0"/>
          </a:p>
          <a:p>
            <a:r>
              <a:rPr lang="ja-JP" altLang="en-US" dirty="0"/>
              <a:t>         [8.6, 5.3, 10.2, 16.1, 22.3, 24.6</a:t>
            </a:r>
            <a:r>
              <a:rPr lang="ja-JP" altLang="en-US"/>
              <a:t>],　# </a:t>
            </a:r>
            <a:r>
              <a:rPr lang="ja-JP" altLang="en-US" dirty="0"/>
              <a:t>y</a:t>
            </a:r>
            <a:r>
              <a:rPr lang="ja-JP" altLang="en-US"/>
              <a:t>の値　気温</a:t>
            </a:r>
            <a:endParaRPr lang="ja-JP" altLang="en-US" dirty="0"/>
          </a:p>
          <a:p>
            <a:r>
              <a:rPr lang="ja-JP" altLang="en-US" dirty="0"/>
              <a:t>         marker='o',                        # サークル型のマーカー</a:t>
            </a:r>
          </a:p>
          <a:p>
            <a:r>
              <a:rPr lang="ja-JP" altLang="en-US" dirty="0"/>
              <a:t>         )</a:t>
            </a:r>
          </a:p>
          <a:p>
            <a:r>
              <a:rPr lang="ja-JP" altLang="en-US" dirty="0"/>
              <a:t>plt.title('Average Temperature', size=18)   # タイトル</a:t>
            </a:r>
          </a:p>
          <a:p>
            <a:r>
              <a:rPr lang="ja-JP" altLang="en-US" dirty="0"/>
              <a:t>plt.xlabel('Month', size=14)                # x軸のラベルをプロット</a:t>
            </a:r>
          </a:p>
          <a:p>
            <a:r>
              <a:rPr lang="ja-JP" altLang="en-US" dirty="0"/>
              <a:t>plt.ylabel('Temperature', size=14)          # y軸のラベルをプロット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plt.xticks([1, 2, 3, 4, 5, 6],              # 目盛ラベルを配置するx軸の位置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           ['Jan.', 'Feb.', 'Mar.', 'Apr.', 'May', 'Jun.'], # xの目盛ラベル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           size=14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          )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plt.yticks([0, 5, 10, 15, 20, 25],          # 目盛ラベルを配置するy軸の位置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           ['0℃', '5℃', '10℃', '15℃', '20℃', '25℃'],  # yの目盛ラベル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           size=12)</a:t>
            </a:r>
          </a:p>
          <a:p>
            <a:endParaRPr lang="ja-JP" altLang="en-US" dirty="0"/>
          </a:p>
          <a:p>
            <a:r>
              <a:rPr lang="ja-JP" altLang="en-US" dirty="0"/>
              <a:t>plt.show()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0553F4-2BDB-4B5D-8ECC-BD7D2F48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77072"/>
            <a:ext cx="38290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386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グリッド作成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>
              <a:buNone/>
            </a:pPr>
            <a:r>
              <a:rPr lang="en-US" altLang="ja-JP" dirty="0" err="1"/>
              <a:t>x_list</a:t>
            </a:r>
            <a:r>
              <a:rPr lang="en-US" altLang="ja-JP" dirty="0"/>
              <a:t> = [ 5,  6,  7,  8,  9]</a:t>
            </a:r>
          </a:p>
          <a:p>
            <a:pPr>
              <a:buNone/>
            </a:pPr>
            <a:r>
              <a:rPr lang="en-US" altLang="ja-JP" dirty="0" err="1"/>
              <a:t>y_list</a:t>
            </a:r>
            <a:r>
              <a:rPr lang="en-US" altLang="ja-JP" dirty="0"/>
              <a:t> = [50, 40, 30, 20, 10]</a:t>
            </a:r>
          </a:p>
          <a:p>
            <a:pPr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="Title"</a:t>
            </a:r>
          </a:p>
          <a:p>
            <a:pPr>
              <a:buNone/>
            </a:pPr>
            <a:r>
              <a:rPr lang="en-US" altLang="ja-JP" b="1" dirty="0" err="1"/>
              <a:t>plt.xlabel</a:t>
            </a:r>
            <a:r>
              <a:rPr lang="en-US" altLang="ja-JP" b="1" dirty="0"/>
              <a:t>(‘X’)#x</a:t>
            </a:r>
            <a:r>
              <a:rPr lang="ja-JP" altLang="en-US" b="1" dirty="0"/>
              <a:t>軸のラベル</a:t>
            </a:r>
            <a:endParaRPr lang="en-US" altLang="ja-JP" b="1" dirty="0"/>
          </a:p>
          <a:p>
            <a:pPr>
              <a:buNone/>
            </a:pPr>
            <a:r>
              <a:rPr lang="en-US" altLang="ja-JP" b="1" dirty="0" err="1"/>
              <a:t>plt.ylabel</a:t>
            </a:r>
            <a:r>
              <a:rPr lang="en-US" altLang="ja-JP" b="1" dirty="0"/>
              <a:t>(‘Y’)#y</a:t>
            </a:r>
            <a:r>
              <a:rPr lang="ja-JP" altLang="en-US" b="1" dirty="0"/>
              <a:t>軸のラベル</a:t>
            </a:r>
            <a:endParaRPr lang="en-US" altLang="ja-JP" b="1" dirty="0"/>
          </a:p>
          <a:p>
            <a:pPr>
              <a:buNone/>
            </a:pPr>
            <a:r>
              <a:rPr lang="en-US" altLang="ja-JP" b="1" dirty="0" err="1">
                <a:solidFill>
                  <a:srgbClr val="FF0000"/>
                </a:solidFill>
              </a:rPr>
              <a:t>plt.grid</a:t>
            </a:r>
            <a:r>
              <a:rPr lang="en-US" altLang="ja-JP" b="1" dirty="0">
                <a:solidFill>
                  <a:srgbClr val="FF0000"/>
                </a:solidFill>
              </a:rPr>
              <a:t>()        #</a:t>
            </a:r>
            <a:r>
              <a:rPr lang="ja-JP" altLang="en-US" b="1" dirty="0">
                <a:solidFill>
                  <a:srgbClr val="FF0000"/>
                </a:solidFill>
              </a:rPr>
              <a:t>グリッド作成</a:t>
            </a:r>
            <a:endParaRPr lang="en-US" altLang="ja-JP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</a:t>
            </a:r>
            <a:r>
              <a:rPr lang="en-US" altLang="ja-JP" dirty="0" err="1"/>
              <a:t>x_list</a:t>
            </a:r>
            <a:r>
              <a:rPr lang="en-US" altLang="ja-JP" dirty="0"/>
              <a:t>, </a:t>
            </a:r>
            <a:r>
              <a:rPr lang="en-US" altLang="ja-JP" dirty="0" err="1"/>
              <a:t>y_list</a:t>
            </a:r>
            <a:r>
              <a:rPr lang="en-US" altLang="ja-JP" dirty="0"/>
              <a:t>)</a:t>
            </a:r>
          </a:p>
          <a:p>
            <a:pPr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53BA94-85B0-4C70-81C8-D6DAD36C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1317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4FC8C1-5907-4B4C-ADE0-565398A8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x</a:t>
            </a:r>
            <a:r>
              <a:rPr kumimoji="1" lang="en-US" altLang="ja-JP" dirty="0" err="1"/>
              <a:t>lim,ylim</a:t>
            </a:r>
            <a:r>
              <a:rPr kumimoji="1" lang="en-US" altLang="ja-JP" dirty="0"/>
              <a:t>(</a:t>
            </a:r>
            <a:r>
              <a:rPr kumimoji="1" lang="ja-JP" altLang="en-US" dirty="0"/>
              <a:t>表示範囲を制限する）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937D73-9E98-4BFB-9D8A-57952AE6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x_list</a:t>
            </a:r>
            <a:r>
              <a:rPr lang="en-US" altLang="ja-JP" dirty="0"/>
              <a:t> = [ 5,  6,  7,  8,  9]</a:t>
            </a:r>
          </a:p>
          <a:p>
            <a:pPr marL="0" indent="0">
              <a:buNone/>
            </a:pPr>
            <a:r>
              <a:rPr lang="en-US" altLang="ja-JP" dirty="0" err="1"/>
              <a:t>y_list</a:t>
            </a:r>
            <a:r>
              <a:rPr lang="en-US" altLang="ja-JP" dirty="0"/>
              <a:t> = [50, 40, 30, 20, 10]</a:t>
            </a:r>
          </a:p>
          <a:p>
            <a:pPr marL="0" indent="0">
              <a:buNone/>
            </a:pPr>
            <a:r>
              <a:rPr lang="en-US" altLang="ja-JP" dirty="0" err="1"/>
              <a:t>plt.title</a:t>
            </a:r>
            <a:r>
              <a:rPr lang="en-US" altLang="ja-JP" dirty="0"/>
              <a:t>="Title"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plt.xlim</a:t>
            </a:r>
            <a:r>
              <a:rPr lang="en-US" altLang="ja-JP" dirty="0">
                <a:solidFill>
                  <a:srgbClr val="FF0000"/>
                </a:solidFill>
              </a:rPr>
              <a:t>([4,10])</a:t>
            </a:r>
          </a:p>
          <a:p>
            <a:pPr marL="0" indent="0"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plt.ylim</a:t>
            </a:r>
            <a:r>
              <a:rPr lang="en-US" altLang="ja-JP" dirty="0">
                <a:solidFill>
                  <a:srgbClr val="FF0000"/>
                </a:solidFill>
              </a:rPr>
              <a:t>([10,35])</a:t>
            </a:r>
          </a:p>
          <a:p>
            <a:pPr marL="0" indent="0">
              <a:buNone/>
            </a:pPr>
            <a:r>
              <a:rPr lang="en-US" altLang="ja-JP" dirty="0" err="1"/>
              <a:t>plt.xlabel</a:t>
            </a:r>
            <a:r>
              <a:rPr lang="en-US" altLang="ja-JP" dirty="0"/>
              <a:t>('X')#x</a:t>
            </a:r>
            <a:r>
              <a:rPr lang="ja-JP" altLang="en-US" dirty="0"/>
              <a:t>軸のラベル</a:t>
            </a:r>
          </a:p>
          <a:p>
            <a:pPr marL="0" indent="0">
              <a:buNone/>
            </a:pPr>
            <a:r>
              <a:rPr lang="en-US" altLang="ja-JP" dirty="0" err="1"/>
              <a:t>plt.ylabel</a:t>
            </a:r>
            <a:r>
              <a:rPr lang="en-US" altLang="ja-JP" dirty="0"/>
              <a:t>('Y')#y</a:t>
            </a:r>
            <a:r>
              <a:rPr lang="ja-JP" altLang="en-US" dirty="0"/>
              <a:t>軸のラベル</a:t>
            </a:r>
          </a:p>
          <a:p>
            <a:pPr marL="0" indent="0">
              <a:buNone/>
            </a:pPr>
            <a:r>
              <a:rPr lang="en-US" altLang="ja-JP" dirty="0" err="1"/>
              <a:t>plt.grid</a:t>
            </a:r>
            <a:r>
              <a:rPr lang="en-US" altLang="ja-JP" dirty="0"/>
              <a:t>()        #</a:t>
            </a:r>
            <a:r>
              <a:rPr lang="ja-JP" altLang="en-US" dirty="0"/>
              <a:t>グリッド作成</a:t>
            </a:r>
          </a:p>
          <a:p>
            <a:pPr marL="0" indent="0"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</a:t>
            </a:r>
            <a:r>
              <a:rPr lang="en-US" altLang="ja-JP" dirty="0" err="1"/>
              <a:t>x_list</a:t>
            </a:r>
            <a:r>
              <a:rPr lang="en-US" altLang="ja-JP" dirty="0"/>
              <a:t>, </a:t>
            </a:r>
            <a:r>
              <a:rPr lang="en-US" altLang="ja-JP" dirty="0" err="1"/>
              <a:t>y_list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91E614-442A-4D35-AC9D-57CDE9EF7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06673"/>
            <a:ext cx="3705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69F763C-E9E3-4CDA-8FF9-643E36441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737" y="128766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26FCCD-8125-4388-A81C-9C6750471485}"/>
              </a:ext>
            </a:extLst>
          </p:cNvPr>
          <p:cNvSpPr/>
          <p:nvPr/>
        </p:nvSpPr>
        <p:spPr>
          <a:xfrm>
            <a:off x="4715737" y="2132856"/>
            <a:ext cx="3744695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12ED17-E6A4-44AE-9162-407FD51F4FB4}"/>
              </a:ext>
            </a:extLst>
          </p:cNvPr>
          <p:cNvSpPr txBox="1"/>
          <p:nvPr/>
        </p:nvSpPr>
        <p:spPr>
          <a:xfrm>
            <a:off x="4931899" y="5838131"/>
            <a:ext cx="3744695" cy="5760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1A1896-FFF2-4E66-9FCE-C079AE9E0374}"/>
              </a:ext>
            </a:extLst>
          </p:cNvPr>
          <p:cNvSpPr/>
          <p:nvPr/>
        </p:nvSpPr>
        <p:spPr>
          <a:xfrm>
            <a:off x="4788024" y="3573016"/>
            <a:ext cx="288032" cy="2576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5068578-17DD-4962-8BDE-A48CF32C887F}"/>
              </a:ext>
            </a:extLst>
          </p:cNvPr>
          <p:cNvSpPr/>
          <p:nvPr/>
        </p:nvSpPr>
        <p:spPr>
          <a:xfrm>
            <a:off x="6012160" y="3645024"/>
            <a:ext cx="432048" cy="253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319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マーカー、ライン、色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073427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ja-JP" sz="4400" dirty="0"/>
              <a:t>import </a:t>
            </a:r>
            <a:r>
              <a:rPr lang="en-US" altLang="ja-JP" sz="4400" dirty="0" err="1"/>
              <a:t>matplotlib.pyplot</a:t>
            </a:r>
            <a:r>
              <a:rPr lang="en-US" altLang="ja-JP" sz="4400" dirty="0"/>
              <a:t> as </a:t>
            </a:r>
            <a:r>
              <a:rPr lang="en-US" altLang="ja-JP" sz="4400" dirty="0" err="1"/>
              <a:t>plt</a:t>
            </a:r>
            <a:endParaRPr lang="en-US" altLang="ja-JP" sz="4400" dirty="0"/>
          </a:p>
          <a:p>
            <a:pPr>
              <a:buNone/>
            </a:pPr>
            <a:r>
              <a:rPr lang="en-US" altLang="ja-JP" sz="4400" dirty="0" err="1"/>
              <a:t>x_list</a:t>
            </a:r>
            <a:r>
              <a:rPr lang="en-US" altLang="ja-JP" sz="4400" dirty="0"/>
              <a:t> = [ 5,  6,  7,  8,  9]</a:t>
            </a:r>
          </a:p>
          <a:p>
            <a:pPr>
              <a:buNone/>
            </a:pPr>
            <a:r>
              <a:rPr lang="en-US" altLang="ja-JP" sz="4400" dirty="0" err="1"/>
              <a:t>y_list</a:t>
            </a:r>
            <a:r>
              <a:rPr lang="en-US" altLang="ja-JP" sz="4400" dirty="0"/>
              <a:t> = [50, 40, 30, 20, 10]</a:t>
            </a:r>
          </a:p>
          <a:p>
            <a:pPr>
              <a:buNone/>
            </a:pPr>
            <a:r>
              <a:rPr lang="en-US" altLang="ja-JP" sz="4400" dirty="0" err="1"/>
              <a:t>plt.title</a:t>
            </a:r>
            <a:r>
              <a:rPr lang="en-US" altLang="ja-JP" sz="4400" dirty="0"/>
              <a:t>('Title') # </a:t>
            </a:r>
            <a:r>
              <a:rPr lang="ja-JP" altLang="en-US" sz="4400" dirty="0"/>
              <a:t>グラフのタイトル</a:t>
            </a:r>
          </a:p>
          <a:p>
            <a:pPr>
              <a:buNone/>
            </a:pPr>
            <a:r>
              <a:rPr lang="en-US" altLang="ja-JP" sz="4400" dirty="0" err="1"/>
              <a:t>plt.xlabel</a:t>
            </a:r>
            <a:r>
              <a:rPr lang="en-US" altLang="ja-JP" sz="4400" dirty="0"/>
              <a:t>('X')# X</a:t>
            </a:r>
            <a:r>
              <a:rPr lang="ja-JP" altLang="en-US" sz="4400" dirty="0"/>
              <a:t>軸のラベル</a:t>
            </a:r>
          </a:p>
          <a:p>
            <a:pPr>
              <a:buNone/>
            </a:pPr>
            <a:r>
              <a:rPr lang="en-US" altLang="ja-JP" sz="4400" dirty="0" err="1"/>
              <a:t>plt.ylabel</a:t>
            </a:r>
            <a:r>
              <a:rPr lang="en-US" altLang="ja-JP" sz="4400" dirty="0"/>
              <a:t>('Y')# Y</a:t>
            </a:r>
            <a:r>
              <a:rPr lang="ja-JP" altLang="en-US" sz="4400" dirty="0"/>
              <a:t>軸のラベル</a:t>
            </a:r>
          </a:p>
          <a:p>
            <a:pPr>
              <a:buNone/>
            </a:pPr>
            <a:r>
              <a:rPr lang="en-US" altLang="ja-JP" sz="4400" dirty="0" err="1"/>
              <a:t>plt.xlim</a:t>
            </a:r>
            <a:r>
              <a:rPr lang="en-US" altLang="ja-JP" sz="4400" dirty="0"/>
              <a:t>([4, 10])  # x</a:t>
            </a:r>
            <a:r>
              <a:rPr lang="ja-JP" altLang="en-US" sz="4400" dirty="0"/>
              <a:t>グラフの表示範囲</a:t>
            </a:r>
          </a:p>
          <a:p>
            <a:pPr>
              <a:buNone/>
            </a:pPr>
            <a:r>
              <a:rPr lang="en-US" altLang="ja-JP" sz="4400" dirty="0" err="1"/>
              <a:t>plt.ylim</a:t>
            </a:r>
            <a:r>
              <a:rPr lang="en-US" altLang="ja-JP" sz="4400" dirty="0"/>
              <a:t>([0, 100]) # y</a:t>
            </a:r>
            <a:r>
              <a:rPr lang="ja-JP" altLang="en-US" sz="4400" dirty="0"/>
              <a:t>グラフの表示範囲</a:t>
            </a:r>
          </a:p>
          <a:p>
            <a:pPr>
              <a:buNone/>
            </a:pPr>
            <a:r>
              <a:rPr lang="en-US" altLang="ja-JP" sz="4400" dirty="0" err="1"/>
              <a:t>plt.grid</a:t>
            </a:r>
            <a:r>
              <a:rPr lang="en-US" altLang="ja-JP" sz="4400" dirty="0"/>
              <a:t>() # </a:t>
            </a:r>
            <a:r>
              <a:rPr lang="ja-JP" altLang="en-US" sz="4400" dirty="0"/>
              <a:t>グリッドの表示</a:t>
            </a:r>
          </a:p>
          <a:p>
            <a:pPr>
              <a:buNone/>
            </a:pPr>
            <a:r>
              <a:rPr lang="en-US" altLang="ja-JP" sz="4400" b="1" dirty="0">
                <a:solidFill>
                  <a:srgbClr val="FF0000"/>
                </a:solidFill>
              </a:rPr>
              <a:t># </a:t>
            </a:r>
            <a:r>
              <a:rPr lang="ja-JP" altLang="en-US" sz="4400" b="1" dirty="0">
                <a:solidFill>
                  <a:srgbClr val="FF0000"/>
                </a:solidFill>
              </a:rPr>
              <a:t>書式</a:t>
            </a:r>
          </a:p>
          <a:p>
            <a:pPr>
              <a:buNone/>
            </a:pPr>
            <a:r>
              <a:rPr lang="en-US" altLang="ja-JP" sz="4400" b="1" dirty="0">
                <a:solidFill>
                  <a:srgbClr val="FF0000"/>
                </a:solidFill>
              </a:rPr>
              <a:t>marker = 'o’  </a:t>
            </a:r>
          </a:p>
          <a:p>
            <a:pPr>
              <a:buNone/>
            </a:pPr>
            <a:r>
              <a:rPr lang="en-US" altLang="ja-JP" sz="4400" b="1" dirty="0">
                <a:solidFill>
                  <a:srgbClr val="FF0000"/>
                </a:solidFill>
              </a:rPr>
              <a:t>line   = '--’ </a:t>
            </a:r>
          </a:p>
          <a:p>
            <a:pPr>
              <a:buNone/>
            </a:pPr>
            <a:r>
              <a:rPr lang="en-US" altLang="ja-JP" sz="4400" b="1" dirty="0">
                <a:solidFill>
                  <a:srgbClr val="FF0000"/>
                </a:solidFill>
              </a:rPr>
              <a:t>color  = 'r'  # b:</a:t>
            </a:r>
            <a:r>
              <a:rPr lang="ja-JP" altLang="en-US" sz="4400" b="1" dirty="0">
                <a:solidFill>
                  <a:srgbClr val="FF0000"/>
                </a:solidFill>
              </a:rPr>
              <a:t>青 </a:t>
            </a:r>
            <a:r>
              <a:rPr lang="en-US" altLang="ja-JP" sz="4400" b="1" dirty="0">
                <a:solidFill>
                  <a:srgbClr val="FF0000"/>
                </a:solidFill>
              </a:rPr>
              <a:t>g:</a:t>
            </a:r>
            <a:r>
              <a:rPr lang="ja-JP" altLang="en-US" sz="4400" b="1" dirty="0">
                <a:solidFill>
                  <a:srgbClr val="FF0000"/>
                </a:solidFill>
              </a:rPr>
              <a:t>緑 </a:t>
            </a:r>
            <a:r>
              <a:rPr lang="en-US" altLang="ja-JP" sz="4400" b="1" dirty="0">
                <a:solidFill>
                  <a:srgbClr val="FF0000"/>
                </a:solidFill>
              </a:rPr>
              <a:t>r:</a:t>
            </a:r>
            <a:r>
              <a:rPr lang="ja-JP" altLang="en-US" sz="4400" b="1" dirty="0">
                <a:solidFill>
                  <a:srgbClr val="FF0000"/>
                </a:solidFill>
              </a:rPr>
              <a:t>赤 </a:t>
            </a:r>
            <a:r>
              <a:rPr lang="en-US" altLang="ja-JP" sz="4400" b="1" dirty="0">
                <a:solidFill>
                  <a:srgbClr val="FF0000"/>
                </a:solidFill>
              </a:rPr>
              <a:t>c:</a:t>
            </a:r>
            <a:r>
              <a:rPr lang="ja-JP" altLang="en-US" sz="4400" b="1" dirty="0">
                <a:solidFill>
                  <a:srgbClr val="FF0000"/>
                </a:solidFill>
              </a:rPr>
              <a:t>シアン </a:t>
            </a:r>
            <a:r>
              <a:rPr lang="en-US" altLang="ja-JP" sz="4400" b="1" dirty="0">
                <a:solidFill>
                  <a:srgbClr val="FF0000"/>
                </a:solidFill>
              </a:rPr>
              <a:t>m:</a:t>
            </a:r>
            <a:r>
              <a:rPr lang="ja-JP" altLang="en-US" sz="4400" b="1" dirty="0">
                <a:solidFill>
                  <a:srgbClr val="FF0000"/>
                </a:solidFill>
              </a:rPr>
              <a:t>マゼンダ </a:t>
            </a:r>
            <a:r>
              <a:rPr lang="en-US" altLang="ja-JP" sz="4400" b="1" dirty="0">
                <a:solidFill>
                  <a:srgbClr val="FF0000"/>
                </a:solidFill>
              </a:rPr>
              <a:t>y:</a:t>
            </a:r>
            <a:r>
              <a:rPr lang="ja-JP" altLang="en-US" sz="4400" b="1" dirty="0">
                <a:solidFill>
                  <a:srgbClr val="FF0000"/>
                </a:solidFill>
              </a:rPr>
              <a:t>黄 </a:t>
            </a:r>
            <a:r>
              <a:rPr lang="en-US" altLang="ja-JP" sz="4400" b="1" dirty="0">
                <a:solidFill>
                  <a:srgbClr val="FF0000"/>
                </a:solidFill>
              </a:rPr>
              <a:t>k:</a:t>
            </a:r>
            <a:r>
              <a:rPr lang="ja-JP" altLang="en-US" sz="4400" b="1" dirty="0">
                <a:solidFill>
                  <a:srgbClr val="FF0000"/>
                </a:solidFill>
              </a:rPr>
              <a:t>黒 </a:t>
            </a:r>
            <a:r>
              <a:rPr lang="en-US" altLang="ja-JP" sz="4400" b="1" dirty="0">
                <a:solidFill>
                  <a:srgbClr val="FF0000"/>
                </a:solidFill>
              </a:rPr>
              <a:t>w:</a:t>
            </a:r>
            <a:r>
              <a:rPr lang="ja-JP" altLang="en-US" sz="4400" b="1" dirty="0">
                <a:solidFill>
                  <a:srgbClr val="FF0000"/>
                </a:solidFill>
              </a:rPr>
              <a:t>白</a:t>
            </a:r>
          </a:p>
          <a:p>
            <a:pPr>
              <a:buNone/>
            </a:pPr>
            <a:r>
              <a:rPr lang="en-US" altLang="ja-JP" sz="4400" b="1" dirty="0" err="1">
                <a:solidFill>
                  <a:srgbClr val="FF0000"/>
                </a:solidFill>
              </a:rPr>
              <a:t>fmt</a:t>
            </a:r>
            <a:r>
              <a:rPr lang="en-US" altLang="ja-JP" sz="4400" b="1" dirty="0">
                <a:solidFill>
                  <a:srgbClr val="FF0000"/>
                </a:solidFill>
              </a:rPr>
              <a:t> = marker + line + color</a:t>
            </a:r>
          </a:p>
          <a:p>
            <a:pPr>
              <a:buNone/>
            </a:pPr>
            <a:r>
              <a:rPr lang="en-US" altLang="ja-JP" sz="4400" dirty="0" err="1"/>
              <a:t>plt.plot</a:t>
            </a:r>
            <a:r>
              <a:rPr lang="en-US" altLang="ja-JP" sz="4400" dirty="0"/>
              <a:t>(</a:t>
            </a:r>
            <a:r>
              <a:rPr lang="en-US" altLang="ja-JP" sz="4400" dirty="0" err="1"/>
              <a:t>x_list</a:t>
            </a:r>
            <a:r>
              <a:rPr lang="en-US" altLang="ja-JP" sz="4400" dirty="0"/>
              <a:t>, </a:t>
            </a:r>
            <a:r>
              <a:rPr lang="en-US" altLang="ja-JP" sz="4400" dirty="0" err="1"/>
              <a:t>y_list</a:t>
            </a:r>
            <a:r>
              <a:rPr lang="en-US" altLang="ja-JP" sz="4400" dirty="0"/>
              <a:t>, </a:t>
            </a:r>
            <a:r>
              <a:rPr lang="en-US" altLang="ja-JP" sz="4400" dirty="0" err="1">
                <a:solidFill>
                  <a:srgbClr val="FF0000"/>
                </a:solidFill>
              </a:rPr>
              <a:t>fmt</a:t>
            </a:r>
            <a:r>
              <a:rPr lang="en-US" altLang="ja-JP" sz="4400" dirty="0">
                <a:solidFill>
                  <a:srgbClr val="FF0000"/>
                </a:solidFill>
              </a:rPr>
              <a:t>, label = 'apple</a:t>
            </a:r>
            <a:r>
              <a:rPr lang="en-US" altLang="ja-JP" sz="4400" dirty="0"/>
              <a:t>')# </a:t>
            </a:r>
            <a:r>
              <a:rPr lang="ja-JP" altLang="en-US" sz="4400" dirty="0"/>
              <a:t>グラフデータの設定</a:t>
            </a:r>
          </a:p>
          <a:p>
            <a:pPr>
              <a:buNone/>
            </a:pPr>
            <a:r>
              <a:rPr lang="en-US" altLang="ja-JP" sz="4400" dirty="0" err="1"/>
              <a:t>plt.legend</a:t>
            </a:r>
            <a:r>
              <a:rPr lang="en-US" altLang="ja-JP" sz="4400" dirty="0">
                <a:solidFill>
                  <a:srgbClr val="FF0000"/>
                </a:solidFill>
              </a:rPr>
              <a:t>() # </a:t>
            </a:r>
            <a:r>
              <a:rPr lang="ja-JP" altLang="en-US" sz="4400" dirty="0">
                <a:solidFill>
                  <a:srgbClr val="FF0000"/>
                </a:solidFill>
              </a:rPr>
              <a:t>凡例の表示</a:t>
            </a:r>
          </a:p>
          <a:p>
            <a:pPr>
              <a:buNone/>
            </a:pPr>
            <a:r>
              <a:rPr lang="en-US" altLang="ja-JP" sz="4400" dirty="0" err="1"/>
              <a:t>plt.show</a:t>
            </a:r>
            <a:r>
              <a:rPr lang="en-US" altLang="ja-JP" sz="4400" dirty="0"/>
              <a:t>()   # </a:t>
            </a:r>
            <a:r>
              <a:rPr lang="ja-JP" altLang="en-US" sz="4400" dirty="0"/>
              <a:t>グラフの表示</a:t>
            </a:r>
          </a:p>
          <a:p>
            <a:pPr>
              <a:buNone/>
            </a:pPr>
            <a:endParaRPr kumimoji="1" lang="ja-JP" altLang="en-US" sz="4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220" y="980728"/>
            <a:ext cx="7952188" cy="466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07D072-6BBC-4D09-8FE3-7C85D856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60848"/>
            <a:ext cx="8229600" cy="1143000"/>
          </a:xfrm>
        </p:spPr>
        <p:txBody>
          <a:bodyPr/>
          <a:lstStyle/>
          <a:p>
            <a:r>
              <a:rPr kumimoji="1" lang="ja-JP" altLang="en-US"/>
              <a:t>課題　簡易マスターメンテ</a:t>
            </a:r>
          </a:p>
        </p:txBody>
      </p:sp>
    </p:spTree>
    <p:extLst>
      <p:ext uri="{BB962C8B-B14F-4D97-AF65-F5344CB8AC3E}">
        <p14:creationId xmlns:p14="http://schemas.microsoft.com/office/powerpoint/2010/main" val="1269497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57DA8-29C2-44E1-AE72-068AE7C3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8312"/>
          </a:xfrm>
        </p:spPr>
        <p:txBody>
          <a:bodyPr/>
          <a:lstStyle/>
          <a:p>
            <a:r>
              <a:rPr kumimoji="1" lang="en-US" altLang="ja-JP" dirty="0"/>
              <a:t>Line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39B355-8F17-4FCA-B3BC-C330F5E5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98292"/>
            <a:ext cx="8229600" cy="146304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line   = '--’                line   = '-’     </a:t>
            </a:r>
          </a:p>
          <a:p>
            <a:pPr marL="0" indent="0">
              <a:buNone/>
            </a:pPr>
            <a:r>
              <a:rPr lang="en-US" altLang="ja-JP" dirty="0"/>
              <a:t>line   = ‘:’                 line   = '-.’   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ED1FF11-FD53-4D04-9A78-263A1F43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5148783" cy="30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04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99FFA-8E7D-48D9-AD29-A1AFDBDA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1" lang="en-US" altLang="ja-JP" dirty="0"/>
              <a:t>marker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EBC032D-29F6-4B32-9A53-B8FAC2305B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882834"/>
            <a:ext cx="7200800" cy="53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3C91D-AD85-422B-9AAA-E5F8A0AC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以下のコードでマーカー確かめることができます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85597A-BDC2-4E40-9FBD-23230613EC5D}"/>
              </a:ext>
            </a:extLst>
          </p:cNvPr>
          <p:cNvSpPr/>
          <p:nvPr/>
        </p:nvSpPr>
        <p:spPr>
          <a:xfrm>
            <a:off x="611560" y="1484784"/>
            <a:ext cx="70385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0000"/>
                </a:solidFill>
                <a:latin typeface="inherit"/>
              </a:rPr>
              <a:t>import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matplotlib</a:t>
            </a:r>
            <a:r>
              <a:rPr lang="en-US" altLang="ja-JP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ja-JP" dirty="0" err="1">
                <a:solidFill>
                  <a:srgbClr val="008080"/>
                </a:solidFill>
                <a:latin typeface="inherit"/>
              </a:rPr>
              <a:t>pyplot</a:t>
            </a:r>
            <a:r>
              <a:rPr lang="en-US" altLang="ja-JP" dirty="0">
                <a:solidFill>
                  <a:srgbClr val="008080"/>
                </a:solidFill>
                <a:latin typeface="inherit"/>
              </a:rPr>
              <a:t> </a:t>
            </a:r>
            <a:r>
              <a:rPr lang="en-US" altLang="ja-JP" b="1" dirty="0">
                <a:solidFill>
                  <a:srgbClr val="000000"/>
                </a:solidFill>
                <a:latin typeface="inherit"/>
              </a:rPr>
              <a:t>as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 err="1">
                <a:solidFill>
                  <a:srgbClr val="008080"/>
                </a:solidFill>
                <a:latin typeface="inherit"/>
              </a:rPr>
              <a:t>plt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inherit"/>
              </a:rPr>
              <a:t>import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 err="1">
                <a:solidFill>
                  <a:srgbClr val="008080"/>
                </a:solidFill>
                <a:latin typeface="inherit"/>
              </a:rPr>
              <a:t>numpy</a:t>
            </a:r>
            <a:r>
              <a:rPr lang="en-US" altLang="ja-JP" dirty="0">
                <a:solidFill>
                  <a:srgbClr val="008080"/>
                </a:solidFill>
                <a:latin typeface="inherit"/>
              </a:rPr>
              <a:t> </a:t>
            </a:r>
            <a:r>
              <a:rPr lang="en-US" altLang="ja-JP" b="1" dirty="0">
                <a:solidFill>
                  <a:srgbClr val="000000"/>
                </a:solidFill>
                <a:latin typeface="inherit"/>
              </a:rPr>
              <a:t>as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0000"/>
                </a:solidFill>
                <a:latin typeface="inherit"/>
              </a:rPr>
              <a:t>np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r>
              <a:rPr lang="en-US" altLang="ja-JP" dirty="0">
                <a:solidFill>
                  <a:srgbClr val="002D7A"/>
                </a:solidFill>
                <a:latin typeface="inherit"/>
              </a:rPr>
              <a:t>x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np</a:t>
            </a:r>
            <a:r>
              <a:rPr lang="en-US" altLang="ja-JP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ja-JP" dirty="0" err="1">
                <a:solidFill>
                  <a:srgbClr val="008080"/>
                </a:solidFill>
                <a:latin typeface="inherit"/>
              </a:rPr>
              <a:t>arange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ja-JP" dirty="0">
                <a:solidFill>
                  <a:srgbClr val="009999"/>
                </a:solidFill>
                <a:latin typeface="inherit"/>
              </a:rPr>
              <a:t>1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9999"/>
                </a:solidFill>
                <a:latin typeface="inherit"/>
              </a:rPr>
              <a:t>11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)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dirty="0">
                <a:solidFill>
                  <a:srgbClr val="002D7A"/>
                </a:solidFill>
                <a:latin typeface="inherit"/>
              </a:rPr>
              <a:t>y1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np</a:t>
            </a:r>
            <a:r>
              <a:rPr lang="en-US" altLang="ja-JP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ja-JP" dirty="0" err="1">
                <a:solidFill>
                  <a:srgbClr val="008080"/>
                </a:solidFill>
                <a:latin typeface="inherit"/>
              </a:rPr>
              <a:t>repeat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ja-JP" dirty="0">
                <a:solidFill>
                  <a:srgbClr val="009999"/>
                </a:solidFill>
                <a:latin typeface="inherit"/>
              </a:rPr>
              <a:t>3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>
                <a:solidFill>
                  <a:srgbClr val="009999"/>
                </a:solidFill>
                <a:latin typeface="inherit"/>
              </a:rPr>
              <a:t>10</a:t>
            </a:r>
            <a:r>
              <a:rPr lang="en-US" altLang="ja-JP">
                <a:solidFill>
                  <a:srgbClr val="333333"/>
                </a:solidFill>
                <a:latin typeface="inherit"/>
              </a:rPr>
              <a:t>)#3</a:t>
            </a:r>
            <a:r>
              <a:rPr lang="ja-JP" altLang="en-US">
                <a:solidFill>
                  <a:srgbClr val="333333"/>
                </a:solidFill>
                <a:latin typeface="inherit"/>
              </a:rPr>
              <a:t>を１０回繰り返す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dirty="0">
                <a:solidFill>
                  <a:srgbClr val="002D7A"/>
                </a:solidFill>
                <a:latin typeface="inherit"/>
              </a:rPr>
              <a:t>y2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np</a:t>
            </a:r>
            <a:r>
              <a:rPr lang="en-US" altLang="ja-JP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ja-JP" dirty="0" err="1">
                <a:solidFill>
                  <a:srgbClr val="008080"/>
                </a:solidFill>
                <a:latin typeface="inherit"/>
              </a:rPr>
              <a:t>repeat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ja-JP" dirty="0">
                <a:solidFill>
                  <a:srgbClr val="009999"/>
                </a:solidFill>
                <a:latin typeface="inherit"/>
              </a:rPr>
              <a:t>2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>
                <a:solidFill>
                  <a:srgbClr val="009999"/>
                </a:solidFill>
                <a:latin typeface="inherit"/>
              </a:rPr>
              <a:t>10</a:t>
            </a:r>
            <a:r>
              <a:rPr lang="en-US" altLang="ja-JP">
                <a:solidFill>
                  <a:srgbClr val="333333"/>
                </a:solidFill>
                <a:latin typeface="inherit"/>
              </a:rPr>
              <a:t>) #2</a:t>
            </a:r>
            <a:r>
              <a:rPr lang="ja-JP" altLang="en-US">
                <a:solidFill>
                  <a:srgbClr val="333333"/>
                </a:solidFill>
                <a:latin typeface="inherit"/>
              </a:rPr>
              <a:t>を１０回繰り返す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dirty="0">
                <a:solidFill>
                  <a:srgbClr val="002D7A"/>
                </a:solidFill>
                <a:latin typeface="inherit"/>
              </a:rPr>
              <a:t>y3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np</a:t>
            </a:r>
            <a:r>
              <a:rPr lang="en-US" altLang="ja-JP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ja-JP" dirty="0" err="1">
                <a:solidFill>
                  <a:srgbClr val="008080"/>
                </a:solidFill>
                <a:latin typeface="inherit"/>
              </a:rPr>
              <a:t>repeat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ja-JP" dirty="0">
                <a:solidFill>
                  <a:srgbClr val="009999"/>
                </a:solidFill>
                <a:latin typeface="inherit"/>
              </a:rPr>
              <a:t>1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>
                <a:solidFill>
                  <a:srgbClr val="009999"/>
                </a:solidFill>
                <a:latin typeface="inherit"/>
              </a:rPr>
              <a:t>10</a:t>
            </a:r>
            <a:r>
              <a:rPr lang="en-US" altLang="ja-JP">
                <a:solidFill>
                  <a:srgbClr val="333333"/>
                </a:solidFill>
                <a:latin typeface="inherit"/>
              </a:rPr>
              <a:t>) #1</a:t>
            </a:r>
            <a:r>
              <a:rPr lang="ja-JP" altLang="en-US">
                <a:solidFill>
                  <a:srgbClr val="333333"/>
                </a:solidFill>
                <a:latin typeface="inherit"/>
              </a:rPr>
              <a:t>を１０回繰り返す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>
                <a:solidFill>
                  <a:srgbClr val="002D7A"/>
                </a:solidFill>
                <a:latin typeface="inherit"/>
              </a:rPr>
              <a:t>markers1</a:t>
            </a:r>
            <a:r>
              <a:rPr lang="en-US" altLang="ja-JP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= 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"."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","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"o"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"v"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"^"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"&lt;"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"&gt;"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"1"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"2"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"3"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dirty="0">
                <a:solidFill>
                  <a:srgbClr val="002D7A"/>
                </a:solidFill>
                <a:latin typeface="inherit"/>
              </a:rPr>
              <a:t>markers2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"4"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"8"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"s"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"p"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"*"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"h"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"H"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"+"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"x"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"D"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dirty="0">
                <a:solidFill>
                  <a:srgbClr val="002D7A"/>
                </a:solidFill>
                <a:latin typeface="inherit"/>
              </a:rPr>
              <a:t>markers3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"d"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"|"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"_"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"None"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b="1" dirty="0">
                <a:solidFill>
                  <a:srgbClr val="800080"/>
                </a:solidFill>
                <a:latin typeface="inherit"/>
              </a:rPr>
              <a:t>None</a:t>
            </a:r>
            <a:r>
              <a:rPr lang="en-US" altLang="ja-JP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>
                <a:solidFill>
                  <a:srgbClr val="DD1144"/>
                </a:solidFill>
                <a:latin typeface="inherit"/>
              </a:rPr>
              <a:t>""</a:t>
            </a:r>
            <a:r>
              <a:rPr lang="en-US" altLang="ja-JP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>
                <a:solidFill>
                  <a:srgbClr val="DD1144"/>
                </a:solidFill>
                <a:latin typeface="inherit"/>
              </a:rPr>
              <a:t>"$x$"</a:t>
            </a:r>
            <a:r>
              <a:rPr lang="en-US" altLang="ja-JP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>
                <a:solidFill>
                  <a:srgbClr val="DD1144"/>
                </a:solidFill>
                <a:latin typeface="inherit"/>
              </a:rPr>
              <a:t>"$\\alpha$“,"$\\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beta$"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DD1144"/>
                </a:solidFill>
                <a:latin typeface="inherit"/>
              </a:rPr>
              <a:t>"$\\gamma$"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inherit"/>
              </a:rPr>
              <a:t>for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inherit"/>
              </a:rPr>
              <a:t>i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b="1" dirty="0">
                <a:solidFill>
                  <a:srgbClr val="000000"/>
                </a:solidFill>
                <a:latin typeface="inherit"/>
              </a:rPr>
              <a:t>in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x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-</a:t>
            </a:r>
            <a:r>
              <a:rPr lang="en-US" altLang="ja-JP" dirty="0">
                <a:solidFill>
                  <a:srgbClr val="009999"/>
                </a:solidFill>
                <a:latin typeface="inherit"/>
              </a:rPr>
              <a:t>1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: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plt</a:t>
            </a:r>
            <a:r>
              <a:rPr lang="en-US" altLang="ja-JP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ja-JP" dirty="0" err="1">
                <a:solidFill>
                  <a:srgbClr val="008080"/>
                </a:solidFill>
                <a:latin typeface="inherit"/>
              </a:rPr>
              <a:t>scatter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x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y1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s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altLang="ja-JP" dirty="0">
                <a:solidFill>
                  <a:srgbClr val="009999"/>
                </a:solidFill>
                <a:latin typeface="inherit"/>
              </a:rPr>
              <a:t>300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marker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markers1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])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plt</a:t>
            </a:r>
            <a:r>
              <a:rPr lang="en-US" altLang="ja-JP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ja-JP" dirty="0" err="1">
                <a:solidFill>
                  <a:srgbClr val="008080"/>
                </a:solidFill>
                <a:latin typeface="inherit"/>
              </a:rPr>
              <a:t>scatter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x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y2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s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altLang="ja-JP" dirty="0">
                <a:solidFill>
                  <a:srgbClr val="009999"/>
                </a:solidFill>
                <a:latin typeface="inherit"/>
              </a:rPr>
              <a:t>300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marker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markers2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])</a:t>
            </a:r>
            <a:endParaRPr lang="en-US" altLang="ja-JP" dirty="0">
              <a:solidFill>
                <a:srgbClr val="000000"/>
              </a:solidFill>
              <a:latin typeface="Monaco"/>
            </a:endParaRPr>
          </a:p>
          <a:p>
            <a:r>
              <a:rPr lang="en-US" altLang="ja-JP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plt</a:t>
            </a:r>
            <a:r>
              <a:rPr lang="en-US" altLang="ja-JP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ja-JP" dirty="0" err="1">
                <a:solidFill>
                  <a:srgbClr val="008080"/>
                </a:solidFill>
                <a:latin typeface="inherit"/>
              </a:rPr>
              <a:t>scatter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x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y3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s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altLang="ja-JP" dirty="0">
                <a:solidFill>
                  <a:srgbClr val="009999"/>
                </a:solidFill>
                <a:latin typeface="inherit"/>
              </a:rPr>
              <a:t>300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marker</a:t>
            </a:r>
            <a:r>
              <a:rPr lang="en-US" altLang="ja-JP" dirty="0">
                <a:solidFill>
                  <a:srgbClr val="006FE0"/>
                </a:solidFill>
                <a:latin typeface="inherit"/>
              </a:rPr>
              <a:t>=</a:t>
            </a:r>
            <a:r>
              <a:rPr lang="en-US" altLang="ja-JP" dirty="0">
                <a:solidFill>
                  <a:srgbClr val="002D7A"/>
                </a:solidFill>
                <a:latin typeface="inherit"/>
              </a:rPr>
              <a:t>markers3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altLang="ja-JP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altLang="ja-JP" dirty="0">
                <a:solidFill>
                  <a:srgbClr val="333333"/>
                </a:solidFill>
                <a:latin typeface="inherit"/>
              </a:rPr>
              <a:t>])</a:t>
            </a:r>
            <a:endParaRPr lang="en-US" altLang="ja-JP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36975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9F67B-DCD7-4987-A98A-77ADF7A0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marker.py</a:t>
            </a:r>
            <a:r>
              <a:rPr kumimoji="1" lang="ja-JP" altLang="en-US"/>
              <a:t>の実行結果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6BF2CA-1CAD-4167-A560-0A15797F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196752"/>
            <a:ext cx="9144000" cy="61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6CA88-5A3F-4A5C-BCF9-0CE34824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ラインを点線にする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BB91EB-5558-40C3-AA9C-3383D8203A42}"/>
              </a:ext>
            </a:extLst>
          </p:cNvPr>
          <p:cNvSpPr/>
          <p:nvPr/>
        </p:nvSpPr>
        <p:spPr>
          <a:xfrm>
            <a:off x="792907" y="1417638"/>
            <a:ext cx="5886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dirty="0"/>
          </a:p>
          <a:p>
            <a:r>
              <a:rPr lang="ja-JP" altLang="en-US" dirty="0"/>
              <a:t>%matplotlib inline</a:t>
            </a:r>
          </a:p>
          <a:p>
            <a:r>
              <a:rPr lang="ja-JP" altLang="en-US" dirty="0"/>
              <a:t>import matplotlib.pyplot as plt</a:t>
            </a:r>
          </a:p>
          <a:p>
            <a:endParaRPr lang="ja-JP" altLang="en-US" dirty="0"/>
          </a:p>
          <a:p>
            <a:r>
              <a:rPr lang="ja-JP" altLang="en-US" dirty="0"/>
              <a:t>plt.plot([1, 2, 3, 4],       # xの値</a:t>
            </a:r>
          </a:p>
          <a:p>
            <a:r>
              <a:rPr lang="ja-JP" altLang="en-US" dirty="0"/>
              <a:t>         [1, 4, 9, 16],      # yの値</a:t>
            </a:r>
          </a:p>
          <a:p>
            <a:r>
              <a:rPr lang="ja-JP" altLang="en-US" dirty="0"/>
              <a:t>         </a:t>
            </a:r>
            <a:r>
              <a:rPr lang="ja-JP" altLang="en-US" dirty="0">
                <a:solidFill>
                  <a:srgbClr val="FF0000"/>
                </a:solidFill>
              </a:rPr>
              <a:t>linestyle='dotted'</a:t>
            </a:r>
            <a:r>
              <a:rPr lang="ja-JP" altLang="en-US" dirty="0"/>
              <a:t>, # ラインを点線にする</a:t>
            </a:r>
          </a:p>
          <a:p>
            <a:r>
              <a:rPr lang="ja-JP" altLang="en-US" dirty="0"/>
              <a:t>         linewidth=5,        # ライン幅は5pt</a:t>
            </a:r>
          </a:p>
          <a:p>
            <a:r>
              <a:rPr lang="ja-JP" altLang="en-US" dirty="0"/>
              <a:t>         color='red'         # ラインの色は赤</a:t>
            </a:r>
          </a:p>
          <a:p>
            <a:r>
              <a:rPr lang="ja-JP" altLang="en-US" dirty="0"/>
              <a:t>        )</a:t>
            </a:r>
          </a:p>
          <a:p>
            <a:r>
              <a:rPr lang="ja-JP" altLang="en-US" dirty="0"/>
              <a:t>plt.ylabel('y-label')        # y軸のラベルをプロット</a:t>
            </a:r>
          </a:p>
          <a:p>
            <a:r>
              <a:rPr lang="ja-JP" altLang="en-US" dirty="0"/>
              <a:t>plt.xlabel('x-label')        # x軸のラベルをプロット</a:t>
            </a:r>
          </a:p>
          <a:p>
            <a:r>
              <a:rPr lang="ja-JP" altLang="en-US" dirty="0"/>
              <a:t>plt.show()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B25F2C-9329-4CB2-9E83-6F5B2BBE9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70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AB0BC-09BA-4B59-81F2-900BAEED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11,1,5</a:t>
            </a:r>
            <a:r>
              <a:rPr lang="ja-JP" altLang="en-US"/>
              <a:t>グラフの軸に目盛りを設定する</a:t>
            </a:r>
            <a:br>
              <a:rPr lang="en-US" altLang="ja-JP"/>
            </a:br>
            <a:r>
              <a:rPr lang="en-US" altLang="ja-JP"/>
              <a:t>(xticks,yticks)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D06F01-AACB-454A-9C93-E80618F1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xtick(</a:t>
            </a:r>
            <a:r>
              <a:rPr kumimoji="1" lang="ja-JP" altLang="en-US"/>
              <a:t>目盛りを挿入する位置</a:t>
            </a:r>
            <a:r>
              <a:rPr kumimoji="1" lang="en-US" altLang="ja-JP"/>
              <a:t>,</a:t>
            </a:r>
            <a:r>
              <a:rPr kumimoji="1" lang="ja-JP" altLang="en-US"/>
              <a:t>挿入する目盛り</a:t>
            </a:r>
            <a:r>
              <a:rPr kumimoji="1" lang="en-US" altLang="ja-JP"/>
              <a:t>)</a:t>
            </a:r>
          </a:p>
          <a:p>
            <a:endParaRPr kumimoji="1" lang="en-US" altLang="ja-JP"/>
          </a:p>
          <a:p>
            <a:r>
              <a:rPr lang="en-US" altLang="ja-JP"/>
              <a:t>ytick(</a:t>
            </a:r>
            <a:r>
              <a:rPr lang="ja-JP" altLang="en-US"/>
              <a:t>目盛りを挿入する位置</a:t>
            </a:r>
            <a:r>
              <a:rPr lang="en-US" altLang="ja-JP"/>
              <a:t>,</a:t>
            </a:r>
            <a:r>
              <a:rPr lang="ja-JP" altLang="en-US"/>
              <a:t>挿入する目盛り</a:t>
            </a:r>
            <a:r>
              <a:rPr lang="en-US" altLang="ja-JP"/>
              <a:t>)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9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C8B33-7149-4C89-AC09-8EF64D9A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コード例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ABF63A-2694-4425-9B1F-320871ECA3BE}"/>
              </a:ext>
            </a:extLst>
          </p:cNvPr>
          <p:cNvSpPr/>
          <p:nvPr/>
        </p:nvSpPr>
        <p:spPr>
          <a:xfrm>
            <a:off x="755576" y="1628800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/>
              <a:t># positionsとlabelsを設定します</a:t>
            </a:r>
          </a:p>
          <a:p>
            <a:r>
              <a:rPr lang="ja-JP" altLang="en-US" sz="2400"/>
              <a:t>positions = [0, np.pi/2, np.pi, np.pi*3/2, np.pi*2]</a:t>
            </a:r>
            <a:endParaRPr lang="en-US" altLang="ja-JP" sz="2400"/>
          </a:p>
          <a:p>
            <a:endParaRPr lang="en-US" altLang="ja-JP" sz="2400"/>
          </a:p>
          <a:p>
            <a:endParaRPr lang="ja-JP" altLang="en-US" sz="2400"/>
          </a:p>
          <a:p>
            <a:r>
              <a:rPr lang="ja-JP" altLang="en-US" sz="2400"/>
              <a:t>labels = ["0°", "90°", "180°", "270°", "360°"]</a:t>
            </a:r>
          </a:p>
          <a:p>
            <a:r>
              <a:rPr lang="ja-JP" altLang="en-US" sz="2400"/>
              <a:t># グラフのx軸に目盛りを設定してください</a:t>
            </a:r>
          </a:p>
          <a:p>
            <a:r>
              <a:rPr lang="ja-JP" altLang="en-US" sz="2400"/>
              <a:t>plt.</a:t>
            </a:r>
            <a:r>
              <a:rPr lang="ja-JP" altLang="en-US" sz="2400">
                <a:solidFill>
                  <a:srgbClr val="FF0000"/>
                </a:solidFill>
              </a:rPr>
              <a:t>xticks</a:t>
            </a:r>
            <a:r>
              <a:rPr lang="ja-JP" altLang="en-US" sz="2400"/>
              <a:t>(positions, labels)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3B8D163-121B-4A57-8518-5DECC69A4CAD}"/>
              </a:ext>
            </a:extLst>
          </p:cNvPr>
          <p:cNvCxnSpPr/>
          <p:nvPr/>
        </p:nvCxnSpPr>
        <p:spPr>
          <a:xfrm flipH="1">
            <a:off x="2195736" y="2348880"/>
            <a:ext cx="36004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5BC09DC-D043-470F-BC71-809E3D0B58B9}"/>
              </a:ext>
            </a:extLst>
          </p:cNvPr>
          <p:cNvCxnSpPr/>
          <p:nvPr/>
        </p:nvCxnSpPr>
        <p:spPr>
          <a:xfrm flipH="1">
            <a:off x="3131840" y="2348880"/>
            <a:ext cx="7200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2D6CA29-F850-4518-BE34-40CEBA6A1F57}"/>
              </a:ext>
            </a:extLst>
          </p:cNvPr>
          <p:cNvCxnSpPr/>
          <p:nvPr/>
        </p:nvCxnSpPr>
        <p:spPr>
          <a:xfrm>
            <a:off x="4139952" y="2348880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8017E5F-7D03-49B7-8CFE-B493F1E3993C}"/>
              </a:ext>
            </a:extLst>
          </p:cNvPr>
          <p:cNvCxnSpPr/>
          <p:nvPr/>
        </p:nvCxnSpPr>
        <p:spPr>
          <a:xfrm>
            <a:off x="5292080" y="2348880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715DE87-67E8-449E-ACF6-107714ECA3FA}"/>
              </a:ext>
            </a:extLst>
          </p:cNvPr>
          <p:cNvCxnSpPr/>
          <p:nvPr/>
        </p:nvCxnSpPr>
        <p:spPr>
          <a:xfrm>
            <a:off x="6300192" y="2348880"/>
            <a:ext cx="14401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63EF2F5-A82C-4B3E-AE50-557E7D6F2890}"/>
              </a:ext>
            </a:extLst>
          </p:cNvPr>
          <p:cNvCxnSpPr/>
          <p:nvPr/>
        </p:nvCxnSpPr>
        <p:spPr>
          <a:xfrm>
            <a:off x="1475656" y="2348880"/>
            <a:ext cx="72008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1E0931D-328F-48F3-A0C8-DA7579441684}"/>
              </a:ext>
            </a:extLst>
          </p:cNvPr>
          <p:cNvCxnSpPr/>
          <p:nvPr/>
        </p:nvCxnSpPr>
        <p:spPr>
          <a:xfrm>
            <a:off x="1403648" y="3501008"/>
            <a:ext cx="1908212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539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74F1C2-5D9A-4C97-8ACA-9F0588444212}"/>
              </a:ext>
            </a:extLst>
          </p:cNvPr>
          <p:cNvSpPr/>
          <p:nvPr/>
        </p:nvSpPr>
        <p:spPr>
          <a:xfrm>
            <a:off x="467544" y="620688"/>
            <a:ext cx="74168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x = np.linspace(0, 2*np.pi)</a:t>
            </a:r>
          </a:p>
          <a:p>
            <a:r>
              <a:rPr lang="ja-JP" altLang="en-US"/>
              <a:t>y = np.sin(x)</a:t>
            </a:r>
          </a:p>
          <a:p>
            <a:r>
              <a:rPr lang="ja-JP" altLang="en-US"/>
              <a:t># グラフのタイトルを設定します</a:t>
            </a:r>
          </a:p>
          <a:p>
            <a:r>
              <a:rPr lang="ja-JP" altLang="en-US"/>
              <a:t>plt.title("y=sin(x)")</a:t>
            </a:r>
          </a:p>
          <a:p>
            <a:r>
              <a:rPr lang="ja-JP" altLang="en-US"/>
              <a:t># グラフのx軸とy軸に名前を設定します</a:t>
            </a:r>
          </a:p>
          <a:p>
            <a:r>
              <a:rPr lang="ja-JP" altLang="en-US"/>
              <a:t>plt.xlabel("x-axis")</a:t>
            </a:r>
          </a:p>
          <a:p>
            <a:r>
              <a:rPr lang="ja-JP" altLang="en-US"/>
              <a:t>plt.ylabel("y-axis")</a:t>
            </a:r>
          </a:p>
          <a:p>
            <a:r>
              <a:rPr lang="ja-JP" altLang="en-US"/>
              <a:t># グラフにグリッドを表示します</a:t>
            </a:r>
          </a:p>
          <a:p>
            <a:r>
              <a:rPr lang="ja-JP" altLang="en-US"/>
              <a:t>plt.grid(True)</a:t>
            </a:r>
          </a:p>
          <a:p>
            <a:r>
              <a:rPr lang="ja-JP" altLang="en-US"/>
              <a:t># positionsとlabelsを設定します</a:t>
            </a:r>
          </a:p>
          <a:p>
            <a:r>
              <a:rPr lang="ja-JP" altLang="en-US">
                <a:solidFill>
                  <a:srgbClr val="FF0000"/>
                </a:solidFill>
              </a:rPr>
              <a:t>positions = [0, np.pi/2, np.pi, np.pi*3/2, np.pi*2]</a:t>
            </a:r>
          </a:p>
          <a:p>
            <a:r>
              <a:rPr lang="ja-JP" altLang="en-US">
                <a:solidFill>
                  <a:srgbClr val="FF0000"/>
                </a:solidFill>
              </a:rPr>
              <a:t>labels = ["0°", "90°", "180°", "270°", "360°"]</a:t>
            </a:r>
          </a:p>
          <a:p>
            <a:r>
              <a:rPr lang="ja-JP" altLang="en-US"/>
              <a:t># グラフのx軸に目盛りを設定してください</a:t>
            </a:r>
          </a:p>
          <a:p>
            <a:r>
              <a:rPr lang="ja-JP" altLang="en-US">
                <a:solidFill>
                  <a:srgbClr val="FF0000"/>
                </a:solidFill>
              </a:rPr>
              <a:t>plt.xticks(positions, labels)</a:t>
            </a:r>
          </a:p>
          <a:p>
            <a:endParaRPr lang="ja-JP" altLang="en-US"/>
          </a:p>
          <a:p>
            <a:r>
              <a:rPr lang="ja-JP" altLang="en-US"/>
              <a:t># データx,yをグラフにプロットし、表示します</a:t>
            </a:r>
          </a:p>
          <a:p>
            <a:r>
              <a:rPr lang="ja-JP" altLang="en-US"/>
              <a:t>plt.plot(x,y)</a:t>
            </a:r>
          </a:p>
          <a:p>
            <a:r>
              <a:rPr lang="ja-JP" altLang="en-US"/>
              <a:t>plt.show()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44448F-5359-4FC7-A60A-226DAC7D8E37}"/>
              </a:ext>
            </a:extLst>
          </p:cNvPr>
          <p:cNvSpPr txBox="1"/>
          <p:nvPr/>
        </p:nvSpPr>
        <p:spPr>
          <a:xfrm>
            <a:off x="1115616" y="116632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１１，１，５</a:t>
            </a:r>
            <a:r>
              <a:rPr lang="ja-JP" altLang="en-US"/>
              <a:t>コード</a:t>
            </a:r>
            <a:endParaRPr kumimoji="1" lang="ja-JP" altLang="en-US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D7C2CEE3-C1EA-4ED1-B23E-776B68EC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05064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14175D-7D27-48E5-B6B1-2B6887C99F35}"/>
              </a:ext>
            </a:extLst>
          </p:cNvPr>
          <p:cNvSpPr txBox="1"/>
          <p:nvPr/>
        </p:nvSpPr>
        <p:spPr>
          <a:xfrm>
            <a:off x="5364088" y="6237312"/>
            <a:ext cx="3672408" cy="415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8D906EE-90EA-4E2E-B32E-2E4D94797AEB}"/>
              </a:ext>
            </a:extLst>
          </p:cNvPr>
          <p:cNvCxnSpPr/>
          <p:nvPr/>
        </p:nvCxnSpPr>
        <p:spPr>
          <a:xfrm>
            <a:off x="3491880" y="3933056"/>
            <a:ext cx="1872208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17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48CF7-90EB-40CD-AC1E-74E787D8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44AD5-CE1A-4BC2-A591-F4F37CBC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y_tick</a:t>
            </a:r>
            <a:r>
              <a:rPr lang="ja-JP" altLang="en-US"/>
              <a:t>を分数表示に変えてみてください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6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E8108-3B06-40F0-AFE9-382CC083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1353D9-DF70-4089-959E-46E97C78A20D}"/>
              </a:ext>
            </a:extLst>
          </p:cNvPr>
          <p:cNvSpPr/>
          <p:nvPr/>
        </p:nvSpPr>
        <p:spPr>
          <a:xfrm>
            <a:off x="611560" y="1844824"/>
            <a:ext cx="6120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positions = [-1, -3/4, -1/2, -1/4,0, 1/4, 1/2, 3/4, 1]</a:t>
            </a:r>
          </a:p>
          <a:p>
            <a:r>
              <a:rPr lang="ja-JP" altLang="en-US"/>
              <a:t>labels = ["-1", "-3/4", "-1/2", "-1/4","0", "1/4", "1/2", "3/4", "1"]</a:t>
            </a:r>
          </a:p>
          <a:p>
            <a:r>
              <a:rPr lang="ja-JP" altLang="en-US"/>
              <a:t>plt.yticks(positions, labels)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14E59171-5793-4E68-B281-F6976C56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81" y="2752170"/>
            <a:ext cx="5217393" cy="37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33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F4C66-CAA8-4A1B-A053-17C56FEC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ラベル</a:t>
            </a:r>
            <a:r>
              <a:rPr lang="en-US" altLang="ja-JP"/>
              <a:t>(lbl.py)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DE87CD-0566-451E-B377-8DB7F0CFA72B}"/>
              </a:ext>
            </a:extLst>
          </p:cNvPr>
          <p:cNvSpPr/>
          <p:nvPr/>
        </p:nvSpPr>
        <p:spPr>
          <a:xfrm>
            <a:off x="-144481" y="2253697"/>
            <a:ext cx="54755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ja-JP" altLang="en-US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　</a:t>
            </a:r>
            <a:r>
              <a:rPr lang="ja-JP" altLang="en-US" sz="150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  </a:t>
            </a:r>
            <a:r>
              <a:rPr lang="en-US" altLang="ja-JP" sz="150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#-------------------------------</a:t>
            </a:r>
            <a:endParaRPr lang="ja-JP" altLang="en-US" sz="150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r>
              <a:rPr lang="ja-JP" altLang="en-US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    </a:t>
            </a:r>
            <a:r>
              <a:rPr lang="en-US" altLang="ja-JP" sz="150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 </a:t>
            </a:r>
            <a:r>
              <a:rPr lang="ja-JP" altLang="en-US" sz="150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ラベル　ラベルの文字列を指定</a:t>
            </a:r>
            <a:endParaRPr lang="ja-JP" altLang="en-US" sz="150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r>
              <a:rPr lang="ja-JP" altLang="en-US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    </a:t>
            </a:r>
            <a:r>
              <a:rPr lang="en-US" altLang="ja-JP" sz="150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#--------------------------------</a:t>
            </a:r>
            <a:endParaRPr lang="ja-JP" altLang="en-US" sz="150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r>
              <a:rPr lang="ja-JP" altLang="en-US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    </a:t>
            </a:r>
            <a:r>
              <a:rPr lang="en-US" altLang="ja-JP" sz="1500" dirty="0" err="1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lbl_test</a:t>
            </a:r>
            <a:r>
              <a:rPr lang="en-US" altLang="ja-JP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 = </a:t>
            </a:r>
            <a:r>
              <a:rPr lang="en-US" altLang="ja-JP" sz="1500" dirty="0" err="1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tk.Label</a:t>
            </a:r>
            <a:r>
              <a:rPr lang="en-US" altLang="ja-JP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(</a:t>
            </a:r>
            <a:r>
              <a:rPr lang="en-US" altLang="ja-JP" sz="1500" dirty="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text</a:t>
            </a:r>
            <a:r>
              <a:rPr lang="en-US" altLang="ja-JP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500" dirty="0">
                <a:solidFill>
                  <a:srgbClr val="CE917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‘</a:t>
            </a:r>
            <a:r>
              <a:rPr lang="ja-JP" altLang="en-US" sz="1500" dirty="0">
                <a:solidFill>
                  <a:srgbClr val="CE917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メッセージ」</a:t>
            </a:r>
            <a:r>
              <a:rPr lang="en-US" altLang="ja-JP" sz="1500" dirty="0">
                <a:solidFill>
                  <a:srgbClr val="CE917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'</a:t>
            </a:r>
            <a:r>
              <a:rPr lang="en-US" altLang="ja-JP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)</a:t>
            </a:r>
          </a:p>
          <a:p>
            <a:pPr defTabSz="685800"/>
            <a:r>
              <a:rPr lang="en-US" altLang="ja-JP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    </a:t>
            </a:r>
            <a:r>
              <a:rPr lang="en-US" altLang="ja-JP" sz="1500" dirty="0" err="1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lbl_test.place</a:t>
            </a:r>
            <a:r>
              <a:rPr lang="en-US" altLang="ja-JP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(</a:t>
            </a:r>
            <a:r>
              <a:rPr lang="en-US" altLang="ja-JP" sz="1500" dirty="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x</a:t>
            </a:r>
            <a:r>
              <a:rPr lang="en-US" altLang="ja-JP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500" dirty="0">
                <a:solidFill>
                  <a:srgbClr val="B5CEA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20</a:t>
            </a:r>
            <a:r>
              <a:rPr lang="en-US" altLang="ja-JP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, </a:t>
            </a:r>
            <a:r>
              <a:rPr lang="en-US" altLang="ja-JP" sz="1500" dirty="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y</a:t>
            </a:r>
            <a:r>
              <a:rPr lang="en-US" altLang="ja-JP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500" dirty="0">
                <a:solidFill>
                  <a:srgbClr val="B5CEA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70</a:t>
            </a:r>
            <a:r>
              <a:rPr lang="en-US" altLang="ja-JP" sz="150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)   </a:t>
            </a:r>
            <a:r>
              <a:rPr lang="en-US" altLang="ja-JP" sz="150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 </a:t>
            </a:r>
            <a:r>
              <a:rPr lang="ja-JP" altLang="en-US" sz="150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表示位置</a:t>
            </a:r>
            <a:endParaRPr lang="en-US" altLang="ja-JP" sz="1500" dirty="0">
              <a:solidFill>
                <a:srgbClr val="6A9955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</p:txBody>
      </p:sp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5B8CFDCA-F82F-4C77-B11C-87630B80F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565" y="2370928"/>
            <a:ext cx="3817595" cy="32635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DB09FE-2CBB-4E87-8A87-3EE13749239B}"/>
              </a:ext>
            </a:extLst>
          </p:cNvPr>
          <p:cNvSpPr/>
          <p:nvPr/>
        </p:nvSpPr>
        <p:spPr>
          <a:xfrm>
            <a:off x="5217482" y="3561427"/>
            <a:ext cx="645029" cy="322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ja-JP" altLang="en-US" sz="1350">
              <a:solidFill>
                <a:prstClr val="white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F7AD3DF-1090-49AE-A677-16558639F699}"/>
              </a:ext>
            </a:extLst>
          </p:cNvPr>
          <p:cNvCxnSpPr/>
          <p:nvPr/>
        </p:nvCxnSpPr>
        <p:spPr>
          <a:xfrm>
            <a:off x="5217482" y="2884895"/>
            <a:ext cx="0" cy="67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4AD845D-72E9-4357-8A34-FD065C3FC584}"/>
              </a:ext>
            </a:extLst>
          </p:cNvPr>
          <p:cNvCxnSpPr/>
          <p:nvPr/>
        </p:nvCxnSpPr>
        <p:spPr>
          <a:xfrm>
            <a:off x="4939455" y="3565407"/>
            <a:ext cx="278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C99B00-34FD-49F3-91A4-B7E5173134BD}"/>
              </a:ext>
            </a:extLst>
          </p:cNvPr>
          <p:cNvSpPr txBox="1"/>
          <p:nvPr/>
        </p:nvSpPr>
        <p:spPr>
          <a:xfrm>
            <a:off x="5210763" y="3065740"/>
            <a:ext cx="287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ja-JP" sz="15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y</a:t>
            </a:r>
            <a:endParaRPr lang="ja-JP" altLang="en-US" sz="15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8F4EBE-21C8-4458-B9C0-19A67EEE67E8}"/>
              </a:ext>
            </a:extLst>
          </p:cNvPr>
          <p:cNvSpPr txBox="1"/>
          <p:nvPr/>
        </p:nvSpPr>
        <p:spPr>
          <a:xfrm>
            <a:off x="5000091" y="3594340"/>
            <a:ext cx="287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ja-JP" sz="15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x</a:t>
            </a:r>
            <a:endParaRPr lang="ja-JP" altLang="en-US" sz="15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97C1309-EC6C-426C-9945-CB4A819AB43F}"/>
              </a:ext>
            </a:extLst>
          </p:cNvPr>
          <p:cNvCxnSpPr/>
          <p:nvPr/>
        </p:nvCxnSpPr>
        <p:spPr>
          <a:xfrm>
            <a:off x="3373394" y="3146339"/>
            <a:ext cx="1756205" cy="33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7E05193-0890-4789-9F25-3244F103CD12}"/>
              </a:ext>
            </a:extLst>
          </p:cNvPr>
          <p:cNvCxnSpPr/>
          <p:nvPr/>
        </p:nvCxnSpPr>
        <p:spPr>
          <a:xfrm>
            <a:off x="1366967" y="4040660"/>
            <a:ext cx="1964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E13E44-D3DE-42D6-98BD-2EFF4EDDFDF0}"/>
              </a:ext>
            </a:extLst>
          </p:cNvPr>
          <p:cNvCxnSpPr/>
          <p:nvPr/>
        </p:nvCxnSpPr>
        <p:spPr>
          <a:xfrm>
            <a:off x="1366967" y="4040660"/>
            <a:ext cx="0" cy="146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6AE83D-9D5D-4805-A251-79FA34A0B7BE}"/>
              </a:ext>
            </a:extLst>
          </p:cNvPr>
          <p:cNvSpPr txBox="1"/>
          <p:nvPr/>
        </p:nvSpPr>
        <p:spPr>
          <a:xfrm>
            <a:off x="3424366" y="3818238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ja-JP" altLang="en-US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正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8F7C4EC-BD9B-42F5-A883-6930FC437781}"/>
              </a:ext>
            </a:extLst>
          </p:cNvPr>
          <p:cNvSpPr txBox="1"/>
          <p:nvPr/>
        </p:nvSpPr>
        <p:spPr>
          <a:xfrm>
            <a:off x="1626458" y="5402992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ja-JP" altLang="en-US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正</a:t>
            </a:r>
          </a:p>
        </p:txBody>
      </p:sp>
    </p:spTree>
    <p:extLst>
      <p:ext uri="{BB962C8B-B14F-4D97-AF65-F5344CB8AC3E}">
        <p14:creationId xmlns:p14="http://schemas.microsoft.com/office/powerpoint/2010/main" val="132870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5D225-DABE-4F1C-AF16-FEA88476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52EF0-178B-430E-B7F6-D5BA9E14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(1)</a:t>
            </a:r>
            <a:r>
              <a:rPr kumimoji="1" lang="ja-JP" altLang="en-US"/>
              <a:t>巨人軍の視聴率をグラフにしてください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(rate.csv)</a:t>
            </a:r>
          </a:p>
          <a:p>
            <a:pPr marL="0" indent="0">
              <a:buNone/>
            </a:pPr>
            <a:r>
              <a:rPr kumimoji="1" lang="en-US" altLang="ja-JP"/>
              <a:t>(2)SQL</a:t>
            </a:r>
            <a:r>
              <a:rPr kumimoji="1" lang="ja-JP" altLang="en-US"/>
              <a:t>から読み込みグラフにしてください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(graf1.py)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5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2671B-5197-47D5-8A07-6D602B08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140968"/>
            <a:ext cx="8229600" cy="1143000"/>
          </a:xfrm>
        </p:spPr>
        <p:txBody>
          <a:bodyPr>
            <a:normAutofit/>
          </a:bodyPr>
          <a:lstStyle/>
          <a:p>
            <a:r>
              <a:rPr lang="ja-JP" altLang="en-US"/>
              <a:t>複数のデータを可視化する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630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E518E-4184-40B5-B8B9-707C6EF7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544" y="260648"/>
            <a:ext cx="10019456" cy="1143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１つのグラフに</a:t>
            </a:r>
            <a:r>
              <a:rPr kumimoji="1" lang="en-US" altLang="ja-JP"/>
              <a:t>2</a:t>
            </a:r>
            <a:r>
              <a:rPr kumimoji="1" lang="ja-JP" altLang="en-US"/>
              <a:t>種類のデータをプロットする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C993EC-99AF-49F1-9559-68D9A200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/>
              <a:t>11,1,2 plot</a:t>
            </a:r>
            <a:r>
              <a:rPr kumimoji="1" lang="ja-JP" altLang="en-US"/>
              <a:t>を二度書くと重なったグラフが描ける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992EC2-3616-49EA-A579-DEA4ECF1E8CC}"/>
              </a:ext>
            </a:extLst>
          </p:cNvPr>
          <p:cNvSpPr/>
          <p:nvPr/>
        </p:nvSpPr>
        <p:spPr>
          <a:xfrm>
            <a:off x="899592" y="2204865"/>
            <a:ext cx="6246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plt.title("graphs of trigonometric functions")</a:t>
            </a:r>
          </a:p>
          <a:p>
            <a:r>
              <a:rPr lang="en-US" altLang="ja-JP"/>
              <a:t># </a:t>
            </a:r>
            <a:r>
              <a:rPr lang="ja-JP" altLang="en-US"/>
              <a:t>グラフの</a:t>
            </a:r>
            <a:r>
              <a:rPr lang="en-US" altLang="ja-JP"/>
              <a:t>x</a:t>
            </a:r>
            <a:r>
              <a:rPr lang="ja-JP" altLang="en-US"/>
              <a:t>軸と</a:t>
            </a:r>
            <a:r>
              <a:rPr lang="en-US" altLang="ja-JP"/>
              <a:t>y</a:t>
            </a:r>
            <a:r>
              <a:rPr lang="ja-JP" altLang="en-US"/>
              <a:t>軸に名前を設定します</a:t>
            </a:r>
          </a:p>
          <a:p>
            <a:r>
              <a:rPr lang="en-US" altLang="ja-JP"/>
              <a:t>plt.xlabel("x-axis")</a:t>
            </a:r>
          </a:p>
          <a:p>
            <a:r>
              <a:rPr lang="en-US" altLang="ja-JP"/>
              <a:t>plt.ylabel("y-axis")</a:t>
            </a:r>
          </a:p>
          <a:p>
            <a:r>
              <a:rPr lang="en-US" altLang="ja-JP"/>
              <a:t># </a:t>
            </a:r>
            <a:r>
              <a:rPr lang="ja-JP" altLang="en-US"/>
              <a:t>グラフにグリッドを表示します</a:t>
            </a:r>
          </a:p>
          <a:p>
            <a:r>
              <a:rPr lang="en-US" altLang="ja-JP"/>
              <a:t>plt.grid(True)</a:t>
            </a:r>
          </a:p>
          <a:p>
            <a:r>
              <a:rPr lang="en-US" altLang="ja-JP"/>
              <a:t># </a:t>
            </a:r>
            <a:r>
              <a:rPr lang="ja-JP" altLang="en-US"/>
              <a:t>グラフの</a:t>
            </a:r>
            <a:r>
              <a:rPr lang="en-US" altLang="ja-JP"/>
              <a:t>x</a:t>
            </a:r>
            <a:r>
              <a:rPr lang="ja-JP" altLang="en-US"/>
              <a:t>軸にラベルを設定します</a:t>
            </a:r>
          </a:p>
          <a:p>
            <a:r>
              <a:rPr lang="en-US" altLang="ja-JP"/>
              <a:t>plt.xticks(positions, labels)</a:t>
            </a:r>
          </a:p>
          <a:p>
            <a:r>
              <a:rPr lang="en-US" altLang="ja-JP"/>
              <a:t># </a:t>
            </a:r>
            <a:r>
              <a:rPr lang="ja-JP" altLang="en-US"/>
              <a:t>データ</a:t>
            </a:r>
            <a:r>
              <a:rPr lang="en-US" altLang="ja-JP"/>
              <a:t>x, y1</a:t>
            </a:r>
            <a:r>
              <a:rPr lang="ja-JP" altLang="en-US"/>
              <a:t>をグラフにプロットし、黒で表示してください</a:t>
            </a:r>
          </a:p>
          <a:p>
            <a:r>
              <a:rPr lang="en-US" altLang="ja-JP">
                <a:solidFill>
                  <a:srgbClr val="FF0000"/>
                </a:solidFill>
              </a:rPr>
              <a:t>plt.plot(x, y1, color="k") </a:t>
            </a:r>
          </a:p>
          <a:p>
            <a:r>
              <a:rPr lang="en-US" altLang="ja-JP"/>
              <a:t># </a:t>
            </a:r>
            <a:r>
              <a:rPr lang="ja-JP" altLang="en-US"/>
              <a:t>データ</a:t>
            </a:r>
            <a:r>
              <a:rPr lang="en-US" altLang="ja-JP"/>
              <a:t>x, y2</a:t>
            </a:r>
            <a:r>
              <a:rPr lang="ja-JP" altLang="en-US"/>
              <a:t>をグラフにプロットし、青で表示してください</a:t>
            </a:r>
          </a:p>
          <a:p>
            <a:r>
              <a:rPr lang="en-US" altLang="ja-JP">
                <a:solidFill>
                  <a:srgbClr val="FF0000"/>
                </a:solidFill>
              </a:rPr>
              <a:t>plt.plot(x, y2, color="b") </a:t>
            </a:r>
          </a:p>
          <a:p>
            <a:r>
              <a:rPr lang="en-US" altLang="ja-JP"/>
              <a:t>plt.show()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980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93D2356-CD30-4967-A216-FAFABEEA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766" y="2867236"/>
            <a:ext cx="52101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AE70398-0371-4600-90A9-4EF63957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上３つだけの部分を書く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3766AC-F163-4F69-8D1E-FC4C0304D628}"/>
              </a:ext>
            </a:extLst>
          </p:cNvPr>
          <p:cNvSpPr/>
          <p:nvPr/>
        </p:nvSpPr>
        <p:spPr>
          <a:xfrm>
            <a:off x="539552" y="1628800"/>
            <a:ext cx="6318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# Figureオブジェクトを作成します</a:t>
            </a:r>
          </a:p>
          <a:p>
            <a:r>
              <a:rPr lang="ja-JP" altLang="en-US"/>
              <a:t>fig = plt.figure(figsize=(9, 6))</a:t>
            </a:r>
          </a:p>
          <a:p>
            <a:r>
              <a:rPr lang="ja-JP" altLang="en-US"/>
              <a:t>ax = fig.add_subplot(2, 3, 1)</a:t>
            </a:r>
          </a:p>
          <a:p>
            <a:r>
              <a:rPr lang="ja-JP" altLang="en-US"/>
              <a:t>ax.plot(x,y)</a:t>
            </a:r>
          </a:p>
          <a:p>
            <a:r>
              <a:rPr lang="ja-JP" altLang="en-US"/>
              <a:t>ax = fig.add_subplot(2, 3, 2)</a:t>
            </a:r>
          </a:p>
          <a:p>
            <a:r>
              <a:rPr lang="ja-JP" altLang="en-US"/>
              <a:t>ax.plot(x,y)</a:t>
            </a:r>
          </a:p>
          <a:p>
            <a:r>
              <a:rPr lang="ja-JP" altLang="en-US"/>
              <a:t>ax = fig.add_subplot(2, 3, 3)</a:t>
            </a:r>
          </a:p>
          <a:p>
            <a:r>
              <a:rPr lang="ja-JP" altLang="en-US"/>
              <a:t>ax.plot(x,y)</a:t>
            </a:r>
            <a:endParaRPr lang="en-US" altLang="ja-JP"/>
          </a:p>
          <a:p>
            <a:endParaRPr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3B76269-0AA9-42BF-AA03-C699D76AFCEE}"/>
              </a:ext>
            </a:extLst>
          </p:cNvPr>
          <p:cNvCxnSpPr/>
          <p:nvPr/>
        </p:nvCxnSpPr>
        <p:spPr>
          <a:xfrm>
            <a:off x="3203848" y="2420888"/>
            <a:ext cx="100811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7D4CE9-DADB-4BC9-A612-7EC267964493}"/>
              </a:ext>
            </a:extLst>
          </p:cNvPr>
          <p:cNvCxnSpPr/>
          <p:nvPr/>
        </p:nvCxnSpPr>
        <p:spPr>
          <a:xfrm>
            <a:off x="3203848" y="2924944"/>
            <a:ext cx="280831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8AAEF3C-66CE-4DD8-80CF-B292EEEB3230}"/>
              </a:ext>
            </a:extLst>
          </p:cNvPr>
          <p:cNvCxnSpPr/>
          <p:nvPr/>
        </p:nvCxnSpPr>
        <p:spPr>
          <a:xfrm>
            <a:off x="3059832" y="3429000"/>
            <a:ext cx="439248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67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D5A77-2763-4FFB-83C3-D4C6C010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274638"/>
            <a:ext cx="8723312" cy="1143000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plt.</a:t>
            </a:r>
            <a:r>
              <a:rPr lang="en-US" altLang="ja-JP">
                <a:solidFill>
                  <a:srgbClr val="FF0000"/>
                </a:solidFill>
              </a:rPr>
              <a:t>subplots_adjust</a:t>
            </a:r>
            <a:r>
              <a:rPr lang="en-US" altLang="ja-JP"/>
              <a:t>(wspace=1, hspace=1)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1FC857-3DD7-42DB-9119-5408AE55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solidFill>
                  <a:srgbClr val="FF0000"/>
                </a:solidFill>
              </a:rPr>
              <a:t>subplots_adjust</a:t>
            </a:r>
            <a:r>
              <a:rPr lang="en-US" altLang="ja-JP"/>
              <a:t>(wspace=</a:t>
            </a:r>
            <a:r>
              <a:rPr lang="ja-JP" altLang="en-US"/>
              <a:t>横間隔をあける割合</a:t>
            </a:r>
            <a:r>
              <a:rPr lang="en-US" altLang="ja-JP"/>
              <a:t>, </a:t>
            </a:r>
            <a:r>
              <a:rPr lang="ja-JP" altLang="en-US"/>
              <a:t>縦間隔をあける割合</a:t>
            </a:r>
            <a:r>
              <a:rPr lang="en-US" altLang="ja-JP"/>
              <a:t>)</a:t>
            </a:r>
            <a:endParaRPr kumimoji="1" lang="ja-JP" altLang="en-US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A12AA067-EBC9-44B1-B09C-2A0F2FDD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056" y="2870200"/>
            <a:ext cx="52101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9615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86CCF-B3C0-40F7-8F65-1FC13AA6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0568" y="494590"/>
            <a:ext cx="9803432" cy="1143000"/>
          </a:xfrm>
        </p:spPr>
        <p:txBody>
          <a:bodyPr>
            <a:normAutofit/>
          </a:bodyPr>
          <a:lstStyle/>
          <a:p>
            <a:r>
              <a:rPr lang="en-US" altLang="ja-JP" sz="3200"/>
              <a:t>(wspace=1, hspace=1)</a:t>
            </a:r>
            <a:r>
              <a:rPr lang="ja-JP" altLang="en-US" sz="3200"/>
              <a:t>と</a:t>
            </a:r>
            <a:r>
              <a:rPr lang="en-US" altLang="ja-JP" sz="3200"/>
              <a:t>(wspace=2, hspace=2)</a:t>
            </a:r>
            <a:endParaRPr kumimoji="1" lang="ja-JP" altLang="en-US" sz="3200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53226003-A4CA-43EC-8648-048B54684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7" y="1673504"/>
            <a:ext cx="3693966" cy="24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>
            <a:extLst>
              <a:ext uri="{FF2B5EF4-FFF2-40B4-BE49-F238E27FC236}">
                <a16:creationId xmlns:a16="http://schemas.microsoft.com/office/drawing/2014/main" id="{8767D459-8BD6-475F-93D0-F7EA0C23A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33" y="1673504"/>
            <a:ext cx="4564367" cy="297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5312926-A13E-481D-8229-5633A425807E}"/>
              </a:ext>
            </a:extLst>
          </p:cNvPr>
          <p:cNvCxnSpPr/>
          <p:nvPr/>
        </p:nvCxnSpPr>
        <p:spPr>
          <a:xfrm>
            <a:off x="971600" y="1988840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568582F-2674-4EC1-ABD7-8383AC3E37AB}"/>
              </a:ext>
            </a:extLst>
          </p:cNvPr>
          <p:cNvCxnSpPr>
            <a:cxnSpLocks/>
          </p:cNvCxnSpPr>
          <p:nvPr/>
        </p:nvCxnSpPr>
        <p:spPr>
          <a:xfrm>
            <a:off x="5004048" y="2060848"/>
            <a:ext cx="936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CD1CB69-0875-4B0E-9C48-8276416B97BA}"/>
              </a:ext>
            </a:extLst>
          </p:cNvPr>
          <p:cNvCxnSpPr>
            <a:cxnSpLocks/>
          </p:cNvCxnSpPr>
          <p:nvPr/>
        </p:nvCxnSpPr>
        <p:spPr>
          <a:xfrm>
            <a:off x="611560" y="2564904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956CD8A-AACF-4549-8AEB-22E492278EB4}"/>
              </a:ext>
            </a:extLst>
          </p:cNvPr>
          <p:cNvCxnSpPr/>
          <p:nvPr/>
        </p:nvCxnSpPr>
        <p:spPr>
          <a:xfrm>
            <a:off x="4644008" y="2564904"/>
            <a:ext cx="0" cy="1152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535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80A91-09DB-4EDF-AE6F-839D8356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656"/>
            <a:ext cx="9155360" cy="1143000"/>
          </a:xfrm>
        </p:spPr>
        <p:txBody>
          <a:bodyPr>
            <a:noAutofit/>
          </a:bodyPr>
          <a:lstStyle/>
          <a:p>
            <a:r>
              <a:rPr kumimoji="1" lang="en-US" altLang="ja-JP" sz="3200"/>
              <a:t>11.3.4</a:t>
            </a:r>
            <a:r>
              <a:rPr kumimoji="1" lang="ja-JP" altLang="en-US" sz="3200"/>
              <a:t>サブプロット内のグラフの表示範囲を設定する</a:t>
            </a:r>
            <a:br>
              <a:rPr kumimoji="1" lang="en-US" altLang="ja-JP" sz="3200"/>
            </a:br>
            <a:r>
              <a:rPr kumimoji="1" lang="en-US" altLang="ja-JP" sz="3200"/>
              <a:t>set_xlim,set_ylim,set_xlabel,set_ylabel,set_title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AC5EC-18FE-4F24-8617-6AE353C8D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/>
              <a:t>set_xlim </a:t>
            </a:r>
            <a:r>
              <a:rPr kumimoji="1" lang="en-US" altLang="ja-JP"/>
              <a:t>(</a:t>
            </a:r>
            <a:r>
              <a:rPr lang="ja-JP" altLang="en-US"/>
              <a:t>範囲</a:t>
            </a:r>
            <a:r>
              <a:rPr kumimoji="1" lang="en-US" altLang="ja-JP"/>
              <a:t>)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set_ylim (</a:t>
            </a:r>
            <a:r>
              <a:rPr lang="ja-JP" altLang="en-US"/>
              <a:t>範囲</a:t>
            </a:r>
            <a:r>
              <a:rPr lang="en-US" altLang="ja-JP"/>
              <a:t>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set_title(“</a:t>
            </a:r>
            <a:r>
              <a:rPr lang="ja-JP" altLang="en-US"/>
              <a:t>タイトル</a:t>
            </a:r>
            <a:r>
              <a:rPr lang="en-US" altLang="ja-JP"/>
              <a:t>”)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set_xlabel(“</a:t>
            </a:r>
            <a:r>
              <a:rPr lang="ja-JP" altLang="en-US"/>
              <a:t>ｘ軸の名前</a:t>
            </a:r>
            <a:r>
              <a:rPr lang="en-US" altLang="ja-JP"/>
              <a:t>”)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set_ylabel(“</a:t>
            </a:r>
            <a:r>
              <a:rPr lang="ja-JP" altLang="en-US"/>
              <a:t>ｙ軸の名前</a:t>
            </a:r>
            <a:r>
              <a:rPr lang="en-US" altLang="ja-JP"/>
              <a:t>”)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392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F64E6-B650-4E87-A40E-D55D995B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4544" y="365745"/>
            <a:ext cx="10487508" cy="1143000"/>
          </a:xfrm>
        </p:spPr>
        <p:txBody>
          <a:bodyPr>
            <a:normAutofit/>
          </a:bodyPr>
          <a:lstStyle/>
          <a:p>
            <a:r>
              <a:rPr lang="en-US" altLang="ja-JP"/>
              <a:t>set_xlim,set_xlabel,set_ylabel,set_title</a:t>
            </a:r>
            <a:endParaRPr kumimoji="1" lang="ja-JP" altLang="en-US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EE8B8662-F462-45A6-83A6-98DEEBF9E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30539"/>
            <a:ext cx="52101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F25C6B-EA3A-40B0-9B88-9C8BA2C865AA}"/>
              </a:ext>
            </a:extLst>
          </p:cNvPr>
          <p:cNvSpPr/>
          <p:nvPr/>
        </p:nvSpPr>
        <p:spPr>
          <a:xfrm>
            <a:off x="3722761" y="5286390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871B7C-6457-4A2D-AB58-02D128D628C7}"/>
              </a:ext>
            </a:extLst>
          </p:cNvPr>
          <p:cNvSpPr/>
          <p:nvPr/>
        </p:nvSpPr>
        <p:spPr>
          <a:xfrm>
            <a:off x="3203848" y="4361760"/>
            <a:ext cx="216024" cy="723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7CD4FE-D154-40E8-B715-BAEADF2F9683}"/>
              </a:ext>
            </a:extLst>
          </p:cNvPr>
          <p:cNvSpPr/>
          <p:nvPr/>
        </p:nvSpPr>
        <p:spPr>
          <a:xfrm>
            <a:off x="3648694" y="5070366"/>
            <a:ext cx="99531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980590C-9733-45E0-BE25-6788F84BB1D8}"/>
              </a:ext>
            </a:extLst>
          </p:cNvPr>
          <p:cNvSpPr/>
          <p:nvPr/>
        </p:nvSpPr>
        <p:spPr>
          <a:xfrm>
            <a:off x="3779912" y="3861048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567968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4E4C9-85F8-4B4D-BA66-A344C063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/>
              <a:t>11.3.6</a:t>
            </a:r>
            <a:r>
              <a:rPr kumimoji="1" lang="ja-JP" altLang="en-US"/>
              <a:t>サブプロット内のグラフにグリッドを表示する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C85E68-5A29-41E7-94DE-45A5FCF7FCD6}"/>
              </a:ext>
            </a:extLst>
          </p:cNvPr>
          <p:cNvSpPr/>
          <p:nvPr/>
        </p:nvSpPr>
        <p:spPr>
          <a:xfrm>
            <a:off x="755576" y="1988840"/>
            <a:ext cx="1991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/>
              <a:t>ax.grid(True</a:t>
            </a:r>
            <a:r>
              <a:rPr lang="en-US" altLang="ja-JP"/>
              <a:t>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84188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348FA-CB92-421E-9522-EDE1150F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11.3.7</a:t>
            </a:r>
            <a:r>
              <a:rPr lang="ja-JP" altLang="en-US"/>
              <a:t>サブプロット内のグラフに目盛りを設定する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580E4A-4CC7-4D6D-AAF8-A4FA3E44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set_xtick(“</a:t>
            </a:r>
            <a:r>
              <a:rPr kumimoji="1" lang="ja-JP" altLang="en-US"/>
              <a:t>挿入位置リスト</a:t>
            </a:r>
            <a:r>
              <a:rPr kumimoji="1" lang="en-US" altLang="ja-JP"/>
              <a:t>”)</a:t>
            </a:r>
          </a:p>
          <a:p>
            <a:endParaRPr kumimoji="1" lang="en-US" altLang="ja-JP"/>
          </a:p>
          <a:p>
            <a:r>
              <a:rPr lang="en-US" altLang="ja-JP"/>
              <a:t>set_xticklabels(“</a:t>
            </a:r>
            <a:r>
              <a:rPr lang="ja-JP" altLang="en-US"/>
              <a:t>目盛りのリスト</a:t>
            </a:r>
            <a:r>
              <a:rPr lang="en-US" altLang="ja-JP"/>
              <a:t>”)</a:t>
            </a:r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24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DE638-CCF8-47EE-A0F6-7BD35082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テキストボックス</a:t>
            </a:r>
            <a:r>
              <a:rPr lang="en-US" altLang="ja-JP"/>
              <a:t>(txt.py)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9DCAF26-66F2-4D8E-A58E-7E33F142E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927" y="2253697"/>
            <a:ext cx="3817595" cy="326350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B5AE096-E6D8-4798-8AEB-86DAC7E979CC}"/>
              </a:ext>
            </a:extLst>
          </p:cNvPr>
          <p:cNvSpPr/>
          <p:nvPr/>
        </p:nvSpPr>
        <p:spPr>
          <a:xfrm>
            <a:off x="5379823" y="3446056"/>
            <a:ext cx="2270553" cy="322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ja-JP" altLang="en-US" sz="1350">
              <a:solidFill>
                <a:prstClr val="white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A081CB4-9EF8-4915-B53F-0E9D0CFA7FD2}"/>
              </a:ext>
            </a:extLst>
          </p:cNvPr>
          <p:cNvCxnSpPr/>
          <p:nvPr/>
        </p:nvCxnSpPr>
        <p:spPr>
          <a:xfrm>
            <a:off x="5435429" y="2706130"/>
            <a:ext cx="0" cy="67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66A8E01-747C-4882-974D-163CE25FBA78}"/>
              </a:ext>
            </a:extLst>
          </p:cNvPr>
          <p:cNvCxnSpPr>
            <a:cxnSpLocks/>
          </p:cNvCxnSpPr>
          <p:nvPr/>
        </p:nvCxnSpPr>
        <p:spPr>
          <a:xfrm>
            <a:off x="4365024" y="3446057"/>
            <a:ext cx="10147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31446B-0B3F-43CE-9039-CF0D3E14D56C}"/>
              </a:ext>
            </a:extLst>
          </p:cNvPr>
          <p:cNvSpPr/>
          <p:nvPr/>
        </p:nvSpPr>
        <p:spPr>
          <a:xfrm>
            <a:off x="84953" y="2418733"/>
            <a:ext cx="4572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/>
            <a:r>
              <a:rPr lang="en-US" altLang="ja-JP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#------------------------------</a:t>
            </a:r>
            <a:endParaRPr lang="ja-JP" altLang="en-US" sz="135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r>
              <a:rPr lang="en-US" altLang="ja-JP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 </a:t>
            </a:r>
            <a:r>
              <a:rPr lang="ja-JP" altLang="en-US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テキストボックス　サイズを指定</a:t>
            </a:r>
            <a:endParaRPr lang="ja-JP" altLang="en-US" sz="135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r>
              <a:rPr lang="en-US" altLang="ja-JP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#-----------------------------</a:t>
            </a:r>
            <a:endParaRPr lang="ja-JP" altLang="en-US" sz="135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r>
              <a:rPr lang="en-US" altLang="ja-JP" sz="1350" dirty="0" err="1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txt_test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 = </a:t>
            </a:r>
            <a:r>
              <a:rPr lang="en-US" altLang="ja-JP" sz="1350" dirty="0" err="1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tk.Entry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(</a:t>
            </a:r>
            <a:r>
              <a:rPr lang="en-US" altLang="ja-JP" sz="1350" dirty="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width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 dirty="0">
                <a:solidFill>
                  <a:srgbClr val="B5CEA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30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)</a:t>
            </a:r>
          </a:p>
          <a:p>
            <a:pPr defTabSz="685800"/>
            <a:r>
              <a:rPr lang="en-US" altLang="ja-JP" sz="1350" dirty="0" err="1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txt_test.place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(</a:t>
            </a:r>
            <a:r>
              <a:rPr lang="en-US" altLang="ja-JP" sz="1350" dirty="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x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 dirty="0">
                <a:solidFill>
                  <a:srgbClr val="B5CEA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90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, </a:t>
            </a:r>
            <a:r>
              <a:rPr lang="en-US" altLang="ja-JP" sz="1350" dirty="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y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 dirty="0">
                <a:solidFill>
                  <a:srgbClr val="B5CEA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70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)    </a:t>
            </a:r>
            <a:r>
              <a:rPr lang="en-US" altLang="ja-JP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 </a:t>
            </a:r>
            <a:r>
              <a:rPr lang="ja-JP" altLang="en-US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表示位置</a:t>
            </a:r>
            <a:endParaRPr lang="ja-JP" altLang="en-US" sz="135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D03FC26-395D-4840-A653-DD0602F39C71}"/>
              </a:ext>
            </a:extLst>
          </p:cNvPr>
          <p:cNvCxnSpPr>
            <a:cxnSpLocks/>
          </p:cNvCxnSpPr>
          <p:nvPr/>
        </p:nvCxnSpPr>
        <p:spPr>
          <a:xfrm>
            <a:off x="5379823" y="4004361"/>
            <a:ext cx="21269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53F473-EB92-4517-AFDC-A315E52F4BC3}"/>
              </a:ext>
            </a:extLst>
          </p:cNvPr>
          <p:cNvSpPr txBox="1"/>
          <p:nvPr/>
        </p:nvSpPr>
        <p:spPr>
          <a:xfrm>
            <a:off x="5210763" y="3065740"/>
            <a:ext cx="287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ja-JP" sz="15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y</a:t>
            </a:r>
            <a:endParaRPr lang="ja-JP" altLang="en-US" sz="15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272AF4-548B-4DEE-827F-8091C0F54E94}"/>
              </a:ext>
            </a:extLst>
          </p:cNvPr>
          <p:cNvSpPr txBox="1"/>
          <p:nvPr/>
        </p:nvSpPr>
        <p:spPr>
          <a:xfrm>
            <a:off x="6001992" y="4004361"/>
            <a:ext cx="7104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ja-JP" sz="15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width</a:t>
            </a:r>
            <a:endParaRPr lang="ja-JP" altLang="en-US" sz="15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A0D954-36BB-4972-AC9A-41399DF9581A}"/>
              </a:ext>
            </a:extLst>
          </p:cNvPr>
          <p:cNvSpPr txBox="1"/>
          <p:nvPr/>
        </p:nvSpPr>
        <p:spPr>
          <a:xfrm>
            <a:off x="4930978" y="3330081"/>
            <a:ext cx="287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ja-JP" sz="15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x</a:t>
            </a:r>
            <a:endParaRPr lang="ja-JP" altLang="en-US" sz="15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598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D3EB8-08C2-4AB0-ABFC-67CBB349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11.3.7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F27FF4-1BBC-417D-802E-3F6A0D2B881F}"/>
              </a:ext>
            </a:extLst>
          </p:cNvPr>
          <p:cNvSpPr/>
          <p:nvPr/>
        </p:nvSpPr>
        <p:spPr>
          <a:xfrm>
            <a:off x="611560" y="1844824"/>
            <a:ext cx="6102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positions = [0, np.pi/2, np.pi, np.pi*3/2, np.pi*2]</a:t>
            </a:r>
          </a:p>
          <a:p>
            <a:r>
              <a:rPr lang="ja-JP" altLang="en-US"/>
              <a:t>labels = ["0°", "90°", "180°", "270°", "360°"]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ax.set_xticks(position)</a:t>
            </a:r>
          </a:p>
          <a:p>
            <a:r>
              <a:rPr lang="en-US" altLang="ja-JP"/>
              <a:t>ax.set_xticklabels(labels)</a:t>
            </a:r>
          </a:p>
          <a:p>
            <a:endParaRPr lang="ja-JP" alt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D04A887A-4C2B-42FE-A577-06942A43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4944"/>
            <a:ext cx="52101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05C1ED6-B1E1-4D5C-8844-6BE13D267BB1}"/>
              </a:ext>
            </a:extLst>
          </p:cNvPr>
          <p:cNvSpPr/>
          <p:nvPr/>
        </p:nvSpPr>
        <p:spPr>
          <a:xfrm>
            <a:off x="4932040" y="6093296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F9ECEE-D4AB-4E16-9BF8-39BE243D57E1}"/>
              </a:ext>
            </a:extLst>
          </p:cNvPr>
          <p:cNvSpPr/>
          <p:nvPr/>
        </p:nvSpPr>
        <p:spPr>
          <a:xfrm>
            <a:off x="1907704" y="2984723"/>
            <a:ext cx="864096" cy="300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E382C6-93F7-4E9A-ACBE-28B0494D603F}"/>
              </a:ext>
            </a:extLst>
          </p:cNvPr>
          <p:cNvSpPr/>
          <p:nvPr/>
        </p:nvSpPr>
        <p:spPr>
          <a:xfrm>
            <a:off x="2339752" y="3284985"/>
            <a:ext cx="720080" cy="328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CE83F3-D2E4-4DFE-A7F6-21B0261A48C0}"/>
              </a:ext>
            </a:extLst>
          </p:cNvPr>
          <p:cNvCxnSpPr/>
          <p:nvPr/>
        </p:nvCxnSpPr>
        <p:spPr>
          <a:xfrm>
            <a:off x="1187624" y="2132856"/>
            <a:ext cx="108012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42040BE-4E3B-42ED-99B9-6E2E5C0BEB94}"/>
              </a:ext>
            </a:extLst>
          </p:cNvPr>
          <p:cNvCxnSpPr/>
          <p:nvPr/>
        </p:nvCxnSpPr>
        <p:spPr>
          <a:xfrm>
            <a:off x="946001" y="2348880"/>
            <a:ext cx="1321743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420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7DF56-4BD8-48E4-ACB1-EF12254A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11,2</a:t>
            </a:r>
            <a:r>
              <a:rPr kumimoji="1" lang="ja-JP" altLang="en-US"/>
              <a:t>系列ラベルを設定する</a:t>
            </a:r>
            <a:r>
              <a:rPr kumimoji="1" lang="en-US" altLang="ja-JP"/>
              <a:t>(legend)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F6A41A-1F58-4D67-9D41-DD62F2FA4709}"/>
              </a:ext>
            </a:extLst>
          </p:cNvPr>
          <p:cNvSpPr/>
          <p:nvPr/>
        </p:nvSpPr>
        <p:spPr>
          <a:xfrm>
            <a:off x="179512" y="1386811"/>
            <a:ext cx="6678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plt.title("graphs of trigonometric functions")</a:t>
            </a:r>
          </a:p>
          <a:p>
            <a:r>
              <a:rPr lang="en-US" altLang="ja-JP"/>
              <a:t>plt.xlabel("x-axis")</a:t>
            </a:r>
          </a:p>
          <a:p>
            <a:r>
              <a:rPr lang="en-US" altLang="ja-JP"/>
              <a:t>plt.ylabel("y-axis")</a:t>
            </a:r>
          </a:p>
          <a:p>
            <a:r>
              <a:rPr lang="en-US" altLang="ja-JP"/>
              <a:t>plt.grid(True)</a:t>
            </a:r>
          </a:p>
          <a:p>
            <a:r>
              <a:rPr lang="en-US" altLang="ja-JP"/>
              <a:t>plt.xticks(positions, labels)</a:t>
            </a:r>
          </a:p>
          <a:p>
            <a:r>
              <a:rPr lang="en-US" altLang="ja-JP"/>
              <a:t>plt.plot(x, y1, color="k", label="y=sin(x)")</a:t>
            </a:r>
          </a:p>
          <a:p>
            <a:r>
              <a:rPr lang="en-US" altLang="ja-JP"/>
              <a:t>plt.plot(x, y2, color="b", label="y=cos(x)")</a:t>
            </a:r>
          </a:p>
          <a:p>
            <a:r>
              <a:rPr lang="en-US" altLang="ja-JP"/>
              <a:t>plt.</a:t>
            </a:r>
            <a:r>
              <a:rPr lang="en-US" altLang="ja-JP">
                <a:solidFill>
                  <a:srgbClr val="FF0000"/>
                </a:solidFill>
              </a:rPr>
              <a:t>legend(["y=sin(x)", "y=cos(x)"])</a:t>
            </a:r>
            <a:endParaRPr lang="ja-JP" altLang="en-US">
              <a:solidFill>
                <a:srgbClr val="FF0000"/>
              </a:solidFill>
            </a:endParaRP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FCADF30F-B1F9-45FF-AA62-7077B58E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24" y="2924944"/>
            <a:ext cx="4925169" cy="351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6011F2-2A8D-4D11-8E63-12AE1EDC7DF3}"/>
              </a:ext>
            </a:extLst>
          </p:cNvPr>
          <p:cNvCxnSpPr/>
          <p:nvPr/>
        </p:nvCxnSpPr>
        <p:spPr>
          <a:xfrm>
            <a:off x="2411760" y="3573016"/>
            <a:ext cx="2448272" cy="19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86EDDF1-E48C-4CAA-AA41-DB34700047E3}"/>
              </a:ext>
            </a:extLst>
          </p:cNvPr>
          <p:cNvSpPr/>
          <p:nvPr/>
        </p:nvSpPr>
        <p:spPr>
          <a:xfrm>
            <a:off x="457200" y="4077072"/>
            <a:ext cx="2170584" cy="936104"/>
          </a:xfrm>
          <a:prstGeom prst="wedgeRectCallout">
            <a:avLst>
              <a:gd name="adj1" fmla="val 494"/>
              <a:gd name="adj2" fmla="val -91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リストで区切ると複数の凡例が入る</a:t>
            </a:r>
          </a:p>
        </p:txBody>
      </p:sp>
    </p:spTree>
    <p:extLst>
      <p:ext uri="{BB962C8B-B14F-4D97-AF65-F5344CB8AC3E}">
        <p14:creationId xmlns:p14="http://schemas.microsoft.com/office/powerpoint/2010/main" val="1319087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F423B-9A0F-48AC-BDB2-B97FD0B9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loc</a:t>
            </a:r>
            <a:r>
              <a:rPr kumimoji="1" lang="ja-JP" altLang="en-US"/>
              <a:t>パラメータ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3941BC79-6FB1-45B3-A06D-3AEA0F91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757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7C438A-6357-41E7-866C-88B36CBD75EA}"/>
              </a:ext>
            </a:extLst>
          </p:cNvPr>
          <p:cNvSpPr/>
          <p:nvPr/>
        </p:nvSpPr>
        <p:spPr>
          <a:xfrm>
            <a:off x="683568" y="1772816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plt.legend(["y=sin(x)", "y=cos(x)"],</a:t>
            </a:r>
            <a:r>
              <a:rPr lang="ja-JP" altLang="en-US">
                <a:solidFill>
                  <a:srgbClr val="FF0000"/>
                </a:solidFill>
              </a:rPr>
              <a:t>loc='upper right'</a:t>
            </a:r>
            <a:r>
              <a:rPr lang="ja-JP" altLang="en-US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D116FC-7D42-48DE-AB7E-F3E96EB3B002}"/>
              </a:ext>
            </a:extLst>
          </p:cNvPr>
          <p:cNvSpPr txBox="1"/>
          <p:nvPr/>
        </p:nvSpPr>
        <p:spPr>
          <a:xfrm>
            <a:off x="611560" y="2885946"/>
            <a:ext cx="27794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loc</a:t>
            </a:r>
            <a:r>
              <a:rPr kumimoji="1" lang="ja-JP" altLang="en-US"/>
              <a:t>パラメータは凡例を</a:t>
            </a:r>
            <a:endParaRPr kumimoji="1" lang="en-US" altLang="ja-JP"/>
          </a:p>
          <a:p>
            <a:r>
              <a:rPr lang="ja-JP" altLang="en-US">
                <a:solidFill>
                  <a:srgbClr val="FF0000"/>
                </a:solidFill>
              </a:rPr>
              <a:t>loc=‘upper right’上右方向</a:t>
            </a:r>
            <a:endParaRPr kumimoji="1" lang="en-US" altLang="ja-JP"/>
          </a:p>
          <a:p>
            <a:r>
              <a:rPr lang="ja-JP" altLang="en-US">
                <a:solidFill>
                  <a:srgbClr val="FF0000"/>
                </a:solidFill>
              </a:rPr>
              <a:t>loc=‘upper </a:t>
            </a:r>
            <a:r>
              <a:rPr lang="en-US" altLang="ja-JP">
                <a:solidFill>
                  <a:srgbClr val="FF0000"/>
                </a:solidFill>
              </a:rPr>
              <a:t>left</a:t>
            </a:r>
            <a:r>
              <a:rPr lang="ja-JP" altLang="en-US">
                <a:solidFill>
                  <a:srgbClr val="FF0000"/>
                </a:solidFill>
              </a:rPr>
              <a:t>’上左方向</a:t>
            </a:r>
            <a:endParaRPr lang="en-US" altLang="ja-JP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loc=‘</a:t>
            </a:r>
            <a:r>
              <a:rPr lang="en-US" altLang="ja-JP">
                <a:solidFill>
                  <a:srgbClr val="FF0000"/>
                </a:solidFill>
              </a:rPr>
              <a:t>lower</a:t>
            </a:r>
            <a:r>
              <a:rPr lang="ja-JP" altLang="en-US">
                <a:solidFill>
                  <a:srgbClr val="FF0000"/>
                </a:solidFill>
              </a:rPr>
              <a:t> right’下右方向</a:t>
            </a:r>
            <a:endParaRPr lang="en-US" altLang="ja-JP"/>
          </a:p>
          <a:p>
            <a:r>
              <a:rPr lang="ja-JP" altLang="en-US">
                <a:solidFill>
                  <a:srgbClr val="FF0000"/>
                </a:solidFill>
              </a:rPr>
              <a:t>loc=‘</a:t>
            </a:r>
            <a:r>
              <a:rPr lang="en-US" altLang="ja-JP">
                <a:solidFill>
                  <a:srgbClr val="FF0000"/>
                </a:solidFill>
              </a:rPr>
              <a:t>lower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FF0000"/>
                </a:solidFill>
              </a:rPr>
              <a:t>left</a:t>
            </a:r>
            <a:r>
              <a:rPr lang="ja-JP" altLang="en-US">
                <a:solidFill>
                  <a:srgbClr val="FF0000"/>
                </a:solidFill>
              </a:rPr>
              <a:t>’下左方向</a:t>
            </a:r>
            <a:endParaRPr lang="en-US" altLang="ja-JP"/>
          </a:p>
          <a:p>
            <a:endParaRPr lang="en-US" altLang="ja-JP"/>
          </a:p>
          <a:p>
            <a:endParaRPr lang="ja-JP" altLang="en-US"/>
          </a:p>
          <a:p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C1F34D-C7A9-4A05-9B1F-00F290F05175}"/>
              </a:ext>
            </a:extLst>
          </p:cNvPr>
          <p:cNvSpPr/>
          <p:nvPr/>
        </p:nvSpPr>
        <p:spPr>
          <a:xfrm>
            <a:off x="7164288" y="2564904"/>
            <a:ext cx="12961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8E91BD-9FDE-4321-89DE-4FFAD4CA28FF}"/>
              </a:ext>
            </a:extLst>
          </p:cNvPr>
          <p:cNvCxnSpPr>
            <a:cxnSpLocks/>
          </p:cNvCxnSpPr>
          <p:nvPr/>
        </p:nvCxnSpPr>
        <p:spPr>
          <a:xfrm>
            <a:off x="4788024" y="1989465"/>
            <a:ext cx="2376264" cy="93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331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F14A8-3457-4504-BFB3-30F611DD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11,3,1</a:t>
            </a:r>
            <a:r>
              <a:rPr kumimoji="1" lang="ja-JP" altLang="en-US"/>
              <a:t>図の大きさを設定する</a:t>
            </a:r>
            <a:br>
              <a:rPr kumimoji="1" lang="en-US" altLang="ja-JP"/>
            </a:br>
            <a:r>
              <a:rPr kumimoji="1" lang="en-US" altLang="ja-JP"/>
              <a:t>fugure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142FD-7892-4472-AF4C-5EC93083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figure(figfize(</a:t>
            </a:r>
            <a:r>
              <a:rPr lang="ja-JP" altLang="en-US"/>
              <a:t>横の大きさ</a:t>
            </a:r>
            <a:r>
              <a:rPr lang="en-US" altLang="ja-JP"/>
              <a:t>,</a:t>
            </a:r>
            <a:r>
              <a:rPr lang="ja-JP" altLang="en-US"/>
              <a:t>縦の大きさ</a:t>
            </a:r>
            <a:r>
              <a:rPr lang="en-US" altLang="ja-JP"/>
              <a:t>))</a:t>
            </a:r>
          </a:p>
          <a:p>
            <a:pPr marL="0" indent="0">
              <a:buNone/>
            </a:pPr>
            <a:r>
              <a:rPr kumimoji="1" lang="en-US" altLang="ja-JP"/>
              <a:t>   (</a:t>
            </a:r>
            <a:r>
              <a:rPr kumimoji="1" lang="ja-JP" altLang="en-US"/>
              <a:t>単位はインチ）</a:t>
            </a:r>
          </a:p>
        </p:txBody>
      </p:sp>
    </p:spTree>
    <p:extLst>
      <p:ext uri="{BB962C8B-B14F-4D97-AF65-F5344CB8AC3E}">
        <p14:creationId xmlns:p14="http://schemas.microsoft.com/office/powerpoint/2010/main" val="32819217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02E9E-E2D4-48A5-B4E9-F267E06B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figsize=(x,y)</a:t>
            </a:r>
            <a:endParaRPr kumimoji="1" lang="ja-JP" altLang="en-US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C796CE54-8E49-4B98-A47A-7587E931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09762"/>
            <a:ext cx="31527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DE05E8D1-0976-4E4B-B5B9-94DCE48D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9" y="1916832"/>
            <a:ext cx="2619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8">
            <a:extLst>
              <a:ext uri="{FF2B5EF4-FFF2-40B4-BE49-F238E27FC236}">
                <a16:creationId xmlns:a16="http://schemas.microsoft.com/office/drawing/2014/main" id="{353727F5-3A86-44F6-B2E0-182CD44E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844824"/>
            <a:ext cx="36766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72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3252D-F6D9-431A-B25D-BC5CD10B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11,3,2</a:t>
            </a:r>
            <a:r>
              <a:rPr kumimoji="1" lang="ja-JP" altLang="en-US"/>
              <a:t>サブプロットを作成する</a:t>
            </a:r>
            <a:br>
              <a:rPr lang="en-US" altLang="ja-JP"/>
            </a:br>
            <a:r>
              <a:rPr lang="en-US" altLang="ja-JP"/>
              <a:t>(figure</a:t>
            </a:r>
            <a:r>
              <a:rPr lang="ja-JP" altLang="en-US"/>
              <a:t>オブジェクトと</a:t>
            </a:r>
            <a:r>
              <a:rPr lang="en-US" altLang="ja-JP"/>
              <a:t>add_subplot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1C2747-01B1-4050-AB15-9BDCC1A50F7F}"/>
              </a:ext>
            </a:extLst>
          </p:cNvPr>
          <p:cNvSpPr/>
          <p:nvPr/>
        </p:nvSpPr>
        <p:spPr>
          <a:xfrm>
            <a:off x="444679" y="1700808"/>
            <a:ext cx="68945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fig = plt.</a:t>
            </a:r>
            <a:r>
              <a:rPr lang="en-US" altLang="ja-JP">
                <a:solidFill>
                  <a:srgbClr val="FF0000"/>
                </a:solidFill>
              </a:rPr>
              <a:t>figure(figsize=(9, 6))</a:t>
            </a:r>
          </a:p>
          <a:p>
            <a:r>
              <a:rPr lang="en-US" altLang="ja-JP"/>
              <a:t>ax = fig.</a:t>
            </a:r>
            <a:r>
              <a:rPr lang="en-US" altLang="ja-JP">
                <a:solidFill>
                  <a:srgbClr val="FF0000"/>
                </a:solidFill>
              </a:rPr>
              <a:t>add_subplot</a:t>
            </a:r>
            <a:r>
              <a:rPr lang="en-US" altLang="ja-JP"/>
              <a:t>(2, 3, 5) </a:t>
            </a:r>
          </a:p>
          <a:p>
            <a:r>
              <a:rPr lang="en-US" altLang="ja-JP"/>
              <a:t>ax.plot(x,y)</a:t>
            </a:r>
          </a:p>
          <a:p>
            <a:r>
              <a:rPr lang="en-US" altLang="ja-JP"/>
              <a:t>axi = []</a:t>
            </a:r>
          </a:p>
          <a:p>
            <a:r>
              <a:rPr lang="en-US" altLang="ja-JP"/>
              <a:t>for i in range(6):</a:t>
            </a:r>
          </a:p>
          <a:p>
            <a:r>
              <a:rPr lang="en-US" altLang="ja-JP"/>
              <a:t>    if i==4:</a:t>
            </a:r>
          </a:p>
          <a:p>
            <a:r>
              <a:rPr lang="en-US" altLang="ja-JP"/>
              <a:t>        continue</a:t>
            </a:r>
          </a:p>
          <a:p>
            <a:r>
              <a:rPr lang="en-US" altLang="ja-JP"/>
              <a:t>    fig.add_subplot(2, 3, i+1)</a:t>
            </a:r>
          </a:p>
          <a:p>
            <a:r>
              <a:rPr lang="en-US" altLang="ja-JP"/>
              <a:t>plt.show()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4247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12F0B-7115-403F-A68E-A4A3EDD2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sz="1800" dirty="0"/>
              <a:t>import </a:t>
            </a:r>
            <a:r>
              <a:rPr lang="en-US" altLang="ja-JP" sz="1800" dirty="0" err="1"/>
              <a:t>matplotlib.pyplot</a:t>
            </a:r>
            <a:r>
              <a:rPr lang="en-US" altLang="ja-JP" sz="1800" dirty="0"/>
              <a:t> as </a:t>
            </a:r>
            <a:r>
              <a:rPr lang="en-US" altLang="ja-JP" sz="1800" dirty="0" err="1"/>
              <a:t>plt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import </a:t>
            </a:r>
            <a:r>
              <a:rPr lang="en-US" altLang="ja-JP" sz="1800" dirty="0" err="1"/>
              <a:t>numpy</a:t>
            </a:r>
            <a:r>
              <a:rPr lang="en-US" altLang="ja-JP" sz="1800" dirty="0"/>
              <a:t> as np</a:t>
            </a:r>
          </a:p>
          <a:p>
            <a:pPr marL="0" indent="0">
              <a:buNone/>
            </a:pPr>
            <a:r>
              <a:rPr lang="en-US" altLang="ja-JP" sz="1800" dirty="0"/>
              <a:t>x = </a:t>
            </a:r>
            <a:r>
              <a:rPr lang="en-US" altLang="ja-JP" sz="1800" dirty="0" err="1"/>
              <a:t>np.arange</a:t>
            </a:r>
            <a:r>
              <a:rPr lang="en-US" altLang="ja-JP" sz="1800" dirty="0"/>
              <a:t>(10)</a:t>
            </a:r>
          </a:p>
          <a:p>
            <a:pPr marL="0" indent="0">
              <a:buNone/>
            </a:pPr>
            <a:r>
              <a:rPr lang="en-US" altLang="ja-JP" sz="1800" dirty="0"/>
              <a:t>y0 = </a:t>
            </a:r>
            <a:r>
              <a:rPr lang="en-US" altLang="ja-JP" sz="1800" dirty="0" err="1"/>
              <a:t>np.random.normal</a:t>
            </a:r>
            <a:r>
              <a:rPr lang="en-US" altLang="ja-JP" sz="1800" dirty="0"/>
              <a:t>(0, 0.5, 10)</a:t>
            </a:r>
          </a:p>
          <a:p>
            <a:pPr marL="0" indent="0">
              <a:buNone/>
            </a:pPr>
            <a:r>
              <a:rPr lang="en-US" altLang="ja-JP" sz="1800" dirty="0"/>
              <a:t>y1 = </a:t>
            </a:r>
            <a:r>
              <a:rPr lang="en-US" altLang="ja-JP" sz="1800" dirty="0" err="1"/>
              <a:t>np.random.normal</a:t>
            </a:r>
            <a:r>
              <a:rPr lang="en-US" altLang="ja-JP" sz="1800" dirty="0"/>
              <a:t>(1, 0.5, 10)</a:t>
            </a:r>
          </a:p>
          <a:p>
            <a:pPr marL="0" indent="0">
              <a:buNone/>
            </a:pPr>
            <a:r>
              <a:rPr lang="en-US" altLang="ja-JP" sz="1800" dirty="0"/>
              <a:t>y2 = </a:t>
            </a:r>
            <a:r>
              <a:rPr lang="en-US" altLang="ja-JP" sz="1800" dirty="0" err="1"/>
              <a:t>np.random.normal</a:t>
            </a:r>
            <a:r>
              <a:rPr lang="en-US" altLang="ja-JP" sz="1800" dirty="0"/>
              <a:t>(2, 0.5, 10)</a:t>
            </a:r>
          </a:p>
          <a:p>
            <a:pPr marL="0" indent="0">
              <a:buNone/>
            </a:pPr>
            <a:r>
              <a:rPr lang="en-US" altLang="ja-JP" sz="1800" dirty="0"/>
              <a:t>y3 = </a:t>
            </a:r>
            <a:r>
              <a:rPr lang="en-US" altLang="ja-JP" sz="1800" dirty="0" err="1"/>
              <a:t>np.random.normal</a:t>
            </a:r>
            <a:r>
              <a:rPr lang="en-US" altLang="ja-JP" sz="1800" dirty="0"/>
              <a:t>(3, 0.5, 10)</a:t>
            </a:r>
          </a:p>
          <a:p>
            <a:pPr marL="0" indent="0">
              <a:buNone/>
            </a:pPr>
            <a:r>
              <a:rPr lang="en-US" altLang="ja-JP" sz="1800" dirty="0" err="1">
                <a:solidFill>
                  <a:srgbClr val="FF0000"/>
                </a:solidFill>
              </a:rPr>
              <a:t>plt.rcParams</a:t>
            </a:r>
            <a:r>
              <a:rPr lang="en-US" altLang="ja-JP" sz="1800" dirty="0">
                <a:solidFill>
                  <a:srgbClr val="FF0000"/>
                </a:solidFill>
              </a:rPr>
              <a:t>["</a:t>
            </a:r>
            <a:r>
              <a:rPr lang="en-US" altLang="ja-JP" sz="1800" dirty="0" err="1">
                <a:solidFill>
                  <a:srgbClr val="FF0000"/>
                </a:solidFill>
              </a:rPr>
              <a:t>font.size</a:t>
            </a:r>
            <a:r>
              <a:rPr lang="en-US" altLang="ja-JP" sz="1800" dirty="0">
                <a:solidFill>
                  <a:srgbClr val="FF0000"/>
                </a:solidFill>
              </a:rPr>
              <a:t>"] = 14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fig = </a:t>
            </a:r>
            <a:r>
              <a:rPr lang="en-US" altLang="ja-JP" sz="1800" dirty="0" err="1">
                <a:solidFill>
                  <a:srgbClr val="FF0000"/>
                </a:solidFill>
              </a:rPr>
              <a:t>plt.figure</a:t>
            </a:r>
            <a:r>
              <a:rPr lang="en-US" altLang="ja-JP" sz="1800" dirty="0">
                <a:solidFill>
                  <a:srgbClr val="FF0000"/>
                </a:solidFill>
              </a:rPr>
              <a:t>(</a:t>
            </a:r>
            <a:r>
              <a:rPr lang="en-US" altLang="ja-JP" sz="1800" dirty="0" err="1">
                <a:solidFill>
                  <a:srgbClr val="FF0000"/>
                </a:solidFill>
              </a:rPr>
              <a:t>figsize</a:t>
            </a:r>
            <a:r>
              <a:rPr lang="en-US" altLang="ja-JP" sz="1800" dirty="0">
                <a:solidFill>
                  <a:srgbClr val="FF0000"/>
                </a:solidFill>
              </a:rPr>
              <a:t>=(10, 6))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ax = </a:t>
            </a:r>
            <a:r>
              <a:rPr lang="en-US" altLang="ja-JP" sz="1800" dirty="0" err="1">
                <a:solidFill>
                  <a:srgbClr val="FF0000"/>
                </a:solidFill>
              </a:rPr>
              <a:t>fig.add_subplot</a:t>
            </a:r>
            <a:r>
              <a:rPr lang="en-US" altLang="ja-JP" sz="1800" dirty="0">
                <a:solidFill>
                  <a:srgbClr val="FF0000"/>
                </a:solidFill>
              </a:rPr>
              <a:t>(1, 1, 1, title="</a:t>
            </a:r>
            <a:r>
              <a:rPr lang="en-US" altLang="ja-JP" sz="1800" dirty="0" err="1">
                <a:solidFill>
                  <a:srgbClr val="FF0000"/>
                </a:solidFill>
              </a:rPr>
              <a:t>linestyle</a:t>
            </a:r>
            <a:r>
              <a:rPr lang="en-US" altLang="ja-JP" sz="18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ja-JP" sz="1800" dirty="0" err="1">
                <a:solidFill>
                  <a:srgbClr val="FF0000"/>
                </a:solidFill>
              </a:rPr>
              <a:t>ax.plot</a:t>
            </a:r>
            <a:r>
              <a:rPr lang="en-US" altLang="ja-JP" sz="1800" dirty="0">
                <a:solidFill>
                  <a:srgbClr val="FF0000"/>
                </a:solidFill>
              </a:rPr>
              <a:t>(x, y0, </a:t>
            </a:r>
            <a:r>
              <a:rPr lang="en-US" altLang="ja-JP" sz="1800" dirty="0" err="1">
                <a:solidFill>
                  <a:srgbClr val="FF0000"/>
                </a:solidFill>
              </a:rPr>
              <a:t>linestyle</a:t>
            </a:r>
            <a:r>
              <a:rPr lang="en-US" altLang="ja-JP" sz="1800" dirty="0">
                <a:solidFill>
                  <a:srgbClr val="FF0000"/>
                </a:solidFill>
              </a:rPr>
              <a:t>="-", c="b", label="</a:t>
            </a:r>
            <a:r>
              <a:rPr lang="en-US" altLang="ja-JP" sz="1800" dirty="0" err="1">
                <a:solidFill>
                  <a:srgbClr val="FF0000"/>
                </a:solidFill>
              </a:rPr>
              <a:t>linestyle</a:t>
            </a:r>
            <a:r>
              <a:rPr lang="en-US" altLang="ja-JP" sz="1800" dirty="0">
                <a:solidFill>
                  <a:srgbClr val="FF0000"/>
                </a:solidFill>
              </a:rPr>
              <a:t> : solid, '-'")</a:t>
            </a:r>
          </a:p>
          <a:p>
            <a:pPr marL="0" indent="0">
              <a:buNone/>
            </a:pPr>
            <a:r>
              <a:rPr lang="en-US" altLang="ja-JP" sz="1800" dirty="0" err="1">
                <a:solidFill>
                  <a:srgbClr val="FF0000"/>
                </a:solidFill>
              </a:rPr>
              <a:t>ax.plot</a:t>
            </a:r>
            <a:r>
              <a:rPr lang="en-US" altLang="ja-JP" sz="1800" dirty="0">
                <a:solidFill>
                  <a:srgbClr val="FF0000"/>
                </a:solidFill>
              </a:rPr>
              <a:t>(x, y1, </a:t>
            </a:r>
            <a:r>
              <a:rPr lang="en-US" altLang="ja-JP" sz="1800" dirty="0" err="1">
                <a:solidFill>
                  <a:srgbClr val="FF0000"/>
                </a:solidFill>
              </a:rPr>
              <a:t>linestyle</a:t>
            </a:r>
            <a:r>
              <a:rPr lang="en-US" altLang="ja-JP" sz="1800" dirty="0">
                <a:solidFill>
                  <a:srgbClr val="FF0000"/>
                </a:solidFill>
              </a:rPr>
              <a:t>="--", c="b", label="</a:t>
            </a:r>
            <a:r>
              <a:rPr lang="en-US" altLang="ja-JP" sz="1800" dirty="0" err="1">
                <a:solidFill>
                  <a:srgbClr val="FF0000"/>
                </a:solidFill>
              </a:rPr>
              <a:t>linestyle</a:t>
            </a:r>
            <a:r>
              <a:rPr lang="en-US" altLang="ja-JP" sz="1800" dirty="0">
                <a:solidFill>
                  <a:srgbClr val="FF0000"/>
                </a:solidFill>
              </a:rPr>
              <a:t> : dashed, '--'")</a:t>
            </a:r>
          </a:p>
          <a:p>
            <a:pPr marL="0" indent="0">
              <a:buNone/>
            </a:pPr>
            <a:r>
              <a:rPr lang="en-US" altLang="ja-JP" sz="1800" dirty="0" err="1">
                <a:solidFill>
                  <a:srgbClr val="FF0000"/>
                </a:solidFill>
              </a:rPr>
              <a:t>ax.plot</a:t>
            </a:r>
            <a:r>
              <a:rPr lang="en-US" altLang="ja-JP" sz="1800" dirty="0">
                <a:solidFill>
                  <a:srgbClr val="FF0000"/>
                </a:solidFill>
              </a:rPr>
              <a:t>(x, y2, </a:t>
            </a:r>
            <a:r>
              <a:rPr lang="en-US" altLang="ja-JP" sz="1800" dirty="0" err="1">
                <a:solidFill>
                  <a:srgbClr val="FF0000"/>
                </a:solidFill>
              </a:rPr>
              <a:t>linestyle</a:t>
            </a:r>
            <a:r>
              <a:rPr lang="en-US" altLang="ja-JP" sz="1800" dirty="0">
                <a:solidFill>
                  <a:srgbClr val="FF0000"/>
                </a:solidFill>
              </a:rPr>
              <a:t>="-.", c="b", label="</a:t>
            </a:r>
            <a:r>
              <a:rPr lang="en-US" altLang="ja-JP" sz="1800" dirty="0" err="1">
                <a:solidFill>
                  <a:srgbClr val="FF0000"/>
                </a:solidFill>
              </a:rPr>
              <a:t>linestyle</a:t>
            </a:r>
            <a:r>
              <a:rPr lang="en-US" altLang="ja-JP" sz="1800" dirty="0">
                <a:solidFill>
                  <a:srgbClr val="FF0000"/>
                </a:solidFill>
              </a:rPr>
              <a:t> : </a:t>
            </a:r>
            <a:r>
              <a:rPr lang="en-US" altLang="ja-JP" sz="1800" dirty="0" err="1">
                <a:solidFill>
                  <a:srgbClr val="FF0000"/>
                </a:solidFill>
              </a:rPr>
              <a:t>dashdot</a:t>
            </a:r>
            <a:r>
              <a:rPr lang="en-US" altLang="ja-JP" sz="1800" dirty="0">
                <a:solidFill>
                  <a:srgbClr val="FF0000"/>
                </a:solidFill>
              </a:rPr>
              <a:t>, '-.''")</a:t>
            </a:r>
          </a:p>
          <a:p>
            <a:pPr marL="0" indent="0">
              <a:buNone/>
            </a:pPr>
            <a:r>
              <a:rPr lang="en-US" altLang="ja-JP" sz="1800" dirty="0" err="1">
                <a:solidFill>
                  <a:srgbClr val="FF0000"/>
                </a:solidFill>
              </a:rPr>
              <a:t>ax.plot</a:t>
            </a:r>
            <a:r>
              <a:rPr lang="en-US" altLang="ja-JP" sz="1800" dirty="0">
                <a:solidFill>
                  <a:srgbClr val="FF0000"/>
                </a:solidFill>
              </a:rPr>
              <a:t>(x, y3, </a:t>
            </a:r>
            <a:r>
              <a:rPr lang="en-US" altLang="ja-JP" sz="1800" dirty="0" err="1">
                <a:solidFill>
                  <a:srgbClr val="FF0000"/>
                </a:solidFill>
              </a:rPr>
              <a:t>linestyle</a:t>
            </a:r>
            <a:r>
              <a:rPr lang="en-US" altLang="ja-JP" sz="1800" dirty="0">
                <a:solidFill>
                  <a:srgbClr val="FF0000"/>
                </a:solidFill>
              </a:rPr>
              <a:t>=":", c="b", label="</a:t>
            </a:r>
            <a:r>
              <a:rPr lang="en-US" altLang="ja-JP" sz="1800" dirty="0" err="1">
                <a:solidFill>
                  <a:srgbClr val="FF0000"/>
                </a:solidFill>
              </a:rPr>
              <a:t>linestyle</a:t>
            </a:r>
            <a:r>
              <a:rPr lang="en-US" altLang="ja-JP" sz="1800" dirty="0">
                <a:solidFill>
                  <a:srgbClr val="FF0000"/>
                </a:solidFill>
              </a:rPr>
              <a:t> : dotted, ':''")</a:t>
            </a:r>
          </a:p>
          <a:p>
            <a:pPr marL="0" indent="0">
              <a:buNone/>
            </a:pPr>
            <a:r>
              <a:rPr lang="en-US" altLang="ja-JP" sz="1800" dirty="0" err="1">
                <a:solidFill>
                  <a:srgbClr val="FF0000"/>
                </a:solidFill>
              </a:rPr>
              <a:t>ax.legend</a:t>
            </a:r>
            <a:r>
              <a:rPr lang="en-US" altLang="ja-JP" sz="1800" dirty="0">
                <a:solidFill>
                  <a:srgbClr val="FF0000"/>
                </a:solidFill>
              </a:rPr>
              <a:t>(</a:t>
            </a:r>
            <a:r>
              <a:rPr lang="en-US" altLang="ja-JP" sz="1800" dirty="0" err="1">
                <a:solidFill>
                  <a:srgbClr val="FF0000"/>
                </a:solidFill>
              </a:rPr>
              <a:t>bbox_to_anchor</a:t>
            </a:r>
            <a:r>
              <a:rPr lang="en-US" altLang="ja-JP" sz="1800" dirty="0">
                <a:solidFill>
                  <a:srgbClr val="FF0000"/>
                </a:solidFill>
              </a:rPr>
              <a:t>=(1.05, 1))</a:t>
            </a:r>
          </a:p>
          <a:p>
            <a:pPr marL="0" indent="0">
              <a:buNone/>
            </a:pPr>
            <a:r>
              <a:rPr lang="en-US" altLang="ja-JP" sz="1800" dirty="0" err="1"/>
              <a:t>plt.show</a:t>
            </a:r>
            <a:r>
              <a:rPr lang="en-US" altLang="ja-JP" sz="1800" dirty="0"/>
              <a:t>()</a:t>
            </a:r>
            <a:endParaRPr kumimoji="1" lang="ja-JP" altLang="en-US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77D766-5387-48D0-A87B-5481F866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89040"/>
            <a:ext cx="6271418" cy="312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39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B4334-3F27-4E0C-9733-05B1A2ED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DA5492-5C76-4B20-9135-95D0901E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14687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ja-JP"/>
              <a:t>temperature.csv</a:t>
            </a:r>
            <a:r>
              <a:rPr kumimoji="1" lang="ja-JP" altLang="en-US"/>
              <a:t>に各地域の気温データが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あります。これを折れ線グラフにしてください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（先頭から</a:t>
            </a:r>
            <a:r>
              <a:rPr lang="en-US" altLang="ja-JP"/>
              <a:t>20</a:t>
            </a:r>
            <a:r>
              <a:rPr lang="ja-JP" altLang="en-US"/>
              <a:t>ぐらいで</a:t>
            </a:r>
            <a:r>
              <a:rPr lang="en-US" altLang="ja-JP"/>
              <a:t>)</a:t>
            </a:r>
          </a:p>
          <a:p>
            <a:pPr marL="0" indent="0">
              <a:buNone/>
            </a:pPr>
            <a:r>
              <a:rPr kumimoji="1" lang="en-US" altLang="ja-JP"/>
              <a:t>(1)</a:t>
            </a:r>
            <a:r>
              <a:rPr lang="ja-JP" altLang="en-US"/>
              <a:t>一つのグラフに複数書く場合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(2)</a:t>
            </a:r>
            <a:r>
              <a:rPr kumimoji="1" lang="ja-JP" altLang="en-US"/>
              <a:t>複数のグラフに書く場合（６つのグラフ）</a:t>
            </a:r>
            <a:r>
              <a:rPr lang="ja-JP" altLang="en-US"/>
              <a:t>時間のある人はしてください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6414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D0A0A-6D6A-4EB7-9504-C00821A2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２次元のグラフを書く</a:t>
            </a:r>
          </a:p>
        </p:txBody>
      </p:sp>
    </p:spTree>
    <p:extLst>
      <p:ext uri="{BB962C8B-B14F-4D97-AF65-F5344CB8AC3E}">
        <p14:creationId xmlns:p14="http://schemas.microsoft.com/office/powerpoint/2010/main" val="411581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652F59-31D4-4201-AC68-49C8F752395C}"/>
              </a:ext>
            </a:extLst>
          </p:cNvPr>
          <p:cNvSpPr txBox="1"/>
          <p:nvPr/>
        </p:nvSpPr>
        <p:spPr>
          <a:xfrm>
            <a:off x="1619672" y="171253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def f(x):</a:t>
            </a:r>
          </a:p>
          <a:p>
            <a:r>
              <a:rPr lang="en-US" altLang="ja-JP"/>
              <a:t>    return x*x+2*x-1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843B85-CC7F-4B0D-8688-F2BBA36AD363}"/>
              </a:ext>
            </a:extLst>
          </p:cNvPr>
          <p:cNvSpPr txBox="1"/>
          <p:nvPr/>
        </p:nvSpPr>
        <p:spPr>
          <a:xfrm>
            <a:off x="1691680" y="263691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x=np.linspace(-3,3,100)</a:t>
            </a:r>
          </a:p>
          <a:p>
            <a:r>
              <a:rPr lang="en-US" altLang="ja-JP"/>
              <a:t>print(np.round(x,2))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76F46B-B386-4012-AD17-2C0CCE21E764}"/>
              </a:ext>
            </a:extLst>
          </p:cNvPr>
          <p:cNvSpPr txBox="1"/>
          <p:nvPr/>
        </p:nvSpPr>
        <p:spPr>
          <a:xfrm>
            <a:off x="1691680" y="356129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plt.plot(x,f(x))</a:t>
            </a:r>
          </a:p>
          <a:p>
            <a:r>
              <a:rPr lang="en-US" altLang="ja-JP"/>
              <a:t>plt.grid(True)</a:t>
            </a:r>
          </a:p>
          <a:p>
            <a:r>
              <a:rPr lang="en-US" altLang="ja-JP"/>
              <a:t>plt.show()</a:t>
            </a:r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DDCE1F-C66F-4E66-ACC6-05A1F7F83BB7}"/>
                  </a:ext>
                </a:extLst>
              </p:cNvPr>
              <p:cNvSpPr txBox="1"/>
              <p:nvPr/>
            </p:nvSpPr>
            <p:spPr>
              <a:xfrm>
                <a:off x="1403648" y="837164"/>
                <a:ext cx="5267724" cy="499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3200" i="1" smtClean="0">
                        <a:latin typeface="Cambria Math" panose="02040503050406030204" pitchFamily="18" charset="0"/>
                      </a:rPr>
                      <m:t>ｙ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ｘ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グラフ</m:t>
                    </m:r>
                  </m:oMath>
                </a14:m>
                <a:r>
                  <a:rPr kumimoji="1" lang="ja-JP" altLang="en-US" sz="3200"/>
                  <a:t>を書く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8DDCE1F-C66F-4E66-ACC6-05A1F7F83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837164"/>
                <a:ext cx="5267724" cy="499176"/>
              </a:xfrm>
              <a:prstGeom prst="rect">
                <a:avLst/>
              </a:prstGeom>
              <a:blipFill>
                <a:blip r:embed="rId2"/>
                <a:stretch>
                  <a:fillRect t="-29268" r="-3819" b="-42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5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D37B1-49DB-4F99-ADBE-878F78CA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ボタン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1911D7A-C0C4-4EAF-BE41-38F8991C0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8927" y="2253697"/>
            <a:ext cx="3817595" cy="3263504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D9626D6-43A2-40F8-BFF7-8589DCE5B4ED}"/>
              </a:ext>
            </a:extLst>
          </p:cNvPr>
          <p:cNvCxnSpPr>
            <a:cxnSpLocks/>
          </p:cNvCxnSpPr>
          <p:nvPr/>
        </p:nvCxnSpPr>
        <p:spPr>
          <a:xfrm>
            <a:off x="6042454" y="2669059"/>
            <a:ext cx="0" cy="1992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A9F1E53-84BD-437C-AFA9-403BB7B72B31}"/>
              </a:ext>
            </a:extLst>
          </p:cNvPr>
          <p:cNvCxnSpPr>
            <a:cxnSpLocks/>
          </p:cNvCxnSpPr>
          <p:nvPr/>
        </p:nvCxnSpPr>
        <p:spPr>
          <a:xfrm>
            <a:off x="4365024" y="4706446"/>
            <a:ext cx="15986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4E495A4-8641-4C4D-97DF-90D777EF8F68}"/>
              </a:ext>
            </a:extLst>
          </p:cNvPr>
          <p:cNvSpPr/>
          <p:nvPr/>
        </p:nvSpPr>
        <p:spPr>
          <a:xfrm>
            <a:off x="182101" y="2575199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/>
            <a:r>
              <a:rPr lang="en-US" altLang="ja-JP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#---------------------------------------</a:t>
            </a:r>
            <a:endParaRPr lang="ja-JP" altLang="en-US" sz="135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r>
              <a:rPr lang="en-US" altLang="ja-JP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</a:t>
            </a:r>
            <a:r>
              <a:rPr lang="ja-JP" altLang="en-US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ボタン　ボタンの文字と実行する関数を指定</a:t>
            </a:r>
            <a:endParaRPr lang="ja-JP" altLang="en-US" sz="135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r>
              <a:rPr lang="en-US" altLang="ja-JP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#---------------------------------------</a:t>
            </a:r>
            <a:endParaRPr lang="ja-JP" altLang="en-US" sz="135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r>
              <a:rPr lang="ja-JP" altLang="en-US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    </a:t>
            </a:r>
            <a:r>
              <a:rPr lang="en-US" altLang="ja-JP" sz="1350" dirty="0" err="1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btn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 = </a:t>
            </a:r>
            <a:r>
              <a:rPr lang="en-US" altLang="ja-JP" sz="1350" dirty="0" err="1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tk.Button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(root, </a:t>
            </a:r>
            <a:r>
              <a:rPr lang="en-US" altLang="ja-JP" sz="1350" dirty="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text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 dirty="0">
                <a:solidFill>
                  <a:srgbClr val="CE917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'</a:t>
            </a:r>
            <a:r>
              <a:rPr lang="ja-JP" altLang="en-US" sz="1350" dirty="0">
                <a:solidFill>
                  <a:srgbClr val="CE917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実行</a:t>
            </a:r>
            <a:r>
              <a:rPr lang="en-US" altLang="ja-JP" sz="1350" dirty="0">
                <a:solidFill>
                  <a:srgbClr val="CE917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'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, </a:t>
            </a:r>
            <a:r>
              <a:rPr lang="en-US" altLang="ja-JP" sz="1350" dirty="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command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 dirty="0" err="1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btn_click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)</a:t>
            </a:r>
          </a:p>
          <a:p>
            <a:pPr defTabSz="685800"/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    </a:t>
            </a:r>
            <a:r>
              <a:rPr lang="en-US" altLang="ja-JP" sz="1350" dirty="0" err="1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btn.place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(</a:t>
            </a:r>
            <a:r>
              <a:rPr lang="en-US" altLang="ja-JP" sz="1350" dirty="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x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 dirty="0">
                <a:solidFill>
                  <a:srgbClr val="B5CEA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140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, </a:t>
            </a:r>
            <a:r>
              <a:rPr lang="en-US" altLang="ja-JP" sz="1350" dirty="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y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 dirty="0">
                <a:solidFill>
                  <a:srgbClr val="B5CEA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170</a:t>
            </a:r>
            <a:r>
              <a:rPr lang="en-US" altLang="ja-JP" sz="1350" dirty="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) </a:t>
            </a:r>
            <a:r>
              <a:rPr lang="en-US" altLang="ja-JP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</a:t>
            </a:r>
            <a:r>
              <a:rPr lang="ja-JP" altLang="en-US" sz="1350" dirty="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表示位置</a:t>
            </a:r>
            <a:endParaRPr lang="ja-JP" altLang="en-US" sz="135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867F8E-F12E-4299-84C3-77E147CA460C}"/>
              </a:ext>
            </a:extLst>
          </p:cNvPr>
          <p:cNvSpPr txBox="1"/>
          <p:nvPr/>
        </p:nvSpPr>
        <p:spPr>
          <a:xfrm>
            <a:off x="6136885" y="3827740"/>
            <a:ext cx="287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ja-JP" sz="15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y</a:t>
            </a:r>
            <a:endParaRPr lang="ja-JP" altLang="en-US" sz="15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F70A22-9021-4C67-AF60-72CCF4259F89}"/>
              </a:ext>
            </a:extLst>
          </p:cNvPr>
          <p:cNvSpPr txBox="1"/>
          <p:nvPr/>
        </p:nvSpPr>
        <p:spPr>
          <a:xfrm>
            <a:off x="5044006" y="4684836"/>
            <a:ext cx="2872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ja-JP" sz="1500" b="1" dirty="0">
                <a:solidFill>
                  <a:srgbClr val="FF0000"/>
                </a:solidFill>
                <a:latin typeface="游ゴシック" panose="020F0502020204030204"/>
                <a:ea typeface="游ゴシック" panose="020B0400000000000000" pitchFamily="50" charset="-128"/>
              </a:rPr>
              <a:t>x</a:t>
            </a:r>
            <a:endParaRPr lang="ja-JP" altLang="en-US" sz="1500" b="1" dirty="0">
              <a:solidFill>
                <a:srgbClr val="FF0000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011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834C5-F8E9-4E92-809A-69A435CC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332656"/>
            <a:ext cx="8229600" cy="1143000"/>
          </a:xfrm>
        </p:spPr>
        <p:txBody>
          <a:bodyPr/>
          <a:lstStyle/>
          <a:p>
            <a:r>
              <a:rPr kumimoji="1" lang="ja-JP" altLang="en-US"/>
              <a:t>課題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74E12C-8126-4D6A-8415-9F7BB17F8FCD}"/>
                  </a:ext>
                </a:extLst>
              </p:cNvPr>
              <p:cNvSpPr txBox="1"/>
              <p:nvPr/>
            </p:nvSpPr>
            <p:spPr>
              <a:xfrm>
                <a:off x="1835696" y="1556792"/>
                <a:ext cx="5266122" cy="499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3200" i="1" smtClean="0">
                        <a:latin typeface="Cambria Math" panose="02040503050406030204" pitchFamily="18" charset="0"/>
                      </a:rPr>
                      <m:t>ｙ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ｘ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グラフ</m:t>
                    </m:r>
                  </m:oMath>
                </a14:m>
                <a:r>
                  <a:rPr kumimoji="1" lang="ja-JP" altLang="en-US" sz="3200"/>
                  <a:t>を書く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74E12C-8126-4D6A-8415-9F7BB17F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556792"/>
                <a:ext cx="5266122" cy="499176"/>
              </a:xfrm>
              <a:prstGeom prst="rect">
                <a:avLst/>
              </a:prstGeom>
              <a:blipFill>
                <a:blip r:embed="rId2"/>
                <a:stretch>
                  <a:fillRect t="-29268" r="-3819" b="-426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19E9D9-2CE8-4916-8828-A59AB1774254}"/>
              </a:ext>
            </a:extLst>
          </p:cNvPr>
          <p:cNvSpPr txBox="1"/>
          <p:nvPr/>
        </p:nvSpPr>
        <p:spPr>
          <a:xfrm>
            <a:off x="2277428" y="2056686"/>
            <a:ext cx="45891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# -*- coding: utf-8 -*-</a:t>
            </a:r>
          </a:p>
          <a:p>
            <a:r>
              <a:rPr lang="en-US" altLang="ja-JP"/>
              <a:t>from sympy import *</a:t>
            </a:r>
          </a:p>
          <a:p>
            <a:endParaRPr lang="en-US" altLang="ja-JP"/>
          </a:p>
          <a:p>
            <a:r>
              <a:rPr lang="en-US" altLang="ja-JP"/>
              <a:t>var("a:z")              # a</a:t>
            </a:r>
            <a:r>
              <a:rPr lang="ja-JP" altLang="en-US"/>
              <a:t>～</a:t>
            </a:r>
            <a:r>
              <a:rPr lang="en-US" altLang="ja-JP"/>
              <a:t>z</a:t>
            </a:r>
            <a:r>
              <a:rPr lang="ja-JP" altLang="en-US"/>
              <a:t>まで変数として扱う</a:t>
            </a:r>
          </a:p>
          <a:p>
            <a:r>
              <a:rPr lang="en-US" altLang="ja-JP"/>
              <a:t>#f = x**2 + 3*x + 2      # </a:t>
            </a:r>
            <a:r>
              <a:rPr lang="ja-JP" altLang="en-US"/>
              <a:t>関数</a:t>
            </a:r>
            <a:r>
              <a:rPr lang="en-US" altLang="ja-JP"/>
              <a:t>f(x)</a:t>
            </a:r>
            <a:r>
              <a:rPr lang="ja-JP" altLang="en-US"/>
              <a:t>の定義</a:t>
            </a:r>
          </a:p>
          <a:p>
            <a:r>
              <a:rPr lang="en-US" altLang="ja-JP"/>
              <a:t>f = x*x+2*x-1</a:t>
            </a:r>
          </a:p>
          <a:p>
            <a:r>
              <a:rPr lang="en-US" altLang="ja-JP"/>
              <a:t>y=[]</a:t>
            </a:r>
          </a:p>
          <a:p>
            <a:r>
              <a:rPr lang="en-US" altLang="ja-JP"/>
              <a:t>x3=[]</a:t>
            </a:r>
          </a:p>
          <a:p>
            <a:r>
              <a:rPr lang="en-US" altLang="ja-JP"/>
              <a:t>for x2 in np.linspace(-3.0, 3.0, 100):</a:t>
            </a:r>
          </a:p>
          <a:p>
            <a:r>
              <a:rPr lang="en-US" altLang="ja-JP"/>
              <a:t>    #print(x4)</a:t>
            </a:r>
          </a:p>
          <a:p>
            <a:r>
              <a:rPr lang="en-US" altLang="ja-JP"/>
              <a:t>    f1 = f.subs([(x, x2)]) </a:t>
            </a:r>
          </a:p>
          <a:p>
            <a:r>
              <a:rPr lang="en-US" altLang="ja-JP"/>
              <a:t>    x3.append(x2)</a:t>
            </a:r>
          </a:p>
          <a:p>
            <a:r>
              <a:rPr lang="en-US" altLang="ja-JP"/>
              <a:t>    y.append(f1)</a:t>
            </a:r>
          </a:p>
          <a:p>
            <a:r>
              <a:rPr lang="en-US" altLang="ja-JP"/>
              <a:t>    </a:t>
            </a:r>
          </a:p>
          <a:p>
            <a:endParaRPr lang="en-US" altLang="ja-JP"/>
          </a:p>
          <a:p>
            <a:r>
              <a:rPr lang="en-US" altLang="ja-JP"/>
              <a:t>plt.plot(x3,y)</a:t>
            </a:r>
          </a:p>
          <a:p>
            <a:r>
              <a:rPr lang="en-US" altLang="ja-JP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34577511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57BFB-5EEF-4D70-BF43-2F051BFD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80928"/>
            <a:ext cx="8229600" cy="1143000"/>
          </a:xfrm>
        </p:spPr>
        <p:txBody>
          <a:bodyPr/>
          <a:lstStyle/>
          <a:p>
            <a:r>
              <a:rPr kumimoji="1" lang="en-US" altLang="ja-JP"/>
              <a:t>12.3 </a:t>
            </a:r>
            <a:r>
              <a:rPr kumimoji="1" lang="ja-JP" altLang="en-US"/>
              <a:t>ヒストグラム</a:t>
            </a:r>
          </a:p>
        </p:txBody>
      </p:sp>
    </p:spTree>
    <p:extLst>
      <p:ext uri="{BB962C8B-B14F-4D97-AF65-F5344CB8AC3E}">
        <p14:creationId xmlns:p14="http://schemas.microsoft.com/office/powerpoint/2010/main" val="18313670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59A055-971A-4442-B13A-B6FB9126195C}"/>
              </a:ext>
            </a:extLst>
          </p:cNvPr>
          <p:cNvSpPr/>
          <p:nvPr/>
        </p:nvSpPr>
        <p:spPr>
          <a:xfrm>
            <a:off x="1043608" y="1628800"/>
            <a:ext cx="56703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import numpy as np</a:t>
            </a:r>
          </a:p>
          <a:p>
            <a:r>
              <a:rPr lang="ja-JP" altLang="en-US"/>
              <a:t>import matplotlib.pyplot as plt</a:t>
            </a:r>
          </a:p>
          <a:p>
            <a:r>
              <a:rPr lang="ja-JP" altLang="en-US"/>
              <a:t>%matplotlib inline</a:t>
            </a:r>
          </a:p>
          <a:p>
            <a:endParaRPr lang="ja-JP" altLang="en-US"/>
          </a:p>
          <a:p>
            <a:r>
              <a:rPr lang="ja-JP" altLang="en-US"/>
              <a:t>np.random.seed(0)</a:t>
            </a:r>
          </a:p>
          <a:p>
            <a:r>
              <a:rPr lang="ja-JP" altLang="en-US"/>
              <a:t>data = np.random.randn(10000)</a:t>
            </a:r>
          </a:p>
          <a:p>
            <a:endParaRPr lang="ja-JP" altLang="en-US"/>
          </a:p>
          <a:p>
            <a:r>
              <a:rPr lang="ja-JP" altLang="en-US"/>
              <a:t>plt.hist(data)</a:t>
            </a:r>
          </a:p>
          <a:p>
            <a:endParaRPr lang="ja-JP" altLang="en-US"/>
          </a:p>
          <a:p>
            <a:r>
              <a:rPr lang="ja-JP" altLang="en-US"/>
              <a:t>plt.show()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2B3F9C-21A9-4694-A5FA-0D87ABF5C4B2}"/>
              </a:ext>
            </a:extLst>
          </p:cNvPr>
          <p:cNvSpPr txBox="1"/>
          <p:nvPr/>
        </p:nvSpPr>
        <p:spPr>
          <a:xfrm>
            <a:off x="1150614" y="908720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/>
              <a:t>hist</a:t>
            </a:r>
            <a:r>
              <a:rPr kumimoji="1" lang="ja-JP" altLang="en-US" sz="3200"/>
              <a:t>を使う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3387867-6F04-4F0B-A40A-5634D9D4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77072"/>
            <a:ext cx="3657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47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C68FB-D59B-4EFD-B2E5-AD6C5227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ピン数</a:t>
            </a:r>
            <a:r>
              <a:rPr kumimoji="1" lang="en-US" altLang="ja-JP"/>
              <a:t>(</a:t>
            </a:r>
            <a:r>
              <a:rPr kumimoji="1" lang="ja-JP" altLang="en-US"/>
              <a:t>階級</a:t>
            </a:r>
            <a:r>
              <a:rPr kumimoji="1" lang="en-US" altLang="ja-JP"/>
              <a:t>)</a:t>
            </a:r>
            <a:r>
              <a:rPr kumimoji="1" lang="ja-JP" altLang="en-US"/>
              <a:t>を増やす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C777D2-D204-47BC-BBE5-786FAD4A2131}"/>
              </a:ext>
            </a:extLst>
          </p:cNvPr>
          <p:cNvSpPr/>
          <p:nvPr/>
        </p:nvSpPr>
        <p:spPr>
          <a:xfrm>
            <a:off x="1403648" y="1859340"/>
            <a:ext cx="61926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/>
              <a:t>import numpy as np</a:t>
            </a:r>
          </a:p>
          <a:p>
            <a:r>
              <a:rPr lang="ja-JP" altLang="en-US" sz="2400"/>
              <a:t>import matplotlib.pyplot as plt</a:t>
            </a:r>
          </a:p>
          <a:p>
            <a:r>
              <a:rPr lang="ja-JP" altLang="en-US" sz="2400"/>
              <a:t>%matplotlib inline</a:t>
            </a:r>
          </a:p>
          <a:p>
            <a:endParaRPr lang="ja-JP" altLang="en-US" sz="2400"/>
          </a:p>
          <a:p>
            <a:r>
              <a:rPr lang="ja-JP" altLang="en-US" sz="2400"/>
              <a:t>np.random.seed(0)</a:t>
            </a:r>
          </a:p>
          <a:p>
            <a:r>
              <a:rPr lang="ja-JP" altLang="en-US" sz="2400"/>
              <a:t>data = np.random.randn(10000)</a:t>
            </a:r>
          </a:p>
          <a:p>
            <a:endParaRPr lang="ja-JP" altLang="en-US" sz="2400"/>
          </a:p>
          <a:p>
            <a:r>
              <a:rPr lang="ja-JP" altLang="en-US" sz="2400"/>
              <a:t>plt.hist(data, </a:t>
            </a:r>
            <a:r>
              <a:rPr lang="ja-JP" altLang="en-US" sz="2400">
                <a:solidFill>
                  <a:srgbClr val="FF0000"/>
                </a:solidFill>
              </a:rPr>
              <a:t>bins=100</a:t>
            </a:r>
            <a:r>
              <a:rPr lang="ja-JP" altLang="en-US" sz="2400"/>
              <a:t>)</a:t>
            </a:r>
          </a:p>
          <a:p>
            <a:endParaRPr lang="ja-JP" altLang="en-US" sz="2400"/>
          </a:p>
          <a:p>
            <a:r>
              <a:rPr lang="ja-JP" altLang="en-US" sz="2400"/>
              <a:t>plt.show()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D072742-C4FA-4BD6-84EA-4212643D9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93096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98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22F11-EDEC-4C2F-9F5B-AD086E0E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C05E3B-E4A5-4215-9499-E71DD4F22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r>
              <a:rPr lang="ja-JP" altLang="en-US"/>
              <a:t>巨人軍のデータから身長</a:t>
            </a:r>
            <a:r>
              <a:rPr lang="en-US" altLang="ja-JP"/>
              <a:t>,</a:t>
            </a:r>
            <a:r>
              <a:rPr lang="ja-JP" altLang="en-US"/>
              <a:t>体重のヒストグラム</a:t>
            </a:r>
            <a:endParaRPr lang="en-US" altLang="ja-JP"/>
          </a:p>
          <a:p>
            <a:pPr marL="0" indent="0">
              <a:buNone/>
            </a:pPr>
            <a:r>
              <a:rPr kumimoji="1" lang="ja-JP" altLang="en-US"/>
              <a:t>　をつくりなさい</a:t>
            </a:r>
          </a:p>
        </p:txBody>
      </p:sp>
    </p:spTree>
    <p:extLst>
      <p:ext uri="{BB962C8B-B14F-4D97-AF65-F5344CB8AC3E}">
        <p14:creationId xmlns:p14="http://schemas.microsoft.com/office/powerpoint/2010/main" val="33630290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7C68A-03FA-4C72-B3AC-876EED9F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解答例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AC0495-2104-42AB-88E6-2C4F183AAE46}"/>
              </a:ext>
            </a:extLst>
          </p:cNvPr>
          <p:cNvSpPr/>
          <p:nvPr/>
        </p:nvSpPr>
        <p:spPr>
          <a:xfrm>
            <a:off x="899592" y="1700808"/>
            <a:ext cx="67687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#-----------------------------</a:t>
            </a:r>
            <a:r>
              <a:rPr lang="en-US" altLang="ja-JP"/>
              <a:t>-------------</a:t>
            </a:r>
            <a:endParaRPr lang="ja-JP" altLang="en-US"/>
          </a:p>
          <a:p>
            <a:r>
              <a:rPr lang="ja-JP" altLang="en-US"/>
              <a:t>#巨人軍の身長のヒストグラム</a:t>
            </a:r>
          </a:p>
          <a:p>
            <a:r>
              <a:rPr lang="ja-JP" altLang="en-US"/>
              <a:t>#-------------------------------</a:t>
            </a:r>
            <a:r>
              <a:rPr lang="en-US" altLang="ja-JP"/>
              <a:t>------------</a:t>
            </a:r>
            <a:endParaRPr lang="ja-JP" altLang="en-US"/>
          </a:p>
          <a:p>
            <a:endParaRPr lang="ja-JP" altLang="en-US"/>
          </a:p>
          <a:p>
            <a:r>
              <a:rPr lang="ja-JP" altLang="en-US"/>
              <a:t>import pandas as pd</a:t>
            </a:r>
          </a:p>
          <a:p>
            <a:r>
              <a:rPr lang="ja-JP" altLang="en-US"/>
              <a:t>import matplotlib.pyplot as plt</a:t>
            </a:r>
          </a:p>
          <a:p>
            <a:r>
              <a:rPr lang="ja-JP" altLang="en-US"/>
              <a:t>%matplotlib inline</a:t>
            </a:r>
          </a:p>
          <a:p>
            <a:r>
              <a:rPr lang="ja-JP" altLang="en-US"/>
              <a:t>df = pd.read_csv('g.csv')</a:t>
            </a:r>
          </a:p>
          <a:p>
            <a:r>
              <a:rPr lang="ja-JP" altLang="en-US"/>
              <a:t>shisyo     = np.array</a:t>
            </a:r>
          </a:p>
          <a:p>
            <a:r>
              <a:rPr lang="ja-JP" altLang="en-US"/>
              <a:t>shisyo     = df.values</a:t>
            </a:r>
          </a:p>
          <a:p>
            <a:r>
              <a:rPr lang="ja-JP" altLang="en-US"/>
              <a:t>height=[]</a:t>
            </a:r>
          </a:p>
          <a:p>
            <a:r>
              <a:rPr lang="ja-JP" altLang="en-US"/>
              <a:t>for s in shisyo:</a:t>
            </a:r>
          </a:p>
          <a:p>
            <a:r>
              <a:rPr lang="ja-JP" altLang="en-US"/>
              <a:t>    #print(s[3])</a:t>
            </a:r>
          </a:p>
          <a:p>
            <a:r>
              <a:rPr lang="ja-JP" altLang="en-US"/>
              <a:t>    height.append(s[3])</a:t>
            </a:r>
          </a:p>
          <a:p>
            <a:r>
              <a:rPr lang="ja-JP" altLang="en-US"/>
              <a:t>plt.hist(height, bins=20)</a:t>
            </a:r>
          </a:p>
          <a:p>
            <a:endParaRPr lang="ja-JP" altLang="en-US"/>
          </a:p>
          <a:p>
            <a:r>
              <a:rPr lang="ja-JP" altLang="en-US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754759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4E65F-63B7-4914-9DD0-079E9116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表示例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91BCD4-2296-4B5D-A566-583E5321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61353"/>
            <a:ext cx="4248472" cy="2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グラフ 2">
                <a:extLst>
                  <a:ext uri="{FF2B5EF4-FFF2-40B4-BE49-F238E27FC236}">
                    <a16:creationId xmlns:a16="http://schemas.microsoft.com/office/drawing/2014/main" id="{3B09F298-E7B9-47D4-8EC1-D494A56F93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81722280"/>
                  </p:ext>
                </p:extLst>
              </p:nvPr>
            </p:nvGraphicFramePr>
            <p:xfrm>
              <a:off x="5004048" y="2420887"/>
              <a:ext cx="3510136" cy="26239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グラフ 2">
                <a:extLst>
                  <a:ext uri="{FF2B5EF4-FFF2-40B4-BE49-F238E27FC236}">
                    <a16:creationId xmlns:a16="http://schemas.microsoft.com/office/drawing/2014/main" id="{3B09F298-E7B9-47D4-8EC1-D494A56F93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4048" y="2420887"/>
                <a:ext cx="3510136" cy="26239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9454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2B03A-8711-4B30-84B3-A2F1FF84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492896"/>
            <a:ext cx="8229600" cy="1143000"/>
          </a:xfrm>
        </p:spPr>
        <p:txBody>
          <a:bodyPr/>
          <a:lstStyle/>
          <a:p>
            <a:r>
              <a:rPr kumimoji="1" lang="en-US" altLang="ja-JP"/>
              <a:t>12.5 </a:t>
            </a:r>
            <a:r>
              <a:rPr kumimoji="1" lang="ja-JP" altLang="en-US"/>
              <a:t>円グラフ</a:t>
            </a:r>
          </a:p>
        </p:txBody>
      </p:sp>
    </p:spTree>
    <p:extLst>
      <p:ext uri="{BB962C8B-B14F-4D97-AF65-F5344CB8AC3E}">
        <p14:creationId xmlns:p14="http://schemas.microsoft.com/office/powerpoint/2010/main" val="2886915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9D895-1CB5-497B-A3E5-05870B68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12.5.1 </a:t>
            </a:r>
            <a:r>
              <a:rPr lang="ja-JP" altLang="en-US"/>
              <a:t>円グラフ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6E012-A9F0-4174-AEF3-C0232253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44" y="1692225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/>
              <a:t>import matplotlib.pyplot as plt</a:t>
            </a:r>
          </a:p>
          <a:p>
            <a:pPr marL="0" indent="0">
              <a:buNone/>
            </a:pPr>
            <a:r>
              <a:rPr lang="en-US" altLang="ja-JP"/>
              <a:t>%matplotlib inline</a:t>
            </a:r>
          </a:p>
          <a:p>
            <a:pPr marL="0" indent="0">
              <a:buNone/>
            </a:pPr>
            <a:r>
              <a:rPr lang="en-US" altLang="ja-JP"/>
              <a:t>data = [60, 20, 10, 5, 3, 2]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plt.pie(data)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# </a:t>
            </a:r>
            <a:r>
              <a:rPr lang="ja-JP" altLang="en-US"/>
              <a:t>円グラフを円楕円から真円にしてください</a:t>
            </a:r>
          </a:p>
          <a:p>
            <a:pPr marL="0" indent="0">
              <a:buNone/>
            </a:pPr>
            <a:r>
              <a:rPr lang="en-US" altLang="ja-JP"/>
              <a:t>plt.axis("equal")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plt.show()</a:t>
            </a:r>
            <a:endParaRPr kumimoji="1" lang="ja-JP" altLang="en-US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F9C0205A-6563-4D8E-A809-3177C7818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509120"/>
            <a:ext cx="33242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932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91067-E4B8-46EA-854E-5D1296AE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円グラフにラベルを設定する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8A20E7-C28F-4CF4-BB0C-CD66B97BA043}"/>
              </a:ext>
            </a:extLst>
          </p:cNvPr>
          <p:cNvSpPr/>
          <p:nvPr/>
        </p:nvSpPr>
        <p:spPr>
          <a:xfrm>
            <a:off x="539552" y="1940850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/>
              <a:t>data = [60, 20, 10, 5, 3, 2]</a:t>
            </a:r>
          </a:p>
          <a:p>
            <a:endParaRPr lang="en-US" altLang="ja-JP"/>
          </a:p>
          <a:p>
            <a:r>
              <a:rPr lang="ja-JP" altLang="en-US">
                <a:solidFill>
                  <a:srgbClr val="FF0000"/>
                </a:solidFill>
              </a:rPr>
              <a:t>labels = ["Apple", "Orange", "Banana", "Pineapple", "Kiwifruit", "Strawberry"]</a:t>
            </a:r>
          </a:p>
          <a:p>
            <a:endParaRPr lang="ja-JP" altLang="en-US"/>
          </a:p>
          <a:p>
            <a:r>
              <a:rPr lang="ja-JP" altLang="en-US"/>
              <a:t>plt.pie(data, labels=labels)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933FF11F-B2EC-438C-9CB6-443B5150B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9040"/>
            <a:ext cx="33909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EBBE141-9BA5-4B7D-B8FC-ED7AF35EF298}"/>
              </a:ext>
            </a:extLst>
          </p:cNvPr>
          <p:cNvCxnSpPr/>
          <p:nvPr/>
        </p:nvCxnSpPr>
        <p:spPr>
          <a:xfrm>
            <a:off x="1475656" y="2204864"/>
            <a:ext cx="1440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A574D11-6D30-4340-BA28-2119701A1C22}"/>
              </a:ext>
            </a:extLst>
          </p:cNvPr>
          <p:cNvCxnSpPr/>
          <p:nvPr/>
        </p:nvCxnSpPr>
        <p:spPr>
          <a:xfrm>
            <a:off x="1763688" y="2204864"/>
            <a:ext cx="64807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25D1B00-F461-44EC-B483-354114BF4403}"/>
              </a:ext>
            </a:extLst>
          </p:cNvPr>
          <p:cNvCxnSpPr/>
          <p:nvPr/>
        </p:nvCxnSpPr>
        <p:spPr>
          <a:xfrm>
            <a:off x="2195736" y="2132856"/>
            <a:ext cx="12961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B74B451-FAD6-4689-B67D-328F26822F06}"/>
              </a:ext>
            </a:extLst>
          </p:cNvPr>
          <p:cNvCxnSpPr/>
          <p:nvPr/>
        </p:nvCxnSpPr>
        <p:spPr>
          <a:xfrm>
            <a:off x="2411760" y="2132856"/>
            <a:ext cx="21602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3CB8082-4314-47DC-A51C-66E16DF23080}"/>
              </a:ext>
            </a:extLst>
          </p:cNvPr>
          <p:cNvCxnSpPr/>
          <p:nvPr/>
        </p:nvCxnSpPr>
        <p:spPr>
          <a:xfrm>
            <a:off x="2771800" y="2132856"/>
            <a:ext cx="2880322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CB3902F-E3EB-4331-8888-F13AB267DAFF}"/>
              </a:ext>
            </a:extLst>
          </p:cNvPr>
          <p:cNvCxnSpPr/>
          <p:nvPr/>
        </p:nvCxnSpPr>
        <p:spPr>
          <a:xfrm>
            <a:off x="2915816" y="2132856"/>
            <a:ext cx="39604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1CC6921-6D33-4CD6-8A78-BFC88CBCE5DD}"/>
              </a:ext>
            </a:extLst>
          </p:cNvPr>
          <p:cNvCxnSpPr/>
          <p:nvPr/>
        </p:nvCxnSpPr>
        <p:spPr>
          <a:xfrm>
            <a:off x="1043608" y="2780928"/>
            <a:ext cx="151216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199FE-A1F0-4010-BCCC-40B48F4B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ボタンはイベントをトリガとして持っているのでメソッドを定義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3EC61B-38CB-4382-BCD1-554A72C88AE2}"/>
              </a:ext>
            </a:extLst>
          </p:cNvPr>
          <p:cNvSpPr txBox="1"/>
          <p:nvPr/>
        </p:nvSpPr>
        <p:spPr>
          <a:xfrm>
            <a:off x="1493236" y="4389479"/>
            <a:ext cx="4571228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btn = tk.Button(root, </a:t>
            </a:r>
            <a:r>
              <a:rPr lang="en-US" altLang="ja-JP" sz="135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text</a:t>
            </a:r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>
                <a:solidFill>
                  <a:srgbClr val="CE917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'</a:t>
            </a:r>
            <a:r>
              <a:rPr lang="ja-JP" altLang="en-US" sz="1350">
                <a:solidFill>
                  <a:srgbClr val="CE917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実行</a:t>
            </a:r>
            <a:r>
              <a:rPr lang="en-US" altLang="ja-JP" sz="1350">
                <a:solidFill>
                  <a:srgbClr val="CE917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'</a:t>
            </a:r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, </a:t>
            </a:r>
            <a:r>
              <a:rPr lang="en-US" altLang="ja-JP" sz="135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command</a:t>
            </a:r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>
                <a:solidFill>
                  <a:srgbClr val="FF0000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btn_click</a:t>
            </a:r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)</a:t>
            </a:r>
          </a:p>
          <a:p>
            <a:pPr defTabSz="685800"/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    btn.place(</a:t>
            </a:r>
            <a:r>
              <a:rPr lang="en-US" altLang="ja-JP" sz="135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x</a:t>
            </a:r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>
                <a:solidFill>
                  <a:srgbClr val="B5CEA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140</a:t>
            </a:r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, </a:t>
            </a:r>
            <a:r>
              <a:rPr lang="en-US" altLang="ja-JP" sz="1350">
                <a:solidFill>
                  <a:srgbClr val="9CDCFE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y</a:t>
            </a:r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=</a:t>
            </a:r>
            <a:r>
              <a:rPr lang="en-US" altLang="ja-JP" sz="1350">
                <a:solidFill>
                  <a:srgbClr val="B5CEA8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170</a:t>
            </a:r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) </a:t>
            </a:r>
            <a:r>
              <a:rPr lang="en-US" altLang="ja-JP" sz="135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#</a:t>
            </a:r>
            <a:r>
              <a:rPr lang="ja-JP" altLang="en-US" sz="1350">
                <a:solidFill>
                  <a:srgbClr val="6A9955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表示位置</a:t>
            </a:r>
            <a:endParaRPr lang="ja-JP" altLang="en-US" sz="1350" dirty="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6B1FCA8-112E-409F-8ABB-AEE131410CB0}"/>
              </a:ext>
            </a:extLst>
          </p:cNvPr>
          <p:cNvSpPr txBox="1"/>
          <p:nvPr/>
        </p:nvSpPr>
        <p:spPr>
          <a:xfrm>
            <a:off x="1423729" y="2252533"/>
            <a:ext cx="4571228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def </a:t>
            </a:r>
            <a:r>
              <a:rPr lang="en-US" altLang="ja-JP" sz="1350">
                <a:solidFill>
                  <a:srgbClr val="FF0000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btn_click</a:t>
            </a:r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:</a:t>
            </a:r>
          </a:p>
          <a:p>
            <a:pPr defTabSz="685800"/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    print(“</a:t>
            </a:r>
            <a:r>
              <a:rPr lang="ja-JP" altLang="en-US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ボタンを押された！</a:t>
            </a:r>
            <a:r>
              <a:rPr lang="en-US" altLang="ja-JP" sz="1350">
                <a:solidFill>
                  <a:srgbClr val="D4D4D4"/>
                </a:solidFill>
                <a:latin typeface="Consolas" panose="020B0609020204030204" pitchFamily="49" charset="0"/>
                <a:ea typeface="游ゴシック" panose="020B0400000000000000" pitchFamily="50" charset="-128"/>
              </a:rPr>
              <a:t>”) </a:t>
            </a:r>
          </a:p>
          <a:p>
            <a:pPr defTabSz="685800"/>
            <a:endParaRPr lang="en-US" altLang="ja-JP" sz="135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endParaRPr lang="en-US" altLang="ja-JP" sz="1350">
              <a:solidFill>
                <a:srgbClr val="D4D4D4"/>
              </a:solidFill>
              <a:latin typeface="Consolas" panose="020B0609020204030204" pitchFamily="49" charset="0"/>
              <a:ea typeface="游ゴシック" panose="020B0400000000000000" pitchFamily="50" charset="-128"/>
            </a:endParaRPr>
          </a:p>
          <a:p>
            <a:pPr defTabSz="685800"/>
            <a:endParaRPr lang="ja-JP" altLang="en-US" sz="135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F2488D-ABF4-4CD9-A5BC-8B662B9C5460}"/>
              </a:ext>
            </a:extLst>
          </p:cNvPr>
          <p:cNvSpPr/>
          <p:nvPr/>
        </p:nvSpPr>
        <p:spPr>
          <a:xfrm>
            <a:off x="1163080" y="2210314"/>
            <a:ext cx="3966519" cy="1218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ja-JP" altLang="en-US" sz="1350">
              <a:solidFill>
                <a:prstClr val="white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8C32395-0713-4149-9510-47A7105306E8}"/>
              </a:ext>
            </a:extLst>
          </p:cNvPr>
          <p:cNvCxnSpPr/>
          <p:nvPr/>
        </p:nvCxnSpPr>
        <p:spPr>
          <a:xfrm flipH="1" flipV="1">
            <a:off x="2279822" y="2502243"/>
            <a:ext cx="616293" cy="220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927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06EBA-B59F-4DAB-9034-DC5986A6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12.5.3</a:t>
            </a:r>
            <a:r>
              <a:rPr kumimoji="1" lang="ja-JP" altLang="en-US"/>
              <a:t>特定の要素を目立させる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85C461-5F6B-4D86-A4E4-D9F664B82A6B}"/>
              </a:ext>
            </a:extLst>
          </p:cNvPr>
          <p:cNvSpPr/>
          <p:nvPr/>
        </p:nvSpPr>
        <p:spPr>
          <a:xfrm>
            <a:off x="827584" y="2274838"/>
            <a:ext cx="77048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data = [60, 20, 10, 5, 3, 2]</a:t>
            </a:r>
            <a:endParaRPr lang="en-US" altLang="ja-JP"/>
          </a:p>
          <a:p>
            <a:endParaRPr lang="ja-JP" altLang="en-US"/>
          </a:p>
          <a:p>
            <a:r>
              <a:rPr lang="ja-JP" altLang="en-US"/>
              <a:t>labels = ["Apple", "Orange", "Banana", "Pineapple", "Kiwifruit", "Strawberry"]</a:t>
            </a:r>
            <a:endParaRPr lang="en-US" altLang="ja-JP"/>
          </a:p>
          <a:p>
            <a:endParaRPr lang="ja-JP" altLang="en-US"/>
          </a:p>
          <a:p>
            <a:r>
              <a:rPr lang="ja-JP" altLang="en-US"/>
              <a:t>explode = [0, 0, 0.1, 0, 0, 0]</a:t>
            </a:r>
          </a:p>
          <a:p>
            <a:endParaRPr lang="ja-JP" altLang="en-US"/>
          </a:p>
          <a:p>
            <a:r>
              <a:rPr lang="ja-JP" altLang="en-US"/>
              <a:t>plt.pie(data, labels=labels, explode=explode)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2B0BA5-69E6-4F1C-B27B-EC504447BA98}"/>
              </a:ext>
            </a:extLst>
          </p:cNvPr>
          <p:cNvSpPr/>
          <p:nvPr/>
        </p:nvSpPr>
        <p:spPr>
          <a:xfrm>
            <a:off x="2339752" y="342900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57804F-EC3D-4FE2-B2EC-032E6FBF8DAD}"/>
              </a:ext>
            </a:extLst>
          </p:cNvPr>
          <p:cNvSpPr/>
          <p:nvPr/>
        </p:nvSpPr>
        <p:spPr>
          <a:xfrm flipV="1">
            <a:off x="3419872" y="3933055"/>
            <a:ext cx="1584176" cy="373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5652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8A750-56B8-4065-B32B-8D1A71FA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円グラフ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7554E-C790-4EA1-9220-5B49FCE02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%matplotlib inline</a:t>
            </a:r>
          </a:p>
          <a:p>
            <a:pPr marL="0" indent="0"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values = [100, 200, 300, 400, 500] # </a:t>
            </a:r>
            <a:r>
              <a:rPr lang="ja-JP" altLang="en-US" dirty="0"/>
              <a:t>グラフ要素の値</a:t>
            </a:r>
          </a:p>
          <a:p>
            <a:pPr marL="0" indent="0">
              <a:buNone/>
            </a:pPr>
            <a:r>
              <a:rPr lang="en-US" altLang="ja-JP" dirty="0"/>
              <a:t>labels = [                         # </a:t>
            </a:r>
            <a:r>
              <a:rPr lang="ja-JP" altLang="en-US" dirty="0"/>
              <a:t>グラフ要素のラベル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'Apple', 'Banana', 'Grape', 'Orange', 'Pineapple'</a:t>
            </a:r>
          </a:p>
          <a:p>
            <a:pPr marL="0" indent="0">
              <a:buNone/>
            </a:pP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en-US" altLang="ja-JP" dirty="0" err="1"/>
              <a:t>plt.pie</a:t>
            </a:r>
            <a:r>
              <a:rPr lang="en-US" altLang="ja-JP" dirty="0"/>
              <a:t>(x=values,                  # </a:t>
            </a:r>
            <a:r>
              <a:rPr lang="ja-JP" altLang="en-US" dirty="0"/>
              <a:t>グラフ要素の値を設定</a:t>
            </a:r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/>
              <a:t>labels=labels,             # </a:t>
            </a:r>
            <a:r>
              <a:rPr lang="ja-JP" altLang="en-US" dirty="0"/>
              <a:t>グラフ要素のラベルを設定</a:t>
            </a:r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 err="1"/>
              <a:t>autopct</a:t>
            </a:r>
            <a:r>
              <a:rPr lang="en-US" altLang="ja-JP" dirty="0"/>
              <a:t>='%.</a:t>
            </a:r>
            <a:r>
              <a:rPr lang="en-US" altLang="ja-JP" dirty="0">
                <a:solidFill>
                  <a:srgbClr val="FF0000"/>
                </a:solidFill>
              </a:rPr>
              <a:t>2f%</a:t>
            </a:r>
            <a:r>
              <a:rPr lang="en-US" altLang="ja-JP" dirty="0"/>
              <a:t>%')          # </a:t>
            </a:r>
            <a:r>
              <a:rPr lang="ja-JP" altLang="en-US" dirty="0"/>
              <a:t>構成割合として小数点以下</a:t>
            </a:r>
            <a:r>
              <a:rPr lang="en-US" altLang="ja-JP" dirty="0"/>
              <a:t>2</a:t>
            </a:r>
            <a:r>
              <a:rPr lang="ja-JP" altLang="en-US" dirty="0"/>
              <a:t>桁までをプロット</a:t>
            </a:r>
          </a:p>
          <a:p>
            <a:pPr marL="0" indent="0">
              <a:buNone/>
            </a:pPr>
            <a:r>
              <a:rPr lang="en-US" altLang="ja-JP" dirty="0" err="1"/>
              <a:t>plt.axis</a:t>
            </a:r>
            <a:r>
              <a:rPr lang="en-US" altLang="ja-JP" dirty="0"/>
              <a:t>('equal')                  # </a:t>
            </a:r>
            <a:r>
              <a:rPr lang="ja-JP" altLang="en-US" dirty="0"/>
              <a:t>グラフを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1C691C-8A75-4DDE-BFA1-1D335361E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844824"/>
            <a:ext cx="33909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081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9B8AC-A6B8-4223-AEE3-1CFA50A9D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/>
              <a:t># </a:t>
            </a:r>
            <a:r>
              <a:rPr lang="ja-JP" altLang="en-US" sz="1800"/>
              <a:t>時計回りから表示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 err="1"/>
              <a:t>plt.pie</a:t>
            </a:r>
            <a:r>
              <a:rPr lang="en-US" altLang="ja-JP" sz="1800" dirty="0"/>
              <a:t>(x=values,                  # </a:t>
            </a:r>
            <a:r>
              <a:rPr lang="ja-JP" altLang="en-US" sz="1800" dirty="0"/>
              <a:t>グラフ要素の値を設定</a:t>
            </a:r>
          </a:p>
          <a:p>
            <a:pPr marL="0" indent="0">
              <a:buNone/>
            </a:pPr>
            <a:r>
              <a:rPr lang="ja-JP" altLang="en-US" sz="1800" dirty="0"/>
              <a:t>        </a:t>
            </a:r>
            <a:r>
              <a:rPr lang="en-US" altLang="ja-JP" sz="1800" dirty="0"/>
              <a:t>labels=labels,             # </a:t>
            </a:r>
            <a:r>
              <a:rPr lang="ja-JP" altLang="en-US" sz="1800" dirty="0"/>
              <a:t>グラフ要素のラベルを設定</a:t>
            </a:r>
          </a:p>
          <a:p>
            <a:pPr marL="0" indent="0">
              <a:buNone/>
            </a:pPr>
            <a:r>
              <a:rPr lang="ja-JP" altLang="en-US" sz="1800" dirty="0"/>
              <a:t>        </a:t>
            </a:r>
            <a:r>
              <a:rPr lang="en-US" altLang="ja-JP" sz="1800" dirty="0" err="1"/>
              <a:t>autopct</a:t>
            </a:r>
            <a:r>
              <a:rPr lang="en-US" altLang="ja-JP" sz="1800" dirty="0"/>
              <a:t>='%.2f%%',          # </a:t>
            </a:r>
            <a:r>
              <a:rPr lang="ja-JP" altLang="en-US" sz="1800" dirty="0"/>
              <a:t>構成割合として小数点以下</a:t>
            </a:r>
            <a:r>
              <a:rPr lang="en-US" altLang="ja-JP" sz="1800" dirty="0"/>
              <a:t>2</a:t>
            </a:r>
            <a:r>
              <a:rPr lang="ja-JP" altLang="en-US" sz="1800" dirty="0"/>
              <a:t>桁までをプロット</a:t>
            </a:r>
          </a:p>
          <a:p>
            <a:pPr marL="0" indent="0">
              <a:buNone/>
            </a:pPr>
            <a:r>
              <a:rPr lang="ja-JP" altLang="en-US" sz="1800" dirty="0"/>
              <a:t>        </a:t>
            </a:r>
            <a:r>
              <a:rPr lang="en-US" altLang="ja-JP" sz="1800" dirty="0" err="1">
                <a:solidFill>
                  <a:srgbClr val="FF0000"/>
                </a:solidFill>
              </a:rPr>
              <a:t>startangle</a:t>
            </a:r>
            <a:r>
              <a:rPr lang="en-US" altLang="ja-JP" sz="1800" dirty="0">
                <a:solidFill>
                  <a:srgbClr val="FF0000"/>
                </a:solidFill>
              </a:rPr>
              <a:t>=90,             # 90</a:t>
            </a:r>
            <a:r>
              <a:rPr lang="ja-JP" altLang="en-US" sz="1800" dirty="0">
                <a:solidFill>
                  <a:srgbClr val="FF0000"/>
                </a:solidFill>
              </a:rPr>
              <a:t>度（真上）の位置から開始</a:t>
            </a:r>
          </a:p>
          <a:p>
            <a:pPr marL="0" indent="0">
              <a:buNone/>
            </a:pPr>
            <a:r>
              <a:rPr lang="ja-JP" altLang="en-US" sz="1800" dirty="0"/>
              <a:t>        </a:t>
            </a:r>
            <a:r>
              <a:rPr lang="en-US" altLang="ja-JP" sz="1800" dirty="0" err="1"/>
              <a:t>counterclock</a:t>
            </a:r>
            <a:r>
              <a:rPr lang="en-US" altLang="ja-JP" sz="1800" dirty="0"/>
              <a:t>=False         # </a:t>
            </a:r>
            <a:r>
              <a:rPr lang="ja-JP" altLang="en-US" sz="1800" dirty="0"/>
              <a:t>時計回りにする</a:t>
            </a:r>
          </a:p>
          <a:p>
            <a:pPr marL="0" indent="0">
              <a:buNone/>
            </a:pPr>
            <a:r>
              <a:rPr lang="ja-JP" altLang="en-US" sz="1800" dirty="0"/>
              <a:t>       </a:t>
            </a:r>
            <a:r>
              <a:rPr lang="en-US" altLang="ja-JP" sz="1800" dirty="0"/>
              <a:t>)</a:t>
            </a:r>
          </a:p>
          <a:p>
            <a:pPr marL="0" indent="0">
              <a:buNone/>
            </a:pPr>
            <a:r>
              <a:rPr lang="en-US" altLang="ja-JP" sz="1800" dirty="0" err="1"/>
              <a:t>plt.axis</a:t>
            </a:r>
            <a:r>
              <a:rPr lang="en-US" altLang="ja-JP" sz="1800" dirty="0"/>
              <a:t>('equal')                  # </a:t>
            </a:r>
            <a:r>
              <a:rPr lang="ja-JP" altLang="en-US" sz="1800" dirty="0"/>
              <a:t>グラフを真円仁する</a:t>
            </a:r>
          </a:p>
          <a:p>
            <a:pPr marL="0" indent="0">
              <a:buNone/>
            </a:pPr>
            <a:r>
              <a:rPr lang="en-US" altLang="ja-JP" sz="1800" dirty="0" err="1"/>
              <a:t>plt.show</a:t>
            </a:r>
            <a:r>
              <a:rPr lang="en-US" altLang="ja-JP" sz="1800" dirty="0"/>
              <a:t>()</a:t>
            </a:r>
            <a:endParaRPr kumimoji="1" lang="ja-JP" alt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1D5355-9B2A-44EE-ACE3-9A36AD86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64" y="3645024"/>
            <a:ext cx="33909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119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77605F-0AB4-4BFB-9C1D-27B00876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64" y="764704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要素のカラーを指定</a:t>
            </a:r>
            <a:r>
              <a:rPr lang="ja-JP" altLang="en-US"/>
              <a:t>するリスト　エッジライン</a:t>
            </a:r>
            <a:endParaRPr lang="ja-JP" altLang="en-US" dirty="0"/>
          </a:p>
          <a:p>
            <a:pPr marL="0" indent="0">
              <a:buNone/>
            </a:pPr>
            <a:r>
              <a:rPr lang="en-US" altLang="ja-JP" dirty="0" err="1"/>
              <a:t>setcolors</a:t>
            </a:r>
            <a:r>
              <a:rPr lang="en-US" altLang="ja-JP" dirty="0"/>
              <a:t> = ['red', 'violet', 'fuchsia', '</a:t>
            </a:r>
            <a:r>
              <a:rPr lang="en-US" altLang="ja-JP" dirty="0" err="1"/>
              <a:t>deeppink</a:t>
            </a:r>
            <a:r>
              <a:rPr lang="en-US" altLang="ja-JP" dirty="0"/>
              <a:t>', 'orange']</a:t>
            </a:r>
          </a:p>
          <a:p>
            <a:pPr marL="0" indent="0">
              <a:buNone/>
            </a:pPr>
            <a:r>
              <a:rPr lang="en-US" altLang="ja-JP" dirty="0" err="1"/>
              <a:t>plt.pie</a:t>
            </a:r>
            <a:r>
              <a:rPr lang="en-US" altLang="ja-JP" dirty="0"/>
              <a:t>(x=values,                  # </a:t>
            </a:r>
            <a:r>
              <a:rPr lang="ja-JP" altLang="en-US" dirty="0"/>
              <a:t>グラフ要素の値を設定</a:t>
            </a:r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/>
              <a:t>labels=labels,             # </a:t>
            </a:r>
            <a:r>
              <a:rPr lang="ja-JP" altLang="en-US" dirty="0"/>
              <a:t>グラフ要素のラベルを設定</a:t>
            </a:r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/>
              <a:t>colors=</a:t>
            </a:r>
            <a:r>
              <a:rPr lang="en-US" altLang="ja-JP" dirty="0" err="1"/>
              <a:t>setcolors</a:t>
            </a:r>
            <a:r>
              <a:rPr lang="en-US" altLang="ja-JP" dirty="0"/>
              <a:t>,          # </a:t>
            </a:r>
            <a:r>
              <a:rPr lang="ja-JP" altLang="en-US" dirty="0"/>
              <a:t>グラフ要素のカラーを設定</a:t>
            </a:r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 err="1"/>
              <a:t>wedgeprops</a:t>
            </a:r>
            <a:r>
              <a:rPr lang="en-US" altLang="ja-JP" dirty="0"/>
              <a:t>={</a:t>
            </a:r>
          </a:p>
          <a:p>
            <a:pPr marL="0" indent="0">
              <a:buNone/>
            </a:pPr>
            <a:r>
              <a:rPr lang="en-US" altLang="ja-JP" dirty="0"/>
              <a:t>            'linewidth': 3,        # </a:t>
            </a:r>
            <a:r>
              <a:rPr lang="ja-JP" altLang="en-US" dirty="0"/>
              <a:t>エッジラインの幅は</a:t>
            </a:r>
            <a:r>
              <a:rPr lang="en-US" altLang="ja-JP" dirty="0"/>
              <a:t>3</a:t>
            </a:r>
          </a:p>
          <a:p>
            <a:pPr marL="0" indent="0">
              <a:buNone/>
            </a:pPr>
            <a:r>
              <a:rPr lang="en-US" altLang="ja-JP" dirty="0"/>
              <a:t>            '</a:t>
            </a:r>
            <a:r>
              <a:rPr lang="en-US" altLang="ja-JP" dirty="0" err="1"/>
              <a:t>edgecolor</a:t>
            </a:r>
            <a:r>
              <a:rPr lang="en-US" altLang="ja-JP" dirty="0"/>
              <a:t>':'white'    # </a:t>
            </a:r>
            <a:r>
              <a:rPr lang="ja-JP" altLang="en-US" dirty="0"/>
              <a:t>エッジラインの色はホワイト</a:t>
            </a:r>
          </a:p>
          <a:p>
            <a:pPr marL="0" indent="0">
              <a:buNone/>
            </a:pPr>
            <a:r>
              <a:rPr lang="ja-JP" altLang="en-US" dirty="0"/>
              <a:t>        </a:t>
            </a:r>
            <a:r>
              <a:rPr lang="en-US" altLang="ja-JP" dirty="0"/>
              <a:t>},</a:t>
            </a:r>
          </a:p>
          <a:p>
            <a:pPr marL="0" indent="0">
              <a:buNone/>
            </a:pPr>
            <a:r>
              <a:rPr lang="en-US" altLang="ja-JP"/>
              <a:t>        labeldistance=0.5,         # </a:t>
            </a:r>
            <a:r>
              <a:rPr lang="ja-JP" altLang="en-US"/>
              <a:t>ラベルを円周内の</a:t>
            </a:r>
            <a:r>
              <a:rPr lang="en-US" altLang="ja-JP"/>
              <a:t>50%</a:t>
            </a:r>
            <a:r>
              <a:rPr lang="ja-JP" altLang="en-US"/>
              <a:t>の位置に表示</a:t>
            </a:r>
          </a:p>
          <a:p>
            <a:pPr marL="0" indent="0">
              <a:buNone/>
            </a:pPr>
            <a:r>
              <a:rPr lang="ja-JP" altLang="en-US"/>
              <a:t>        </a:t>
            </a:r>
            <a:r>
              <a:rPr lang="en-US" altLang="ja-JP"/>
              <a:t>textprops={</a:t>
            </a:r>
          </a:p>
          <a:p>
            <a:pPr marL="0" indent="0">
              <a:buNone/>
            </a:pPr>
            <a:r>
              <a:rPr lang="en-US" altLang="ja-JP"/>
              <a:t>            </a:t>
            </a:r>
            <a:r>
              <a:rPr lang="en-US" altLang="ja-JP" dirty="0"/>
              <a:t>'color': 'white',      # </a:t>
            </a:r>
            <a:r>
              <a:rPr lang="ja-JP" altLang="en-US" dirty="0"/>
              <a:t>ラベルテキストのカラーはホワイト</a:t>
            </a:r>
          </a:p>
          <a:p>
            <a:pPr marL="0" indent="0">
              <a:buNone/>
            </a:pPr>
            <a:r>
              <a:rPr lang="ja-JP" altLang="en-US" dirty="0"/>
              <a:t>            </a:t>
            </a:r>
            <a:r>
              <a:rPr lang="en-US" altLang="ja-JP" dirty="0"/>
              <a:t>'weight': 'bold'}      # </a:t>
            </a:r>
            <a:r>
              <a:rPr lang="ja-JP" altLang="en-US" dirty="0"/>
              <a:t>太字にする</a:t>
            </a:r>
          </a:p>
          <a:p>
            <a:pPr marL="0" indent="0">
              <a:buNone/>
            </a:pPr>
            <a:r>
              <a:rPr lang="ja-JP" altLang="en-US" dirty="0"/>
              <a:t>       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 err="1"/>
              <a:t>plt.axis</a:t>
            </a:r>
            <a:r>
              <a:rPr lang="en-US" altLang="ja-JP" dirty="0"/>
              <a:t>('equal')                  # </a:t>
            </a:r>
            <a:r>
              <a:rPr lang="ja-JP" altLang="en-US" dirty="0"/>
              <a:t>グラフを真円仁する</a:t>
            </a:r>
          </a:p>
          <a:p>
            <a:pPr marL="0" indent="0"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8864E2-8611-4148-9B2D-482EF792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293096"/>
            <a:ext cx="33909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2967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901BC3-6C55-40C8-82C0-2C088D12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76672"/>
            <a:ext cx="86409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err="1"/>
              <a:t>plt.pie</a:t>
            </a:r>
            <a:r>
              <a:rPr lang="en-US" altLang="ja-JP" sz="2000" dirty="0"/>
              <a:t>(x=values,                  # </a:t>
            </a:r>
            <a:r>
              <a:rPr lang="ja-JP" altLang="en-US" sz="2000" dirty="0"/>
              <a:t>グラフ要素の値を設定</a:t>
            </a:r>
          </a:p>
          <a:p>
            <a:pPr marL="0" indent="0">
              <a:buNone/>
            </a:pPr>
            <a:r>
              <a:rPr lang="ja-JP" altLang="en-US" sz="2000" dirty="0"/>
              <a:t>        </a:t>
            </a:r>
            <a:r>
              <a:rPr lang="en-US" altLang="ja-JP" sz="2000" dirty="0"/>
              <a:t>labels=labels,             # </a:t>
            </a:r>
            <a:r>
              <a:rPr lang="ja-JP" altLang="en-US" sz="2000" dirty="0"/>
              <a:t>グラフ要素のラベルを設定</a:t>
            </a:r>
          </a:p>
          <a:p>
            <a:pPr marL="0" indent="0">
              <a:buNone/>
            </a:pPr>
            <a:r>
              <a:rPr lang="ja-JP" altLang="en-US" sz="2000" dirty="0"/>
              <a:t>        </a:t>
            </a:r>
            <a:r>
              <a:rPr lang="en-US" altLang="ja-JP" sz="2000" dirty="0" err="1"/>
              <a:t>autopct</a:t>
            </a:r>
            <a:r>
              <a:rPr lang="en-US" altLang="ja-JP" sz="2000" dirty="0"/>
              <a:t>='%.2f%%',          # </a:t>
            </a:r>
            <a:r>
              <a:rPr lang="ja-JP" altLang="en-US" sz="2000" dirty="0"/>
              <a:t>構成割合として小数点以下</a:t>
            </a:r>
            <a:r>
              <a:rPr lang="en-US" altLang="ja-JP" sz="2000" dirty="0"/>
              <a:t>2</a:t>
            </a:r>
            <a:r>
              <a:rPr lang="ja-JP" altLang="en-US" sz="2000" dirty="0"/>
              <a:t>桁までをプロット</a:t>
            </a:r>
          </a:p>
          <a:p>
            <a:pPr marL="0" indent="0">
              <a:buNone/>
            </a:pPr>
            <a:r>
              <a:rPr lang="ja-JP" altLang="en-US" sz="2000" dirty="0"/>
              <a:t>        </a:t>
            </a:r>
            <a:r>
              <a:rPr lang="en-US" altLang="ja-JP" sz="2000" dirty="0"/>
              <a:t>colors=</a:t>
            </a:r>
            <a:r>
              <a:rPr lang="en-US" altLang="ja-JP" sz="2000" dirty="0" err="1"/>
              <a:t>setcolors</a:t>
            </a:r>
            <a:r>
              <a:rPr lang="en-US" altLang="ja-JP" sz="2000" dirty="0"/>
              <a:t>,          # </a:t>
            </a:r>
            <a:r>
              <a:rPr lang="ja-JP" altLang="en-US" sz="2000" dirty="0"/>
              <a:t>グラフ要素のカラーを設定</a:t>
            </a:r>
          </a:p>
          <a:p>
            <a:pPr marL="0" indent="0">
              <a:buNone/>
            </a:pPr>
            <a:r>
              <a:rPr lang="ja-JP" altLang="en-US" sz="2000" dirty="0"/>
              <a:t>        </a:t>
            </a:r>
            <a:r>
              <a:rPr lang="en-US" altLang="ja-JP" sz="2000" dirty="0"/>
              <a:t>explode=[0.3, 0, 0, 0, 0]  # 1</a:t>
            </a:r>
            <a:r>
              <a:rPr lang="ja-JP" altLang="en-US" sz="2000" dirty="0"/>
              <a:t>番目の要素の中心位置を円周上から</a:t>
            </a:r>
            <a:r>
              <a:rPr lang="en-US" altLang="ja-JP" sz="2000" dirty="0"/>
              <a:t>0.3</a:t>
            </a:r>
            <a:r>
              <a:rPr lang="ja-JP" altLang="en-US" sz="2000" dirty="0"/>
              <a:t>にする</a:t>
            </a:r>
          </a:p>
          <a:p>
            <a:pPr marL="0" indent="0">
              <a:buNone/>
            </a:pPr>
            <a:r>
              <a:rPr lang="ja-JP" altLang="en-US" sz="2000" dirty="0"/>
              <a:t>       </a:t>
            </a:r>
            <a:r>
              <a:rPr lang="en-US" altLang="ja-JP" sz="2000" dirty="0"/>
              <a:t>)</a:t>
            </a:r>
          </a:p>
          <a:p>
            <a:pPr marL="0" indent="0">
              <a:buNone/>
            </a:pPr>
            <a:r>
              <a:rPr lang="en-US" altLang="ja-JP" sz="2000" dirty="0" err="1"/>
              <a:t>plt.axis</a:t>
            </a:r>
            <a:r>
              <a:rPr lang="en-US" altLang="ja-JP" sz="2000" dirty="0"/>
              <a:t>('equal')                  # </a:t>
            </a:r>
            <a:r>
              <a:rPr lang="ja-JP" altLang="en-US" sz="2000" dirty="0"/>
              <a:t>グラフ</a:t>
            </a:r>
            <a:r>
              <a:rPr lang="ja-JP" altLang="en-US" sz="2000"/>
              <a:t>を真円する</a:t>
            </a:r>
            <a:endParaRPr lang="ja-JP" altLang="en-US" sz="2000" dirty="0"/>
          </a:p>
          <a:p>
            <a:pPr marL="0" indent="0">
              <a:buNone/>
            </a:pPr>
            <a:r>
              <a:rPr lang="en-US" altLang="ja-JP" sz="2000" dirty="0" err="1"/>
              <a:t>plt.show</a:t>
            </a:r>
            <a:r>
              <a:rPr lang="en-US" altLang="ja-JP" sz="2000" dirty="0"/>
              <a:t>()</a:t>
            </a:r>
            <a:endParaRPr kumimoji="1" lang="ja-JP" alt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8F18942-34E7-4ED7-AC62-48302A47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437112"/>
            <a:ext cx="33909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867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3D8F26-8EFE-4F6F-9386-883B8174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7D260-4D93-456E-B7EE-1C27F023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/>
              <a:t>1,</a:t>
            </a:r>
            <a:r>
              <a:rPr kumimoji="1" lang="en-US" altLang="ja-JP"/>
              <a:t>TestDb.db</a:t>
            </a:r>
            <a:r>
              <a:rPr kumimoji="1" lang="ja-JP" altLang="en-US"/>
              <a:t>の</a:t>
            </a:r>
            <a:r>
              <a:rPr lang="ja-JP" altLang="en-US"/>
              <a:t>テーブル</a:t>
            </a:r>
            <a:r>
              <a:rPr kumimoji="1" lang="en-US" altLang="ja-JP"/>
              <a:t>player</a:t>
            </a:r>
            <a:r>
              <a:rPr kumimoji="1" lang="ja-JP" altLang="en-US"/>
              <a:t>の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(1)</a:t>
            </a:r>
            <a:r>
              <a:rPr kumimoji="1" lang="ja-JP" altLang="en-US"/>
              <a:t>体重７０ｋｇ未満と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(2)</a:t>
            </a:r>
            <a:r>
              <a:rPr kumimoji="1" lang="ja-JP" altLang="en-US"/>
              <a:t>７０ｋｇから</a:t>
            </a:r>
            <a:r>
              <a:rPr kumimoji="1" lang="en-US" altLang="ja-JP"/>
              <a:t>79</a:t>
            </a:r>
            <a:r>
              <a:rPr kumimoji="1" lang="ja-JP" altLang="en-US"/>
              <a:t>ｋｇ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(3)8</a:t>
            </a:r>
            <a:r>
              <a:rPr lang="en-US" altLang="ja-JP"/>
              <a:t>0</a:t>
            </a:r>
            <a:r>
              <a:rPr kumimoji="1" lang="ja-JP" altLang="en-US"/>
              <a:t>ｋｇから</a:t>
            </a:r>
            <a:r>
              <a:rPr lang="en-US" altLang="ja-JP"/>
              <a:t>8</a:t>
            </a:r>
            <a:r>
              <a:rPr kumimoji="1" lang="en-US" altLang="ja-JP"/>
              <a:t>9</a:t>
            </a:r>
            <a:r>
              <a:rPr kumimoji="1" lang="ja-JP" altLang="en-US"/>
              <a:t>ｋｇ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(4)90</a:t>
            </a:r>
            <a:r>
              <a:rPr kumimoji="1" lang="ja-JP" altLang="en-US"/>
              <a:t>ｋｇから</a:t>
            </a:r>
            <a:r>
              <a:rPr lang="en-US" altLang="ja-JP"/>
              <a:t>99</a:t>
            </a:r>
            <a:r>
              <a:rPr kumimoji="1" lang="ja-JP" altLang="en-US"/>
              <a:t>ｋｇ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(5)100kg</a:t>
            </a:r>
            <a:r>
              <a:rPr lang="ja-JP" altLang="en-US"/>
              <a:t>以上の人数を求めて円グラフを書いてみてください。ＳＱＬで検索してください</a:t>
            </a:r>
            <a:endParaRPr kumimoji="1"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3234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4A085-3CA7-445E-9998-42C094F6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ＳＱＬ</a:t>
            </a:r>
            <a:r>
              <a:rPr kumimoji="1" lang="en-US" altLang="ja-JP"/>
              <a:t>(engraf1.py)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BABAF-AF49-45CB-8813-9C553517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/>
              <a:t>select count(*) from player where </a:t>
            </a:r>
            <a:r>
              <a:rPr kumimoji="1" lang="ja-JP" altLang="en-US"/>
              <a:t>体重</a:t>
            </a:r>
            <a:r>
              <a:rPr kumimoji="1" lang="en-US" altLang="ja-JP"/>
              <a:t>&lt;70;</a:t>
            </a:r>
            <a:r>
              <a:rPr kumimoji="1" lang="ja-JP" altLang="en-US"/>
              <a:t>　</a:t>
            </a:r>
            <a:r>
              <a:rPr kumimoji="1" lang="en-US" altLang="ja-JP"/>
              <a:t>22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select count(*) from player where </a:t>
            </a:r>
            <a:r>
              <a:rPr kumimoji="1" lang="ja-JP" altLang="en-US"/>
              <a:t>体重</a:t>
            </a:r>
            <a:r>
              <a:rPr kumimoji="1" lang="en-US" altLang="ja-JP"/>
              <a:t>&gt;=70 and </a:t>
            </a:r>
          </a:p>
          <a:p>
            <a:pPr marL="0" indent="0">
              <a:buNone/>
            </a:pPr>
            <a:r>
              <a:rPr kumimoji="1" lang="ja-JP" altLang="en-US"/>
              <a:t>体重</a:t>
            </a:r>
            <a:r>
              <a:rPr kumimoji="1" lang="en-US" altLang="ja-JP"/>
              <a:t>&lt;=79; 206</a:t>
            </a:r>
            <a:r>
              <a:rPr kumimoji="1" lang="ja-JP" altLang="en-US"/>
              <a:t>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select count(*) from player where </a:t>
            </a:r>
            <a:r>
              <a:rPr kumimoji="1" lang="ja-JP" altLang="en-US"/>
              <a:t>体重</a:t>
            </a:r>
            <a:r>
              <a:rPr kumimoji="1" lang="en-US" altLang="ja-JP"/>
              <a:t>&gt;=80 and </a:t>
            </a:r>
          </a:p>
          <a:p>
            <a:pPr marL="0" indent="0">
              <a:buNone/>
            </a:pPr>
            <a:r>
              <a:rPr kumimoji="1" lang="ja-JP" altLang="en-US"/>
              <a:t>体重</a:t>
            </a:r>
            <a:r>
              <a:rPr kumimoji="1" lang="en-US" altLang="ja-JP"/>
              <a:t>&lt;=89;</a:t>
            </a:r>
            <a:r>
              <a:rPr kumimoji="1" lang="ja-JP" altLang="en-US"/>
              <a:t>　４００人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select count(*) from player where </a:t>
            </a:r>
            <a:r>
              <a:rPr kumimoji="1" lang="ja-JP" altLang="en-US"/>
              <a:t>体重</a:t>
            </a:r>
            <a:r>
              <a:rPr kumimoji="1" lang="en-US" altLang="ja-JP"/>
              <a:t>&gt;=90 and </a:t>
            </a:r>
          </a:p>
          <a:p>
            <a:pPr marL="0" indent="0">
              <a:buNone/>
            </a:pPr>
            <a:r>
              <a:rPr kumimoji="1" lang="ja-JP" altLang="en-US"/>
              <a:t>体重</a:t>
            </a:r>
            <a:r>
              <a:rPr kumimoji="1" lang="en-US" altLang="ja-JP"/>
              <a:t>&lt;=99;</a:t>
            </a:r>
            <a:r>
              <a:rPr kumimoji="1" lang="ja-JP" altLang="en-US"/>
              <a:t>　１８３人</a:t>
            </a: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select count(*) from player where </a:t>
            </a:r>
            <a:r>
              <a:rPr kumimoji="1" lang="ja-JP" altLang="en-US"/>
              <a:t>体重</a:t>
            </a:r>
            <a:r>
              <a:rPr kumimoji="1" lang="en-US" altLang="ja-JP"/>
              <a:t>&gt;=100</a:t>
            </a:r>
          </a:p>
          <a:p>
            <a:pPr marL="0" indent="0">
              <a:buNone/>
            </a:pPr>
            <a:r>
              <a:rPr kumimoji="1" lang="en-US" altLang="ja-JP"/>
              <a:t>;</a:t>
            </a:r>
            <a:r>
              <a:rPr kumimoji="1" lang="ja-JP" altLang="en-US"/>
              <a:t>　５８人</a:t>
            </a:r>
          </a:p>
        </p:txBody>
      </p:sp>
    </p:spTree>
    <p:extLst>
      <p:ext uri="{BB962C8B-B14F-4D97-AF65-F5344CB8AC3E}">
        <p14:creationId xmlns:p14="http://schemas.microsoft.com/office/powerpoint/2010/main" val="2676827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49CEE-55C9-4C3B-818C-6F988A9B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課題（コードなし）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307366-842C-484C-9199-E69EEDDB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先ほどのＳＱＬをコードに埋め込んで</a:t>
            </a:r>
            <a:endParaRPr kumimoji="1" lang="en-US" altLang="ja-JP"/>
          </a:p>
          <a:p>
            <a:pPr marL="0" indent="0">
              <a:buNone/>
            </a:pPr>
            <a:r>
              <a:rPr kumimoji="1" lang="ja-JP" altLang="en-US"/>
              <a:t>人数を自動的に算出してグラフを書く方法を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考えてみてください。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ADA160-2FB3-460C-8F84-FFD5DE03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632452"/>
            <a:ext cx="4427984" cy="29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5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862A8E-CA6A-480A-9E7B-D24CA0A3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/>
          <a:lstStyle/>
          <a:p>
            <a:r>
              <a:rPr kumimoji="1" lang="en-US" altLang="ja-JP"/>
              <a:t>12.2</a:t>
            </a:r>
            <a:r>
              <a:rPr kumimoji="1" lang="ja-JP" altLang="en-US"/>
              <a:t>棒グラフ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79363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棒グラフ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r>
              <a:rPr lang="en-US" altLang="ja-JP" dirty="0"/>
              <a:t> </a:t>
            </a:r>
          </a:p>
          <a:p>
            <a:pPr>
              <a:buNone/>
            </a:pPr>
            <a:r>
              <a:rPr lang="en-US" altLang="ja-JP" dirty="0"/>
              <a:t>plt.</a:t>
            </a:r>
            <a:r>
              <a:rPr lang="en-US" altLang="ja-JP" dirty="0">
                <a:solidFill>
                  <a:srgbClr val="FF0000"/>
                </a:solidFill>
              </a:rPr>
              <a:t>bar</a:t>
            </a:r>
            <a:r>
              <a:rPr lang="en-US" altLang="ja-JP" dirty="0"/>
              <a:t>( ['Tokyo', 'Saitama', 'Chiba', 'Kanagawa', 'Ibaraki'], [10, 20, 30, 40, 50] )</a:t>
            </a:r>
          </a:p>
          <a:p>
            <a:pPr>
              <a:buNone/>
            </a:pPr>
            <a:r>
              <a:rPr lang="en-US" altLang="ja-JP" dirty="0"/>
              <a:t># </a:t>
            </a:r>
            <a:r>
              <a:rPr lang="en-US" altLang="ja-JP" dirty="0" err="1"/>
              <a:t>barh</a:t>
            </a:r>
            <a:r>
              <a:rPr lang="en-US" altLang="ja-JP" dirty="0"/>
              <a:t>()</a:t>
            </a:r>
            <a:r>
              <a:rPr lang="ja-JP" altLang="en-US" dirty="0"/>
              <a:t>にすると棒グラフが横になる</a:t>
            </a:r>
            <a:endParaRPr lang="en-US" altLang="ja-JP" dirty="0"/>
          </a:p>
          <a:p>
            <a:pPr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25144"/>
            <a:ext cx="30607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653136"/>
            <a:ext cx="3175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AA067-BFDF-49FE-AE1F-68770EFB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ボタン</a:t>
            </a:r>
            <a:r>
              <a:rPr lang="ja-JP" altLang="en-US"/>
              <a:t>のイベント</a:t>
            </a:r>
            <a:r>
              <a:rPr lang="en-US" altLang="ja-JP"/>
              <a:t>(btn.by)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E851B4-5EA8-4560-8101-1E0BD523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8298473" cy="1171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btn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tk.Button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(root, 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ja-JP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実行</a:t>
            </a:r>
            <a:r>
              <a:rPr lang="en-US" altLang="ja-JP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　　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ja-JP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　　　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command=</a:t>
            </a:r>
            <a:r>
              <a:rPr lang="en-US" altLang="ja-JP" dirty="0" err="1">
                <a:solidFill>
                  <a:srgbClr val="00B0F0"/>
                </a:solidFill>
                <a:latin typeface="Consolas" panose="020B0609020204030204" pitchFamily="49" charset="0"/>
              </a:rPr>
              <a:t>btn_click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ja-JP" dirty="0" err="1">
                <a:solidFill>
                  <a:srgbClr val="D4D4D4"/>
                </a:solidFill>
                <a:latin typeface="Consolas" panose="020B0609020204030204" pitchFamily="49" charset="0"/>
              </a:rPr>
              <a:t>btn.place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140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ja-JP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170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ja-JP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表示位置</a:t>
            </a:r>
            <a:endParaRPr lang="ja-JP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D04E7C-03F8-466C-A8F2-30284DC09B57}"/>
              </a:ext>
            </a:extLst>
          </p:cNvPr>
          <p:cNvSpPr/>
          <p:nvPr/>
        </p:nvSpPr>
        <p:spPr>
          <a:xfrm>
            <a:off x="2104292" y="2603989"/>
            <a:ext cx="2667000" cy="345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ja-JP" altLang="en-US" sz="1350">
              <a:solidFill>
                <a:prstClr val="white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77C2E9D-5314-4B48-B9E2-81F1AFD2BEB1}"/>
              </a:ext>
            </a:extLst>
          </p:cNvPr>
          <p:cNvSpPr/>
          <p:nvPr/>
        </p:nvSpPr>
        <p:spPr>
          <a:xfrm>
            <a:off x="5926016" y="1747975"/>
            <a:ext cx="1740877" cy="797170"/>
          </a:xfrm>
          <a:prstGeom prst="wedgeRectCallout">
            <a:avLst>
              <a:gd name="adj1" fmla="val -117683"/>
              <a:gd name="adj2" fmla="val 9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ja-JP" altLang="en-US" sz="1350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rPr>
              <a:t>関数</a:t>
            </a:r>
            <a:r>
              <a:rPr lang="en-US" altLang="ja-JP" sz="1350" dirty="0" err="1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rPr>
              <a:t>btn_click</a:t>
            </a:r>
            <a:r>
              <a:rPr lang="ja-JP" altLang="en-US" sz="1350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rPr>
              <a:t>を作る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DEAD04-D04A-44E4-80B9-C81ED5EB6837}"/>
              </a:ext>
            </a:extLst>
          </p:cNvPr>
          <p:cNvSpPr/>
          <p:nvPr/>
        </p:nvSpPr>
        <p:spPr>
          <a:xfrm>
            <a:off x="1794819" y="4127285"/>
            <a:ext cx="4572000" cy="5078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defTabSz="685800"/>
            <a:r>
              <a:rPr lang="ja-JP" altLang="en-US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def </a:t>
            </a:r>
            <a:r>
              <a:rPr lang="ja-JP" altLang="en-US" sz="1350">
                <a:solidFill>
                  <a:srgbClr val="00B0F0"/>
                </a:solidFill>
                <a:latin typeface="游ゴシック" panose="020F0502020204030204"/>
                <a:ea typeface="游ゴシック" panose="020B0400000000000000" pitchFamily="50" charset="-128"/>
              </a:rPr>
              <a:t>btn_click()</a:t>
            </a:r>
            <a:r>
              <a:rPr lang="ja-JP" altLang="en-US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:</a:t>
            </a:r>
          </a:p>
          <a:p>
            <a:pPr defTabSz="685800"/>
            <a:r>
              <a:rPr lang="ja-JP" altLang="en-US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　　txt_test.insert(tk.END,”</a:t>
            </a:r>
            <a:r>
              <a:rPr lang="en-US" altLang="ja-JP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Hello</a:t>
            </a:r>
            <a:r>
              <a:rPr lang="ja-JP" altLang="en-US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”)</a:t>
            </a:r>
            <a:endParaRPr lang="ja-JP" altLang="en-US" sz="135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B760F04-B93E-41CA-8641-9203F0C06F17}"/>
              </a:ext>
            </a:extLst>
          </p:cNvPr>
          <p:cNvCxnSpPr/>
          <p:nvPr/>
        </p:nvCxnSpPr>
        <p:spPr>
          <a:xfrm flipV="1">
            <a:off x="2663951" y="2986924"/>
            <a:ext cx="773842" cy="113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1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D68D0-A2CC-4F82-8BBF-65222CD8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複数の棒グラフ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1DE3F6-F986-45E2-AF37-4DDBDCD9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ja-JP"/>
              <a:t>xx1 = [1, 2, 3]</a:t>
            </a:r>
          </a:p>
          <a:p>
            <a:pPr marL="0" indent="0">
              <a:buNone/>
            </a:pPr>
            <a:r>
              <a:rPr kumimoji="1" lang="en-US" altLang="ja-JP"/>
              <a:t>yy1 = [4, 5, 6]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xx2 = [1.3, 2.3, 3.3]</a:t>
            </a:r>
          </a:p>
          <a:p>
            <a:pPr marL="0" indent="0">
              <a:buNone/>
            </a:pPr>
            <a:r>
              <a:rPr kumimoji="1" lang="en-US" altLang="ja-JP"/>
              <a:t>yy2 = [2, 4, 1]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label_x = ['Result1', 'Result2', 'Result3']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# 1</a:t>
            </a:r>
            <a:r>
              <a:rPr kumimoji="1" lang="ja-JP" altLang="en-US"/>
              <a:t>つ目の棒グラフ</a:t>
            </a:r>
          </a:p>
          <a:p>
            <a:pPr marL="0" indent="0">
              <a:buNone/>
            </a:pPr>
            <a:r>
              <a:rPr kumimoji="1" lang="en-US" altLang="ja-JP"/>
              <a:t>plt.bar(xx1, yy1, color='b', width=0.3, label='Data1', align="center")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# 2</a:t>
            </a:r>
            <a:r>
              <a:rPr kumimoji="1" lang="ja-JP" altLang="en-US"/>
              <a:t>つ目の棒グラフ</a:t>
            </a:r>
          </a:p>
          <a:p>
            <a:pPr marL="0" indent="0">
              <a:buNone/>
            </a:pPr>
            <a:r>
              <a:rPr kumimoji="1" lang="en-US" altLang="ja-JP"/>
              <a:t>plt.bar(xx2, yy2, color='g', width=0.3, label='Data2', align="center")</a:t>
            </a:r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kumimoji="1" lang="en-US" altLang="ja-JP"/>
              <a:t># </a:t>
            </a:r>
            <a:r>
              <a:rPr kumimoji="1" lang="ja-JP" altLang="en-US"/>
              <a:t>凡例</a:t>
            </a:r>
          </a:p>
          <a:p>
            <a:pPr marL="0" indent="0">
              <a:buNone/>
            </a:pPr>
            <a:r>
              <a:rPr kumimoji="1" lang="en-US" altLang="ja-JP"/>
              <a:t>plt.legend(loc=2)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F426BFFB-8FE2-415D-A7ED-279F6C07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581128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0416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複数の棒グラフ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16601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numpy</a:t>
            </a:r>
            <a:r>
              <a:rPr lang="en-US" altLang="ja-JP" dirty="0"/>
              <a:t> as </a:t>
            </a:r>
            <a:r>
              <a:rPr lang="en-US" altLang="ja-JP" dirty="0" err="1"/>
              <a:t>np</a:t>
            </a:r>
            <a:endParaRPr lang="en-US" altLang="ja-JP" dirty="0"/>
          </a:p>
          <a:p>
            <a:pPr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>
              <a:buNone/>
            </a:pPr>
            <a:r>
              <a:rPr lang="en-US" altLang="ja-JP" dirty="0" err="1"/>
              <a:t>x_list</a:t>
            </a:r>
            <a:r>
              <a:rPr lang="en-US" altLang="ja-JP" dirty="0"/>
              <a:t> = [0, 1, 2, 3, 4] # </a:t>
            </a:r>
            <a:r>
              <a:rPr lang="ja-JP" altLang="en-US" dirty="0"/>
              <a:t>目盛りの値の設定</a:t>
            </a:r>
          </a:p>
          <a:p>
            <a:pPr>
              <a:buNone/>
            </a:pPr>
            <a:r>
              <a:rPr lang="en-US" altLang="ja-JP" dirty="0" err="1"/>
              <a:t>y_list</a:t>
            </a:r>
            <a:r>
              <a:rPr lang="en-US" altLang="ja-JP" dirty="0"/>
              <a:t> = </a:t>
            </a:r>
            <a:r>
              <a:rPr lang="en-US" altLang="ja-JP" dirty="0" err="1"/>
              <a:t>np.arange</a:t>
            </a:r>
            <a:r>
              <a:rPr lang="en-US" altLang="ja-JP" dirty="0"/>
              <a:t>(0, 101, 20)</a:t>
            </a:r>
          </a:p>
          <a:p>
            <a:pPr>
              <a:buNone/>
            </a:pPr>
            <a:r>
              <a:rPr lang="en-US" altLang="ja-JP" dirty="0" err="1"/>
              <a:t>tokyo</a:t>
            </a:r>
            <a:r>
              <a:rPr lang="en-US" altLang="ja-JP" dirty="0"/>
              <a:t>   </a:t>
            </a:r>
            <a:r>
              <a:rPr lang="en-US" altLang="ja-JP"/>
              <a:t>=  [</a:t>
            </a:r>
            <a:r>
              <a:rPr lang="en-US" altLang="ja-JP" dirty="0"/>
              <a:t>30, 30, 20, 20, 30] # </a:t>
            </a:r>
            <a:r>
              <a:rPr lang="ja-JP" altLang="en-US" dirty="0"/>
              <a:t>グラフの値</a:t>
            </a:r>
          </a:p>
          <a:p>
            <a:pPr>
              <a:buNone/>
            </a:pPr>
            <a:r>
              <a:rPr lang="en-US" altLang="ja-JP" dirty="0" err="1"/>
              <a:t>saitama</a:t>
            </a:r>
            <a:r>
              <a:rPr lang="en-US" altLang="ja-JP" dirty="0"/>
              <a:t> = [20, 30, 20, 30, 30]</a:t>
            </a:r>
          </a:p>
          <a:p>
            <a:pPr>
              <a:buNone/>
            </a:pPr>
            <a:r>
              <a:rPr lang="en-US" altLang="ja-JP" dirty="0" err="1"/>
              <a:t>ibaraki</a:t>
            </a:r>
            <a:r>
              <a:rPr lang="en-US" altLang="ja-JP" dirty="0"/>
              <a:t> = [10, 10, 10, 10, 10]</a:t>
            </a:r>
          </a:p>
          <a:p>
            <a:pPr>
              <a:buNone/>
            </a:pPr>
            <a:r>
              <a:rPr lang="en-US" altLang="ja-JP" dirty="0" err="1"/>
              <a:t>tokyo_bottom</a:t>
            </a:r>
            <a:r>
              <a:rPr lang="en-US" altLang="ja-JP" dirty="0"/>
              <a:t> = </a:t>
            </a:r>
            <a:r>
              <a:rPr lang="en-US" altLang="ja-JP" dirty="0" err="1"/>
              <a:t>np.array</a:t>
            </a:r>
            <a:r>
              <a:rPr lang="en-US" altLang="ja-JP" dirty="0"/>
              <a:t>(</a:t>
            </a:r>
            <a:r>
              <a:rPr lang="en-US" altLang="ja-JP" dirty="0" err="1"/>
              <a:t>saitama</a:t>
            </a:r>
            <a:r>
              <a:rPr lang="en-US" altLang="ja-JP" dirty="0"/>
              <a:t>) + </a:t>
            </a:r>
            <a:r>
              <a:rPr lang="en-US" altLang="ja-JP" dirty="0" err="1"/>
              <a:t>np.array</a:t>
            </a:r>
            <a:r>
              <a:rPr lang="en-US" altLang="ja-JP" dirty="0"/>
              <a:t>(</a:t>
            </a:r>
            <a:r>
              <a:rPr lang="en-US" altLang="ja-JP" dirty="0" err="1"/>
              <a:t>ibaraki</a:t>
            </a:r>
            <a:r>
              <a:rPr lang="en-US" altLang="ja-JP" dirty="0"/>
              <a:t>) # </a:t>
            </a:r>
            <a:r>
              <a:rPr lang="ja-JP" altLang="en-US" dirty="0"/>
              <a:t>一番に積み上がる棒グラフのかさ上げ用</a:t>
            </a:r>
          </a:p>
          <a:p>
            <a:pPr>
              <a:buNone/>
            </a:pPr>
            <a:r>
              <a:rPr lang="en-US" altLang="ja-JP" dirty="0"/>
              <a:t>plt.bar(</a:t>
            </a:r>
            <a:r>
              <a:rPr lang="en-US" altLang="ja-JP" dirty="0" err="1"/>
              <a:t>x_list</a:t>
            </a:r>
            <a:r>
              <a:rPr lang="en-US" altLang="ja-JP" dirty="0"/>
              <a:t>, </a:t>
            </a:r>
            <a:r>
              <a:rPr lang="en-US" altLang="ja-JP" dirty="0" err="1"/>
              <a:t>ibaraki</a:t>
            </a:r>
            <a:r>
              <a:rPr lang="en-US" altLang="ja-JP" dirty="0"/>
              <a:t>, label = 'Ibaraki') # </a:t>
            </a:r>
            <a:r>
              <a:rPr lang="ja-JP" altLang="en-US" dirty="0"/>
              <a:t>グラフデータの設定</a:t>
            </a:r>
          </a:p>
          <a:p>
            <a:pPr>
              <a:buNone/>
            </a:pPr>
            <a:r>
              <a:rPr lang="en-US" altLang="ja-JP" dirty="0"/>
              <a:t>plt.bar(</a:t>
            </a:r>
            <a:r>
              <a:rPr lang="en-US" altLang="ja-JP" dirty="0" err="1"/>
              <a:t>x_list</a:t>
            </a:r>
            <a:r>
              <a:rPr lang="en-US" altLang="ja-JP" dirty="0"/>
              <a:t>, </a:t>
            </a:r>
            <a:r>
              <a:rPr lang="en-US" altLang="ja-JP" dirty="0" err="1"/>
              <a:t>saitama</a:t>
            </a:r>
            <a:r>
              <a:rPr lang="en-US" altLang="ja-JP" dirty="0"/>
              <a:t>, label = 'Saitama', bottom = </a:t>
            </a:r>
            <a:r>
              <a:rPr lang="en-US" altLang="ja-JP" dirty="0" err="1"/>
              <a:t>ibaraki</a:t>
            </a:r>
            <a:r>
              <a:rPr lang="en-US" altLang="ja-JP" dirty="0"/>
              <a:t>)</a:t>
            </a:r>
          </a:p>
          <a:p>
            <a:pPr>
              <a:buNone/>
            </a:pPr>
            <a:r>
              <a:rPr lang="en-US" altLang="ja-JP" dirty="0"/>
              <a:t>plt.bar(</a:t>
            </a:r>
            <a:r>
              <a:rPr lang="en-US" altLang="ja-JP" dirty="0" err="1"/>
              <a:t>x_list</a:t>
            </a:r>
            <a:r>
              <a:rPr lang="en-US" altLang="ja-JP" dirty="0"/>
              <a:t>, </a:t>
            </a:r>
            <a:r>
              <a:rPr lang="en-US" altLang="ja-JP" dirty="0" err="1"/>
              <a:t>tokyo</a:t>
            </a:r>
            <a:r>
              <a:rPr lang="en-US" altLang="ja-JP" dirty="0"/>
              <a:t>,   label = 'Tokyo'  , bottom = </a:t>
            </a:r>
            <a:r>
              <a:rPr lang="en-US" altLang="ja-JP" dirty="0" err="1"/>
              <a:t>tokyo_bottom</a:t>
            </a:r>
            <a:r>
              <a:rPr lang="en-US" altLang="ja-JP" dirty="0"/>
              <a:t>)</a:t>
            </a:r>
          </a:p>
          <a:p>
            <a:pPr>
              <a:buNone/>
            </a:pPr>
            <a:r>
              <a:rPr lang="en-US" altLang="ja-JP" dirty="0" err="1"/>
              <a:t>plt.xticks</a:t>
            </a:r>
            <a:r>
              <a:rPr lang="en-US" altLang="ja-JP" dirty="0"/>
              <a:t>(</a:t>
            </a:r>
            <a:r>
              <a:rPr lang="en-US" altLang="ja-JP" dirty="0" err="1"/>
              <a:t>x_list</a:t>
            </a:r>
            <a:r>
              <a:rPr lang="en-US" altLang="ja-JP" dirty="0"/>
              <a:t>, (['1', '2', '3', '4', '5'])) # </a:t>
            </a:r>
            <a:r>
              <a:rPr lang="ja-JP" altLang="en-US" dirty="0"/>
              <a:t>目盛りの設定</a:t>
            </a:r>
          </a:p>
          <a:p>
            <a:pPr>
              <a:buNone/>
            </a:pPr>
            <a:r>
              <a:rPr lang="en-US" altLang="ja-JP" dirty="0" err="1"/>
              <a:t>plt.yticks</a:t>
            </a:r>
            <a:r>
              <a:rPr lang="en-US" altLang="ja-JP" dirty="0"/>
              <a:t>(</a:t>
            </a:r>
            <a:r>
              <a:rPr lang="en-US" altLang="ja-JP" dirty="0" err="1"/>
              <a:t>y_list</a:t>
            </a:r>
            <a:r>
              <a:rPr lang="en-US" altLang="ja-JP" dirty="0"/>
              <a:t>)</a:t>
            </a:r>
          </a:p>
          <a:p>
            <a:pPr>
              <a:buNone/>
            </a:pPr>
            <a:r>
              <a:rPr lang="en-US" altLang="ja-JP" dirty="0" err="1"/>
              <a:t>plt.legend</a:t>
            </a:r>
            <a:r>
              <a:rPr lang="en-US" altLang="ja-JP" dirty="0"/>
              <a:t>() # </a:t>
            </a:r>
            <a:r>
              <a:rPr lang="ja-JP" altLang="en-US" dirty="0"/>
              <a:t>凡例の表示</a:t>
            </a:r>
          </a:p>
          <a:p>
            <a:pPr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()# </a:t>
            </a:r>
            <a:r>
              <a:rPr lang="ja-JP" altLang="en-US" dirty="0"/>
              <a:t>グラフの表示</a:t>
            </a:r>
            <a:endParaRPr kumimoji="1" lang="ja-JP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42F8922-8D6D-46CF-A68A-E5B5E88B7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91831"/>
            <a:ext cx="35718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B6CF05-0A5A-40D5-B7B9-8FFCBA9866F9}"/>
              </a:ext>
            </a:extLst>
          </p:cNvPr>
          <p:cNvSpPr txBox="1"/>
          <p:nvPr/>
        </p:nvSpPr>
        <p:spPr>
          <a:xfrm>
            <a:off x="3851920" y="5373216"/>
            <a:ext cx="933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Tokyo</a:t>
            </a:r>
          </a:p>
          <a:p>
            <a:r>
              <a:rPr lang="en-US" altLang="ja-JP"/>
              <a:t>Saitama</a:t>
            </a:r>
          </a:p>
          <a:p>
            <a:r>
              <a:rPr kumimoji="1" lang="en-US" altLang="ja-JP"/>
              <a:t>Ibaraki</a:t>
            </a:r>
            <a:endParaRPr kumimoji="1" lang="ja-JP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06186-9EA3-4C6E-9C0C-822A9809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3BAEA-5C0A-4280-8786-A5ABA66D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556792"/>
            <a:ext cx="9947448" cy="4525963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下から</a:t>
            </a:r>
            <a:r>
              <a:rPr lang="en-US" altLang="ja-JP" dirty="0" err="1"/>
              <a:t>tokyo_bottom</a:t>
            </a:r>
            <a:r>
              <a:rPr lang="en-US" altLang="ja-JP" dirty="0"/>
              <a:t> , </a:t>
            </a:r>
            <a:r>
              <a:rPr lang="en-US" altLang="ja-JP" dirty="0" err="1"/>
              <a:t>saitama</a:t>
            </a:r>
            <a:r>
              <a:rPr lang="en-US" altLang="ja-JP" dirty="0"/>
              <a:t>, </a:t>
            </a:r>
            <a:r>
              <a:rPr lang="en-US" altLang="ja-JP" dirty="0" err="1"/>
              <a:t>ibaraki</a:t>
            </a:r>
            <a:endParaRPr lang="en-US" altLang="ja-JP" dirty="0"/>
          </a:p>
          <a:p>
            <a:pPr>
              <a:buNone/>
            </a:pPr>
            <a:r>
              <a:rPr lang="en-US" altLang="ja-JP" dirty="0"/>
              <a:t>     </a:t>
            </a:r>
            <a:r>
              <a:rPr lang="en-US" altLang="ja-JP" dirty="0" err="1"/>
              <a:t>tokyo</a:t>
            </a:r>
            <a:r>
              <a:rPr lang="en-US" altLang="ja-JP" dirty="0"/>
              <a:t>   = [30, 30, 20, 20, 30] </a:t>
            </a:r>
          </a:p>
          <a:p>
            <a:pPr>
              <a:buNone/>
            </a:pPr>
            <a:r>
              <a:rPr lang="en-US" altLang="ja-JP" dirty="0"/>
              <a:t>     </a:t>
            </a:r>
            <a:r>
              <a:rPr lang="en-US" altLang="ja-JP" dirty="0" err="1"/>
              <a:t>saitama</a:t>
            </a:r>
            <a:r>
              <a:rPr lang="en-US" altLang="ja-JP" dirty="0"/>
              <a:t> = [20, 30, 20, 30, 30]</a:t>
            </a:r>
          </a:p>
          <a:p>
            <a:pPr>
              <a:buNone/>
            </a:pPr>
            <a:r>
              <a:rPr lang="en-US" altLang="ja-JP" dirty="0"/>
              <a:t>     </a:t>
            </a:r>
            <a:r>
              <a:rPr lang="en-US" altLang="ja-JP" dirty="0" err="1"/>
              <a:t>ibaraki</a:t>
            </a:r>
            <a:r>
              <a:rPr lang="en-US" altLang="ja-JP" dirty="0"/>
              <a:t> = [10, 10, 10, 10, 10]</a:t>
            </a:r>
          </a:p>
          <a:p>
            <a:endParaRPr lang="en-US" altLang="ja-JP" dirty="0"/>
          </a:p>
          <a:p>
            <a:r>
              <a:rPr lang="en-US" altLang="ja-JP" dirty="0" err="1"/>
              <a:t>tokyo_bottom</a:t>
            </a:r>
            <a:r>
              <a:rPr lang="en-US" altLang="ja-JP" dirty="0"/>
              <a:t> = </a:t>
            </a:r>
            <a:r>
              <a:rPr lang="en-US" altLang="ja-JP" dirty="0" err="1"/>
              <a:t>np.array</a:t>
            </a:r>
            <a:r>
              <a:rPr lang="en-US" altLang="ja-JP" dirty="0"/>
              <a:t>(</a:t>
            </a:r>
            <a:r>
              <a:rPr lang="en-US" altLang="ja-JP" dirty="0" err="1"/>
              <a:t>saitama</a:t>
            </a:r>
            <a:r>
              <a:rPr lang="en-US" altLang="ja-JP" dirty="0"/>
              <a:t>)+</a:t>
            </a:r>
            <a:r>
              <a:rPr lang="en-US" altLang="ja-JP" dirty="0" err="1"/>
              <a:t>np.array</a:t>
            </a:r>
            <a:r>
              <a:rPr lang="en-US" altLang="ja-JP" dirty="0"/>
              <a:t>(</a:t>
            </a:r>
            <a:r>
              <a:rPr lang="en-US" altLang="ja-JP" dirty="0" err="1"/>
              <a:t>ibaraki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pPr>
              <a:buNone/>
            </a:pPr>
            <a:r>
              <a:rPr lang="en-US" altLang="ja-JP" sz="2800" dirty="0" err="1"/>
              <a:t>plt.bar</a:t>
            </a:r>
            <a:r>
              <a:rPr lang="en-US" altLang="ja-JP" sz="2800" dirty="0"/>
              <a:t>(</a:t>
            </a:r>
            <a:r>
              <a:rPr lang="en-US" altLang="ja-JP" sz="2800" dirty="0" err="1"/>
              <a:t>x_list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ibaraki</a:t>
            </a:r>
            <a:r>
              <a:rPr lang="en-US" altLang="ja-JP" sz="2800" dirty="0"/>
              <a:t>, label = 'Ibaraki')</a:t>
            </a:r>
            <a:endParaRPr lang="ja-JP" altLang="en-US" sz="2800" dirty="0"/>
          </a:p>
          <a:p>
            <a:pPr>
              <a:buNone/>
            </a:pPr>
            <a:r>
              <a:rPr lang="en-US" altLang="ja-JP" sz="2800" dirty="0" err="1"/>
              <a:t>plt.bar</a:t>
            </a:r>
            <a:r>
              <a:rPr lang="en-US" altLang="ja-JP" sz="2800" dirty="0"/>
              <a:t>(</a:t>
            </a:r>
            <a:r>
              <a:rPr lang="en-US" altLang="ja-JP" sz="2800" dirty="0" err="1"/>
              <a:t>x_list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saitama</a:t>
            </a:r>
            <a:r>
              <a:rPr lang="en-US" altLang="ja-JP" sz="2800" dirty="0"/>
              <a:t>, label = 'Saitama</a:t>
            </a:r>
            <a:r>
              <a:rPr lang="en-US" altLang="ja-JP" sz="2800" dirty="0">
                <a:solidFill>
                  <a:srgbClr val="FF0000"/>
                </a:solidFill>
              </a:rPr>
              <a:t>', bottom = </a:t>
            </a:r>
            <a:r>
              <a:rPr lang="en-US" altLang="ja-JP" sz="2800" dirty="0" err="1">
                <a:solidFill>
                  <a:srgbClr val="FF0000"/>
                </a:solidFill>
              </a:rPr>
              <a:t>ibaraki</a:t>
            </a:r>
            <a:r>
              <a:rPr lang="en-US" altLang="ja-JP" sz="2800" dirty="0"/>
              <a:t>)</a:t>
            </a:r>
          </a:p>
          <a:p>
            <a:pPr>
              <a:buNone/>
            </a:pPr>
            <a:r>
              <a:rPr lang="en-US" altLang="ja-JP" sz="2800" dirty="0" err="1"/>
              <a:t>plt.bar</a:t>
            </a:r>
            <a:r>
              <a:rPr lang="en-US" altLang="ja-JP" sz="2800" dirty="0"/>
              <a:t>(</a:t>
            </a:r>
            <a:r>
              <a:rPr lang="en-US" altLang="ja-JP" sz="2800" dirty="0" err="1"/>
              <a:t>x_list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tokyo</a:t>
            </a:r>
            <a:r>
              <a:rPr lang="en-US" altLang="ja-JP" sz="2800" dirty="0"/>
              <a:t>,   label = 'Tokyo'  , </a:t>
            </a:r>
            <a:r>
              <a:rPr lang="en-US" altLang="ja-JP" sz="2800" dirty="0">
                <a:solidFill>
                  <a:srgbClr val="FF0000"/>
                </a:solidFill>
              </a:rPr>
              <a:t>bottom = </a:t>
            </a:r>
            <a:r>
              <a:rPr lang="en-US" altLang="ja-JP" sz="2800" dirty="0" err="1">
                <a:solidFill>
                  <a:srgbClr val="FF0000"/>
                </a:solidFill>
              </a:rPr>
              <a:t>tokyo_bottom</a:t>
            </a:r>
            <a:r>
              <a:rPr lang="en-US" altLang="ja-JP" sz="2800" dirty="0"/>
              <a:t>)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B471B3-A55C-4D5D-8AA8-B3E0AAFD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064" y="3212976"/>
            <a:ext cx="1143000" cy="234315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02ABE7A-8D37-48EE-9FFD-B7E8CCA4FA75}"/>
              </a:ext>
            </a:extLst>
          </p:cNvPr>
          <p:cNvCxnSpPr/>
          <p:nvPr/>
        </p:nvCxnSpPr>
        <p:spPr>
          <a:xfrm>
            <a:off x="7884368" y="3212976"/>
            <a:ext cx="0" cy="2160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8E180202-72FD-4AE9-A3F2-5FB975B3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2762250"/>
            <a:ext cx="1104900" cy="13335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67B7AB8-DEA3-4E38-A6D5-A9026DA29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59" y="2174751"/>
            <a:ext cx="1238250" cy="22098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A302A1C-B780-42CE-ADD9-4FB485BDE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430" y="1984251"/>
            <a:ext cx="1162050" cy="2590800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8E8B170-9DAE-451C-8D18-71DD7D540C3E}"/>
              </a:ext>
            </a:extLst>
          </p:cNvPr>
          <p:cNvCxnSpPr>
            <a:cxnSpLocks/>
          </p:cNvCxnSpPr>
          <p:nvPr/>
        </p:nvCxnSpPr>
        <p:spPr>
          <a:xfrm>
            <a:off x="2065671" y="2135125"/>
            <a:ext cx="2138743" cy="10778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DF67FAD-DC4F-45DD-B909-3BBF7E723702}"/>
              </a:ext>
            </a:extLst>
          </p:cNvPr>
          <p:cNvCxnSpPr>
            <a:cxnSpLocks/>
          </p:cNvCxnSpPr>
          <p:nvPr/>
        </p:nvCxnSpPr>
        <p:spPr>
          <a:xfrm>
            <a:off x="2350039" y="2636912"/>
            <a:ext cx="3247503" cy="13795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48AB9FC-4183-428A-908C-F2153F112AB5}"/>
              </a:ext>
            </a:extLst>
          </p:cNvPr>
          <p:cNvCxnSpPr>
            <a:cxnSpLocks/>
          </p:cNvCxnSpPr>
          <p:nvPr/>
        </p:nvCxnSpPr>
        <p:spPr>
          <a:xfrm>
            <a:off x="2065671" y="3101355"/>
            <a:ext cx="4877809" cy="141693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681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Pandas</a:t>
            </a:r>
            <a:r>
              <a:rPr kumimoji="1" lang="ja-JP" altLang="en-US" dirty="0"/>
              <a:t>を使った場合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13209" y="1244749"/>
            <a:ext cx="8229600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ja-JP" dirty="0"/>
              <a:t>import pandas as pd</a:t>
            </a:r>
          </a:p>
          <a:p>
            <a:pPr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r>
              <a:rPr lang="en-US" altLang="ja-JP" dirty="0" err="1"/>
              <a:t>plt.rcParams</a:t>
            </a:r>
            <a:r>
              <a:rPr lang="en-US" altLang="ja-JP" dirty="0"/>
              <a:t>["</a:t>
            </a:r>
            <a:r>
              <a:rPr lang="en-US" altLang="ja-JP" dirty="0" err="1"/>
              <a:t>font.family</a:t>
            </a:r>
            <a:r>
              <a:rPr lang="en-US" altLang="ja-JP" dirty="0"/>
              <a:t>"] = 'Yu </a:t>
            </a:r>
            <a:r>
              <a:rPr lang="en-US" altLang="ja-JP" dirty="0" err="1"/>
              <a:t>Mincho</a:t>
            </a:r>
            <a:r>
              <a:rPr lang="en-US" altLang="ja-JP" dirty="0"/>
              <a:t>'</a:t>
            </a:r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r>
              <a:rPr lang="en-US" altLang="ja-JP" dirty="0" err="1"/>
              <a:t>df</a:t>
            </a:r>
            <a:r>
              <a:rPr lang="en-US" altLang="ja-JP" dirty="0"/>
              <a:t> = </a:t>
            </a:r>
            <a:r>
              <a:rPr lang="en-US" altLang="ja-JP" dirty="0" err="1"/>
              <a:t>pd.DataFrame</a:t>
            </a:r>
            <a:r>
              <a:rPr lang="en-US" altLang="ja-JP" dirty="0"/>
              <a:t>(</a:t>
            </a:r>
          </a:p>
          <a:p>
            <a:pPr>
              <a:buNone/>
            </a:pPr>
            <a:r>
              <a:rPr lang="en-US" altLang="ja-JP" dirty="0"/>
              <a:t>    [</a:t>
            </a:r>
          </a:p>
          <a:p>
            <a:pPr>
              <a:buNone/>
            </a:pPr>
            <a:r>
              <a:rPr lang="en-US" altLang="ja-JP" dirty="0"/>
              <a:t>        [10, 20, 30],</a:t>
            </a:r>
          </a:p>
          <a:p>
            <a:pPr>
              <a:buNone/>
            </a:pPr>
            <a:r>
              <a:rPr lang="en-US" altLang="ja-JP" dirty="0"/>
              <a:t>        [10, 30, 30],</a:t>
            </a:r>
          </a:p>
          <a:p>
            <a:pPr>
              <a:buNone/>
            </a:pPr>
            <a:r>
              <a:rPr lang="en-US" altLang="ja-JP" dirty="0"/>
              <a:t>        [10, 20, 20],</a:t>
            </a:r>
          </a:p>
          <a:p>
            <a:pPr>
              <a:buNone/>
            </a:pPr>
            <a:r>
              <a:rPr lang="en-US" altLang="ja-JP" dirty="0"/>
              <a:t>        [10, 30, 20],</a:t>
            </a:r>
          </a:p>
          <a:p>
            <a:pPr>
              <a:buNone/>
            </a:pPr>
            <a:r>
              <a:rPr lang="en-US" altLang="ja-JP" dirty="0"/>
              <a:t>        [10, 30, 30]</a:t>
            </a:r>
          </a:p>
          <a:p>
            <a:pPr>
              <a:buNone/>
            </a:pPr>
            <a:r>
              <a:rPr lang="en-US" altLang="ja-JP" dirty="0"/>
              <a:t>    ],</a:t>
            </a:r>
          </a:p>
          <a:p>
            <a:pPr>
              <a:buNone/>
            </a:pPr>
            <a:r>
              <a:rPr lang="en-US" altLang="ja-JP" dirty="0"/>
              <a:t>    index   = ['1</a:t>
            </a:r>
            <a:r>
              <a:rPr lang="ja-JP" altLang="en-US" dirty="0"/>
              <a:t>月</a:t>
            </a:r>
            <a:r>
              <a:rPr lang="en-US" altLang="ja-JP" dirty="0"/>
              <a:t>', '2</a:t>
            </a:r>
            <a:r>
              <a:rPr lang="ja-JP" altLang="en-US" dirty="0"/>
              <a:t>月</a:t>
            </a:r>
            <a:r>
              <a:rPr lang="en-US" altLang="ja-JP" dirty="0"/>
              <a:t>', '3</a:t>
            </a:r>
            <a:r>
              <a:rPr lang="ja-JP" altLang="en-US" dirty="0"/>
              <a:t>月</a:t>
            </a:r>
            <a:r>
              <a:rPr lang="en-US" altLang="ja-JP" dirty="0"/>
              <a:t>', '4</a:t>
            </a:r>
            <a:r>
              <a:rPr lang="ja-JP" altLang="en-US" dirty="0"/>
              <a:t>月</a:t>
            </a:r>
            <a:r>
              <a:rPr lang="en-US" altLang="ja-JP" dirty="0"/>
              <a:t>', '5</a:t>
            </a:r>
            <a:r>
              <a:rPr lang="ja-JP" altLang="en-US" dirty="0"/>
              <a:t>月</a:t>
            </a:r>
            <a:r>
              <a:rPr lang="en-US" altLang="ja-JP" dirty="0"/>
              <a:t>'],</a:t>
            </a:r>
          </a:p>
          <a:p>
            <a:pPr>
              <a:buNone/>
            </a:pPr>
            <a:r>
              <a:rPr lang="en-US" altLang="ja-JP" dirty="0"/>
              <a:t>    columns = ['Saitama', 'Ibaraki', 'Tokyo']</a:t>
            </a:r>
          </a:p>
          <a:p>
            <a:pPr>
              <a:buNone/>
            </a:pPr>
            <a:r>
              <a:rPr lang="en-US" altLang="ja-JP" dirty="0"/>
              <a:t>)</a:t>
            </a:r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r>
              <a:rPr lang="en-US" altLang="ja-JP" dirty="0" err="1"/>
              <a:t>df.plot.bar</a:t>
            </a:r>
            <a:r>
              <a:rPr lang="en-US" altLang="ja-JP" dirty="0"/>
              <a:t>(stacked = True, </a:t>
            </a:r>
            <a:r>
              <a:rPr lang="en-US" altLang="ja-JP" dirty="0" err="1"/>
              <a:t>yticks</a:t>
            </a:r>
            <a:r>
              <a:rPr lang="en-US" altLang="ja-JP" dirty="0"/>
              <a:t> = range(0, 120, 20), rot = 0)</a:t>
            </a:r>
          </a:p>
          <a:p>
            <a:pPr>
              <a:buNone/>
            </a:pPr>
            <a:r>
              <a:rPr lang="en-US" altLang="ja-JP" dirty="0"/>
              <a:t>#</a:t>
            </a:r>
            <a:r>
              <a:rPr lang="en-US" altLang="ja-JP" dirty="0" err="1"/>
              <a:t>df.plot</a:t>
            </a:r>
            <a:r>
              <a:rPr lang="en-US" altLang="ja-JP" dirty="0"/>
              <a:t>(kind = 'bar', </a:t>
            </a:r>
            <a:r>
              <a:rPr lang="en-US" altLang="ja-JP" dirty="0" err="1"/>
              <a:t>yticks</a:t>
            </a:r>
            <a:r>
              <a:rPr lang="en-US" altLang="ja-JP" dirty="0"/>
              <a:t> = range(0, 81, 10))</a:t>
            </a:r>
          </a:p>
          <a:p>
            <a:pPr>
              <a:buNone/>
            </a:pPr>
            <a:r>
              <a:rPr lang="en-US" altLang="ja-JP" dirty="0"/>
              <a:t>#</a:t>
            </a:r>
            <a:r>
              <a:rPr lang="en-US" altLang="ja-JP" dirty="0" err="1"/>
              <a:t>df.plot</a:t>
            </a:r>
            <a:r>
              <a:rPr lang="en-US" altLang="ja-JP" dirty="0"/>
              <a:t>(kind = 'line', </a:t>
            </a:r>
            <a:r>
              <a:rPr lang="en-US" altLang="ja-JP" dirty="0" err="1"/>
              <a:t>yticks</a:t>
            </a:r>
            <a:r>
              <a:rPr lang="en-US" altLang="ja-JP" dirty="0"/>
              <a:t> = range(0, 51, 10))</a:t>
            </a:r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F43170-4D22-49E1-833B-35509E3E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6004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7F47C-A648-455F-9796-5138A422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ja-JP" altLang="en-US"/>
              <a:t>課題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A8B1407-C8AC-447C-A0EB-CF83147AF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027256"/>
              </p:ext>
            </p:extLst>
          </p:nvPr>
        </p:nvGraphicFramePr>
        <p:xfrm>
          <a:off x="1259632" y="2852936"/>
          <a:ext cx="6062166" cy="2957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477">
                  <a:extLst>
                    <a:ext uri="{9D8B030D-6E8A-4147-A177-3AD203B41FA5}">
                      <a16:colId xmlns:a16="http://schemas.microsoft.com/office/drawing/2014/main" val="1162084131"/>
                    </a:ext>
                  </a:extLst>
                </a:gridCol>
                <a:gridCol w="913477">
                  <a:extLst>
                    <a:ext uri="{9D8B030D-6E8A-4147-A177-3AD203B41FA5}">
                      <a16:colId xmlns:a16="http://schemas.microsoft.com/office/drawing/2014/main" val="1100795059"/>
                    </a:ext>
                  </a:extLst>
                </a:gridCol>
                <a:gridCol w="1312085">
                  <a:extLst>
                    <a:ext uri="{9D8B030D-6E8A-4147-A177-3AD203B41FA5}">
                      <a16:colId xmlns:a16="http://schemas.microsoft.com/office/drawing/2014/main" val="3864285970"/>
                    </a:ext>
                  </a:extLst>
                </a:gridCol>
                <a:gridCol w="913477">
                  <a:extLst>
                    <a:ext uri="{9D8B030D-6E8A-4147-A177-3AD203B41FA5}">
                      <a16:colId xmlns:a16="http://schemas.microsoft.com/office/drawing/2014/main" val="2516738582"/>
                    </a:ext>
                  </a:extLst>
                </a:gridCol>
                <a:gridCol w="1029738">
                  <a:extLst>
                    <a:ext uri="{9D8B030D-6E8A-4147-A177-3AD203B41FA5}">
                      <a16:colId xmlns:a16="http://schemas.microsoft.com/office/drawing/2014/main" val="2240368816"/>
                    </a:ext>
                  </a:extLst>
                </a:gridCol>
                <a:gridCol w="979912">
                  <a:extLst>
                    <a:ext uri="{9D8B030D-6E8A-4147-A177-3AD203B41FA5}">
                      <a16:colId xmlns:a16="http://schemas.microsoft.com/office/drawing/2014/main" val="2688434745"/>
                    </a:ext>
                  </a:extLst>
                </a:gridCol>
              </a:tblGrid>
              <a:tr h="32865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国語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社会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数学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理科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英語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36347416"/>
                  </a:ext>
                </a:extLst>
              </a:tr>
              <a:tr h="3286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90-100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70458995"/>
                  </a:ext>
                </a:extLst>
              </a:tr>
              <a:tr h="3286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80-89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09973853"/>
                  </a:ext>
                </a:extLst>
              </a:tr>
              <a:tr h="3286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70-79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19836484"/>
                  </a:ext>
                </a:extLst>
              </a:tr>
              <a:tr h="3286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60-69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0566743"/>
                  </a:ext>
                </a:extLst>
              </a:tr>
              <a:tr h="3286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50-59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914105764"/>
                  </a:ext>
                </a:extLst>
              </a:tr>
              <a:tr h="3286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40-49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563718049"/>
                  </a:ext>
                </a:extLst>
              </a:tr>
              <a:tr h="3286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30-39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0186006"/>
                  </a:ext>
                </a:extLst>
              </a:tr>
              <a:tr h="3286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0-29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585243616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092A01-9ED0-4269-B19F-A6A70D3C23F0}"/>
              </a:ext>
            </a:extLst>
          </p:cNvPr>
          <p:cNvSpPr txBox="1"/>
          <p:nvPr/>
        </p:nvSpPr>
        <p:spPr>
          <a:xfrm>
            <a:off x="1331640" y="1916832"/>
            <a:ext cx="683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次の表はある中学の実力テスト分布表です。科目別の棒グラフを５つ</a:t>
            </a:r>
            <a:endParaRPr lang="en-US" altLang="ja-JP"/>
          </a:p>
          <a:p>
            <a:r>
              <a:rPr kumimoji="1" lang="ja-JP" altLang="en-US"/>
              <a:t>表示してください。（リストからでもいいです）</a:t>
            </a:r>
          </a:p>
        </p:txBody>
      </p:sp>
    </p:spTree>
    <p:extLst>
      <p:ext uri="{BB962C8B-B14F-4D97-AF65-F5344CB8AC3E}">
        <p14:creationId xmlns:p14="http://schemas.microsoft.com/office/powerpoint/2010/main" val="40316989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A6552-86A5-48FF-8486-2F0B4164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ja-JP" altLang="en-US"/>
              <a:t>複数のグラフ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8203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複数のグラフ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ja-JP" dirty="0"/>
              <a:t>import </a:t>
            </a:r>
            <a:r>
              <a:rPr lang="en-US" altLang="ja-JP" dirty="0" err="1"/>
              <a:t>matplotlib.pyplot</a:t>
            </a:r>
            <a:r>
              <a:rPr lang="en-US" altLang="ja-JP" dirty="0"/>
              <a:t> as </a:t>
            </a:r>
            <a:r>
              <a:rPr lang="en-US" altLang="ja-JP" dirty="0" err="1"/>
              <a:t>plt</a:t>
            </a:r>
            <a:endParaRPr lang="en-US" altLang="ja-JP" dirty="0"/>
          </a:p>
          <a:p>
            <a:pPr>
              <a:buNone/>
            </a:pPr>
            <a:r>
              <a:rPr lang="en-US" altLang="ja-JP" dirty="0" err="1"/>
              <a:t>x_list</a:t>
            </a:r>
            <a:r>
              <a:rPr lang="en-US" altLang="ja-JP" dirty="0"/>
              <a:t> = range(0, 5)</a:t>
            </a:r>
          </a:p>
          <a:p>
            <a:pPr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</a:t>
            </a:r>
            <a:r>
              <a:rPr lang="en-US" altLang="ja-JP" dirty="0" err="1"/>
              <a:t>x_list</a:t>
            </a:r>
            <a:r>
              <a:rPr lang="en-US" altLang="ja-JP" dirty="0"/>
              <a:t>, [40, 45, 35, 30, 20], ‘b’  , label = ‘Tokyo’)</a:t>
            </a:r>
            <a:r>
              <a:rPr lang="ja-JP" altLang="en-US" dirty="0"/>
              <a:t>　 </a:t>
            </a:r>
            <a:r>
              <a:rPr lang="en-US" altLang="ja-JP" dirty="0"/>
              <a:t>#</a:t>
            </a:r>
            <a:r>
              <a:rPr lang="ja-JP" altLang="en-US" dirty="0"/>
              <a:t>折れ線グラフ</a:t>
            </a:r>
            <a:endParaRPr lang="en-US" altLang="ja-JP" dirty="0"/>
          </a:p>
          <a:p>
            <a:pPr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</a:t>
            </a:r>
            <a:r>
              <a:rPr lang="en-US" altLang="ja-JP" dirty="0" err="1"/>
              <a:t>x_list</a:t>
            </a:r>
            <a:r>
              <a:rPr lang="en-US" altLang="ja-JP" dirty="0"/>
              <a:t>, [10, 15, 30, 35, 35], '-.g', label = 'Saitama') #</a:t>
            </a:r>
            <a:r>
              <a:rPr lang="ja-JP" altLang="en-US" dirty="0"/>
              <a:t>棒グラフ</a:t>
            </a:r>
            <a:endParaRPr lang="en-US" altLang="ja-JP" dirty="0"/>
          </a:p>
          <a:p>
            <a:pPr>
              <a:buNone/>
            </a:pPr>
            <a:r>
              <a:rPr lang="en-US" altLang="ja-JP" dirty="0" err="1"/>
              <a:t>plt.plot</a:t>
            </a:r>
            <a:r>
              <a:rPr lang="en-US" altLang="ja-JP" dirty="0"/>
              <a:t>(</a:t>
            </a:r>
            <a:r>
              <a:rPr lang="en-US" altLang="ja-JP" dirty="0" err="1"/>
              <a:t>x_list</a:t>
            </a:r>
            <a:r>
              <a:rPr lang="en-US" altLang="ja-JP" dirty="0"/>
              <a:t>, [ 5, 10, 20, 40, 50], '--r', label = 'Ibaraki')     #</a:t>
            </a:r>
            <a:r>
              <a:rPr lang="ja-JP" altLang="en-US" dirty="0"/>
              <a:t>棒グラフ</a:t>
            </a:r>
            <a:endParaRPr lang="en-US" altLang="ja-JP" dirty="0"/>
          </a:p>
          <a:p>
            <a:pPr>
              <a:buNone/>
            </a:pPr>
            <a:r>
              <a:rPr lang="en-US" altLang="ja-JP" dirty="0"/>
              <a:t>plt.bar (</a:t>
            </a:r>
            <a:r>
              <a:rPr lang="en-US" altLang="ja-JP" dirty="0" err="1"/>
              <a:t>x_list</a:t>
            </a:r>
            <a:r>
              <a:rPr lang="en-US" altLang="ja-JP" dirty="0"/>
              <a:t>, [ 5, 10, 20, 25, 30])                                          #</a:t>
            </a:r>
            <a:r>
              <a:rPr lang="ja-JP" altLang="en-US" dirty="0"/>
              <a:t>棒グラフ</a:t>
            </a:r>
            <a:endParaRPr lang="en-US" altLang="ja-JP" dirty="0"/>
          </a:p>
          <a:p>
            <a:pPr>
              <a:buNone/>
            </a:pPr>
            <a:r>
              <a:rPr lang="en-US" altLang="ja-JP" dirty="0" err="1"/>
              <a:t>plt.xticks</a:t>
            </a:r>
            <a:r>
              <a:rPr lang="en-US" altLang="ja-JP" dirty="0"/>
              <a:t>(</a:t>
            </a:r>
            <a:r>
              <a:rPr lang="en-US" altLang="ja-JP" dirty="0" err="1"/>
              <a:t>x_list</a:t>
            </a:r>
            <a:r>
              <a:rPr lang="en-US" altLang="ja-JP" dirty="0"/>
              <a:t>, (['1</a:t>
            </a:r>
            <a:r>
              <a:rPr lang="ja-JP" altLang="en-US" dirty="0"/>
              <a:t>月</a:t>
            </a:r>
            <a:r>
              <a:rPr lang="en-US" altLang="ja-JP" dirty="0"/>
              <a:t>', '2</a:t>
            </a:r>
            <a:r>
              <a:rPr lang="ja-JP" altLang="en-US" dirty="0"/>
              <a:t>月</a:t>
            </a:r>
            <a:r>
              <a:rPr lang="en-US" altLang="ja-JP" dirty="0"/>
              <a:t>', '3</a:t>
            </a:r>
            <a:r>
              <a:rPr lang="ja-JP" altLang="en-US" dirty="0"/>
              <a:t>月</a:t>
            </a:r>
            <a:r>
              <a:rPr lang="en-US" altLang="ja-JP" dirty="0"/>
              <a:t>', '4</a:t>
            </a:r>
            <a:r>
              <a:rPr lang="ja-JP" altLang="en-US" dirty="0"/>
              <a:t>月</a:t>
            </a:r>
            <a:r>
              <a:rPr lang="en-US" altLang="ja-JP" dirty="0"/>
              <a:t>', '5</a:t>
            </a:r>
            <a:r>
              <a:rPr lang="ja-JP" altLang="en-US" dirty="0"/>
              <a:t>月</a:t>
            </a:r>
            <a:r>
              <a:rPr lang="en-US" altLang="ja-JP" dirty="0"/>
              <a:t>']))</a:t>
            </a:r>
          </a:p>
          <a:p>
            <a:pPr>
              <a:buNone/>
            </a:pPr>
            <a:r>
              <a:rPr lang="en-US" altLang="ja-JP" dirty="0" err="1"/>
              <a:t>plt.legend</a:t>
            </a:r>
            <a:r>
              <a:rPr lang="en-US" altLang="ja-JP" dirty="0"/>
              <a:t>()</a:t>
            </a:r>
          </a:p>
          <a:p>
            <a:pPr>
              <a:buNone/>
            </a:pPr>
            <a:r>
              <a:rPr lang="en-US" altLang="ja-JP" dirty="0" err="1"/>
              <a:t>plt.show</a:t>
            </a:r>
            <a:r>
              <a:rPr lang="en-US" altLang="ja-JP" dirty="0"/>
              <a:t>()</a:t>
            </a:r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293096"/>
            <a:ext cx="3996267" cy="24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FEFB2-3283-4E02-A310-A84E7BE9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77" y="1159623"/>
            <a:ext cx="8990135" cy="994172"/>
          </a:xfrm>
        </p:spPr>
        <p:txBody>
          <a:bodyPr/>
          <a:lstStyle/>
          <a:p>
            <a:r>
              <a:rPr lang="ja-JP" altLang="en-US" dirty="0"/>
              <a:t>関数btn_clickにテキストボックスに値を入れる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318B04-9554-41DE-97DB-EBB14FB69D8D}"/>
              </a:ext>
            </a:extLst>
          </p:cNvPr>
          <p:cNvSpPr/>
          <p:nvPr/>
        </p:nvSpPr>
        <p:spPr>
          <a:xfrm>
            <a:off x="955431" y="2551235"/>
            <a:ext cx="5902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def btn_click():</a:t>
            </a:r>
          </a:p>
          <a:p>
            <a:pPr defTabSz="685800"/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　　txt_test.insert(tk.END,”</a:t>
            </a:r>
            <a:r>
              <a:rPr lang="en-US" altLang="ja-JP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Hello</a:t>
            </a:r>
            <a:r>
              <a:rPr lang="ja-JP" altLang="en-US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”)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EBF292-29E5-4C0D-847E-B046DAEBEA73}"/>
              </a:ext>
            </a:extLst>
          </p:cNvPr>
          <p:cNvSpPr/>
          <p:nvPr/>
        </p:nvSpPr>
        <p:spPr>
          <a:xfrm>
            <a:off x="3739662" y="2750527"/>
            <a:ext cx="926123" cy="48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ja-JP" altLang="en-US" sz="1350">
              <a:solidFill>
                <a:prstClr val="white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503538-9E3D-4C4D-985C-52FC21A4E1FB}"/>
              </a:ext>
            </a:extLst>
          </p:cNvPr>
          <p:cNvSpPr/>
          <p:nvPr/>
        </p:nvSpPr>
        <p:spPr>
          <a:xfrm>
            <a:off x="1184031" y="4247564"/>
            <a:ext cx="5175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ja-JP" altLang="en-US" sz="135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参照</a:t>
            </a:r>
            <a:endParaRPr lang="en-US" altLang="ja-JP" sz="135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defTabSz="685800"/>
            <a:r>
              <a:rPr lang="ja-JP" altLang="en-US" sz="135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テキストボックスをクリアするとき</a:t>
            </a:r>
            <a:endParaRPr lang="en-US" altLang="ja-JP" sz="135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defTabSz="685800"/>
            <a:r>
              <a:rPr lang="ja-JP" altLang="en-US" sz="135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txt_test.delete(0, tk.END)#</a:t>
            </a:r>
            <a:r>
              <a:rPr lang="ja-JP" altLang="en-US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いったんテキストボックスクリア。</a:t>
            </a:r>
            <a:endParaRPr lang="en-US" altLang="ja-JP" sz="135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defTabSz="685800"/>
            <a:r>
              <a:rPr lang="ja-JP" altLang="en-US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　　　　　　　　　　　　</a:t>
            </a:r>
            <a:r>
              <a:rPr lang="en-US" altLang="ja-JP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#</a:t>
            </a:r>
            <a:r>
              <a:rPr lang="ja-JP" altLang="en-US" sz="135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0</a:t>
            </a:r>
            <a:r>
              <a:rPr lang="ja-JP" altLang="en-US" sz="135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から最後までtk.END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AAEB9AD5-AD12-44B8-9989-A372E1BFF420}"/>
              </a:ext>
            </a:extLst>
          </p:cNvPr>
          <p:cNvSpPr/>
          <p:nvPr/>
        </p:nvSpPr>
        <p:spPr>
          <a:xfrm>
            <a:off x="5269524" y="2006143"/>
            <a:ext cx="2069123" cy="1123043"/>
          </a:xfrm>
          <a:prstGeom prst="wedgeRectCallout">
            <a:avLst>
              <a:gd name="adj1" fmla="val -77207"/>
              <a:gd name="adj2" fmla="val 45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ja-JP" altLang="en-US" sz="1350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rPr>
              <a:t>この場合はテキストボックスに</a:t>
            </a:r>
            <a:r>
              <a:rPr lang="en-US" altLang="ja-JP" sz="1350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rPr>
              <a:t>Hello</a:t>
            </a:r>
            <a:r>
              <a:rPr lang="ja-JP" altLang="en-US" sz="1350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50" charset="-128"/>
              </a:rPr>
              <a:t>の文字列を入れる</a:t>
            </a:r>
          </a:p>
        </p:txBody>
      </p:sp>
    </p:spTree>
    <p:extLst>
      <p:ext uri="{BB962C8B-B14F-4D97-AF65-F5344CB8AC3E}">
        <p14:creationId xmlns:p14="http://schemas.microsoft.com/office/powerpoint/2010/main" val="266000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65218</TotalTime>
  <Words>6174</Words>
  <Application>Microsoft Office PowerPoint</Application>
  <PresentationFormat>画面に合わせる (4:3)</PresentationFormat>
  <Paragraphs>748</Paragraphs>
  <Slides>86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86</vt:i4>
      </vt:variant>
    </vt:vector>
  </HeadingPairs>
  <TitlesOfParts>
    <vt:vector size="96" baseType="lpstr">
      <vt:lpstr>inherit</vt:lpstr>
      <vt:lpstr>Monaco</vt:lpstr>
      <vt:lpstr>游ゴシック</vt:lpstr>
      <vt:lpstr>游ゴシック Light</vt:lpstr>
      <vt:lpstr>Arial</vt:lpstr>
      <vt:lpstr>Calibri</vt:lpstr>
      <vt:lpstr>Cambria Math</vt:lpstr>
      <vt:lpstr>Consolas</vt:lpstr>
      <vt:lpstr>Office テーマ</vt:lpstr>
      <vt:lpstr>1_Office テーマ</vt:lpstr>
      <vt:lpstr>Matlibplot入門</vt:lpstr>
      <vt:lpstr>前回の復習</vt:lpstr>
      <vt:lpstr>課題　簡易マスターメンテ</vt:lpstr>
      <vt:lpstr>ラベル(lbl.py)</vt:lpstr>
      <vt:lpstr>テキストボックス(txt.py)</vt:lpstr>
      <vt:lpstr>ボタン</vt:lpstr>
      <vt:lpstr>ボタンはイベントをトリガとして持っているのでメソッドを定義</vt:lpstr>
      <vt:lpstr>ボタンのイベント(btn.by)</vt:lpstr>
      <vt:lpstr>関数btn_clickにテキストボックスに値を入れる</vt:lpstr>
      <vt:lpstr>仕様追加(matrtmente1.pyに追加)</vt:lpstr>
      <vt:lpstr>PowerPoint プレゼンテーション</vt:lpstr>
      <vt:lpstr>btn_click4を実装</vt:lpstr>
      <vt:lpstr>delete関数を実装</vt:lpstr>
      <vt:lpstr>PowerPoint プレゼンテーション</vt:lpstr>
      <vt:lpstr>PowerPoint プレゼンテーション</vt:lpstr>
      <vt:lpstr>折れ線グラフ</vt:lpstr>
      <vt:lpstr>パラメータ</vt:lpstr>
      <vt:lpstr>折れ線グラフ例</vt:lpstr>
      <vt:lpstr>折れ線グラフを表示する(plot,show)</vt:lpstr>
      <vt:lpstr>グラフのタイトル(plot2.py)(title)</vt:lpstr>
      <vt:lpstr>x軸y軸のタイトル</vt:lpstr>
      <vt:lpstr>Ｘ軸,y軸(xlabel,ylabel)のタイトルのつけ方</vt:lpstr>
      <vt:lpstr>rotationパラメータを変えてみる</vt:lpstr>
      <vt:lpstr>空白を入れてみる</vt:lpstr>
      <vt:lpstr>軸の目盛りに単位を入れる(xticks,yticks)</vt:lpstr>
      <vt:lpstr>グリッド作成</vt:lpstr>
      <vt:lpstr>xlim,ylim(表示範囲を制限する）</vt:lpstr>
      <vt:lpstr>マーカー、ライン、色</vt:lpstr>
      <vt:lpstr>PowerPoint プレゼンテーション</vt:lpstr>
      <vt:lpstr>Line</vt:lpstr>
      <vt:lpstr>marker</vt:lpstr>
      <vt:lpstr>以下のコードでマーカー確かめることができます</vt:lpstr>
      <vt:lpstr>marker.pyの実行結果</vt:lpstr>
      <vt:lpstr>ラインを点線にする</vt:lpstr>
      <vt:lpstr>11,1,5グラフの軸に目盛りを設定する (xticks,yticks)</vt:lpstr>
      <vt:lpstr>コード例</vt:lpstr>
      <vt:lpstr>PowerPoint プレゼンテーション</vt:lpstr>
      <vt:lpstr>課題</vt:lpstr>
      <vt:lpstr>解答</vt:lpstr>
      <vt:lpstr>演習</vt:lpstr>
      <vt:lpstr>複数のデータを可視化する</vt:lpstr>
      <vt:lpstr>１つのグラフに2種類のデータをプロットする</vt:lpstr>
      <vt:lpstr>上３つだけの部分を書く</vt:lpstr>
      <vt:lpstr>plt.subplots_adjust(wspace=1, hspace=1)</vt:lpstr>
      <vt:lpstr>(wspace=1, hspace=1)と(wspace=2, hspace=2)</vt:lpstr>
      <vt:lpstr>11.3.4サブプロット内のグラフの表示範囲を設定する set_xlim,set_ylim,set_xlabel,set_ylabel,set_title</vt:lpstr>
      <vt:lpstr>set_xlim,set_xlabel,set_ylabel,set_title</vt:lpstr>
      <vt:lpstr>11.3.6サブプロット内のグラフにグリッドを表示する</vt:lpstr>
      <vt:lpstr>11.3.7サブプロット内のグラフに目盛りを設定する</vt:lpstr>
      <vt:lpstr>11.3.7</vt:lpstr>
      <vt:lpstr>11,2系列ラベルを設定する(legend)</vt:lpstr>
      <vt:lpstr>locパラメータ</vt:lpstr>
      <vt:lpstr>11,3,1図の大きさを設定する fugure</vt:lpstr>
      <vt:lpstr>figsize=(x,y)</vt:lpstr>
      <vt:lpstr>11,3,2サブプロットを作成する (figureオブジェクトとadd_subplot)</vt:lpstr>
      <vt:lpstr>PowerPoint プレゼンテーション</vt:lpstr>
      <vt:lpstr>課題</vt:lpstr>
      <vt:lpstr>２次元のグラフを書く</vt:lpstr>
      <vt:lpstr>PowerPoint プレゼンテーション</vt:lpstr>
      <vt:lpstr>課題</vt:lpstr>
      <vt:lpstr>12.3 ヒストグラム</vt:lpstr>
      <vt:lpstr>PowerPoint プレゼンテーション</vt:lpstr>
      <vt:lpstr>ピン数(階級)を増やす</vt:lpstr>
      <vt:lpstr>問題</vt:lpstr>
      <vt:lpstr>解答例</vt:lpstr>
      <vt:lpstr>表示例</vt:lpstr>
      <vt:lpstr>12.5 円グラフ</vt:lpstr>
      <vt:lpstr>12.5.1 円グラフ</vt:lpstr>
      <vt:lpstr>円グラフにラベルを設定する</vt:lpstr>
      <vt:lpstr>12.5.3特定の要素を目立させる</vt:lpstr>
      <vt:lpstr>円グラフ</vt:lpstr>
      <vt:lpstr>PowerPoint プレゼンテーション</vt:lpstr>
      <vt:lpstr>PowerPoint プレゼンテーション</vt:lpstr>
      <vt:lpstr>PowerPoint プレゼンテーション</vt:lpstr>
      <vt:lpstr>問題</vt:lpstr>
      <vt:lpstr>ＳＱＬ(engraf1.py)</vt:lpstr>
      <vt:lpstr>課題（コードなし）</vt:lpstr>
      <vt:lpstr>12.2棒グラフ</vt:lpstr>
      <vt:lpstr>棒グラフ</vt:lpstr>
      <vt:lpstr>複数の棒グラフ</vt:lpstr>
      <vt:lpstr>複数の棒グラフ</vt:lpstr>
      <vt:lpstr>PowerPoint プレゼンテーション</vt:lpstr>
      <vt:lpstr>Pandasを使った場合</vt:lpstr>
      <vt:lpstr>課題</vt:lpstr>
      <vt:lpstr>複数のグラフ</vt:lpstr>
      <vt:lpstr>複数のグラフ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Matlibplot簡易入門</dc:title>
  <dc:creator>user</dc:creator>
  <cp:lastModifiedBy>は り</cp:lastModifiedBy>
  <cp:revision>595</cp:revision>
  <dcterms:created xsi:type="dcterms:W3CDTF">2020-05-03T10:36:33Z</dcterms:created>
  <dcterms:modified xsi:type="dcterms:W3CDTF">2020-09-03T00:34:40Z</dcterms:modified>
</cp:coreProperties>
</file>