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1"/>
  </p:notesMasterIdLst>
  <p:sldIdLst>
    <p:sldId id="256" r:id="rId2"/>
    <p:sldId id="257" r:id="rId3"/>
    <p:sldId id="258" r:id="rId4"/>
    <p:sldId id="259" r:id="rId5"/>
    <p:sldId id="261" r:id="rId6"/>
    <p:sldId id="290" r:id="rId7"/>
    <p:sldId id="264" r:id="rId8"/>
    <p:sldId id="265" r:id="rId9"/>
    <p:sldId id="268" r:id="rId10"/>
    <p:sldId id="266" r:id="rId11"/>
    <p:sldId id="291" r:id="rId12"/>
    <p:sldId id="292" r:id="rId13"/>
    <p:sldId id="286" r:id="rId14"/>
    <p:sldId id="270" r:id="rId15"/>
    <p:sldId id="271" r:id="rId16"/>
    <p:sldId id="272" r:id="rId17"/>
    <p:sldId id="273" r:id="rId18"/>
    <p:sldId id="274" r:id="rId19"/>
    <p:sldId id="276" r:id="rId20"/>
    <p:sldId id="277" r:id="rId21"/>
    <p:sldId id="278" r:id="rId22"/>
    <p:sldId id="281" r:id="rId23"/>
    <p:sldId id="282" r:id="rId24"/>
    <p:sldId id="283" r:id="rId25"/>
    <p:sldId id="284" r:id="rId26"/>
    <p:sldId id="288" r:id="rId27"/>
    <p:sldId id="285" r:id="rId28"/>
    <p:sldId id="267"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p:cViewPr varScale="1">
        <p:scale>
          <a:sx n="82" d="100"/>
          <a:sy n="82" d="100"/>
        </p:scale>
        <p:origin x="1589"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CDAD1-F7EB-420A-892E-73F95DBB7565}" type="datetimeFigureOut">
              <a:rPr lang="en-IN" smtClean="0"/>
              <a:t>15-07-2021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77552-1AB5-46F3-AC1C-C2EEC32C99D6}" type="slidenum">
              <a:rPr lang="en-IN" smtClean="0"/>
              <a:t>‹#›</a:t>
            </a:fld>
            <a:endParaRPr lang="en-IN"/>
          </a:p>
        </p:txBody>
      </p:sp>
    </p:spTree>
    <p:extLst>
      <p:ext uri="{BB962C8B-B14F-4D97-AF65-F5344CB8AC3E}">
        <p14:creationId xmlns:p14="http://schemas.microsoft.com/office/powerpoint/2010/main" val="4173456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B77552-1AB5-46F3-AC1C-C2EEC32C99D6}" type="slidenum">
              <a:rPr lang="en-IN" smtClean="0"/>
              <a:t>17</a:t>
            </a:fld>
            <a:endParaRPr lang="en-IN"/>
          </a:p>
        </p:txBody>
      </p:sp>
    </p:spTree>
    <p:extLst>
      <p:ext uri="{BB962C8B-B14F-4D97-AF65-F5344CB8AC3E}">
        <p14:creationId xmlns:p14="http://schemas.microsoft.com/office/powerpoint/2010/main" val="1469468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5AB0-8CBE-4D8F-B81A-6D7C82C254A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7D8D97DE-17CD-4148-8933-521B98EC7D8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B5A5D8-46D7-4B76-8DE3-EC123230EC15}"/>
              </a:ext>
            </a:extLst>
          </p:cNvPr>
          <p:cNvSpPr>
            <a:spLocks noGrp="1"/>
          </p:cNvSpPr>
          <p:nvPr>
            <p:ph type="dt" sz="half" idx="10"/>
          </p:nvPr>
        </p:nvSpPr>
        <p:spPr/>
        <p:txBody>
          <a:bodyPr/>
          <a:lstStyle/>
          <a:p>
            <a:fld id="{1FC29133-9AF9-46D1-956E-AEE843058EFC}" type="datetimeFigureOut">
              <a:rPr lang="en-US" smtClean="0"/>
              <a:pPr/>
              <a:t>7/15/2021</a:t>
            </a:fld>
            <a:endParaRPr lang="en-IN"/>
          </a:p>
        </p:txBody>
      </p:sp>
      <p:sp>
        <p:nvSpPr>
          <p:cNvPr id="5" name="Footer Placeholder 4">
            <a:extLst>
              <a:ext uri="{FF2B5EF4-FFF2-40B4-BE49-F238E27FC236}">
                <a16:creationId xmlns:a16="http://schemas.microsoft.com/office/drawing/2014/main" id="{6B527E72-7B3E-46DE-8843-6B1C95134A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63380-9C05-4C57-BB02-00D7A806F211}"/>
              </a:ext>
            </a:extLst>
          </p:cNvPr>
          <p:cNvSpPr>
            <a:spLocks noGrp="1"/>
          </p:cNvSpPr>
          <p:nvPr>
            <p:ph type="sldNum" sz="quarter" idx="12"/>
          </p:nvPr>
        </p:nvSpPr>
        <p:spPr/>
        <p:txBody>
          <a:bodyPr/>
          <a:lstStyle/>
          <a:p>
            <a:fld id="{0A1AD35F-D22C-4BD4-8FAA-894041202646}" type="slidenum">
              <a:rPr lang="en-IN" smtClean="0"/>
              <a:pPr/>
              <a:t>‹#›</a:t>
            </a:fld>
            <a:endParaRPr lang="en-IN"/>
          </a:p>
        </p:txBody>
      </p:sp>
    </p:spTree>
    <p:extLst>
      <p:ext uri="{BB962C8B-B14F-4D97-AF65-F5344CB8AC3E}">
        <p14:creationId xmlns:p14="http://schemas.microsoft.com/office/powerpoint/2010/main" val="135021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640B-3350-4594-88DE-0E67696108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1AE9CD-126B-4164-A4C3-FD576252B1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03F216-2C74-4400-B9AE-036DCF46DA4A}"/>
              </a:ext>
            </a:extLst>
          </p:cNvPr>
          <p:cNvSpPr>
            <a:spLocks noGrp="1"/>
          </p:cNvSpPr>
          <p:nvPr>
            <p:ph type="dt" sz="half" idx="10"/>
          </p:nvPr>
        </p:nvSpPr>
        <p:spPr/>
        <p:txBody>
          <a:bodyPr/>
          <a:lstStyle/>
          <a:p>
            <a:fld id="{1FC29133-9AF9-46D1-956E-AEE843058EFC}" type="datetimeFigureOut">
              <a:rPr lang="en-US" smtClean="0"/>
              <a:pPr/>
              <a:t>7/15/2021</a:t>
            </a:fld>
            <a:endParaRPr lang="en-IN"/>
          </a:p>
        </p:txBody>
      </p:sp>
      <p:sp>
        <p:nvSpPr>
          <p:cNvPr id="5" name="Footer Placeholder 4">
            <a:extLst>
              <a:ext uri="{FF2B5EF4-FFF2-40B4-BE49-F238E27FC236}">
                <a16:creationId xmlns:a16="http://schemas.microsoft.com/office/drawing/2014/main" id="{33F0E1CA-FE77-464E-8E99-0DEB11F59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214478-EC7E-4537-A247-DF64C41250C2}"/>
              </a:ext>
            </a:extLst>
          </p:cNvPr>
          <p:cNvSpPr>
            <a:spLocks noGrp="1"/>
          </p:cNvSpPr>
          <p:nvPr>
            <p:ph type="sldNum" sz="quarter" idx="12"/>
          </p:nvPr>
        </p:nvSpPr>
        <p:spPr/>
        <p:txBody>
          <a:bodyPr/>
          <a:lstStyle/>
          <a:p>
            <a:fld id="{0A1AD35F-D22C-4BD4-8FAA-894041202646}" type="slidenum">
              <a:rPr lang="en-IN" smtClean="0"/>
              <a:pPr/>
              <a:t>‹#›</a:t>
            </a:fld>
            <a:endParaRPr lang="en-IN"/>
          </a:p>
        </p:txBody>
      </p:sp>
    </p:spTree>
    <p:extLst>
      <p:ext uri="{BB962C8B-B14F-4D97-AF65-F5344CB8AC3E}">
        <p14:creationId xmlns:p14="http://schemas.microsoft.com/office/powerpoint/2010/main" val="358075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F85D01-BA77-4C59-AAFF-DAB48FDA88B6}"/>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F9EAB4-1C2B-4305-BA62-79361CF4240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AF85A6-18E9-4DC0-BBBC-5DDAA318BC8E}"/>
              </a:ext>
            </a:extLst>
          </p:cNvPr>
          <p:cNvSpPr>
            <a:spLocks noGrp="1"/>
          </p:cNvSpPr>
          <p:nvPr>
            <p:ph type="dt" sz="half" idx="10"/>
          </p:nvPr>
        </p:nvSpPr>
        <p:spPr/>
        <p:txBody>
          <a:bodyPr/>
          <a:lstStyle/>
          <a:p>
            <a:fld id="{1FC29133-9AF9-46D1-956E-AEE843058EFC}" type="datetimeFigureOut">
              <a:rPr lang="en-US" smtClean="0"/>
              <a:pPr/>
              <a:t>7/15/2021</a:t>
            </a:fld>
            <a:endParaRPr lang="en-IN"/>
          </a:p>
        </p:txBody>
      </p:sp>
      <p:sp>
        <p:nvSpPr>
          <p:cNvPr id="5" name="Footer Placeholder 4">
            <a:extLst>
              <a:ext uri="{FF2B5EF4-FFF2-40B4-BE49-F238E27FC236}">
                <a16:creationId xmlns:a16="http://schemas.microsoft.com/office/drawing/2014/main" id="{F6872B98-B182-4CDB-998A-F1DF40239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3103D6-2716-41B4-8106-72C1B68F7342}"/>
              </a:ext>
            </a:extLst>
          </p:cNvPr>
          <p:cNvSpPr>
            <a:spLocks noGrp="1"/>
          </p:cNvSpPr>
          <p:nvPr>
            <p:ph type="sldNum" sz="quarter" idx="12"/>
          </p:nvPr>
        </p:nvSpPr>
        <p:spPr/>
        <p:txBody>
          <a:bodyPr/>
          <a:lstStyle/>
          <a:p>
            <a:fld id="{0A1AD35F-D22C-4BD4-8FAA-894041202646}" type="slidenum">
              <a:rPr lang="en-IN" smtClean="0"/>
              <a:pPr/>
              <a:t>‹#›</a:t>
            </a:fld>
            <a:endParaRPr lang="en-IN"/>
          </a:p>
        </p:txBody>
      </p:sp>
    </p:spTree>
    <p:extLst>
      <p:ext uri="{BB962C8B-B14F-4D97-AF65-F5344CB8AC3E}">
        <p14:creationId xmlns:p14="http://schemas.microsoft.com/office/powerpoint/2010/main" val="302874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7110-7206-4BEB-9D66-DDAD5D72A8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84749D-4202-409A-B74C-9B6CF64F94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47FF8-DE38-4DA5-9BDF-BED0A72345AE}"/>
              </a:ext>
            </a:extLst>
          </p:cNvPr>
          <p:cNvSpPr>
            <a:spLocks noGrp="1"/>
          </p:cNvSpPr>
          <p:nvPr>
            <p:ph type="dt" sz="half" idx="10"/>
          </p:nvPr>
        </p:nvSpPr>
        <p:spPr/>
        <p:txBody>
          <a:bodyPr/>
          <a:lstStyle/>
          <a:p>
            <a:fld id="{1FC29133-9AF9-46D1-956E-AEE843058EFC}" type="datetimeFigureOut">
              <a:rPr lang="en-US" smtClean="0"/>
              <a:pPr/>
              <a:t>7/15/2021</a:t>
            </a:fld>
            <a:endParaRPr lang="en-IN"/>
          </a:p>
        </p:txBody>
      </p:sp>
      <p:sp>
        <p:nvSpPr>
          <p:cNvPr id="5" name="Footer Placeholder 4">
            <a:extLst>
              <a:ext uri="{FF2B5EF4-FFF2-40B4-BE49-F238E27FC236}">
                <a16:creationId xmlns:a16="http://schemas.microsoft.com/office/drawing/2014/main" id="{A6F41CAF-625F-4289-8213-0F9DDBC01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0343CB-80EC-4B1E-9DC5-28B74C1918F6}"/>
              </a:ext>
            </a:extLst>
          </p:cNvPr>
          <p:cNvSpPr>
            <a:spLocks noGrp="1"/>
          </p:cNvSpPr>
          <p:nvPr>
            <p:ph type="sldNum" sz="quarter" idx="12"/>
          </p:nvPr>
        </p:nvSpPr>
        <p:spPr/>
        <p:txBody>
          <a:bodyPr/>
          <a:lstStyle/>
          <a:p>
            <a:fld id="{0A1AD35F-D22C-4BD4-8FAA-894041202646}" type="slidenum">
              <a:rPr lang="en-IN" smtClean="0"/>
              <a:pPr/>
              <a:t>‹#›</a:t>
            </a:fld>
            <a:endParaRPr lang="en-IN"/>
          </a:p>
        </p:txBody>
      </p:sp>
    </p:spTree>
    <p:extLst>
      <p:ext uri="{BB962C8B-B14F-4D97-AF65-F5344CB8AC3E}">
        <p14:creationId xmlns:p14="http://schemas.microsoft.com/office/powerpoint/2010/main" val="301848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7D82-110D-4333-B7C9-9DC6A0944BD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A593EF-B2CA-4E08-8021-1D9C7220F13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0B8DD1-7481-4CB9-963A-0EC9ADC1CCA8}"/>
              </a:ext>
            </a:extLst>
          </p:cNvPr>
          <p:cNvSpPr>
            <a:spLocks noGrp="1"/>
          </p:cNvSpPr>
          <p:nvPr>
            <p:ph type="dt" sz="half" idx="10"/>
          </p:nvPr>
        </p:nvSpPr>
        <p:spPr/>
        <p:txBody>
          <a:bodyPr/>
          <a:lstStyle/>
          <a:p>
            <a:fld id="{1FC29133-9AF9-46D1-956E-AEE843058EFC}" type="datetimeFigureOut">
              <a:rPr lang="en-US" smtClean="0"/>
              <a:pPr/>
              <a:t>7/15/2021</a:t>
            </a:fld>
            <a:endParaRPr lang="en-IN"/>
          </a:p>
        </p:txBody>
      </p:sp>
      <p:sp>
        <p:nvSpPr>
          <p:cNvPr id="5" name="Footer Placeholder 4">
            <a:extLst>
              <a:ext uri="{FF2B5EF4-FFF2-40B4-BE49-F238E27FC236}">
                <a16:creationId xmlns:a16="http://schemas.microsoft.com/office/drawing/2014/main" id="{442ACA6D-6F7C-429C-A217-BE160D5998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422E35-7343-4DA4-B92B-2A872FC24BAC}"/>
              </a:ext>
            </a:extLst>
          </p:cNvPr>
          <p:cNvSpPr>
            <a:spLocks noGrp="1"/>
          </p:cNvSpPr>
          <p:nvPr>
            <p:ph type="sldNum" sz="quarter" idx="12"/>
          </p:nvPr>
        </p:nvSpPr>
        <p:spPr/>
        <p:txBody>
          <a:bodyPr/>
          <a:lstStyle/>
          <a:p>
            <a:fld id="{0A1AD35F-D22C-4BD4-8FAA-894041202646}" type="slidenum">
              <a:rPr lang="en-IN" smtClean="0"/>
              <a:pPr/>
              <a:t>‹#›</a:t>
            </a:fld>
            <a:endParaRPr lang="en-IN"/>
          </a:p>
        </p:txBody>
      </p:sp>
    </p:spTree>
    <p:extLst>
      <p:ext uri="{BB962C8B-B14F-4D97-AF65-F5344CB8AC3E}">
        <p14:creationId xmlns:p14="http://schemas.microsoft.com/office/powerpoint/2010/main" val="293278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7733-5AF2-4736-89A3-B00CA4D956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B8CCEB-FB27-47F5-A063-57128AFDEC7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92A397-B6AA-4902-9CEF-48E0B948320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DEDC24-589B-46A6-A745-097B4D17E68D}"/>
              </a:ext>
            </a:extLst>
          </p:cNvPr>
          <p:cNvSpPr>
            <a:spLocks noGrp="1"/>
          </p:cNvSpPr>
          <p:nvPr>
            <p:ph type="dt" sz="half" idx="10"/>
          </p:nvPr>
        </p:nvSpPr>
        <p:spPr/>
        <p:txBody>
          <a:bodyPr/>
          <a:lstStyle/>
          <a:p>
            <a:fld id="{1FC29133-9AF9-46D1-956E-AEE843058EFC}" type="datetimeFigureOut">
              <a:rPr lang="en-US" smtClean="0"/>
              <a:pPr/>
              <a:t>7/15/2021</a:t>
            </a:fld>
            <a:endParaRPr lang="en-IN"/>
          </a:p>
        </p:txBody>
      </p:sp>
      <p:sp>
        <p:nvSpPr>
          <p:cNvPr id="6" name="Footer Placeholder 5">
            <a:extLst>
              <a:ext uri="{FF2B5EF4-FFF2-40B4-BE49-F238E27FC236}">
                <a16:creationId xmlns:a16="http://schemas.microsoft.com/office/drawing/2014/main" id="{2CCD2725-0FDC-4EA7-AA80-4F3FEA6379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9EA280-A761-467A-83AB-0EC12C57A829}"/>
              </a:ext>
            </a:extLst>
          </p:cNvPr>
          <p:cNvSpPr>
            <a:spLocks noGrp="1"/>
          </p:cNvSpPr>
          <p:nvPr>
            <p:ph type="sldNum" sz="quarter" idx="12"/>
          </p:nvPr>
        </p:nvSpPr>
        <p:spPr/>
        <p:txBody>
          <a:bodyPr/>
          <a:lstStyle/>
          <a:p>
            <a:fld id="{0A1AD35F-D22C-4BD4-8FAA-894041202646}" type="slidenum">
              <a:rPr lang="en-IN" smtClean="0"/>
              <a:pPr/>
              <a:t>‹#›</a:t>
            </a:fld>
            <a:endParaRPr lang="en-IN"/>
          </a:p>
        </p:txBody>
      </p:sp>
    </p:spTree>
    <p:extLst>
      <p:ext uri="{BB962C8B-B14F-4D97-AF65-F5344CB8AC3E}">
        <p14:creationId xmlns:p14="http://schemas.microsoft.com/office/powerpoint/2010/main" val="1116368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E99F-DF12-4957-8809-9546CCA8E4A5}"/>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BC3874-2D34-4E9B-AA8D-11509367549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6061E-331E-4CE6-B50D-9B48D7E7C22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DD5671-3B79-47C4-A9B5-74A0D63C4B3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8522660-78C9-4352-B9D6-4A1AF50FDDF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5477E2-D79C-4626-AD34-02E9F9555A2E}"/>
              </a:ext>
            </a:extLst>
          </p:cNvPr>
          <p:cNvSpPr>
            <a:spLocks noGrp="1"/>
          </p:cNvSpPr>
          <p:nvPr>
            <p:ph type="dt" sz="half" idx="10"/>
          </p:nvPr>
        </p:nvSpPr>
        <p:spPr/>
        <p:txBody>
          <a:bodyPr/>
          <a:lstStyle/>
          <a:p>
            <a:fld id="{1FC29133-9AF9-46D1-956E-AEE843058EFC}" type="datetimeFigureOut">
              <a:rPr lang="en-US" smtClean="0"/>
              <a:pPr/>
              <a:t>7/15/2021</a:t>
            </a:fld>
            <a:endParaRPr lang="en-IN"/>
          </a:p>
        </p:txBody>
      </p:sp>
      <p:sp>
        <p:nvSpPr>
          <p:cNvPr id="8" name="Footer Placeholder 7">
            <a:extLst>
              <a:ext uri="{FF2B5EF4-FFF2-40B4-BE49-F238E27FC236}">
                <a16:creationId xmlns:a16="http://schemas.microsoft.com/office/drawing/2014/main" id="{7BD839D9-FB96-4567-A9E7-48A8FDA43F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E2587C-F281-4935-AEC8-5544C1A8CD87}"/>
              </a:ext>
            </a:extLst>
          </p:cNvPr>
          <p:cNvSpPr>
            <a:spLocks noGrp="1"/>
          </p:cNvSpPr>
          <p:nvPr>
            <p:ph type="sldNum" sz="quarter" idx="12"/>
          </p:nvPr>
        </p:nvSpPr>
        <p:spPr/>
        <p:txBody>
          <a:bodyPr/>
          <a:lstStyle/>
          <a:p>
            <a:fld id="{0A1AD35F-D22C-4BD4-8FAA-894041202646}" type="slidenum">
              <a:rPr lang="en-IN" smtClean="0"/>
              <a:pPr/>
              <a:t>‹#›</a:t>
            </a:fld>
            <a:endParaRPr lang="en-IN"/>
          </a:p>
        </p:txBody>
      </p:sp>
    </p:spTree>
    <p:extLst>
      <p:ext uri="{BB962C8B-B14F-4D97-AF65-F5344CB8AC3E}">
        <p14:creationId xmlns:p14="http://schemas.microsoft.com/office/powerpoint/2010/main" val="8242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0E0C-CCFC-44E4-9974-F8C7CA5E89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1A18DD-0A16-4C01-B28A-CFB228AEB567}"/>
              </a:ext>
            </a:extLst>
          </p:cNvPr>
          <p:cNvSpPr>
            <a:spLocks noGrp="1"/>
          </p:cNvSpPr>
          <p:nvPr>
            <p:ph type="dt" sz="half" idx="10"/>
          </p:nvPr>
        </p:nvSpPr>
        <p:spPr/>
        <p:txBody>
          <a:bodyPr/>
          <a:lstStyle/>
          <a:p>
            <a:fld id="{1FC29133-9AF9-46D1-956E-AEE843058EFC}" type="datetimeFigureOut">
              <a:rPr lang="en-US" smtClean="0"/>
              <a:pPr/>
              <a:t>7/15/2021</a:t>
            </a:fld>
            <a:endParaRPr lang="en-IN"/>
          </a:p>
        </p:txBody>
      </p:sp>
      <p:sp>
        <p:nvSpPr>
          <p:cNvPr id="4" name="Footer Placeholder 3">
            <a:extLst>
              <a:ext uri="{FF2B5EF4-FFF2-40B4-BE49-F238E27FC236}">
                <a16:creationId xmlns:a16="http://schemas.microsoft.com/office/drawing/2014/main" id="{C6C7F425-9E4A-43A7-9245-BA3327D513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51C0C5-6CE9-436B-B4DD-DDFFC2B02F47}"/>
              </a:ext>
            </a:extLst>
          </p:cNvPr>
          <p:cNvSpPr>
            <a:spLocks noGrp="1"/>
          </p:cNvSpPr>
          <p:nvPr>
            <p:ph type="sldNum" sz="quarter" idx="12"/>
          </p:nvPr>
        </p:nvSpPr>
        <p:spPr/>
        <p:txBody>
          <a:bodyPr/>
          <a:lstStyle/>
          <a:p>
            <a:fld id="{0A1AD35F-D22C-4BD4-8FAA-894041202646}" type="slidenum">
              <a:rPr lang="en-IN" smtClean="0"/>
              <a:pPr/>
              <a:t>‹#›</a:t>
            </a:fld>
            <a:endParaRPr lang="en-IN"/>
          </a:p>
        </p:txBody>
      </p:sp>
    </p:spTree>
    <p:extLst>
      <p:ext uri="{BB962C8B-B14F-4D97-AF65-F5344CB8AC3E}">
        <p14:creationId xmlns:p14="http://schemas.microsoft.com/office/powerpoint/2010/main" val="393868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8AC72-C64F-4DCB-A4E4-B736D9B839B3}"/>
              </a:ext>
            </a:extLst>
          </p:cNvPr>
          <p:cNvSpPr>
            <a:spLocks noGrp="1"/>
          </p:cNvSpPr>
          <p:nvPr>
            <p:ph type="dt" sz="half" idx="10"/>
          </p:nvPr>
        </p:nvSpPr>
        <p:spPr/>
        <p:txBody>
          <a:bodyPr/>
          <a:lstStyle/>
          <a:p>
            <a:fld id="{1FC29133-9AF9-46D1-956E-AEE843058EFC}" type="datetimeFigureOut">
              <a:rPr lang="en-US" smtClean="0"/>
              <a:pPr/>
              <a:t>7/15/2021</a:t>
            </a:fld>
            <a:endParaRPr lang="en-IN"/>
          </a:p>
        </p:txBody>
      </p:sp>
      <p:sp>
        <p:nvSpPr>
          <p:cNvPr id="3" name="Footer Placeholder 2">
            <a:extLst>
              <a:ext uri="{FF2B5EF4-FFF2-40B4-BE49-F238E27FC236}">
                <a16:creationId xmlns:a16="http://schemas.microsoft.com/office/drawing/2014/main" id="{92C30563-2CA0-4F3D-88A6-2FE5E7D37D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CFB337-A578-4E3C-8525-C6340B611776}"/>
              </a:ext>
            </a:extLst>
          </p:cNvPr>
          <p:cNvSpPr>
            <a:spLocks noGrp="1"/>
          </p:cNvSpPr>
          <p:nvPr>
            <p:ph type="sldNum" sz="quarter" idx="12"/>
          </p:nvPr>
        </p:nvSpPr>
        <p:spPr/>
        <p:txBody>
          <a:bodyPr/>
          <a:lstStyle/>
          <a:p>
            <a:fld id="{0A1AD35F-D22C-4BD4-8FAA-894041202646}" type="slidenum">
              <a:rPr lang="en-IN" smtClean="0"/>
              <a:pPr/>
              <a:t>‹#›</a:t>
            </a:fld>
            <a:endParaRPr lang="en-IN"/>
          </a:p>
        </p:txBody>
      </p:sp>
    </p:spTree>
    <p:extLst>
      <p:ext uri="{BB962C8B-B14F-4D97-AF65-F5344CB8AC3E}">
        <p14:creationId xmlns:p14="http://schemas.microsoft.com/office/powerpoint/2010/main" val="66947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5CEC-C426-4B15-B8D2-D11EF71DC42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199851-E7E7-4B74-8560-58D07C163BA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4E2714-1183-48FE-95E5-C05846EB13A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9806720-6BCC-45AC-977B-1F8868E415B6}"/>
              </a:ext>
            </a:extLst>
          </p:cNvPr>
          <p:cNvSpPr>
            <a:spLocks noGrp="1"/>
          </p:cNvSpPr>
          <p:nvPr>
            <p:ph type="dt" sz="half" idx="10"/>
          </p:nvPr>
        </p:nvSpPr>
        <p:spPr/>
        <p:txBody>
          <a:bodyPr/>
          <a:lstStyle/>
          <a:p>
            <a:fld id="{1FC29133-9AF9-46D1-956E-AEE843058EFC}" type="datetimeFigureOut">
              <a:rPr lang="en-US" smtClean="0"/>
              <a:pPr/>
              <a:t>7/15/2021</a:t>
            </a:fld>
            <a:endParaRPr lang="en-IN"/>
          </a:p>
        </p:txBody>
      </p:sp>
      <p:sp>
        <p:nvSpPr>
          <p:cNvPr id="6" name="Footer Placeholder 5">
            <a:extLst>
              <a:ext uri="{FF2B5EF4-FFF2-40B4-BE49-F238E27FC236}">
                <a16:creationId xmlns:a16="http://schemas.microsoft.com/office/drawing/2014/main" id="{FD4D9CFA-9F11-4A02-9E79-C955F9B7ED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E0EF09-2ABF-42CA-B6F3-BDB8959F8C9C}"/>
              </a:ext>
            </a:extLst>
          </p:cNvPr>
          <p:cNvSpPr>
            <a:spLocks noGrp="1"/>
          </p:cNvSpPr>
          <p:nvPr>
            <p:ph type="sldNum" sz="quarter" idx="12"/>
          </p:nvPr>
        </p:nvSpPr>
        <p:spPr/>
        <p:txBody>
          <a:bodyPr/>
          <a:lstStyle/>
          <a:p>
            <a:fld id="{0A1AD35F-D22C-4BD4-8FAA-894041202646}" type="slidenum">
              <a:rPr lang="en-IN" smtClean="0"/>
              <a:pPr/>
              <a:t>‹#›</a:t>
            </a:fld>
            <a:endParaRPr lang="en-IN"/>
          </a:p>
        </p:txBody>
      </p:sp>
    </p:spTree>
    <p:extLst>
      <p:ext uri="{BB962C8B-B14F-4D97-AF65-F5344CB8AC3E}">
        <p14:creationId xmlns:p14="http://schemas.microsoft.com/office/powerpoint/2010/main" val="80199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C389-2DCA-4C02-AD1B-B370790B509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55983F-F092-4ED7-BED4-433241B4748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029B23C2-928D-4824-AA48-9D8ADCBADA4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2547490-0AF7-4910-8A1F-47C315EE7FB7}"/>
              </a:ext>
            </a:extLst>
          </p:cNvPr>
          <p:cNvSpPr>
            <a:spLocks noGrp="1"/>
          </p:cNvSpPr>
          <p:nvPr>
            <p:ph type="dt" sz="half" idx="10"/>
          </p:nvPr>
        </p:nvSpPr>
        <p:spPr/>
        <p:txBody>
          <a:bodyPr/>
          <a:lstStyle/>
          <a:p>
            <a:fld id="{1FC29133-9AF9-46D1-956E-AEE843058EFC}" type="datetimeFigureOut">
              <a:rPr lang="en-US" smtClean="0"/>
              <a:pPr/>
              <a:t>7/15/2021</a:t>
            </a:fld>
            <a:endParaRPr lang="en-IN"/>
          </a:p>
        </p:txBody>
      </p:sp>
      <p:sp>
        <p:nvSpPr>
          <p:cNvPr id="6" name="Footer Placeholder 5">
            <a:extLst>
              <a:ext uri="{FF2B5EF4-FFF2-40B4-BE49-F238E27FC236}">
                <a16:creationId xmlns:a16="http://schemas.microsoft.com/office/drawing/2014/main" id="{0137F26B-1E34-4A2B-B25D-140288E5EE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7E865C-0532-49E1-A452-5D9C96CEF8E7}"/>
              </a:ext>
            </a:extLst>
          </p:cNvPr>
          <p:cNvSpPr>
            <a:spLocks noGrp="1"/>
          </p:cNvSpPr>
          <p:nvPr>
            <p:ph type="sldNum" sz="quarter" idx="12"/>
          </p:nvPr>
        </p:nvSpPr>
        <p:spPr/>
        <p:txBody>
          <a:bodyPr/>
          <a:lstStyle/>
          <a:p>
            <a:fld id="{0A1AD35F-D22C-4BD4-8FAA-894041202646}" type="slidenum">
              <a:rPr lang="en-IN" smtClean="0"/>
              <a:pPr/>
              <a:t>‹#›</a:t>
            </a:fld>
            <a:endParaRPr lang="en-IN"/>
          </a:p>
        </p:txBody>
      </p:sp>
    </p:spTree>
    <p:extLst>
      <p:ext uri="{BB962C8B-B14F-4D97-AF65-F5344CB8AC3E}">
        <p14:creationId xmlns:p14="http://schemas.microsoft.com/office/powerpoint/2010/main" val="406776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CF340B-FA0C-4E3D-A6D5-372A5BAAF56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A0AF13-C183-4A87-A483-30640FB06C2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AA247-1ABF-46EE-9FC4-538ECC08156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FC29133-9AF9-46D1-956E-AEE843058EFC}" type="datetimeFigureOut">
              <a:rPr lang="en-US" smtClean="0"/>
              <a:pPr/>
              <a:t>7/15/2021</a:t>
            </a:fld>
            <a:endParaRPr lang="en-IN"/>
          </a:p>
        </p:txBody>
      </p:sp>
      <p:sp>
        <p:nvSpPr>
          <p:cNvPr id="5" name="Footer Placeholder 4">
            <a:extLst>
              <a:ext uri="{FF2B5EF4-FFF2-40B4-BE49-F238E27FC236}">
                <a16:creationId xmlns:a16="http://schemas.microsoft.com/office/drawing/2014/main" id="{DEEA0261-637A-476A-A83E-46B7CB42A6A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CA7253-3506-4AAB-98D2-CA285C29AFF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1AD35F-D22C-4BD4-8FAA-894041202646}" type="slidenum">
              <a:rPr lang="en-IN" smtClean="0"/>
              <a:pPr/>
              <a:t>‹#›</a:t>
            </a:fld>
            <a:endParaRPr lang="en-IN"/>
          </a:p>
        </p:txBody>
      </p:sp>
    </p:spTree>
    <p:extLst>
      <p:ext uri="{BB962C8B-B14F-4D97-AF65-F5344CB8AC3E}">
        <p14:creationId xmlns:p14="http://schemas.microsoft.com/office/powerpoint/2010/main" val="411257767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android.com/" TargetMode="External"/><Relationship Id="rId2" Type="http://schemas.openxmlformats.org/officeDocument/2006/relationships/hyperlink" Target="https://nevonprojects.com/android-food-order-and-delivery-app/" TargetMode="External"/><Relationship Id="rId1" Type="http://schemas.openxmlformats.org/officeDocument/2006/relationships/slideLayout" Target="../slideLayouts/slideLayout2.xml"/><Relationship Id="rId6" Type="http://schemas.openxmlformats.org/officeDocument/2006/relationships/hyperlink" Target="https://www.javatpoint.com/android-tutorial" TargetMode="External"/><Relationship Id="rId5" Type="http://schemas.openxmlformats.org/officeDocument/2006/relationships/hyperlink" Target="https://www.geeksforgeeks.org/android-tutorial/" TargetMode="External"/><Relationship Id="rId4" Type="http://schemas.openxmlformats.org/officeDocument/2006/relationships/hyperlink" Target="https://www.tutorialspoint.com/android/index.htm"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8"/>
            <a:ext cx="7772400" cy="2500330"/>
          </a:xfrm>
        </p:spPr>
        <p:txBody>
          <a:bodyPr>
            <a:normAutofit/>
          </a:bodyPr>
          <a:lstStyle/>
          <a:p>
            <a:r>
              <a:rPr lang="en-IN" sz="3200" b="1" u="sng" dirty="0">
                <a:latin typeface="Times New Roman" panose="02020603050405020304" pitchFamily="18" charset="0"/>
                <a:cs typeface="Times New Roman" panose="02020603050405020304" pitchFamily="18" charset="0"/>
              </a:rPr>
              <a:t>PROJECT PRESENTATION </a:t>
            </a:r>
            <a:br>
              <a:rPr lang="en-IN" sz="3200" b="1" u="sng"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ON </a:t>
            </a:r>
            <a:br>
              <a:rPr lang="en-IN" sz="3200" b="1" u="sng"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MEGA APP</a:t>
            </a:r>
            <a:br>
              <a:rPr lang="en-IN" sz="3200" b="1" u="sng"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(Food Ordering App)</a:t>
            </a:r>
          </a:p>
        </p:txBody>
      </p:sp>
      <p:sp>
        <p:nvSpPr>
          <p:cNvPr id="3" name="Subtitle 2"/>
          <p:cNvSpPr>
            <a:spLocks noGrp="1"/>
          </p:cNvSpPr>
          <p:nvPr>
            <p:ph type="subTitle" idx="1"/>
          </p:nvPr>
        </p:nvSpPr>
        <p:spPr>
          <a:xfrm>
            <a:off x="571472" y="3357562"/>
            <a:ext cx="8358246" cy="2857520"/>
          </a:xfrm>
        </p:spPr>
        <p:txBody>
          <a:bodyPr>
            <a:normAutofit fontScale="77500" lnSpcReduction="20000"/>
          </a:bodyPr>
          <a:lstStyle/>
          <a:p>
            <a:pPr algn="just"/>
            <a:r>
              <a:rPr lang="en-IN" sz="2800" b="1" u="sng" dirty="0">
                <a:solidFill>
                  <a:schemeClr val="tx1"/>
                </a:solidFill>
              </a:rPr>
              <a:t>PROJECT GUIDE</a:t>
            </a:r>
            <a:r>
              <a:rPr lang="en-IN" sz="2800" u="sng" dirty="0">
                <a:solidFill>
                  <a:schemeClr val="tx1"/>
                </a:solidFill>
              </a:rPr>
              <a:t>	</a:t>
            </a:r>
            <a:r>
              <a:rPr lang="en-IN" sz="2800" dirty="0">
                <a:solidFill>
                  <a:schemeClr val="tx1"/>
                </a:solidFill>
              </a:rPr>
              <a:t>			                </a:t>
            </a:r>
            <a:r>
              <a:rPr lang="en-IN" sz="2800" b="1" u="sng" dirty="0">
                <a:solidFill>
                  <a:schemeClr val="tx1"/>
                </a:solidFill>
              </a:rPr>
              <a:t>PROJECT INCHARGE</a:t>
            </a:r>
          </a:p>
          <a:p>
            <a:pPr algn="just"/>
            <a:r>
              <a:rPr lang="en-IN" sz="2800" dirty="0">
                <a:solidFill>
                  <a:schemeClr val="tx1"/>
                </a:solidFill>
              </a:rPr>
              <a:t>MD. SHADAB HUSSAIN 	         		                Mr. ASHISH AGARWAL</a:t>
            </a:r>
          </a:p>
          <a:p>
            <a:endParaRPr lang="en-IN" sz="2800" b="1" dirty="0">
              <a:solidFill>
                <a:schemeClr val="tx1"/>
              </a:solidFill>
            </a:endParaRPr>
          </a:p>
          <a:p>
            <a:r>
              <a:rPr lang="en-IN" sz="2800" b="1" u="sng" dirty="0">
                <a:solidFill>
                  <a:schemeClr val="tx1"/>
                </a:solidFill>
              </a:rPr>
              <a:t>PROJECT MEMBERS</a:t>
            </a:r>
          </a:p>
          <a:p>
            <a:r>
              <a:rPr lang="en-IN" sz="2800" dirty="0">
                <a:solidFill>
                  <a:schemeClr val="tx1"/>
                </a:solidFill>
              </a:rPr>
              <a:t>NAMAN MADIRATTA(1701410065)</a:t>
            </a:r>
          </a:p>
          <a:p>
            <a:r>
              <a:rPr lang="en-IN" sz="2800" dirty="0">
                <a:solidFill>
                  <a:schemeClr val="tx1"/>
                </a:solidFill>
              </a:rPr>
              <a:t>TUSHAR SINGH(1701410107)</a:t>
            </a:r>
          </a:p>
          <a:p>
            <a:r>
              <a:rPr lang="en-IN" sz="2800" dirty="0">
                <a:solidFill>
                  <a:schemeClr val="tx1"/>
                </a:solidFill>
              </a:rPr>
              <a:t>SUGAM RAIZADA(1701410102)</a:t>
            </a:r>
          </a:p>
          <a:p>
            <a:r>
              <a:rPr lang="en-IN" sz="2800" dirty="0">
                <a:solidFill>
                  <a:schemeClr val="tx1"/>
                </a:solidFill>
              </a:rPr>
              <a:t>GROUP NO.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LIMITATIONS</a:t>
            </a:r>
          </a:p>
        </p:txBody>
      </p:sp>
      <p:sp>
        <p:nvSpPr>
          <p:cNvPr id="3" name="Content Placeholder 2"/>
          <p:cNvSpPr>
            <a:spLocks noGrp="1"/>
          </p:cNvSpPr>
          <p:nvPr>
            <p:ph idx="1"/>
          </p:nvPr>
        </p:nvSpPr>
        <p:spPr/>
        <p:txBody>
          <a:bodyPr>
            <a:normAutofit/>
          </a:bodyPr>
          <a:lstStyle/>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application requires active internet connection.</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Lack of internet knowledge to customers.</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Sometimes delivery process may take time.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Limited number of menu choices.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 bargaining.</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BLOCK DIAGRAM</a:t>
            </a:r>
            <a:br>
              <a:rPr lang="en-US" dirty="0">
                <a:latin typeface="Times New Roman" panose="02020603050405020304" pitchFamily="18" charset="0"/>
                <a:cs typeface="Times New Roman" panose="02020603050405020304" pitchFamily="18" charset="0"/>
              </a:rPr>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454" y="1825625"/>
            <a:ext cx="6361092"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23595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3594"/>
          </a:xfrm>
        </p:spPr>
        <p:txBody>
          <a:bodyPr>
            <a:normAutofit fontScale="90000"/>
          </a:bodyPr>
          <a:lstStyle/>
          <a:p>
            <a:pPr algn="ctr"/>
            <a:r>
              <a:rPr lang="en-US" b="1" u="sng" dirty="0">
                <a:latin typeface="Times New Roman" panose="02020603050405020304" pitchFamily="18" charset="0"/>
                <a:cs typeface="Times New Roman" panose="02020603050405020304" pitchFamily="18" charset="0"/>
              </a:rPr>
              <a:t>ACTIVITY DIAGRAM</a:t>
            </a:r>
            <a:endParaRPr lang="en-IN"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052736"/>
            <a:ext cx="6192687" cy="5472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80924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F032-0456-4963-A4CE-0131A344F981}"/>
              </a:ext>
            </a:extLst>
          </p:cNvPr>
          <p:cNvSpPr>
            <a:spLocks noGrp="1"/>
          </p:cNvSpPr>
          <p:nvPr>
            <p:ph type="title"/>
          </p:nvPr>
        </p:nvSpPr>
        <p:spPr>
          <a:xfrm>
            <a:off x="457200" y="2857500"/>
            <a:ext cx="8229600" cy="1143000"/>
          </a:xfrm>
        </p:spPr>
        <p:txBody>
          <a:bodyPr>
            <a:noAutofit/>
          </a:bodyPr>
          <a:lstStyle/>
          <a:p>
            <a:r>
              <a:rPr lang="en-IN" sz="8000" b="1" u="sng" dirty="0">
                <a:latin typeface="Times New Roman" panose="02020603050405020304" pitchFamily="18" charset="0"/>
                <a:cs typeface="Times New Roman" panose="02020603050405020304" pitchFamily="18" charset="0"/>
              </a:rPr>
              <a:t>SCREENSHOTS</a:t>
            </a:r>
          </a:p>
        </p:txBody>
      </p:sp>
    </p:spTree>
    <p:extLst>
      <p:ext uri="{BB962C8B-B14F-4D97-AF65-F5344CB8AC3E}">
        <p14:creationId xmlns:p14="http://schemas.microsoft.com/office/powerpoint/2010/main" val="1262962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81D356-9515-483A-B8D6-E77760795E1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91680" y="836712"/>
            <a:ext cx="2264335" cy="4414837"/>
          </a:xfrm>
        </p:spPr>
      </p:pic>
      <p:sp>
        <p:nvSpPr>
          <p:cNvPr id="6" name="TextBox 5">
            <a:extLst>
              <a:ext uri="{FF2B5EF4-FFF2-40B4-BE49-F238E27FC236}">
                <a16:creationId xmlns:a16="http://schemas.microsoft.com/office/drawing/2014/main" id="{00953EDD-3569-425C-8CB9-5D77C36D25C8}"/>
              </a:ext>
            </a:extLst>
          </p:cNvPr>
          <p:cNvSpPr txBox="1"/>
          <p:nvPr/>
        </p:nvSpPr>
        <p:spPr>
          <a:xfrm>
            <a:off x="2339752" y="5762715"/>
            <a:ext cx="4464496"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Splash and Login Page</a:t>
            </a:r>
          </a:p>
        </p:txBody>
      </p:sp>
      <p:sp>
        <p:nvSpPr>
          <p:cNvPr id="8" name="TextBox 7">
            <a:extLst>
              <a:ext uri="{FF2B5EF4-FFF2-40B4-BE49-F238E27FC236}">
                <a16:creationId xmlns:a16="http://schemas.microsoft.com/office/drawing/2014/main" id="{1C8F4F33-E89F-40A1-869D-74BA3C10E3A9}"/>
              </a:ext>
            </a:extLst>
          </p:cNvPr>
          <p:cNvSpPr txBox="1"/>
          <p:nvPr/>
        </p:nvSpPr>
        <p:spPr>
          <a:xfrm>
            <a:off x="4788024" y="802897"/>
            <a:ext cx="3816424" cy="4524315"/>
          </a:xfrm>
          <a:prstGeom prst="rect">
            <a:avLst/>
          </a:prstGeom>
          <a:noFill/>
        </p:spPr>
        <p:txBody>
          <a:bodyPr wrap="square" rtlCol="0">
            <a:spAutoFit/>
          </a:bodyPr>
          <a:lstStyle/>
          <a:p>
            <a:pPr marL="342900" indent="-342900" algn="l">
              <a:buFont typeface="Wingdings" panose="05000000000000000000" pitchFamily="2" charset="2"/>
              <a:buChar char="Ø"/>
            </a:pPr>
            <a:r>
              <a:rPr lang="en-IN" sz="2400" b="0" i="0" dirty="0">
                <a:solidFill>
                  <a:srgbClr val="24292E"/>
                </a:solidFill>
                <a:effectLst/>
                <a:latin typeface="Times New Roman" panose="02020603050405020304" pitchFamily="18" charset="0"/>
                <a:cs typeface="Times New Roman" panose="02020603050405020304" pitchFamily="18" charset="0"/>
              </a:rPr>
              <a:t>Opening of the App with a Splash Screen for 1.5sec, presenting the App Logo and App Name.</a:t>
            </a:r>
          </a:p>
          <a:p>
            <a:pPr marL="342900" indent="-342900" algn="l">
              <a:buFont typeface="Wingdings" panose="05000000000000000000" pitchFamily="2" charset="2"/>
              <a:buChar char="Ø"/>
            </a:pPr>
            <a:r>
              <a:rPr lang="en-IN" sz="2400" b="0" i="0" dirty="0">
                <a:solidFill>
                  <a:srgbClr val="24292E"/>
                </a:solidFill>
                <a:effectLst/>
                <a:latin typeface="Times New Roman" panose="02020603050405020304" pitchFamily="18" charset="0"/>
                <a:cs typeface="Times New Roman" panose="02020603050405020304" pitchFamily="18" charset="0"/>
              </a:rPr>
              <a:t>Login by entering suitable details.</a:t>
            </a:r>
          </a:p>
          <a:p>
            <a:pPr marL="342900" indent="-342900" algn="l">
              <a:buFont typeface="Wingdings" panose="05000000000000000000" pitchFamily="2" charset="2"/>
              <a:buChar char="Ø"/>
            </a:pPr>
            <a:r>
              <a:rPr lang="en-IN" sz="2400" b="0" i="0" dirty="0">
                <a:solidFill>
                  <a:srgbClr val="24292E"/>
                </a:solidFill>
                <a:effectLst/>
                <a:latin typeface="Times New Roman" panose="02020603050405020304" pitchFamily="18" charset="0"/>
                <a:cs typeface="Times New Roman" panose="02020603050405020304" pitchFamily="18" charset="0"/>
              </a:rPr>
              <a:t>If already Logged-in, Home Page is opened directly!</a:t>
            </a:r>
          </a:p>
          <a:p>
            <a:pPr marL="342900" indent="-342900" algn="l">
              <a:buFont typeface="Wingdings" panose="05000000000000000000" pitchFamily="2" charset="2"/>
              <a:buChar char="Ø"/>
            </a:pPr>
            <a:r>
              <a:rPr lang="en-IN" sz="2400" b="0" i="0" dirty="0">
                <a:solidFill>
                  <a:srgbClr val="24292E"/>
                </a:solidFill>
                <a:effectLst/>
                <a:latin typeface="Times New Roman" panose="02020603050405020304" pitchFamily="18" charset="0"/>
                <a:cs typeface="Times New Roman" panose="02020603050405020304" pitchFamily="18" charset="0"/>
              </a:rPr>
              <a:t>Option to register or change password are present on page.</a:t>
            </a:r>
          </a:p>
        </p:txBody>
      </p:sp>
    </p:spTree>
    <p:extLst>
      <p:ext uri="{BB962C8B-B14F-4D97-AF65-F5344CB8AC3E}">
        <p14:creationId xmlns:p14="http://schemas.microsoft.com/office/powerpoint/2010/main" val="199586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22D783-D138-4BB0-9F63-F4858B18E44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475656" y="692696"/>
            <a:ext cx="2399635" cy="4419123"/>
          </a:xfrm>
        </p:spPr>
      </p:pic>
      <p:sp>
        <p:nvSpPr>
          <p:cNvPr id="2" name="TextBox 1">
            <a:extLst>
              <a:ext uri="{FF2B5EF4-FFF2-40B4-BE49-F238E27FC236}">
                <a16:creationId xmlns:a16="http://schemas.microsoft.com/office/drawing/2014/main" id="{BCE0A3AB-F822-48E8-B6F1-E3EA7C3FA372}"/>
              </a:ext>
            </a:extLst>
          </p:cNvPr>
          <p:cNvSpPr txBox="1"/>
          <p:nvPr/>
        </p:nvSpPr>
        <p:spPr>
          <a:xfrm>
            <a:off x="2339752" y="5602348"/>
            <a:ext cx="4464496"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Registration Page</a:t>
            </a:r>
          </a:p>
        </p:txBody>
      </p:sp>
      <p:sp>
        <p:nvSpPr>
          <p:cNvPr id="4" name="TextBox 3">
            <a:extLst>
              <a:ext uri="{FF2B5EF4-FFF2-40B4-BE49-F238E27FC236}">
                <a16:creationId xmlns:a16="http://schemas.microsoft.com/office/drawing/2014/main" id="{2BEEFAC9-331D-4039-B314-9540F45D7BA6}"/>
              </a:ext>
            </a:extLst>
          </p:cNvPr>
          <p:cNvSpPr txBox="1"/>
          <p:nvPr/>
        </p:nvSpPr>
        <p:spPr>
          <a:xfrm>
            <a:off x="4572000" y="1607869"/>
            <a:ext cx="4032448" cy="2492990"/>
          </a:xfrm>
          <a:prstGeom prst="rect">
            <a:avLst/>
          </a:prstGeom>
          <a:noFill/>
        </p:spPr>
        <p:txBody>
          <a:bodyPr wrap="square" rtlCol="0">
            <a:spAutoFit/>
          </a:bodyPr>
          <a:lstStyle/>
          <a:p>
            <a:pPr marL="457200" indent="-457200" algn="l">
              <a:buFont typeface="Wingdings" panose="05000000000000000000" pitchFamily="2" charset="2"/>
              <a:buChar char="Ø"/>
            </a:pPr>
            <a:r>
              <a:rPr lang="en-IN" sz="2600" b="0" i="0" dirty="0">
                <a:solidFill>
                  <a:srgbClr val="24292E"/>
                </a:solidFill>
                <a:effectLst/>
                <a:latin typeface="Times New Roman" panose="02020603050405020304" pitchFamily="18" charset="0"/>
                <a:cs typeface="Times New Roman" panose="02020603050405020304" pitchFamily="18" charset="0"/>
              </a:rPr>
              <a:t>Register onto the Database by providing your details.</a:t>
            </a:r>
          </a:p>
          <a:p>
            <a:pPr marL="457200" indent="-457200" algn="l">
              <a:buFont typeface="Wingdings" panose="05000000000000000000" pitchFamily="2" charset="2"/>
              <a:buChar char="Ø"/>
            </a:pPr>
            <a:r>
              <a:rPr lang="en-IN" sz="2600" b="0" i="0" dirty="0">
                <a:solidFill>
                  <a:srgbClr val="24292E"/>
                </a:solidFill>
                <a:effectLst/>
                <a:latin typeface="Times New Roman" panose="02020603050405020304" pitchFamily="18" charset="0"/>
                <a:cs typeface="Times New Roman" panose="02020603050405020304" pitchFamily="18" charset="0"/>
              </a:rPr>
              <a:t>If successfully registered, you're forwarded to Home Page.</a:t>
            </a:r>
          </a:p>
        </p:txBody>
      </p:sp>
    </p:spTree>
    <p:extLst>
      <p:ext uri="{BB962C8B-B14F-4D97-AF65-F5344CB8AC3E}">
        <p14:creationId xmlns:p14="http://schemas.microsoft.com/office/powerpoint/2010/main" val="2588525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2173DB-55E0-4055-8057-ABBA6EFD82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47664" y="692696"/>
            <a:ext cx="2575555" cy="4525963"/>
          </a:xfrm>
        </p:spPr>
      </p:pic>
      <p:sp>
        <p:nvSpPr>
          <p:cNvPr id="2" name="TextBox 1">
            <a:extLst>
              <a:ext uri="{FF2B5EF4-FFF2-40B4-BE49-F238E27FC236}">
                <a16:creationId xmlns:a16="http://schemas.microsoft.com/office/drawing/2014/main" id="{ABDAB713-AC15-4DDA-9320-5FCFACB85E5C}"/>
              </a:ext>
            </a:extLst>
          </p:cNvPr>
          <p:cNvSpPr txBox="1"/>
          <p:nvPr/>
        </p:nvSpPr>
        <p:spPr>
          <a:xfrm>
            <a:off x="2267744" y="5714226"/>
            <a:ext cx="4608512"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Forgot Password Page</a:t>
            </a:r>
          </a:p>
        </p:txBody>
      </p:sp>
      <p:sp>
        <p:nvSpPr>
          <p:cNvPr id="3" name="TextBox 2">
            <a:extLst>
              <a:ext uri="{FF2B5EF4-FFF2-40B4-BE49-F238E27FC236}">
                <a16:creationId xmlns:a16="http://schemas.microsoft.com/office/drawing/2014/main" id="{2970B8FB-BE38-4178-A8AF-FAF6FDA24945}"/>
              </a:ext>
            </a:extLst>
          </p:cNvPr>
          <p:cNvSpPr txBox="1"/>
          <p:nvPr/>
        </p:nvSpPr>
        <p:spPr>
          <a:xfrm>
            <a:off x="5020783" y="878185"/>
            <a:ext cx="3727681" cy="4154984"/>
          </a:xfrm>
          <a:prstGeom prst="rect">
            <a:avLst/>
          </a:prstGeom>
          <a:noFill/>
        </p:spPr>
        <p:txBody>
          <a:bodyPr wrap="square" rtlCol="0">
            <a:spAutoFit/>
          </a:bodyPr>
          <a:lstStyle/>
          <a:p>
            <a:pPr marL="342900" indent="-342900" algn="l">
              <a:buFont typeface="Wingdings" panose="05000000000000000000" pitchFamily="2" charset="2"/>
              <a:buChar char="Ø"/>
            </a:pPr>
            <a:r>
              <a:rPr lang="en-IN" sz="2200" dirty="0">
                <a:solidFill>
                  <a:srgbClr val="24292E"/>
                </a:solidFill>
                <a:latin typeface="Times New Roman" panose="02020603050405020304" pitchFamily="18" charset="0"/>
                <a:cs typeface="Times New Roman" panose="02020603050405020304" pitchFamily="18" charset="0"/>
              </a:rPr>
              <a:t>A</a:t>
            </a:r>
            <a:r>
              <a:rPr lang="en-IN" sz="2200" b="0" i="0" dirty="0">
                <a:solidFill>
                  <a:srgbClr val="24292E"/>
                </a:solidFill>
                <a:effectLst/>
                <a:latin typeface="Times New Roman" panose="02020603050405020304" pitchFamily="18" charset="0"/>
                <a:cs typeface="Times New Roman" panose="02020603050405020304" pitchFamily="18" charset="0"/>
              </a:rPr>
              <a:t>n OTP(valid for 24 hours) is sent to registered Email address by providing Email and Phone Details.</a:t>
            </a:r>
          </a:p>
          <a:p>
            <a:pPr marL="342900" indent="-342900" algn="l">
              <a:buFont typeface="Wingdings" panose="05000000000000000000" pitchFamily="2" charset="2"/>
              <a:buChar char="Ø"/>
            </a:pPr>
            <a:r>
              <a:rPr lang="en-IN" sz="2200" b="0" i="0" dirty="0">
                <a:solidFill>
                  <a:srgbClr val="24292E"/>
                </a:solidFill>
                <a:effectLst/>
                <a:latin typeface="Times New Roman" panose="02020603050405020304" pitchFamily="18" charset="0"/>
                <a:cs typeface="Times New Roman" panose="02020603050405020304" pitchFamily="18" charset="0"/>
              </a:rPr>
              <a:t>If successful, you're directed to Change Password Page. Change your password by providing new password along with the sent OTP within 24hrs.</a:t>
            </a:r>
          </a:p>
          <a:p>
            <a:pPr marL="342900" indent="-342900" algn="l">
              <a:buFont typeface="Wingdings" panose="05000000000000000000" pitchFamily="2" charset="2"/>
              <a:buChar char="Ø"/>
            </a:pPr>
            <a:r>
              <a:rPr lang="en-IN" sz="2200" b="0" i="0" dirty="0">
                <a:solidFill>
                  <a:srgbClr val="24292E"/>
                </a:solidFill>
                <a:effectLst/>
                <a:latin typeface="Times New Roman" panose="02020603050405020304" pitchFamily="18" charset="0"/>
                <a:cs typeface="Times New Roman" panose="02020603050405020304" pitchFamily="18" charset="0"/>
              </a:rPr>
              <a:t>If successful, you're directed to Login Page.</a:t>
            </a:r>
          </a:p>
        </p:txBody>
      </p:sp>
    </p:spTree>
    <p:extLst>
      <p:ext uri="{BB962C8B-B14F-4D97-AF65-F5344CB8AC3E}">
        <p14:creationId xmlns:p14="http://schemas.microsoft.com/office/powerpoint/2010/main" val="321555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E0DE3B-1E81-4E88-AA71-E1205E5B8F2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331640" y="755993"/>
            <a:ext cx="2619259" cy="4525963"/>
          </a:xfrm>
        </p:spPr>
      </p:pic>
      <p:sp>
        <p:nvSpPr>
          <p:cNvPr id="2" name="TextBox 1">
            <a:extLst>
              <a:ext uri="{FF2B5EF4-FFF2-40B4-BE49-F238E27FC236}">
                <a16:creationId xmlns:a16="http://schemas.microsoft.com/office/drawing/2014/main" id="{61C20685-7E02-498F-92BB-195B64AD6598}"/>
              </a:ext>
            </a:extLst>
          </p:cNvPr>
          <p:cNvSpPr txBox="1"/>
          <p:nvPr/>
        </p:nvSpPr>
        <p:spPr>
          <a:xfrm>
            <a:off x="2006346" y="5517232"/>
            <a:ext cx="4968552"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Navigation Drawer</a:t>
            </a:r>
          </a:p>
        </p:txBody>
      </p:sp>
      <p:sp>
        <p:nvSpPr>
          <p:cNvPr id="3" name="TextBox 2">
            <a:extLst>
              <a:ext uri="{FF2B5EF4-FFF2-40B4-BE49-F238E27FC236}">
                <a16:creationId xmlns:a16="http://schemas.microsoft.com/office/drawing/2014/main" id="{6214CA1F-13CA-4EBB-A88E-75857502C378}"/>
              </a:ext>
            </a:extLst>
          </p:cNvPr>
          <p:cNvSpPr txBox="1"/>
          <p:nvPr/>
        </p:nvSpPr>
        <p:spPr>
          <a:xfrm>
            <a:off x="4860032" y="1680146"/>
            <a:ext cx="3744416" cy="2677656"/>
          </a:xfrm>
          <a:prstGeom prst="rect">
            <a:avLst/>
          </a:prstGeom>
          <a:noFill/>
        </p:spPr>
        <p:txBody>
          <a:bodyPr wrap="square" rtlCol="0">
            <a:spAutoFit/>
          </a:bodyPr>
          <a:lstStyle/>
          <a:p>
            <a:pPr marL="285750" indent="-285750" algn="l">
              <a:buFont typeface="Wingdings" panose="05000000000000000000" pitchFamily="2" charset="2"/>
              <a:buChar char="Ø"/>
            </a:pPr>
            <a:r>
              <a:rPr lang="en-IN" sz="2400" b="0" i="0" dirty="0">
                <a:solidFill>
                  <a:srgbClr val="24292E"/>
                </a:solidFill>
                <a:effectLst/>
                <a:latin typeface="Times New Roman" panose="02020603050405020304" pitchFamily="18" charset="0"/>
                <a:cs typeface="Times New Roman" panose="02020603050405020304" pitchFamily="18" charset="0"/>
              </a:rPr>
              <a:t>Home Screen consists of a Drawer Menu, displaying App Name with menu item.</a:t>
            </a:r>
          </a:p>
          <a:p>
            <a:pPr marL="285750" indent="-285750" algn="l">
              <a:buFont typeface="Wingdings" panose="05000000000000000000" pitchFamily="2" charset="2"/>
              <a:buChar char="Ø"/>
            </a:pPr>
            <a:r>
              <a:rPr lang="en-IN" sz="2400" b="0" i="0" dirty="0">
                <a:solidFill>
                  <a:srgbClr val="24292E"/>
                </a:solidFill>
                <a:effectLst/>
                <a:latin typeface="Times New Roman" panose="02020603050405020304" pitchFamily="18" charset="0"/>
                <a:cs typeface="Times New Roman" panose="02020603050405020304" pitchFamily="18" charset="0"/>
              </a:rPr>
              <a:t>Clicking on Menu items will open corresponding fragment.</a:t>
            </a:r>
          </a:p>
        </p:txBody>
      </p:sp>
    </p:spTree>
    <p:extLst>
      <p:ext uri="{BB962C8B-B14F-4D97-AF65-F5344CB8AC3E}">
        <p14:creationId xmlns:p14="http://schemas.microsoft.com/office/powerpoint/2010/main" val="261255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D84BA8-C135-45AE-AE72-43C3C012CAE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19672" y="654715"/>
            <a:ext cx="2412605" cy="4525963"/>
          </a:xfrm>
        </p:spPr>
      </p:pic>
      <p:sp>
        <p:nvSpPr>
          <p:cNvPr id="2" name="TextBox 1">
            <a:extLst>
              <a:ext uri="{FF2B5EF4-FFF2-40B4-BE49-F238E27FC236}">
                <a16:creationId xmlns:a16="http://schemas.microsoft.com/office/drawing/2014/main" id="{72FFDE89-011A-4220-BF5C-14584E60E30D}"/>
              </a:ext>
            </a:extLst>
          </p:cNvPr>
          <p:cNvSpPr txBox="1"/>
          <p:nvPr/>
        </p:nvSpPr>
        <p:spPr>
          <a:xfrm>
            <a:off x="2015716" y="5589239"/>
            <a:ext cx="5112568"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Profile</a:t>
            </a:r>
          </a:p>
        </p:txBody>
      </p:sp>
      <p:sp>
        <p:nvSpPr>
          <p:cNvPr id="3" name="TextBox 2">
            <a:extLst>
              <a:ext uri="{FF2B5EF4-FFF2-40B4-BE49-F238E27FC236}">
                <a16:creationId xmlns:a16="http://schemas.microsoft.com/office/drawing/2014/main" id="{A7065757-6B0E-4D66-95A0-EE4EF636908F}"/>
              </a:ext>
            </a:extLst>
          </p:cNvPr>
          <p:cNvSpPr txBox="1"/>
          <p:nvPr/>
        </p:nvSpPr>
        <p:spPr>
          <a:xfrm>
            <a:off x="4860032" y="1578868"/>
            <a:ext cx="3631484" cy="2677656"/>
          </a:xfrm>
          <a:prstGeom prst="rect">
            <a:avLst/>
          </a:prstGeom>
          <a:noFill/>
        </p:spPr>
        <p:txBody>
          <a:bodyPr wrap="square" rtlCol="0">
            <a:spAutoFit/>
          </a:bodyPr>
          <a:lstStyle/>
          <a:p>
            <a:pPr marL="285750" indent="-285750" algn="l">
              <a:buFont typeface="Wingdings" panose="05000000000000000000" pitchFamily="2" charset="2"/>
              <a:buChar char="Ø"/>
            </a:pPr>
            <a:r>
              <a:rPr lang="en-IN" sz="2800" b="0" i="0" dirty="0">
                <a:solidFill>
                  <a:srgbClr val="24292E"/>
                </a:solidFill>
                <a:effectLst/>
                <a:latin typeface="Times New Roman" panose="02020603050405020304" pitchFamily="18" charset="0"/>
                <a:cs typeface="Times New Roman" panose="02020603050405020304" pitchFamily="18" charset="0"/>
              </a:rPr>
              <a:t>Profile fragment displaying User's Name, Number, registered email address and delivery address.</a:t>
            </a:r>
          </a:p>
        </p:txBody>
      </p:sp>
    </p:spTree>
    <p:extLst>
      <p:ext uri="{BB962C8B-B14F-4D97-AF65-F5344CB8AC3E}">
        <p14:creationId xmlns:p14="http://schemas.microsoft.com/office/powerpoint/2010/main" val="411833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463F70-8C80-49A4-AE04-62AEFB09CD5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331640" y="692696"/>
            <a:ext cx="2630555" cy="4443596"/>
          </a:xfrm>
        </p:spPr>
      </p:pic>
      <p:sp>
        <p:nvSpPr>
          <p:cNvPr id="6" name="TextBox 5">
            <a:extLst>
              <a:ext uri="{FF2B5EF4-FFF2-40B4-BE49-F238E27FC236}">
                <a16:creationId xmlns:a16="http://schemas.microsoft.com/office/drawing/2014/main" id="{59336D1C-58F8-41C8-BBEA-6C871FC7F1F2}"/>
              </a:ext>
            </a:extLst>
          </p:cNvPr>
          <p:cNvSpPr txBox="1"/>
          <p:nvPr/>
        </p:nvSpPr>
        <p:spPr>
          <a:xfrm>
            <a:off x="2123728" y="5661248"/>
            <a:ext cx="504056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Favourites</a:t>
            </a:r>
          </a:p>
        </p:txBody>
      </p:sp>
      <p:sp>
        <p:nvSpPr>
          <p:cNvPr id="2" name="TextBox 1">
            <a:extLst>
              <a:ext uri="{FF2B5EF4-FFF2-40B4-BE49-F238E27FC236}">
                <a16:creationId xmlns:a16="http://schemas.microsoft.com/office/drawing/2014/main" id="{CA6E7F4A-BB59-45DD-AD27-45B1DE9C498D}"/>
              </a:ext>
            </a:extLst>
          </p:cNvPr>
          <p:cNvSpPr txBox="1"/>
          <p:nvPr/>
        </p:nvSpPr>
        <p:spPr>
          <a:xfrm>
            <a:off x="4860032" y="1206334"/>
            <a:ext cx="3888431" cy="3416320"/>
          </a:xfrm>
          <a:prstGeom prst="rect">
            <a:avLst/>
          </a:prstGeom>
          <a:noFill/>
        </p:spPr>
        <p:txBody>
          <a:bodyPr wrap="square" rtlCol="0">
            <a:spAutoFit/>
          </a:bodyPr>
          <a:lstStyle/>
          <a:p>
            <a:pPr marL="285750" indent="-285750" algn="l">
              <a:buFont typeface="Wingdings" panose="05000000000000000000" pitchFamily="2" charset="2"/>
              <a:buChar char="Ø"/>
            </a:pPr>
            <a:r>
              <a:rPr lang="en-IN" sz="2400" b="0" i="0" dirty="0">
                <a:solidFill>
                  <a:srgbClr val="24292E"/>
                </a:solidFill>
                <a:effectLst/>
                <a:latin typeface="Times New Roman" panose="02020603050405020304" pitchFamily="18" charset="0"/>
                <a:cs typeface="Times New Roman" panose="02020603050405020304" pitchFamily="18" charset="0"/>
              </a:rPr>
              <a:t>Favourites fragment displays all your favourite restaurants in a list format.</a:t>
            </a:r>
          </a:p>
          <a:p>
            <a:pPr marL="285750" indent="-285750" algn="l">
              <a:buFont typeface="Wingdings" panose="05000000000000000000" pitchFamily="2" charset="2"/>
              <a:buChar char="Ø"/>
            </a:pPr>
            <a:r>
              <a:rPr lang="en-IN" sz="2400" b="0" i="0" dirty="0">
                <a:solidFill>
                  <a:srgbClr val="24292E"/>
                </a:solidFill>
                <a:effectLst/>
                <a:latin typeface="Times New Roman" panose="02020603050405020304" pitchFamily="18" charset="0"/>
                <a:cs typeface="Times New Roman" panose="02020603050405020304" pitchFamily="18" charset="0"/>
              </a:rPr>
              <a:t>Restaurants when clicked, displays its information on Description Page.</a:t>
            </a:r>
          </a:p>
          <a:p>
            <a:pPr marL="285750" indent="-285750" algn="l">
              <a:buFont typeface="Wingdings" panose="05000000000000000000" pitchFamily="2" charset="2"/>
              <a:buChar char="Ø"/>
            </a:pPr>
            <a:r>
              <a:rPr lang="en-IN" sz="2400" b="0" i="0" dirty="0">
                <a:solidFill>
                  <a:srgbClr val="24292E"/>
                </a:solidFill>
                <a:effectLst/>
                <a:latin typeface="Times New Roman" panose="02020603050405020304" pitchFamily="18" charset="0"/>
                <a:cs typeface="Times New Roman" panose="02020603050405020304" pitchFamily="18" charset="0"/>
              </a:rPr>
              <a:t>Option to remove a restaurant from favourites is also present.</a:t>
            </a:r>
          </a:p>
        </p:txBody>
      </p:sp>
    </p:spTree>
    <p:extLst>
      <p:ext uri="{BB962C8B-B14F-4D97-AF65-F5344CB8AC3E}">
        <p14:creationId xmlns:p14="http://schemas.microsoft.com/office/powerpoint/2010/main" val="325391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457200" y="1428736"/>
            <a:ext cx="8229600" cy="5000660"/>
          </a:xfrm>
        </p:spPr>
        <p:txBody>
          <a:bodyPr>
            <a:normAutofit lnSpcReduction="1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Requirement Specification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List of Modules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Limitations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Block Diagram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Activity Diagram</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Screenshots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5379CB-A057-466B-86DF-FC5B9D43D28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619672" y="783452"/>
            <a:ext cx="2448272" cy="4176464"/>
          </a:xfrm>
        </p:spPr>
      </p:pic>
      <p:sp>
        <p:nvSpPr>
          <p:cNvPr id="6" name="TextBox 5">
            <a:extLst>
              <a:ext uri="{FF2B5EF4-FFF2-40B4-BE49-F238E27FC236}">
                <a16:creationId xmlns:a16="http://schemas.microsoft.com/office/drawing/2014/main" id="{33E7D285-4B8B-4D46-B677-8455E18FFD94}"/>
              </a:ext>
            </a:extLst>
          </p:cNvPr>
          <p:cNvSpPr txBox="1"/>
          <p:nvPr/>
        </p:nvSpPr>
        <p:spPr>
          <a:xfrm>
            <a:off x="1979712" y="5489773"/>
            <a:ext cx="4752528"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Order History </a:t>
            </a:r>
          </a:p>
        </p:txBody>
      </p:sp>
      <p:sp>
        <p:nvSpPr>
          <p:cNvPr id="2" name="TextBox 1">
            <a:extLst>
              <a:ext uri="{FF2B5EF4-FFF2-40B4-BE49-F238E27FC236}">
                <a16:creationId xmlns:a16="http://schemas.microsoft.com/office/drawing/2014/main" id="{D536F963-B04A-4E73-B8DE-B845AD580DCC}"/>
              </a:ext>
            </a:extLst>
          </p:cNvPr>
          <p:cNvSpPr txBox="1"/>
          <p:nvPr/>
        </p:nvSpPr>
        <p:spPr>
          <a:xfrm>
            <a:off x="5076058" y="1532856"/>
            <a:ext cx="3528390" cy="2308324"/>
          </a:xfrm>
          <a:prstGeom prst="rect">
            <a:avLst/>
          </a:prstGeom>
          <a:noFill/>
        </p:spPr>
        <p:txBody>
          <a:bodyPr wrap="square" rtlCol="0">
            <a:spAutoFit/>
          </a:bodyPr>
          <a:lstStyle/>
          <a:p>
            <a:pPr marL="285750" indent="-285750" algn="l">
              <a:buFont typeface="Wingdings" panose="05000000000000000000" pitchFamily="2" charset="2"/>
              <a:buChar char="Ø"/>
            </a:pPr>
            <a:r>
              <a:rPr lang="en-IN" sz="2400" b="0" i="0" dirty="0">
                <a:solidFill>
                  <a:srgbClr val="24292E"/>
                </a:solidFill>
                <a:effectLst/>
                <a:latin typeface="Times New Roman" panose="02020603050405020304" pitchFamily="18" charset="0"/>
                <a:cs typeface="Times New Roman" panose="02020603050405020304" pitchFamily="18" charset="0"/>
              </a:rPr>
              <a:t>Displays a list of all the Previous orders, along with Restaurant Name and order time, with price of each ordered item.</a:t>
            </a:r>
          </a:p>
        </p:txBody>
      </p:sp>
    </p:spTree>
    <p:extLst>
      <p:ext uri="{BB962C8B-B14F-4D97-AF65-F5344CB8AC3E}">
        <p14:creationId xmlns:p14="http://schemas.microsoft.com/office/powerpoint/2010/main" val="1321824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BC2209-DECB-43E2-9205-70F2C3D1D8B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59632" y="704017"/>
            <a:ext cx="2592288" cy="4464496"/>
          </a:xfrm>
        </p:spPr>
      </p:pic>
      <p:sp>
        <p:nvSpPr>
          <p:cNvPr id="6" name="TextBox 5">
            <a:extLst>
              <a:ext uri="{FF2B5EF4-FFF2-40B4-BE49-F238E27FC236}">
                <a16:creationId xmlns:a16="http://schemas.microsoft.com/office/drawing/2014/main" id="{6A2C868D-28A8-4243-BC54-4EEBBED5D644}"/>
              </a:ext>
            </a:extLst>
          </p:cNvPr>
          <p:cNvSpPr txBox="1"/>
          <p:nvPr/>
        </p:nvSpPr>
        <p:spPr>
          <a:xfrm>
            <a:off x="2447764" y="5569208"/>
            <a:ext cx="4248472"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Restaurant Description</a:t>
            </a:r>
          </a:p>
        </p:txBody>
      </p:sp>
      <p:sp>
        <p:nvSpPr>
          <p:cNvPr id="2" name="TextBox 1">
            <a:extLst>
              <a:ext uri="{FF2B5EF4-FFF2-40B4-BE49-F238E27FC236}">
                <a16:creationId xmlns:a16="http://schemas.microsoft.com/office/drawing/2014/main" id="{E87C14DA-7A93-4064-925B-EB872D468EA3}"/>
              </a:ext>
            </a:extLst>
          </p:cNvPr>
          <p:cNvSpPr txBox="1"/>
          <p:nvPr/>
        </p:nvSpPr>
        <p:spPr>
          <a:xfrm>
            <a:off x="4904386" y="1288792"/>
            <a:ext cx="3916086" cy="2677656"/>
          </a:xfrm>
          <a:prstGeom prst="rect">
            <a:avLst/>
          </a:prstGeom>
          <a:noFill/>
        </p:spPr>
        <p:txBody>
          <a:bodyPr wrap="square" rtlCol="0">
            <a:spAutoFit/>
          </a:bodyPr>
          <a:lstStyle/>
          <a:p>
            <a:pPr marL="285750" indent="-285750" algn="l">
              <a:buFont typeface="Wingdings" panose="05000000000000000000" pitchFamily="2" charset="2"/>
              <a:buChar char="Ø"/>
            </a:pPr>
            <a:r>
              <a:rPr lang="en-IN" sz="2400" b="0" i="0" dirty="0">
                <a:solidFill>
                  <a:srgbClr val="24292E"/>
                </a:solidFill>
                <a:effectLst/>
                <a:latin typeface="Times New Roman" panose="02020603050405020304" pitchFamily="18" charset="0"/>
                <a:cs typeface="Times New Roman" panose="02020603050405020304" pitchFamily="18" charset="0"/>
              </a:rPr>
              <a:t>Displays the restaurant's menu with the Dish's name and price.</a:t>
            </a:r>
          </a:p>
          <a:p>
            <a:pPr marL="285750" indent="-285750" algn="l">
              <a:buFont typeface="Wingdings" panose="05000000000000000000" pitchFamily="2" charset="2"/>
              <a:buChar char="Ø"/>
            </a:pPr>
            <a:r>
              <a:rPr lang="en-IN" sz="2400" b="0" i="0" dirty="0">
                <a:solidFill>
                  <a:srgbClr val="24292E"/>
                </a:solidFill>
                <a:effectLst/>
                <a:latin typeface="Times New Roman" panose="02020603050405020304" pitchFamily="18" charset="0"/>
                <a:cs typeface="Times New Roman" panose="02020603050405020304" pitchFamily="18" charset="0"/>
              </a:rPr>
              <a:t>Option to add dish on cart and proceed to order is present along with to add restaurant in Favourites.</a:t>
            </a:r>
          </a:p>
        </p:txBody>
      </p:sp>
    </p:spTree>
    <p:extLst>
      <p:ext uri="{BB962C8B-B14F-4D97-AF65-F5344CB8AC3E}">
        <p14:creationId xmlns:p14="http://schemas.microsoft.com/office/powerpoint/2010/main" val="3600033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F647CD-0E49-40A5-80C2-E2FDC8BF6BA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31640" y="764704"/>
            <a:ext cx="2473681" cy="4680520"/>
          </a:xfrm>
        </p:spPr>
      </p:pic>
      <p:sp>
        <p:nvSpPr>
          <p:cNvPr id="6" name="TextBox 5">
            <a:extLst>
              <a:ext uri="{FF2B5EF4-FFF2-40B4-BE49-F238E27FC236}">
                <a16:creationId xmlns:a16="http://schemas.microsoft.com/office/drawing/2014/main" id="{6155CBF6-D92A-4EC1-8936-7D6823FE33B9}"/>
              </a:ext>
            </a:extLst>
          </p:cNvPr>
          <p:cNvSpPr txBox="1"/>
          <p:nvPr/>
        </p:nvSpPr>
        <p:spPr>
          <a:xfrm>
            <a:off x="2159732" y="5800908"/>
            <a:ext cx="4824536"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Cart and Confirmation</a:t>
            </a:r>
          </a:p>
        </p:txBody>
      </p:sp>
      <p:sp>
        <p:nvSpPr>
          <p:cNvPr id="2" name="TextBox 1">
            <a:extLst>
              <a:ext uri="{FF2B5EF4-FFF2-40B4-BE49-F238E27FC236}">
                <a16:creationId xmlns:a16="http://schemas.microsoft.com/office/drawing/2014/main" id="{B9FB9912-144F-448D-8F6B-6865F523F079}"/>
              </a:ext>
            </a:extLst>
          </p:cNvPr>
          <p:cNvSpPr txBox="1"/>
          <p:nvPr/>
        </p:nvSpPr>
        <p:spPr>
          <a:xfrm>
            <a:off x="4788024" y="1988840"/>
            <a:ext cx="3600400" cy="1569660"/>
          </a:xfrm>
          <a:prstGeom prst="rect">
            <a:avLst/>
          </a:prstGeom>
          <a:noFill/>
        </p:spPr>
        <p:txBody>
          <a:bodyPr wrap="square" rtlCol="0">
            <a:spAutoFit/>
          </a:bodyPr>
          <a:lstStyle/>
          <a:p>
            <a:pPr marL="342900" indent="-342900" algn="l">
              <a:buFont typeface="Wingdings" panose="05000000000000000000" pitchFamily="2" charset="2"/>
              <a:buChar char="Ø"/>
            </a:pPr>
            <a:r>
              <a:rPr lang="en-IN" sz="2400" b="0" i="0" dirty="0">
                <a:solidFill>
                  <a:srgbClr val="24292E"/>
                </a:solidFill>
                <a:effectLst/>
                <a:latin typeface="Times New Roman" panose="02020603050405020304" pitchFamily="18" charset="0"/>
                <a:cs typeface="Times New Roman" panose="02020603050405020304" pitchFamily="18" charset="0"/>
              </a:rPr>
              <a:t>Displays the current order with its details and when ordered displays order confirmation page.</a:t>
            </a:r>
          </a:p>
        </p:txBody>
      </p:sp>
    </p:spTree>
    <p:extLst>
      <p:ext uri="{BB962C8B-B14F-4D97-AF65-F5344CB8AC3E}">
        <p14:creationId xmlns:p14="http://schemas.microsoft.com/office/powerpoint/2010/main" val="692546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BE089E-40F6-4862-8ABC-66310C89F4C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47664" y="755993"/>
            <a:ext cx="2293177" cy="4320480"/>
          </a:xfrm>
        </p:spPr>
      </p:pic>
      <p:sp>
        <p:nvSpPr>
          <p:cNvPr id="6" name="TextBox 5">
            <a:extLst>
              <a:ext uri="{FF2B5EF4-FFF2-40B4-BE49-F238E27FC236}">
                <a16:creationId xmlns:a16="http://schemas.microsoft.com/office/drawing/2014/main" id="{9D3870E3-8339-4CAC-ACCC-E34B943772AD}"/>
              </a:ext>
            </a:extLst>
          </p:cNvPr>
          <p:cNvSpPr txBox="1"/>
          <p:nvPr/>
        </p:nvSpPr>
        <p:spPr>
          <a:xfrm>
            <a:off x="2483768" y="5517232"/>
            <a:ext cx="4176464"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FAQ’s</a:t>
            </a:r>
          </a:p>
        </p:txBody>
      </p:sp>
      <p:sp>
        <p:nvSpPr>
          <p:cNvPr id="2" name="TextBox 1">
            <a:extLst>
              <a:ext uri="{FF2B5EF4-FFF2-40B4-BE49-F238E27FC236}">
                <a16:creationId xmlns:a16="http://schemas.microsoft.com/office/drawing/2014/main" id="{EB31E966-7D7E-443F-B0A0-B1E4C1ABE94A}"/>
              </a:ext>
            </a:extLst>
          </p:cNvPr>
          <p:cNvSpPr txBox="1"/>
          <p:nvPr/>
        </p:nvSpPr>
        <p:spPr>
          <a:xfrm>
            <a:off x="5186837" y="2060848"/>
            <a:ext cx="3201587" cy="1200329"/>
          </a:xfrm>
          <a:prstGeom prst="rect">
            <a:avLst/>
          </a:prstGeom>
          <a:noFill/>
        </p:spPr>
        <p:txBody>
          <a:bodyPr wrap="square" rtlCol="0">
            <a:spAutoFit/>
          </a:bodyPr>
          <a:lstStyle/>
          <a:p>
            <a:pPr marL="285750" indent="-285750" algn="l">
              <a:buFont typeface="Wingdings" panose="05000000000000000000" pitchFamily="2" charset="2"/>
              <a:buChar char="Ø"/>
            </a:pPr>
            <a:r>
              <a:rPr lang="en-IN" sz="2400" b="0" i="0" dirty="0">
                <a:solidFill>
                  <a:srgbClr val="24292E"/>
                </a:solidFill>
                <a:effectLst/>
                <a:latin typeface="Times New Roman" panose="02020603050405020304" pitchFamily="18" charset="0"/>
                <a:cs typeface="Times New Roman" panose="02020603050405020304" pitchFamily="18" charset="0"/>
              </a:rPr>
              <a:t>Displays Frequently Asked Questions in a list manner.</a:t>
            </a:r>
          </a:p>
        </p:txBody>
      </p:sp>
    </p:spTree>
    <p:extLst>
      <p:ext uri="{BB962C8B-B14F-4D97-AF65-F5344CB8AC3E}">
        <p14:creationId xmlns:p14="http://schemas.microsoft.com/office/powerpoint/2010/main" val="2057503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842325-EFE0-4723-BBBE-C65CEDD6490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03648" y="683985"/>
            <a:ext cx="2351821" cy="4574604"/>
          </a:xfrm>
        </p:spPr>
      </p:pic>
      <p:sp>
        <p:nvSpPr>
          <p:cNvPr id="6" name="TextBox 5">
            <a:extLst>
              <a:ext uri="{FF2B5EF4-FFF2-40B4-BE49-F238E27FC236}">
                <a16:creationId xmlns:a16="http://schemas.microsoft.com/office/drawing/2014/main" id="{44CAD1CA-B907-4E52-BAA6-19CA4414AE55}"/>
              </a:ext>
            </a:extLst>
          </p:cNvPr>
          <p:cNvSpPr txBox="1"/>
          <p:nvPr/>
        </p:nvSpPr>
        <p:spPr>
          <a:xfrm>
            <a:off x="2231740" y="5589240"/>
            <a:ext cx="468052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Logout Confirmation</a:t>
            </a:r>
          </a:p>
        </p:txBody>
      </p:sp>
      <p:sp>
        <p:nvSpPr>
          <p:cNvPr id="2" name="TextBox 1">
            <a:extLst>
              <a:ext uri="{FF2B5EF4-FFF2-40B4-BE49-F238E27FC236}">
                <a16:creationId xmlns:a16="http://schemas.microsoft.com/office/drawing/2014/main" id="{405D9790-B937-4004-A5CC-EC167668F86F}"/>
              </a:ext>
            </a:extLst>
          </p:cNvPr>
          <p:cNvSpPr txBox="1"/>
          <p:nvPr/>
        </p:nvSpPr>
        <p:spPr>
          <a:xfrm>
            <a:off x="4860032" y="2060848"/>
            <a:ext cx="3474255" cy="1200329"/>
          </a:xfrm>
          <a:prstGeom prst="rect">
            <a:avLst/>
          </a:prstGeom>
          <a:noFill/>
        </p:spPr>
        <p:txBody>
          <a:bodyPr wrap="square" rtlCol="0">
            <a:spAutoFit/>
          </a:bodyPr>
          <a:lstStyle/>
          <a:p>
            <a:pPr marL="285750" indent="-285750">
              <a:buFont typeface="Wingdings" panose="05000000000000000000" pitchFamily="2" charset="2"/>
              <a:buChar char="Ø"/>
            </a:pPr>
            <a:r>
              <a:rPr lang="en-IN" sz="2400" b="0" i="0" dirty="0">
                <a:solidFill>
                  <a:srgbClr val="24292E"/>
                </a:solidFill>
                <a:effectLst/>
                <a:latin typeface="Times New Roman" panose="02020603050405020304" pitchFamily="18" charset="0"/>
                <a:cs typeface="Times New Roman" panose="02020603050405020304" pitchFamily="18" charset="0"/>
              </a:rPr>
              <a:t>Displays an Alert Dialog for confirmation to logout from the App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191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AD88B6-8E27-4644-BFFD-F6F45E5F959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47664" y="539970"/>
            <a:ext cx="2315333" cy="4473206"/>
          </a:xfrm>
        </p:spPr>
      </p:pic>
      <p:sp>
        <p:nvSpPr>
          <p:cNvPr id="6" name="TextBox 5">
            <a:extLst>
              <a:ext uri="{FF2B5EF4-FFF2-40B4-BE49-F238E27FC236}">
                <a16:creationId xmlns:a16="http://schemas.microsoft.com/office/drawing/2014/main" id="{C223ED14-FCAF-4DF4-B34D-7139256295AD}"/>
              </a:ext>
            </a:extLst>
          </p:cNvPr>
          <p:cNvSpPr txBox="1"/>
          <p:nvPr/>
        </p:nvSpPr>
        <p:spPr>
          <a:xfrm>
            <a:off x="2339752" y="5733256"/>
            <a:ext cx="4608512"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Restaurants Names</a:t>
            </a:r>
          </a:p>
        </p:txBody>
      </p:sp>
      <p:pic>
        <p:nvPicPr>
          <p:cNvPr id="3" name="Picture 2">
            <a:extLst>
              <a:ext uri="{FF2B5EF4-FFF2-40B4-BE49-F238E27FC236}">
                <a16:creationId xmlns:a16="http://schemas.microsoft.com/office/drawing/2014/main" id="{A543BCE1-DE74-47E0-90FC-B446CEACA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582171"/>
            <a:ext cx="2315332" cy="4473206"/>
          </a:xfrm>
          <a:prstGeom prst="rect">
            <a:avLst/>
          </a:prstGeom>
        </p:spPr>
      </p:pic>
    </p:spTree>
    <p:extLst>
      <p:ext uri="{BB962C8B-B14F-4D97-AF65-F5344CB8AC3E}">
        <p14:creationId xmlns:p14="http://schemas.microsoft.com/office/powerpoint/2010/main" val="926035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6A9BA8-6917-4507-A4D3-E1A337D0D6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7" y="548680"/>
            <a:ext cx="2376264" cy="4743102"/>
          </a:xfrm>
        </p:spPr>
      </p:pic>
      <p:pic>
        <p:nvPicPr>
          <p:cNvPr id="7" name="Picture 6">
            <a:extLst>
              <a:ext uri="{FF2B5EF4-FFF2-40B4-BE49-F238E27FC236}">
                <a16:creationId xmlns:a16="http://schemas.microsoft.com/office/drawing/2014/main" id="{209FF877-75C1-4301-9292-70F9D0F72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91" y="548680"/>
            <a:ext cx="2376262" cy="4743102"/>
          </a:xfrm>
          <a:prstGeom prst="rect">
            <a:avLst/>
          </a:prstGeom>
        </p:spPr>
      </p:pic>
      <p:sp>
        <p:nvSpPr>
          <p:cNvPr id="4" name="TextBox 3">
            <a:extLst>
              <a:ext uri="{FF2B5EF4-FFF2-40B4-BE49-F238E27FC236}">
                <a16:creationId xmlns:a16="http://schemas.microsoft.com/office/drawing/2014/main" id="{CAE0D0FE-F3E1-490A-8917-D90328FA73A0}"/>
              </a:ext>
            </a:extLst>
          </p:cNvPr>
          <p:cNvSpPr txBox="1"/>
          <p:nvPr/>
        </p:nvSpPr>
        <p:spPr>
          <a:xfrm flipH="1">
            <a:off x="1835696" y="5724545"/>
            <a:ext cx="4464496"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Order History</a:t>
            </a:r>
          </a:p>
        </p:txBody>
      </p:sp>
    </p:spTree>
    <p:extLst>
      <p:ext uri="{BB962C8B-B14F-4D97-AF65-F5344CB8AC3E}">
        <p14:creationId xmlns:p14="http://schemas.microsoft.com/office/powerpoint/2010/main" val="3895004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5175A-93C3-4C35-AE88-D7D84D1D5DE3}"/>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AB434DE7-8462-4F40-B57A-129F2FCDABC7}"/>
              </a:ext>
            </a:extLst>
          </p:cNvPr>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Payment gateway.</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Chat box.</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Tracking order.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Food Pre-Ordering</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Push Notifications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Admin module</a:t>
            </a:r>
          </a:p>
        </p:txBody>
      </p:sp>
    </p:spTree>
    <p:extLst>
      <p:ext uri="{BB962C8B-B14F-4D97-AF65-F5344CB8AC3E}">
        <p14:creationId xmlns:p14="http://schemas.microsoft.com/office/powerpoint/2010/main" val="1878672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285720" y="1600200"/>
            <a:ext cx="8572560" cy="4525963"/>
          </a:xfrm>
        </p:spPr>
        <p:txBody>
          <a:bodyPr>
            <a:normAutofit/>
          </a:bodyPr>
          <a:lstStyle/>
          <a:p>
            <a:pPr algn="just"/>
            <a:endParaRPr lang="pt-BR" sz="2400" u="sng" dirty="0">
              <a:latin typeface="Times New Roman" panose="02020603050405020304" pitchFamily="18" charset="0"/>
              <a:cs typeface="Times New Roman" panose="02020603050405020304" pitchFamily="18" charset="0"/>
            </a:endParaRPr>
          </a:p>
          <a:p>
            <a:pPr algn="just"/>
            <a:r>
              <a:rPr lang="en-IN" sz="2000" u="sng" spc="15" dirty="0">
                <a:uFill>
                  <a:solidFill>
                    <a:srgbClr val="67AABF"/>
                  </a:solidFill>
                </a:uFill>
                <a:latin typeface="Times New Roman" panose="02020603050405020304" pitchFamily="18" charset="0"/>
                <a:cs typeface="Times New Roman" panose="02020603050405020304" pitchFamily="18" charset="0"/>
                <a:hlinkClick r:id="rId2"/>
              </a:rPr>
              <a:t>https://nevonprojects.com/android-food-order-and-delivery-app/</a:t>
            </a:r>
            <a:endParaRPr lang="en-IN" sz="2000" u="sng" spc="15" dirty="0">
              <a:uFill>
                <a:solidFill>
                  <a:srgbClr val="67AABF"/>
                </a:solidFill>
              </a:uFill>
              <a:latin typeface="Times New Roman" panose="02020603050405020304" pitchFamily="18" charset="0"/>
              <a:cs typeface="Times New Roman" panose="02020603050405020304" pitchFamily="18" charset="0"/>
            </a:endParaRPr>
          </a:p>
          <a:p>
            <a:pPr algn="just"/>
            <a:r>
              <a:rPr lang="en-IN" sz="2000" u="sng" dirty="0">
                <a:latin typeface="Times New Roman" panose="02020603050405020304" pitchFamily="18" charset="0"/>
                <a:cs typeface="Times New Roman" panose="02020603050405020304" pitchFamily="18" charset="0"/>
                <a:hlinkClick r:id="rId3"/>
              </a:rPr>
              <a:t>https://developer.android.com/</a:t>
            </a:r>
            <a:endParaRPr lang="en-IN" sz="2000" u="sng" dirty="0">
              <a:latin typeface="Times New Roman" panose="02020603050405020304" pitchFamily="18" charset="0"/>
              <a:cs typeface="Times New Roman" panose="02020603050405020304" pitchFamily="18" charset="0"/>
            </a:endParaRPr>
          </a:p>
          <a:p>
            <a:pPr algn="just"/>
            <a:r>
              <a:rPr lang="en-IN" sz="2000" u="sng" dirty="0">
                <a:latin typeface="Times New Roman" panose="02020603050405020304" pitchFamily="18" charset="0"/>
                <a:cs typeface="Times New Roman" panose="02020603050405020304" pitchFamily="18" charset="0"/>
                <a:hlinkClick r:id="rId4"/>
              </a:rPr>
              <a:t>https://www.tutorialspoint.com/android/index.htm</a:t>
            </a:r>
            <a:endParaRPr lang="en-IN" sz="2000" u="sng" dirty="0">
              <a:latin typeface="Times New Roman" panose="02020603050405020304" pitchFamily="18" charset="0"/>
              <a:cs typeface="Times New Roman" panose="02020603050405020304" pitchFamily="18" charset="0"/>
            </a:endParaRPr>
          </a:p>
          <a:p>
            <a:pPr algn="just"/>
            <a:r>
              <a:rPr lang="en-IN" sz="2000" u="sng" dirty="0">
                <a:latin typeface="Times New Roman" panose="02020603050405020304" pitchFamily="18" charset="0"/>
                <a:cs typeface="Times New Roman" panose="02020603050405020304" pitchFamily="18" charset="0"/>
                <a:hlinkClick r:id="rId5"/>
              </a:rPr>
              <a:t>https://www.geeksforgeeks.org/android-tutorial/</a:t>
            </a:r>
            <a:endParaRPr lang="en-IN" sz="2000" u="sng" dirty="0">
              <a:latin typeface="Times New Roman" panose="02020603050405020304" pitchFamily="18" charset="0"/>
              <a:cs typeface="Times New Roman" panose="02020603050405020304" pitchFamily="18" charset="0"/>
            </a:endParaRPr>
          </a:p>
          <a:p>
            <a:pPr algn="just"/>
            <a:r>
              <a:rPr lang="en-IN" sz="2000" u="sng" dirty="0">
                <a:latin typeface="Times New Roman" panose="02020603050405020304" pitchFamily="18" charset="0"/>
                <a:cs typeface="Times New Roman" panose="02020603050405020304" pitchFamily="18" charset="0"/>
                <a:hlinkClick r:id="rId6"/>
              </a:rPr>
              <a:t>https://www.javatpoint.com/android-tutorial</a:t>
            </a:r>
            <a:endParaRPr lang="en-IN" sz="2000" u="sng" dirty="0">
              <a:latin typeface="Times New Roman" panose="02020603050405020304" pitchFamily="18" charset="0"/>
              <a:cs typeface="Times New Roman" panose="02020603050405020304" pitchFamily="18" charset="0"/>
            </a:endParaRPr>
          </a:p>
          <a:p>
            <a:pPr algn="just"/>
            <a:endParaRPr lang="en-IN"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F673-16FF-4318-8885-E7031E2EDCBE}"/>
              </a:ext>
            </a:extLst>
          </p:cNvPr>
          <p:cNvSpPr>
            <a:spLocks noGrp="1"/>
          </p:cNvSpPr>
          <p:nvPr>
            <p:ph type="title"/>
          </p:nvPr>
        </p:nvSpPr>
        <p:spPr>
          <a:xfrm>
            <a:off x="457200" y="332656"/>
            <a:ext cx="8229600" cy="1143000"/>
          </a:xfrm>
        </p:spPr>
        <p:txBody>
          <a:bodyPr>
            <a:noAutofit/>
          </a:bodyPr>
          <a:lstStyle/>
          <a:p>
            <a:endParaRPr lang="en-IN" sz="8800" b="1" dirty="0">
              <a:solidFill>
                <a:srgbClr val="00B0F0"/>
              </a:solidFill>
              <a:latin typeface="Bradley Hand ITC" panose="03070402050302030203" pitchFamily="66" charset="0"/>
            </a:endParaRPr>
          </a:p>
        </p:txBody>
      </p:sp>
      <p:pic>
        <p:nvPicPr>
          <p:cNvPr id="4" name="Picture 3">
            <a:extLst>
              <a:ext uri="{FF2B5EF4-FFF2-40B4-BE49-F238E27FC236}">
                <a16:creationId xmlns:a16="http://schemas.microsoft.com/office/drawing/2014/main" id="{29254E4C-159D-49E6-83B5-47696FB7F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5213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48680"/>
            <a:ext cx="7886700" cy="1325563"/>
          </a:xfrm>
        </p:spPr>
        <p:txBody>
          <a:bodyPr/>
          <a:lstStyle/>
          <a:p>
            <a:pPr algn="ctr"/>
            <a:r>
              <a:rPr lang="en-IN" b="1" u="sng"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57200" y="1408686"/>
            <a:ext cx="8229600" cy="4900634"/>
          </a:xfrm>
        </p:spPr>
        <p:txBody>
          <a:bodyPr>
            <a:normAutofit/>
          </a:bodyPr>
          <a:lstStyle/>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With the increasing popularity of food delivery in daily life , the traditional telephone order food has inconvenience to the customers and the food delivery store. </a:t>
            </a:r>
            <a:r>
              <a:rPr lang="en-IN" sz="2400" dirty="0">
                <a:latin typeface="Times New Roman" panose="02020603050405020304" pitchFamily="18" charset="0"/>
                <a:cs typeface="Times New Roman" panose="02020603050405020304" pitchFamily="18" charset="0"/>
              </a:rPr>
              <a:t>Until very recently, all of these delivery orders were placed over the phone, but there are many disadvantages to this system, including the inconvenience of the customer needing to have a physical copy of the menu, lack of a visual confirmation that the order was placed correctly, and the necessity for the restaurant to have an employee answering the phone and taking orders.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online food ordering system provides convenience for the customers. It overcomes the disadvantages of the traditional queuing system. </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467217" y="1417638"/>
            <a:ext cx="8229600" cy="4972072"/>
          </a:xfrm>
        </p:spPr>
        <p:txBody>
          <a:bodyPr>
            <a:noAutofit/>
          </a:bodyPr>
          <a:lstStyle/>
          <a:p>
            <a:pPr marL="469265" marR="107314" indent="-457200" algn="just">
              <a:spcBef>
                <a:spcPts val="5"/>
              </a:spcBef>
              <a:buClr>
                <a:srgbClr val="6E6E74"/>
              </a:buClr>
              <a:buSzPct val="78571"/>
              <a:buFont typeface="Wingdings" panose="05000000000000000000" pitchFamily="2" charset="2"/>
              <a:buChar char="Ø"/>
              <a:tabLst>
                <a:tab pos="163830" algn="l"/>
              </a:tabLst>
            </a:pPr>
            <a:r>
              <a:rPr lang="en-US" sz="2400" spc="5" dirty="0">
                <a:latin typeface="Times New Roman" panose="02020603050405020304" pitchFamily="18" charset="0"/>
                <a:cs typeface="Times New Roman" panose="02020603050405020304" pitchFamily="18" charset="0"/>
              </a:rPr>
              <a:t>A food delivery app focuses on making the process of food ordering easy and convenient for the customers. The main aim of food ordering app is to develop food ordering system using mobile application which will help customers to manage their food ordering.</a:t>
            </a:r>
            <a:r>
              <a:rPr lang="en-IN" sz="2400" spc="5" dirty="0">
                <a:latin typeface="Times New Roman" panose="02020603050405020304" pitchFamily="18" charset="0"/>
                <a:cs typeface="Times New Roman" panose="02020603050405020304" pitchFamily="18" charset="0"/>
              </a:rPr>
              <a:t> The </a:t>
            </a:r>
            <a:r>
              <a:rPr lang="en-IN" sz="2400" dirty="0">
                <a:latin typeface="Times New Roman" panose="02020603050405020304" pitchFamily="18" charset="0"/>
                <a:cs typeface="Times New Roman" panose="02020603050405020304" pitchFamily="18" charset="0"/>
              </a:rPr>
              <a:t>System </a:t>
            </a:r>
            <a:r>
              <a:rPr lang="en-IN" sz="2400" spc="5" dirty="0">
                <a:latin typeface="Times New Roman" panose="02020603050405020304" pitchFamily="18" charset="0"/>
                <a:cs typeface="Times New Roman" panose="02020603050405020304" pitchFamily="18" charset="0"/>
              </a:rPr>
              <a:t>is User Friendly </a:t>
            </a:r>
            <a:r>
              <a:rPr lang="en-IN" sz="2400" spc="10" dirty="0">
                <a:latin typeface="Times New Roman" panose="02020603050405020304" pitchFamily="18" charset="0"/>
                <a:cs typeface="Times New Roman" panose="02020603050405020304" pitchFamily="18" charset="0"/>
              </a:rPr>
              <a:t>so </a:t>
            </a:r>
            <a:r>
              <a:rPr lang="en-IN" sz="2400" dirty="0">
                <a:latin typeface="Times New Roman" panose="02020603050405020304" pitchFamily="18" charset="0"/>
                <a:cs typeface="Times New Roman" panose="02020603050405020304" pitchFamily="18" charset="0"/>
              </a:rPr>
              <a:t>that </a:t>
            </a:r>
            <a:r>
              <a:rPr lang="en-IN" sz="2400" spc="-5" dirty="0">
                <a:latin typeface="Times New Roman" panose="02020603050405020304" pitchFamily="18" charset="0"/>
                <a:cs typeface="Times New Roman" panose="02020603050405020304" pitchFamily="18" charset="0"/>
              </a:rPr>
              <a:t>any </a:t>
            </a:r>
            <a:r>
              <a:rPr lang="en-IN" sz="2400" spc="5" dirty="0">
                <a:latin typeface="Times New Roman" panose="02020603050405020304" pitchFamily="18" charset="0"/>
                <a:cs typeface="Times New Roman" panose="02020603050405020304" pitchFamily="18" charset="0"/>
              </a:rPr>
              <a:t>person using it will not </a:t>
            </a:r>
            <a:r>
              <a:rPr lang="en-IN" sz="2400" dirty="0">
                <a:latin typeface="Times New Roman" panose="02020603050405020304" pitchFamily="18" charset="0"/>
                <a:cs typeface="Times New Roman" panose="02020603050405020304" pitchFamily="18" charset="0"/>
              </a:rPr>
              <a:t>face </a:t>
            </a:r>
            <a:r>
              <a:rPr lang="en-IN" sz="2400" spc="-5" dirty="0">
                <a:latin typeface="Times New Roman" panose="02020603050405020304" pitchFamily="18" charset="0"/>
                <a:cs typeface="Times New Roman" panose="02020603050405020304" pitchFamily="18" charset="0"/>
              </a:rPr>
              <a:t>any </a:t>
            </a:r>
            <a:r>
              <a:rPr lang="en-IN" sz="2400" spc="5" dirty="0">
                <a:latin typeface="Times New Roman" panose="02020603050405020304" pitchFamily="18" charset="0"/>
                <a:cs typeface="Times New Roman" panose="02020603050405020304" pitchFamily="18" charset="0"/>
              </a:rPr>
              <a:t>difficulties in  </a:t>
            </a:r>
            <a:r>
              <a:rPr lang="en-IN" sz="2400" dirty="0">
                <a:latin typeface="Times New Roman" panose="02020603050405020304" pitchFamily="18" charset="0"/>
                <a:cs typeface="Times New Roman" panose="02020603050405020304" pitchFamily="18" charset="0"/>
              </a:rPr>
              <a:t>operating</a:t>
            </a:r>
            <a:r>
              <a:rPr lang="en-IN" sz="2400" spc="10" dirty="0">
                <a:latin typeface="Times New Roman" panose="02020603050405020304" pitchFamily="18" charset="0"/>
                <a:cs typeface="Times New Roman" panose="02020603050405020304" pitchFamily="18" charset="0"/>
              </a:rPr>
              <a:t> </a:t>
            </a:r>
            <a:r>
              <a:rPr lang="en-IN" sz="2400" spc="5" dirty="0">
                <a:latin typeface="Times New Roman" panose="02020603050405020304" pitchFamily="18" charset="0"/>
                <a:cs typeface="Times New Roman" panose="02020603050405020304" pitchFamily="18" charset="0"/>
              </a:rPr>
              <a:t>it.</a:t>
            </a:r>
            <a:endParaRPr lang="en-IN" sz="2400" dirty="0">
              <a:latin typeface="Times New Roman" panose="02020603050405020304" pitchFamily="18" charset="0"/>
              <a:cs typeface="Times New Roman" panose="02020603050405020304" pitchFamily="18" charset="0"/>
            </a:endParaRPr>
          </a:p>
          <a:p>
            <a:pPr marL="469265" marR="27305" indent="-457200" algn="just">
              <a:buClr>
                <a:srgbClr val="6E6E74"/>
              </a:buClr>
              <a:buSzPct val="78571"/>
              <a:buFont typeface="Wingdings" panose="05000000000000000000" pitchFamily="2" charset="2"/>
              <a:buChar char="Ø"/>
              <a:tabLst>
                <a:tab pos="163830" algn="l"/>
              </a:tabLst>
            </a:pPr>
            <a:r>
              <a:rPr lang="en-IN" sz="2400" spc="5" dirty="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system has </a:t>
            </a:r>
            <a:r>
              <a:rPr lang="en-IN" sz="2400" spc="5" dirty="0">
                <a:latin typeface="Times New Roman" panose="02020603050405020304" pitchFamily="18" charset="0"/>
                <a:cs typeface="Times New Roman" panose="02020603050405020304" pitchFamily="18" charset="0"/>
              </a:rPr>
              <a:t>facilities </a:t>
            </a:r>
            <a:r>
              <a:rPr lang="en-IN" sz="2400" dirty="0">
                <a:latin typeface="Times New Roman" panose="02020603050405020304" pitchFamily="18" charset="0"/>
                <a:cs typeface="Times New Roman" panose="02020603050405020304" pitchFamily="18" charset="0"/>
              </a:rPr>
              <a:t>that </a:t>
            </a:r>
            <a:r>
              <a:rPr lang="en-IN" sz="2400" spc="10" dirty="0">
                <a:latin typeface="Times New Roman" panose="02020603050405020304" pitchFamily="18" charset="0"/>
                <a:cs typeface="Times New Roman" panose="02020603050405020304" pitchFamily="18" charset="0"/>
              </a:rPr>
              <a:t>allow </a:t>
            </a:r>
            <a:r>
              <a:rPr lang="en-IN" sz="2400" dirty="0">
                <a:latin typeface="Times New Roman" panose="02020603050405020304" pitchFamily="18" charset="0"/>
                <a:cs typeface="Times New Roman" panose="02020603050405020304" pitchFamily="18" charset="0"/>
              </a:rPr>
              <a:t>users to view </a:t>
            </a:r>
            <a:r>
              <a:rPr lang="en-IN" sz="2400" spc="5" dirty="0">
                <a:latin typeface="Times New Roman" panose="02020603050405020304" pitchFamily="18" charset="0"/>
                <a:cs typeface="Times New Roman" panose="02020603050405020304" pitchFamily="18" charset="0"/>
              </a:rPr>
              <a:t>menu </a:t>
            </a:r>
            <a:r>
              <a:rPr lang="en-IN" sz="2400" dirty="0">
                <a:latin typeface="Times New Roman" panose="02020603050405020304" pitchFamily="18" charset="0"/>
                <a:cs typeface="Times New Roman" panose="02020603050405020304" pitchFamily="18" charset="0"/>
              </a:rPr>
              <a:t>card, </a:t>
            </a:r>
            <a:r>
              <a:rPr lang="en-IN" sz="2400" spc="5" dirty="0">
                <a:latin typeface="Times New Roman" panose="02020603050405020304" pitchFamily="18" charset="0"/>
                <a:cs typeface="Times New Roman" panose="02020603050405020304" pitchFamily="18" charset="0"/>
              </a:rPr>
              <a:t>select the </a:t>
            </a:r>
            <a:r>
              <a:rPr lang="en-IN" sz="2400" dirty="0">
                <a:latin typeface="Times New Roman" panose="02020603050405020304" pitchFamily="18" charset="0"/>
                <a:cs typeface="Times New Roman" panose="02020603050405020304" pitchFamily="18" charset="0"/>
              </a:rPr>
              <a:t>items as required, </a:t>
            </a:r>
            <a:r>
              <a:rPr lang="en-IN" sz="2400" spc="5" dirty="0">
                <a:latin typeface="Times New Roman" panose="02020603050405020304" pitchFamily="18" charset="0"/>
                <a:cs typeface="Times New Roman" panose="02020603050405020304" pitchFamily="18" charset="0"/>
              </a:rPr>
              <a:t>add them </a:t>
            </a:r>
            <a:r>
              <a:rPr lang="en-IN" sz="2400" spc="-5" dirty="0">
                <a:latin typeface="Times New Roman" panose="02020603050405020304" pitchFamily="18" charset="0"/>
                <a:cs typeface="Times New Roman" panose="02020603050405020304" pitchFamily="18" charset="0"/>
              </a:rPr>
              <a:t>to </a:t>
            </a:r>
            <a:r>
              <a:rPr lang="en-IN" sz="2400" spc="5" dirty="0">
                <a:latin typeface="Times New Roman" panose="02020603050405020304" pitchFamily="18" charset="0"/>
                <a:cs typeface="Times New Roman" panose="02020603050405020304" pitchFamily="18" charset="0"/>
              </a:rPr>
              <a:t>cart, view menu </a:t>
            </a:r>
            <a:r>
              <a:rPr lang="en-IN" sz="2400" dirty="0">
                <a:latin typeface="Times New Roman" panose="02020603050405020304" pitchFamily="18" charset="0"/>
                <a:cs typeface="Times New Roman" panose="02020603050405020304" pitchFamily="18" charset="0"/>
              </a:rPr>
              <a:t>card, </a:t>
            </a:r>
            <a:r>
              <a:rPr lang="en-IN" sz="2400" spc="5" dirty="0">
                <a:latin typeface="Times New Roman" panose="02020603050405020304" pitchFamily="18" charset="0"/>
                <a:cs typeface="Times New Roman" panose="02020603050405020304" pitchFamily="18" charset="0"/>
              </a:rPr>
              <a:t>select </a:t>
            </a:r>
            <a:r>
              <a:rPr lang="en-IN" sz="2400" spc="10" dirty="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items as required, view </a:t>
            </a:r>
            <a:r>
              <a:rPr lang="en-IN" sz="2400" spc="5" dirty="0">
                <a:latin typeface="Times New Roman" panose="02020603050405020304" pitchFamily="18" charset="0"/>
                <a:cs typeface="Times New Roman" panose="02020603050405020304" pitchFamily="18" charset="0"/>
              </a:rPr>
              <a:t>special discounts on  food items, select </a:t>
            </a:r>
            <a:r>
              <a:rPr lang="en-IN" sz="2400" dirty="0">
                <a:latin typeface="Times New Roman" panose="02020603050405020304" pitchFamily="18" charset="0"/>
                <a:cs typeface="Times New Roman" panose="02020603050405020304" pitchFamily="18" charset="0"/>
              </a:rPr>
              <a:t>a food </a:t>
            </a:r>
            <a:r>
              <a:rPr lang="en-IN" sz="2400" spc="-5" dirty="0">
                <a:latin typeface="Times New Roman" panose="02020603050405020304" pitchFamily="18" charset="0"/>
                <a:cs typeface="Times New Roman" panose="02020603050405020304" pitchFamily="18" charset="0"/>
              </a:rPr>
              <a:t>delivery, rate </a:t>
            </a:r>
            <a:r>
              <a:rPr lang="en-IN" sz="2400" spc="5" dirty="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items </a:t>
            </a:r>
            <a:r>
              <a:rPr lang="en-IN" sz="2400" spc="5" dirty="0">
                <a:latin typeface="Times New Roman" panose="02020603050405020304" pitchFamily="18" charset="0"/>
                <a:cs typeface="Times New Roman" panose="02020603050405020304" pitchFamily="18" charset="0"/>
              </a:rPr>
              <a:t>and </a:t>
            </a:r>
            <a:r>
              <a:rPr lang="en-IN" sz="2400" spc="10" dirty="0">
                <a:latin typeface="Times New Roman" panose="02020603050405020304" pitchFamily="18" charset="0"/>
                <a:cs typeface="Times New Roman" panose="02020603050405020304" pitchFamily="18" charset="0"/>
              </a:rPr>
              <a:t>services</a:t>
            </a:r>
            <a:r>
              <a:rPr lang="en-IN" sz="2400" spc="4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provided.</a:t>
            </a:r>
          </a:p>
          <a:p>
            <a:pPr marL="469265" indent="-457200" algn="just">
              <a:buClr>
                <a:srgbClr val="6E6E74"/>
              </a:buClr>
              <a:buSzPct val="78571"/>
              <a:buFont typeface="Wingdings" panose="05000000000000000000" pitchFamily="2" charset="2"/>
              <a:buChar char="Ø"/>
              <a:tabLst>
                <a:tab pos="163830" algn="l"/>
              </a:tabLst>
            </a:pPr>
            <a:r>
              <a:rPr lang="en-IN" sz="2400" spc="5" dirty="0">
                <a:latin typeface="Times New Roman" panose="02020603050405020304" pitchFamily="18" charset="0"/>
                <a:cs typeface="Times New Roman" panose="02020603050405020304" pitchFamily="18" charset="0"/>
              </a:rPr>
              <a:t>Less time consuming hence increases the efficiency of the</a:t>
            </a:r>
            <a:r>
              <a:rPr lang="en-IN" sz="2400" spc="7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system.</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8855"/>
            <a:ext cx="7886700" cy="1325563"/>
          </a:xfrm>
        </p:spPr>
        <p:txBody>
          <a:bodyPr>
            <a:normAutofit/>
          </a:bodyPr>
          <a:lstStyle/>
          <a:p>
            <a:pPr algn="ctr"/>
            <a:r>
              <a:rPr lang="en-IN" b="1" u="sng" dirty="0">
                <a:latin typeface="Times New Roman" panose="02020603050405020304" pitchFamily="18" charset="0"/>
                <a:cs typeface="Times New Roman" panose="02020603050405020304" pitchFamily="18" charset="0"/>
              </a:rPr>
              <a:t>REQUIREMENT SPECIFICATION</a:t>
            </a:r>
          </a:p>
        </p:txBody>
      </p:sp>
      <p:sp>
        <p:nvSpPr>
          <p:cNvPr id="3" name="Content Placeholder 2"/>
          <p:cNvSpPr>
            <a:spLocks noGrp="1"/>
          </p:cNvSpPr>
          <p:nvPr>
            <p:ph sz="half" idx="1"/>
          </p:nvPr>
        </p:nvSpPr>
        <p:spPr>
          <a:xfrm>
            <a:off x="514350" y="1825625"/>
            <a:ext cx="4273674" cy="4351338"/>
          </a:xfrm>
        </p:spPr>
        <p:txBody>
          <a:bodyPr>
            <a:normAutofit fontScale="77500" lnSpcReduction="20000"/>
          </a:bodyPr>
          <a:lstStyle/>
          <a:p>
            <a:pPr>
              <a:lnSpc>
                <a:spcPct val="150000"/>
              </a:lnSpc>
              <a:buNone/>
            </a:pPr>
            <a:r>
              <a:rPr lang="en-IN" sz="2600" b="1" u="sng" dirty="0">
                <a:latin typeface="Times New Roman" panose="02020603050405020304" pitchFamily="18" charset="0"/>
                <a:cs typeface="Times New Roman" panose="02020603050405020304" pitchFamily="18" charset="0"/>
              </a:rPr>
              <a:t>REQUIRED HARDWARE</a:t>
            </a:r>
          </a:p>
          <a:p>
            <a:pPr>
              <a:lnSpc>
                <a:spcPct val="150000"/>
              </a:lnSpc>
            </a:pPr>
            <a:r>
              <a:rPr lang="en-US" sz="2600" b="1" dirty="0"/>
              <a:t>Laptop or PC</a:t>
            </a:r>
            <a:endParaRPr lang="en-IN" sz="2600" b="1" u="sng"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600" dirty="0"/>
              <a:t>i3 Processor Based Computer or higher</a:t>
            </a:r>
            <a:endParaRPr lang="en-IN" sz="2600" dirty="0"/>
          </a:p>
          <a:p>
            <a:pPr lvl="0">
              <a:buFont typeface="Wingdings" panose="05000000000000000000" pitchFamily="2" charset="2"/>
              <a:buChar char="Ø"/>
            </a:pPr>
            <a:r>
              <a:rPr lang="en-US" sz="2600" dirty="0"/>
              <a:t>2GB RAM</a:t>
            </a:r>
            <a:endParaRPr lang="en-IN" sz="2600" dirty="0"/>
          </a:p>
          <a:p>
            <a:pPr lvl="0">
              <a:buFont typeface="Wingdings" panose="05000000000000000000" pitchFamily="2" charset="2"/>
              <a:buChar char="Ø"/>
            </a:pPr>
            <a:r>
              <a:rPr lang="en-US" sz="2600" dirty="0"/>
              <a:t>5 GB Hard Disk</a:t>
            </a:r>
          </a:p>
          <a:p>
            <a:pPr lvl="0">
              <a:buFont typeface="Wingdings" panose="05000000000000000000" pitchFamily="2" charset="2"/>
              <a:buChar char="Ø"/>
            </a:pPr>
            <a:endParaRPr lang="en-US" sz="2600" dirty="0"/>
          </a:p>
          <a:p>
            <a:r>
              <a:rPr lang="en-US" sz="2600" b="1" dirty="0"/>
              <a:t>Android Phone or Tablet </a:t>
            </a:r>
            <a:endParaRPr lang="en-IN" sz="2600" dirty="0"/>
          </a:p>
          <a:p>
            <a:pPr lvl="0">
              <a:buFont typeface="Wingdings" panose="05000000000000000000" pitchFamily="2" charset="2"/>
              <a:buChar char="Ø"/>
            </a:pPr>
            <a:r>
              <a:rPr lang="en-US" sz="2600" dirty="0"/>
              <a:t>1.2 Quad core Processor or higher</a:t>
            </a:r>
            <a:endParaRPr lang="en-IN" sz="2600" dirty="0"/>
          </a:p>
          <a:p>
            <a:pPr lvl="0">
              <a:buFont typeface="Wingdings" panose="05000000000000000000" pitchFamily="2" charset="2"/>
              <a:buChar char="Ø"/>
            </a:pPr>
            <a:r>
              <a:rPr lang="en-US" sz="2600" dirty="0"/>
              <a:t>2 GB RAM</a:t>
            </a:r>
            <a:endParaRPr lang="en-IN" sz="2600" dirty="0"/>
          </a:p>
          <a:p>
            <a:pPr lvl="0">
              <a:buFont typeface="Wingdings" panose="05000000000000000000" pitchFamily="2" charset="2"/>
              <a:buChar char="Ø"/>
            </a:pPr>
            <a:endParaRPr lang="en-IN" dirty="0"/>
          </a:p>
          <a:p>
            <a:pPr algn="just">
              <a:buNone/>
            </a:pPr>
            <a:r>
              <a:rPr lang="en-IN" b="1" dirty="0">
                <a:latin typeface="Times New Roman" panose="02020603050405020304" pitchFamily="18" charset="0"/>
                <a:cs typeface="Times New Roman" panose="02020603050405020304" pitchFamily="18" charset="0"/>
              </a:rPr>
              <a:t> </a:t>
            </a:r>
          </a:p>
        </p:txBody>
      </p:sp>
      <p:sp>
        <p:nvSpPr>
          <p:cNvPr id="4" name="Content Placeholder 3"/>
          <p:cNvSpPr>
            <a:spLocks noGrp="1"/>
          </p:cNvSpPr>
          <p:nvPr>
            <p:ph sz="half" idx="2"/>
          </p:nvPr>
        </p:nvSpPr>
        <p:spPr>
          <a:xfrm>
            <a:off x="4932040" y="1808382"/>
            <a:ext cx="3890122" cy="4351338"/>
          </a:xfrm>
        </p:spPr>
        <p:txBody>
          <a:bodyPr>
            <a:normAutofit fontScale="77500" lnSpcReduction="20000"/>
          </a:bodyPr>
          <a:lstStyle/>
          <a:p>
            <a:pPr>
              <a:lnSpc>
                <a:spcPct val="150000"/>
              </a:lnSpc>
              <a:buNone/>
            </a:pPr>
            <a:r>
              <a:rPr lang="en-IN" sz="2600" b="1" u="sng" dirty="0">
                <a:latin typeface="Times New Roman" panose="02020603050405020304" pitchFamily="18" charset="0"/>
                <a:cs typeface="Times New Roman" panose="02020603050405020304" pitchFamily="18" charset="0"/>
              </a:rPr>
              <a:t>REQUIRED SOFTWARE</a:t>
            </a:r>
          </a:p>
          <a:p>
            <a:pPr>
              <a:lnSpc>
                <a:spcPct val="150000"/>
              </a:lnSpc>
            </a:pPr>
            <a:r>
              <a:rPr lang="en-IN" sz="2600" b="1" dirty="0">
                <a:latin typeface="Times New Roman" panose="02020603050405020304" pitchFamily="18" charset="0"/>
                <a:cs typeface="Times New Roman" panose="02020603050405020304" pitchFamily="18" charset="0"/>
              </a:rPr>
              <a:t>Tools Used</a:t>
            </a:r>
          </a:p>
          <a:p>
            <a:pPr>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Android Studio</a:t>
            </a:r>
          </a:p>
          <a:p>
            <a:pPr>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Android SDK</a:t>
            </a:r>
          </a:p>
          <a:p>
            <a:pPr>
              <a:lnSpc>
                <a:spcPct val="150000"/>
              </a:lnSpc>
            </a:pPr>
            <a:r>
              <a:rPr lang="en-IN" sz="2600" b="1" dirty="0">
                <a:latin typeface="Times New Roman" panose="02020603050405020304" pitchFamily="18" charset="0"/>
                <a:cs typeface="Times New Roman" panose="02020603050405020304" pitchFamily="18" charset="0"/>
              </a:rPr>
              <a:t>Technologies Used</a:t>
            </a:r>
          </a:p>
          <a:p>
            <a:pPr>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Android</a:t>
            </a:r>
          </a:p>
          <a:p>
            <a:pPr>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Java/</a:t>
            </a:r>
            <a:r>
              <a:rPr lang="en-IN" sz="2600" dirty="0" err="1">
                <a:latin typeface="Times New Roman" panose="02020603050405020304" pitchFamily="18" charset="0"/>
                <a:cs typeface="Times New Roman" panose="02020603050405020304" pitchFamily="18" charset="0"/>
              </a:rPr>
              <a:t>Kotlin</a:t>
            </a:r>
            <a:endParaRPr lang="en-IN" sz="2600" dirty="0">
              <a:latin typeface="Times New Roman" panose="02020603050405020304" pitchFamily="18" charset="0"/>
              <a:cs typeface="Times New Roman" panose="02020603050405020304" pitchFamily="18" charset="0"/>
            </a:endParaRPr>
          </a:p>
          <a:p>
            <a:pPr algn="ctr">
              <a:lnSpc>
                <a:spcPct val="150000"/>
              </a:lnSpc>
              <a:buNone/>
            </a:pPr>
            <a:endParaRPr lang="en-IN" sz="2600" b="1" u="sng" dirty="0">
              <a:latin typeface="Times New Roman" panose="02020603050405020304" pitchFamily="18" charset="0"/>
              <a:cs typeface="Times New Roman" panose="02020603050405020304" pitchFamily="18" charset="0"/>
            </a:endParaRPr>
          </a:p>
          <a:p>
            <a:pPr marL="0" lv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buNone/>
            </a:pP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B844-19B2-404D-B755-84DD083F1888}"/>
              </a:ext>
            </a:extLst>
          </p:cNvPr>
          <p:cNvSpPr>
            <a:spLocks noGrp="1"/>
          </p:cNvSpPr>
          <p:nvPr>
            <p:ph type="title"/>
          </p:nvPr>
        </p:nvSpPr>
        <p:spPr>
          <a:xfrm>
            <a:off x="462209" y="160337"/>
            <a:ext cx="8229600" cy="1143000"/>
          </a:xfrm>
        </p:spPr>
        <p:txBody>
          <a:bodyPr/>
          <a:lstStyle/>
          <a:p>
            <a:pPr algn="ctr"/>
            <a:r>
              <a:rPr lang="en-IN" b="1" u="sng"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5CEB8992-87E6-4164-8C77-1B071252F6EB}"/>
              </a:ext>
            </a:extLst>
          </p:cNvPr>
          <p:cNvSpPr>
            <a:spLocks noGrp="1"/>
          </p:cNvSpPr>
          <p:nvPr>
            <p:ph idx="1"/>
          </p:nvPr>
        </p:nvSpPr>
        <p:spPr>
          <a:xfrm>
            <a:off x="462209" y="1284547"/>
            <a:ext cx="4973887" cy="5312805"/>
          </a:xfrm>
        </p:spPr>
        <p:txBody>
          <a:bodyPr>
            <a:normAutofit/>
          </a:bodyPr>
          <a:lstStyle/>
          <a:p>
            <a:pPr algn="just"/>
            <a:r>
              <a:rPr lang="en-US" dirty="0"/>
              <a:t>As mentioned before one goal of this project is to provide hustle free environment for customers for online food ordering by viewing list of restaurants , their menus and order food online. These conditions are bound to many variables, and the method used here in this project is the </a:t>
            </a:r>
            <a:r>
              <a:rPr lang="en-US" b="1" dirty="0"/>
              <a:t>Agile methodology</a:t>
            </a:r>
            <a:r>
              <a:rPr lang="en-US" dirty="0"/>
              <a:t>. Agile software development describes an approach to software development under which requirements and solutions evolve through the collaborative effort of self-organizing and cross-functional teams and their customer(s)/end user(s). It advocates adaptive planning, evolutionary development, early delivery, and continual improvement, and it encourages rapid and flexible response to change.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1284547"/>
            <a:ext cx="3528391" cy="5239748"/>
          </a:xfrm>
          <a:prstGeom prst="rect">
            <a:avLst/>
          </a:prstGeom>
        </p:spPr>
      </p:pic>
    </p:spTree>
    <p:extLst>
      <p:ext uri="{BB962C8B-B14F-4D97-AF65-F5344CB8AC3E}">
        <p14:creationId xmlns:p14="http://schemas.microsoft.com/office/powerpoint/2010/main" val="343819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LIST OF MODULES</a:t>
            </a:r>
          </a:p>
        </p:txBody>
      </p:sp>
      <p:sp>
        <p:nvSpPr>
          <p:cNvPr id="3" name="Content Placeholder 2"/>
          <p:cNvSpPr>
            <a:spLocks noGrp="1"/>
          </p:cNvSpPr>
          <p:nvPr>
            <p:ph idx="1"/>
          </p:nvPr>
        </p:nvSpPr>
        <p:spPr>
          <a:xfrm>
            <a:off x="628650" y="1825624"/>
            <a:ext cx="7886700" cy="4699719"/>
          </a:xfrm>
        </p:spPr>
        <p:txBody>
          <a:bodyPr>
            <a:normAutofit fontScale="92500" lnSpcReduction="20000"/>
          </a:bodyPr>
          <a:lstStyle/>
          <a:p>
            <a:pPr>
              <a:buFont typeface="Wingdings" panose="05000000000000000000" pitchFamily="2" charset="2"/>
              <a:buChar char="Ø"/>
            </a:pPr>
            <a:r>
              <a:rPr lang="en-US" b="1" dirty="0"/>
              <a:t>User Module </a:t>
            </a:r>
            <a:r>
              <a:rPr lang="en-US" dirty="0"/>
              <a:t>: User have option to choose the cuisine, hotels of nearby. User will get details of restaurant like name, location and reviews. User will can select the food from the menu list, can add to favorites and can processed further. User can view the history of their orders and the current orders status.</a:t>
            </a:r>
          </a:p>
          <a:p>
            <a:pPr>
              <a:buFont typeface="Wingdings" panose="05000000000000000000" pitchFamily="2" charset="2"/>
              <a:buChar char="Ø"/>
            </a:pPr>
            <a:endParaRPr lang="en-IN" dirty="0"/>
          </a:p>
          <a:p>
            <a:pPr lvl="1"/>
            <a:r>
              <a:rPr lang="en-US" sz="1900" b="1" dirty="0"/>
              <a:t>Register: </a:t>
            </a:r>
            <a:r>
              <a:rPr lang="en-US" sz="1900" dirty="0"/>
              <a:t>User can register and get login</a:t>
            </a:r>
            <a:endParaRPr lang="en-IN" sz="1900" dirty="0"/>
          </a:p>
          <a:p>
            <a:pPr lvl="1"/>
            <a:r>
              <a:rPr lang="en-US" sz="1900" b="1" dirty="0"/>
              <a:t>Login: </a:t>
            </a:r>
            <a:r>
              <a:rPr lang="en-US" sz="1900" dirty="0"/>
              <a:t>User can login using credentials.</a:t>
            </a:r>
            <a:endParaRPr lang="en-IN" sz="1900" dirty="0"/>
          </a:p>
          <a:p>
            <a:pPr lvl="1"/>
            <a:r>
              <a:rPr lang="en-US" sz="1900" b="1" dirty="0"/>
              <a:t>Profile: </a:t>
            </a:r>
            <a:r>
              <a:rPr lang="en-US" sz="1900" dirty="0"/>
              <a:t>User can set their profile.</a:t>
            </a:r>
            <a:endParaRPr lang="en-IN" sz="1900" dirty="0"/>
          </a:p>
          <a:p>
            <a:pPr lvl="1"/>
            <a:r>
              <a:rPr lang="en-US" sz="1900" b="1" dirty="0"/>
              <a:t>Change Password: </a:t>
            </a:r>
            <a:r>
              <a:rPr lang="en-US" sz="1900" dirty="0"/>
              <a:t>User can change their password.</a:t>
            </a:r>
            <a:endParaRPr lang="en-IN" sz="1900" dirty="0"/>
          </a:p>
          <a:p>
            <a:pPr lvl="1"/>
            <a:r>
              <a:rPr lang="en-US" sz="1900" b="1" dirty="0"/>
              <a:t>Cuisine: </a:t>
            </a:r>
            <a:r>
              <a:rPr lang="en-US" sz="1900" dirty="0"/>
              <a:t>User can select list of cuisines. Can also list hotels and search for the desire restaurant.</a:t>
            </a:r>
            <a:endParaRPr lang="en-IN" sz="1900" dirty="0"/>
          </a:p>
          <a:p>
            <a:pPr lvl="1"/>
            <a:r>
              <a:rPr lang="en-US" sz="1900" b="1" dirty="0"/>
              <a:t>Restaurant: </a:t>
            </a:r>
            <a:r>
              <a:rPr lang="en-US" sz="1900" dirty="0"/>
              <a:t>Restaurant Details been shown like address, location, reviews and ratings.</a:t>
            </a:r>
            <a:endParaRPr lang="en-IN" sz="1900" dirty="0"/>
          </a:p>
          <a:p>
            <a:pPr lvl="1"/>
            <a:r>
              <a:rPr lang="en-US" sz="1900" b="1" dirty="0"/>
              <a:t>Menu: </a:t>
            </a:r>
            <a:r>
              <a:rPr lang="en-US" sz="1900" dirty="0"/>
              <a:t>list of Menu with price, details and photos. Filter menu by Kind of Food e.g.: Appetizers, Main course, Sides etc. Proceed to Order, Cart Page - Modify deleted items, Order Confirmation/Payment/COD etc.</a:t>
            </a:r>
            <a:endParaRPr lang="en-IN" sz="1900" dirty="0"/>
          </a:p>
          <a:p>
            <a:pPr lvl="1"/>
            <a:r>
              <a:rPr lang="en-US" sz="1900" b="1" dirty="0"/>
              <a:t>Orders: </a:t>
            </a:r>
            <a:r>
              <a:rPr lang="en-US" sz="1900" dirty="0"/>
              <a:t>Users can view the pervious and current order history and also can track the order.</a:t>
            </a:r>
            <a:endParaRPr lang="en-IN" sz="1900" dirty="0"/>
          </a:p>
          <a:p>
            <a:pPr lvl="1"/>
            <a:r>
              <a:rPr lang="en-US" sz="1900" b="1" dirty="0"/>
              <a:t>Favorites : </a:t>
            </a:r>
            <a:r>
              <a:rPr lang="en-US" sz="1900" dirty="0"/>
              <a:t>Favorites Food/remove from Favorites.</a:t>
            </a:r>
            <a:endParaRPr lang="en-IN" sz="1900" dirty="0"/>
          </a:p>
          <a:p>
            <a:pPr lvl="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628650" y="1844824"/>
            <a:ext cx="8191822" cy="4351338"/>
          </a:xfrm>
        </p:spPr>
        <p:txBody>
          <a:bodyPr>
            <a:normAutofit/>
          </a:bodyPr>
          <a:lstStyle/>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Overcomes the disadvantage of the traditional queuing  system.</a:t>
            </a: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Enhances speed of ordering foods.</a:t>
            </a: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Takeaway of foods.</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Free delivery.</a:t>
            </a:r>
            <a:endParaRPr lang="en-IN"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Advanced sorting functions.</a:t>
            </a:r>
            <a:endParaRPr lang="en-IN" sz="2400" dirty="0">
              <a:latin typeface="Times New Roman" panose="02020603050405020304" pitchFamily="18" charset="0"/>
              <a:cs typeface="Times New Roman" panose="02020603050405020304" pitchFamily="18" charset="0"/>
            </a:endParaRPr>
          </a:p>
          <a:p>
            <a:pPr marL="0" lvl="0" indent="0" algn="just">
              <a:buNone/>
            </a:pPr>
            <a:endParaRPr lang="en-US" sz="24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More convenient and easy to use.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No need to waste time standing in long queues.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More options to choose from.</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24X7 availability.</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Lower prices with better discounts.</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TotalTime>
  <Words>1170</Words>
  <Application>Microsoft Office PowerPoint</Application>
  <PresentationFormat>On-screen Show (4:3)</PresentationFormat>
  <Paragraphs>137</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Bradley Hand ITC</vt:lpstr>
      <vt:lpstr>Calibri</vt:lpstr>
      <vt:lpstr>Calibri Light</vt:lpstr>
      <vt:lpstr>Times New Roman</vt:lpstr>
      <vt:lpstr>Wingdings</vt:lpstr>
      <vt:lpstr>Office Theme</vt:lpstr>
      <vt:lpstr>PROJECT PRESENTATION  ON  MEGA APP (Food Ordering App)</vt:lpstr>
      <vt:lpstr>CONTENTS</vt:lpstr>
      <vt:lpstr>INTRODUCTION</vt:lpstr>
      <vt:lpstr>OBJECTIVE</vt:lpstr>
      <vt:lpstr>REQUIREMENT SPECIFICATION</vt:lpstr>
      <vt:lpstr>METHODOLOGY</vt:lpstr>
      <vt:lpstr>LIST OF MODULES</vt:lpstr>
      <vt:lpstr>APPLICATIONS</vt:lpstr>
      <vt:lpstr>ADVANTAGES</vt:lpstr>
      <vt:lpstr>LIMITATIONS</vt:lpstr>
      <vt:lpstr>BLOCK DIAGRAM </vt:lpstr>
      <vt:lpstr>ACTIVITY DIAGRAM</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Tushar Singh</cp:lastModifiedBy>
  <cp:revision>98</cp:revision>
  <dcterms:created xsi:type="dcterms:W3CDTF">2018-03-23T06:19:56Z</dcterms:created>
  <dcterms:modified xsi:type="dcterms:W3CDTF">2021-07-15T05:38:50Z</dcterms:modified>
</cp:coreProperties>
</file>