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</p:sldIdLst>
  <p:sldSz cx="12192000" cy="6858000"/>
  <p:notesSz cx="6858000" cy="9144000"/>
  <p:embeddedFontLst>
    <p:embeddedFont>
      <p:font typeface="Tahoma" panose="020B0604030504040204" pitchFamily="34" charset="0"/>
      <p:regular r:id="rId84"/>
      <p:bold r:id="rId85"/>
    </p:embeddedFont>
    <p:embeddedFont>
      <p:font typeface="Calibri" panose="020F0502020204030204" pitchFamily="34" charset="0"/>
      <p:regular r:id="rId86"/>
      <p:bold r:id="rId87"/>
      <p:italic r:id="rId88"/>
      <p:boldItalic r:id="rId8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3E2A5E-DAE5-4EDA-BBF5-8AA8F297285C}">
  <a:tblStyle styleId="{533E2A5E-DAE5-4EDA-BBF5-8AA8F29728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.fntdata"/><Relationship Id="rId89" Type="http://schemas.openxmlformats.org/officeDocument/2006/relationships/font" Target="fonts/font6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2.fntdata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font" Target="fonts/font5.fntdata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4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3583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2904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64" name="Google Shape;164;p10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5750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p11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7356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2356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6988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14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3524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400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0031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9993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9832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2275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799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9334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0965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22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73206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12883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24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3584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p25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5383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33524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84428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82781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8115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2" name="Google Shape;102;p3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52754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p30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74676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310" name="Google Shape;310;p31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87854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319" name="Google Shape;319;p32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86761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328" name="Google Shape;328;p33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32151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337" name="Google Shape;337;p34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29907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346" name="Google Shape;346;p35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1146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355" name="Google Shape;355;p36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52825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Google Shape;364;p37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37196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38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27108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p39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6600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2" name="Google Shape;112;p4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9238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96307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34322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02219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Google Shape;400;p43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1825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" name="Google Shape;406;p44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54298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45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15509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53632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57707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Google Shape;437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94981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0530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50387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8994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08419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61176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0048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3" name="Google Shape;473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694994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9" name="Google Shape;479;p55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41278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Google Shape;488;p56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52573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12582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Google Shape;500;p58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83475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6" name="Google Shape;506;p59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406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29" name="Google Shape;129;p6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43796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047197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17853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786120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Google Shape;538;p63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452179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9" name="Google Shape;549;p64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961099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54391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58384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785824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677544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8626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46296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99803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703184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923886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3" name="Google Shape;603;p73:notes"/>
          <p:cNvSpPr txBox="1">
            <a:spLocks noGrp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940396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262727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424611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361574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583003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544084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7721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008849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12271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2999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3107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75734" y="303214"/>
            <a:ext cx="10888133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se/6/docs/api/" TargetMode="Externa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Java Basics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1524000" y="4675030"/>
            <a:ext cx="9144000" cy="58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Dr Ilayaraja 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3"/>
          <p:cNvSpPr txBox="1">
            <a:spLocks noGrp="1"/>
          </p:cNvSpPr>
          <p:nvPr>
            <p:ph type="body" idx="1"/>
          </p:nvPr>
        </p:nvSpPr>
        <p:spPr>
          <a:xfrm>
            <a:off x="1522412" y="1510553"/>
            <a:ext cx="9147175" cy="4677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339725" lvl="0" indent="-3397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/>
              <a:t> : A statement to instruct the computer to print a line of output on the console.</a:t>
            </a:r>
            <a:endParaRPr/>
          </a:p>
          <a:p>
            <a:pPr marL="739775" lvl="1" indent="-282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pronounced "</a:t>
            </a:r>
            <a:r>
              <a:rPr lang="en-US" i="1"/>
              <a:t>print-linn</a:t>
            </a:r>
            <a:r>
              <a:rPr lang="en-US"/>
              <a:t>"</a:t>
            </a:r>
            <a:endParaRPr/>
          </a:p>
          <a:p>
            <a:pPr marL="739775" lvl="1" indent="-282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sometimes called a "</a:t>
            </a:r>
            <a:r>
              <a:rPr lang="en-US" i="1"/>
              <a:t>println statement"</a:t>
            </a:r>
            <a:r>
              <a:rPr lang="en-US"/>
              <a:t> for short</a:t>
            </a:r>
            <a:endParaRPr/>
          </a:p>
          <a:p>
            <a:pPr marL="339725" lvl="0" indent="-3397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339725" lvl="0" indent="-3397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Two ways to 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/>
              <a:t> :</a:t>
            </a:r>
            <a:endParaRPr/>
          </a:p>
          <a:p>
            <a:pPr marL="739775" lvl="1" indent="-282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System.out.println("</a:t>
            </a:r>
            <a:r>
              <a:rPr lang="en-US" b="1" i="1"/>
              <a:t>&lt;Message&gt;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");</a:t>
            </a:r>
            <a:endParaRPr/>
          </a:p>
          <a:p>
            <a:pPr marL="739775" lvl="1" indent="-282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Prints the given message as a line of text on the console.</a:t>
            </a:r>
            <a:endParaRPr/>
          </a:p>
          <a:p>
            <a:pPr marL="739775" lvl="1" indent="-282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739775" lvl="1" indent="-282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System.out.println();</a:t>
            </a:r>
            <a:endParaRPr/>
          </a:p>
          <a:p>
            <a:pPr marL="739775" lvl="1" indent="-282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Prints a blank line on the console.</a:t>
            </a:r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System.out.println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Documentation / Comments</a:t>
            </a:r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Multi-line documentation</a:t>
            </a:r>
            <a:endParaRPr dirty="0"/>
          </a:p>
          <a:p>
            <a:pPr marL="482600" lvl="1" indent="-177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/*  Start of documentation</a:t>
            </a:r>
            <a:endParaRPr dirty="0"/>
          </a:p>
          <a:p>
            <a:pPr marL="482600" lvl="1" indent="-177800">
              <a:buSzPts val="2400"/>
              <a:buNone/>
            </a:pP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End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documentation */ </a:t>
            </a:r>
            <a:endParaRPr dirty="0"/>
          </a:p>
          <a:p>
            <a:pPr marL="482600" lvl="1" indent="-177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Documentation for a single line</a:t>
            </a:r>
            <a:endParaRPr dirty="0"/>
          </a:p>
          <a:p>
            <a:pPr marL="482600" lvl="1" indent="-177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//Everything until the end of the line is a comment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Important Note</a:t>
            </a:r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Java instruction must be followed by a semi-colon!</a:t>
            </a:r>
            <a:endParaRPr/>
          </a:p>
        </p:txBody>
      </p:sp>
      <p:sp>
        <p:nvSpPr>
          <p:cNvPr id="183" name="Google Shape;183;p25"/>
          <p:cNvSpPr txBox="1"/>
          <p:nvPr/>
        </p:nvSpPr>
        <p:spPr>
          <a:xfrm>
            <a:off x="1981947" y="2888456"/>
            <a:ext cx="2743200" cy="222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format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Instruction1;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Instruction2;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Instruction3;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:        :</a:t>
            </a:r>
            <a:endParaRPr/>
          </a:p>
        </p:txBody>
      </p:sp>
      <p:sp>
        <p:nvSpPr>
          <p:cNvPr id="184" name="Google Shape;184;p25"/>
          <p:cNvSpPr txBox="1"/>
          <p:nvPr/>
        </p:nvSpPr>
        <p:spPr>
          <a:xfrm>
            <a:off x="5438588" y="2773830"/>
            <a:ext cx="4140200" cy="176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num = 0;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System.out.println(num);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:        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 Output</a:t>
            </a:r>
            <a:endParaRPr/>
          </a:p>
        </p:txBody>
      </p:sp>
      <p:sp>
        <p:nvSpPr>
          <p:cNvPr id="190" name="Google Shape;190;p26"/>
          <p:cNvSpPr txBox="1">
            <a:spLocks noGrp="1"/>
          </p:cNvSpPr>
          <p:nvPr>
            <p:ph type="body" idx="1"/>
          </p:nvPr>
        </p:nvSpPr>
        <p:spPr>
          <a:xfrm>
            <a:off x="838199" y="1438835"/>
            <a:ext cx="10833847" cy="4738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-16446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Format:</a:t>
            </a:r>
            <a:endParaRPr/>
          </a:p>
          <a:p>
            <a:pPr marL="40640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System.out.print(&lt;</a:t>
            </a:r>
            <a:r>
              <a:rPr lang="en-US" sz="1800" i="1">
                <a:latin typeface="Arial"/>
                <a:ea typeface="Arial"/>
                <a:cs typeface="Arial"/>
                <a:sym typeface="Arial"/>
              </a:rPr>
              <a:t>string or variable name one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&gt; + &lt;</a:t>
            </a:r>
            <a:r>
              <a:rPr lang="en-US" sz="1800" i="1">
                <a:latin typeface="Arial"/>
                <a:ea typeface="Arial"/>
                <a:cs typeface="Arial"/>
                <a:sym typeface="Arial"/>
              </a:rPr>
              <a:t>string or variable name two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&gt;..);</a:t>
            </a:r>
            <a:endParaRPr/>
          </a:p>
          <a:p>
            <a:pPr marL="40640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0640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OR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0640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System.out.println(&lt;</a:t>
            </a:r>
            <a:r>
              <a:rPr lang="en-US" sz="1800" i="1">
                <a:latin typeface="Arial"/>
                <a:ea typeface="Arial"/>
                <a:cs typeface="Arial"/>
                <a:sym typeface="Arial"/>
              </a:rPr>
              <a:t>string or variable name one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&gt; + &lt;</a:t>
            </a:r>
            <a:r>
              <a:rPr lang="en-US" sz="1800" i="1">
                <a:latin typeface="Arial"/>
                <a:ea typeface="Arial"/>
                <a:cs typeface="Arial"/>
                <a:sym typeface="Arial"/>
              </a:rPr>
              <a:t>string or variable name two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&gt;..);</a:t>
            </a:r>
            <a:endParaRPr/>
          </a:p>
          <a:p>
            <a:pPr marL="40640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-16446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Examples (online program called “OutputExample1.java”)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public class OutputExample1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public static void main (String [ ] args)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   int num = 123;   // More on this shortly</a:t>
            </a:r>
            <a:endParaRPr/>
          </a:p>
          <a:p>
            <a:pPr marL="40640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System.out.println("Good-night gracie!");</a:t>
            </a:r>
            <a:endParaRPr/>
          </a:p>
          <a:p>
            <a:pPr marL="40640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System.out.print(num);    </a:t>
            </a:r>
            <a:endParaRPr/>
          </a:p>
          <a:p>
            <a:pPr marL="40640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System.out.println("num="+num);</a:t>
            </a:r>
            <a:endParaRPr/>
          </a:p>
          <a:p>
            <a:pPr marL="406400" lvl="1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575734" y="303214"/>
            <a:ext cx="10888133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Output : Some Escape Sequences For Formatting</a:t>
            </a:r>
            <a:endParaRPr/>
          </a:p>
        </p:txBody>
      </p:sp>
      <p:graphicFrame>
        <p:nvGraphicFramePr>
          <p:cNvPr id="196" name="Google Shape;196;p27"/>
          <p:cNvGraphicFramePr/>
          <p:nvPr/>
        </p:nvGraphicFramePr>
        <p:xfrm>
          <a:off x="3579814" y="1450975"/>
          <a:ext cx="5076825" cy="4483150"/>
        </p:xfrm>
        <a:graphic>
          <a:graphicData uri="http://schemas.openxmlformats.org/drawingml/2006/table">
            <a:tbl>
              <a:tblPr>
                <a:noFill/>
                <a:tableStyleId>{533E2A5E-DAE5-4EDA-BBF5-8AA8F297285C}</a:tableStyleId>
              </a:tblPr>
              <a:tblGrid>
                <a:gridCol w="2540000"/>
                <a:gridCol w="2536825"/>
              </a:tblGrid>
              <a:tr h="747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Escape sequence</a:t>
                      </a:r>
                      <a:endParaRPr sz="20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3600" marR="93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20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</a:tr>
              <a:tr h="747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\t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3600" marR="93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Horizontal tab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4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\r</a:t>
                      </a:r>
                      <a:endParaRPr/>
                    </a:p>
                  </a:txBody>
                  <a:tcPr marL="93600" marR="93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Carriage return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4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\n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3600" marR="93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 line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47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\”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3600" marR="93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Double quote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47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\\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3600" marR="93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Backslash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Formatting Codes</a:t>
            </a:r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Name of the online example: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FormattingExample.java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public class FormattingExample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 public static void main (String [ ] args)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 {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    System.out.println("hello\rworld");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    System.out.println("\"Geek\" talk slash (\\) com");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 }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Variables</a:t>
            </a:r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Variables must be declared before they can be used.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Variable declaration: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Creates a variable in memory.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Specify the name of the variable as well as the type of information that it will store.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E.g.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int num</a:t>
            </a:r>
            <a:r>
              <a:rPr lang="en-US"/>
              <a:t>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Although requiring variables to be explicitly declared appears to be an unnecessary chore it can actually be useful for minimizing insidious logic errors.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Using variables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Only after a variable has been declared can it be used.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E.g.,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num = 12;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Declaring Variables: Syntax</a:t>
            </a:r>
            <a:endParaRPr/>
          </a:p>
        </p:txBody>
      </p:sp>
      <p:sp>
        <p:nvSpPr>
          <p:cNvPr id="214" name="Google Shape;214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Format</a:t>
            </a:r>
            <a:r>
              <a:rPr lang="en-US"/>
              <a:t>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i="1">
                <a:latin typeface="Arial"/>
                <a:ea typeface="Arial"/>
                <a:cs typeface="Arial"/>
                <a:sym typeface="Arial"/>
              </a:rPr>
              <a:t>type of information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&gt; &lt;</a:t>
            </a:r>
            <a:r>
              <a:rPr lang="en-US" sz="1800" i="1">
                <a:latin typeface="Arial"/>
                <a:ea typeface="Arial"/>
                <a:cs typeface="Arial"/>
                <a:sym typeface="Arial"/>
              </a:rPr>
              <a:t>name of variable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&gt;;</a:t>
            </a:r>
            <a:endParaRPr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Example</a:t>
            </a:r>
            <a:r>
              <a:rPr lang="en-US"/>
              <a:t>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char myFirstInitial;</a:t>
            </a:r>
            <a:endParaRPr/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Variables can be initialized (set to a starting value) as they’re declared: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char myFirstInitial = ‘j’;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int age = 30;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Declaring Variables [3]</a:t>
            </a:r>
            <a:endParaRPr/>
          </a:p>
        </p:txBody>
      </p:sp>
      <p:sp>
        <p:nvSpPr>
          <p:cNvPr id="220" name="Google Shape;220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int n = 1;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char ch = ‘A’;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String s = “Hello”;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Long L = new Long(100000);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boolean done = false;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final double pi = 3.14159265358979323846;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Employee joe = new Employee();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char [] a = new char[3];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Vector v = new Vector();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2"/>
          <p:cNvSpPr txBox="1">
            <a:spLocks noGrp="1"/>
          </p:cNvSpPr>
          <p:nvPr>
            <p:ph type="title"/>
          </p:nvPr>
        </p:nvSpPr>
        <p:spPr>
          <a:xfrm>
            <a:off x="2209800" y="-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Types</a:t>
            </a:r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body" idx="1"/>
          </p:nvPr>
        </p:nvSpPr>
        <p:spPr>
          <a:xfrm>
            <a:off x="1752600" y="609600"/>
            <a:ext cx="8686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Primitive Data Types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byte short int long float double boolean char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stick with int for integers, double for real numbers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Classes and Objects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pre defined or user defined data types consisting of constructors, methods, and fields (constants and fields (variables) which may be primitives or objects.)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</p:txBody>
      </p:sp>
      <p:sp>
        <p:nvSpPr>
          <p:cNvPr id="229" name="Google Shape;229;p32"/>
          <p:cNvSpPr txBox="1"/>
          <p:nvPr/>
        </p:nvSpPr>
        <p:spPr>
          <a:xfrm>
            <a:off x="3260725" y="2046288"/>
            <a:ext cx="1841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2165350" y="1600201"/>
            <a:ext cx="7861300" cy="241908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dataType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identifier;</a:t>
            </a:r>
            <a:endParaRPr sz="12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x;</a:t>
            </a:r>
            <a:endParaRPr sz="12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 = 10;</a:t>
            </a:r>
            <a:endParaRPr sz="12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z, </a:t>
            </a:r>
            <a:r>
              <a:rPr lang="en-US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zz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a = 12.0;</a:t>
            </a:r>
            <a:endParaRPr sz="12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done = false, prime = true;</a:t>
            </a:r>
            <a:endParaRPr sz="12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mi = 'D';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Example: Hello World Program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1981200" y="3107268"/>
            <a:ext cx="8229600" cy="301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Everything is in a class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One file, one public class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the runnable public class: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public static void main(String [] args)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r="8235" b="38249"/>
          <a:stretch/>
        </p:blipFill>
        <p:spPr>
          <a:xfrm>
            <a:off x="3369733" y="1295401"/>
            <a:ext cx="5401734" cy="181186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>
            <a:spLocks noGrp="1"/>
          </p:cNvSpPr>
          <p:nvPr>
            <p:ph type="sldNum" idx="4294967295"/>
          </p:nvPr>
        </p:nvSpPr>
        <p:spPr>
          <a:xfrm>
            <a:off x="830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2209800" y="-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Java Primitive Data Types</a:t>
            </a:r>
            <a:endParaRPr/>
          </a:p>
        </p:txBody>
      </p:sp>
      <p:graphicFrame>
        <p:nvGraphicFramePr>
          <p:cNvPr id="237" name="Google Shape;237;p33"/>
          <p:cNvGraphicFramePr/>
          <p:nvPr/>
        </p:nvGraphicFramePr>
        <p:xfrm>
          <a:off x="1470212" y="730601"/>
          <a:ext cx="8857125" cy="5517775"/>
        </p:xfrm>
        <a:graphic>
          <a:graphicData uri="http://schemas.openxmlformats.org/drawingml/2006/table">
            <a:tbl>
              <a:tblPr>
                <a:noFill/>
                <a:tableStyleId>{533E2A5E-DAE5-4EDA-BBF5-8AA8F297285C}</a:tableStyleId>
              </a:tblPr>
              <a:tblGrid>
                <a:gridCol w="1441850"/>
                <a:gridCol w="2554150"/>
                <a:gridCol w="4861125"/>
              </a:tblGrid>
              <a:tr h="628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Type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Characteristics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Range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7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byte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 bit signed integer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-128 to 127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93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short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 bit signed integer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-32768 to 32767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7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 bit signed integer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-2,147,483,648 to 2,147,483,647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3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 bit signed integer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-9,223,372,036,854,775,808 to- 9,223,372,036,854,775,807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3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 bit floating point number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sng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1.4E-45 to</a:t>
                      </a:r>
                      <a:b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400" b="0" i="0" u="sng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3.4028235E+38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3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 bit floating point number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sng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4.9E-324 to</a:t>
                      </a:r>
                      <a:b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400" b="0" i="0" u="sng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1.7976931348623157E+308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3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or 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NA, note Java booleans cannot be converted to or from other types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3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 bit, Unicode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Unicode character, 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\u0000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to 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\uFFFF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Can mix with integer types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3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3600" marR="93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sequence of characters between double quotes (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""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Primitive Data Types</a:t>
            </a:r>
            <a:endParaRPr/>
          </a:p>
        </p:txBody>
      </p:sp>
      <p:sp>
        <p:nvSpPr>
          <p:cNvPr id="243" name="Google Shape;243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Primitive Data Types</a:t>
            </a:r>
            <a:r>
              <a:rPr lang="en-US"/>
              <a:t>: byte, short, int, long, float, double, boolean, char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Arrays</a:t>
            </a:r>
            <a:r>
              <a:rPr lang="en-US"/>
              <a:t> are also a class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long [] a = new  long[5];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can get the length by visiting the length field of array object a, like this: </a:t>
            </a:r>
            <a:r>
              <a:rPr lang="en-US" sz="2200" b="1">
                <a:latin typeface="Courier New"/>
                <a:ea typeface="Courier New"/>
                <a:cs typeface="Courier New"/>
                <a:sym typeface="Courier New"/>
              </a:rPr>
              <a:t>a.length</a:t>
            </a: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String </a:t>
            </a:r>
            <a:r>
              <a:rPr lang="en-US"/>
              <a:t>class is very commonly used to  represents character strings, for example</a:t>
            </a:r>
            <a:endParaRPr b="1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String s1 = “Hello ”, s2 = “Wolrd!”;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String s3 = s1 + s2; </a:t>
            </a:r>
            <a:endParaRPr/>
          </a:p>
        </p:txBody>
      </p:sp>
      <p:sp>
        <p:nvSpPr>
          <p:cNvPr id="244" name="Google Shape;24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Location Of Variable Declarations</a:t>
            </a:r>
            <a:endParaRPr/>
          </a:p>
        </p:txBody>
      </p:sp>
      <p:sp>
        <p:nvSpPr>
          <p:cNvPr id="250" name="Google Shape;250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public class &lt;</a:t>
            </a:r>
            <a:r>
              <a:rPr lang="en-US" sz="2000" i="1">
                <a:latin typeface="Arial"/>
                <a:ea typeface="Arial"/>
                <a:cs typeface="Arial"/>
                <a:sym typeface="Arial"/>
              </a:rPr>
              <a:t>name of class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public static void main (String[] args)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		// Local variable declarations occur here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		&lt;&lt; Program statements &gt;&gt;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		          :	             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}  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Style Hint: Initializing Variables</a:t>
            </a:r>
            <a:endParaRPr/>
          </a:p>
        </p:txBody>
      </p:sp>
      <p:sp>
        <p:nvSpPr>
          <p:cNvPr id="256" name="Google Shape;256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Always initialize your variables prior to using them!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 this whether it is syntactically required or not.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 how not to approach: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public class OutputExample1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public static void main (String [ ] args)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{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int num;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System.out.print(num);   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7" name="Google Shape;257;p36"/>
          <p:cNvGrpSpPr/>
          <p:nvPr/>
        </p:nvGrpSpPr>
        <p:grpSpPr>
          <a:xfrm>
            <a:off x="4246282" y="5244355"/>
            <a:ext cx="7761941" cy="1428237"/>
            <a:chOff x="1952" y="2888"/>
            <a:chExt cx="3048" cy="1449"/>
          </a:xfrm>
        </p:grpSpPr>
        <p:sp>
          <p:nvSpPr>
            <p:cNvPr id="258" name="Google Shape;258;p36"/>
            <p:cNvSpPr/>
            <p:nvPr/>
          </p:nvSpPr>
          <p:spPr>
            <a:xfrm>
              <a:off x="2120" y="3463"/>
              <a:ext cx="2880" cy="8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OutputExample1.java:7: error: variable num might not have been initialized.             System.out.print(num);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                  </a:t>
              </a:r>
              <a:endParaRPr/>
            </a:p>
          </p:txBody>
        </p:sp>
        <p:cxnSp>
          <p:nvCxnSpPr>
            <p:cNvPr id="259" name="Google Shape;259;p36"/>
            <p:cNvCxnSpPr/>
            <p:nvPr/>
          </p:nvCxnSpPr>
          <p:spPr>
            <a:xfrm rot="10800000">
              <a:off x="1952" y="2888"/>
              <a:ext cx="212" cy="468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 Constants</a:t>
            </a:r>
            <a:endParaRPr/>
          </a:p>
        </p:txBody>
      </p:sp>
      <p:sp>
        <p:nvSpPr>
          <p:cNvPr id="265" name="Google Shape;265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Reminder: constants are like variables in that they have a name and store a certain type of information but unlike variables they CANNOT change. (Unlike Python this is syntactically enforced…hurrah!).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Format: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final &lt;</a:t>
            </a:r>
            <a:r>
              <a:rPr lang="en-US" sz="1800" i="1">
                <a:latin typeface="Arial"/>
                <a:ea typeface="Arial"/>
                <a:cs typeface="Arial"/>
                <a:sym typeface="Arial"/>
              </a:rPr>
              <a:t>constant type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&gt; &lt;</a:t>
            </a:r>
            <a:r>
              <a:rPr lang="en-US" sz="1800" i="1">
                <a:latin typeface="Arial"/>
                <a:ea typeface="Arial"/>
                <a:cs typeface="Arial"/>
                <a:sym typeface="Arial"/>
              </a:rPr>
              <a:t>CONSTANT NAME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&gt; = &lt;</a:t>
            </a:r>
            <a:r>
              <a:rPr lang="en-US" sz="1800" i="1"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&gt;;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Example: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final int SIZE = 100;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Location Of Constant Declarations</a:t>
            </a:r>
            <a:endParaRPr/>
          </a:p>
        </p:txBody>
      </p:sp>
      <p:sp>
        <p:nvSpPr>
          <p:cNvPr id="271" name="Google Shape;271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public class &lt;</a:t>
            </a:r>
            <a:r>
              <a:rPr lang="en-US" sz="2000" i="1">
                <a:latin typeface="Arial"/>
                <a:ea typeface="Arial"/>
                <a:cs typeface="Arial"/>
                <a:sym typeface="Arial"/>
              </a:rPr>
              <a:t>name of class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&gt;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public static void main (String[] args)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		// Local constant declarations occur here (more later)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		// Local variable declarations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		&lt; Program statements &gt;&gt;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			          :	             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}  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}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Use Constants?</a:t>
            </a:r>
            <a:endParaRPr/>
          </a:p>
        </p:txBody>
      </p:sp>
      <p:sp>
        <p:nvSpPr>
          <p:cNvPr id="277" name="Google Shape;277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They make your program easier to read and understand</a:t>
            </a:r>
            <a:endParaRPr/>
          </a:p>
          <a:p>
            <a:pPr marL="457200" lvl="0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  <a:p>
            <a:pPr marL="606425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populationChange = (0.1758 – 0.1257) * currentPopulation;</a:t>
            </a:r>
            <a:endParaRPr/>
          </a:p>
          <a:p>
            <a:pPr marL="606425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Vs.</a:t>
            </a:r>
            <a:endParaRPr/>
          </a:p>
          <a:p>
            <a:pPr marL="606425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606425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final float BIRTH_RATE = 17.58;</a:t>
            </a:r>
            <a:endParaRPr/>
          </a:p>
          <a:p>
            <a:pPr marL="606425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final float MORTALITY_RATE = 0.1257;</a:t>
            </a:r>
            <a:endParaRPr/>
          </a:p>
          <a:p>
            <a:pPr marL="606425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 currentPopulation = 1000000;</a:t>
            </a:r>
            <a:endParaRPr/>
          </a:p>
          <a:p>
            <a:pPr marL="606425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populationChange = (BIRTH_RATE - MORTALITY_RATE) * currentPopulation;</a:t>
            </a:r>
            <a:endParaRPr/>
          </a:p>
          <a:p>
            <a:pPr marL="4572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Use Constants? (2)</a:t>
            </a:r>
            <a:endParaRPr/>
          </a:p>
        </p:txBody>
      </p:sp>
      <p:sp>
        <p:nvSpPr>
          <p:cNvPr id="283" name="Google Shape;283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 startAt="2"/>
            </a:pPr>
            <a:r>
              <a:rPr lang="en-US"/>
              <a:t>It can make your program easier to maintain (update with changes).</a:t>
            </a:r>
            <a:endParaRPr/>
          </a:p>
          <a:p>
            <a:pPr marL="606425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the constant is referred to several times throughout the program, changing the value of the constant once will change it throughout the program.</a:t>
            </a:r>
            <a:endParaRPr/>
          </a:p>
          <a:p>
            <a:pPr marL="606425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Use Constants? (3)</a:t>
            </a:r>
            <a:endParaRPr/>
          </a:p>
        </p:txBody>
      </p:sp>
      <p:sp>
        <p:nvSpPr>
          <p:cNvPr id="289" name="Google Shape;289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final float BIRTH_RATE = 0.1758;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final float MORTALITY_RATE = 0.1257;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float populationChange = 0;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float currentPopulation = 1000000;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populationChange = (BIRTH_RATE - MORTALITY_RATE) * currentPopulation;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if (populationChange &gt; 0)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System.out.println("Increase“)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System.out.println("Birth rate:“+ BIRTH_RATE + " Mortality rate:“ +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  MORTALITY_RATE, " + Population change:“ + populationChange);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else if  (populationChange &lt; 0)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System.out.println("Decrease“);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System.out.println("Birth rate:“+BIRTH_RATE, “+Mortality rate:“+ MORTALITY_RATE 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  +"Population change:“+populationChange);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else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System.out.print("No change“);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System.out.print("Birth rate:“+BIRTH_RATE, “+Mortality rate:“+ MORTALITY_RATE+  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  "Population change:“+populationChange);</a:t>
            </a:r>
            <a:endParaRPr/>
          </a:p>
          <a:p>
            <a:pPr marL="228600" lvl="0" indent="-14224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Use Constants? (4)</a:t>
            </a:r>
            <a:endParaRPr/>
          </a:p>
        </p:txBody>
      </p:sp>
      <p:sp>
        <p:nvSpPr>
          <p:cNvPr id="295" name="Google Shape;295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final float BIRTH_RATE = 0.5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final float MORTALITY_RATE = 0.1257;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float populationChange = 0;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float currentPopulation = 1000000;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populationChange = (</a:t>
            </a: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BIRTH_RATE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- MORTALITY_RATE) * currentPopulation;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if (populationChange &gt; 0)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System.out.println("Increase“)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System.out.println("Birth rate:“+ </a:t>
            </a: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BIRTH_RATE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+ " Mortality rate:“ +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  MORTALITY_RATE, " + Population change:“ + populationChange);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else if  (populationChange &lt; 0)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System.out.println("Decrease“);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System.out.println("Birth rate:“+</a:t>
            </a: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BIRTH_RATE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, “+Mortality rate:“+ MORTALITY_RATE 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  +"Population change:“+populationChange);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else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System.out.print("No change“);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System.out.print("Birth rate:“+</a:t>
            </a: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BIRTH_RATE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, “+Mortality rate:“+ MORTALITY_RATE+  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  "Population change:“+populationChange);</a:t>
            </a:r>
            <a:endParaRPr/>
          </a:p>
          <a:p>
            <a:pPr marL="228600" lvl="0" indent="-14224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6" name="Google Shape;296;p42"/>
          <p:cNvGrpSpPr/>
          <p:nvPr/>
        </p:nvGrpSpPr>
        <p:grpSpPr>
          <a:xfrm>
            <a:off x="3132417" y="365125"/>
            <a:ext cx="5207000" cy="5511800"/>
            <a:chOff x="2360" y="192"/>
            <a:chExt cx="3280" cy="3472"/>
          </a:xfrm>
        </p:grpSpPr>
        <p:cxnSp>
          <p:nvCxnSpPr>
            <p:cNvPr id="297" name="Google Shape;297;p42"/>
            <p:cNvCxnSpPr/>
            <p:nvPr/>
          </p:nvCxnSpPr>
          <p:spPr>
            <a:xfrm flipH="1">
              <a:off x="2360" y="848"/>
              <a:ext cx="1760" cy="56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98" name="Google Shape;298;p42"/>
            <p:cNvSpPr txBox="1"/>
            <p:nvPr/>
          </p:nvSpPr>
          <p:spPr>
            <a:xfrm>
              <a:off x="4136" y="192"/>
              <a:ext cx="1504" cy="8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One change in the initialization of the constant changes all references to that constant.</a:t>
              </a:r>
              <a:endParaRPr/>
            </a:p>
          </p:txBody>
        </p:sp>
        <p:cxnSp>
          <p:nvCxnSpPr>
            <p:cNvPr id="299" name="Google Shape;299;p42"/>
            <p:cNvCxnSpPr/>
            <p:nvPr/>
          </p:nvCxnSpPr>
          <p:spPr>
            <a:xfrm flipH="1">
              <a:off x="2816" y="840"/>
              <a:ext cx="1304" cy="1064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0" name="Google Shape;300;p42"/>
            <p:cNvCxnSpPr/>
            <p:nvPr/>
          </p:nvCxnSpPr>
          <p:spPr>
            <a:xfrm flipH="1">
              <a:off x="2984" y="864"/>
              <a:ext cx="1112" cy="1704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1" name="Google Shape;301;p42"/>
            <p:cNvCxnSpPr/>
            <p:nvPr/>
          </p:nvCxnSpPr>
          <p:spPr>
            <a:xfrm flipH="1">
              <a:off x="2691" y="848"/>
              <a:ext cx="1405" cy="281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4141" y="5002212"/>
            <a:ext cx="3290888" cy="130968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basic Java program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public class Hello {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    public static void main(String[] args) {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        System.out.println("Hello, world!");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    }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 sz="800" b="1"/>
          </a:p>
          <a:p>
            <a:pPr marL="22860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code </a:t>
            </a:r>
            <a:r>
              <a:rPr lang="en-US" sz="2000"/>
              <a:t>or</a:t>
            </a:r>
            <a:r>
              <a:rPr lang="en-US" sz="2000" b="1"/>
              <a:t> source code</a:t>
            </a:r>
            <a:r>
              <a:rPr lang="en-US" sz="2000"/>
              <a:t>: The sequence of instructions in a program.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 code in this program instructs the computer to display a message of </a:t>
            </a:r>
            <a:r>
              <a:rPr lang="en-US" sz="1800" b="1"/>
              <a:t>Hello, world!</a:t>
            </a:r>
            <a:r>
              <a:rPr lang="en-US" sz="1800"/>
              <a:t> on the screen.</a:t>
            </a:r>
            <a:endParaRPr/>
          </a:p>
          <a:p>
            <a:pPr marL="685800" lvl="1" indent="-177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 sz="800" b="1"/>
          </a:p>
          <a:p>
            <a:pPr marL="22860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output</a:t>
            </a:r>
            <a:r>
              <a:rPr lang="en-US" sz="2000"/>
              <a:t>: The messages printed to the user by a program.</a:t>
            </a:r>
            <a:endParaRPr/>
          </a:p>
          <a:p>
            <a:pPr marL="685800" lvl="1" indent="-177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 sz="800" b="1"/>
          </a:p>
          <a:p>
            <a:pPr marL="22860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console</a:t>
            </a:r>
            <a:r>
              <a:rPr lang="en-US" sz="2000"/>
              <a:t>: The text box onto which </a:t>
            </a:r>
            <a:br>
              <a:rPr lang="en-US" sz="2000"/>
            </a:br>
            <a:r>
              <a:rPr lang="en-US" sz="2000"/>
              <a:t>output is printed.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Some editors pop up the console as</a:t>
            </a:r>
            <a:br>
              <a:rPr lang="en-US" sz="1800"/>
            </a:br>
            <a:r>
              <a:rPr lang="en-US" sz="1800"/>
              <a:t>an external window, and others</a:t>
            </a:r>
            <a:br>
              <a:rPr lang="en-US" sz="1800"/>
            </a:br>
            <a:r>
              <a:rPr lang="en-US" sz="1800"/>
              <a:t>contain their own console window.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Variable Naming Conventions In Java</a:t>
            </a:r>
            <a:endParaRPr/>
          </a:p>
        </p:txBody>
      </p:sp>
      <p:sp>
        <p:nvSpPr>
          <p:cNvPr id="307" name="Google Shape;307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905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Compiler requirements</a:t>
            </a:r>
            <a:endParaRPr/>
          </a:p>
          <a:p>
            <a:pPr marL="630238" lvl="1" indent="-2492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Can’t be a keyword nor can the names of the special constants: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true, false or null be used</a:t>
            </a:r>
            <a:endParaRPr/>
          </a:p>
          <a:p>
            <a:pPr marL="630238" lvl="1" indent="-2492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Can be any combination of letters, numbers, underscore or dollar sign (first character must be a letter or underscore)</a:t>
            </a:r>
            <a:endParaRPr/>
          </a:p>
          <a:p>
            <a:pPr marL="630238" lvl="1" indent="-24923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1905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Common stylistic conventions</a:t>
            </a:r>
            <a:endParaRPr/>
          </a:p>
          <a:p>
            <a:pPr marL="630238" lvl="1" indent="-2492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name should describe the purpose of the variable</a:t>
            </a:r>
            <a:endParaRPr/>
          </a:p>
          <a:p>
            <a:pPr marL="630238" lvl="1" indent="-2492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Avoid using the dollar sign</a:t>
            </a:r>
            <a:endParaRPr/>
          </a:p>
          <a:p>
            <a:pPr marL="630238" lvl="1" indent="-2492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With single word variable names, all characters are lower case </a:t>
            </a:r>
            <a:endParaRPr/>
          </a:p>
          <a:p>
            <a:pPr marL="835025" lvl="2" indent="-1174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e.g., </a:t>
            </a: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double grades;</a:t>
            </a:r>
            <a:endParaRPr/>
          </a:p>
          <a:p>
            <a:pPr marL="630238" lvl="1" indent="-2492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Multiple words are separated by capitalizing the first letter of each word except for the first word</a:t>
            </a:r>
            <a:endParaRPr/>
          </a:p>
          <a:p>
            <a:pPr marL="835025" lvl="2" indent="-1174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e.g., </a:t>
            </a: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String firstName = “James”;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44"/>
          <p:cNvSpPr txBox="1">
            <a:spLocks noGrp="1"/>
          </p:cNvSpPr>
          <p:nvPr>
            <p:ph type="body" idx="1"/>
          </p:nvPr>
        </p:nvSpPr>
        <p:spPr>
          <a:xfrm>
            <a:off x="1322295" y="1550894"/>
            <a:ext cx="9147175" cy="411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339725" lvl="0" indent="-3397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string</a:t>
            </a:r>
            <a:r>
              <a:rPr lang="en-US"/>
              <a:t>: A sequence of text characters that can be printed or manipulated in a program.</a:t>
            </a:r>
            <a:endParaRPr/>
          </a:p>
          <a:p>
            <a:pPr marL="739775" lvl="1" indent="-282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sometimes also called a </a:t>
            </a:r>
            <a:r>
              <a:rPr lang="en-US" i="1"/>
              <a:t>string literal</a:t>
            </a:r>
            <a:r>
              <a:rPr lang="en-US"/>
              <a:t> </a:t>
            </a:r>
            <a:endParaRPr/>
          </a:p>
          <a:p>
            <a:pPr marL="739775" lvl="1" indent="-282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strings in Java start and end with quotation mark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/>
              <a:t> characters</a:t>
            </a:r>
            <a:endParaRPr/>
          </a:p>
          <a:p>
            <a:pPr marL="739775" lvl="1" indent="-1301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739775" lvl="1" indent="-282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Examples: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"This is a string"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"This, too, is a string.   It can be very long!"</a:t>
            </a:r>
            <a:endParaRPr/>
          </a:p>
        </p:txBody>
      </p:sp>
      <p:sp>
        <p:nvSpPr>
          <p:cNvPr id="316" name="Google Shape;316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Strings and string literals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5"/>
          <p:cNvSpPr txBox="1">
            <a:spLocks noGrp="1"/>
          </p:cNvSpPr>
          <p:nvPr>
            <p:ph type="body" idx="1"/>
          </p:nvPr>
        </p:nvSpPr>
        <p:spPr>
          <a:xfrm>
            <a:off x="1522412" y="1379537"/>
            <a:ext cx="9147175" cy="515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339725" lvl="0" indent="-3397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 string may not span across multiple lines.</a:t>
            </a:r>
            <a:br>
              <a:rPr lang="en-US" sz="2000"/>
            </a:br>
            <a:r>
              <a:rPr lang="en-US" sz="20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"This is not</a:t>
            </a:r>
            <a:br>
              <a:rPr lang="en-US" sz="20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a legal String."</a:t>
            </a:r>
            <a:endParaRPr/>
          </a:p>
          <a:p>
            <a:pPr marL="339725" lvl="0" indent="-339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10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39725" lvl="0" indent="-339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 string may not contain a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2000"/>
              <a:t> character.  (The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000"/>
              <a:t> character is okay)</a:t>
            </a:r>
            <a:br>
              <a:rPr lang="en-US" sz="2000"/>
            </a:br>
            <a:r>
              <a:rPr lang="en-US" sz="20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"This is not a "legal" String either."</a:t>
            </a:r>
            <a:br>
              <a:rPr lang="en-US" sz="20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"This is 'okay' though."</a:t>
            </a:r>
            <a:endParaRPr/>
          </a:p>
          <a:p>
            <a:pPr marL="339725" lvl="0" indent="-339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1000"/>
          </a:p>
          <a:p>
            <a:pPr marL="339725" lvl="0" indent="-339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 string can represent certain special characters by preceding them with a backslash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2000"/>
              <a:t> (this is called an </a:t>
            </a:r>
            <a:r>
              <a:rPr lang="en-US" sz="2000" b="1"/>
              <a:t>escape sequence</a:t>
            </a:r>
            <a:r>
              <a:rPr lang="en-US" sz="2000"/>
              <a:t>).</a:t>
            </a:r>
            <a:endParaRPr/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\t	</a:t>
            </a:r>
            <a:r>
              <a:rPr lang="en-US" sz="1800"/>
              <a:t>tab character</a:t>
            </a:r>
            <a:endParaRPr/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\n	</a:t>
            </a:r>
            <a:r>
              <a:rPr lang="en-US" sz="1800"/>
              <a:t>new line character</a:t>
            </a:r>
            <a:endParaRPr/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\"	</a:t>
            </a:r>
            <a:r>
              <a:rPr lang="en-US" sz="1800"/>
              <a:t>quotation mark character</a:t>
            </a:r>
            <a:endParaRPr/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\\	</a:t>
            </a:r>
            <a:r>
              <a:rPr lang="en-US" sz="1800"/>
              <a:t>backslash character</a:t>
            </a:r>
            <a:endParaRPr/>
          </a:p>
          <a:p>
            <a:pPr marL="739775" lvl="1" indent="-2063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/>
          </a:p>
          <a:p>
            <a:pPr marL="739775" lvl="1" indent="-282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Example:		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System.out.println("\\hello\nhow\tare \"you\"?");</a:t>
            </a:r>
            <a:endParaRPr/>
          </a:p>
          <a:p>
            <a:pPr marL="739775" lvl="1" indent="-282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Output:		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\hello</a:t>
            </a:r>
            <a:endParaRPr/>
          </a:p>
          <a:p>
            <a:pPr marL="739775" lvl="1" indent="-282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			how		are "you"?</a:t>
            </a:r>
            <a:endParaRPr/>
          </a:p>
        </p:txBody>
      </p:sp>
      <p:sp>
        <p:nvSpPr>
          <p:cNvPr id="325" name="Google Shape;325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Details about Strings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6"/>
          <p:cNvSpPr txBox="1">
            <a:spLocks noGrp="1"/>
          </p:cNvSpPr>
          <p:nvPr>
            <p:ph type="body" idx="1"/>
          </p:nvPr>
        </p:nvSpPr>
        <p:spPr>
          <a:xfrm>
            <a:off x="1522412" y="1690688"/>
            <a:ext cx="9147175" cy="3311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339725" lvl="0" indent="-3397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What is the output of each of the following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2000"/>
              <a:t> statements?</a:t>
            </a:r>
            <a:endParaRPr/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System.out.println("\ta\tb\tc");</a:t>
            </a:r>
            <a:endParaRPr/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System.out.println("\\\\");</a:t>
            </a:r>
            <a:endParaRPr/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System.out.println("'");</a:t>
            </a:r>
            <a:endParaRPr/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System.out.println("\"\"\"");</a:t>
            </a:r>
            <a:endParaRPr/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System.out.println("C:\nin\the downward spiral");</a:t>
            </a:r>
            <a:endParaRPr/>
          </a:p>
          <a:p>
            <a:pPr marL="739775" lvl="1" indent="-282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339725" lvl="0" indent="-3397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Write a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2000"/>
              <a:t> statement to produce the following line of output:</a:t>
            </a:r>
            <a:endParaRPr/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/ \ // \\ /// \\\</a:t>
            </a:r>
            <a:endParaRPr/>
          </a:p>
        </p:txBody>
      </p:sp>
      <p:sp>
        <p:nvSpPr>
          <p:cNvPr id="334" name="Google Shape;334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7"/>
          <p:cNvSpPr txBox="1">
            <a:spLocks noGrp="1"/>
          </p:cNvSpPr>
          <p:nvPr>
            <p:ph type="body" idx="1"/>
          </p:nvPr>
        </p:nvSpPr>
        <p:spPr>
          <a:xfrm>
            <a:off x="1522412" y="1470211"/>
            <a:ext cx="9147175" cy="359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339725" lvl="0" indent="-3397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Output of each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2000"/>
              <a:t> statement:</a:t>
            </a:r>
            <a:endParaRPr/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 a       b       c</a:t>
            </a:r>
            <a:endParaRPr/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\\</a:t>
            </a:r>
            <a:endParaRPr/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/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/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C:</a:t>
            </a:r>
            <a:endParaRPr/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in      he downward spiral</a:t>
            </a:r>
            <a:endParaRPr/>
          </a:p>
          <a:p>
            <a:pPr marL="739775" lvl="1" indent="-282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339725" lvl="0" indent="-3397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2000"/>
              <a:t> statement to produce the line of output:</a:t>
            </a:r>
            <a:endParaRPr/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System.out.println("/ \\ // \\\\ /// \\\\\\");</a:t>
            </a:r>
            <a:endParaRPr/>
          </a:p>
        </p:txBody>
      </p:sp>
      <p:sp>
        <p:nvSpPr>
          <p:cNvPr id="343" name="Google Shape;343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Answers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8"/>
          <p:cNvSpPr txBox="1">
            <a:spLocks noGrp="1"/>
          </p:cNvSpPr>
          <p:nvPr>
            <p:ph type="body" idx="1"/>
          </p:nvPr>
        </p:nvSpPr>
        <p:spPr>
          <a:xfrm>
            <a:off x="1522412" y="1290731"/>
            <a:ext cx="9147175" cy="506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339725" lvl="0" indent="-3397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What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2000"/>
              <a:t> statements will generate the following output?</a:t>
            </a:r>
            <a:endParaRPr/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This program prints a</a:t>
            </a:r>
            <a:endParaRPr/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quote from the Gettysburg Address.</a:t>
            </a:r>
            <a:endParaRPr/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"Four score and seven years ago,</a:t>
            </a:r>
            <a:endParaRPr/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our 'fore fathers' brought forth on</a:t>
            </a:r>
            <a:endParaRPr/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this continent a new nation."</a:t>
            </a:r>
            <a:endParaRPr/>
          </a:p>
          <a:p>
            <a:pPr marL="739775" lvl="1" indent="-282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339725" lvl="0" indent="-3397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What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2000"/>
              <a:t> statements will generate the following output?</a:t>
            </a:r>
            <a:endParaRPr/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 "quoted" String is</a:t>
            </a:r>
            <a:endParaRPr/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'much' better if you learn</a:t>
            </a:r>
            <a:endParaRPr/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the rules of "escape sequences."</a:t>
            </a:r>
            <a:endParaRPr/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Also, "" represents an empty String.</a:t>
            </a:r>
            <a:endParaRPr/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Don't forget: use \" instead of " !</a:t>
            </a:r>
            <a:endParaRPr/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'' is not the same as "</a:t>
            </a:r>
            <a:endParaRPr/>
          </a:p>
        </p:txBody>
      </p:sp>
      <p:sp>
        <p:nvSpPr>
          <p:cNvPr id="352" name="Google Shape;352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9"/>
          <p:cNvSpPr txBox="1">
            <a:spLocks noGrp="1"/>
          </p:cNvSpPr>
          <p:nvPr>
            <p:ph type="body" idx="1"/>
          </p:nvPr>
        </p:nvSpPr>
        <p:spPr>
          <a:xfrm>
            <a:off x="1522412" y="1290731"/>
            <a:ext cx="9147175" cy="506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339725" lvl="0" indent="-3397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2000"/>
              <a:t> statements to generate the output:</a:t>
            </a:r>
            <a:endParaRPr/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System.out.println("This program prints a");</a:t>
            </a:r>
            <a:endParaRPr/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System.out.println("quote from the Gettysburg Address.");</a:t>
            </a:r>
            <a:endParaRPr/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System.out.println();</a:t>
            </a:r>
            <a:endParaRPr/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System.out.println("\"Four score and seven years ago,");</a:t>
            </a:r>
            <a:endParaRPr/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System.out.println("our 'fore fathers' brought forth on");</a:t>
            </a:r>
            <a:endParaRPr/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System.out.println("this continent a new nation.\"");</a:t>
            </a:r>
            <a:endParaRPr/>
          </a:p>
          <a:p>
            <a:pPr marL="739775" lvl="1" indent="-282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339725" lvl="0" indent="-3397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-US" sz="2000"/>
              <a:t> statements to generate the output:</a:t>
            </a:r>
            <a:endParaRPr/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System.out.println("A \"quoted\" String is");</a:t>
            </a:r>
            <a:endParaRPr/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System.out.println("'much' better if you learn");</a:t>
            </a:r>
            <a:endParaRPr/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System.out.println("the rules of \"escape sequences.\"");</a:t>
            </a:r>
            <a:endParaRPr/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System.out.println();</a:t>
            </a:r>
            <a:endParaRPr/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System.out.println("Also, \"\" represents an empty String.");</a:t>
            </a:r>
            <a:endParaRPr/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System.out.println("Don't forget: use \\\" instead of \" !");</a:t>
            </a:r>
            <a:endParaRPr/>
          </a:p>
          <a:p>
            <a:pPr marL="739775" lvl="1" indent="-28257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System.out.println("'' is not the same as \"");</a:t>
            </a:r>
            <a:endParaRPr/>
          </a:p>
        </p:txBody>
      </p:sp>
      <p:sp>
        <p:nvSpPr>
          <p:cNvPr id="361" name="Google Shape;361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Answers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0"/>
          <p:cNvSpPr txBox="1">
            <a:spLocks noGrp="1"/>
          </p:cNvSpPr>
          <p:nvPr>
            <p:ph type="title"/>
          </p:nvPr>
        </p:nvSpPr>
        <p:spPr>
          <a:xfrm>
            <a:off x="575734" y="303214"/>
            <a:ext cx="10888133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Java Keywords</a:t>
            </a:r>
            <a:endParaRPr/>
          </a:p>
        </p:txBody>
      </p:sp>
      <p:graphicFrame>
        <p:nvGraphicFramePr>
          <p:cNvPr id="367" name="Google Shape;367;p50"/>
          <p:cNvGraphicFramePr/>
          <p:nvPr/>
        </p:nvGraphicFramePr>
        <p:xfrm>
          <a:off x="1703389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{533E2A5E-DAE5-4EDA-BBF5-8AA8F297285C}</a:tableStyleId>
              </a:tblPr>
              <a:tblGrid>
                <a:gridCol w="1246175"/>
                <a:gridCol w="1243025"/>
                <a:gridCol w="1246175"/>
                <a:gridCol w="1470025"/>
                <a:gridCol w="1019175"/>
                <a:gridCol w="1243025"/>
                <a:gridCol w="1246175"/>
              </a:tblGrid>
              <a:tr h="708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abstract</a:t>
                      </a:r>
                      <a:endParaRPr/>
                    </a:p>
                  </a:txBody>
                  <a:tcPr marL="91450" marR="91450" marT="45725" marB="45725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boolean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break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byte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case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catch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char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06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</a:t>
                      </a:r>
                      <a:endParaRPr/>
                    </a:p>
                  </a:txBody>
                  <a:tcPr marL="91450" marR="91450" marT="45725" marB="45725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const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continue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default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double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else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08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extends</a:t>
                      </a:r>
                      <a:endParaRPr/>
                    </a:p>
                  </a:txBody>
                  <a:tcPr marL="91450" marR="91450" marT="45725" marB="45725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final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finally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float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goto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08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implements</a:t>
                      </a:r>
                      <a:endParaRPr/>
                    </a:p>
                  </a:txBody>
                  <a:tcPr marL="91450" marR="91450" marT="45725" marB="45725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import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instanceof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interface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long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native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08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</a:t>
                      </a:r>
                      <a:endParaRPr/>
                    </a:p>
                  </a:txBody>
                  <a:tcPr marL="91450" marR="91450" marT="45725" marB="45725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package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protected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public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return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short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06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static</a:t>
                      </a:r>
                      <a:endParaRPr/>
                    </a:p>
                  </a:txBody>
                  <a:tcPr marL="91450" marR="91450" marT="45725" marB="45725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super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switch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synchronized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this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throw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throws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08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transient</a:t>
                      </a:r>
                      <a:endParaRPr/>
                    </a:p>
                  </a:txBody>
                  <a:tcPr marL="91450" marR="91450" marT="45725" marB="45725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try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void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volatile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while</a:t>
                      </a:r>
                      <a:endParaRPr/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>
            <a:spLocks noGrp="1"/>
          </p:cNvSpPr>
          <p:nvPr>
            <p:ph type="title"/>
          </p:nvPr>
        </p:nvSpPr>
        <p:spPr>
          <a:xfrm>
            <a:off x="575734" y="303214"/>
            <a:ext cx="10888133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Common Java Operators / Operator Precedence</a:t>
            </a:r>
            <a:endParaRPr/>
          </a:p>
        </p:txBody>
      </p:sp>
      <p:graphicFrame>
        <p:nvGraphicFramePr>
          <p:cNvPr id="373" name="Google Shape;373;p51"/>
          <p:cNvGraphicFramePr/>
          <p:nvPr/>
        </p:nvGraphicFramePr>
        <p:xfrm>
          <a:off x="2063750" y="12700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{533E2A5E-DAE5-4EDA-BBF5-8AA8F297285C}</a:tableStyleId>
              </a:tblPr>
              <a:tblGrid>
                <a:gridCol w="1727200"/>
                <a:gridCol w="1579575"/>
                <a:gridCol w="2897175"/>
                <a:gridCol w="1932000"/>
              </a:tblGrid>
              <a:tr h="107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Precedence level</a:t>
                      </a:r>
                      <a:endParaRPr/>
                    </a:p>
                  </a:txBody>
                  <a:tcPr marL="93600" marR="93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Operator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Associativity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B2B2"/>
                    </a:solidFill>
                  </a:tcPr>
                </a:tc>
              </a:tr>
              <a:tr h="931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3600" marR="93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expression++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expression--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Post-increment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Post-decrement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Right to left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70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93600" marR="93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++expression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--expression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~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(type)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Pre-increment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Pre-decrement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Unary plus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Unary minus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Logical negation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Bitwise complement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Cast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Right to left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2"/>
          <p:cNvSpPr txBox="1">
            <a:spLocks noGrp="1"/>
          </p:cNvSpPr>
          <p:nvPr>
            <p:ph type="title"/>
          </p:nvPr>
        </p:nvSpPr>
        <p:spPr>
          <a:xfrm>
            <a:off x="575734" y="303214"/>
            <a:ext cx="10888133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Common Java Operators / Operator Precedence</a:t>
            </a:r>
            <a:endParaRPr/>
          </a:p>
        </p:txBody>
      </p:sp>
      <p:graphicFrame>
        <p:nvGraphicFramePr>
          <p:cNvPr id="379" name="Google Shape;379;p52"/>
          <p:cNvGraphicFramePr/>
          <p:nvPr/>
        </p:nvGraphicFramePr>
        <p:xfrm>
          <a:off x="1847850" y="13335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{533E2A5E-DAE5-4EDA-BBF5-8AA8F297285C}</a:tableStyleId>
              </a:tblPr>
              <a:tblGrid>
                <a:gridCol w="1700225"/>
                <a:gridCol w="1738300"/>
                <a:gridCol w="3013075"/>
                <a:gridCol w="2008200"/>
              </a:tblGrid>
              <a:tr h="1014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Precedence level</a:t>
                      </a:r>
                      <a:endParaRPr/>
                    </a:p>
                  </a:txBody>
                  <a:tcPr marL="93600" marR="93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Operator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Associativity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B2B2"/>
                    </a:solidFill>
                  </a:tcPr>
                </a:tc>
              </a:tr>
              <a:tr h="1081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93600" marR="93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Multiplication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Division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Remainder/modulus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Left to right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081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93600" marR="93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Addition or String concatenation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Subtraction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Left to right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081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L="93600" marR="93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&lt;&lt;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&gt;&gt;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Left bitwise shift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Right bitwise shift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Left to right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1524001" y="1066800"/>
            <a:ext cx="9147175" cy="54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339725" lvl="0" indent="-3397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public class Hello2 {</a:t>
            </a:r>
            <a:endParaRPr/>
          </a:p>
          <a:p>
            <a:pPr marL="339725" lvl="0" indent="-339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    public static void main(String[] args) {</a:t>
            </a:r>
            <a:endParaRPr/>
          </a:p>
          <a:p>
            <a:pPr marL="339725" lvl="0" indent="-339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        System.out.println("Hello, world!");</a:t>
            </a:r>
            <a:endParaRPr/>
          </a:p>
          <a:p>
            <a:pPr marL="339725" lvl="0" indent="-339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        System.out.println();</a:t>
            </a:r>
            <a:endParaRPr/>
          </a:p>
          <a:p>
            <a:pPr marL="339725" lvl="0" indent="-339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        System.out.println("This program produces");</a:t>
            </a:r>
            <a:endParaRPr/>
          </a:p>
          <a:p>
            <a:pPr marL="339725" lvl="0" indent="-339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        System.out.println("four lines of output");</a:t>
            </a:r>
            <a:endParaRPr/>
          </a:p>
          <a:p>
            <a:pPr marL="339725" lvl="0" indent="-339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    }</a:t>
            </a:r>
            <a:endParaRPr/>
          </a:p>
          <a:p>
            <a:pPr marL="339725" lvl="0" indent="-339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marL="339725" lvl="0" indent="-3397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code in this program instructs the computer to print four messages on the screen.</a:t>
            </a:r>
            <a:endParaRPr/>
          </a:p>
          <a:p>
            <a:pPr marL="739775" lvl="1" indent="-282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Its output:</a:t>
            </a:r>
            <a:endParaRPr/>
          </a:p>
          <a:p>
            <a:pPr marL="739775" lvl="1" indent="-282575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Hello, world!</a:t>
            </a:r>
            <a:endParaRPr/>
          </a:p>
          <a:p>
            <a:pPr marL="739775" lvl="1" indent="-282575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marL="739775" lvl="1" indent="-282575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This program produces</a:t>
            </a:r>
            <a:endParaRPr/>
          </a:p>
          <a:p>
            <a:pPr marL="739775" lvl="1" indent="-282575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four lines of output</a:t>
            </a:r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838200" y="201706"/>
            <a:ext cx="10515600" cy="96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Another Java program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3"/>
          <p:cNvSpPr txBox="1">
            <a:spLocks noGrp="1"/>
          </p:cNvSpPr>
          <p:nvPr>
            <p:ph type="title"/>
          </p:nvPr>
        </p:nvSpPr>
        <p:spPr>
          <a:xfrm>
            <a:off x="575734" y="303214"/>
            <a:ext cx="10888133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Common Java Operators / Operator Precedence</a:t>
            </a:r>
            <a:endParaRPr/>
          </a:p>
        </p:txBody>
      </p:sp>
      <p:graphicFrame>
        <p:nvGraphicFramePr>
          <p:cNvPr id="385" name="Google Shape;385;p53"/>
          <p:cNvGraphicFramePr/>
          <p:nvPr/>
        </p:nvGraphicFramePr>
        <p:xfrm>
          <a:off x="1919288" y="12954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{533E2A5E-DAE5-4EDA-BBF5-8AA8F297285C}</a:tableStyleId>
              </a:tblPr>
              <a:tblGrid>
                <a:gridCol w="1663700"/>
                <a:gridCol w="1701800"/>
                <a:gridCol w="2949575"/>
                <a:gridCol w="1965325"/>
              </a:tblGrid>
              <a:tr h="1125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Precedence level</a:t>
                      </a:r>
                      <a:endParaRPr/>
                    </a:p>
                  </a:txBody>
                  <a:tcPr marL="93600" marR="93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Operator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Associativity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B2B2"/>
                    </a:solidFill>
                  </a:tcPr>
                </a:tc>
              </a:tr>
              <a:tr h="143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L="93600" marR="93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&lt;=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&gt;=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Less than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Less than, equal to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Greater than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Greater than, equal to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Left to right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9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L="93600" marR="93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 =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!=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Equal to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 equal to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Left to right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16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L="93600" marR="93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Bitwise AND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Left to right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16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L="93600" marR="93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^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Bitwise exclusive OR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Left to right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4"/>
          <p:cNvSpPr txBox="1">
            <a:spLocks noGrp="1"/>
          </p:cNvSpPr>
          <p:nvPr>
            <p:ph type="title"/>
          </p:nvPr>
        </p:nvSpPr>
        <p:spPr>
          <a:xfrm>
            <a:off x="575734" y="303214"/>
            <a:ext cx="10888133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Common Java Operators / Operator Precedence</a:t>
            </a:r>
            <a:endParaRPr/>
          </a:p>
        </p:txBody>
      </p:sp>
      <p:graphicFrame>
        <p:nvGraphicFramePr>
          <p:cNvPr id="391" name="Google Shape;391;p54"/>
          <p:cNvGraphicFramePr/>
          <p:nvPr/>
        </p:nvGraphicFramePr>
        <p:xfrm>
          <a:off x="1966913" y="1331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{533E2A5E-DAE5-4EDA-BBF5-8AA8F297285C}</a:tableStyleId>
              </a:tblPr>
              <a:tblGrid>
                <a:gridCol w="1663700"/>
                <a:gridCol w="1701800"/>
                <a:gridCol w="2949575"/>
                <a:gridCol w="1965325"/>
              </a:tblGrid>
              <a:tr h="70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Precedence level</a:t>
                      </a:r>
                      <a:endParaRPr/>
                    </a:p>
                  </a:txBody>
                  <a:tcPr marL="93600" marR="93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Operator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Associativity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B2B2"/>
                    </a:solidFill>
                  </a:tcPr>
                </a:tc>
              </a:tr>
              <a:tr h="906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L="93600" marR="93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Bitwise OR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Left to right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93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L="93600" marR="93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&amp;&amp;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Logical AND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Left to right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16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L="93600" marR="93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||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Logical OR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Left to right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5"/>
          <p:cNvSpPr txBox="1">
            <a:spLocks noGrp="1"/>
          </p:cNvSpPr>
          <p:nvPr>
            <p:ph type="title"/>
          </p:nvPr>
        </p:nvSpPr>
        <p:spPr>
          <a:xfrm>
            <a:off x="575734" y="303214"/>
            <a:ext cx="10888133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Common Java Operators / Operator Precedence</a:t>
            </a:r>
            <a:endParaRPr/>
          </a:p>
        </p:txBody>
      </p:sp>
      <p:graphicFrame>
        <p:nvGraphicFramePr>
          <p:cNvPr id="397" name="Google Shape;397;p55"/>
          <p:cNvGraphicFramePr/>
          <p:nvPr/>
        </p:nvGraphicFramePr>
        <p:xfrm>
          <a:off x="1919288" y="1217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{533E2A5E-DAE5-4EDA-BBF5-8AA8F297285C}</a:tableStyleId>
              </a:tblPr>
              <a:tblGrid>
                <a:gridCol w="1663700"/>
                <a:gridCol w="1701800"/>
                <a:gridCol w="3024175"/>
                <a:gridCol w="1890725"/>
              </a:tblGrid>
              <a:tr h="903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Precedence level</a:t>
                      </a:r>
                      <a:endParaRPr/>
                    </a:p>
                  </a:txBody>
                  <a:tcPr marL="93600" marR="93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Operator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Associativity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2B2B2"/>
                    </a:solidFill>
                  </a:tcPr>
                </a:tc>
              </a:tr>
              <a:tr h="444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L="93600" marR="93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+=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-=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*=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/=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%=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&amp;=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^=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|=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&lt;&lt;=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&gt;&gt;=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Assignment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Add, assignment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Subtract, assignment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Multiply, assignment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Division, assignment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Remainder, assignment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Bitwise AND, assignment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Bitwise XOR, assignment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Bitwise OR, assignment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Left shift, assignment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Right shift, assignment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Right to left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Post/Pre Operators</a:t>
            </a:r>
            <a:endParaRPr/>
          </a:p>
        </p:txBody>
      </p:sp>
      <p:sp>
        <p:nvSpPr>
          <p:cNvPr id="403" name="Google Shape;403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000"/>
              <a:t>The name of the online example is: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Order1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.java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public class Order1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public static void main (String [] args)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    int num = 5;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    System.out.println(num);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    num++;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    System.out.println(num);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    ++num;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    System.out.println(num);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    System.out.println(++num);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    System.out.println(num++);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Post/Pre Operators (2)</a:t>
            </a:r>
            <a:endParaRPr/>
          </a:p>
        </p:txBody>
      </p:sp>
      <p:sp>
        <p:nvSpPr>
          <p:cNvPr id="409" name="Google Shape;409;p5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0000"/>
              <a:buFont typeface="Calibri"/>
              <a:buNone/>
            </a:pPr>
            <a:r>
              <a:rPr lang="en-US"/>
              <a:t>The name of the online example is: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Order2.java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public class Order2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public static void main (String [] args)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    int num1;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    int num2;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    num1 = 5;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    num2 = ++num1 * num1++;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    System.out.println("num1=" + num1);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    System.out.println("num2=" + num2);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Unary Operator/Order/Associativity</a:t>
            </a:r>
            <a:endParaRPr/>
          </a:p>
        </p:txBody>
      </p:sp>
      <p:sp>
        <p:nvSpPr>
          <p:cNvPr id="415" name="Google Shape;415;p5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0000"/>
              <a:buFont typeface="Calibri"/>
              <a:buNone/>
            </a:pPr>
            <a:r>
              <a:rPr lang="en-US"/>
              <a:t>The name of the online example:</a:t>
            </a:r>
            <a:r>
              <a:rPr lang="en-US" sz="3200"/>
              <a:t>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Unary_Order3.java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public class Unary_Order3.java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public static void main (String [] args)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    int num = 5;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    float fl;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    System.out.println(num);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    num = num * -num;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    System.out.println(num);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Accessing Pre-Created Java Libraries</a:t>
            </a:r>
            <a:endParaRPr/>
          </a:p>
        </p:txBody>
      </p:sp>
      <p:sp>
        <p:nvSpPr>
          <p:cNvPr id="421" name="Google Shape;421;p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It’s accomplished by placing an ‘import’ of the appropriate library at the top of your program.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Syntax: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import &lt;</a:t>
            </a:r>
            <a:r>
              <a:rPr lang="en-US" i="1">
                <a:latin typeface="Arial"/>
                <a:ea typeface="Arial"/>
                <a:cs typeface="Arial"/>
                <a:sym typeface="Arial"/>
              </a:rPr>
              <a:t>Full library name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&gt;;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Example: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import java.util.Scanner;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Getting Text Input</a:t>
            </a:r>
            <a:endParaRPr/>
          </a:p>
        </p:txBody>
      </p:sp>
      <p:sp>
        <p:nvSpPr>
          <p:cNvPr id="427" name="Google Shape;427;p6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can use the pre-written methods (functions) in the Scanner class.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General structure</a:t>
            </a:r>
            <a:r>
              <a:rPr lang="en-US"/>
              <a:t>:</a:t>
            </a:r>
            <a:endParaRPr/>
          </a:p>
        </p:txBody>
      </p:sp>
      <p:sp>
        <p:nvSpPr>
          <p:cNvPr id="428" name="Google Shape;428;p60"/>
          <p:cNvSpPr/>
          <p:nvPr/>
        </p:nvSpPr>
        <p:spPr>
          <a:xfrm>
            <a:off x="2448112" y="2679700"/>
            <a:ext cx="7620000" cy="41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java.util.Scanner;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(String [] args)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Scanner &lt;</a:t>
            </a:r>
            <a:r>
              <a:rPr lang="en-US" sz="1800" b="1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 of scanner</a:t>
            </a: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&gt; = new Scanner (System.in);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&lt;</a:t>
            </a:r>
            <a:r>
              <a:rPr lang="en-US" sz="1800" b="1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&gt; = &lt;</a:t>
            </a:r>
            <a:r>
              <a:rPr lang="en-US" sz="1800" b="1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 of scanner</a:t>
            </a: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&gt; ();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grpSp>
        <p:nvGrpSpPr>
          <p:cNvPr id="429" name="Google Shape;429;p60"/>
          <p:cNvGrpSpPr/>
          <p:nvPr/>
        </p:nvGrpSpPr>
        <p:grpSpPr>
          <a:xfrm>
            <a:off x="8420100" y="2679700"/>
            <a:ext cx="2247900" cy="1314450"/>
            <a:chOff x="4344" y="1688"/>
            <a:chExt cx="1416" cy="828"/>
          </a:xfrm>
        </p:grpSpPr>
        <p:sp>
          <p:nvSpPr>
            <p:cNvPr id="430" name="Google Shape;430;p60"/>
            <p:cNvSpPr txBox="1"/>
            <p:nvPr/>
          </p:nvSpPr>
          <p:spPr>
            <a:xfrm>
              <a:off x="4728" y="1688"/>
              <a:ext cx="1032" cy="8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Creating a scanner object (something that can scan user input)</a:t>
              </a:r>
              <a:endParaRPr/>
            </a:p>
          </p:txBody>
        </p:sp>
        <p:cxnSp>
          <p:nvCxnSpPr>
            <p:cNvPr id="431" name="Google Shape;431;p60"/>
            <p:cNvCxnSpPr/>
            <p:nvPr/>
          </p:nvCxnSpPr>
          <p:spPr>
            <a:xfrm flipH="1">
              <a:off x="4344" y="2088"/>
              <a:ext cx="408" cy="384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32" name="Google Shape;432;p60"/>
          <p:cNvGrpSpPr/>
          <p:nvPr/>
        </p:nvGrpSpPr>
        <p:grpSpPr>
          <a:xfrm>
            <a:off x="6600264" y="4549215"/>
            <a:ext cx="3937000" cy="2022475"/>
            <a:chOff x="3096" y="2768"/>
            <a:chExt cx="2480" cy="1274"/>
          </a:xfrm>
        </p:grpSpPr>
        <p:sp>
          <p:nvSpPr>
            <p:cNvPr id="433" name="Google Shape;433;p60"/>
            <p:cNvSpPr txBox="1"/>
            <p:nvPr/>
          </p:nvSpPr>
          <p:spPr>
            <a:xfrm>
              <a:off x="3904" y="3368"/>
              <a:ext cx="1672" cy="6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Using the capability of the scanner object (actually getting user input)</a:t>
              </a:r>
              <a:endParaRPr/>
            </a:p>
          </p:txBody>
        </p:sp>
        <p:cxnSp>
          <p:nvCxnSpPr>
            <p:cNvPr id="434" name="Google Shape;434;p60"/>
            <p:cNvCxnSpPr/>
            <p:nvPr/>
          </p:nvCxnSpPr>
          <p:spPr>
            <a:xfrm rot="10800000">
              <a:off x="3096" y="2768"/>
              <a:ext cx="840" cy="93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Getting Text Input (2)</a:t>
            </a:r>
            <a:endParaRPr/>
          </a:p>
        </p:txBody>
      </p:sp>
      <p:sp>
        <p:nvSpPr>
          <p:cNvPr id="440" name="Google Shape;440;p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0000"/>
              <a:buFont typeface="Calibri"/>
              <a:buNone/>
            </a:pPr>
            <a:r>
              <a:rPr lang="en-US"/>
              <a:t>The name of the online example: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MyInput.java</a:t>
            </a:r>
            <a:endParaRPr sz="200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import java.util.Scanner;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public class MyInput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public static void main (String [ ] args)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String str1;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int num1;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Scanner in = new Scanner (System.in);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System.out.print ("Type in an integer: ");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num1 = in.nextInt ();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System.out.print ("Type in a line: ");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in.nextLine ();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str1 = in.nextLine ();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System.out.println ("num1:" +num1 +"\t str1:" + str1);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Useful Methods Of Class Scanner</a:t>
            </a:r>
            <a:endParaRPr baseline="30000"/>
          </a:p>
        </p:txBody>
      </p:sp>
      <p:sp>
        <p:nvSpPr>
          <p:cNvPr id="446" name="Google Shape;446;p6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nextInt ()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nextLong ()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nextFloat ()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nextDouble ()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nextLine ();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1522412" y="1690688"/>
            <a:ext cx="9147175" cy="430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339725" lvl="0" indent="-3397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-US" sz="2000" b="1" i="1"/>
              <a:t>&lt;name&gt;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marL="339725" lvl="0" indent="-339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/>
          </a:p>
          <a:p>
            <a:pPr marL="339725" lvl="0" indent="-33972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000" b="1" i="1"/>
              <a:t>&lt;statement&gt;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339725" lvl="0" indent="-33972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000" b="1" i="1"/>
              <a:t>&lt;statement&gt;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339725" lvl="0" indent="-33972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endParaRPr/>
          </a:p>
          <a:p>
            <a:pPr marL="339725" lvl="0" indent="-33972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000" b="1" i="1"/>
              <a:t>&lt;statement&gt;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339725" lvl="0" indent="-339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marL="339725" lvl="0" indent="-339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339725" lvl="0" indent="-33972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339725" lvl="0" indent="-3397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Every executable Java program consists of a </a:t>
            </a:r>
            <a:r>
              <a:rPr lang="en-US" b="1"/>
              <a:t>class</a:t>
            </a:r>
            <a:endParaRPr/>
          </a:p>
          <a:p>
            <a:pPr marL="739775" lvl="1" indent="-282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that contains a </a:t>
            </a:r>
            <a:r>
              <a:rPr lang="en-US" b="1"/>
              <a:t>method</a:t>
            </a:r>
            <a:r>
              <a:rPr lang="en-US"/>
              <a:t> named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that contains the </a:t>
            </a:r>
            <a:r>
              <a:rPr lang="en-US" b="1"/>
              <a:t>statements</a:t>
            </a:r>
            <a:r>
              <a:rPr lang="en-US"/>
              <a:t> (commands) to be executed</a:t>
            </a:r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Structure of Java programs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Reading A Single Character</a:t>
            </a:r>
            <a:endParaRPr/>
          </a:p>
        </p:txBody>
      </p:sp>
      <p:sp>
        <p:nvSpPr>
          <p:cNvPr id="452" name="Google Shape;452;p6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Text menu driven programs may require this capability.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GAME OPTIONS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(a)dd a new player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(l)oad a saved game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(s)ave game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(q)uit game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There’s different ways of handling this problem but one approach is to extract the first character from the string.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Partial example: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String s = "boo“;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System.out.println(s.charAt(0));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Reading A Single Character</a:t>
            </a:r>
            <a:endParaRPr/>
          </a:p>
        </p:txBody>
      </p:sp>
      <p:sp>
        <p:nvSpPr>
          <p:cNvPr id="458" name="Google Shape;458;p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0000"/>
              <a:buChar char="•"/>
            </a:pPr>
            <a:r>
              <a:rPr lang="en-US"/>
              <a:t>Name of the (more complete example):</a:t>
            </a:r>
            <a:r>
              <a:rPr lang="en-US" sz="1800"/>
              <a:t>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MyInputChar.java</a:t>
            </a:r>
            <a:endParaRPr sz="2000"/>
          </a:p>
          <a:p>
            <a:pPr marL="228600" lvl="0" indent="-1206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import java.util.Scanner;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public class MyInputChar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public static void main (String [] args)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final int FIRST = 0;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String selection;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Scanner in = new Scanner (System.in);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System.out.println("GAME OPTIONS");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System.out.println("(a)dd a new player");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System.out.println("(l)oad a saved game");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System.out.println("(s)ave game");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System.out.println("(q)uit game");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System.out.print("Enter your selection: ");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Reading A Single Character (2)</a:t>
            </a:r>
            <a:endParaRPr/>
          </a:p>
        </p:txBody>
      </p:sp>
      <p:sp>
        <p:nvSpPr>
          <p:cNvPr id="464" name="Google Shape;464;p6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selection = in.nextLine ();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System.out.println ("Selection: " + selection.charAt(FIRST));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Decision Making In Java</a:t>
            </a:r>
            <a:endParaRPr/>
          </a:p>
        </p:txBody>
      </p:sp>
      <p:sp>
        <p:nvSpPr>
          <p:cNvPr id="470" name="Google Shape;470;p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Java decision making constructs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if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if, else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if, else-if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switch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7"/>
          <p:cNvSpPr txBox="1">
            <a:spLocks noGrp="1"/>
          </p:cNvSpPr>
          <p:nvPr>
            <p:ph type="title"/>
          </p:nvPr>
        </p:nvSpPr>
        <p:spPr>
          <a:xfrm>
            <a:off x="575734" y="303214"/>
            <a:ext cx="10888133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Decision Making: Logical Operators</a:t>
            </a:r>
            <a:endParaRPr/>
          </a:p>
        </p:txBody>
      </p:sp>
      <p:graphicFrame>
        <p:nvGraphicFramePr>
          <p:cNvPr id="476" name="Google Shape;476;p67"/>
          <p:cNvGraphicFramePr/>
          <p:nvPr/>
        </p:nvGraphicFramePr>
        <p:xfrm>
          <a:off x="2730501" y="148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{533E2A5E-DAE5-4EDA-BBF5-8AA8F297285C}</a:tableStyleId>
              </a:tblPr>
              <a:tblGrid>
                <a:gridCol w="2679700"/>
                <a:gridCol w="1828800"/>
                <a:gridCol w="2119325"/>
              </a:tblGrid>
              <a:tr h="690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Logical Operation</a:t>
                      </a:r>
                      <a:endParaRPr/>
                    </a:p>
                  </a:txBody>
                  <a:tcPr marL="93600" marR="93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Python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Java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</a:t>
                      </a:r>
                      <a:endParaRPr/>
                    </a:p>
                  </a:txBody>
                  <a:tcPr marL="93600" marR="93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&amp;&amp;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</a:t>
                      </a:r>
                      <a:endParaRPr/>
                    </a:p>
                  </a:txBody>
                  <a:tcPr marL="93600" marR="93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||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55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</a:t>
                      </a:r>
                      <a:endParaRPr/>
                    </a:p>
                  </a:txBody>
                  <a:tcPr marL="93600" marR="93600" marT="46800" marB="46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not, !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!</a:t>
                      </a:r>
                      <a:endParaRPr/>
                    </a:p>
                  </a:txBody>
                  <a:tcPr marL="93600" marR="93600" marT="46800" marB="46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Decision Making: If</a:t>
            </a:r>
            <a:endParaRPr/>
          </a:p>
        </p:txBody>
      </p:sp>
      <p:sp>
        <p:nvSpPr>
          <p:cNvPr id="482" name="Google Shape;482;p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Format: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if (</a:t>
            </a:r>
            <a:r>
              <a:rPr lang="en-US" sz="1800" i="1">
                <a:latin typeface="Arial"/>
                <a:ea typeface="Arial"/>
                <a:cs typeface="Arial"/>
                <a:sym typeface="Arial"/>
              </a:rPr>
              <a:t>Boolean Expression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     </a:t>
            </a:r>
            <a:r>
              <a:rPr lang="en-US" sz="1800" i="1">
                <a:latin typeface="Arial"/>
                <a:ea typeface="Arial"/>
                <a:cs typeface="Arial"/>
                <a:sym typeface="Arial"/>
              </a:rPr>
              <a:t>Body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Example: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if (x != y)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     System.out.println("X and Y are not equal");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	if ((x &gt; 0) &amp;&amp; (y &gt; 0))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{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System.out.println("X and Y are positive");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</p:txBody>
      </p:sp>
      <p:grpSp>
        <p:nvGrpSpPr>
          <p:cNvPr id="483" name="Google Shape;483;p68"/>
          <p:cNvGrpSpPr/>
          <p:nvPr/>
        </p:nvGrpSpPr>
        <p:grpSpPr>
          <a:xfrm>
            <a:off x="6832600" y="1244601"/>
            <a:ext cx="3467100" cy="4443413"/>
            <a:chOff x="3352" y="776"/>
            <a:chExt cx="2184" cy="2799"/>
          </a:xfrm>
        </p:grpSpPr>
        <p:sp>
          <p:nvSpPr>
            <p:cNvPr id="484" name="Google Shape;484;p68"/>
            <p:cNvSpPr/>
            <p:nvPr/>
          </p:nvSpPr>
          <p:spPr>
            <a:xfrm>
              <a:off x="3352" y="816"/>
              <a:ext cx="552" cy="2464"/>
            </a:xfrm>
            <a:prstGeom prst="rightBrace">
              <a:avLst>
                <a:gd name="adj1" fmla="val 37198"/>
                <a:gd name="adj2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68"/>
            <p:cNvSpPr txBox="1"/>
            <p:nvPr/>
          </p:nvSpPr>
          <p:spPr>
            <a:xfrm>
              <a:off x="3896" y="776"/>
              <a:ext cx="1640" cy="27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14300" marR="0" lvl="0" indent="-1143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Indenting the body of the branch is an important stylistic requirement of Java but unlike Python it is not enforced by the syntax of the language.</a:t>
              </a:r>
              <a:endParaRPr/>
            </a:p>
            <a:p>
              <a:pPr marL="114300" marR="0" lvl="0" indent="-114300" algn="l" rtl="0"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What distinguishes the body is either:</a:t>
              </a:r>
              <a:endParaRPr/>
            </a:p>
            <a:p>
              <a:pPr marL="457200" marR="0" lvl="1" indent="-165100" algn="l" rtl="0"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AutoNum type="arabicPeriod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semi colon (single statement branch)</a:t>
              </a:r>
              <a:endParaRPr/>
            </a:p>
            <a:p>
              <a:pPr marL="457200" marR="0" lvl="1" indent="-165100" algn="l" rtl="0"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AutoNum type="arabicPeriod"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Braces (a body that consists of multiple statements)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Decision Making: If, Else</a:t>
            </a:r>
            <a:endParaRPr/>
          </a:p>
        </p:txBody>
      </p:sp>
      <p:sp>
        <p:nvSpPr>
          <p:cNvPr id="491" name="Google Shape;491;p6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b="1"/>
              <a:t>Format</a:t>
            </a:r>
            <a:r>
              <a:rPr lang="en-US"/>
              <a:t>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	if (</a:t>
            </a:r>
            <a:r>
              <a:rPr lang="en-US" sz="2000" i="1"/>
              <a:t>Boolean expression</a:t>
            </a:r>
            <a:r>
              <a:rPr lang="en-US" sz="2000"/>
              <a:t>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i="1"/>
              <a:t>	     Body of if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	else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i="1"/>
              <a:t>       Body of else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b="1"/>
              <a:t>Example</a:t>
            </a:r>
            <a:r>
              <a:rPr lang="en-US"/>
              <a:t>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	if (x &lt; 0)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	     System.out.println(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/>
              <a:t>X is negative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/>
              <a:t>);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	else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	    System.out.println(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/>
              <a:t>X is non-negative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/>
              <a:t>);</a:t>
            </a:r>
            <a:endParaRPr sz="2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Program: If-Else</a:t>
            </a:r>
            <a:endParaRPr/>
          </a:p>
        </p:txBody>
      </p:sp>
      <p:sp>
        <p:nvSpPr>
          <p:cNvPr id="497" name="Google Shape;497;p7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Name of the online example:</a:t>
            </a:r>
            <a:r>
              <a:rPr lang="en-US" sz="2000"/>
              <a:t>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BranchingExample1.java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import java.util.Scanner;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public class BranchingExample1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public static void main (String [] args)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{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Scanner in = new Scanner(System.in);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final int WINNING_NUMBER = 131313;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int playerNumber = -1;      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System.out.print("Enter ticket number: ");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playerNumber = in.nextInt();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if (playerNumber == WINNING_NUMBER)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System.out.println("You're a winner!");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else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System.out.println("Try again.");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}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If, Else-If</a:t>
            </a:r>
            <a:endParaRPr/>
          </a:p>
        </p:txBody>
      </p:sp>
      <p:sp>
        <p:nvSpPr>
          <p:cNvPr id="503" name="Google Shape;503;p7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b="1"/>
              <a:t>Format</a:t>
            </a:r>
            <a:r>
              <a:rPr lang="en-US"/>
              <a:t>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	if (</a:t>
            </a:r>
            <a:r>
              <a:rPr lang="en-US" sz="2000" i="1"/>
              <a:t>Boolean expression</a:t>
            </a:r>
            <a:r>
              <a:rPr lang="en-US" sz="2000"/>
              <a:t>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	</a:t>
            </a:r>
            <a:r>
              <a:rPr lang="en-US" sz="2000" i="1"/>
              <a:t>     Body of if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	else if (</a:t>
            </a:r>
            <a:r>
              <a:rPr lang="en-US" sz="2000" i="1"/>
              <a:t>Boolean expression</a:t>
            </a:r>
            <a:r>
              <a:rPr lang="en-US" sz="2000"/>
              <a:t>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i="1"/>
              <a:t>      Body of first else-if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	        :	      :	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	else if (</a:t>
            </a:r>
            <a:r>
              <a:rPr lang="en-US" sz="2000" i="1"/>
              <a:t>Boolean expression</a:t>
            </a:r>
            <a:r>
              <a:rPr lang="en-US" sz="2000"/>
              <a:t>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i="1"/>
              <a:t>      Body of last else-if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	else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i="1"/>
              <a:t>	    Body of else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If, Else-If (2)</a:t>
            </a:r>
            <a:endParaRPr/>
          </a:p>
        </p:txBody>
      </p:sp>
      <p:sp>
        <p:nvSpPr>
          <p:cNvPr id="509" name="Google Shape;509;p7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Name of the online example: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BranchingExample.java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import java.util.Scanner;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public class BranchingExample2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public static void main (String [] args)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{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  Scanner in = new Scanner(System.in);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  int gpa = -1;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  System.out.print("Enter letter grade: ");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  gpa = in.nextInt();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/>
              <a:t> 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 terminology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class</a:t>
            </a:r>
            <a:r>
              <a:rPr lang="en-US"/>
              <a:t>: A module that can contain executable code.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Every program you write will be a class.</a:t>
            </a: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statement</a:t>
            </a:r>
            <a:r>
              <a:rPr lang="en-US"/>
              <a:t>: An executable command to the computer.</a:t>
            </a: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method</a:t>
            </a:r>
            <a:r>
              <a:rPr lang="en-US"/>
              <a:t>: A named sequence of statements that can be executed together to perform a particular action.</a:t>
            </a: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special method named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i="1"/>
              <a:t> </a:t>
            </a:r>
            <a:r>
              <a:rPr lang="en-US"/>
              <a:t>signifies the code that should be executed when your program runs.</a:t>
            </a: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Your program can have other methods in addition 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/>
              <a:t>.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If, Else-If (3)</a:t>
            </a:r>
            <a:endParaRPr/>
          </a:p>
        </p:txBody>
      </p:sp>
      <p:sp>
        <p:nvSpPr>
          <p:cNvPr id="515" name="Google Shape;515;p7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if (gpa == 4)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System.out.println("A");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else if (gpa == 3)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System.out.println("B");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else if (gpa == 2)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System.out.println("C");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else if (gpa == 1)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System.out.println("D");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else if (gpa == 0)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System.out.println("F");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else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System.out.println("Invalid letter grade");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}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marL="228600" lvl="0" indent="-12287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Branching: Common Mistakes</a:t>
            </a:r>
            <a:endParaRPr/>
          </a:p>
        </p:txBody>
      </p:sp>
      <p:sp>
        <p:nvSpPr>
          <p:cNvPr id="521" name="Google Shape;521;p7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Recall that for single bodies: what lies between the closing bracket of the Boolean expression and the next semi-colon is the body.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if (Boolean Expression)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instruction;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if (Boolean Expression) instruction;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if (Boolean Expression)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instruction1;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Instruction2;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74"/>
          <p:cNvSpPr/>
          <p:nvPr/>
        </p:nvSpPr>
        <p:spPr>
          <a:xfrm rot="5400000">
            <a:off x="2863850" y="2520950"/>
            <a:ext cx="317500" cy="1003300"/>
          </a:xfrm>
          <a:prstGeom prst="rightBrace">
            <a:avLst>
              <a:gd name="adj1" fmla="val 26333"/>
              <a:gd name="adj2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74"/>
          <p:cNvSpPr txBox="1"/>
          <p:nvPr/>
        </p:nvSpPr>
        <p:spPr>
          <a:xfrm>
            <a:off x="2692400" y="3124200"/>
            <a:ext cx="6858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endParaRPr/>
          </a:p>
        </p:txBody>
      </p:sp>
      <p:grpSp>
        <p:nvGrpSpPr>
          <p:cNvPr id="524" name="Google Shape;524;p74"/>
          <p:cNvGrpSpPr/>
          <p:nvPr/>
        </p:nvGrpSpPr>
        <p:grpSpPr>
          <a:xfrm>
            <a:off x="4756150" y="3200400"/>
            <a:ext cx="1003300" cy="628650"/>
            <a:chOff x="2036" y="2016"/>
            <a:chExt cx="632" cy="396"/>
          </a:xfrm>
        </p:grpSpPr>
        <p:sp>
          <p:nvSpPr>
            <p:cNvPr id="525" name="Google Shape;525;p74"/>
            <p:cNvSpPr/>
            <p:nvPr/>
          </p:nvSpPr>
          <p:spPr>
            <a:xfrm rot="-5400000">
              <a:off x="2252" y="1996"/>
              <a:ext cx="200" cy="632"/>
            </a:xfrm>
            <a:prstGeom prst="rightBrace">
              <a:avLst>
                <a:gd name="adj1" fmla="val 26333"/>
                <a:gd name="adj2" fmla="val 50000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74"/>
            <p:cNvSpPr txBox="1"/>
            <p:nvPr/>
          </p:nvSpPr>
          <p:spPr>
            <a:xfrm>
              <a:off x="2160" y="2016"/>
              <a:ext cx="432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body</a:t>
              </a:r>
              <a:endParaRPr/>
            </a:p>
          </p:txBody>
        </p:sp>
      </p:grpSp>
      <p:grpSp>
        <p:nvGrpSpPr>
          <p:cNvPr id="527" name="Google Shape;527;p74"/>
          <p:cNvGrpSpPr/>
          <p:nvPr/>
        </p:nvGrpSpPr>
        <p:grpSpPr>
          <a:xfrm>
            <a:off x="3575050" y="4965700"/>
            <a:ext cx="933450" cy="336550"/>
            <a:chOff x="1292" y="3128"/>
            <a:chExt cx="588" cy="212"/>
          </a:xfrm>
        </p:grpSpPr>
        <p:sp>
          <p:nvSpPr>
            <p:cNvPr id="528" name="Google Shape;528;p74"/>
            <p:cNvSpPr/>
            <p:nvPr/>
          </p:nvSpPr>
          <p:spPr>
            <a:xfrm>
              <a:off x="1292" y="3156"/>
              <a:ext cx="144" cy="16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74"/>
            <p:cNvSpPr txBox="1"/>
            <p:nvPr/>
          </p:nvSpPr>
          <p:spPr>
            <a:xfrm>
              <a:off x="1448" y="3128"/>
              <a:ext cx="432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body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Branching: Now What Happens???</a:t>
            </a:r>
            <a:endParaRPr/>
          </a:p>
        </p:txBody>
      </p:sp>
      <p:sp>
        <p:nvSpPr>
          <p:cNvPr id="535" name="Google Shape;535;p7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if (Boolean Expression):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instruction1;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instruction2;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Alternative To Multiple Else-If’s: Switch</a:t>
            </a:r>
            <a:endParaRPr/>
          </a:p>
        </p:txBody>
      </p:sp>
      <p:sp>
        <p:nvSpPr>
          <p:cNvPr id="541" name="Google Shape;541;p76"/>
          <p:cNvSpPr txBox="1">
            <a:spLocks noGrp="1"/>
          </p:cNvSpPr>
          <p:nvPr>
            <p:ph type="body" idx="1"/>
          </p:nvPr>
        </p:nvSpPr>
        <p:spPr>
          <a:xfrm>
            <a:off x="2208213" y="1412876"/>
            <a:ext cx="7772400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b="1"/>
              <a:t>Format (character-based switch):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switch (</a:t>
            </a:r>
            <a:r>
              <a:rPr lang="en-US" sz="1800" i="1">
                <a:latin typeface="Arial"/>
                <a:ea typeface="Arial"/>
                <a:cs typeface="Arial"/>
                <a:sym typeface="Arial"/>
              </a:rPr>
              <a:t>character variable name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   case '&lt;</a:t>
            </a:r>
            <a:r>
              <a:rPr lang="en-US" sz="1800" i="1">
                <a:latin typeface="Arial"/>
                <a:ea typeface="Arial"/>
                <a:cs typeface="Arial"/>
                <a:sym typeface="Arial"/>
              </a:rPr>
              <a:t>character value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&gt;':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i="1">
                <a:latin typeface="Arial"/>
                <a:ea typeface="Arial"/>
                <a:cs typeface="Arial"/>
                <a:sym typeface="Arial"/>
              </a:rPr>
              <a:t>	        Body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        break;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   case '&lt;</a:t>
            </a:r>
            <a:r>
              <a:rPr lang="en-US" sz="1800" i="1">
                <a:latin typeface="Arial"/>
                <a:ea typeface="Arial"/>
                <a:cs typeface="Arial"/>
                <a:sym typeface="Arial"/>
              </a:rPr>
              <a:t>character value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&gt;':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        </a:t>
            </a:r>
            <a:r>
              <a:rPr lang="en-US" sz="1800" i="1">
                <a:latin typeface="Arial"/>
                <a:ea typeface="Arial"/>
                <a:cs typeface="Arial"/>
                <a:sym typeface="Arial"/>
              </a:rPr>
              <a:t>Body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i="1">
                <a:latin typeface="Arial"/>
                <a:ea typeface="Arial"/>
                <a:cs typeface="Arial"/>
                <a:sym typeface="Arial"/>
              </a:rPr>
              <a:t>	       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break;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	: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  default: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       </a:t>
            </a:r>
            <a:r>
              <a:rPr lang="en-US" sz="1800" i="1">
                <a:latin typeface="Arial"/>
                <a:ea typeface="Arial"/>
                <a:cs typeface="Arial"/>
                <a:sym typeface="Arial"/>
              </a:rPr>
              <a:t>Body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aseline="30000"/>
              <a:t>1 The type of variable in the brackets can be a byte, char, short, int or long</a:t>
            </a:r>
            <a:endParaRPr sz="2000" baseline="30000"/>
          </a:p>
        </p:txBody>
      </p:sp>
      <p:grpSp>
        <p:nvGrpSpPr>
          <p:cNvPr id="542" name="Google Shape;542;p76"/>
          <p:cNvGrpSpPr/>
          <p:nvPr/>
        </p:nvGrpSpPr>
        <p:grpSpPr>
          <a:xfrm>
            <a:off x="3403600" y="2082800"/>
            <a:ext cx="6121400" cy="3187700"/>
            <a:chOff x="1184" y="1312"/>
            <a:chExt cx="3856" cy="2008"/>
          </a:xfrm>
        </p:grpSpPr>
        <p:sp>
          <p:nvSpPr>
            <p:cNvPr id="543" name="Google Shape;543;p76"/>
            <p:cNvSpPr txBox="1"/>
            <p:nvPr/>
          </p:nvSpPr>
          <p:spPr>
            <a:xfrm>
              <a:off x="3280" y="1312"/>
              <a:ext cx="1760" cy="9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Important! The break is mandatory to separate Boolean expressions (must be used in all but the last)</a:t>
              </a:r>
              <a:endParaRPr/>
            </a:p>
          </p:txBody>
        </p:sp>
        <p:cxnSp>
          <p:nvCxnSpPr>
            <p:cNvPr id="544" name="Google Shape;544;p76"/>
            <p:cNvCxnSpPr/>
            <p:nvPr/>
          </p:nvCxnSpPr>
          <p:spPr>
            <a:xfrm flipH="1">
              <a:off x="1280" y="1704"/>
              <a:ext cx="2032" cy="272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5" name="Google Shape;545;p76"/>
            <p:cNvCxnSpPr/>
            <p:nvPr/>
          </p:nvCxnSpPr>
          <p:spPr>
            <a:xfrm flipH="1">
              <a:off x="1280" y="1712"/>
              <a:ext cx="2016" cy="1032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6" name="Google Shape;546;p76"/>
            <p:cNvCxnSpPr/>
            <p:nvPr/>
          </p:nvCxnSpPr>
          <p:spPr>
            <a:xfrm flipH="1">
              <a:off x="1184" y="1720"/>
              <a:ext cx="2112" cy="16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Alternative To Multiple Else-If’s: Switch (2)</a:t>
            </a:r>
            <a:endParaRPr/>
          </a:p>
        </p:txBody>
      </p:sp>
      <p:sp>
        <p:nvSpPr>
          <p:cNvPr id="552" name="Google Shape;552;p77"/>
          <p:cNvSpPr txBox="1">
            <a:spLocks noGrp="1"/>
          </p:cNvSpPr>
          <p:nvPr>
            <p:ph type="body" idx="1"/>
          </p:nvPr>
        </p:nvSpPr>
        <p:spPr>
          <a:xfrm>
            <a:off x="2208213" y="1412876"/>
            <a:ext cx="7772400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b="1"/>
              <a:t>Format (integer based switch):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switch (</a:t>
            </a:r>
            <a:r>
              <a:rPr lang="en-US" sz="1800" i="1">
                <a:latin typeface="Arial"/>
                <a:ea typeface="Arial"/>
                <a:cs typeface="Arial"/>
                <a:sym typeface="Arial"/>
              </a:rPr>
              <a:t>integer variable name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   case &lt;</a:t>
            </a:r>
            <a:r>
              <a:rPr lang="en-US" sz="1800" i="1">
                <a:latin typeface="Arial"/>
                <a:ea typeface="Arial"/>
                <a:cs typeface="Arial"/>
                <a:sym typeface="Arial"/>
              </a:rPr>
              <a:t>integer value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&gt;: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i="1">
                <a:latin typeface="Arial"/>
                <a:ea typeface="Arial"/>
                <a:cs typeface="Arial"/>
                <a:sym typeface="Arial"/>
              </a:rPr>
              <a:t>	        Body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        break;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   case &lt;</a:t>
            </a:r>
            <a:r>
              <a:rPr lang="en-US" sz="1800" i="1">
                <a:latin typeface="Arial"/>
                <a:ea typeface="Arial"/>
                <a:cs typeface="Arial"/>
                <a:sym typeface="Arial"/>
              </a:rPr>
              <a:t>integer value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&gt;: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        </a:t>
            </a:r>
            <a:r>
              <a:rPr lang="en-US" sz="1800" i="1">
                <a:latin typeface="Arial"/>
                <a:ea typeface="Arial"/>
                <a:cs typeface="Arial"/>
                <a:sym typeface="Arial"/>
              </a:rPr>
              <a:t>Body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i="1">
                <a:latin typeface="Arial"/>
                <a:ea typeface="Arial"/>
                <a:cs typeface="Arial"/>
                <a:sym typeface="Arial"/>
              </a:rPr>
              <a:t>	       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break;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	: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  default: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       </a:t>
            </a:r>
            <a:r>
              <a:rPr lang="en-US" sz="1800" i="1">
                <a:latin typeface="Arial"/>
                <a:ea typeface="Arial"/>
                <a:cs typeface="Arial"/>
                <a:sym typeface="Arial"/>
              </a:rPr>
              <a:t>Body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aseline="30000"/>
              <a:t>1 The type of variable in the brackets can be a byte, char, short, int or long</a:t>
            </a:r>
            <a:endParaRPr sz="2000" baseline="300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Switch: When To Use/When Not To Use</a:t>
            </a:r>
            <a:endParaRPr/>
          </a:p>
        </p:txBody>
      </p:sp>
      <p:sp>
        <p:nvSpPr>
          <p:cNvPr id="558" name="Google Shape;558;p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Benefit (when to use):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may produce simpler code than using an if-elseif (e.g., if there are multiple compound conditions)</a:t>
            </a:r>
            <a:endParaRPr/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Switch: When To Use/When Not To Use (2)</a:t>
            </a:r>
            <a:endParaRPr/>
          </a:p>
        </p:txBody>
      </p:sp>
      <p:sp>
        <p:nvSpPr>
          <p:cNvPr id="564" name="Google Shape;564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Name of the online example: SwitchExample.java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import java.util.Scanner;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public class SwitchExample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public static void main (String [] args)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{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final int FIRST = 0;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String line;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char letter;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int gpa;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Scanner in = new Scanner (System.in);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System.out.print("Enter letter grade: ");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     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Switch: When To Use/When Not To Use (3)</a:t>
            </a:r>
            <a:endParaRPr/>
          </a:p>
        </p:txBody>
      </p:sp>
      <p:sp>
        <p:nvSpPr>
          <p:cNvPr id="570" name="Google Shape;570;p8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line = in.nextLine ();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letter = line.charAt(FIRST);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switch (letter)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{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  case 'A':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  case 'a':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     gpa = 4;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     break;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  case 'B':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  case 'b':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     gpa = 3;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     break;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  case 'C':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  case 'c':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     gpa = 2;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     break;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8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Switch: When To Use/When Not To Use (4)</a:t>
            </a:r>
            <a:endParaRPr/>
          </a:p>
        </p:txBody>
      </p:sp>
      <p:sp>
        <p:nvSpPr>
          <p:cNvPr id="576" name="Google Shape;576;p8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  case 'D':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  case 'd':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     gpa = 1;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     break;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  case 'F':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  case 'f':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     gpa = 0;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     break;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  default: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     gpa = -1;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System.out.println("Letter grade: " + letter);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System.out.println("Grade point: " + gpa);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Switch: When To Use/When Not To Use (5)</a:t>
            </a:r>
            <a:endParaRPr/>
          </a:p>
        </p:txBody>
      </p:sp>
      <p:sp>
        <p:nvSpPr>
          <p:cNvPr id="582" name="Google Shape;582;p8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When a switch can’t be used: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data types other than characters or integers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Boolean expressions that aren’t mutually exclusive: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As shown a switch can replace an ‘if-elseif’ construct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switch cannot replace a series of ‘if’ branches).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Example when not to use a switch: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if (x &gt; 0)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System.out.print(“X coordinate right of the origin”);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If (y  &gt; 0)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System.out.print(“Y coordinate above the origin”);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Example of when not to use a switch: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String name = in.readLine()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switch (name)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228600" lvl="0" indent="-12287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Syntax</a:t>
            </a: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syntax</a:t>
            </a:r>
            <a:r>
              <a:rPr lang="en-US"/>
              <a:t>: The set of legal structures and commands that can be used in a particular programming language.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Java syntax: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every basic Java statement ends with a semicolon 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contents of a class or method occur between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Switch Example: Modified</a:t>
            </a:r>
            <a:endParaRPr/>
          </a:p>
        </p:txBody>
      </p:sp>
      <p:sp>
        <p:nvSpPr>
          <p:cNvPr id="588" name="Google Shape;588;p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happens if all the ‘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/>
              <a:t>’ instructions have been removed?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Loops</a:t>
            </a:r>
            <a:endParaRPr/>
          </a:p>
        </p:txBody>
      </p:sp>
      <p:sp>
        <p:nvSpPr>
          <p:cNvPr id="594" name="Google Shape;594;p8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Python loops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/>
              <a:t>Pre-test loops: for, while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Java Pre-test loops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/>
              <a:t>For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/>
              <a:t>While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Java Post-test loop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/>
              <a:t>Do-while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While Loops</a:t>
            </a:r>
            <a:endParaRPr/>
          </a:p>
        </p:txBody>
      </p:sp>
      <p:sp>
        <p:nvSpPr>
          <p:cNvPr id="600" name="Google Shape;600;p8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905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Format</a:t>
            </a:r>
            <a:r>
              <a:rPr lang="en-US"/>
              <a:t>:</a:t>
            </a:r>
            <a:endParaRPr/>
          </a:p>
          <a:p>
            <a:pPr marL="4826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while (</a:t>
            </a:r>
            <a:r>
              <a:rPr lang="en-US" sz="1800" i="1">
                <a:latin typeface="Arial"/>
                <a:ea typeface="Arial"/>
                <a:cs typeface="Arial"/>
                <a:sym typeface="Arial"/>
              </a:rPr>
              <a:t>Boolean expression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4826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Body</a:t>
            </a:r>
            <a:endParaRPr/>
          </a:p>
          <a:p>
            <a:pPr marL="1905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905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Example</a:t>
            </a:r>
            <a:r>
              <a:rPr lang="en-US"/>
              <a:t>:</a:t>
            </a:r>
            <a:endParaRPr/>
          </a:p>
          <a:p>
            <a:pPr marL="1905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	int i = 1;</a:t>
            </a:r>
            <a:endParaRPr/>
          </a:p>
          <a:p>
            <a:pPr marL="1905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	while (i &lt;= 4)</a:t>
            </a:r>
            <a:endParaRPr/>
          </a:p>
          <a:p>
            <a:pPr marL="1905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	{</a:t>
            </a:r>
            <a:endParaRPr/>
          </a:p>
          <a:p>
            <a:pPr marL="1905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     // Call function </a:t>
            </a:r>
            <a:endParaRPr/>
          </a:p>
          <a:p>
            <a:pPr marL="1905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     createNewPlayer(); </a:t>
            </a:r>
            <a:endParaRPr/>
          </a:p>
          <a:p>
            <a:pPr marL="1905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		i = i + 1;</a:t>
            </a:r>
            <a:endParaRPr/>
          </a:p>
          <a:p>
            <a:pPr marL="1905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	}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 Loops</a:t>
            </a:r>
            <a:endParaRPr/>
          </a:p>
        </p:txBody>
      </p:sp>
      <p:sp>
        <p:nvSpPr>
          <p:cNvPr id="606" name="Google Shape;606;p8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Format</a:t>
            </a:r>
            <a:r>
              <a:rPr lang="en-US"/>
              <a:t>: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for (</a:t>
            </a:r>
            <a:r>
              <a:rPr lang="en-US" sz="1800" i="1">
                <a:latin typeface="Arial"/>
                <a:ea typeface="Arial"/>
                <a:cs typeface="Arial"/>
                <a:sym typeface="Arial"/>
              </a:rPr>
              <a:t>initialization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1800" i="1">
                <a:latin typeface="Arial"/>
                <a:ea typeface="Arial"/>
                <a:cs typeface="Arial"/>
                <a:sym typeface="Arial"/>
              </a:rPr>
              <a:t>Boolean expression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1800" i="1">
                <a:latin typeface="Arial"/>
                <a:ea typeface="Arial"/>
                <a:cs typeface="Arial"/>
                <a:sym typeface="Arial"/>
              </a:rPr>
              <a:t>update control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i="1">
                <a:latin typeface="Arial"/>
                <a:ea typeface="Arial"/>
                <a:cs typeface="Arial"/>
                <a:sym typeface="Arial"/>
              </a:rPr>
              <a:t>		     Body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i="1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Example</a:t>
            </a:r>
            <a:r>
              <a:rPr lang="en-US"/>
              <a:t>: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for (i = 1; i &lt;= 4; i++)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     // Call function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     createNewPlayer();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		i = i + 1;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	}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Post-Test Loop: Do-While</a:t>
            </a:r>
            <a:endParaRPr/>
          </a:p>
        </p:txBody>
      </p:sp>
      <p:sp>
        <p:nvSpPr>
          <p:cNvPr id="612" name="Google Shape;612;p8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Recall: Post-test loops evaluate the Boolean expression after the body of the loop has executed.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means that post test loops will execute one or more times.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Pre-test loops generally execute zero or more times.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Do-While Loops</a:t>
            </a:r>
            <a:endParaRPr/>
          </a:p>
        </p:txBody>
      </p:sp>
      <p:sp>
        <p:nvSpPr>
          <p:cNvPr id="618" name="Google Shape;618;p8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Format</a:t>
            </a:r>
            <a:r>
              <a:rPr lang="en-US"/>
              <a:t>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	     do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	          </a:t>
            </a:r>
            <a:r>
              <a:rPr lang="en-US" sz="2000" i="1">
                <a:latin typeface="Arial"/>
                <a:ea typeface="Arial"/>
                <a:cs typeface="Arial"/>
                <a:sym typeface="Arial"/>
              </a:rPr>
              <a:t>Body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	     while (</a:t>
            </a:r>
            <a:r>
              <a:rPr lang="en-US" sz="2000" i="1">
                <a:latin typeface="Arial"/>
                <a:ea typeface="Arial"/>
                <a:cs typeface="Arial"/>
                <a:sym typeface="Arial"/>
              </a:rPr>
              <a:t>Boolean expression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Example</a:t>
            </a:r>
            <a:r>
              <a:rPr lang="en-US"/>
              <a:t>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    char ch = 'A';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    do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    {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         System.out.println(ch);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         ch++;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     }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     while (ch &lt;= 'K');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8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Contrasting Pre Vs. Post Test Loops</a:t>
            </a:r>
            <a:endParaRPr/>
          </a:p>
        </p:txBody>
      </p:sp>
      <p:sp>
        <p:nvSpPr>
          <p:cNvPr id="624" name="Google Shape;624;p8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Although slightly more work to implement the while loop is the most powerful type of loop.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Program capabilities that are implemented with either a ‘for’ or ‘do-while’ loop can be implemented with a while loop.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Implementing a post test loop requires that the loop control be primed correctly (set to a value such that the Boolean expression will evaluate to true the first it’s checked).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Example: Post-Test Implementation</a:t>
            </a:r>
            <a:endParaRPr/>
          </a:p>
        </p:txBody>
      </p:sp>
      <p:sp>
        <p:nvSpPr>
          <p:cNvPr id="630" name="Google Shape;630;p9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Name of the online example: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PostTestExample.java</a:t>
            </a:r>
            <a:endParaRPr/>
          </a:p>
          <a:p>
            <a:pPr marL="228600" lvl="0" indent="-11747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public class PostTestExample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public static void main (String [] args)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{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final int FIRST = 0;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Scanner in = new Scanner(System.in);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char answer;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String temp;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do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{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   System.out.println("JT's note: Pretend that we play our game");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   System.out.print("Play again? Enter 'q' to quit: ");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   temp = in.nextLine();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   answer = temp.charAt(FIRST);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} while ((answer != 'q') &amp;&amp; (answer != 'Q'));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}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Example: Pre-Test Implementation</a:t>
            </a:r>
            <a:endParaRPr/>
          </a:p>
        </p:txBody>
      </p:sp>
      <p:sp>
        <p:nvSpPr>
          <p:cNvPr id="636" name="Google Shape;636;p91"/>
          <p:cNvSpPr txBox="1">
            <a:spLocks noGrp="1"/>
          </p:cNvSpPr>
          <p:nvPr>
            <p:ph type="body" idx="1"/>
          </p:nvPr>
        </p:nvSpPr>
        <p:spPr>
          <a:xfrm>
            <a:off x="1981200" y="1108076"/>
            <a:ext cx="8178800" cy="550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Name of the online example:</a:t>
            </a:r>
            <a:r>
              <a:rPr lang="en-US" sz="2000"/>
              <a:t>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PreTestExample.java</a:t>
            </a:r>
            <a:endParaRPr/>
          </a:p>
          <a:p>
            <a:pPr marL="228600" lvl="0" indent="-11112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228600" lvl="0" indent="-16986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000"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public class PreTestExample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public static void main (String [] args)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{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final int FIRST = 0;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Scanner in = new Scanner(System.in);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char answer = ' ';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String temp;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while ((answer != 'q') &amp;&amp; (answer != 'Q'))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{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   System.out.println("JT's note: Pretend that we play our game");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   System.out.print("Play again? Enter 'q' to quit: ");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   temp = in.nextLine();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   answer = temp.charAt(FIRST);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   }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  }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Now What Happens???</a:t>
            </a:r>
            <a:endParaRPr/>
          </a:p>
        </p:txBody>
      </p:sp>
      <p:sp>
        <p:nvSpPr>
          <p:cNvPr id="642" name="Google Shape;642;p9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import java.util.Scanner;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public class PreTestExample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public static void main (String [] args)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{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final int FIRST = 0;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Scanner in = new Scanner(System.in);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char answer = ' ';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String temp;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while ((answer != 'q') &amp;&amp; (answer != 'Q'))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System.out.println("JT's note: Pretend that we play our game");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System.out.print("Play again? Enter 'q' to quit: ");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temp = in.nextLine();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      answer = temp.charAt(FIRST);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 }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1380333" y="1235041"/>
            <a:ext cx="9147175" cy="3368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339725" lvl="0" indent="-3397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syntax error</a:t>
            </a:r>
            <a:r>
              <a:rPr lang="en-US"/>
              <a:t> or </a:t>
            </a:r>
            <a:r>
              <a:rPr lang="en-US" b="1"/>
              <a:t>compiler error</a:t>
            </a:r>
            <a:r>
              <a:rPr lang="en-US"/>
              <a:t>: A problem in the structure of a program that causes the compiler to fail.</a:t>
            </a:r>
            <a:endParaRPr/>
          </a:p>
          <a:p>
            <a:pPr marL="739775" lvl="1" indent="-282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you type your Java program incorrectly, you may violate Java's syntax and cause a syntax error.</a:t>
            </a:r>
            <a:endParaRPr/>
          </a:p>
          <a:p>
            <a:pPr marL="339725" lvl="0" indent="-3397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339725" lvl="0" indent="-3397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08080"/>
              </a:buClr>
              <a:buSzPts val="1800"/>
              <a:buNone/>
            </a:pPr>
            <a:r>
              <a:rPr lang="en-US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public class Hello {</a:t>
            </a:r>
            <a:endParaRPr/>
          </a:p>
          <a:p>
            <a:pPr marL="339725" lvl="0" indent="-3397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08080"/>
              </a:buClr>
              <a:buSzPts val="1800"/>
              <a:buNone/>
            </a:pPr>
            <a:r>
              <a:rPr lang="en-US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p</a:t>
            </a:r>
            <a:r>
              <a:rPr lang="en-US" sz="1800" u="sng">
                <a:latin typeface="Courier New"/>
                <a:ea typeface="Courier New"/>
                <a:cs typeface="Courier New"/>
                <a:sym typeface="Courier New"/>
              </a:rPr>
              <a:t>oo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blic static void main(String[] args) {</a:t>
            </a:r>
            <a:endParaRPr/>
          </a:p>
          <a:p>
            <a:pPr marL="339725" lvl="0" indent="-3397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08080"/>
              </a:buClr>
              <a:buSzPts val="1800"/>
              <a:buNone/>
            </a:pPr>
            <a:r>
              <a:rPr lang="en-US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    System.</a:t>
            </a:r>
            <a:r>
              <a:rPr lang="en-US" sz="1800" u="sng">
                <a:latin typeface="Courier New"/>
                <a:ea typeface="Courier New"/>
                <a:cs typeface="Courier New"/>
                <a:sym typeface="Courier New"/>
              </a:rPr>
              <a:t>owt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.println("Hello, world!")_</a:t>
            </a:r>
            <a:r>
              <a:rPr lang="en-US" sz="1800" u="sng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339725" lvl="0" indent="-3397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08080"/>
              </a:buClr>
              <a:buSzPts val="1800"/>
              <a:buNone/>
            </a:pPr>
            <a:r>
              <a:rPr lang="en-US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marL="339725" lvl="0" indent="-339725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808080"/>
              </a:buClr>
              <a:buSzPts val="1800"/>
              <a:buNone/>
            </a:pPr>
            <a:r>
              <a:rPr lang="en-US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</p:txBody>
      </p:sp>
      <p:grpSp>
        <p:nvGrpSpPr>
          <p:cNvPr id="150" name="Google Shape;150;p21"/>
          <p:cNvGrpSpPr/>
          <p:nvPr/>
        </p:nvGrpSpPr>
        <p:grpSpPr>
          <a:xfrm>
            <a:off x="3292476" y="4344989"/>
            <a:ext cx="7391400" cy="2389188"/>
            <a:chOff x="1114" y="2640"/>
            <a:chExt cx="4656" cy="1505"/>
          </a:xfrm>
        </p:grpSpPr>
        <p:sp>
          <p:nvSpPr>
            <p:cNvPr id="151" name="Google Shape;151;p21"/>
            <p:cNvSpPr txBox="1"/>
            <p:nvPr/>
          </p:nvSpPr>
          <p:spPr>
            <a:xfrm>
              <a:off x="1114" y="2994"/>
              <a:ext cx="4656" cy="115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Hello.java:2: &lt;identifier&gt; expected</a:t>
              </a:r>
              <a:endParaRPr/>
            </a:p>
            <a:p>
              <a:pPr marL="0" marR="0" lvl="0" indent="0" algn="l" rtl="0">
                <a:lnSpc>
                  <a:spcPct val="7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pooblic static void main(String[] args) {</a:t>
              </a:r>
              <a:endParaRPr/>
            </a:p>
            <a:p>
              <a:pPr marL="0" marR="0" lvl="0" indent="0" algn="l" rtl="0">
                <a:lnSpc>
                  <a:spcPct val="7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^</a:t>
              </a:r>
              <a:endParaRPr/>
            </a:p>
            <a:p>
              <a:pPr marL="0" marR="0" lvl="0" indent="0" algn="l" rtl="0">
                <a:lnSpc>
                  <a:spcPct val="7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Hello.java:5: ';' expected</a:t>
              </a:r>
              <a:endParaRPr/>
            </a:p>
            <a:p>
              <a:pPr marL="0" marR="0" lvl="0" indent="0" algn="l" rtl="0">
                <a:lnSpc>
                  <a:spcPct val="7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marL="0" marR="0" lvl="0" indent="0" algn="l" rtl="0">
                <a:lnSpc>
                  <a:spcPct val="7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^</a:t>
              </a:r>
              <a:endParaRPr/>
            </a:p>
            <a:p>
              <a:pPr marL="0" marR="0" lvl="0" indent="0" algn="l" rtl="0">
                <a:lnSpc>
                  <a:spcPct val="7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 errors</a:t>
              </a:r>
              <a:endParaRPr sz="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2" name="Google Shape;152;p21"/>
            <p:cNvSpPr txBox="1"/>
            <p:nvPr/>
          </p:nvSpPr>
          <p:spPr>
            <a:xfrm>
              <a:off x="4477" y="2640"/>
              <a:ext cx="1293" cy="2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ahoma"/>
                <a:buNone/>
              </a:pPr>
              <a:r>
                <a:rPr lang="en-US" sz="200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compiler output:</a:t>
              </a:r>
              <a:endParaRPr/>
            </a:p>
          </p:txBody>
        </p:sp>
      </p:grpSp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Syntax errors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9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Many Pre-Created Classes Have Been Created</a:t>
            </a:r>
            <a:endParaRPr/>
          </a:p>
        </p:txBody>
      </p:sp>
      <p:sp>
        <p:nvSpPr>
          <p:cNvPr id="648" name="Google Shape;648;p9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Rule of thumb: Before writing new program code to implement the features of your program you should check to see if a class has already been written with the features that you need.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Java API is Sun Microsystems's collection of pre-built Java classes: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http://java.sun.com/javase/6/docs/api/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9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After This Section You Should Now Know</a:t>
            </a:r>
            <a:endParaRPr/>
          </a:p>
        </p:txBody>
      </p:sp>
      <p:sp>
        <p:nvSpPr>
          <p:cNvPr id="654" name="Google Shape;654;p9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Java was developed and the impact of it's roots on the language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basic structure required in creating a simple Java program as well as how to compile and run programs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to document a Java program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to perform text based input and output in Java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declaration of constants and variables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are the common Java operators and how they work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structure and syntax of decision making and looping constructs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1524001" y="1295401"/>
            <a:ext cx="9147175" cy="5134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339725" lvl="0" indent="-3397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Error messages do not always help us understand what is wrong:</a:t>
            </a:r>
            <a:r>
              <a:rPr lang="en-US" sz="2000"/>
              <a:t/>
            </a:r>
            <a:br>
              <a:rPr lang="en-US" sz="2000"/>
            </a:br>
            <a:endParaRPr sz="800"/>
          </a:p>
          <a:p>
            <a:pPr marL="339725" lvl="0" indent="-339725" algn="l" rtl="0">
              <a:lnSpc>
                <a:spcPct val="6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Hello.java:2: &lt;identifier&gt; expected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339725" lvl="0" indent="-339725" algn="l" rtl="0">
              <a:lnSpc>
                <a:spcPct val="6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pooblic static void main(String[] args) 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339725" lvl="0" indent="-339725" algn="l" rtl="0">
              <a:lnSpc>
                <a:spcPct val="6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          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^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739775" lvl="1" indent="-282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We'd have preferred a friendly message such as, "</a:t>
            </a:r>
            <a:r>
              <a:rPr lang="en-US" sz="1600" i="1"/>
              <a:t>You misspelled </a:t>
            </a:r>
            <a:r>
              <a:rPr lang="en-US" sz="1600" i="1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600" i="1"/>
              <a:t>"</a:t>
            </a:r>
            <a:endParaRPr sz="1800" i="1"/>
          </a:p>
          <a:p>
            <a:pPr marL="739775" lvl="1" indent="-1809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i="1"/>
          </a:p>
          <a:p>
            <a:pPr marL="339725" lvl="0" indent="-339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 compiler does tell us the line number on which it found the error...</a:t>
            </a:r>
            <a:endParaRPr sz="2000"/>
          </a:p>
          <a:p>
            <a:pPr marL="739775" lvl="1" indent="-2825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But it is not always the true source of the problem.</a:t>
            </a:r>
            <a:endParaRPr sz="1800"/>
          </a:p>
          <a:p>
            <a:pPr marL="339725" lvl="0" indent="-339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 sz="800"/>
          </a:p>
          <a:p>
            <a:pPr marL="339725" lvl="0" indent="-339725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808080"/>
              </a:buClr>
              <a:buSzPts val="1800"/>
              <a:buNone/>
            </a:pPr>
            <a:r>
              <a:rPr lang="en-US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public class MissingSemicolon {</a:t>
            </a:r>
            <a:endParaRPr/>
          </a:p>
          <a:p>
            <a:pPr marL="339725" lvl="0" indent="-339725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808080"/>
              </a:buClr>
              <a:buSzPts val="1800"/>
              <a:buNone/>
            </a:pPr>
            <a:r>
              <a:rPr lang="en-US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public static void main(String[] args) {</a:t>
            </a:r>
            <a:endParaRPr/>
          </a:p>
          <a:p>
            <a:pPr marL="339725" lvl="0" indent="-339725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808080"/>
              </a:buClr>
              <a:buSzPts val="1800"/>
              <a:buNone/>
            </a:pPr>
            <a:r>
              <a:rPr lang="en-US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    System.out.println("A rose by any other name")</a:t>
            </a:r>
            <a:endParaRPr sz="1800" u="sng">
              <a:latin typeface="Courier New"/>
              <a:ea typeface="Courier New"/>
              <a:cs typeface="Courier New"/>
              <a:sym typeface="Courier New"/>
            </a:endParaRPr>
          </a:p>
          <a:p>
            <a:pPr marL="339725" lvl="0" indent="-339725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808080"/>
              </a:buClr>
              <a:buSzPts val="1800"/>
              <a:buNone/>
            </a:pPr>
            <a:r>
              <a:rPr lang="en-US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    System.out.println("would smell as sweet");</a:t>
            </a:r>
            <a:endParaRPr sz="1800" u="sng">
              <a:latin typeface="Courier New"/>
              <a:ea typeface="Courier New"/>
              <a:cs typeface="Courier New"/>
              <a:sym typeface="Courier New"/>
            </a:endParaRPr>
          </a:p>
          <a:p>
            <a:pPr marL="339725" lvl="0" indent="-339725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808080"/>
              </a:buClr>
              <a:buSzPts val="1800"/>
              <a:buNone/>
            </a:pPr>
            <a:r>
              <a:rPr lang="en-US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marL="339725" lvl="0" indent="-339725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808080"/>
              </a:buClr>
              <a:buSzPts val="1800"/>
              <a:buNone/>
            </a:pPr>
            <a:r>
              <a:rPr lang="en-US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339725" lvl="0" indent="-339725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 sz="800"/>
          </a:p>
          <a:p>
            <a:pPr marL="339725" lvl="0" indent="-339725" algn="l" rtl="0">
              <a:lnSpc>
                <a:spcPct val="7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MissingSemicolon.java:</a:t>
            </a:r>
            <a:r>
              <a:rPr lang="en-US" sz="18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: ';' expected</a:t>
            </a:r>
            <a:endParaRPr/>
          </a:p>
          <a:p>
            <a:pPr marL="339725" lvl="0" indent="-339725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System.out.println("would smell as sweet");</a:t>
            </a:r>
            <a:endParaRPr/>
          </a:p>
          <a:p>
            <a:pPr marL="339725" lvl="0" indent="-33972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^</a:t>
            </a:r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Fixing syntax errors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4388</Words>
  <Application>Microsoft Office PowerPoint</Application>
  <PresentationFormat>Widescreen</PresentationFormat>
  <Paragraphs>1155</Paragraphs>
  <Slides>81</Slides>
  <Notes>81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7" baseType="lpstr">
      <vt:lpstr>Arial</vt:lpstr>
      <vt:lpstr>Tahoma</vt:lpstr>
      <vt:lpstr>Calibri</vt:lpstr>
      <vt:lpstr>Courier New</vt:lpstr>
      <vt:lpstr>Times New Roman</vt:lpstr>
      <vt:lpstr>Office Theme</vt:lpstr>
      <vt:lpstr>Java Basics</vt:lpstr>
      <vt:lpstr>Example: Hello World Program</vt:lpstr>
      <vt:lpstr>A basic Java program</vt:lpstr>
      <vt:lpstr>Another Java program</vt:lpstr>
      <vt:lpstr>Structure of Java programs</vt:lpstr>
      <vt:lpstr>Java terminology</vt:lpstr>
      <vt:lpstr>Syntax</vt:lpstr>
      <vt:lpstr>Syntax errors</vt:lpstr>
      <vt:lpstr>Fixing syntax errors</vt:lpstr>
      <vt:lpstr>System.out.println</vt:lpstr>
      <vt:lpstr>Documentation / Comments</vt:lpstr>
      <vt:lpstr>Important Note</vt:lpstr>
      <vt:lpstr>Java Output</vt:lpstr>
      <vt:lpstr>Output : Some Escape Sequences For Formatting</vt:lpstr>
      <vt:lpstr>Example Formatting Codes</vt:lpstr>
      <vt:lpstr>Variables</vt:lpstr>
      <vt:lpstr>Declaring Variables: Syntax</vt:lpstr>
      <vt:lpstr>Declaring Variables [3]</vt:lpstr>
      <vt:lpstr>Data Types</vt:lpstr>
      <vt:lpstr>Java Primitive Data Types</vt:lpstr>
      <vt:lpstr>Primitive Data Types</vt:lpstr>
      <vt:lpstr>Location Of Variable Declarations</vt:lpstr>
      <vt:lpstr>Style Hint: Initializing Variables</vt:lpstr>
      <vt:lpstr>Java Constants</vt:lpstr>
      <vt:lpstr>Location Of Constant Declarations</vt:lpstr>
      <vt:lpstr>Why Use Constants?</vt:lpstr>
      <vt:lpstr>Why Use Constants? (2)</vt:lpstr>
      <vt:lpstr>Why Use Constants? (3)</vt:lpstr>
      <vt:lpstr>Why Use Constants? (4)</vt:lpstr>
      <vt:lpstr>Variable Naming Conventions In Java</vt:lpstr>
      <vt:lpstr>Strings and string literals</vt:lpstr>
      <vt:lpstr>Details about Strings</vt:lpstr>
      <vt:lpstr>Questions</vt:lpstr>
      <vt:lpstr>Answers</vt:lpstr>
      <vt:lpstr>Questions</vt:lpstr>
      <vt:lpstr>Answers</vt:lpstr>
      <vt:lpstr>Java Keywords</vt:lpstr>
      <vt:lpstr>Common Java Operators / Operator Precedence</vt:lpstr>
      <vt:lpstr>Common Java Operators / Operator Precedence</vt:lpstr>
      <vt:lpstr>Common Java Operators / Operator Precedence</vt:lpstr>
      <vt:lpstr>Common Java Operators / Operator Precedence</vt:lpstr>
      <vt:lpstr>Common Java Operators / Operator Precedence</vt:lpstr>
      <vt:lpstr>Post/Pre Operators</vt:lpstr>
      <vt:lpstr>Post/Pre Operators (2)</vt:lpstr>
      <vt:lpstr>Unary Operator/Order/Associativity</vt:lpstr>
      <vt:lpstr>Accessing Pre-Created Java Libraries</vt:lpstr>
      <vt:lpstr>Getting Text Input</vt:lpstr>
      <vt:lpstr>Getting Text Input (2)</vt:lpstr>
      <vt:lpstr>Useful Methods Of Class Scanner</vt:lpstr>
      <vt:lpstr>Reading A Single Character</vt:lpstr>
      <vt:lpstr>Reading A Single Character</vt:lpstr>
      <vt:lpstr>Reading A Single Character (2)</vt:lpstr>
      <vt:lpstr>Decision Making In Java</vt:lpstr>
      <vt:lpstr>Decision Making: Logical Operators</vt:lpstr>
      <vt:lpstr>Decision Making: If</vt:lpstr>
      <vt:lpstr>Decision Making: If, Else</vt:lpstr>
      <vt:lpstr>Example Program: If-Else</vt:lpstr>
      <vt:lpstr>If, Else-If</vt:lpstr>
      <vt:lpstr>If, Else-If (2)</vt:lpstr>
      <vt:lpstr>If, Else-If (3)</vt:lpstr>
      <vt:lpstr>Branching: Common Mistakes</vt:lpstr>
      <vt:lpstr>Branching: Now What Happens???</vt:lpstr>
      <vt:lpstr>Alternative To Multiple Else-If’s: Switch</vt:lpstr>
      <vt:lpstr>Alternative To Multiple Else-If’s: Switch (2)</vt:lpstr>
      <vt:lpstr>Switch: When To Use/When Not To Use</vt:lpstr>
      <vt:lpstr>Switch: When To Use/When Not To Use (2)</vt:lpstr>
      <vt:lpstr>Switch: When To Use/When Not To Use (3)</vt:lpstr>
      <vt:lpstr>Switch: When To Use/When Not To Use (4)</vt:lpstr>
      <vt:lpstr>Switch: When To Use/When Not To Use (5)</vt:lpstr>
      <vt:lpstr>Switch Example: Modified</vt:lpstr>
      <vt:lpstr>Loops</vt:lpstr>
      <vt:lpstr>While Loops</vt:lpstr>
      <vt:lpstr>For Loops</vt:lpstr>
      <vt:lpstr>Post-Test Loop: Do-While</vt:lpstr>
      <vt:lpstr>Do-While Loops</vt:lpstr>
      <vt:lpstr>Contrasting Pre Vs. Post Test Loops</vt:lpstr>
      <vt:lpstr>Example: Post-Test Implementation</vt:lpstr>
      <vt:lpstr>Example: Pre-Test Implementation</vt:lpstr>
      <vt:lpstr>Now What Happens???</vt:lpstr>
      <vt:lpstr>Many Pre-Created Classes Have Been Created</vt:lpstr>
      <vt:lpstr>After This Section You Should Now Know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</dc:title>
  <dc:creator>Administrator</dc:creator>
  <cp:lastModifiedBy>Administrator</cp:lastModifiedBy>
  <cp:revision>3</cp:revision>
  <dcterms:modified xsi:type="dcterms:W3CDTF">2023-02-10T04:01:33Z</dcterms:modified>
</cp:coreProperties>
</file>