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92582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451" y="-153543"/>
            <a:ext cx="8124825" cy="12145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5900" y="1713992"/>
            <a:ext cx="8565515" cy="422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5507" y="0"/>
            <a:ext cx="29178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latin typeface="Carlito"/>
                <a:cs typeface="Carlito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806272"/>
            <a:ext cx="8871585" cy="4394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1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700" b="1" dirty="0">
                <a:latin typeface="Times New Roman"/>
                <a:cs typeface="Times New Roman"/>
              </a:rPr>
              <a:t>Encapsulation</a:t>
            </a:r>
            <a:r>
              <a:rPr sz="2700" b="1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one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four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fundamental</a:t>
            </a:r>
            <a:r>
              <a:rPr sz="2700" spc="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OOP</a:t>
            </a:r>
            <a:r>
              <a:rPr sz="2700" spc="40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concepts.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900" y="1206246"/>
            <a:ext cx="855853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8205" algn="l"/>
                <a:tab pos="1917700" algn="l"/>
                <a:tab pos="2936240" algn="l"/>
                <a:tab pos="3689350" algn="l"/>
                <a:tab pos="5631815" algn="l"/>
                <a:tab pos="8052434" algn="l"/>
              </a:tabLst>
            </a:pPr>
            <a:r>
              <a:rPr sz="2700" spc="-25" dirty="0">
                <a:latin typeface="Times New Roman"/>
                <a:cs typeface="Times New Roman"/>
              </a:rPr>
              <a:t>The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other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0" dirty="0">
                <a:latin typeface="Times New Roman"/>
                <a:cs typeface="Times New Roman"/>
              </a:rPr>
              <a:t>three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are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inheritance,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10" dirty="0">
                <a:latin typeface="Times New Roman"/>
                <a:cs typeface="Times New Roman"/>
              </a:rPr>
              <a:t>polymorphism,</a:t>
            </a:r>
            <a:r>
              <a:rPr sz="270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and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700" y="1454331"/>
            <a:ext cx="8872855" cy="520411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00"/>
              </a:spcBef>
            </a:pPr>
            <a:r>
              <a:rPr sz="2700" spc="-10" dirty="0">
                <a:latin typeface="Times New Roman"/>
                <a:cs typeface="Times New Roman"/>
              </a:rPr>
              <a:t>abstraction.</a:t>
            </a:r>
            <a:endParaRPr sz="2700" dirty="0">
              <a:latin typeface="Times New Roman"/>
              <a:cs typeface="Times New Roman"/>
            </a:endParaRPr>
          </a:p>
          <a:p>
            <a:pPr marL="322580" marR="5080" indent="-310515" algn="just">
              <a:lnSpc>
                <a:spcPct val="96900"/>
              </a:lnSpc>
              <a:spcBef>
                <a:spcPts val="1305"/>
              </a:spcBef>
              <a:buChar char="•"/>
              <a:tabLst>
                <a:tab pos="323850" algn="l"/>
              </a:tabLst>
            </a:pPr>
            <a:r>
              <a:rPr sz="2400" dirty="0">
                <a:latin typeface="Times New Roman"/>
                <a:cs typeface="Times New Roman"/>
              </a:rPr>
              <a:t>Encapsulation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Java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wrapping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data 	</a:t>
            </a:r>
            <a:r>
              <a:rPr sz="2400" dirty="0">
                <a:latin typeface="Times New Roman"/>
                <a:cs typeface="Times New Roman"/>
              </a:rPr>
              <a:t>(variables)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acting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(methods)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together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	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unit.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endParaRPr lang="en-GB" sz="2400" spc="40" dirty="0" smtClean="0">
              <a:latin typeface="Times New Roman"/>
              <a:cs typeface="Times New Roman"/>
            </a:endParaRPr>
          </a:p>
          <a:p>
            <a:pPr marL="322580" marR="5080" indent="-310515" algn="just">
              <a:lnSpc>
                <a:spcPct val="96900"/>
              </a:lnSpc>
              <a:spcBef>
                <a:spcPts val="1305"/>
              </a:spcBef>
              <a:buChar char="•"/>
              <a:tabLst>
                <a:tab pos="32385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In</a:t>
            </a:r>
            <a:r>
              <a:rPr sz="2400" spc="5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encapsulation,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	</a:t>
            </a:r>
            <a:r>
              <a:rPr sz="2400" dirty="0">
                <a:latin typeface="Times New Roman"/>
                <a:cs typeface="Times New Roman"/>
              </a:rPr>
              <a:t>hidden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accessed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through </a:t>
            </a:r>
            <a:r>
              <a:rPr lang="en-GB" sz="2400" spc="-10" dirty="0" smtClean="0">
                <a:latin typeface="Times New Roman"/>
                <a:cs typeface="Times New Roman"/>
              </a:rPr>
              <a:t>t</a:t>
            </a:r>
            <a:r>
              <a:rPr sz="2400" dirty="0" smtClean="0">
                <a:latin typeface="Times New Roman"/>
                <a:cs typeface="Times New Roman"/>
              </a:rPr>
              <a:t>he</a:t>
            </a:r>
            <a:r>
              <a:rPr sz="2400" spc="5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known 	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b="1" dirty="0">
                <a:latin typeface="Times New Roman"/>
                <a:cs typeface="Times New Roman"/>
              </a:rPr>
              <a:t>data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hiding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23850" indent="-311150" algn="just">
              <a:lnSpc>
                <a:spcPct val="100000"/>
              </a:lnSpc>
              <a:spcBef>
                <a:spcPts val="1225"/>
              </a:spcBef>
              <a:buClr>
                <a:srgbClr val="000000"/>
              </a:buClr>
              <a:buFont typeface="Times New Roman"/>
              <a:buChar char="•"/>
              <a:tabLst>
                <a:tab pos="323850" algn="l"/>
              </a:tabLst>
            </a:pPr>
            <a:r>
              <a:rPr sz="27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700" b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achieve</a:t>
            </a:r>
            <a:r>
              <a:rPr sz="2700" b="1" u="sng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encapsulation</a:t>
            </a:r>
            <a:r>
              <a:rPr sz="2700" b="1" u="sng" spc="-1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700" b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2700" b="1" u="sng" spc="-6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700" b="1" u="sng" spc="-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−</a:t>
            </a:r>
            <a:endParaRPr sz="2700" dirty="0">
              <a:latin typeface="Times New Roman"/>
              <a:cs typeface="Times New Roman"/>
            </a:endParaRPr>
          </a:p>
          <a:p>
            <a:pPr marL="323850" indent="-311150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323850" algn="l"/>
              </a:tabLst>
            </a:pPr>
            <a:r>
              <a:rPr sz="2700" dirty="0">
                <a:latin typeface="Times New Roman"/>
                <a:cs typeface="Times New Roman"/>
              </a:rPr>
              <a:t>Declare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variables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3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class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as</a:t>
            </a:r>
            <a:r>
              <a:rPr sz="2700" spc="-10" dirty="0">
                <a:latin typeface="Times New Roman"/>
                <a:cs typeface="Times New Roman"/>
              </a:rPr>
              <a:t> private.</a:t>
            </a:r>
            <a:endParaRPr sz="2700" dirty="0">
              <a:latin typeface="Times New Roman"/>
              <a:cs typeface="Times New Roman"/>
            </a:endParaRPr>
          </a:p>
          <a:p>
            <a:pPr marL="323850" marR="7620" indent="-311785" algn="just">
              <a:lnSpc>
                <a:spcPts val="3150"/>
              </a:lnSpc>
              <a:spcBef>
                <a:spcPts val="1385"/>
              </a:spcBef>
              <a:buChar char="•"/>
              <a:tabLst>
                <a:tab pos="323850" algn="l"/>
              </a:tabLst>
            </a:pPr>
            <a:r>
              <a:rPr sz="2700" dirty="0">
                <a:latin typeface="Times New Roman"/>
                <a:cs typeface="Times New Roman"/>
              </a:rPr>
              <a:t>Provide</a:t>
            </a:r>
            <a:r>
              <a:rPr sz="2700" spc="1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public</a:t>
            </a:r>
            <a:r>
              <a:rPr sz="2700" spc="1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setter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getter</a:t>
            </a:r>
            <a:r>
              <a:rPr sz="2700" spc="18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methods</a:t>
            </a:r>
            <a:r>
              <a:rPr sz="2700" spc="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to</a:t>
            </a:r>
            <a:r>
              <a:rPr sz="2700" spc="1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modify</a:t>
            </a:r>
            <a:r>
              <a:rPr sz="2700" spc="1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17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Times New Roman"/>
                <a:cs typeface="Times New Roman"/>
              </a:rPr>
              <a:t>view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variables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values.</a:t>
            </a:r>
            <a:endParaRPr sz="2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07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151418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10"/>
              </a:spcBef>
            </a:pPr>
            <a:r>
              <a:rPr sz="3600" dirty="0"/>
              <a:t>Public</a:t>
            </a:r>
            <a:r>
              <a:rPr sz="3600" spc="-65" dirty="0"/>
              <a:t> </a:t>
            </a:r>
            <a:r>
              <a:rPr sz="3600" dirty="0"/>
              <a:t>Access</a:t>
            </a:r>
            <a:r>
              <a:rPr sz="3600" spc="-30" dirty="0"/>
              <a:t> </a:t>
            </a:r>
            <a:r>
              <a:rPr sz="3600" dirty="0"/>
              <a:t>Modifier</a:t>
            </a:r>
            <a:r>
              <a:rPr sz="3600" spc="-25" dirty="0"/>
              <a:t> </a:t>
            </a:r>
            <a:r>
              <a:rPr sz="3600" dirty="0"/>
              <a:t>-</a:t>
            </a:r>
            <a:r>
              <a:rPr sz="3600" spc="-20" dirty="0"/>
              <a:t> </a:t>
            </a:r>
            <a:r>
              <a:rPr sz="3600" spc="-10" dirty="0"/>
              <a:t>Public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13992"/>
            <a:ext cx="8642350" cy="46283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2580" marR="6350" indent="-310515" algn="just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4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class,</a:t>
            </a:r>
            <a:r>
              <a:rPr sz="2400" spc="4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method,</a:t>
            </a:r>
            <a:r>
              <a:rPr sz="2400" spc="4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constructor,</a:t>
            </a:r>
            <a:r>
              <a:rPr sz="2400" spc="5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interface,</a:t>
            </a:r>
            <a:r>
              <a:rPr sz="2400" spc="4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etc.</a:t>
            </a:r>
            <a:r>
              <a:rPr sz="2400" spc="4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declared 	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can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accessed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from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any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other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class</a:t>
            </a:r>
            <a:r>
              <a:rPr sz="2400" spc="-10" dirty="0">
                <a:latin typeface="Carlito"/>
                <a:cs typeface="Carlito"/>
              </a:rPr>
              <a:t>.</a:t>
            </a:r>
            <a:endParaRPr sz="2400" dirty="0">
              <a:latin typeface="Carlito"/>
              <a:cs typeface="Carlito"/>
            </a:endParaRPr>
          </a:p>
          <a:p>
            <a:pPr marL="322580" marR="5080" indent="-310515" algn="just">
              <a:lnSpc>
                <a:spcPct val="97000"/>
              </a:lnSpc>
              <a:spcBef>
                <a:spcPts val="12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Therefore,</a:t>
            </a:r>
            <a:r>
              <a:rPr sz="2400" spc="5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fields,</a:t>
            </a:r>
            <a:r>
              <a:rPr sz="2400" spc="5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methods,</a:t>
            </a:r>
            <a:r>
              <a:rPr sz="2400" spc="5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blocks</a:t>
            </a:r>
            <a:r>
              <a:rPr sz="2400" spc="5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declared</a:t>
            </a:r>
            <a:r>
              <a:rPr sz="2400" spc="6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inside</a:t>
            </a:r>
            <a:r>
              <a:rPr sz="2400" spc="50" dirty="0">
                <a:latin typeface="Carlito"/>
                <a:cs typeface="Carlito"/>
              </a:rPr>
              <a:t>  </a:t>
            </a:r>
            <a:r>
              <a:rPr sz="2400" spc="-50" dirty="0">
                <a:latin typeface="Carlito"/>
                <a:cs typeface="Carlito"/>
              </a:rPr>
              <a:t>a 	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3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3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3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accessed</a:t>
            </a:r>
            <a:r>
              <a:rPr sz="2400" spc="3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3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any</a:t>
            </a:r>
            <a:r>
              <a:rPr sz="2400" spc="3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3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belonging 	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Universe.</a:t>
            </a:r>
            <a:endParaRPr sz="2400" dirty="0">
              <a:latin typeface="Carlito"/>
              <a:cs typeface="Carlito"/>
            </a:endParaRPr>
          </a:p>
          <a:p>
            <a:pPr marL="322580" marR="6985" indent="-310515" algn="just">
              <a:lnSpc>
                <a:spcPts val="3390"/>
              </a:lnSpc>
              <a:spcBef>
                <a:spcPts val="138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However,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we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trying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in 	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different</a:t>
            </a:r>
            <a:r>
              <a:rPr sz="2400" spc="1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package,</a:t>
            </a:r>
            <a:r>
              <a:rPr sz="2400" spc="1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then</a:t>
            </a:r>
            <a:r>
              <a:rPr sz="2400" spc="1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1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1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1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still</a:t>
            </a:r>
            <a:r>
              <a:rPr sz="2400" spc="1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needs</a:t>
            </a:r>
            <a:r>
              <a:rPr sz="2400" spc="16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to 	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imported.</a:t>
            </a:r>
            <a:endParaRPr sz="2400" dirty="0">
              <a:latin typeface="Carlito"/>
              <a:cs typeface="Carlito"/>
            </a:endParaRPr>
          </a:p>
          <a:p>
            <a:pPr marL="322580" marR="6350" indent="-310515" algn="just">
              <a:lnSpc>
                <a:spcPts val="3390"/>
              </a:lnSpc>
              <a:spcBef>
                <a:spcPts val="126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Because</a:t>
            </a:r>
            <a:r>
              <a:rPr sz="2400" spc="5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5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5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inheritance</a:t>
            </a:r>
            <a:r>
              <a:rPr sz="2400" dirty="0">
                <a:latin typeface="Carlito"/>
                <a:cs typeface="Carlito"/>
              </a:rPr>
              <a:t>,</a:t>
            </a:r>
            <a:r>
              <a:rPr sz="2400" spc="5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5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509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methods</a:t>
            </a:r>
            <a:r>
              <a:rPr sz="2400" spc="54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and 	</a:t>
            </a:r>
            <a:r>
              <a:rPr sz="2400" dirty="0">
                <a:latin typeface="Carlito"/>
                <a:cs typeface="Carlito"/>
              </a:rPr>
              <a:t>variables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subclasses.</a:t>
            </a:r>
            <a:endParaRPr sz="29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44850"/>
          </a:xfrm>
          <a:prstGeom prst="rect">
            <a:avLst/>
          </a:prstGeom>
        </p:spPr>
        <p:txBody>
          <a:bodyPr vert="horz" wrap="square" lIns="0" tIns="547065" rIns="0" bIns="0" rtlCol="0">
            <a:spAutoFit/>
          </a:bodyPr>
          <a:lstStyle/>
          <a:p>
            <a:pPr marL="716915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Public</a:t>
            </a:r>
            <a:r>
              <a:rPr sz="3200" spc="-65" dirty="0"/>
              <a:t> </a:t>
            </a:r>
            <a:r>
              <a:rPr sz="3200" dirty="0"/>
              <a:t>Access</a:t>
            </a:r>
            <a:r>
              <a:rPr sz="3200" spc="-30" dirty="0"/>
              <a:t> </a:t>
            </a:r>
            <a:r>
              <a:rPr sz="3200" dirty="0"/>
              <a:t>Modifier</a:t>
            </a:r>
            <a:r>
              <a:rPr sz="3200" spc="-25" dirty="0"/>
              <a:t> </a:t>
            </a:r>
            <a:r>
              <a:rPr sz="3200" dirty="0"/>
              <a:t>-</a:t>
            </a:r>
            <a:r>
              <a:rPr sz="3200" spc="-20" dirty="0"/>
              <a:t> </a:t>
            </a:r>
            <a:r>
              <a:rPr sz="3200" spc="-10" dirty="0"/>
              <a:t>Public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804" y="3690950"/>
            <a:ext cx="7729855" cy="1912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3215" marR="5080" indent="-311150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215" algn="l"/>
                <a:tab pos="1021715" algn="l"/>
                <a:tab pos="2134235" algn="l"/>
                <a:tab pos="3457575" algn="l"/>
                <a:tab pos="3909060" algn="l"/>
                <a:tab pos="4420870" algn="l"/>
                <a:tab pos="6219825" algn="l"/>
                <a:tab pos="6875780" algn="l"/>
                <a:tab pos="7336155" algn="l"/>
              </a:tabLst>
            </a:pPr>
            <a:r>
              <a:rPr sz="2400" spc="-25" dirty="0">
                <a:latin typeface="Carlito"/>
                <a:cs typeface="Carlito"/>
              </a:rPr>
              <a:t>The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main()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method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of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an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application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has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35" dirty="0">
                <a:latin typeface="Carlito"/>
                <a:cs typeface="Carlito"/>
              </a:rPr>
              <a:t>to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public.</a:t>
            </a:r>
            <a:endParaRPr sz="2400" dirty="0">
              <a:latin typeface="Carlito"/>
              <a:cs typeface="Carlito"/>
            </a:endParaRPr>
          </a:p>
          <a:p>
            <a:pPr marL="323215" marR="6985" indent="-311150">
              <a:lnSpc>
                <a:spcPts val="3390"/>
              </a:lnSpc>
              <a:spcBef>
                <a:spcPts val="1300"/>
              </a:spcBef>
              <a:buFont typeface="Times New Roman"/>
              <a:buChar char="•"/>
              <a:tabLst>
                <a:tab pos="323215" algn="l"/>
                <a:tab pos="2189480" algn="l"/>
                <a:tab pos="2618740" algn="l"/>
                <a:tab pos="3662045" algn="l"/>
                <a:tab pos="4396740" algn="l"/>
                <a:tab pos="4997450" algn="l"/>
                <a:tab pos="6094730" algn="l"/>
                <a:tab pos="6677659" algn="l"/>
                <a:tab pos="7076440" algn="l"/>
              </a:tabLst>
            </a:pPr>
            <a:r>
              <a:rPr sz="2400" spc="-10" dirty="0">
                <a:latin typeface="Carlito"/>
                <a:cs typeface="Carlito"/>
              </a:rPr>
              <a:t>Otherwise,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it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could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not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be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called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by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Java </a:t>
            </a:r>
            <a:r>
              <a:rPr sz="2400" dirty="0">
                <a:latin typeface="Carlito"/>
                <a:cs typeface="Carlito"/>
              </a:rPr>
              <a:t>interpreter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(such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java)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run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600200"/>
            <a:ext cx="6934200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3067" y="532637"/>
            <a:ext cx="81235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Protected</a:t>
            </a:r>
            <a:r>
              <a:rPr sz="3200" spc="-35" dirty="0"/>
              <a:t> </a:t>
            </a:r>
            <a:r>
              <a:rPr sz="3200" dirty="0"/>
              <a:t>Access</a:t>
            </a:r>
            <a:r>
              <a:rPr sz="3200" spc="-40" dirty="0"/>
              <a:t> </a:t>
            </a:r>
            <a:r>
              <a:rPr sz="3200" dirty="0"/>
              <a:t>Modifier</a:t>
            </a:r>
            <a:r>
              <a:rPr sz="3200" spc="-25" dirty="0"/>
              <a:t> </a:t>
            </a:r>
            <a:r>
              <a:rPr sz="3200" dirty="0"/>
              <a:t>–</a:t>
            </a:r>
            <a:r>
              <a:rPr sz="3200" spc="-25" dirty="0"/>
              <a:t> </a:t>
            </a:r>
            <a:r>
              <a:rPr sz="3200" spc="-10" dirty="0"/>
              <a:t>Protected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" y="1828800"/>
            <a:ext cx="8949055" cy="4300986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3215" marR="5715" indent="-311150" algn="just">
              <a:lnSpc>
                <a:spcPct val="97000"/>
              </a:lnSpc>
              <a:spcBef>
                <a:spcPts val="2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Variables,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methods,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constructors,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declared </a:t>
            </a:r>
            <a:r>
              <a:rPr sz="2400" b="1" dirty="0">
                <a:latin typeface="Carlito"/>
                <a:cs typeface="Carlito"/>
              </a:rPr>
              <a:t>protected</a:t>
            </a:r>
            <a:r>
              <a:rPr sz="2400" b="1" spc="3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3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3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super-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3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3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350" dirty="0"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accessed</a:t>
            </a:r>
            <a:r>
              <a:rPr sz="2400" b="1" u="sng" spc="3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only</a:t>
            </a:r>
            <a:r>
              <a:rPr sz="2400" b="1" u="sng" spc="36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by</a:t>
            </a:r>
            <a:r>
              <a:rPr sz="2400" b="1" u="sng" spc="35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the</a:t>
            </a:r>
            <a:r>
              <a:rPr sz="2400" b="1" u="none" spc="-25" dirty="0"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subclasses</a:t>
            </a:r>
            <a:r>
              <a:rPr sz="2400" b="1" u="sng" spc="1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</a:t>
            </a:r>
            <a:r>
              <a:rPr sz="2400" b="1" u="sng" spc="1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other</a:t>
            </a:r>
            <a:r>
              <a:rPr sz="2400" b="1" u="sng" spc="1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package</a:t>
            </a:r>
            <a:r>
              <a:rPr sz="2400" b="1" u="none" spc="125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or</a:t>
            </a:r>
            <a:r>
              <a:rPr sz="2400" u="none" spc="125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any</a:t>
            </a:r>
            <a:r>
              <a:rPr sz="2400" u="none" spc="125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class</a:t>
            </a:r>
            <a:r>
              <a:rPr sz="2400" u="none" spc="130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within</a:t>
            </a:r>
            <a:r>
              <a:rPr sz="2400" u="none" spc="130" dirty="0">
                <a:latin typeface="Carlito"/>
                <a:cs typeface="Carlito"/>
              </a:rPr>
              <a:t>  </a:t>
            </a:r>
            <a:r>
              <a:rPr sz="2400" u="none" spc="-25" dirty="0">
                <a:latin typeface="Carlito"/>
                <a:cs typeface="Carlito"/>
              </a:rPr>
              <a:t>the </a:t>
            </a:r>
            <a:r>
              <a:rPr sz="2400" u="none" dirty="0">
                <a:latin typeface="Carlito"/>
                <a:cs typeface="Carlito"/>
              </a:rPr>
              <a:t>package</a:t>
            </a:r>
            <a:r>
              <a:rPr sz="2400" u="none" spc="-40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of</a:t>
            </a:r>
            <a:r>
              <a:rPr sz="2400" u="none" spc="-3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the</a:t>
            </a:r>
            <a:r>
              <a:rPr sz="2400" u="none" spc="-3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protected</a:t>
            </a:r>
            <a:r>
              <a:rPr sz="2400" u="none" spc="-3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members'</a:t>
            </a:r>
            <a:r>
              <a:rPr sz="2400" u="none" spc="-25" dirty="0">
                <a:latin typeface="Carlito"/>
                <a:cs typeface="Carlito"/>
              </a:rPr>
              <a:t> </a:t>
            </a:r>
            <a:r>
              <a:rPr sz="2400" u="none" spc="-10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323215" marR="5080" indent="-311150" algn="just">
              <a:lnSpc>
                <a:spcPct val="97000"/>
              </a:lnSpc>
              <a:spcBef>
                <a:spcPts val="128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protected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access modifier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cannot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be</a:t>
            </a:r>
            <a:r>
              <a:rPr sz="2400" b="1" spc="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applied</a:t>
            </a:r>
            <a:r>
              <a:rPr sz="2400" b="1" spc="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to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class </a:t>
            </a:r>
            <a:r>
              <a:rPr sz="2400" b="1" dirty="0">
                <a:latin typeface="Carlito"/>
                <a:cs typeface="Carlito"/>
              </a:rPr>
              <a:t>and</a:t>
            </a:r>
            <a:r>
              <a:rPr sz="2400" b="1" spc="585" dirty="0">
                <a:latin typeface="Carlito"/>
                <a:cs typeface="Carlito"/>
              </a:rPr>
              <a:t>  </a:t>
            </a:r>
            <a:r>
              <a:rPr sz="2400" b="1" dirty="0" smtClean="0">
                <a:latin typeface="Carlito"/>
                <a:cs typeface="Carlito"/>
              </a:rPr>
              <a:t>interfaces</a:t>
            </a:r>
            <a:r>
              <a:rPr sz="2400" dirty="0" smtClean="0">
                <a:latin typeface="Carlito"/>
                <a:cs typeface="Carlito"/>
              </a:rPr>
              <a:t>.</a:t>
            </a:r>
            <a:r>
              <a:rPr lang="en-GB" sz="2400" spc="595" dirty="0">
                <a:latin typeface="Carlito"/>
                <a:cs typeface="Carlito"/>
              </a:rPr>
              <a:t> </a:t>
            </a:r>
            <a:r>
              <a:rPr sz="2400" b="1" u="sng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Methods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,</a:t>
            </a:r>
            <a:r>
              <a:rPr sz="2400" b="1" u="sng" spc="5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 smtClean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fields</a:t>
            </a:r>
            <a:r>
              <a:rPr sz="2400" b="1" u="none" spc="580" dirty="0" smtClean="0">
                <a:latin typeface="Carlito"/>
                <a:cs typeface="Carlito"/>
              </a:rPr>
              <a:t> </a:t>
            </a:r>
            <a:r>
              <a:rPr sz="2400" u="none" dirty="0" smtClean="0">
                <a:latin typeface="Carlito"/>
                <a:cs typeface="Carlito"/>
              </a:rPr>
              <a:t>can</a:t>
            </a:r>
            <a:r>
              <a:rPr sz="2400" u="none" spc="595" dirty="0" smtClean="0">
                <a:latin typeface="Carlito"/>
                <a:cs typeface="Carlito"/>
              </a:rPr>
              <a:t> </a:t>
            </a:r>
            <a:r>
              <a:rPr sz="2400" u="none" dirty="0" smtClean="0">
                <a:latin typeface="Carlito"/>
                <a:cs typeface="Carlito"/>
              </a:rPr>
              <a:t>be</a:t>
            </a:r>
            <a:r>
              <a:rPr sz="2400" u="none" spc="585" dirty="0" smtClean="0">
                <a:latin typeface="Carlito"/>
                <a:cs typeface="Carlito"/>
              </a:rPr>
              <a:t> </a:t>
            </a:r>
            <a:r>
              <a:rPr sz="2400" u="none" spc="-10" dirty="0" smtClean="0">
                <a:latin typeface="Carlito"/>
                <a:cs typeface="Carlito"/>
              </a:rPr>
              <a:t>declared </a:t>
            </a:r>
            <a:r>
              <a:rPr sz="2400" u="none" dirty="0">
                <a:latin typeface="Carlito"/>
                <a:cs typeface="Carlito"/>
              </a:rPr>
              <a:t>protected,</a:t>
            </a:r>
            <a:r>
              <a:rPr sz="2400" u="none" spc="700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however</a:t>
            </a:r>
            <a:r>
              <a:rPr sz="2400" u="none" spc="67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methods</a:t>
            </a:r>
            <a:r>
              <a:rPr sz="2400" u="none" spc="71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and</a:t>
            </a:r>
            <a:r>
              <a:rPr sz="2400" u="none" spc="35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fields</a:t>
            </a:r>
            <a:r>
              <a:rPr sz="2400" u="none" spc="700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in</a:t>
            </a:r>
            <a:r>
              <a:rPr sz="2400" u="none" spc="35" dirty="0">
                <a:latin typeface="Carlito"/>
                <a:cs typeface="Carlito"/>
              </a:rPr>
              <a:t>  </a:t>
            </a:r>
            <a:r>
              <a:rPr sz="2400" u="none" dirty="0">
                <a:latin typeface="Carlito"/>
                <a:cs typeface="Carlito"/>
              </a:rPr>
              <a:t>a</a:t>
            </a:r>
            <a:r>
              <a:rPr sz="2400" u="none" spc="715" dirty="0">
                <a:latin typeface="Carlito"/>
                <a:cs typeface="Carlito"/>
              </a:rPr>
              <a:t> </a:t>
            </a:r>
            <a:r>
              <a:rPr sz="2400" u="none" spc="-10" dirty="0">
                <a:latin typeface="Carlito"/>
                <a:cs typeface="Carlito"/>
              </a:rPr>
              <a:t>interface </a:t>
            </a:r>
            <a:r>
              <a:rPr sz="2400" u="none" dirty="0">
                <a:latin typeface="Carlito"/>
                <a:cs typeface="Carlito"/>
              </a:rPr>
              <a:t>cannot</a:t>
            </a:r>
            <a:r>
              <a:rPr sz="2400" u="none" spc="-60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be</a:t>
            </a:r>
            <a:r>
              <a:rPr sz="2400" u="none" spc="-2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declared</a:t>
            </a:r>
            <a:r>
              <a:rPr sz="2400" u="none" spc="-45" dirty="0">
                <a:latin typeface="Carlito"/>
                <a:cs typeface="Carlito"/>
              </a:rPr>
              <a:t> </a:t>
            </a:r>
            <a:r>
              <a:rPr sz="2400" u="none" spc="-10" dirty="0">
                <a:latin typeface="Carlito"/>
                <a:cs typeface="Carlito"/>
              </a:rPr>
              <a:t>protected.</a:t>
            </a:r>
            <a:endParaRPr sz="2400" dirty="0">
              <a:latin typeface="Carlito"/>
              <a:cs typeface="Carlito"/>
            </a:endParaRPr>
          </a:p>
          <a:p>
            <a:pPr marL="323215" marR="5715" indent="-311150" algn="just">
              <a:lnSpc>
                <a:spcPct val="97300"/>
              </a:lnSpc>
              <a:spcBef>
                <a:spcPts val="129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Protected</a:t>
            </a:r>
            <a:r>
              <a:rPr sz="2400" spc="2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2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gives</a:t>
            </a:r>
            <a:r>
              <a:rPr sz="2400" spc="2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subclass</a:t>
            </a:r>
            <a:r>
              <a:rPr sz="2400" spc="2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2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chance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28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the </a:t>
            </a:r>
            <a:r>
              <a:rPr sz="2400" dirty="0">
                <a:latin typeface="Carlito"/>
                <a:cs typeface="Carlito"/>
              </a:rPr>
              <a:t>helper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variable,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while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preventing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nonrelated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trying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</a:t>
            </a:r>
            <a:r>
              <a:rPr sz="2400" spc="-25" dirty="0">
                <a:latin typeface="Carlito"/>
                <a:cs typeface="Carlito"/>
              </a:rPr>
              <a:t> it.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28307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/>
              <a:t>Protected</a:t>
            </a:r>
            <a:r>
              <a:rPr sz="2800" spc="-45" dirty="0"/>
              <a:t> </a:t>
            </a:r>
            <a:r>
              <a:rPr sz="2800" dirty="0"/>
              <a:t>Access</a:t>
            </a:r>
            <a:r>
              <a:rPr sz="2800" spc="-35" dirty="0"/>
              <a:t> </a:t>
            </a:r>
            <a:r>
              <a:rPr sz="2800" dirty="0"/>
              <a:t>Modifier</a:t>
            </a:r>
            <a:r>
              <a:rPr sz="2800" spc="-25" dirty="0"/>
              <a:t> </a:t>
            </a:r>
            <a:r>
              <a:rPr sz="2800" dirty="0"/>
              <a:t>–</a:t>
            </a:r>
            <a:r>
              <a:rPr sz="2800" spc="-25" dirty="0"/>
              <a:t> </a:t>
            </a:r>
            <a:r>
              <a:rPr sz="2800" spc="-10" dirty="0"/>
              <a:t>Protected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672998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89862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661670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Access</a:t>
            </a:r>
            <a:r>
              <a:rPr sz="3200" spc="-45" dirty="0"/>
              <a:t> </a:t>
            </a:r>
            <a:r>
              <a:rPr sz="3200" dirty="0"/>
              <a:t>Control</a:t>
            </a:r>
            <a:r>
              <a:rPr sz="3200" spc="-30" dirty="0"/>
              <a:t> </a:t>
            </a:r>
            <a:r>
              <a:rPr sz="3200" dirty="0"/>
              <a:t>and</a:t>
            </a:r>
            <a:r>
              <a:rPr sz="3200" spc="-15" dirty="0"/>
              <a:t> </a:t>
            </a:r>
            <a:r>
              <a:rPr sz="3200" spc="-1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13992"/>
            <a:ext cx="8490585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310515">
              <a:spcBef>
                <a:spcPts val="105"/>
              </a:spcBef>
              <a:buFont typeface="Times New Roman"/>
              <a:buChar char="•"/>
              <a:tabLst>
                <a:tab pos="323215" algn="l"/>
                <a:tab pos="1192530" algn="l"/>
                <a:tab pos="2887345" algn="l"/>
                <a:tab pos="3927475" algn="l"/>
                <a:tab pos="4674235" algn="l"/>
                <a:tab pos="6351270" algn="l"/>
                <a:tab pos="7991475" algn="l"/>
              </a:tabLst>
            </a:pPr>
            <a:r>
              <a:rPr sz="2000" spc="-25" dirty="0">
                <a:latin typeface="Carlito"/>
                <a:cs typeface="Carlito"/>
              </a:rPr>
              <a:t>The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following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0" dirty="0">
                <a:latin typeface="Carlito"/>
                <a:cs typeface="Carlito"/>
              </a:rPr>
              <a:t>rules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for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 smtClean="0">
                <a:latin typeface="Carlito"/>
                <a:cs typeface="Carlito"/>
              </a:rPr>
              <a:t>inherited</a:t>
            </a:r>
            <a:r>
              <a:rPr lang="en-GB" sz="2000" spc="-10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methods</a:t>
            </a:r>
            <a:r>
              <a:rPr lang="en-GB" sz="2000" spc="-10" dirty="0" smtClean="0">
                <a:latin typeface="Carlito"/>
                <a:cs typeface="Carlito"/>
              </a:rPr>
              <a:t> </a:t>
            </a:r>
            <a:r>
              <a:rPr sz="2000" spc="-25" dirty="0" smtClean="0">
                <a:latin typeface="Carlito"/>
                <a:cs typeface="Carlito"/>
              </a:rPr>
              <a:t>are</a:t>
            </a:r>
            <a:r>
              <a:rPr lang="en-GB" sz="2000" spc="-25" dirty="0" smtClean="0">
                <a:latin typeface="Carlito"/>
                <a:cs typeface="Carlito"/>
              </a:rPr>
              <a:t> </a:t>
            </a:r>
            <a:r>
              <a:rPr lang="en-IN" sz="2000" dirty="0" smtClean="0">
                <a:latin typeface="Carlito"/>
                <a:cs typeface="Carlito"/>
              </a:rPr>
              <a:t>enforced</a:t>
            </a:r>
            <a:r>
              <a:rPr lang="en-IN" sz="2000" spc="-40" dirty="0" smtClean="0">
                <a:latin typeface="Carlito"/>
                <a:cs typeface="Carlito"/>
              </a:rPr>
              <a:t> </a:t>
            </a:r>
            <a:r>
              <a:rPr lang="en-IN" sz="2000" spc="-50" dirty="0" smtClean="0">
                <a:latin typeface="Carlito"/>
                <a:cs typeface="Carlito"/>
              </a:rPr>
              <a:t>−</a:t>
            </a:r>
            <a:endParaRPr lang="en-IN" sz="2000" dirty="0" smtClean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23215" algn="l"/>
                <a:tab pos="1192530" algn="l"/>
                <a:tab pos="2887345" algn="l"/>
                <a:tab pos="3927475" algn="l"/>
                <a:tab pos="4674235" algn="l"/>
                <a:tab pos="6351270" algn="l"/>
                <a:tab pos="7991475" algn="l"/>
              </a:tabLst>
            </a:pP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00" y="1989605"/>
            <a:ext cx="8493125" cy="161005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23850" marR="5080" indent="-311785">
              <a:lnSpc>
                <a:spcPts val="3390"/>
              </a:lnSpc>
              <a:spcBef>
                <a:spcPts val="138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 smtClean="0">
                <a:latin typeface="Carlito"/>
                <a:cs typeface="Carlito"/>
              </a:rPr>
              <a:t>Methods</a:t>
            </a:r>
            <a:r>
              <a:rPr sz="2400" spc="40" dirty="0" smtClean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declared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public</a:t>
            </a:r>
            <a:r>
              <a:rPr sz="2400" b="1" spc="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super-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also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must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public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subclasses.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105"/>
              </a:spcBef>
              <a:buFont typeface="Times New Roman"/>
              <a:buChar char="•"/>
              <a:tabLst>
                <a:tab pos="323215" algn="l"/>
                <a:tab pos="1859914" algn="l"/>
                <a:tab pos="3345179" algn="l"/>
                <a:tab pos="5037455" algn="l"/>
                <a:tab pos="5506720" algn="l"/>
                <a:tab pos="5872480" algn="l"/>
                <a:tab pos="7717155" algn="l"/>
              </a:tabLst>
            </a:pPr>
            <a:r>
              <a:rPr sz="2400" spc="-10" dirty="0">
                <a:latin typeface="Carlito"/>
                <a:cs typeface="Carlito"/>
              </a:rPr>
              <a:t>Methods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declared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b="1" spc="-10" dirty="0">
                <a:latin typeface="Carlito"/>
                <a:cs typeface="Carlito"/>
              </a:rPr>
              <a:t>protected</a:t>
            </a:r>
            <a:r>
              <a:rPr sz="2400" b="1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in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super-</a:t>
            </a:r>
            <a:r>
              <a:rPr sz="2400" spc="-10" dirty="0">
                <a:latin typeface="Carlito"/>
                <a:cs typeface="Carlito"/>
              </a:rPr>
              <a:t>class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must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0780" y="3683875"/>
            <a:ext cx="817816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34110" algn="l"/>
                <a:tab pos="1732280" algn="l"/>
                <a:tab pos="3433445" algn="l"/>
                <a:tab pos="3978910" algn="l"/>
                <a:tab pos="5109845" algn="l"/>
                <a:tab pos="5610225" algn="l"/>
                <a:tab pos="7494905" algn="l"/>
              </a:tabLst>
            </a:pPr>
            <a:r>
              <a:rPr sz="2400" spc="-10" dirty="0">
                <a:latin typeface="Carlito"/>
                <a:cs typeface="Carlito"/>
              </a:rPr>
              <a:t>either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be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protected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or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public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in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subclasses;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they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805" y="3962400"/>
            <a:ext cx="8488680" cy="154862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00"/>
              </a:spcBef>
            </a:pPr>
            <a:r>
              <a:rPr sz="2400" dirty="0">
                <a:latin typeface="Carlito"/>
                <a:cs typeface="Carlito"/>
              </a:rPr>
              <a:t>cannot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private.</a:t>
            </a:r>
            <a:endParaRPr sz="2400" dirty="0">
              <a:latin typeface="Carlito"/>
              <a:cs typeface="Carlito"/>
            </a:endParaRPr>
          </a:p>
          <a:p>
            <a:pPr marL="323850" marR="5080" indent="-311785">
              <a:lnSpc>
                <a:spcPts val="3360"/>
              </a:lnSpc>
              <a:spcBef>
                <a:spcPts val="14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Methods</a:t>
            </a:r>
            <a:r>
              <a:rPr sz="2400" spc="2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declared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private</a:t>
            </a:r>
            <a:r>
              <a:rPr sz="2400" b="1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2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inherited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at</a:t>
            </a:r>
            <a:r>
              <a:rPr sz="2400" spc="2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all,</a:t>
            </a:r>
            <a:r>
              <a:rPr sz="2400" spc="27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so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rule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them.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923" y="608837"/>
            <a:ext cx="834199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Understanding</a:t>
            </a:r>
            <a:r>
              <a:rPr spc="-50" dirty="0"/>
              <a:t> </a:t>
            </a:r>
            <a:r>
              <a:rPr dirty="0"/>
              <a:t>all</a:t>
            </a:r>
            <a:r>
              <a:rPr spc="-5" dirty="0"/>
              <a:t> </a:t>
            </a:r>
            <a:r>
              <a:rPr dirty="0"/>
              <a:t>java</a:t>
            </a:r>
            <a:r>
              <a:rPr spc="-40" dirty="0"/>
              <a:t> </a:t>
            </a:r>
            <a:r>
              <a:rPr dirty="0"/>
              <a:t>access</a:t>
            </a:r>
            <a:r>
              <a:rPr spc="-10" dirty="0"/>
              <a:t> modifiers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72" y="1932397"/>
            <a:ext cx="9111727" cy="23425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0"/>
            <a:ext cx="53689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Overloading</a:t>
            </a:r>
            <a:r>
              <a:rPr sz="3200" spc="-55" dirty="0"/>
              <a:t> </a:t>
            </a:r>
            <a:r>
              <a:rPr sz="3200" spc="-10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809625"/>
            <a:ext cx="8644890" cy="51630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310515" algn="just">
              <a:lnSpc>
                <a:spcPts val="2725"/>
              </a:lnSpc>
              <a:spcBef>
                <a:spcPts val="1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b="1" dirty="0">
                <a:latin typeface="Times New Roman"/>
                <a:cs typeface="Times New Roman"/>
              </a:rPr>
              <a:t>Constructor</a:t>
            </a:r>
            <a:r>
              <a:rPr sz="2000" b="1" spc="3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2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java</a:t>
            </a:r>
            <a:r>
              <a:rPr sz="2000" b="1" spc="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35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special</a:t>
            </a:r>
            <a:r>
              <a:rPr sz="2000" i="1" spc="3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type</a:t>
            </a:r>
            <a:r>
              <a:rPr sz="2000" i="1" spc="3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3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method</a:t>
            </a:r>
            <a:r>
              <a:rPr sz="2000" i="1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25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323850" algn="just">
              <a:lnSpc>
                <a:spcPts val="2725"/>
              </a:lnSpc>
            </a:pPr>
            <a:r>
              <a:rPr sz="2000" dirty="0">
                <a:latin typeface="Times New Roman"/>
                <a:cs typeface="Times New Roman"/>
              </a:rPr>
              <a:t>initialize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object.</a:t>
            </a:r>
            <a:endParaRPr sz="2000" dirty="0">
              <a:latin typeface="Times New Roman"/>
              <a:cs typeface="Times New Roman"/>
            </a:endParaRPr>
          </a:p>
          <a:p>
            <a:pPr marL="322580" marR="5080" indent="-310515" algn="just">
              <a:lnSpc>
                <a:spcPct val="97000"/>
              </a:lnSpc>
              <a:spcBef>
                <a:spcPts val="1285"/>
              </a:spcBef>
              <a:buChar char="•"/>
              <a:tabLst>
                <a:tab pos="323850" algn="l"/>
              </a:tabLst>
            </a:pP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constructor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invoked</a:t>
            </a:r>
            <a:r>
              <a:rPr sz="2000" i="1" spc="8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at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time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object</a:t>
            </a:r>
            <a:r>
              <a:rPr sz="2000" i="1" spc="6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creation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constructs 	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i.e.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why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as 	</a:t>
            </a:r>
            <a:r>
              <a:rPr sz="2000" spc="-10" dirty="0">
                <a:latin typeface="Times New Roman"/>
                <a:cs typeface="Times New Roman"/>
              </a:rPr>
              <a:t>constructor.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b="1" dirty="0">
                <a:latin typeface="Times New Roman"/>
                <a:cs typeface="Times New Roman"/>
              </a:rPr>
              <a:t>Rules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creating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java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constructor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basically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constructor.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Constructor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name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name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00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Constructor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 no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explicit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return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type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3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b="1" dirty="0">
                <a:latin typeface="Times New Roman"/>
                <a:cs typeface="Times New Roman"/>
              </a:rPr>
              <a:t>Types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java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constructors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two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constructors: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00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Default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constructor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(no-arg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constructor)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Parameterized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constructor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21890" y="0"/>
            <a:ext cx="419735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Default</a:t>
            </a:r>
            <a:r>
              <a:rPr sz="2800" spc="-25" dirty="0"/>
              <a:t> </a:t>
            </a:r>
            <a:r>
              <a:rPr sz="2800" spc="-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885520"/>
            <a:ext cx="8761730" cy="59594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23850" marR="1169670" indent="-311785">
              <a:lnSpc>
                <a:spcPts val="2910"/>
              </a:lnSpc>
              <a:spcBef>
                <a:spcPts val="270"/>
              </a:spcBef>
              <a:buChar char="•"/>
              <a:tabLst>
                <a:tab pos="323850" algn="l"/>
              </a:tabLst>
            </a:pP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that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have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parameter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known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as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default </a:t>
            </a:r>
            <a:r>
              <a:rPr sz="2500" dirty="0">
                <a:latin typeface="Times New Roman"/>
                <a:cs typeface="Times New Roman"/>
              </a:rPr>
              <a:t>constructor.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Syntax</a:t>
            </a:r>
            <a:r>
              <a:rPr sz="2500" b="1" spc="-8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of</a:t>
            </a:r>
            <a:r>
              <a:rPr sz="2500" b="1" spc="-6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default</a:t>
            </a:r>
            <a:r>
              <a:rPr sz="2500" b="1" spc="-4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constructor:</a:t>
            </a:r>
            <a:endParaRPr sz="25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140"/>
              </a:spcBef>
              <a:buChar char="•"/>
              <a:tabLst>
                <a:tab pos="323215" algn="l"/>
              </a:tabLst>
            </a:pPr>
            <a:r>
              <a:rPr sz="2500" spc="-10" dirty="0">
                <a:latin typeface="Times New Roman"/>
                <a:cs typeface="Times New Roman"/>
              </a:rPr>
              <a:t>&lt;class_name&gt;(){}</a:t>
            </a:r>
            <a:endParaRPr sz="25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500" b="1" dirty="0">
                <a:latin typeface="Times New Roman"/>
                <a:cs typeface="Times New Roman"/>
              </a:rPr>
              <a:t>Example</a:t>
            </a:r>
            <a:r>
              <a:rPr sz="2500" b="1" spc="-2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of</a:t>
            </a:r>
            <a:r>
              <a:rPr sz="2500" b="1" spc="-8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default</a:t>
            </a:r>
            <a:r>
              <a:rPr sz="2500" b="1" spc="-5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constructor</a:t>
            </a:r>
            <a:endParaRPr sz="2500" dirty="0">
              <a:latin typeface="Times New Roman"/>
              <a:cs typeface="Times New Roman"/>
            </a:endParaRPr>
          </a:p>
          <a:p>
            <a:pPr marL="323850" marR="5080" indent="-311785">
              <a:lnSpc>
                <a:spcPts val="2930"/>
              </a:lnSpc>
              <a:spcBef>
                <a:spcPts val="1360"/>
              </a:spcBef>
              <a:buChar char="•"/>
              <a:tabLst>
                <a:tab pos="323850" algn="l"/>
              </a:tabLst>
            </a:pP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this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example,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are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 smtClean="0">
                <a:latin typeface="Times New Roman"/>
                <a:cs typeface="Times New Roman"/>
              </a:rPr>
              <a:t>creating</a:t>
            </a:r>
            <a:r>
              <a:rPr sz="2500" spc="-30" dirty="0" smtClean="0">
                <a:latin typeface="Times New Roman"/>
                <a:cs typeface="Times New Roman"/>
              </a:rPr>
              <a:t> </a:t>
            </a:r>
            <a:r>
              <a:rPr sz="2500" dirty="0" smtClean="0">
                <a:latin typeface="Times New Roman"/>
                <a:cs typeface="Times New Roman"/>
              </a:rPr>
              <a:t>the</a:t>
            </a:r>
            <a:r>
              <a:rPr sz="2500" spc="-35" dirty="0" smtClean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no-arg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constructor in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Bike </a:t>
            </a:r>
            <a:r>
              <a:rPr sz="2500" dirty="0">
                <a:latin typeface="Times New Roman"/>
                <a:cs typeface="Times New Roman"/>
              </a:rPr>
              <a:t>class.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will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invoked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at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time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object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creation.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500" b="1" dirty="0">
                <a:latin typeface="Times New Roman"/>
                <a:cs typeface="Times New Roman"/>
              </a:rPr>
              <a:t>class</a:t>
            </a:r>
            <a:r>
              <a:rPr sz="2500" b="1" spc="-4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Bike1{</a:t>
            </a:r>
            <a:endParaRPr sz="2500" dirty="0">
              <a:latin typeface="Times New Roman"/>
              <a:cs typeface="Times New Roman"/>
            </a:endParaRPr>
          </a:p>
          <a:p>
            <a:pPr marL="12700" marR="2311400">
              <a:lnSpc>
                <a:spcPts val="4230"/>
              </a:lnSpc>
              <a:spcBef>
                <a:spcPts val="315"/>
              </a:spcBef>
            </a:pPr>
            <a:r>
              <a:rPr sz="2500" b="1" spc="-10" dirty="0">
                <a:latin typeface="Times New Roman"/>
                <a:cs typeface="Times New Roman"/>
              </a:rPr>
              <a:t>Bike1(){System.out.println("Bike</a:t>
            </a:r>
            <a:r>
              <a:rPr sz="2500" b="1" spc="9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is</a:t>
            </a:r>
            <a:r>
              <a:rPr sz="2500" b="1" spc="-4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created");} </a:t>
            </a:r>
            <a:r>
              <a:rPr sz="2500" b="1" dirty="0">
                <a:latin typeface="Times New Roman"/>
                <a:cs typeface="Times New Roman"/>
              </a:rPr>
              <a:t>public</a:t>
            </a:r>
            <a:r>
              <a:rPr sz="2500" b="1" spc="-70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static</a:t>
            </a:r>
            <a:r>
              <a:rPr sz="2500" b="1" spc="-4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void</a:t>
            </a:r>
            <a:r>
              <a:rPr sz="2500" b="1" spc="-6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main(String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args[]){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500" b="1" dirty="0">
                <a:latin typeface="Times New Roman"/>
                <a:cs typeface="Times New Roman"/>
              </a:rPr>
              <a:t>Bike1</a:t>
            </a:r>
            <a:r>
              <a:rPr sz="2500" b="1" spc="-35" dirty="0">
                <a:latin typeface="Times New Roman"/>
                <a:cs typeface="Times New Roman"/>
              </a:rPr>
              <a:t> </a:t>
            </a:r>
            <a:r>
              <a:rPr sz="2500" b="1" dirty="0">
                <a:latin typeface="Times New Roman"/>
                <a:cs typeface="Times New Roman"/>
              </a:rPr>
              <a:t>b=new</a:t>
            </a:r>
            <a:r>
              <a:rPr sz="2500" b="1" spc="-7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Bike1();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2500" b="1" spc="-50" dirty="0">
                <a:latin typeface="Times New Roman"/>
                <a:cs typeface="Times New Roman"/>
              </a:rPr>
              <a:t>}</a:t>
            </a:r>
            <a:endParaRPr sz="2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500" b="1" spc="-50" dirty="0">
                <a:latin typeface="Times New Roman"/>
                <a:cs typeface="Times New Roman"/>
              </a:rPr>
              <a:t>}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8669"/>
            <a:ext cx="566991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Parameterized</a:t>
            </a:r>
            <a:r>
              <a:rPr sz="2800" spc="-95" dirty="0"/>
              <a:t> </a:t>
            </a:r>
            <a:r>
              <a:rPr sz="2800" spc="-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794080"/>
            <a:ext cx="8870315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10"/>
              </a:spcBef>
              <a:buFont typeface="Times New Roman"/>
              <a:buChar char="•"/>
              <a:tabLst>
                <a:tab pos="323215" algn="l"/>
                <a:tab pos="841375" algn="l"/>
                <a:tab pos="2829560" algn="l"/>
                <a:tab pos="3735070" algn="l"/>
                <a:tab pos="4741545" algn="l"/>
                <a:tab pos="6723380" algn="l"/>
                <a:tab pos="7256780" algn="l"/>
                <a:tab pos="8546465" algn="l"/>
              </a:tabLst>
            </a:pPr>
            <a:r>
              <a:rPr sz="2400" spc="-50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constructor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that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have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parameters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is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 smtClean="0">
                <a:latin typeface="Carlito"/>
                <a:cs typeface="Carlito"/>
              </a:rPr>
              <a:t>known</a:t>
            </a:r>
            <a:r>
              <a:rPr lang="en-GB" sz="2400" spc="-10" dirty="0" smtClean="0">
                <a:latin typeface="Carlito"/>
                <a:cs typeface="Carlito"/>
              </a:rPr>
              <a:t> </a:t>
            </a:r>
            <a:r>
              <a:rPr sz="2400" spc="-25" dirty="0" smtClean="0">
                <a:latin typeface="Carlito"/>
                <a:cs typeface="Carlito"/>
              </a:rPr>
              <a:t>as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700" y="1058546"/>
            <a:ext cx="8870315" cy="430515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295"/>
              </a:spcBef>
            </a:pPr>
            <a:r>
              <a:rPr sz="2400" dirty="0">
                <a:latin typeface="Carlito"/>
                <a:cs typeface="Carlito"/>
              </a:rPr>
              <a:t>parameterized</a:t>
            </a:r>
            <a:r>
              <a:rPr sz="2400" spc="-10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constructor.</a:t>
            </a:r>
            <a:endParaRPr sz="24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Why</a:t>
            </a:r>
            <a:r>
              <a:rPr sz="2000" b="1" u="sng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use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parameterized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constructor?</a:t>
            </a:r>
            <a:endParaRPr sz="2000" dirty="0">
              <a:latin typeface="Carlito"/>
              <a:cs typeface="Carlito"/>
            </a:endParaRPr>
          </a:p>
          <a:p>
            <a:pPr marL="323850" marR="5080" indent="-311785">
              <a:lnSpc>
                <a:spcPts val="3270"/>
              </a:lnSpc>
              <a:spcBef>
                <a:spcPts val="1385"/>
              </a:spcBef>
              <a:buFont typeface="Times New Roman"/>
              <a:buChar char="•"/>
              <a:tabLst>
                <a:tab pos="323850" algn="l"/>
                <a:tab pos="2628265" algn="l"/>
                <a:tab pos="4497705" algn="l"/>
                <a:tab pos="4912360" algn="l"/>
                <a:tab pos="5793740" algn="l"/>
                <a:tab pos="6293485" algn="l"/>
                <a:tab pos="7589520" algn="l"/>
              </a:tabLst>
            </a:pPr>
            <a:r>
              <a:rPr sz="2000" spc="-10" dirty="0">
                <a:latin typeface="Carlito"/>
                <a:cs typeface="Carlito"/>
              </a:rPr>
              <a:t>Parameterized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constructor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is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0" dirty="0">
                <a:latin typeface="Carlito"/>
                <a:cs typeface="Carlito"/>
              </a:rPr>
              <a:t>used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to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provide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different </a:t>
            </a:r>
            <a:r>
              <a:rPr sz="2000" dirty="0">
                <a:latin typeface="Carlito"/>
                <a:cs typeface="Carlito"/>
              </a:rPr>
              <a:t>values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distinct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objects.</a:t>
            </a:r>
            <a:endParaRPr sz="2000" dirty="0">
              <a:latin typeface="Carlito"/>
              <a:cs typeface="Carlito"/>
            </a:endParaRPr>
          </a:p>
          <a:p>
            <a:pPr marL="326390" algn="ctr">
              <a:lnSpc>
                <a:spcPct val="100000"/>
              </a:lnSpc>
              <a:spcBef>
                <a:spcPts val="1030"/>
              </a:spcBef>
            </a:pPr>
            <a:r>
              <a:rPr sz="3200" b="1" dirty="0">
                <a:latin typeface="Carlito"/>
                <a:cs typeface="Carlito"/>
              </a:rPr>
              <a:t>Constructor</a:t>
            </a:r>
            <a:r>
              <a:rPr sz="3200" b="1" spc="-140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Overloading</a:t>
            </a:r>
            <a:endParaRPr sz="3200" dirty="0">
              <a:latin typeface="Carlito"/>
              <a:cs typeface="Carlito"/>
            </a:endParaRPr>
          </a:p>
          <a:p>
            <a:pPr marL="398145" marR="291465" lvl="1" indent="-309880" algn="just">
              <a:lnSpc>
                <a:spcPts val="3270"/>
              </a:lnSpc>
              <a:spcBef>
                <a:spcPts val="450"/>
              </a:spcBef>
              <a:buFont typeface="Arial"/>
              <a:buChar char="•"/>
              <a:tabLst>
                <a:tab pos="400050" algn="l"/>
              </a:tabLst>
            </a:pPr>
            <a:r>
              <a:rPr sz="2000" dirty="0">
                <a:latin typeface="Carlito"/>
                <a:cs typeface="Carlito"/>
              </a:rPr>
              <a:t>Constructor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overloading</a:t>
            </a:r>
            <a:r>
              <a:rPr sz="2000" spc="-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technique</a:t>
            </a:r>
            <a:r>
              <a:rPr sz="2000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Java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which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spc="-50" dirty="0">
                <a:latin typeface="Carlito"/>
                <a:cs typeface="Carlito"/>
              </a:rPr>
              <a:t>a 	</a:t>
            </a:r>
            <a:r>
              <a:rPr sz="2000" dirty="0">
                <a:latin typeface="Carlito"/>
                <a:cs typeface="Carlito"/>
              </a:rPr>
              <a:t>class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can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have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any</a:t>
            </a:r>
            <a:r>
              <a:rPr sz="2000" b="1" spc="-3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number</a:t>
            </a:r>
            <a:r>
              <a:rPr sz="2000" b="1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3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constructors</a:t>
            </a:r>
            <a:r>
              <a:rPr sz="2000" b="1" spc="-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that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differ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in 	</a:t>
            </a:r>
            <a:r>
              <a:rPr sz="2000" dirty="0">
                <a:latin typeface="Carlito"/>
                <a:cs typeface="Carlito"/>
              </a:rPr>
              <a:t>parameter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lists.</a:t>
            </a:r>
            <a:endParaRPr sz="2000" dirty="0">
              <a:latin typeface="Carlito"/>
              <a:cs typeface="Carlito"/>
            </a:endParaRPr>
          </a:p>
          <a:p>
            <a:pPr marL="400050" marR="369570" lvl="1" indent="-311785">
              <a:lnSpc>
                <a:spcPct val="96900"/>
              </a:lnSpc>
              <a:spcBef>
                <a:spcPts val="1205"/>
              </a:spcBef>
              <a:buFont typeface="Arial"/>
              <a:buChar char="•"/>
              <a:tabLst>
                <a:tab pos="400050" algn="l"/>
              </a:tabLst>
            </a:pPr>
            <a:r>
              <a:rPr sz="2000" dirty="0">
                <a:latin typeface="Carlito"/>
                <a:cs typeface="Carlito"/>
              </a:rPr>
              <a:t>The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compiler</a:t>
            </a:r>
            <a:r>
              <a:rPr sz="2000" spc="-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differentiates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these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constructors</a:t>
            </a:r>
            <a:r>
              <a:rPr sz="2000" spc="-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by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taking </a:t>
            </a:r>
            <a:r>
              <a:rPr sz="2000" dirty="0">
                <a:latin typeface="Carlito"/>
                <a:cs typeface="Carlito"/>
              </a:rPr>
              <a:t>into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account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number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parameters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list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2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their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type.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110"/>
              </a:spcBef>
            </a:pPr>
            <a:r>
              <a:rPr dirty="0"/>
              <a:t>Copy</a:t>
            </a:r>
            <a:r>
              <a:rPr spc="-15" dirty="0"/>
              <a:t> </a:t>
            </a:r>
            <a:r>
              <a:rPr spc="-1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713992"/>
            <a:ext cx="856678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</a:t>
            </a:r>
            <a:r>
              <a:rPr sz="2400" b="1" u="sng" spc="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copy</a:t>
            </a:r>
            <a:r>
              <a:rPr sz="2400" b="1" u="sng" spc="6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constructor</a:t>
            </a:r>
            <a:r>
              <a:rPr sz="2400" b="1" u="sng" spc="8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</a:t>
            </a:r>
            <a:r>
              <a:rPr sz="2400" b="1" u="sng" spc="7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java</a:t>
            </a:r>
            <a:r>
              <a:rPr sz="2400" u="none" dirty="0">
                <a:latin typeface="Carlito"/>
                <a:cs typeface="Carlito"/>
              </a:rPr>
              <a:t>.</a:t>
            </a:r>
            <a:r>
              <a:rPr sz="2400" u="none" spc="5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But,</a:t>
            </a:r>
            <a:r>
              <a:rPr sz="2400" u="none" spc="60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we</a:t>
            </a:r>
            <a:r>
              <a:rPr sz="2400" u="none" spc="55" dirty="0">
                <a:latin typeface="Carlito"/>
                <a:cs typeface="Carlito"/>
              </a:rPr>
              <a:t> </a:t>
            </a:r>
            <a:r>
              <a:rPr sz="2400" u="none" dirty="0">
                <a:latin typeface="Carlito"/>
                <a:cs typeface="Carlito"/>
              </a:rPr>
              <a:t>can</a:t>
            </a:r>
            <a:r>
              <a:rPr sz="2400" u="none" spc="80" dirty="0">
                <a:latin typeface="Carlito"/>
                <a:cs typeface="Carlito"/>
              </a:rPr>
              <a:t> </a:t>
            </a:r>
            <a:r>
              <a:rPr sz="2400" u="none" spc="-20" dirty="0">
                <a:latin typeface="Carlito"/>
                <a:cs typeface="Carlito"/>
              </a:rPr>
              <a:t>copy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00" y="2140966"/>
            <a:ext cx="825373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93115" algn="l"/>
                <a:tab pos="2018664" algn="l"/>
                <a:tab pos="2604135" algn="l"/>
                <a:tab pos="3448685" algn="l"/>
                <a:tab pos="4667885" algn="l"/>
                <a:tab pos="5262245" algn="l"/>
                <a:tab pos="6732270" algn="l"/>
                <a:tab pos="7531100" algn="l"/>
              </a:tabLst>
            </a:pPr>
            <a:r>
              <a:rPr sz="2400" spc="-25" dirty="0">
                <a:latin typeface="Carlito"/>
                <a:cs typeface="Carlito"/>
              </a:rPr>
              <a:t>the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values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of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one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object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5" dirty="0">
                <a:latin typeface="Carlito"/>
                <a:cs typeface="Carlito"/>
              </a:rPr>
              <a:t>to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10" dirty="0">
                <a:latin typeface="Carlito"/>
                <a:cs typeface="Carlito"/>
              </a:rPr>
              <a:t>another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like</a:t>
            </a:r>
            <a:r>
              <a:rPr sz="2400" dirty="0">
                <a:latin typeface="Carlito"/>
                <a:cs typeface="Carlito"/>
              </a:rPr>
              <a:t>	</a:t>
            </a:r>
            <a:r>
              <a:rPr sz="2400" spc="-20" dirty="0">
                <a:latin typeface="Carlito"/>
                <a:cs typeface="Carlito"/>
              </a:rPr>
              <a:t>copy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2418192"/>
            <a:ext cx="8565515" cy="3145092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05"/>
              </a:spcBef>
            </a:pPr>
            <a:r>
              <a:rPr sz="2400" dirty="0">
                <a:latin typeface="Carlito"/>
                <a:cs typeface="Carlito"/>
              </a:rPr>
              <a:t>constructor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20" dirty="0">
                <a:latin typeface="Carlito"/>
                <a:cs typeface="Carlito"/>
              </a:rPr>
              <a:t>C++.</a:t>
            </a:r>
            <a:endParaRPr sz="2400" dirty="0">
              <a:latin typeface="Carlito"/>
              <a:cs typeface="Carlito"/>
            </a:endParaRPr>
          </a:p>
          <a:p>
            <a:pPr marL="323850" marR="5080" indent="-311785">
              <a:lnSpc>
                <a:spcPts val="3360"/>
              </a:lnSpc>
              <a:spcBef>
                <a:spcPts val="14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There</a:t>
            </a:r>
            <a:r>
              <a:rPr sz="2400" spc="1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many</a:t>
            </a:r>
            <a:r>
              <a:rPr sz="2400" spc="1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ways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1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copy</a:t>
            </a:r>
            <a:r>
              <a:rPr sz="2400" spc="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values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1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one</a:t>
            </a:r>
            <a:r>
              <a:rPr sz="2400" spc="1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object </a:t>
            </a:r>
            <a:r>
              <a:rPr sz="2400" dirty="0">
                <a:latin typeface="Carlito"/>
                <a:cs typeface="Carlito"/>
              </a:rPr>
              <a:t>into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another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java.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They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are: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1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constructor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assigning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the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values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one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object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into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another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2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b="1" dirty="0">
                <a:latin typeface="Carlito"/>
                <a:cs typeface="Carlito"/>
              </a:rPr>
              <a:t>By</a:t>
            </a:r>
            <a:r>
              <a:rPr sz="2400" b="1" spc="-2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clone()</a:t>
            </a:r>
            <a:r>
              <a:rPr sz="2400" b="1" spc="-4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method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of</a:t>
            </a:r>
            <a:r>
              <a:rPr sz="2400" b="1" spc="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Object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class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192023"/>
            <a:ext cx="4876800" cy="65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8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93" y="1539055"/>
            <a:ext cx="8960306" cy="37187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919" y="-108965"/>
            <a:ext cx="24403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733424"/>
            <a:ext cx="8795385" cy="382553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22580" marR="10160" indent="-310515" algn="just">
              <a:lnSpc>
                <a:spcPts val="2900"/>
              </a:lnSpc>
              <a:spcBef>
                <a:spcPts val="27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000" b="1" dirty="0">
                <a:latin typeface="Times New Roman"/>
                <a:cs typeface="Times New Roman"/>
              </a:rPr>
              <a:t>Inheritance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java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mechanism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acquires 	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properties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object.</a:t>
            </a:r>
            <a:endParaRPr sz="2000" dirty="0">
              <a:latin typeface="Times New Roman"/>
              <a:cs typeface="Times New Roman"/>
            </a:endParaRPr>
          </a:p>
          <a:p>
            <a:pPr marL="322580" marR="10795" indent="-310515" algn="just">
              <a:lnSpc>
                <a:spcPts val="2910"/>
              </a:lnSpc>
              <a:spcBef>
                <a:spcPts val="1320"/>
              </a:spcBef>
              <a:buChar char="•"/>
              <a:tabLst>
                <a:tab pos="32385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idea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behind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inheritance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java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4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new 	</a:t>
            </a:r>
            <a:r>
              <a:rPr sz="2000" dirty="0">
                <a:latin typeface="Times New Roman"/>
                <a:cs typeface="Times New Roman"/>
              </a:rPr>
              <a:t>classes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built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classes.</a:t>
            </a:r>
            <a:endParaRPr sz="2000" dirty="0">
              <a:latin typeface="Times New Roman"/>
              <a:cs typeface="Times New Roman"/>
            </a:endParaRPr>
          </a:p>
          <a:p>
            <a:pPr marL="322580" marR="8255" indent="-310515" algn="just">
              <a:lnSpc>
                <a:spcPct val="97200"/>
              </a:lnSpc>
              <a:spcBef>
                <a:spcPts val="1200"/>
              </a:spcBef>
              <a:buChar char="•"/>
              <a:tabLst>
                <a:tab pos="323850" algn="l"/>
              </a:tabLst>
            </a:pP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inherit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reuse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 	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parent</a:t>
            </a:r>
            <a:r>
              <a:rPr sz="2000" spc="5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class,</a:t>
            </a:r>
            <a:r>
              <a:rPr sz="2000" spc="5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you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50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methods</a:t>
            </a:r>
            <a:r>
              <a:rPr sz="2000" spc="50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	</a:t>
            </a:r>
            <a:r>
              <a:rPr sz="2000" dirty="0">
                <a:latin typeface="Times New Roman"/>
                <a:cs typeface="Times New Roman"/>
              </a:rPr>
              <a:t>fields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also.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 algn="just">
              <a:lnSpc>
                <a:spcPts val="2955"/>
              </a:lnSpc>
              <a:spcBef>
                <a:spcPts val="120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Inheritance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12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r>
              <a:rPr sz="2000" b="1" spc="-20" dirty="0">
                <a:latin typeface="Times New Roman"/>
                <a:cs typeface="Times New Roman"/>
              </a:rPr>
              <a:t>IS-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114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relationship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13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114" dirty="0">
                <a:latin typeface="Times New Roman"/>
                <a:cs typeface="Times New Roman"/>
              </a:rPr>
              <a:t>  </a:t>
            </a:r>
            <a:r>
              <a:rPr sz="2000" spc="-25" dirty="0">
                <a:latin typeface="Times New Roman"/>
                <a:cs typeface="Times New Roman"/>
              </a:rPr>
              <a:t>as</a:t>
            </a:r>
            <a:endParaRPr sz="2000" dirty="0">
              <a:latin typeface="Times New Roman"/>
              <a:cs typeface="Times New Roman"/>
            </a:endParaRPr>
          </a:p>
          <a:p>
            <a:pPr marL="323850" algn="just">
              <a:lnSpc>
                <a:spcPts val="2955"/>
              </a:lnSpc>
            </a:pPr>
            <a:r>
              <a:rPr sz="2000" i="1" spc="-20" dirty="0">
                <a:latin typeface="Times New Roman"/>
                <a:cs typeface="Times New Roman"/>
              </a:rPr>
              <a:t>parent-</a:t>
            </a:r>
            <a:r>
              <a:rPr sz="2000" i="1" dirty="0">
                <a:latin typeface="Times New Roman"/>
                <a:cs typeface="Times New Roman"/>
              </a:rPr>
              <a:t>child</a:t>
            </a:r>
            <a:r>
              <a:rPr sz="2000" i="1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relationship.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 algn="just">
              <a:lnSpc>
                <a:spcPct val="100000"/>
              </a:lnSpc>
              <a:spcBef>
                <a:spcPts val="122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b="1" dirty="0">
                <a:latin typeface="Times New Roman"/>
                <a:cs typeface="Times New Roman"/>
              </a:rPr>
              <a:t>Why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use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inheritance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java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050" y="4694005"/>
            <a:ext cx="878903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95"/>
              </a:spcBef>
              <a:buChar char="•"/>
              <a:tabLst>
                <a:tab pos="323215" algn="l"/>
                <a:tab pos="1000125" algn="l"/>
                <a:tab pos="2223135" algn="l"/>
                <a:tab pos="3856990" algn="l"/>
                <a:tab pos="4482465" algn="l"/>
                <a:tab pos="5708015" algn="l"/>
                <a:tab pos="7799705" algn="l"/>
                <a:tab pos="8476615" algn="l"/>
              </a:tabLst>
            </a:pPr>
            <a:r>
              <a:rPr sz="2000" spc="-25" dirty="0">
                <a:latin typeface="Times New Roman"/>
                <a:cs typeface="Times New Roman"/>
              </a:rPr>
              <a:t>For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Method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Overriding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(so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runtime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polymorphism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84" y="4895439"/>
            <a:ext cx="3126740" cy="938719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20"/>
              </a:spcBef>
            </a:pPr>
            <a:r>
              <a:rPr sz="2000" spc="-10" dirty="0">
                <a:latin typeface="Times New Roman"/>
                <a:cs typeface="Times New Roman"/>
              </a:rPr>
              <a:t>achieved).</a:t>
            </a:r>
            <a:endParaRPr sz="20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Reusability.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100" y="961095"/>
            <a:ext cx="8564880" cy="52463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Syntax</a:t>
            </a:r>
            <a:r>
              <a:rPr sz="25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5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Java</a:t>
            </a:r>
            <a:r>
              <a:rPr sz="25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Inheritance</a:t>
            </a:r>
            <a:endParaRPr sz="25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05"/>
              </a:spcBef>
              <a:buChar char="•"/>
              <a:tabLst>
                <a:tab pos="323215" algn="l"/>
              </a:tabLst>
            </a:pPr>
            <a:r>
              <a:rPr sz="2500" dirty="0">
                <a:latin typeface="Times New Roman"/>
                <a:cs typeface="Times New Roman"/>
              </a:rPr>
              <a:t>class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Subclass-</a:t>
            </a:r>
            <a:r>
              <a:rPr sz="2500" dirty="0">
                <a:latin typeface="Times New Roman"/>
                <a:cs typeface="Times New Roman"/>
              </a:rPr>
              <a:t>name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extends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Superclass-name</a:t>
            </a:r>
            <a:endParaRPr sz="25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5"/>
              </a:spcBef>
              <a:buChar char="•"/>
              <a:tabLst>
                <a:tab pos="323215" algn="l"/>
              </a:tabLst>
            </a:pPr>
            <a:r>
              <a:rPr sz="2500" spc="-50" dirty="0">
                <a:latin typeface="Times New Roman"/>
                <a:cs typeface="Times New Roman"/>
              </a:rPr>
              <a:t>{</a:t>
            </a:r>
            <a:endParaRPr sz="2500" dirty="0">
              <a:latin typeface="Times New Roman"/>
              <a:cs typeface="Times New Roman"/>
            </a:endParaRPr>
          </a:p>
          <a:p>
            <a:pPr marL="561340" indent="-548640">
              <a:lnSpc>
                <a:spcPct val="100000"/>
              </a:lnSpc>
              <a:spcBef>
                <a:spcPts val="1205"/>
              </a:spcBef>
              <a:buChar char="•"/>
              <a:tabLst>
                <a:tab pos="561340" algn="l"/>
              </a:tabLst>
            </a:pPr>
            <a:r>
              <a:rPr sz="2500" dirty="0">
                <a:latin typeface="Times New Roman"/>
                <a:cs typeface="Times New Roman"/>
              </a:rPr>
              <a:t>//methods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and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fields</a:t>
            </a:r>
            <a:endParaRPr sz="2500" dirty="0">
              <a:latin typeface="Times New Roman"/>
              <a:cs typeface="Times New Roman"/>
            </a:endParaRPr>
          </a:p>
          <a:p>
            <a:pPr marL="323215" indent="-310515">
              <a:lnSpc>
                <a:spcPct val="100000"/>
              </a:lnSpc>
              <a:spcBef>
                <a:spcPts val="1220"/>
              </a:spcBef>
              <a:buChar char="•"/>
              <a:tabLst>
                <a:tab pos="323215" algn="l"/>
              </a:tabLst>
            </a:pPr>
            <a:r>
              <a:rPr sz="2500" spc="-50" dirty="0">
                <a:latin typeface="Times New Roman"/>
                <a:cs typeface="Times New Roman"/>
              </a:rPr>
              <a:t>}</a:t>
            </a:r>
            <a:endParaRPr sz="2500" dirty="0">
              <a:latin typeface="Times New Roman"/>
              <a:cs typeface="Times New Roman"/>
            </a:endParaRPr>
          </a:p>
          <a:p>
            <a:pPr marL="322580" marR="5080" indent="-310515" algn="just">
              <a:lnSpc>
                <a:spcPct val="96800"/>
              </a:lnSpc>
              <a:spcBef>
                <a:spcPts val="1300"/>
              </a:spcBef>
              <a:buChar char="•"/>
              <a:tabLst>
                <a:tab pos="323850" algn="l"/>
              </a:tabLst>
            </a:pP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extends</a:t>
            </a: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keyword</a:t>
            </a:r>
            <a:r>
              <a:rPr sz="2500" b="1" u="none" spc="-5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indicates</a:t>
            </a:r>
            <a:r>
              <a:rPr sz="2500" u="none" spc="-3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that you</a:t>
            </a:r>
            <a:r>
              <a:rPr sz="2500" u="none" spc="-2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are</a:t>
            </a:r>
            <a:r>
              <a:rPr sz="2500" u="none" spc="-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making</a:t>
            </a:r>
            <a:r>
              <a:rPr sz="2500" u="none" spc="-4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a</a:t>
            </a:r>
            <a:r>
              <a:rPr sz="2500" u="none" spc="-2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new</a:t>
            </a:r>
            <a:r>
              <a:rPr sz="2500" u="none" spc="-35" dirty="0">
                <a:latin typeface="Times New Roman"/>
                <a:cs typeface="Times New Roman"/>
              </a:rPr>
              <a:t> </a:t>
            </a:r>
            <a:r>
              <a:rPr sz="2500" u="none" spc="-10" dirty="0">
                <a:latin typeface="Times New Roman"/>
                <a:cs typeface="Times New Roman"/>
              </a:rPr>
              <a:t>class 	</a:t>
            </a:r>
            <a:r>
              <a:rPr sz="2500" u="none" dirty="0">
                <a:latin typeface="Times New Roman"/>
                <a:cs typeface="Times New Roman"/>
              </a:rPr>
              <a:t>that</a:t>
            </a:r>
            <a:r>
              <a:rPr sz="2500" u="none" spc="5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derives</a:t>
            </a:r>
            <a:r>
              <a:rPr sz="2500" u="none" spc="3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from</a:t>
            </a:r>
            <a:r>
              <a:rPr sz="2500" u="none" spc="4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an</a:t>
            </a:r>
            <a:r>
              <a:rPr sz="2500" u="none" spc="5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existing</a:t>
            </a:r>
            <a:r>
              <a:rPr sz="2500" u="none" spc="5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class.</a:t>
            </a:r>
            <a:r>
              <a:rPr sz="2500" u="none" spc="5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The</a:t>
            </a:r>
            <a:r>
              <a:rPr sz="2500" u="none" spc="5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meaning</a:t>
            </a:r>
            <a:r>
              <a:rPr sz="2500" u="none" spc="4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of</a:t>
            </a:r>
            <a:r>
              <a:rPr sz="2500" u="none" spc="3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"extends"</a:t>
            </a:r>
            <a:r>
              <a:rPr sz="2500" u="none" spc="50" dirty="0">
                <a:latin typeface="Times New Roman"/>
                <a:cs typeface="Times New Roman"/>
              </a:rPr>
              <a:t> </a:t>
            </a:r>
            <a:r>
              <a:rPr sz="2500" u="none" spc="-25" dirty="0">
                <a:latin typeface="Times New Roman"/>
                <a:cs typeface="Times New Roman"/>
              </a:rPr>
              <a:t>is 	</a:t>
            </a:r>
            <a:r>
              <a:rPr sz="2500" u="none" dirty="0">
                <a:latin typeface="Times New Roman"/>
                <a:cs typeface="Times New Roman"/>
              </a:rPr>
              <a:t>to</a:t>
            </a:r>
            <a:r>
              <a:rPr sz="2500" u="none" spc="-60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increase</a:t>
            </a:r>
            <a:r>
              <a:rPr sz="2500" u="none" spc="15" dirty="0">
                <a:latin typeface="Times New Roman"/>
                <a:cs typeface="Times New Roman"/>
              </a:rPr>
              <a:t> </a:t>
            </a:r>
            <a:r>
              <a:rPr sz="2500" u="none" dirty="0">
                <a:latin typeface="Times New Roman"/>
                <a:cs typeface="Times New Roman"/>
              </a:rPr>
              <a:t>the</a:t>
            </a:r>
            <a:r>
              <a:rPr sz="2500" u="none" spc="-60" dirty="0">
                <a:latin typeface="Times New Roman"/>
                <a:cs typeface="Times New Roman"/>
              </a:rPr>
              <a:t> </a:t>
            </a:r>
            <a:r>
              <a:rPr sz="2500" u="none" spc="-10" dirty="0">
                <a:latin typeface="Times New Roman"/>
                <a:cs typeface="Times New Roman"/>
              </a:rPr>
              <a:t>functionality.</a:t>
            </a:r>
            <a:endParaRPr sz="2500" dirty="0">
              <a:latin typeface="Times New Roman"/>
              <a:cs typeface="Times New Roman"/>
            </a:endParaRPr>
          </a:p>
          <a:p>
            <a:pPr marL="322580" marR="5080" indent="-310515" algn="just">
              <a:lnSpc>
                <a:spcPct val="96800"/>
              </a:lnSpc>
              <a:spcBef>
                <a:spcPts val="1325"/>
              </a:spcBef>
              <a:buChar char="•"/>
              <a:tabLst>
                <a:tab pos="323850" algn="l"/>
              </a:tabLst>
            </a:pP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terminology</a:t>
            </a:r>
            <a:r>
              <a:rPr sz="2500" spc="229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2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Java,</a:t>
            </a:r>
            <a:r>
              <a:rPr sz="2500" spc="2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25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class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which</a:t>
            </a:r>
            <a:r>
              <a:rPr sz="2500" spc="2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2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inherited</a:t>
            </a:r>
            <a:r>
              <a:rPr sz="2500" spc="27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25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called 	</a:t>
            </a:r>
            <a:r>
              <a:rPr sz="2500" dirty="0">
                <a:latin typeface="Times New Roman"/>
                <a:cs typeface="Times New Roman"/>
              </a:rPr>
              <a:t>parent</a:t>
            </a:r>
            <a:r>
              <a:rPr sz="2500" spc="40" dirty="0">
                <a:latin typeface="Times New Roman"/>
                <a:cs typeface="Times New Roman"/>
              </a:rPr>
              <a:t>  </a:t>
            </a:r>
            <a:r>
              <a:rPr sz="2500" dirty="0">
                <a:latin typeface="Times New Roman"/>
                <a:cs typeface="Times New Roman"/>
              </a:rPr>
              <a:t>or</a:t>
            </a:r>
            <a:r>
              <a:rPr sz="2500" spc="45" dirty="0">
                <a:latin typeface="Times New Roman"/>
                <a:cs typeface="Times New Roman"/>
              </a:rPr>
              <a:t> 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</a:t>
            </a:r>
            <a:r>
              <a:rPr sz="2500" b="1" u="sng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2500" b="1" u="none" spc="50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and</a:t>
            </a:r>
            <a:r>
              <a:rPr sz="2500" u="none" spc="40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the</a:t>
            </a:r>
            <a:r>
              <a:rPr sz="2500" u="none" spc="40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new</a:t>
            </a:r>
            <a:r>
              <a:rPr sz="2500" u="none" spc="35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class</a:t>
            </a:r>
            <a:r>
              <a:rPr sz="2500" u="none" spc="40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is</a:t>
            </a:r>
            <a:r>
              <a:rPr sz="2500" u="none" spc="45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called</a:t>
            </a:r>
            <a:r>
              <a:rPr sz="2500" u="none" spc="45" dirty="0">
                <a:latin typeface="Times New Roman"/>
                <a:cs typeface="Times New Roman"/>
              </a:rPr>
              <a:t>  </a:t>
            </a:r>
            <a:r>
              <a:rPr sz="2500" u="none" dirty="0">
                <a:latin typeface="Times New Roman"/>
                <a:cs typeface="Times New Roman"/>
              </a:rPr>
              <a:t>child</a:t>
            </a:r>
            <a:r>
              <a:rPr sz="2500" u="none" spc="40" dirty="0">
                <a:latin typeface="Times New Roman"/>
                <a:cs typeface="Times New Roman"/>
              </a:rPr>
              <a:t>  </a:t>
            </a:r>
            <a:r>
              <a:rPr sz="2500" u="none" spc="-25" dirty="0">
                <a:latin typeface="Times New Roman"/>
                <a:cs typeface="Times New Roman"/>
              </a:rPr>
              <a:t>or 	</a:t>
            </a:r>
            <a:r>
              <a:rPr sz="2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subclass</a:t>
            </a:r>
            <a:r>
              <a:rPr sz="2500" u="none" spc="-10" dirty="0">
                <a:latin typeface="Times New Roman"/>
                <a:cs typeface="Times New Roman"/>
              </a:rPr>
              <a:t>.</a:t>
            </a:r>
            <a:endParaRPr sz="2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" y="946480"/>
            <a:ext cx="5441315" cy="2950936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3215" marR="6985" indent="-311150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215" algn="l"/>
                <a:tab pos="2384425" algn="l"/>
                <a:tab pos="2783840" algn="l"/>
                <a:tab pos="3455035" algn="l"/>
                <a:tab pos="4863465" algn="l"/>
              </a:tabLst>
            </a:pPr>
            <a:r>
              <a:rPr sz="2000" spc="-10" dirty="0">
                <a:latin typeface="Carlito"/>
                <a:cs typeface="Carlito"/>
              </a:rPr>
              <a:t>Programmer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is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the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subclass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and </a:t>
            </a:r>
            <a:r>
              <a:rPr sz="2000" dirty="0">
                <a:latin typeface="Carlito"/>
                <a:cs typeface="Carlito"/>
              </a:rPr>
              <a:t>Employee</a:t>
            </a:r>
            <a:r>
              <a:rPr sz="2000" spc="-7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superclass.</a:t>
            </a:r>
            <a:endParaRPr sz="2000" dirty="0">
              <a:latin typeface="Carlito"/>
              <a:cs typeface="Carlito"/>
            </a:endParaRPr>
          </a:p>
          <a:p>
            <a:pPr marL="323215" marR="5080" indent="-311150">
              <a:lnSpc>
                <a:spcPts val="3379"/>
              </a:lnSpc>
              <a:spcBef>
                <a:spcPts val="13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dirty="0">
                <a:latin typeface="Carlito"/>
                <a:cs typeface="Carlito"/>
              </a:rPr>
              <a:t>Relationship</a:t>
            </a:r>
            <a:r>
              <a:rPr sz="2000" spc="114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between</a:t>
            </a:r>
            <a:r>
              <a:rPr sz="2000" spc="1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two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classes </a:t>
            </a:r>
            <a:r>
              <a:rPr sz="2000" dirty="0">
                <a:latin typeface="Carlito"/>
                <a:cs typeface="Carlito"/>
              </a:rPr>
              <a:t>is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Programmer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25" dirty="0">
                <a:latin typeface="Carlito"/>
                <a:cs typeface="Carlito"/>
              </a:rPr>
              <a:t>IS-</a:t>
            </a:r>
            <a:r>
              <a:rPr sz="2000" b="1" dirty="0">
                <a:latin typeface="Carlito"/>
                <a:cs typeface="Carlito"/>
              </a:rPr>
              <a:t>A</a:t>
            </a:r>
            <a:r>
              <a:rPr sz="2000" b="1" spc="1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Employee</a:t>
            </a:r>
            <a:r>
              <a:rPr sz="2000" spc="-10" dirty="0">
                <a:latin typeface="Carlito"/>
                <a:cs typeface="Carlito"/>
              </a:rPr>
              <a:t>.</a:t>
            </a:r>
            <a:endParaRPr sz="2000" dirty="0">
              <a:latin typeface="Carlito"/>
              <a:cs typeface="Carlito"/>
            </a:endParaRPr>
          </a:p>
          <a:p>
            <a:pPr marL="323215" marR="5715" indent="-311150">
              <a:lnSpc>
                <a:spcPts val="3360"/>
              </a:lnSpc>
              <a:spcBef>
                <a:spcPts val="1325"/>
              </a:spcBef>
              <a:buFont typeface="Times New Roman"/>
              <a:buChar char="•"/>
              <a:tabLst>
                <a:tab pos="323215" algn="l"/>
                <a:tab pos="734695" algn="l"/>
                <a:tab pos="1924050" algn="l"/>
                <a:tab pos="2738120" algn="l"/>
                <a:tab pos="4826635" algn="l"/>
                <a:tab pos="5250815" algn="l"/>
              </a:tabLst>
            </a:pPr>
            <a:r>
              <a:rPr sz="2000" spc="-25" dirty="0">
                <a:latin typeface="Carlito"/>
                <a:cs typeface="Carlito"/>
              </a:rPr>
              <a:t>It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means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0" dirty="0">
                <a:latin typeface="Carlito"/>
                <a:cs typeface="Carlito"/>
              </a:rPr>
              <a:t>that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10" dirty="0">
                <a:latin typeface="Carlito"/>
                <a:cs typeface="Carlito"/>
              </a:rPr>
              <a:t>Programmer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25" dirty="0">
                <a:latin typeface="Carlito"/>
                <a:cs typeface="Carlito"/>
              </a:rPr>
              <a:t>is</a:t>
            </a:r>
            <a:r>
              <a:rPr sz="2000" dirty="0">
                <a:latin typeface="Carlito"/>
                <a:cs typeface="Carlito"/>
              </a:rPr>
              <a:t>	</a:t>
            </a:r>
            <a:r>
              <a:rPr sz="2000" spc="-50" dirty="0">
                <a:latin typeface="Carlito"/>
                <a:cs typeface="Carlito"/>
              </a:rPr>
              <a:t>a </a:t>
            </a:r>
            <a:r>
              <a:rPr sz="2000" dirty="0">
                <a:latin typeface="Carlito"/>
                <a:cs typeface="Carlito"/>
              </a:rPr>
              <a:t>type</a:t>
            </a:r>
            <a:r>
              <a:rPr sz="2000" spc="-3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of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Employee.</a:t>
            </a:r>
            <a:endParaRPr sz="2000" dirty="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0800" y="946480"/>
            <a:ext cx="2364143" cy="36375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34514" y="-108965"/>
            <a:ext cx="435165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Inheritance</a:t>
            </a:r>
            <a:r>
              <a:rPr sz="2800" spc="-75" dirty="0"/>
              <a:t> </a:t>
            </a:r>
            <a:r>
              <a:rPr sz="2800" spc="-10" dirty="0"/>
              <a:t>Example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399" y="0"/>
            <a:ext cx="783335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0"/>
            <a:ext cx="58153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Types</a:t>
            </a:r>
            <a:r>
              <a:rPr sz="2800" spc="-40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dirty="0"/>
              <a:t>inheritance</a:t>
            </a:r>
            <a:r>
              <a:rPr sz="2800" spc="-55" dirty="0"/>
              <a:t> </a:t>
            </a:r>
            <a:r>
              <a:rPr sz="2800" dirty="0"/>
              <a:t>in</a:t>
            </a:r>
            <a:r>
              <a:rPr sz="2800" spc="-15" dirty="0"/>
              <a:t> </a:t>
            </a:r>
            <a:r>
              <a:rPr sz="2800"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" y="641984"/>
            <a:ext cx="8630920" cy="195117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3215" marR="273050" indent="-311150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On 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inheritance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multilevel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hierarchical.</a:t>
            </a:r>
            <a:endParaRPr sz="2400" dirty="0">
              <a:latin typeface="Carlito"/>
              <a:cs typeface="Carlito"/>
            </a:endParaRPr>
          </a:p>
          <a:p>
            <a:pPr marL="323215" marR="5080" indent="-311150">
              <a:lnSpc>
                <a:spcPts val="3390"/>
              </a:lnSpc>
              <a:spcBef>
                <a:spcPts val="129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In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programming,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multiple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hybrid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inheritance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supported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through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interface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only</a:t>
            </a:r>
            <a:r>
              <a:rPr sz="2900" spc="-10" dirty="0">
                <a:latin typeface="Carlito"/>
                <a:cs typeface="Carlito"/>
              </a:rPr>
              <a:t>.</a:t>
            </a:r>
            <a:endParaRPr sz="2900" dirty="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396" y="2709025"/>
            <a:ext cx="8143164" cy="398743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6716" y="19616"/>
            <a:ext cx="581533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Types</a:t>
            </a:r>
            <a:r>
              <a:rPr sz="2800" spc="-40" dirty="0"/>
              <a:t> </a:t>
            </a:r>
            <a:r>
              <a:rPr sz="2800" dirty="0"/>
              <a:t>of</a:t>
            </a:r>
            <a:r>
              <a:rPr sz="2800" spc="-20" dirty="0"/>
              <a:t> </a:t>
            </a:r>
            <a:r>
              <a:rPr sz="2800" dirty="0"/>
              <a:t>inheritance</a:t>
            </a:r>
            <a:r>
              <a:rPr sz="2800" spc="-55" dirty="0"/>
              <a:t> </a:t>
            </a:r>
            <a:r>
              <a:rPr sz="2800" dirty="0"/>
              <a:t>in</a:t>
            </a:r>
            <a:r>
              <a:rPr sz="2800" spc="-15" dirty="0"/>
              <a:t> </a:t>
            </a:r>
            <a:r>
              <a:rPr sz="2800" spc="-2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" y="641984"/>
            <a:ext cx="8630920" cy="191219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3215" marR="273050" indent="-311150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On 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basis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inheritance</a:t>
            </a:r>
            <a:r>
              <a:rPr sz="2400" spc="-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java: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single,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multilevel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hierarchical.</a:t>
            </a:r>
            <a:endParaRPr sz="2400" dirty="0">
              <a:latin typeface="Carlito"/>
              <a:cs typeface="Carlito"/>
            </a:endParaRPr>
          </a:p>
          <a:p>
            <a:pPr marL="323215" marR="5080" indent="-311150">
              <a:lnSpc>
                <a:spcPts val="3390"/>
              </a:lnSpc>
              <a:spcBef>
                <a:spcPts val="129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In</a:t>
            </a:r>
            <a:r>
              <a:rPr sz="2400" spc="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programming,</a:t>
            </a:r>
            <a:r>
              <a:rPr sz="2400" spc="-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multiple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hybrid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inheritance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is </a:t>
            </a:r>
            <a:r>
              <a:rPr sz="2400" dirty="0">
                <a:latin typeface="Carlito"/>
                <a:cs typeface="Carlito"/>
              </a:rPr>
              <a:t>supported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through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interface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only.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4517" y="6241491"/>
            <a:ext cx="3546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Note: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Multiple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inheritance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not </a:t>
            </a:r>
            <a:r>
              <a:rPr sz="1800" b="1" dirty="0">
                <a:latin typeface="Arial"/>
                <a:cs typeface="Arial"/>
              </a:rPr>
              <a:t>supported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java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class.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667000"/>
            <a:ext cx="68580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700" y="641843"/>
            <a:ext cx="8872220" cy="47747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59105" indent="-446405" algn="just">
              <a:lnSpc>
                <a:spcPct val="100000"/>
              </a:lnSpc>
              <a:spcBef>
                <a:spcPts val="1305"/>
              </a:spcBef>
              <a:buAutoNum type="alphaUcParenR" startAt="17"/>
              <a:tabLst>
                <a:tab pos="459105" algn="l"/>
              </a:tabLst>
            </a:pPr>
            <a:r>
              <a:rPr sz="2400" b="1" dirty="0">
                <a:latin typeface="Carlito"/>
                <a:cs typeface="Carlito"/>
              </a:rPr>
              <a:t>Why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multiple</a:t>
            </a:r>
            <a:r>
              <a:rPr sz="2400" b="1" spc="-5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inheritance</a:t>
            </a:r>
            <a:r>
              <a:rPr sz="2400" b="1" spc="-7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is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not</a:t>
            </a:r>
            <a:r>
              <a:rPr sz="2400" b="1" spc="-2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supported</a:t>
            </a:r>
            <a:r>
              <a:rPr sz="2400" b="1" spc="-6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in</a:t>
            </a:r>
            <a:r>
              <a:rPr sz="2400" b="1" spc="-4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java?</a:t>
            </a:r>
            <a:endParaRPr sz="2400" dirty="0">
              <a:latin typeface="Carlito"/>
              <a:cs typeface="Carlito"/>
            </a:endParaRPr>
          </a:p>
          <a:p>
            <a:pPr marL="322580" marR="5080" lvl="1" indent="-310515" algn="just">
              <a:lnSpc>
                <a:spcPts val="3360"/>
              </a:lnSpc>
              <a:spcBef>
                <a:spcPts val="14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To</a:t>
            </a:r>
            <a:r>
              <a:rPr sz="2400" spc="7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reduce</a:t>
            </a:r>
            <a:r>
              <a:rPr sz="2400" spc="7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6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complexity</a:t>
            </a:r>
            <a:r>
              <a:rPr sz="2400" spc="8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7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simplify</a:t>
            </a:r>
            <a:r>
              <a:rPr sz="2400" spc="6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65" dirty="0">
                <a:latin typeface="Carlito"/>
                <a:cs typeface="Carlito"/>
              </a:rPr>
              <a:t>  </a:t>
            </a:r>
            <a:r>
              <a:rPr sz="2400" spc="-10" dirty="0">
                <a:latin typeface="Carlito"/>
                <a:cs typeface="Carlito"/>
              </a:rPr>
              <a:t>language, 	</a:t>
            </a:r>
            <a:r>
              <a:rPr sz="2400" dirty="0">
                <a:latin typeface="Carlito"/>
                <a:cs typeface="Carlito"/>
              </a:rPr>
              <a:t>multiple</a:t>
            </a:r>
            <a:r>
              <a:rPr sz="2400" spc="-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inheritance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not</a:t>
            </a:r>
            <a:r>
              <a:rPr sz="2400" b="1" spc="-1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supported</a:t>
            </a:r>
            <a:r>
              <a:rPr sz="2400" b="1" spc="-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java.</a:t>
            </a:r>
            <a:endParaRPr sz="2400" dirty="0">
              <a:latin typeface="Carlito"/>
              <a:cs typeface="Carlito"/>
            </a:endParaRPr>
          </a:p>
          <a:p>
            <a:pPr marL="322580" marR="5080" lvl="1" indent="-310515" algn="just">
              <a:lnSpc>
                <a:spcPct val="97100"/>
              </a:lnSpc>
              <a:spcBef>
                <a:spcPts val="121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Consider</a:t>
            </a:r>
            <a:r>
              <a:rPr sz="2400" spc="2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2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scenario</a:t>
            </a:r>
            <a:r>
              <a:rPr sz="2400" spc="1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where</a:t>
            </a:r>
            <a:r>
              <a:rPr sz="2400" spc="2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A,</a:t>
            </a:r>
            <a:r>
              <a:rPr sz="2400" spc="2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2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2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2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three</a:t>
            </a:r>
            <a:r>
              <a:rPr sz="2400" spc="2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classes. 	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3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</a:t>
            </a:r>
            <a:r>
              <a:rPr sz="2400" spc="3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3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inherits</a:t>
            </a:r>
            <a:r>
              <a:rPr sz="2400" spc="3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3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3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spc="3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classes.</a:t>
            </a:r>
            <a:r>
              <a:rPr sz="2400" spc="3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409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3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4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</a:t>
            </a:r>
            <a:r>
              <a:rPr sz="2400" spc="38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classes 	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from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child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object, 	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ambiguity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 </a:t>
            </a:r>
            <a:r>
              <a:rPr sz="2400" spc="-10" dirty="0">
                <a:latin typeface="Carlito"/>
                <a:cs typeface="Carlito"/>
              </a:rPr>
              <a:t>class.</a:t>
            </a:r>
            <a:endParaRPr sz="2400" dirty="0">
              <a:latin typeface="Carlito"/>
              <a:cs typeface="Carlito"/>
            </a:endParaRPr>
          </a:p>
          <a:p>
            <a:pPr marL="322580" marR="5080" lvl="1" indent="-310515" algn="just">
              <a:lnSpc>
                <a:spcPct val="97100"/>
              </a:lnSpc>
              <a:spcBef>
                <a:spcPts val="130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Since</a:t>
            </a:r>
            <a:r>
              <a:rPr sz="2400" spc="210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compile</a:t>
            </a:r>
            <a:r>
              <a:rPr sz="2400" b="1" spc="235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time</a:t>
            </a:r>
            <a:r>
              <a:rPr sz="2400" b="1" spc="225" dirty="0">
                <a:latin typeface="Carlito"/>
                <a:cs typeface="Carlito"/>
              </a:rPr>
              <a:t>  </a:t>
            </a:r>
            <a:r>
              <a:rPr sz="2400" b="1" dirty="0">
                <a:latin typeface="Carlito"/>
                <a:cs typeface="Carlito"/>
              </a:rPr>
              <a:t>errors</a:t>
            </a:r>
            <a:r>
              <a:rPr sz="2400" b="1" spc="225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204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better</a:t>
            </a:r>
            <a:r>
              <a:rPr sz="2400" spc="210" dirty="0">
                <a:latin typeface="Carlito"/>
                <a:cs typeface="Carlito"/>
              </a:rPr>
              <a:t>  </a:t>
            </a:r>
            <a:r>
              <a:rPr sz="2400" dirty="0">
                <a:latin typeface="Carlito"/>
                <a:cs typeface="Carlito"/>
              </a:rPr>
              <a:t>than</a:t>
            </a:r>
            <a:r>
              <a:rPr sz="2400" spc="229" dirty="0">
                <a:latin typeface="Carlito"/>
                <a:cs typeface="Carlito"/>
              </a:rPr>
              <a:t>  </a:t>
            </a:r>
            <a:r>
              <a:rPr sz="2400" spc="-10" dirty="0">
                <a:latin typeface="Carlito"/>
                <a:cs typeface="Carlito"/>
              </a:rPr>
              <a:t>runtime 	</a:t>
            </a:r>
            <a:r>
              <a:rPr sz="2400" dirty="0">
                <a:latin typeface="Carlito"/>
                <a:cs typeface="Carlito"/>
              </a:rPr>
              <a:t>errors,</a:t>
            </a:r>
            <a:r>
              <a:rPr sz="2400" spc="3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java</a:t>
            </a:r>
            <a:r>
              <a:rPr sz="2400" spc="3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renders</a:t>
            </a:r>
            <a:r>
              <a:rPr sz="2400" spc="3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compile</a:t>
            </a:r>
            <a:r>
              <a:rPr sz="2400" spc="3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3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error</a:t>
            </a:r>
            <a:r>
              <a:rPr sz="2400" spc="3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3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3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inherit</a:t>
            </a:r>
            <a:r>
              <a:rPr sz="2400" spc="38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2 	</a:t>
            </a:r>
            <a:r>
              <a:rPr sz="2400" dirty="0">
                <a:latin typeface="Carlito"/>
                <a:cs typeface="Carlito"/>
              </a:rPr>
              <a:t>classes.</a:t>
            </a:r>
            <a:r>
              <a:rPr sz="2400" spc="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So</a:t>
            </a:r>
            <a:r>
              <a:rPr sz="2400" spc="1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whether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you</a:t>
            </a:r>
            <a:r>
              <a:rPr sz="2400" spc="1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9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same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</a:t>
            </a:r>
            <a:r>
              <a:rPr sz="2400" spc="114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9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different, 	</a:t>
            </a:r>
            <a:r>
              <a:rPr sz="2400" dirty="0">
                <a:latin typeface="Carlito"/>
                <a:cs typeface="Carlito"/>
              </a:rPr>
              <a:t>there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will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compile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time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error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now.</a:t>
            </a:r>
            <a:endParaRPr sz="2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914400"/>
            <a:ext cx="8915400" cy="32004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5031" y="4724400"/>
            <a:ext cx="4940968" cy="173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3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110"/>
              </a:spcBef>
            </a:pPr>
            <a:r>
              <a:rPr dirty="0"/>
              <a:t>Benefits</a:t>
            </a:r>
            <a:r>
              <a:rPr spc="-5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10" dirty="0"/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804" y="1713992"/>
            <a:ext cx="8137525" cy="310200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23215" marR="6350" indent="-311150" algn="just">
              <a:lnSpc>
                <a:spcPts val="3360"/>
              </a:lnSpc>
              <a:spcBef>
                <a:spcPts val="31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fields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 can</a:t>
            </a:r>
            <a:r>
              <a:rPr sz="2400" spc="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made</a:t>
            </a:r>
            <a:r>
              <a:rPr sz="2400" spc="-10" dirty="0">
                <a:latin typeface="Carlito"/>
                <a:cs typeface="Carlito"/>
              </a:rPr>
              <a:t> read-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or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write- only.</a:t>
            </a:r>
            <a:endParaRPr sz="2400" dirty="0">
              <a:latin typeface="Carlito"/>
              <a:cs typeface="Carlito"/>
            </a:endParaRPr>
          </a:p>
          <a:p>
            <a:pPr marL="323215" marR="7620" indent="-311150" algn="just">
              <a:lnSpc>
                <a:spcPts val="3390"/>
              </a:lnSpc>
              <a:spcBef>
                <a:spcPts val="13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A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have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total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control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over</a:t>
            </a:r>
            <a:r>
              <a:rPr sz="2400" spc="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what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is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stored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in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fields.</a:t>
            </a:r>
            <a:endParaRPr sz="2400" dirty="0">
              <a:latin typeface="Carlito"/>
              <a:cs typeface="Carlito"/>
            </a:endParaRPr>
          </a:p>
          <a:p>
            <a:pPr marL="323215" marR="5080" indent="-311150" algn="just">
              <a:lnSpc>
                <a:spcPct val="97100"/>
              </a:lnSpc>
              <a:spcBef>
                <a:spcPts val="12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The</a:t>
            </a:r>
            <a:r>
              <a:rPr sz="2400" spc="6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users</a:t>
            </a:r>
            <a:r>
              <a:rPr sz="2400" spc="6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6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65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6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6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6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know</a:t>
            </a:r>
            <a:r>
              <a:rPr sz="2400" spc="6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how</a:t>
            </a:r>
            <a:r>
              <a:rPr sz="2400" spc="6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64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class </a:t>
            </a:r>
            <a:r>
              <a:rPr sz="2400" dirty="0">
                <a:latin typeface="Carlito"/>
                <a:cs typeface="Carlito"/>
              </a:rPr>
              <a:t>stores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its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data.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can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change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data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type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50" dirty="0">
                <a:latin typeface="Carlito"/>
                <a:cs typeface="Carlito"/>
              </a:rPr>
              <a:t> a </a:t>
            </a:r>
            <a:r>
              <a:rPr sz="2400" dirty="0">
                <a:latin typeface="Carlito"/>
                <a:cs typeface="Carlito"/>
              </a:rPr>
              <a:t>field</a:t>
            </a:r>
            <a:r>
              <a:rPr sz="2400" spc="3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3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users</a:t>
            </a:r>
            <a:r>
              <a:rPr sz="2400" spc="2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2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2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do</a:t>
            </a:r>
            <a:r>
              <a:rPr sz="2400" spc="29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not</a:t>
            </a:r>
            <a:r>
              <a:rPr sz="2400" spc="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need</a:t>
            </a:r>
            <a:r>
              <a:rPr sz="2400" spc="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29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change </a:t>
            </a:r>
            <a:r>
              <a:rPr sz="2400" dirty="0">
                <a:latin typeface="Carlito"/>
                <a:cs typeface="Carlito"/>
              </a:rPr>
              <a:t>any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their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code.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9473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89862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1497330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Java</a:t>
            </a:r>
            <a:r>
              <a:rPr sz="3200" spc="-30" dirty="0"/>
              <a:t> </a:t>
            </a:r>
            <a:r>
              <a:rPr sz="3200" dirty="0"/>
              <a:t>-</a:t>
            </a:r>
            <a:r>
              <a:rPr sz="3200" spc="-30" dirty="0"/>
              <a:t> </a:t>
            </a:r>
            <a:r>
              <a:rPr sz="3200" dirty="0"/>
              <a:t>Access</a:t>
            </a:r>
            <a:r>
              <a:rPr sz="3200" spc="-15" dirty="0"/>
              <a:t> </a:t>
            </a:r>
            <a:r>
              <a:rPr sz="3200" spc="-10" dirty="0"/>
              <a:t>Modifiers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" y="1328165"/>
            <a:ext cx="8898890" cy="371005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22580" marR="6350" indent="-310515" algn="just">
              <a:lnSpc>
                <a:spcPct val="96900"/>
              </a:lnSpc>
              <a:spcBef>
                <a:spcPts val="21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Java</a:t>
            </a:r>
            <a:r>
              <a:rPr sz="2400" spc="8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provides</a:t>
            </a:r>
            <a:r>
              <a:rPr sz="2400" spc="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number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of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access</a:t>
            </a:r>
            <a:r>
              <a:rPr sz="2400" spc="6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modifiers</a:t>
            </a:r>
            <a:r>
              <a:rPr sz="2400" spc="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access 	</a:t>
            </a:r>
            <a:r>
              <a:rPr sz="2400" dirty="0">
                <a:latin typeface="Carlito"/>
                <a:cs typeface="Carlito"/>
              </a:rPr>
              <a:t>levels</a:t>
            </a:r>
            <a:r>
              <a:rPr sz="2400" spc="3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3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classes,</a:t>
            </a:r>
            <a:r>
              <a:rPr sz="2400" spc="3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variables,</a:t>
            </a:r>
            <a:r>
              <a:rPr sz="2400" spc="32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methods,</a:t>
            </a:r>
            <a:r>
              <a:rPr sz="2400" spc="30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33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constructors. 	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60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four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access</a:t>
            </a:r>
            <a:r>
              <a:rPr sz="2400" b="1" spc="-3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levels</a:t>
            </a:r>
            <a:r>
              <a:rPr sz="2400" b="1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are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−</a:t>
            </a:r>
            <a:endParaRPr sz="2400" dirty="0">
              <a:latin typeface="Carlito"/>
              <a:cs typeface="Carlito"/>
            </a:endParaRPr>
          </a:p>
          <a:p>
            <a:pPr marL="322580" marR="5080" indent="-310515" algn="just">
              <a:lnSpc>
                <a:spcPts val="3360"/>
              </a:lnSpc>
              <a:spcBef>
                <a:spcPts val="14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400" dirty="0">
                <a:latin typeface="Carlito"/>
                <a:cs typeface="Carlito"/>
              </a:rPr>
              <a:t>Visible</a:t>
            </a:r>
            <a:r>
              <a:rPr sz="2400" spc="7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7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6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package,</a:t>
            </a:r>
            <a:r>
              <a:rPr sz="2400" spc="69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the</a:t>
            </a:r>
            <a:r>
              <a:rPr sz="2400" b="1" spc="685" dirty="0">
                <a:latin typeface="Carlito"/>
                <a:cs typeface="Carlito"/>
              </a:rPr>
              <a:t> </a:t>
            </a:r>
            <a:r>
              <a:rPr sz="2400" b="1" dirty="0">
                <a:latin typeface="Carlito"/>
                <a:cs typeface="Carlito"/>
              </a:rPr>
              <a:t>default</a:t>
            </a:r>
            <a:r>
              <a:rPr sz="2400" dirty="0">
                <a:latin typeface="Carlito"/>
                <a:cs typeface="Carlito"/>
              </a:rPr>
              <a:t>.</a:t>
            </a:r>
            <a:r>
              <a:rPr sz="2400" spc="7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No</a:t>
            </a:r>
            <a:r>
              <a:rPr sz="2400" spc="70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modifiers</a:t>
            </a:r>
            <a:r>
              <a:rPr sz="2400" spc="695" dirty="0">
                <a:latin typeface="Carlito"/>
                <a:cs typeface="Carlito"/>
              </a:rPr>
              <a:t> </a:t>
            </a:r>
            <a:r>
              <a:rPr sz="2400" spc="-25" dirty="0">
                <a:latin typeface="Carlito"/>
                <a:cs typeface="Carlito"/>
              </a:rPr>
              <a:t>are 	</a:t>
            </a:r>
            <a:r>
              <a:rPr sz="2400" spc="-10" dirty="0">
                <a:latin typeface="Carlito"/>
                <a:cs typeface="Carlito"/>
              </a:rPr>
              <a:t>needed.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1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Visible</a:t>
            </a:r>
            <a:r>
              <a:rPr sz="2400" spc="-6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class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only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latin typeface="Carlito"/>
                <a:cs typeface="Carlito"/>
              </a:rPr>
              <a:t>private</a:t>
            </a:r>
            <a:r>
              <a:rPr sz="2400" spc="-10" dirty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2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Visible</a:t>
            </a:r>
            <a:r>
              <a:rPr sz="2400" spc="-7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world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latin typeface="Carlito"/>
                <a:cs typeface="Carlito"/>
              </a:rPr>
              <a:t>public</a:t>
            </a:r>
            <a:r>
              <a:rPr sz="2400" spc="-10" dirty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  <a:p>
            <a:pPr marL="323215" indent="-310515">
              <a:lnSpc>
                <a:spcPct val="100000"/>
              </a:lnSpc>
              <a:spcBef>
                <a:spcPts val="12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400" dirty="0">
                <a:latin typeface="Carlito"/>
                <a:cs typeface="Carlito"/>
              </a:rPr>
              <a:t>Visible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to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package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all</a:t>
            </a:r>
            <a:r>
              <a:rPr sz="2400" spc="-3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subclasses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(</a:t>
            </a:r>
            <a:r>
              <a:rPr sz="2400" b="1" spc="-10" dirty="0">
                <a:latin typeface="Carlito"/>
                <a:cs typeface="Carlito"/>
              </a:rPr>
              <a:t>protected</a:t>
            </a:r>
            <a:r>
              <a:rPr sz="2400" spc="-10" dirty="0">
                <a:latin typeface="Carlito"/>
                <a:cs typeface="Carlito"/>
              </a:rPr>
              <a:t>).</a:t>
            </a:r>
            <a:endParaRPr sz="24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4190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123" y="576529"/>
            <a:ext cx="8036559" cy="50654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Default</a:t>
            </a:r>
            <a:r>
              <a:rPr sz="3200" spc="-35" dirty="0"/>
              <a:t> </a:t>
            </a:r>
            <a:r>
              <a:rPr sz="3200" dirty="0"/>
              <a:t>Access</a:t>
            </a:r>
            <a:r>
              <a:rPr sz="3200" spc="-40" dirty="0"/>
              <a:t> </a:t>
            </a:r>
            <a:r>
              <a:rPr sz="3200" dirty="0"/>
              <a:t>Modifier</a:t>
            </a:r>
            <a:r>
              <a:rPr sz="3200" spc="-15" dirty="0"/>
              <a:t> </a:t>
            </a:r>
            <a:r>
              <a:rPr sz="3200" dirty="0"/>
              <a:t>-</a:t>
            </a:r>
            <a:r>
              <a:rPr sz="3200" spc="-35" dirty="0"/>
              <a:t> </a:t>
            </a:r>
            <a:r>
              <a:rPr sz="3200" dirty="0"/>
              <a:t>No</a:t>
            </a:r>
            <a:r>
              <a:rPr sz="3200" spc="-25" dirty="0"/>
              <a:t> </a:t>
            </a:r>
            <a:r>
              <a:rPr sz="3200" spc="-10" dirty="0"/>
              <a:t>Keyword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804" y="1713992"/>
            <a:ext cx="813498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dirty="0">
                <a:latin typeface="Carlito"/>
                <a:cs typeface="Carlito"/>
              </a:rPr>
              <a:t>Default</a:t>
            </a:r>
            <a:r>
              <a:rPr sz="2000" spc="11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access</a:t>
            </a:r>
            <a:r>
              <a:rPr sz="2000" spc="9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modifier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means</a:t>
            </a:r>
            <a:r>
              <a:rPr sz="2000" b="1" u="sng" spc="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we</a:t>
            </a:r>
            <a:r>
              <a:rPr sz="2000" b="1" u="sng" spc="10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do</a:t>
            </a:r>
            <a:r>
              <a:rPr sz="2000" b="1" u="sng" spc="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not</a:t>
            </a:r>
            <a:r>
              <a:rPr sz="2000" b="1" u="sng" spc="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explicitly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5700" y="2140966"/>
            <a:ext cx="782065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4780" algn="l"/>
                <a:tab pos="2058035" algn="l"/>
                <a:tab pos="3284220" algn="l"/>
                <a:tab pos="4832985" algn="l"/>
                <a:tab pos="5540375" algn="l"/>
                <a:tab pos="5988685" algn="l"/>
                <a:tab pos="7055484" algn="l"/>
              </a:tabLst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declare</a:t>
            </a:r>
            <a:r>
              <a:rPr sz="2000" b="1" u="none" dirty="0">
                <a:latin typeface="Carlito"/>
                <a:cs typeface="Carlito"/>
              </a:rPr>
              <a:t>	</a:t>
            </a:r>
            <a:r>
              <a:rPr sz="2000" u="none" spc="-25" dirty="0">
                <a:latin typeface="Carlito"/>
                <a:cs typeface="Carlito"/>
              </a:rPr>
              <a:t>an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10" dirty="0">
                <a:latin typeface="Carlito"/>
                <a:cs typeface="Carlito"/>
              </a:rPr>
              <a:t>access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10" dirty="0">
                <a:latin typeface="Carlito"/>
                <a:cs typeface="Carlito"/>
              </a:rPr>
              <a:t>modifier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25" dirty="0">
                <a:latin typeface="Carlito"/>
                <a:cs typeface="Carlito"/>
              </a:rPr>
              <a:t>for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50" dirty="0">
                <a:latin typeface="Carlito"/>
                <a:cs typeface="Carlito"/>
              </a:rPr>
              <a:t>a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10" dirty="0" smtClean="0">
                <a:latin typeface="Carlito"/>
                <a:cs typeface="Carlito"/>
              </a:rPr>
              <a:t>class,</a:t>
            </a:r>
            <a:r>
              <a:rPr sz="2000" u="none" dirty="0">
                <a:latin typeface="Carlito"/>
                <a:cs typeface="Carlito"/>
              </a:rPr>
              <a:t>	</a:t>
            </a:r>
            <a:r>
              <a:rPr sz="2000" u="none" spc="-10" dirty="0">
                <a:latin typeface="Carlito"/>
                <a:cs typeface="Carlito"/>
              </a:rPr>
              <a:t>field,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804" y="2418192"/>
            <a:ext cx="8134984" cy="2002728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23215" algn="just">
              <a:lnSpc>
                <a:spcPct val="100000"/>
              </a:lnSpc>
              <a:spcBef>
                <a:spcPts val="1305"/>
              </a:spcBef>
            </a:pPr>
            <a:r>
              <a:rPr sz="2000" dirty="0">
                <a:latin typeface="Carlito"/>
                <a:cs typeface="Carlito"/>
              </a:rPr>
              <a:t>method,</a:t>
            </a:r>
            <a:r>
              <a:rPr sz="2000" spc="-40" dirty="0">
                <a:latin typeface="Carlito"/>
                <a:cs typeface="Carlito"/>
              </a:rPr>
              <a:t> </a:t>
            </a:r>
            <a:endParaRPr sz="2000" dirty="0" smtClean="0">
              <a:latin typeface="Carlito"/>
              <a:cs typeface="Carlito"/>
            </a:endParaRPr>
          </a:p>
          <a:p>
            <a:pPr marL="323215" marR="6350" indent="-311150" algn="just">
              <a:lnSpc>
                <a:spcPct val="96900"/>
              </a:lnSpc>
              <a:spcBef>
                <a:spcPts val="13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dirty="0" smtClean="0">
                <a:latin typeface="Carlito"/>
                <a:cs typeface="Carlito"/>
              </a:rPr>
              <a:t>A</a:t>
            </a:r>
            <a:r>
              <a:rPr sz="2000" spc="254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variable</a:t>
            </a:r>
            <a:r>
              <a:rPr sz="2000" spc="24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or</a:t>
            </a:r>
            <a:r>
              <a:rPr sz="2000" spc="22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method</a:t>
            </a:r>
            <a:r>
              <a:rPr sz="2000" spc="280" dirty="0" smtClean="0">
                <a:latin typeface="Carlito"/>
                <a:cs typeface="Carlito"/>
              </a:rPr>
              <a:t> </a:t>
            </a:r>
            <a:r>
              <a:rPr sz="2000" b="1" dirty="0" smtClean="0">
                <a:latin typeface="Carlito"/>
                <a:cs typeface="Carlito"/>
              </a:rPr>
              <a:t>declared</a:t>
            </a:r>
            <a:r>
              <a:rPr sz="2000" b="1" spc="265" dirty="0" smtClean="0">
                <a:latin typeface="Carlito"/>
                <a:cs typeface="Carlito"/>
              </a:rPr>
              <a:t> </a:t>
            </a:r>
            <a:r>
              <a:rPr sz="2000" b="1" dirty="0" smtClean="0">
                <a:latin typeface="Carlito"/>
                <a:cs typeface="Carlito"/>
              </a:rPr>
              <a:t>without</a:t>
            </a:r>
            <a:r>
              <a:rPr sz="2000" b="1" spc="229" dirty="0" smtClean="0">
                <a:latin typeface="Carlito"/>
                <a:cs typeface="Carlito"/>
              </a:rPr>
              <a:t> </a:t>
            </a:r>
            <a:r>
              <a:rPr sz="2000" b="1" dirty="0" smtClean="0">
                <a:latin typeface="Carlito"/>
                <a:cs typeface="Carlito"/>
              </a:rPr>
              <a:t>any</a:t>
            </a:r>
            <a:r>
              <a:rPr sz="2000" b="1" spc="254" dirty="0" smtClean="0">
                <a:latin typeface="Carlito"/>
                <a:cs typeface="Carlito"/>
              </a:rPr>
              <a:t> </a:t>
            </a:r>
            <a:r>
              <a:rPr sz="2000" b="1" spc="-10" dirty="0" smtClean="0">
                <a:latin typeface="Carlito"/>
                <a:cs typeface="Carlito"/>
              </a:rPr>
              <a:t>access </a:t>
            </a:r>
            <a:r>
              <a:rPr sz="2000" dirty="0" smtClean="0">
                <a:latin typeface="Carlito"/>
                <a:cs typeface="Carlito"/>
              </a:rPr>
              <a:t>control</a:t>
            </a:r>
            <a:r>
              <a:rPr sz="2000" spc="53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modifier</a:t>
            </a:r>
            <a:r>
              <a:rPr sz="2000" spc="54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is</a:t>
            </a:r>
            <a:r>
              <a:rPr sz="2000" spc="509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available</a:t>
            </a:r>
            <a:r>
              <a:rPr sz="2000" spc="55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to</a:t>
            </a:r>
            <a:r>
              <a:rPr sz="2000" spc="54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any</a:t>
            </a:r>
            <a:r>
              <a:rPr sz="2000" spc="52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other</a:t>
            </a:r>
            <a:r>
              <a:rPr sz="2000" spc="530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class</a:t>
            </a:r>
            <a:r>
              <a:rPr sz="2000" spc="530" dirty="0" smtClean="0">
                <a:latin typeface="Carlito"/>
                <a:cs typeface="Carlito"/>
              </a:rPr>
              <a:t> </a:t>
            </a:r>
            <a:r>
              <a:rPr sz="2000" spc="-25" dirty="0" smtClean="0">
                <a:latin typeface="Carlito"/>
                <a:cs typeface="Carlito"/>
              </a:rPr>
              <a:t>in </a:t>
            </a:r>
            <a:r>
              <a:rPr sz="2000" dirty="0" smtClean="0">
                <a:latin typeface="Carlito"/>
                <a:cs typeface="Carlito"/>
              </a:rPr>
              <a:t>the</a:t>
            </a:r>
            <a:r>
              <a:rPr sz="2000" spc="-35" dirty="0" smtClean="0">
                <a:latin typeface="Carlito"/>
                <a:cs typeface="Carlito"/>
              </a:rPr>
              <a:t> </a:t>
            </a:r>
            <a:r>
              <a:rPr sz="2000" dirty="0" smtClean="0">
                <a:latin typeface="Carlito"/>
                <a:cs typeface="Carlito"/>
              </a:rPr>
              <a:t>same</a:t>
            </a:r>
            <a:r>
              <a:rPr sz="2000" spc="-5" dirty="0" smtClean="0">
                <a:latin typeface="Carlito"/>
                <a:cs typeface="Carlito"/>
              </a:rPr>
              <a:t> </a:t>
            </a:r>
            <a:r>
              <a:rPr sz="2000" spc="-10" dirty="0" smtClean="0">
                <a:latin typeface="Carlito"/>
                <a:cs typeface="Carlito"/>
              </a:rPr>
              <a:t>package.</a:t>
            </a:r>
            <a:endParaRPr sz="2000" dirty="0" smtClean="0">
              <a:latin typeface="Carlito"/>
              <a:cs typeface="Carlito"/>
            </a:endParaRPr>
          </a:p>
          <a:p>
            <a:pPr marL="323215" marR="5080" indent="-311150" algn="just">
              <a:lnSpc>
                <a:spcPct val="96900"/>
              </a:lnSpc>
              <a:spcBef>
                <a:spcPts val="131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000" dirty="0" smtClean="0">
                <a:latin typeface="Carlito"/>
                <a:cs typeface="Carlito"/>
              </a:rPr>
              <a:t>The</a:t>
            </a:r>
            <a:r>
              <a:rPr sz="2000" spc="60" dirty="0" smtClean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fields</a:t>
            </a:r>
            <a:r>
              <a:rPr sz="2000" spc="6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interface</a:t>
            </a:r>
            <a:r>
              <a:rPr sz="2000" b="1" spc="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are</a:t>
            </a:r>
            <a:r>
              <a:rPr sz="2000" b="1" spc="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implicitly</a:t>
            </a:r>
            <a:r>
              <a:rPr sz="2000" b="1" spc="65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public</a:t>
            </a:r>
            <a:r>
              <a:rPr sz="2000" b="1" spc="8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static </a:t>
            </a:r>
            <a:r>
              <a:rPr sz="2000" dirty="0">
                <a:latin typeface="Carlito"/>
                <a:cs typeface="Carlito"/>
              </a:rPr>
              <a:t>final</a:t>
            </a:r>
            <a:r>
              <a:rPr sz="2000" spc="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and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methods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</a:t>
            </a:r>
            <a:r>
              <a:rPr sz="2000" spc="9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an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interface</a:t>
            </a:r>
            <a:r>
              <a:rPr sz="2000" spc="8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are</a:t>
            </a:r>
            <a:r>
              <a:rPr sz="2000" spc="7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by</a:t>
            </a:r>
            <a:r>
              <a:rPr sz="2000" spc="8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default public.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1518920">
              <a:lnSpc>
                <a:spcPct val="100000"/>
              </a:lnSpc>
              <a:spcBef>
                <a:spcPts val="110"/>
              </a:spcBef>
            </a:pPr>
            <a:r>
              <a:rPr b="0" dirty="0">
                <a:latin typeface="Carlito"/>
                <a:cs typeface="Carlito"/>
              </a:rPr>
              <a:t>Example:</a:t>
            </a:r>
            <a:r>
              <a:rPr b="0" spc="-5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-</a:t>
            </a:r>
            <a:r>
              <a:rPr b="0" spc="-5" dirty="0">
                <a:latin typeface="Carlito"/>
                <a:cs typeface="Carlito"/>
              </a:rPr>
              <a:t> </a:t>
            </a:r>
            <a:r>
              <a:rPr b="0" dirty="0">
                <a:latin typeface="Carlito"/>
                <a:cs typeface="Carlito"/>
              </a:rPr>
              <a:t>No</a:t>
            </a:r>
            <a:r>
              <a:rPr b="0" spc="-20" dirty="0">
                <a:latin typeface="Carlito"/>
                <a:cs typeface="Carlito"/>
              </a:rPr>
              <a:t> </a:t>
            </a:r>
            <a:r>
              <a:rPr b="0" spc="-10" dirty="0">
                <a:latin typeface="Carlito"/>
                <a:cs typeface="Carlito"/>
              </a:rPr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676400"/>
            <a:ext cx="60960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89862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Private</a:t>
            </a:r>
            <a:r>
              <a:rPr sz="3200" spc="-35" dirty="0"/>
              <a:t> </a:t>
            </a:r>
            <a:r>
              <a:rPr sz="3200" dirty="0"/>
              <a:t>Access</a:t>
            </a:r>
            <a:r>
              <a:rPr sz="3200" spc="-45" dirty="0"/>
              <a:t> </a:t>
            </a:r>
            <a:r>
              <a:rPr sz="3200" dirty="0"/>
              <a:t>Modifier</a:t>
            </a:r>
            <a:r>
              <a:rPr sz="3200" spc="-55" dirty="0"/>
              <a:t> </a:t>
            </a:r>
            <a:r>
              <a:rPr sz="3200" dirty="0"/>
              <a:t>-</a:t>
            </a:r>
            <a:r>
              <a:rPr sz="3200" spc="-10" dirty="0"/>
              <a:t> Private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480261"/>
            <a:ext cx="8795385" cy="505157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322580" marR="6985" indent="-310515" algn="just">
              <a:lnSpc>
                <a:spcPct val="96900"/>
              </a:lnSpc>
              <a:spcBef>
                <a:spcPts val="215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200" dirty="0">
                <a:latin typeface="Carlito"/>
                <a:cs typeface="Carlito"/>
              </a:rPr>
              <a:t>Methods,</a:t>
            </a:r>
            <a:r>
              <a:rPr sz="2200" spc="2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variables,</a:t>
            </a:r>
            <a:r>
              <a:rPr sz="2200" spc="254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29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constructors</a:t>
            </a:r>
            <a:r>
              <a:rPr sz="2200" spc="27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28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2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declared 	</a:t>
            </a:r>
            <a:r>
              <a:rPr sz="2200" dirty="0">
                <a:latin typeface="Carlito"/>
                <a:cs typeface="Carlito"/>
              </a:rPr>
              <a:t>private</a:t>
            </a:r>
            <a:r>
              <a:rPr sz="2200" spc="2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can</a:t>
            </a:r>
            <a:r>
              <a:rPr sz="2200" spc="30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only</a:t>
            </a:r>
            <a:r>
              <a:rPr sz="2200" spc="30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</a:t>
            </a:r>
            <a:r>
              <a:rPr sz="2200" spc="2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accessed</a:t>
            </a:r>
            <a:r>
              <a:rPr sz="2200" spc="30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within</a:t>
            </a:r>
            <a:r>
              <a:rPr sz="2200" b="1" spc="28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the</a:t>
            </a:r>
            <a:r>
              <a:rPr sz="2200" b="1" spc="28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declared</a:t>
            </a:r>
            <a:r>
              <a:rPr sz="2200" b="1" spc="285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class 	itself</a:t>
            </a:r>
            <a:r>
              <a:rPr sz="2200" spc="-10" dirty="0">
                <a:latin typeface="Carlito"/>
                <a:cs typeface="Carlito"/>
              </a:rPr>
              <a:t>.</a:t>
            </a:r>
            <a:endParaRPr sz="2200" dirty="0">
              <a:latin typeface="Carlito"/>
              <a:cs typeface="Carlito"/>
            </a:endParaRPr>
          </a:p>
          <a:p>
            <a:pPr marL="323215" indent="-310515" algn="just">
              <a:lnSpc>
                <a:spcPts val="3420"/>
              </a:lnSpc>
              <a:spcBef>
                <a:spcPts val="1200"/>
              </a:spcBef>
              <a:buFont typeface="Times New Roman"/>
              <a:buChar char="•"/>
              <a:tabLst>
                <a:tab pos="323215" algn="l"/>
              </a:tabLst>
            </a:pPr>
            <a:r>
              <a:rPr sz="2200" dirty="0">
                <a:latin typeface="Carlito"/>
                <a:cs typeface="Carlito"/>
              </a:rPr>
              <a:t>Private</a:t>
            </a:r>
            <a:r>
              <a:rPr sz="2200" spc="60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access</a:t>
            </a:r>
            <a:r>
              <a:rPr sz="2200" spc="5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modifier</a:t>
            </a:r>
            <a:r>
              <a:rPr sz="2200" spc="6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5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59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most</a:t>
            </a:r>
            <a:r>
              <a:rPr sz="2200" b="1" spc="61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restrictive</a:t>
            </a:r>
            <a:r>
              <a:rPr sz="2200" b="1" spc="60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access</a:t>
            </a:r>
            <a:endParaRPr sz="2200" dirty="0">
              <a:latin typeface="Carlito"/>
              <a:cs typeface="Carlito"/>
            </a:endParaRPr>
          </a:p>
          <a:p>
            <a:pPr marL="323850" algn="just">
              <a:lnSpc>
                <a:spcPts val="3420"/>
              </a:lnSpc>
            </a:pPr>
            <a:r>
              <a:rPr sz="2200" dirty="0">
                <a:latin typeface="Carlito"/>
                <a:cs typeface="Carlito"/>
              </a:rPr>
              <a:t>level.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Class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interfaces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cannot</a:t>
            </a:r>
            <a:r>
              <a:rPr sz="2200" spc="-2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private.</a:t>
            </a:r>
            <a:endParaRPr sz="2200" dirty="0">
              <a:latin typeface="Carlito"/>
              <a:cs typeface="Carlito"/>
            </a:endParaRPr>
          </a:p>
          <a:p>
            <a:pPr marL="322580" marR="6350" indent="-310515" algn="just">
              <a:lnSpc>
                <a:spcPts val="3390"/>
              </a:lnSpc>
              <a:spcBef>
                <a:spcPts val="139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200" b="1" dirty="0">
                <a:latin typeface="Carlito"/>
                <a:cs typeface="Carlito"/>
              </a:rPr>
              <a:t>Variables</a:t>
            </a:r>
            <a:r>
              <a:rPr sz="2200" b="1" spc="68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that</a:t>
            </a:r>
            <a:r>
              <a:rPr sz="2200" b="1" spc="68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are</a:t>
            </a:r>
            <a:r>
              <a:rPr sz="2200" b="1" spc="665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declared</a:t>
            </a:r>
            <a:r>
              <a:rPr sz="2200" b="1" spc="68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private</a:t>
            </a:r>
            <a:r>
              <a:rPr sz="2200" b="1" spc="67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can</a:t>
            </a:r>
            <a:r>
              <a:rPr sz="2200" b="1" spc="68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be</a:t>
            </a:r>
            <a:r>
              <a:rPr sz="2200" b="1" spc="680" dirty="0">
                <a:latin typeface="Carlito"/>
                <a:cs typeface="Carlito"/>
              </a:rPr>
              <a:t> </a:t>
            </a:r>
            <a:r>
              <a:rPr sz="2200" b="1" spc="-10" dirty="0">
                <a:latin typeface="Carlito"/>
                <a:cs typeface="Carlito"/>
              </a:rPr>
              <a:t>accessed 	</a:t>
            </a:r>
            <a:r>
              <a:rPr sz="2200" b="1" dirty="0">
                <a:latin typeface="Carlito"/>
                <a:cs typeface="Carlito"/>
              </a:rPr>
              <a:t>outside</a:t>
            </a:r>
            <a:r>
              <a:rPr sz="2200" b="1" spc="31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the</a:t>
            </a:r>
            <a:r>
              <a:rPr sz="2200" b="1" spc="290" dirty="0">
                <a:latin typeface="Carlito"/>
                <a:cs typeface="Carlito"/>
              </a:rPr>
              <a:t> </a:t>
            </a:r>
            <a:r>
              <a:rPr sz="2200" b="1" dirty="0">
                <a:latin typeface="Carlito"/>
                <a:cs typeface="Carlito"/>
              </a:rPr>
              <a:t>class</a:t>
            </a:r>
            <a:r>
              <a:rPr sz="2200" dirty="0">
                <a:latin typeface="Carlito"/>
                <a:cs typeface="Carlito"/>
              </a:rPr>
              <a:t>,</a:t>
            </a:r>
            <a:r>
              <a:rPr sz="2200" spc="3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if</a:t>
            </a:r>
            <a:r>
              <a:rPr sz="2200" spc="30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public</a:t>
            </a:r>
            <a:r>
              <a:rPr sz="2200" spc="31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getter</a:t>
            </a:r>
            <a:r>
              <a:rPr sz="2200" spc="2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methods</a:t>
            </a:r>
            <a:r>
              <a:rPr sz="2200" spc="29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29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present 	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class.</a:t>
            </a:r>
            <a:endParaRPr sz="2200" dirty="0">
              <a:latin typeface="Carlito"/>
              <a:cs typeface="Carlito"/>
            </a:endParaRPr>
          </a:p>
          <a:p>
            <a:pPr marL="322580" marR="5080" indent="-310515" algn="just">
              <a:lnSpc>
                <a:spcPts val="3390"/>
              </a:lnSpc>
              <a:spcBef>
                <a:spcPts val="1250"/>
              </a:spcBef>
              <a:buFont typeface="Times New Roman"/>
              <a:buChar char="•"/>
              <a:tabLst>
                <a:tab pos="323850" algn="l"/>
              </a:tabLst>
            </a:pPr>
            <a:r>
              <a:rPr sz="2200" dirty="0">
                <a:latin typeface="Carlito"/>
                <a:cs typeface="Carlito"/>
              </a:rPr>
              <a:t>Using</a:t>
            </a:r>
            <a:r>
              <a:rPr sz="2200" spc="8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7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private</a:t>
            </a:r>
            <a:r>
              <a:rPr sz="2200" spc="8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modifier</a:t>
            </a:r>
            <a:r>
              <a:rPr sz="2200" spc="8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8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main</a:t>
            </a:r>
            <a:r>
              <a:rPr sz="2200" spc="9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way</a:t>
            </a:r>
            <a:r>
              <a:rPr sz="2200" spc="8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that</a:t>
            </a:r>
            <a:r>
              <a:rPr sz="2200" spc="100" dirty="0">
                <a:latin typeface="Carlito"/>
                <a:cs typeface="Carlito"/>
              </a:rPr>
              <a:t>  </a:t>
            </a:r>
            <a:r>
              <a:rPr sz="2200" spc="-25" dirty="0">
                <a:latin typeface="Carlito"/>
                <a:cs typeface="Carlito"/>
              </a:rPr>
              <a:t>an 	</a:t>
            </a:r>
            <a:r>
              <a:rPr sz="2200" dirty="0">
                <a:latin typeface="Carlito"/>
                <a:cs typeface="Carlito"/>
              </a:rPr>
              <a:t>object</a:t>
            </a:r>
            <a:r>
              <a:rPr sz="2200" spc="185" dirty="0">
                <a:latin typeface="Carlito"/>
                <a:cs typeface="Carlito"/>
              </a:rPr>
              <a:t>  </a:t>
            </a:r>
            <a:r>
              <a:rPr sz="2200" b="1" dirty="0">
                <a:latin typeface="Carlito"/>
                <a:cs typeface="Carlito"/>
              </a:rPr>
              <a:t>encapsulates</a:t>
            </a:r>
            <a:r>
              <a:rPr sz="2200" b="1" spc="19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itself</a:t>
            </a:r>
            <a:r>
              <a:rPr sz="2200" spc="19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18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hides</a:t>
            </a:r>
            <a:r>
              <a:rPr sz="2200" spc="175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180" dirty="0">
                <a:latin typeface="Carlito"/>
                <a:cs typeface="Carlito"/>
              </a:rPr>
              <a:t> 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195" dirty="0">
                <a:latin typeface="Carlito"/>
                <a:cs typeface="Carlito"/>
              </a:rPr>
              <a:t>  </a:t>
            </a:r>
            <a:r>
              <a:rPr sz="2200" spc="-25" dirty="0">
                <a:latin typeface="Carlito"/>
                <a:cs typeface="Carlito"/>
              </a:rPr>
              <a:t>the 	</a:t>
            </a:r>
            <a:r>
              <a:rPr sz="2200" dirty="0">
                <a:latin typeface="Carlito"/>
                <a:cs typeface="Carlito"/>
              </a:rPr>
              <a:t>outside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world.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51" y="-153543"/>
            <a:ext cx="8124825" cy="1089862"/>
          </a:xfrm>
          <a:prstGeom prst="rect">
            <a:avLst/>
          </a:prstGeom>
        </p:spPr>
        <p:txBody>
          <a:bodyPr vert="horz" wrap="square" lIns="0" tIns="591642" rIns="0" bIns="0" rtlCol="0">
            <a:spAutoFit/>
          </a:bodyPr>
          <a:lstStyle/>
          <a:p>
            <a:pPr marL="499745">
              <a:lnSpc>
                <a:spcPct val="100000"/>
              </a:lnSpc>
              <a:spcBef>
                <a:spcPts val="110"/>
              </a:spcBef>
            </a:pPr>
            <a:r>
              <a:rPr sz="3200" dirty="0"/>
              <a:t>Private</a:t>
            </a:r>
            <a:r>
              <a:rPr sz="3200" spc="-35" dirty="0"/>
              <a:t> </a:t>
            </a:r>
            <a:r>
              <a:rPr sz="3200" dirty="0"/>
              <a:t>Access</a:t>
            </a:r>
            <a:r>
              <a:rPr sz="3200" spc="-45" dirty="0"/>
              <a:t> </a:t>
            </a:r>
            <a:r>
              <a:rPr sz="3200" dirty="0"/>
              <a:t>Modifier</a:t>
            </a:r>
            <a:r>
              <a:rPr sz="3200" spc="-55" dirty="0"/>
              <a:t> </a:t>
            </a:r>
            <a:r>
              <a:rPr sz="3200" dirty="0"/>
              <a:t>-</a:t>
            </a:r>
            <a:r>
              <a:rPr sz="3200" spc="-10" dirty="0"/>
              <a:t> Private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707" y="1371600"/>
            <a:ext cx="7830311" cy="50039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701</Words>
  <Application>Microsoft Office PowerPoint</Application>
  <PresentationFormat>On-screen Show (4:3)</PresentationFormat>
  <Paragraphs>124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Carlito</vt:lpstr>
      <vt:lpstr>Times New Roman</vt:lpstr>
      <vt:lpstr>Office Theme</vt:lpstr>
      <vt:lpstr>Encapsulation</vt:lpstr>
      <vt:lpstr>PowerPoint Presentation</vt:lpstr>
      <vt:lpstr>PowerPoint Presentation</vt:lpstr>
      <vt:lpstr>Benefits of Encapsulation</vt:lpstr>
      <vt:lpstr>Java - Access Modifiers</vt:lpstr>
      <vt:lpstr>Default Access Modifier - No Keyword</vt:lpstr>
      <vt:lpstr>Example: - No Keyword</vt:lpstr>
      <vt:lpstr>Private Access Modifier - Private</vt:lpstr>
      <vt:lpstr>Private Access Modifier - Private</vt:lpstr>
      <vt:lpstr>Public Access Modifier - Public</vt:lpstr>
      <vt:lpstr>Public Access Modifier - Public</vt:lpstr>
      <vt:lpstr>Protected Access Modifier – Protected</vt:lpstr>
      <vt:lpstr>Protected Access Modifier – Protected</vt:lpstr>
      <vt:lpstr>Access Control and Inheritance</vt:lpstr>
      <vt:lpstr>Understanding all java access modifiers</vt:lpstr>
      <vt:lpstr>Overloading constructors</vt:lpstr>
      <vt:lpstr>Default Constructor</vt:lpstr>
      <vt:lpstr>Parameterized constructor</vt:lpstr>
      <vt:lpstr>Copy Constructor</vt:lpstr>
      <vt:lpstr>PowerPoint Presentation</vt:lpstr>
      <vt:lpstr>Inheritance</vt:lpstr>
      <vt:lpstr>PowerPoint Presentation</vt:lpstr>
      <vt:lpstr>Inheritance Example</vt:lpstr>
      <vt:lpstr>PowerPoint Presentation</vt:lpstr>
      <vt:lpstr>Types of inheritance in java</vt:lpstr>
      <vt:lpstr>Types of inheritance in java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 23-33</dc:title>
  <dc:creator>Soham</dc:creator>
  <cp:lastModifiedBy>Administrator</cp:lastModifiedBy>
  <cp:revision>4</cp:revision>
  <dcterms:created xsi:type="dcterms:W3CDTF">2024-03-14T06:41:03Z</dcterms:created>
  <dcterms:modified xsi:type="dcterms:W3CDTF">2024-03-14T09:00:59Z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2019-07-19T00:00:00Z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2024-03-14T00:00:00Z</vt:filetime>
  </property>
  <property fmtid="{D5CDD505-2E9C-101B-9397-08002B2CF9AE}" pid="5" name="Producer">
    <vt:lpwstr>3-Heights(TM) PDF Security Shell 4.8.25.2 (http://www.pdf-tools.com)</vt:lpwstr>
  </property>
</Properties>
</file>