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19DD1-D42A-467B-B9AA-67BA8ED4F9D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1D580-E281-4CC0-BD99-D874010C7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3990975"/>
            <a:ext cx="4651375" cy="3781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It's basically not possible to write a swap method that accepts two ints.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swap can't escape from itself to modify the outside world.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(sort of like the villains in the holodeck on Star Trek; they can wreak havoc in their holo-world, but they can't leave and attack the real Enterprise outside.)</a:t>
            </a:r>
          </a:p>
        </p:txBody>
      </p:sp>
    </p:spTree>
    <p:extLst>
      <p:ext uri="{BB962C8B-B14F-4D97-AF65-F5344CB8AC3E}">
        <p14:creationId xmlns:p14="http://schemas.microsoft.com/office/powerpoint/2010/main" val="248783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3990975"/>
            <a:ext cx="4651375" cy="3781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76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3990975"/>
            <a:ext cx="4651375" cy="3781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2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3990975"/>
            <a:ext cx="4651375" cy="3781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</a:rPr>
              <a:t>Note: This is also the reason that it works when you pass the </a:t>
            </a:r>
            <a:r>
              <a:rPr lang="en-US" altLang="en-US" smtClean="0">
                <a:latin typeface="Courier New" panose="02070309020205020404" pitchFamily="49" charset="0"/>
              </a:rPr>
              <a:t>Graphics g</a:t>
            </a:r>
            <a:r>
              <a:rPr lang="en-US" altLang="en-US" smtClean="0">
                <a:latin typeface="Arial" panose="020B0604020202020204" pitchFamily="34" charset="0"/>
              </a:rPr>
              <a:t> as a parameter to a method, because it is drawing with the same pen object onto the same window.</a:t>
            </a:r>
          </a:p>
        </p:txBody>
      </p:sp>
    </p:spTree>
    <p:extLst>
      <p:ext uri="{BB962C8B-B14F-4D97-AF65-F5344CB8AC3E}">
        <p14:creationId xmlns:p14="http://schemas.microsoft.com/office/powerpoint/2010/main" val="296993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682C-4ECF-4904-826B-49392C80BFD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BA8A-E613-4E85-8DD5-5AC7B427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682C-4ECF-4904-826B-49392C80BFD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BA8A-E613-4E85-8DD5-5AC7B427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682C-4ECF-4904-826B-49392C80BFD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BA8A-E613-4E85-8DD5-5AC7B427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593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rgbClr val="39275B"/>
            </a:gs>
            <a:gs pos="100000">
              <a:srgbClr val="C0C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/>
          <p:cNvSpPr>
            <a:spLocks noChangeArrowheads="1"/>
          </p:cNvSpPr>
          <p:nvPr userDrawn="1"/>
        </p:nvSpPr>
        <p:spPr bwMode="auto">
          <a:xfrm>
            <a:off x="127000" y="152400"/>
            <a:ext cx="119380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 algn="ctr">
            <a:solidFill>
              <a:srgbClr val="39275B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 userDrawn="1"/>
        </p:nvSpPr>
        <p:spPr>
          <a:xfrm>
            <a:off x="11074400" y="6477001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ts val="500"/>
              </a:spcBef>
              <a:spcAft>
                <a:spcPct val="0"/>
              </a:spcAft>
            </a:pPr>
            <a:fld id="{1F8BBB8D-132C-42B3-85F8-89C6252E662E}" type="slidenum">
              <a:rPr lang="en-US" altLang="en-US" sz="1200" b="1">
                <a:solidFill>
                  <a:srgbClr val="424242"/>
                </a:solidFill>
                <a:latin typeface="Calibri" panose="020F0502020204030204" pitchFamily="34" charset="0"/>
              </a:rPr>
              <a:pPr algn="r" fontAlgn="base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altLang="en-US" sz="1800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Straight Connector 6"/>
          <p:cNvCxnSpPr>
            <a:cxnSpLocks noChangeShapeType="1"/>
          </p:cNvCxnSpPr>
          <p:nvPr userDrawn="1"/>
        </p:nvCxnSpPr>
        <p:spPr bwMode="auto">
          <a:xfrm>
            <a:off x="965200" y="1143000"/>
            <a:ext cx="10261600" cy="1588"/>
          </a:xfrm>
          <a:prstGeom prst="line">
            <a:avLst/>
          </a:prstGeom>
          <a:noFill/>
          <a:ln w="28575" algn="ctr">
            <a:solidFill>
              <a:srgbClr val="39275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10363200" cy="1752600"/>
          </a:xfrm>
        </p:spPr>
        <p:txBody>
          <a:bodyPr/>
          <a:lstStyle>
            <a:lvl1pPr marL="228600" indent="0" algn="ctr">
              <a:buFontTx/>
              <a:buNone/>
              <a:defRPr smtClean="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1690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12192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97536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4BBC9-51D6-4FA8-BE9D-83590B483B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23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2192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A8D1E2-1840-4E4F-8F07-8489A9CD64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30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D8760-F0F4-4F83-B5E1-2D9A3CFCC9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9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59944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9944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6AF8C4-D9C1-4BD0-B817-225B31F85D4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91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D5D4F-D915-4A47-ABEE-8A0036BD8C4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4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4E83C-9620-4B46-92EC-426B1DF00F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99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C7DCA-4B71-4DA1-9BB6-48C7624D78B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3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682C-4ECF-4904-826B-49392C80BFD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BA8A-E613-4E85-8DD5-5AC7B427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93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587E8-4B50-47B0-AE5C-D65C5A4CE23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83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D1B88-0C48-4694-848D-53C97F1586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47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D5099-3F2D-4FA3-B79B-11CB6095DC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12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623027-54CB-4A17-92F7-980CC04CB9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9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682C-4ECF-4904-826B-49392C80BFD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BA8A-E613-4E85-8DD5-5AC7B427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6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682C-4ECF-4904-826B-49392C80BFD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BA8A-E613-4E85-8DD5-5AC7B427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4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682C-4ECF-4904-826B-49392C80BFD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BA8A-E613-4E85-8DD5-5AC7B427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7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682C-4ECF-4904-826B-49392C80BFD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BA8A-E613-4E85-8DD5-5AC7B427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3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682C-4ECF-4904-826B-49392C80BFD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BA8A-E613-4E85-8DD5-5AC7B427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7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682C-4ECF-4904-826B-49392C80BFD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BA8A-E613-4E85-8DD5-5AC7B427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23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682C-4ECF-4904-826B-49392C80BFD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0BA8A-E613-4E85-8DD5-5AC7B427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85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682C-4ECF-4904-826B-49392C80BFD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0BA8A-E613-4E85-8DD5-5AC7B427F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5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9275B"/>
            </a:gs>
            <a:gs pos="100000">
              <a:srgbClr val="F3F3F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 userDrawn="1"/>
        </p:nvSpPr>
        <p:spPr bwMode="auto">
          <a:xfrm>
            <a:off x="127000" y="152400"/>
            <a:ext cx="119380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 algn="ctr">
            <a:solidFill>
              <a:srgbClr val="39275B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12192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1219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title style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11074400" y="6477001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ts val="500"/>
              </a:spcBef>
              <a:spcAft>
                <a:spcPct val="0"/>
              </a:spcAft>
            </a:pPr>
            <a:fld id="{915CAFA2-EF5B-4792-AD60-B742106D8322}" type="slidenum">
              <a:rPr lang="en-US" altLang="en-US" sz="1200" b="1">
                <a:solidFill>
                  <a:srgbClr val="424242"/>
                </a:solidFill>
                <a:latin typeface="Calibri" panose="020F0502020204030204" pitchFamily="34" charset="0"/>
              </a:rPr>
              <a:pPr algn="r" fontAlgn="base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altLang="en-US" sz="1800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030" name="Straight Connector 6"/>
          <p:cNvCxnSpPr>
            <a:cxnSpLocks noChangeShapeType="1"/>
          </p:cNvCxnSpPr>
          <p:nvPr userDrawn="1"/>
        </p:nvCxnSpPr>
        <p:spPr bwMode="auto">
          <a:xfrm>
            <a:off x="965200" y="1143000"/>
            <a:ext cx="10261600" cy="1588"/>
          </a:xfrm>
          <a:prstGeom prst="line">
            <a:avLst/>
          </a:prstGeom>
          <a:noFill/>
          <a:ln w="28575" algn="ctr">
            <a:solidFill>
              <a:srgbClr val="39275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305550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B29DFC6-3E4F-4537-9B3C-98DFCC3CF521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8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39275B"/>
        </a:buClr>
        <a:buSzPct val="100000"/>
        <a:buChar char="•"/>
        <a:tabLst>
          <a:tab pos="860425" algn="l"/>
          <a:tab pos="1143000" algn="l"/>
          <a:tab pos="1431925" algn="l"/>
          <a:tab pos="1774825" algn="l"/>
        </a:tabLst>
        <a:defRPr sz="2400">
          <a:solidFill>
            <a:srgbClr val="262626"/>
          </a:solidFill>
          <a:latin typeface="+mn-lt"/>
          <a:ea typeface="+mn-ea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Font typeface="Wingdings" panose="05000000000000000000" pitchFamily="2" charset="2"/>
        <a:buChar char="§"/>
        <a:tabLst>
          <a:tab pos="860425" algn="l"/>
          <a:tab pos="1143000" algn="l"/>
          <a:tab pos="1431925" algn="l"/>
          <a:tab pos="1774825" algn="l"/>
        </a:tabLst>
        <a:defRPr sz="2200">
          <a:solidFill>
            <a:srgbClr val="404040"/>
          </a:solidFill>
          <a:latin typeface="+mn-lt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•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panose="05000000000000000000" pitchFamily="2" charset="2"/>
        <a:buChar char="§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Primitives vs. objects; value and reference semantics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4419600"/>
            <a:ext cx="7772400" cy="1219200"/>
          </a:xfrm>
        </p:spPr>
        <p:txBody>
          <a:bodyPr/>
          <a:lstStyle/>
          <a:p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939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smtClean="0">
                <a:latin typeface="Courier New" panose="02070309020205020404" pitchFamily="49" charset="0"/>
              </a:rPr>
              <a:t>swap</a:t>
            </a:r>
            <a:r>
              <a:rPr lang="en-US" altLang="en-US" smtClean="0"/>
              <a:t> method?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r>
              <a:rPr lang="en-US" altLang="en-US" smtClean="0">
                <a:solidFill>
                  <a:srgbClr val="262626"/>
                </a:solidFill>
              </a:rPr>
              <a:t>Does the following </a:t>
            </a:r>
            <a:r>
              <a:rPr lang="en-US" altLang="en-US" smtClean="0">
                <a:solidFill>
                  <a:srgbClr val="262626"/>
                </a:solidFill>
                <a:latin typeface="Courier New" panose="02070309020205020404" pitchFamily="49" charset="0"/>
              </a:rPr>
              <a:t>swap</a:t>
            </a:r>
            <a:r>
              <a:rPr lang="en-US" altLang="en-US" smtClean="0">
                <a:solidFill>
                  <a:srgbClr val="262626"/>
                </a:solidFill>
              </a:rPr>
              <a:t> method work?  Why or why not?</a:t>
            </a:r>
          </a:p>
          <a:p>
            <a:pPr lvl="1"/>
            <a:endParaRPr lang="en-US" altLang="en-US" sz="900">
              <a:solidFill>
                <a:srgbClr val="40404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	public static void main(String[] args)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	    int a = 7;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	    int b = 35;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9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	    // swap a with b?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A50021"/>
                </a:solidFill>
                <a:latin typeface="Courier New" panose="02070309020205020404" pitchFamily="49" charset="0"/>
              </a:rPr>
              <a:t>	    swap(a, b);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9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	    System.out.println(a + " " + b);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404040"/>
                </a:solidFill>
                <a:latin typeface="Courier New" panose="02070309020205020404" pitchFamily="49" charset="0"/>
              </a:rPr>
              <a:t>	public static void swap(int a, int b)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404040"/>
                </a:solidFill>
                <a:latin typeface="Courier New" panose="02070309020205020404" pitchFamily="49" charset="0"/>
              </a:rPr>
              <a:t>	    int temp = a;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404040"/>
                </a:solidFill>
                <a:latin typeface="Courier New" panose="02070309020205020404" pitchFamily="49" charset="0"/>
              </a:rPr>
              <a:t>	    a = b;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404040"/>
                </a:solidFill>
                <a:latin typeface="Courier New" panose="02070309020205020404" pitchFamily="49" charset="0"/>
              </a:rPr>
              <a:t>	    b = temp;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404040"/>
                </a:solidFill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76117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Value semantics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r>
              <a:rPr lang="en-US" altLang="en-US" b="1" smtClean="0">
                <a:solidFill>
                  <a:srgbClr val="262626"/>
                </a:solidFill>
              </a:rPr>
              <a:t>value semantics</a:t>
            </a:r>
            <a:r>
              <a:rPr lang="en-US" altLang="en-US" smtClean="0">
                <a:solidFill>
                  <a:srgbClr val="262626"/>
                </a:solidFill>
              </a:rPr>
              <a:t>: Behavior where values are copied when assigned, passed as parameters, or returned.</a:t>
            </a:r>
          </a:p>
          <a:p>
            <a:pPr lvl="1"/>
            <a:endParaRPr lang="en-US" altLang="en-US" sz="900">
              <a:solidFill>
                <a:srgbClr val="404040"/>
              </a:solidFill>
            </a:endParaRP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All primitive types in Java use value semantics.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When one variable is assigned to another, its value is copied.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Modifying the value of one variable does not affect others.</a:t>
            </a:r>
          </a:p>
          <a:p>
            <a:pPr lvl="1"/>
            <a:endParaRPr lang="en-US" altLang="en-US" smtClean="0">
              <a:solidFill>
                <a:srgbClr val="40404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	int x = 5;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404040"/>
                </a:solidFill>
                <a:latin typeface="Courier New" panose="02070309020205020404" pitchFamily="49" charset="0"/>
              </a:rPr>
              <a:t>	int y = x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;     </a:t>
            </a: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x = 5, y = 5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	y = 17;        </a:t>
            </a: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x = 5, y = 17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	x = 8;         </a:t>
            </a: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x = 8, y = 17</a:t>
            </a:r>
          </a:p>
        </p:txBody>
      </p:sp>
    </p:spTree>
    <p:extLst>
      <p:ext uri="{BB962C8B-B14F-4D97-AF65-F5344CB8AC3E}">
        <p14:creationId xmlns:p14="http://schemas.microsoft.com/office/powerpoint/2010/main" val="2886961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Reference semantics (objects)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r>
              <a:rPr lang="en-US" altLang="en-US" b="1" smtClean="0">
                <a:solidFill>
                  <a:srgbClr val="262626"/>
                </a:solidFill>
              </a:rPr>
              <a:t>reference semantics</a:t>
            </a:r>
            <a:r>
              <a:rPr lang="en-US" altLang="en-US" smtClean="0">
                <a:solidFill>
                  <a:srgbClr val="262626"/>
                </a:solidFill>
              </a:rPr>
              <a:t>: Behavior where variables actually store the address of an object in memory.</a:t>
            </a:r>
          </a:p>
          <a:p>
            <a:pPr lvl="1"/>
            <a:endParaRPr lang="en-US" altLang="en-US" sz="900">
              <a:solidFill>
                <a:srgbClr val="404040"/>
              </a:solidFill>
            </a:endParaRP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When one variable is assigned to another, the object is</a:t>
            </a:r>
            <a:br>
              <a:rPr lang="en-US" altLang="en-US" smtClean="0">
                <a:solidFill>
                  <a:srgbClr val="404040"/>
                </a:solidFill>
              </a:rPr>
            </a:br>
            <a:r>
              <a:rPr lang="en-US" altLang="en-US" i="1" smtClean="0">
                <a:solidFill>
                  <a:srgbClr val="404040"/>
                </a:solidFill>
              </a:rPr>
              <a:t>not</a:t>
            </a:r>
            <a:r>
              <a:rPr lang="en-US" altLang="en-US" smtClean="0">
                <a:solidFill>
                  <a:srgbClr val="404040"/>
                </a:solidFill>
              </a:rPr>
              <a:t> copied; both variables refer to the </a:t>
            </a:r>
            <a:r>
              <a:rPr lang="en-US" altLang="en-US" i="1" smtClean="0">
                <a:solidFill>
                  <a:srgbClr val="404040"/>
                </a:solidFill>
              </a:rPr>
              <a:t>same object</a:t>
            </a:r>
            <a:r>
              <a:rPr lang="en-US" altLang="en-US" smtClean="0">
                <a:solidFill>
                  <a:srgbClr val="404040"/>
                </a:solidFill>
              </a:rPr>
              <a:t>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Modifying the value of one variable </a:t>
            </a:r>
            <a:r>
              <a:rPr lang="en-US" altLang="en-US" i="1" smtClean="0">
                <a:solidFill>
                  <a:srgbClr val="404040"/>
                </a:solidFill>
              </a:rPr>
              <a:t>will</a:t>
            </a:r>
            <a:r>
              <a:rPr lang="en-US" altLang="en-US" smtClean="0">
                <a:solidFill>
                  <a:srgbClr val="404040"/>
                </a:solidFill>
              </a:rPr>
              <a:t> affect others.</a:t>
            </a:r>
            <a:endParaRPr lang="en-US" altLang="en-US" sz="9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int[] a1 = {4, 15, 8};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int[] a2 = </a:t>
            </a:r>
            <a:r>
              <a:rPr lang="en-US" altLang="en-US" sz="2000" b="1">
                <a:solidFill>
                  <a:srgbClr val="404040"/>
                </a:solidFill>
                <a:latin typeface="Courier New" panose="02070309020205020404" pitchFamily="49" charset="0"/>
              </a:rPr>
              <a:t>a1</a:t>
            </a: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;   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refer to same array as a1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a2[0] = 7;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System.out.println(Arrays.toString(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a1</a:t>
            </a:r>
            <a:r>
              <a:rPr lang="en-US" altLang="en-US" sz="2000" b="1">
                <a:solidFill>
                  <a:srgbClr val="40404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);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[7, 15, 8]</a:t>
            </a:r>
            <a:endParaRPr lang="en-US" altLang="en-US" sz="2000" b="1">
              <a:solidFill>
                <a:srgbClr val="008080"/>
              </a:solidFill>
            </a:endParaRPr>
          </a:p>
        </p:txBody>
      </p:sp>
      <p:graphicFrame>
        <p:nvGraphicFramePr>
          <p:cNvPr id="533508" name="Group 4"/>
          <p:cNvGraphicFramePr>
            <a:graphicFrameLocks noGrp="1"/>
          </p:cNvGraphicFramePr>
          <p:nvPr/>
        </p:nvGraphicFramePr>
        <p:xfrm>
          <a:off x="4648201" y="5435600"/>
          <a:ext cx="253682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530" name="Group 26"/>
          <p:cNvGraphicFramePr>
            <a:graphicFrameLocks noGrp="1"/>
          </p:cNvGraphicFramePr>
          <p:nvPr/>
        </p:nvGraphicFramePr>
        <p:xfrm>
          <a:off x="4648201" y="5435600"/>
          <a:ext cx="253682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98" name="Group 48"/>
          <p:cNvGrpSpPr>
            <a:grpSpLocks/>
          </p:cNvGrpSpPr>
          <p:nvPr/>
        </p:nvGrpSpPr>
        <p:grpSpPr bwMode="auto">
          <a:xfrm>
            <a:off x="1905001" y="5826131"/>
            <a:ext cx="2524125" cy="519113"/>
            <a:chOff x="478" y="3556"/>
            <a:chExt cx="1590" cy="327"/>
          </a:xfrm>
        </p:grpSpPr>
        <p:sp>
          <p:nvSpPr>
            <p:cNvPr id="11304" name="Rectangle 49"/>
            <p:cNvSpPr>
              <a:spLocks noChangeArrowheads="1"/>
            </p:cNvSpPr>
            <p:nvPr/>
          </p:nvSpPr>
          <p:spPr bwMode="auto">
            <a:xfrm>
              <a:off x="478" y="3590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854075" indent="-2794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0" fontAlgn="base" hangingPunct="0">
                <a:spcAft>
                  <a:spcPct val="0"/>
                </a:spcAft>
                <a:buFontTx/>
                <a:buNone/>
              </a:pPr>
              <a:r>
                <a:rPr lang="en-US" altLang="en-US" sz="2000" i="1"/>
                <a:t>a1</a:t>
              </a:r>
            </a:p>
          </p:txBody>
        </p:sp>
        <p:grpSp>
          <p:nvGrpSpPr>
            <p:cNvPr id="11305" name="Group 50"/>
            <p:cNvGrpSpPr>
              <a:grpSpLocks/>
            </p:cNvGrpSpPr>
            <p:nvPr/>
          </p:nvGrpSpPr>
          <p:grpSpPr bwMode="auto">
            <a:xfrm>
              <a:off x="1276" y="3556"/>
              <a:ext cx="792" cy="327"/>
              <a:chOff x="1276" y="3556"/>
              <a:chExt cx="792" cy="327"/>
            </a:xfrm>
          </p:grpSpPr>
          <p:sp>
            <p:nvSpPr>
              <p:cNvPr id="11306" name="Line 51"/>
              <p:cNvSpPr>
                <a:spLocks noChangeShapeType="1"/>
              </p:cNvSpPr>
              <p:nvPr/>
            </p:nvSpPr>
            <p:spPr bwMode="auto">
              <a:xfrm flipV="1">
                <a:off x="1444" y="37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07" name="Oval 52"/>
              <p:cNvSpPr>
                <a:spLocks noChangeArrowheads="1"/>
              </p:cNvSpPr>
              <p:nvPr/>
            </p:nvSpPr>
            <p:spPr bwMode="auto">
              <a:xfrm>
                <a:off x="1276" y="3556"/>
                <a:ext cx="164" cy="3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33557" name="Group 53"/>
          <p:cNvGrpSpPr>
            <a:grpSpLocks/>
          </p:cNvGrpSpPr>
          <p:nvPr/>
        </p:nvGrpSpPr>
        <p:grpSpPr bwMode="auto">
          <a:xfrm>
            <a:off x="7543800" y="5835656"/>
            <a:ext cx="2438400" cy="519113"/>
            <a:chOff x="3984" y="3580"/>
            <a:chExt cx="1536" cy="327"/>
          </a:xfrm>
        </p:grpSpPr>
        <p:sp>
          <p:nvSpPr>
            <p:cNvPr id="11300" name="Rectangle 54"/>
            <p:cNvSpPr>
              <a:spLocks noChangeArrowheads="1"/>
            </p:cNvSpPr>
            <p:nvPr/>
          </p:nvSpPr>
          <p:spPr bwMode="auto">
            <a:xfrm>
              <a:off x="4800" y="3600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854075" indent="-2794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FontTx/>
                <a:buNone/>
              </a:pPr>
              <a:r>
                <a:rPr lang="en-US" altLang="en-US" sz="2000" i="1">
                  <a:solidFill>
                    <a:srgbClr val="003399"/>
                  </a:solidFill>
                </a:rPr>
                <a:t>a2</a:t>
              </a:r>
            </a:p>
          </p:txBody>
        </p:sp>
        <p:grpSp>
          <p:nvGrpSpPr>
            <p:cNvPr id="11301" name="Group 55"/>
            <p:cNvGrpSpPr>
              <a:grpSpLocks/>
            </p:cNvGrpSpPr>
            <p:nvPr/>
          </p:nvGrpSpPr>
          <p:grpSpPr bwMode="auto">
            <a:xfrm>
              <a:off x="3984" y="3580"/>
              <a:ext cx="816" cy="327"/>
              <a:chOff x="3984" y="3580"/>
              <a:chExt cx="816" cy="327"/>
            </a:xfrm>
          </p:grpSpPr>
          <p:sp>
            <p:nvSpPr>
              <p:cNvPr id="11302" name="Line 56"/>
              <p:cNvSpPr>
                <a:spLocks noChangeShapeType="1"/>
              </p:cNvSpPr>
              <p:nvPr/>
            </p:nvSpPr>
            <p:spPr bwMode="auto">
              <a:xfrm flipH="1" flipV="1">
                <a:off x="3984" y="374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303" name="Oval 57"/>
              <p:cNvSpPr>
                <a:spLocks noChangeArrowheads="1"/>
              </p:cNvSpPr>
              <p:nvPr/>
            </p:nvSpPr>
            <p:spPr bwMode="auto">
              <a:xfrm>
                <a:off x="4636" y="3580"/>
                <a:ext cx="164" cy="3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2403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53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 semantics (objects)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262626"/>
                </a:solidFill>
              </a:rPr>
              <a:t>Arrays and objects use reference semantics.  Why?</a:t>
            </a:r>
          </a:p>
          <a:p>
            <a:pPr lvl="1"/>
            <a:r>
              <a:rPr lang="en-US" altLang="en-US" i="1" dirty="0" smtClean="0">
                <a:solidFill>
                  <a:srgbClr val="404040"/>
                </a:solidFill>
              </a:rPr>
              <a:t>Efficiency:  </a:t>
            </a:r>
            <a:r>
              <a:rPr lang="en-US" altLang="en-US" dirty="0" smtClean="0">
                <a:solidFill>
                  <a:srgbClr val="404040"/>
                </a:solidFill>
              </a:rPr>
              <a:t>Copying large objects slows down a program.</a:t>
            </a:r>
          </a:p>
          <a:p>
            <a:pPr lvl="1"/>
            <a:r>
              <a:rPr lang="en-US" altLang="en-US" i="1" dirty="0" smtClean="0">
                <a:solidFill>
                  <a:srgbClr val="404040"/>
                </a:solidFill>
              </a:rPr>
              <a:t>Sharing:</a:t>
            </a:r>
            <a:r>
              <a:rPr lang="en-US" altLang="en-US" dirty="0" smtClean="0">
                <a:solidFill>
                  <a:srgbClr val="404040"/>
                </a:solidFill>
              </a:rPr>
              <a:t>  It's useful to share an object's data among methods.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40404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solidFill>
                  <a:srgbClr val="404040"/>
                </a:solidFill>
                <a:latin typeface="Courier New" panose="02070309020205020404" pitchFamily="49" charset="0"/>
              </a:rPr>
              <a:t>DrawingPanel</a:t>
            </a: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 panel1 = new </a:t>
            </a:r>
            <a:r>
              <a:rPr lang="en-US" altLang="en-US" dirty="0" err="1" smtClean="0">
                <a:solidFill>
                  <a:srgbClr val="404040"/>
                </a:solidFill>
                <a:latin typeface="Courier New" panose="02070309020205020404" pitchFamily="49" charset="0"/>
              </a:rPr>
              <a:t>DrawingPanel</a:t>
            </a: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(80, 50);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 smtClean="0">
                <a:solidFill>
                  <a:srgbClr val="404040"/>
                </a:solidFill>
                <a:latin typeface="Courier New" panose="02070309020205020404" pitchFamily="49" charset="0"/>
              </a:rPr>
              <a:t>DrawingPanel</a:t>
            </a:r>
            <a:r>
              <a:rPr lang="en-US" altLang="en-US" b="1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 panel2 = panel1;   </a:t>
            </a:r>
            <a:r>
              <a:rPr lang="en-US" altLang="en-US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// same window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	panel2.setBackground(</a:t>
            </a:r>
            <a:r>
              <a:rPr lang="en-US" altLang="en-US" b="1" dirty="0" err="1" smtClean="0">
                <a:solidFill>
                  <a:srgbClr val="404040"/>
                </a:solidFill>
                <a:latin typeface="Courier New" panose="02070309020205020404" pitchFamily="49" charset="0"/>
              </a:rPr>
              <a:t>Color.CYAN</a:t>
            </a:r>
            <a:r>
              <a:rPr lang="en-US" altLang="en-US" b="1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altLang="en-US" dirty="0" smtClean="0">
              <a:solidFill>
                <a:srgbClr val="262626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724401"/>
            <a:ext cx="1981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3429000" y="4767268"/>
            <a:ext cx="2286000" cy="519113"/>
            <a:chOff x="1248" y="2859"/>
            <a:chExt cx="1440" cy="327"/>
          </a:xfrm>
        </p:grpSpPr>
        <p:sp>
          <p:nvSpPr>
            <p:cNvPr id="13322" name="Rectangle 6"/>
            <p:cNvSpPr>
              <a:spLocks noChangeArrowheads="1"/>
            </p:cNvSpPr>
            <p:nvPr/>
          </p:nvSpPr>
          <p:spPr bwMode="auto"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854075" indent="-2794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0" fontAlgn="base" hangingPunct="0">
                <a:spcAft>
                  <a:spcPct val="0"/>
                </a:spcAft>
                <a:buFontTx/>
                <a:buNone/>
              </a:pPr>
              <a:r>
                <a:rPr lang="en-US" altLang="en-US" sz="2000" i="1"/>
                <a:t>panel1</a:t>
              </a:r>
            </a:p>
          </p:txBody>
        </p:sp>
        <p:sp>
          <p:nvSpPr>
            <p:cNvPr id="13323" name="Line 7"/>
            <p:cNvSpPr>
              <a:spLocks noChangeShapeType="1"/>
            </p:cNvSpPr>
            <p:nvPr/>
          </p:nvSpPr>
          <p:spPr bwMode="auto">
            <a:xfrm>
              <a:off x="2208" y="3024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24" name="Oval 8"/>
            <p:cNvSpPr>
              <a:spLocks noChangeArrowheads="1"/>
            </p:cNvSpPr>
            <p:nvPr/>
          </p:nvSpPr>
          <p:spPr bwMode="auto">
            <a:xfrm>
              <a:off x="2060" y="2859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318" name="Group 9"/>
          <p:cNvGrpSpPr>
            <a:grpSpLocks/>
          </p:cNvGrpSpPr>
          <p:nvPr/>
        </p:nvGrpSpPr>
        <p:grpSpPr bwMode="auto">
          <a:xfrm>
            <a:off x="3429000" y="5605469"/>
            <a:ext cx="2286000" cy="519113"/>
            <a:chOff x="1248" y="3387"/>
            <a:chExt cx="1440" cy="327"/>
          </a:xfrm>
        </p:grpSpPr>
        <p:sp>
          <p:nvSpPr>
            <p:cNvPr id="13319" name="Rectangle 10"/>
            <p:cNvSpPr>
              <a:spLocks noChangeArrowheads="1"/>
            </p:cNvSpPr>
            <p:nvPr/>
          </p:nvSpPr>
          <p:spPr bwMode="auto">
            <a:xfrm>
              <a:off x="1248" y="3416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854075" indent="-2794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0" fontAlgn="base" hangingPunct="0">
                <a:spcAft>
                  <a:spcPct val="0"/>
                </a:spcAft>
                <a:buFontTx/>
                <a:buNone/>
              </a:pPr>
              <a:r>
                <a:rPr lang="en-US" altLang="en-US" sz="2000" i="1"/>
                <a:t>panel2</a:t>
              </a:r>
            </a:p>
          </p:txBody>
        </p:sp>
        <p:sp>
          <p:nvSpPr>
            <p:cNvPr id="13320" name="Line 11"/>
            <p:cNvSpPr>
              <a:spLocks noChangeShapeType="1"/>
            </p:cNvSpPr>
            <p:nvPr/>
          </p:nvSpPr>
          <p:spPr bwMode="auto">
            <a:xfrm flipV="1">
              <a:off x="2208" y="3456"/>
              <a:ext cx="48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21" name="Oval 12"/>
            <p:cNvSpPr>
              <a:spLocks noChangeArrowheads="1"/>
            </p:cNvSpPr>
            <p:nvPr/>
          </p:nvSpPr>
          <p:spPr bwMode="auto">
            <a:xfrm>
              <a:off x="2060" y="3387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972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Arrays as parameters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r>
              <a:rPr lang="en-US" altLang="en-US" smtClean="0">
                <a:solidFill>
                  <a:srgbClr val="262626"/>
                </a:solidFill>
              </a:rPr>
              <a:t>Arrays are also passed as parameters by reference</a:t>
            </a:r>
            <a:r>
              <a:rPr lang="en-US" altLang="en-US" i="1" smtClean="0">
                <a:solidFill>
                  <a:srgbClr val="262626"/>
                </a:solidFill>
              </a:rPr>
              <a:t>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Changes made in the method are also seen by the caller.</a:t>
            </a:r>
            <a:endParaRPr lang="en-US" altLang="en-US" sz="10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public static void main(String[] args)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    int[] iq = {126, 167, 95};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    </a:t>
            </a:r>
            <a:r>
              <a:rPr lang="en-US" altLang="en-US" sz="2000" b="1">
                <a:solidFill>
                  <a:srgbClr val="404040"/>
                </a:solidFill>
                <a:latin typeface="Courier New" panose="02070309020205020404" pitchFamily="49" charset="0"/>
              </a:rPr>
              <a:t>increase(iq)</a:t>
            </a: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    System.out.println(Arrays.toString(iq));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9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public static void increase(</a:t>
            </a:r>
            <a:r>
              <a:rPr lang="en-US" altLang="en-US" sz="2000" b="1">
                <a:solidFill>
                  <a:srgbClr val="404040"/>
                </a:solidFill>
                <a:latin typeface="Courier New" panose="02070309020205020404" pitchFamily="49" charset="0"/>
              </a:rPr>
              <a:t>int[] a</a:t>
            </a: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    for (int i = 0; i &lt; a.length; i++)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        a[i] = a[i] * 2;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9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mtClean="0">
                <a:solidFill>
                  <a:srgbClr val="404040"/>
                </a:solidFill>
              </a:rPr>
              <a:t>Output: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[252, 334, 190]</a:t>
            </a:r>
            <a:endParaRPr lang="en-US" altLang="en-US" sz="2000">
              <a:solidFill>
                <a:srgbClr val="404040"/>
              </a:solidFill>
            </a:endParaRPr>
          </a:p>
        </p:txBody>
      </p:sp>
      <p:graphicFrame>
        <p:nvGraphicFramePr>
          <p:cNvPr id="1868804" name="Group 4"/>
          <p:cNvGraphicFramePr>
            <a:graphicFrameLocks noGrp="1"/>
          </p:cNvGraphicFramePr>
          <p:nvPr/>
        </p:nvGraphicFramePr>
        <p:xfrm>
          <a:off x="7010400" y="4826000"/>
          <a:ext cx="3429000" cy="1041400"/>
        </p:xfrm>
        <a:graphic>
          <a:graphicData uri="http://schemas.openxmlformats.org/drawingml/2006/table">
            <a:tbl>
              <a:tblPr/>
              <a:tblGrid>
                <a:gridCol w="1182688"/>
                <a:gridCol w="749300"/>
                <a:gridCol w="747712"/>
                <a:gridCol w="749300"/>
              </a:tblGrid>
              <a:tr h="520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5" name="Rectangle 20"/>
          <p:cNvSpPr>
            <a:spLocks noChangeArrowheads="1"/>
          </p:cNvSpPr>
          <p:nvPr/>
        </p:nvSpPr>
        <p:spPr bwMode="auto">
          <a:xfrm>
            <a:off x="9332914" y="2908300"/>
            <a:ext cx="5540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000">
              <a:cs typeface="Times New Roman" panose="02020603050405020304" pitchFamily="18" charset="0"/>
            </a:endParaRPr>
          </a:p>
        </p:txBody>
      </p:sp>
      <p:graphicFrame>
        <p:nvGraphicFramePr>
          <p:cNvPr id="1868849" name="Group 49"/>
          <p:cNvGraphicFramePr>
            <a:graphicFrameLocks noGrp="1"/>
          </p:cNvGraphicFramePr>
          <p:nvPr/>
        </p:nvGraphicFramePr>
        <p:xfrm>
          <a:off x="7010400" y="4826000"/>
          <a:ext cx="3429000" cy="1041400"/>
        </p:xfrm>
        <a:graphic>
          <a:graphicData uri="http://schemas.openxmlformats.org/drawingml/2006/table">
            <a:tbl>
              <a:tblPr/>
              <a:tblGrid>
                <a:gridCol w="1182688"/>
                <a:gridCol w="749300"/>
                <a:gridCol w="747712"/>
                <a:gridCol w="749300"/>
              </a:tblGrid>
              <a:tr h="520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40708" name="Group 36"/>
          <p:cNvGrpSpPr>
            <a:grpSpLocks/>
          </p:cNvGrpSpPr>
          <p:nvPr/>
        </p:nvGrpSpPr>
        <p:grpSpPr bwMode="auto">
          <a:xfrm>
            <a:off x="8839200" y="2901950"/>
            <a:ext cx="1371600" cy="1746250"/>
            <a:chOff x="4368" y="1972"/>
            <a:chExt cx="864" cy="1100"/>
          </a:xfrm>
        </p:grpSpPr>
        <p:sp>
          <p:nvSpPr>
            <p:cNvPr id="14376" name="Rectangle 37"/>
            <p:cNvSpPr>
              <a:spLocks noChangeArrowheads="1"/>
            </p:cNvSpPr>
            <p:nvPr/>
          </p:nvSpPr>
          <p:spPr bwMode="auto">
            <a:xfrm>
              <a:off x="4368" y="1976"/>
              <a:ext cx="57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0" fontAlgn="base" hangingPunct="0"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2000" i="1">
                  <a:cs typeface="Times New Roman" panose="02020603050405020304" pitchFamily="18" charset="0"/>
                </a:rPr>
                <a:t>iq</a:t>
              </a:r>
            </a:p>
          </p:txBody>
        </p:sp>
        <p:sp>
          <p:nvSpPr>
            <p:cNvPr id="14377" name="Line 47"/>
            <p:cNvSpPr>
              <a:spLocks noChangeShapeType="1"/>
            </p:cNvSpPr>
            <p:nvPr/>
          </p:nvSpPr>
          <p:spPr bwMode="auto">
            <a:xfrm flipH="1">
              <a:off x="4992" y="2135"/>
              <a:ext cx="122" cy="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78" name="Oval 39"/>
            <p:cNvSpPr>
              <a:spLocks noChangeArrowheads="1"/>
            </p:cNvSpPr>
            <p:nvPr/>
          </p:nvSpPr>
          <p:spPr bwMode="auto">
            <a:xfrm>
              <a:off x="5068" y="1972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40712" name="Group 40"/>
          <p:cNvGrpSpPr>
            <a:grpSpLocks/>
          </p:cNvGrpSpPr>
          <p:nvPr/>
        </p:nvGrpSpPr>
        <p:grpSpPr bwMode="auto">
          <a:xfrm>
            <a:off x="4953000" y="5299081"/>
            <a:ext cx="1981200" cy="519113"/>
            <a:chOff x="2112" y="3490"/>
            <a:chExt cx="1248" cy="327"/>
          </a:xfrm>
        </p:grpSpPr>
        <p:sp>
          <p:nvSpPr>
            <p:cNvPr id="14373" name="Rectangle 41"/>
            <p:cNvSpPr>
              <a:spLocks noChangeArrowheads="1"/>
            </p:cNvSpPr>
            <p:nvPr/>
          </p:nvSpPr>
          <p:spPr bwMode="auto">
            <a:xfrm>
              <a:off x="2112" y="3512"/>
              <a:ext cx="64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0" fontAlgn="base" hangingPunct="0"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2000" i="1"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374" name="Line 48"/>
            <p:cNvSpPr>
              <a:spLocks noChangeShapeType="1"/>
            </p:cNvSpPr>
            <p:nvPr/>
          </p:nvSpPr>
          <p:spPr bwMode="auto">
            <a:xfrm>
              <a:off x="2928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75" name="Oval 43"/>
            <p:cNvSpPr>
              <a:spLocks noChangeArrowheads="1"/>
            </p:cNvSpPr>
            <p:nvPr/>
          </p:nvSpPr>
          <p:spPr bwMode="auto">
            <a:xfrm>
              <a:off x="2824" y="3490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2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6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6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1339" y="2811464"/>
            <a:ext cx="1939925" cy="28098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734176" y="3649664"/>
            <a:ext cx="1082675" cy="28098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65113"/>
            <a:ext cx="9144000" cy="762000"/>
          </a:xfrm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Arrays pass by reference</a:t>
            </a:r>
          </a:p>
        </p:txBody>
      </p:sp>
      <p:sp>
        <p:nvSpPr>
          <p:cNvPr id="53965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0" y="1184275"/>
            <a:ext cx="8915400" cy="5562600"/>
          </a:xfrm>
        </p:spPr>
        <p:txBody>
          <a:bodyPr/>
          <a:lstStyle/>
          <a:p>
            <a:pPr marL="273050" indent="-273050">
              <a:tabLst/>
            </a:pPr>
            <a:r>
              <a:rPr lang="en-US" altLang="en-US" smtClean="0"/>
              <a:t>Arrays are also passed as parameters by reference</a:t>
            </a:r>
            <a:r>
              <a:rPr lang="en-US" altLang="en-US" i="1" smtClean="0"/>
              <a:t>.</a:t>
            </a:r>
          </a:p>
          <a:p>
            <a:pPr marL="639763" lvl="1" indent="-246063">
              <a:tabLst/>
            </a:pPr>
            <a:r>
              <a:rPr lang="en-US" altLang="en-US" smtClean="0"/>
              <a:t>Changes made in the method are also seen by the caller.</a:t>
            </a:r>
            <a:endParaRPr lang="en-US" altLang="en-US" sz="10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  <a:tabLst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  <a:tabLst/>
            </a:pPr>
            <a:r>
              <a:rPr lang="en-US" altLang="en-US" smtClean="0">
                <a:latin typeface="Courier New" panose="02070309020205020404" pitchFamily="49" charset="0"/>
              </a:rPr>
              <a:t>	public static void main(String[] args)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  <a:tabLst/>
            </a:pPr>
            <a:r>
              <a:rPr lang="en-US" altLang="en-US" smtClean="0">
                <a:latin typeface="Courier New" panose="02070309020205020404" pitchFamily="49" charset="0"/>
              </a:rPr>
              <a:t>	    int[] iq = {126, 167, 95};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  <a:tabLst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b="1" smtClean="0">
                <a:latin typeface="Courier New" panose="02070309020205020404" pitchFamily="49" charset="0"/>
              </a:rPr>
              <a:t>increase(iq)</a:t>
            </a:r>
            <a:r>
              <a:rPr lang="en-US" altLang="en-US" smtClean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  <a:tabLst/>
            </a:pPr>
            <a:r>
              <a:rPr lang="en-US" altLang="en-US" smtClean="0">
                <a:latin typeface="Courier New" panose="02070309020205020404" pitchFamily="49" charset="0"/>
              </a:rPr>
              <a:t>	    System.out.println(Arrays.toString(iq));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  <a:tabLst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  <a:tabLst/>
            </a:pPr>
            <a:endParaRPr lang="en-US" altLang="en-US" sz="10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  <a:tabLst/>
            </a:pPr>
            <a:r>
              <a:rPr lang="en-US" altLang="en-US" smtClean="0">
                <a:latin typeface="Courier New" panose="02070309020205020404" pitchFamily="49" charset="0"/>
              </a:rPr>
              <a:t>	public static void increase(</a:t>
            </a:r>
            <a:r>
              <a:rPr lang="en-US" altLang="en-US" b="1" smtClean="0">
                <a:latin typeface="Courier New" panose="02070309020205020404" pitchFamily="49" charset="0"/>
              </a:rPr>
              <a:t>int[] a</a:t>
            </a:r>
            <a:r>
              <a:rPr lang="en-US" altLang="en-US" smtClean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  <a:tabLst/>
            </a:pPr>
            <a:r>
              <a:rPr lang="en-US" altLang="en-US" smtClean="0">
                <a:latin typeface="Courier New" panose="02070309020205020404" pitchFamily="49" charset="0"/>
              </a:rPr>
              <a:t>	    for (int i = 0; i &lt; a.length; i++)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  <a:tabLst/>
            </a:pPr>
            <a:r>
              <a:rPr lang="en-US" altLang="en-US" smtClean="0">
                <a:latin typeface="Courier New" panose="02070309020205020404" pitchFamily="49" charset="0"/>
              </a:rPr>
              <a:t>	        a[i] = a[i] * 2;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  <a:tabLst/>
            </a:pPr>
            <a:r>
              <a:rPr lang="en-US" altLang="en-US" smtClean="0">
                <a:latin typeface="Courier New" panose="02070309020205020404" pitchFamily="49" charset="0"/>
              </a:rPr>
              <a:t>	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  <a:tabLst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buNone/>
              <a:tabLst/>
            </a:pPr>
            <a:endParaRPr lang="en-US" altLang="en-US" sz="10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tabLst/>
            </a:pPr>
            <a:r>
              <a:rPr lang="en-US" altLang="en-US" smtClean="0"/>
              <a:t>Output:</a:t>
            </a:r>
          </a:p>
          <a:p>
            <a:pPr marL="639763" lvl="1" indent="-246063">
              <a:lnSpc>
                <a:spcPct val="80000"/>
              </a:lnSpc>
              <a:buNone/>
              <a:tabLst/>
            </a:pPr>
            <a:r>
              <a:rPr lang="en-US" altLang="en-US" smtClean="0">
                <a:latin typeface="Courier New" panose="02070309020205020404" pitchFamily="49" charset="0"/>
              </a:rPr>
              <a:t>	[252, 334, 190]</a:t>
            </a:r>
          </a:p>
        </p:txBody>
      </p:sp>
      <p:graphicFrame>
        <p:nvGraphicFramePr>
          <p:cNvPr id="1868804" name="Group 4"/>
          <p:cNvGraphicFramePr>
            <a:graphicFrameLocks noGrp="1"/>
          </p:cNvGraphicFramePr>
          <p:nvPr/>
        </p:nvGraphicFramePr>
        <p:xfrm>
          <a:off x="7010400" y="5054600"/>
          <a:ext cx="3429000" cy="1041400"/>
        </p:xfrm>
        <a:graphic>
          <a:graphicData uri="http://schemas.openxmlformats.org/drawingml/2006/table">
            <a:tbl>
              <a:tblPr/>
              <a:tblGrid>
                <a:gridCol w="1182688"/>
                <a:gridCol w="749300"/>
                <a:gridCol w="747712"/>
                <a:gridCol w="749300"/>
              </a:tblGrid>
              <a:tr h="520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9332914" y="3136900"/>
            <a:ext cx="5540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000">
              <a:cs typeface="Times New Roman" panose="02020603050405020304" pitchFamily="18" charset="0"/>
            </a:endParaRPr>
          </a:p>
        </p:txBody>
      </p:sp>
      <p:graphicFrame>
        <p:nvGraphicFramePr>
          <p:cNvPr id="1868849" name="Group 49"/>
          <p:cNvGraphicFramePr>
            <a:graphicFrameLocks noGrp="1"/>
          </p:cNvGraphicFramePr>
          <p:nvPr/>
        </p:nvGraphicFramePr>
        <p:xfrm>
          <a:off x="7010400" y="5054600"/>
          <a:ext cx="3429000" cy="1041400"/>
        </p:xfrm>
        <a:graphic>
          <a:graphicData uri="http://schemas.openxmlformats.org/drawingml/2006/table">
            <a:tbl>
              <a:tblPr/>
              <a:tblGrid>
                <a:gridCol w="1182688"/>
                <a:gridCol w="749300"/>
                <a:gridCol w="747712"/>
                <a:gridCol w="749300"/>
              </a:tblGrid>
              <a:tr h="520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39685" name="Group 37"/>
          <p:cNvGrpSpPr>
            <a:grpSpLocks/>
          </p:cNvGrpSpPr>
          <p:nvPr/>
        </p:nvGrpSpPr>
        <p:grpSpPr bwMode="auto">
          <a:xfrm>
            <a:off x="8839200" y="3130550"/>
            <a:ext cx="1371600" cy="1746250"/>
            <a:chOff x="4368" y="1972"/>
            <a:chExt cx="864" cy="1100"/>
          </a:xfrm>
        </p:grpSpPr>
        <p:sp>
          <p:nvSpPr>
            <p:cNvPr id="15402" name="Rectangle 38"/>
            <p:cNvSpPr>
              <a:spLocks noChangeArrowheads="1"/>
            </p:cNvSpPr>
            <p:nvPr/>
          </p:nvSpPr>
          <p:spPr bwMode="auto">
            <a:xfrm>
              <a:off x="4368" y="1976"/>
              <a:ext cx="57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0" fontAlgn="base" hangingPunct="0"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2000" i="1">
                  <a:cs typeface="Times New Roman" panose="02020603050405020304" pitchFamily="18" charset="0"/>
                </a:rPr>
                <a:t>iq</a:t>
              </a:r>
            </a:p>
          </p:txBody>
        </p:sp>
        <p:sp>
          <p:nvSpPr>
            <p:cNvPr id="15403" name="Line 47"/>
            <p:cNvSpPr>
              <a:spLocks noChangeShapeType="1"/>
            </p:cNvSpPr>
            <p:nvPr/>
          </p:nvSpPr>
          <p:spPr bwMode="auto">
            <a:xfrm flipH="1">
              <a:off x="4992" y="2135"/>
              <a:ext cx="122" cy="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04" name="Oval 40"/>
            <p:cNvSpPr>
              <a:spLocks noChangeArrowheads="1"/>
            </p:cNvSpPr>
            <p:nvPr/>
          </p:nvSpPr>
          <p:spPr bwMode="auto">
            <a:xfrm>
              <a:off x="5068" y="1972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39689" name="Group 41"/>
          <p:cNvGrpSpPr>
            <a:grpSpLocks/>
          </p:cNvGrpSpPr>
          <p:nvPr/>
        </p:nvGrpSpPr>
        <p:grpSpPr bwMode="auto">
          <a:xfrm>
            <a:off x="4953000" y="5527681"/>
            <a:ext cx="1981200" cy="519113"/>
            <a:chOff x="2112" y="3490"/>
            <a:chExt cx="1248" cy="327"/>
          </a:xfrm>
        </p:grpSpPr>
        <p:sp>
          <p:nvSpPr>
            <p:cNvPr id="15399" name="Rectangle 42"/>
            <p:cNvSpPr>
              <a:spLocks noChangeArrowheads="1"/>
            </p:cNvSpPr>
            <p:nvPr/>
          </p:nvSpPr>
          <p:spPr bwMode="auto">
            <a:xfrm>
              <a:off x="2112" y="3512"/>
              <a:ext cx="64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0" fontAlgn="base" hangingPunct="0">
                <a:spcAft>
                  <a:spcPct val="0"/>
                </a:spcAft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2000" i="1"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00" name="Line 48"/>
            <p:cNvSpPr>
              <a:spLocks noChangeShapeType="1"/>
            </p:cNvSpPr>
            <p:nvPr/>
          </p:nvSpPr>
          <p:spPr bwMode="auto">
            <a:xfrm>
              <a:off x="2928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01" name="Oval 44"/>
            <p:cNvSpPr>
              <a:spLocks noChangeArrowheads="1"/>
            </p:cNvSpPr>
            <p:nvPr/>
          </p:nvSpPr>
          <p:spPr bwMode="auto">
            <a:xfrm>
              <a:off x="2824" y="3490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78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6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3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6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96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96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5056189"/>
            <a:ext cx="1676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Objects as parameters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r>
              <a:rPr lang="en-US" altLang="en-US" smtClean="0">
                <a:solidFill>
                  <a:srgbClr val="262626"/>
                </a:solidFill>
              </a:rPr>
              <a:t>When an object is passed as a parameter, the object is </a:t>
            </a:r>
            <a:r>
              <a:rPr lang="en-US" altLang="en-US" i="1" smtClean="0">
                <a:solidFill>
                  <a:srgbClr val="262626"/>
                </a:solidFill>
              </a:rPr>
              <a:t>not</a:t>
            </a:r>
            <a:r>
              <a:rPr lang="en-US" altLang="en-US" smtClean="0">
                <a:solidFill>
                  <a:srgbClr val="262626"/>
                </a:solidFill>
              </a:rPr>
              <a:t> copied.  The parameter refers to the same object.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If the parameter is modified, it </a:t>
            </a:r>
            <a:r>
              <a:rPr lang="en-US" altLang="en-US" i="1" smtClean="0">
                <a:solidFill>
                  <a:srgbClr val="404040"/>
                </a:solidFill>
              </a:rPr>
              <a:t>will</a:t>
            </a:r>
            <a:r>
              <a:rPr lang="en-US" altLang="en-US" smtClean="0">
                <a:solidFill>
                  <a:srgbClr val="404040"/>
                </a:solidFill>
              </a:rPr>
              <a:t> affect the original object.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404040"/>
              </a:solidFill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public static void main(String[] args) {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    DrawingPanel window = new DrawingPanel(80, 50);</a:t>
            </a:r>
            <a:endParaRPr lang="en-US" altLang="en-US" sz="2000" b="1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404040"/>
                </a:solidFill>
                <a:latin typeface="Courier New" panose="02070309020205020404" pitchFamily="49" charset="0"/>
              </a:rPr>
              <a:t>    window.setBackground(Color.YELLOW);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404040"/>
                </a:solidFill>
                <a:latin typeface="Courier New" panose="02070309020205020404" pitchFamily="49" charset="0"/>
              </a:rPr>
              <a:t>    example(window);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public static void example(DrawingPanel panel) {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404040"/>
                </a:solidFill>
                <a:latin typeface="Courier New" panose="02070309020205020404" pitchFamily="49" charset="0"/>
              </a:rPr>
              <a:t>    panel.setBackground(Color.CYAN);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5365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050" y="5045076"/>
            <a:ext cx="169545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8401050" y="3733800"/>
            <a:ext cx="0" cy="5207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8401050" y="3733800"/>
            <a:ext cx="1143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401050" y="4254500"/>
            <a:ext cx="1143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6019800" y="5267325"/>
            <a:ext cx="0" cy="5207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019800" y="5267325"/>
            <a:ext cx="1143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6019800" y="5788025"/>
            <a:ext cx="1143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7162800" y="5267325"/>
            <a:ext cx="5905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9275B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854075" indent="-279400">
              <a:spcBef>
                <a:spcPct val="20000"/>
              </a:spcBef>
              <a:buClr>
                <a:srgbClr val="4D4D4D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174625">
              <a:spcBef>
                <a:spcPct val="20000"/>
              </a:spcBef>
              <a:buClr>
                <a:srgbClr val="9900CC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430338" indent="-173038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765300" indent="-220663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5pPr>
            <a:lvl6pPr marL="2222500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6pPr>
            <a:lvl7pPr marL="2679700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7pPr>
            <a:lvl8pPr marL="3136900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8pPr>
            <a:lvl9pPr marL="3594100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FontTx/>
              <a:buNone/>
            </a:pPr>
            <a:endParaRPr lang="en-US" altLang="en-US" sz="2000"/>
          </a:p>
        </p:txBody>
      </p:sp>
      <p:grpSp>
        <p:nvGrpSpPr>
          <p:cNvPr id="536589" name="Group 13"/>
          <p:cNvGrpSpPr>
            <a:grpSpLocks/>
          </p:cNvGrpSpPr>
          <p:nvPr/>
        </p:nvGrpSpPr>
        <p:grpSpPr bwMode="auto">
          <a:xfrm>
            <a:off x="5791200" y="5310193"/>
            <a:ext cx="2514600" cy="519113"/>
            <a:chOff x="2928" y="3243"/>
            <a:chExt cx="1584" cy="327"/>
          </a:xfrm>
        </p:grpSpPr>
        <p:sp>
          <p:nvSpPr>
            <p:cNvPr id="16402" name="Rectangle 14"/>
            <p:cNvSpPr>
              <a:spLocks noChangeArrowheads="1"/>
            </p:cNvSpPr>
            <p:nvPr/>
          </p:nvSpPr>
          <p:spPr bwMode="auto">
            <a:xfrm>
              <a:off x="2928" y="3272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854075" indent="-2794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0" fontAlgn="base" hangingPunct="0">
                <a:spcAft>
                  <a:spcPct val="0"/>
                </a:spcAft>
                <a:buFontTx/>
                <a:buNone/>
              </a:pPr>
              <a:r>
                <a:rPr lang="en-US" altLang="en-US" sz="2000" i="1"/>
                <a:t>panel</a:t>
              </a:r>
            </a:p>
          </p:txBody>
        </p:sp>
        <p:sp>
          <p:nvSpPr>
            <p:cNvPr id="16403" name="Line 15"/>
            <p:cNvSpPr>
              <a:spLocks noChangeShapeType="1"/>
            </p:cNvSpPr>
            <p:nvPr/>
          </p:nvSpPr>
          <p:spPr bwMode="auto">
            <a:xfrm>
              <a:off x="3888" y="3408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4" name="Oval 16"/>
            <p:cNvSpPr>
              <a:spLocks noChangeArrowheads="1"/>
            </p:cNvSpPr>
            <p:nvPr/>
          </p:nvSpPr>
          <p:spPr bwMode="auto">
            <a:xfrm>
              <a:off x="3740" y="3243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36593" name="Group 17"/>
          <p:cNvGrpSpPr>
            <a:grpSpLocks/>
          </p:cNvGrpSpPr>
          <p:nvPr/>
        </p:nvGrpSpPr>
        <p:grpSpPr bwMode="auto">
          <a:xfrm>
            <a:off x="8401050" y="3684590"/>
            <a:ext cx="1631950" cy="1192213"/>
            <a:chOff x="4428" y="2225"/>
            <a:chExt cx="1028" cy="751"/>
          </a:xfrm>
        </p:grpSpPr>
        <p:sp>
          <p:nvSpPr>
            <p:cNvPr id="16399" name="Rectangle 18"/>
            <p:cNvSpPr>
              <a:spLocks noChangeArrowheads="1"/>
            </p:cNvSpPr>
            <p:nvPr/>
          </p:nvSpPr>
          <p:spPr bwMode="auto">
            <a:xfrm>
              <a:off x="4428" y="225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39275B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</a:defRPr>
              </a:lvl1pPr>
              <a:lvl2pPr marL="854075" indent="-279400">
                <a:spcBef>
                  <a:spcPct val="20000"/>
                </a:spcBef>
                <a:buClr>
                  <a:srgbClr val="4D4D4D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174625">
                <a:spcBef>
                  <a:spcPct val="20000"/>
                </a:spcBef>
                <a:buClr>
                  <a:srgbClr val="9900CC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3pPr>
              <a:lvl4pPr marL="1430338" indent="-173038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4pPr>
              <a:lvl5pPr marL="1765300" indent="-220663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5pPr>
              <a:lvl6pPr marL="22225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6pPr>
              <a:lvl7pPr marL="26797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7pPr>
              <a:lvl8pPr marL="31369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8pPr>
              <a:lvl9pPr marL="3594100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0" fontAlgn="base" hangingPunct="0">
                <a:spcAft>
                  <a:spcPct val="0"/>
                </a:spcAft>
                <a:buFontTx/>
                <a:buNone/>
              </a:pPr>
              <a:r>
                <a:rPr lang="en-US" altLang="en-US" sz="2000" i="1"/>
                <a:t>window</a:t>
              </a:r>
            </a:p>
          </p:txBody>
        </p:sp>
        <p:sp>
          <p:nvSpPr>
            <p:cNvPr id="16400" name="Line 19"/>
            <p:cNvSpPr>
              <a:spLocks noChangeShapeType="1"/>
            </p:cNvSpPr>
            <p:nvPr/>
          </p:nvSpPr>
          <p:spPr bwMode="auto">
            <a:xfrm flipH="1">
              <a:off x="5328" y="2448"/>
              <a:ext cx="1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1" name="Oval 20"/>
            <p:cNvSpPr>
              <a:spLocks noChangeArrowheads="1"/>
            </p:cNvSpPr>
            <p:nvPr/>
          </p:nvSpPr>
          <p:spPr bwMode="auto">
            <a:xfrm>
              <a:off x="5292" y="2225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I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347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3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Widescreen</PresentationFormat>
  <Paragraphs>160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Lucida Sans</vt:lpstr>
      <vt:lpstr>Times New Roman</vt:lpstr>
      <vt:lpstr>Wingdings</vt:lpstr>
      <vt:lpstr>Office Theme</vt:lpstr>
      <vt:lpstr>Default Design</vt:lpstr>
      <vt:lpstr>Primitives vs. objects; value and reference semantics</vt:lpstr>
      <vt:lpstr>A swap method?</vt:lpstr>
      <vt:lpstr>Value semantics</vt:lpstr>
      <vt:lpstr>Reference semantics (objects)</vt:lpstr>
      <vt:lpstr>Reference semantics (objects)</vt:lpstr>
      <vt:lpstr>Arrays as parameters</vt:lpstr>
      <vt:lpstr>Arrays pass by reference</vt:lpstr>
      <vt:lpstr>Objects as 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Primitives vs. objects; value and reference semantics</dc:title>
  <dc:creator>Administrator</dc:creator>
  <cp:lastModifiedBy>Administrator</cp:lastModifiedBy>
  <cp:revision>1</cp:revision>
  <dcterms:created xsi:type="dcterms:W3CDTF">2024-02-29T09:15:19Z</dcterms:created>
  <dcterms:modified xsi:type="dcterms:W3CDTF">2024-02-29T09:15:47Z</dcterms:modified>
</cp:coreProperties>
</file>