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94" r:id="rId4"/>
    <p:sldId id="262" r:id="rId5"/>
    <p:sldId id="259" r:id="rId6"/>
    <p:sldId id="258" r:id="rId7"/>
    <p:sldId id="260" r:id="rId8"/>
    <p:sldId id="261" r:id="rId9"/>
    <p:sldId id="908" r:id="rId10"/>
    <p:sldId id="888" r:id="rId11"/>
    <p:sldId id="8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DA4A6-48A9-40F2-AF5B-3FF8A8DFF1FF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32DF-E618-4507-8AAF-01D56194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C5D711-D77A-4A77-93C3-E798871BF7A1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0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1CF6F79-A1F9-C751-B781-0C47D1B95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D472CB-795A-476D-B74B-1000DDD5B5D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6E620F5-DA48-D21B-8E28-A7AB898CF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7ED76F-5C12-8D5F-F3B7-FCF3E89F7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A898F56-6C49-C1CB-C09C-422259F47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3FE445-BBA8-4B33-8020-5CD1636388C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D9C4DC2-D4A5-5B41-4842-E97A14277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B286230-DE5A-DF3C-E306-8CFB79E7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B64083F-0870-9A28-1FA4-53284D337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096AA-3E61-4AEE-8DAB-F71B906F9FB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790EC3B-4E35-3EBB-1B2D-1BBAF3EA0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E73CAEE-69AA-4229-DAAB-9B1B32991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4158365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649-428A-441C-BDF4-E6487318868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FAA0-C1FC-4772-90D0-7D63624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05" y="342900"/>
            <a:ext cx="8839298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243387"/>
            <a:ext cx="9296400" cy="2447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EB71BA3-99C9-4A2F-06B6-F1EAD8E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82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6543" indent="-194824">
              <a:spcBef>
                <a:spcPct val="20000"/>
              </a:spcBef>
              <a:buChar char="–"/>
              <a:defRPr sz="190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9297" indent="-155859">
              <a:spcBef>
                <a:spcPct val="20000"/>
              </a:spcBef>
              <a:buChar char="•"/>
              <a:defRPr sz="163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1016" indent="-155859">
              <a:spcBef>
                <a:spcPct val="20000"/>
              </a:spcBef>
              <a:buChar char="–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02735" indent="-155859">
              <a:spcBef>
                <a:spcPct val="20000"/>
              </a:spcBef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454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26173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37892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49611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C1EE3-B36D-4DBC-A7F8-D7ED15F60AA7}" type="slidenum">
              <a:rPr lang="en-US" altLang="en-US" sz="955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55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35D3D58-A86F-2785-776A-CECBB4E1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6663" y="467591"/>
            <a:ext cx="7418676" cy="4816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Enterprise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8DD5F1E-2D85-6793-06BE-17DA1AC3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9637" y="1039091"/>
            <a:ext cx="8021566" cy="4462679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 An Enterprise is a complex , Socio-technical and distributed system that comprises independent resources of People, Information, Cultural, Process and Technology components that must interact with each other and their environment in support of a common mission such as  to Preserve , Grow and protect Enterprise’s base .</a:t>
            </a:r>
          </a:p>
          <a:p>
            <a:pPr algn="just" eaLnBrk="1" hangingPunct="1"/>
            <a:endParaRPr lang="en-US" altLang="en-US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Enterprise Categories</a:t>
            </a:r>
          </a:p>
          <a:p>
            <a:pPr lvl="1" algn="just" eaLnBrk="1" hangingPunct="1"/>
            <a:r>
              <a:rPr lang="en-US" altLang="en-US" sz="2182"/>
              <a:t>Size        :	       Small, Medium, Large</a:t>
            </a:r>
          </a:p>
          <a:p>
            <a:pPr lvl="1" algn="just" eaLnBrk="1" hangingPunct="1"/>
            <a:r>
              <a:rPr lang="en-US" altLang="en-US" sz="2182"/>
              <a:t>Profit      :	       Commercial , Non Profit , Government</a:t>
            </a:r>
          </a:p>
          <a:p>
            <a:pPr lvl="1" algn="just" eaLnBrk="1" hangingPunct="1"/>
            <a:r>
              <a:rPr lang="en-US" altLang="en-US" sz="2182"/>
              <a:t>Domain  :	       Manufacturing,  Financial, Health and Education</a:t>
            </a:r>
          </a:p>
          <a:p>
            <a:pPr lvl="1" algn="just" eaLnBrk="1" hangingPunct="1"/>
            <a:r>
              <a:rPr lang="en-US" altLang="en-US" sz="2182"/>
              <a:t>Scope     :           Local, National , MNC</a:t>
            </a:r>
          </a:p>
          <a:p>
            <a:pPr lvl="1" algn="just" eaLnBrk="1" hangingPunct="1"/>
            <a:r>
              <a:rPr lang="en-US" altLang="en-US" sz="2182"/>
              <a:t>Lifetime  :          Startup, Legendary </a:t>
            </a:r>
          </a:p>
          <a:p>
            <a:pPr lvl="1" algn="just" eaLnBrk="1" hangingPunct="1"/>
            <a:endParaRPr lang="en-US" altLang="en-US" sz="2182"/>
          </a:p>
          <a:p>
            <a:pPr lvl="1" algn="just" eaLnBrk="1" hangingPunct="1"/>
            <a:endParaRPr lang="en-US" altLang="en-US" sz="2182"/>
          </a:p>
        </p:txBody>
      </p:sp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BC2EDBB-0BF4-1466-B988-27D3C70D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82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6543" indent="-194824">
              <a:spcBef>
                <a:spcPct val="20000"/>
              </a:spcBef>
              <a:buChar char="–"/>
              <a:defRPr sz="190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9297" indent="-155859">
              <a:spcBef>
                <a:spcPct val="20000"/>
              </a:spcBef>
              <a:buChar char="•"/>
              <a:defRPr sz="163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1016" indent="-155859">
              <a:spcBef>
                <a:spcPct val="20000"/>
              </a:spcBef>
              <a:buChar char="–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02735" indent="-155859">
              <a:spcBef>
                <a:spcPct val="20000"/>
              </a:spcBef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454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26173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37892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49611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F10B8-0063-4647-A3DC-BC4C431591B3}" type="slidenum">
              <a:rPr lang="en-US" altLang="en-US" sz="955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955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B052F80-5FA1-52FA-C7E9-5BF76A4C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27" y="381000"/>
            <a:ext cx="7273636" cy="49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955">
                <a:cs typeface="Times New Roman" panose="02020603050405020304" pitchFamily="18" charset="0"/>
              </a:rPr>
              <a:t> </a:t>
            </a:r>
            <a:endParaRPr lang="en-US" altLang="en-US" sz="818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36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FDA92D5-D56E-ADEE-7130-C5133812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409" y="306316"/>
            <a:ext cx="77412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2"/>
                </a:solidFill>
              </a:rPr>
              <a:t>Components of an Enterprise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1374AC57-3F28-1124-2D6A-B876B01D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18" y="5690105"/>
            <a:ext cx="8728364" cy="49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955">
                <a:cs typeface="Times New Roman" panose="02020603050405020304" pitchFamily="18" charset="0"/>
              </a:rPr>
              <a:t> </a:t>
            </a:r>
            <a:endParaRPr lang="en-US" altLang="en-US" sz="818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36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17748AAF-AF82-8391-FBD3-7E9826A5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545" y="779318"/>
            <a:ext cx="8156864" cy="5818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36"/>
          </a:p>
        </p:txBody>
      </p:sp>
      <p:grpSp>
        <p:nvGrpSpPr>
          <p:cNvPr id="15367" name="Group 6">
            <a:extLst>
              <a:ext uri="{FF2B5EF4-FFF2-40B4-BE49-F238E27FC236}">
                <a16:creationId xmlns:a16="http://schemas.microsoft.com/office/drawing/2014/main" id="{02A52386-A1AD-7B82-E3E4-31F5C72F830D}"/>
              </a:ext>
            </a:extLst>
          </p:cNvPr>
          <p:cNvGrpSpPr>
            <a:grpSpLocks/>
          </p:cNvGrpSpPr>
          <p:nvPr/>
        </p:nvGrpSpPr>
        <p:grpSpPr bwMode="auto">
          <a:xfrm>
            <a:off x="2303318" y="987136"/>
            <a:ext cx="7279049" cy="5507182"/>
            <a:chOff x="538" y="563"/>
            <a:chExt cx="6725" cy="5433"/>
          </a:xfrm>
        </p:grpSpPr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AB7726DE-9352-EA5F-2084-F25F7488E4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5" y="563"/>
              <a:ext cx="2688" cy="1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36" b="1">
                  <a:cs typeface="Times New Roman" panose="02020603050405020304" pitchFamily="18" charset="0"/>
                </a:rPr>
                <a:t>Resources/ Assets</a:t>
              </a:r>
              <a:endParaRPr lang="en-US" altLang="en-US" sz="1636"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36"/>
            </a:p>
          </p:txBody>
        </p:sp>
        <p:grpSp>
          <p:nvGrpSpPr>
            <p:cNvPr id="15369" name="Group 8">
              <a:extLst>
                <a:ext uri="{FF2B5EF4-FFF2-40B4-BE49-F238E27FC236}">
                  <a16:creationId xmlns:a16="http://schemas.microsoft.com/office/drawing/2014/main" id="{A6BB9A68-57E0-13A4-C9C2-2AD1A3461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9" y="773"/>
              <a:ext cx="2218" cy="1208"/>
              <a:chOff x="5430" y="2700"/>
              <a:chExt cx="2878" cy="1620"/>
            </a:xfrm>
          </p:grpSpPr>
          <p:pic>
            <p:nvPicPr>
              <p:cNvPr id="15379" name="Picture 9">
                <a:extLst>
                  <a:ext uri="{FF2B5EF4-FFF2-40B4-BE49-F238E27FC236}">
                    <a16:creationId xmlns:a16="http://schemas.microsoft.com/office/drawing/2014/main" id="{653C9316-A1CB-B460-067A-97AE34F786C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9" t="18269" r="33719" b="30089"/>
              <a:stretch>
                <a:fillRect/>
              </a:stretch>
            </p:blipFill>
            <p:spPr bwMode="auto">
              <a:xfrm>
                <a:off x="5430" y="3420"/>
                <a:ext cx="1197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0" name="Picture 10">
                <a:extLst>
                  <a:ext uri="{FF2B5EF4-FFF2-40B4-BE49-F238E27FC236}">
                    <a16:creationId xmlns:a16="http://schemas.microsoft.com/office/drawing/2014/main" id="{65E3A169-C099-D1A3-4F70-175659DDE78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19" t="16809" r="24770" b="17410"/>
              <a:stretch>
                <a:fillRect/>
              </a:stretch>
            </p:blipFill>
            <p:spPr bwMode="auto">
              <a:xfrm>
                <a:off x="7197" y="2700"/>
                <a:ext cx="1111" cy="1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sp>
            <p:nvSpPr>
              <p:cNvPr id="15381" name="Line 11">
                <a:extLst>
                  <a:ext uri="{FF2B5EF4-FFF2-40B4-BE49-F238E27FC236}">
                    <a16:creationId xmlns:a16="http://schemas.microsoft.com/office/drawing/2014/main" id="{9DCC9EC4-0F87-261C-7155-5B410B3C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3" y="3420"/>
                <a:ext cx="798" cy="360"/>
              </a:xfrm>
              <a:prstGeom prst="line">
                <a:avLst/>
              </a:prstGeom>
              <a:noFill/>
              <a:ln w="50800">
                <a:solidFill>
                  <a:srgbClr val="3366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7"/>
              </a:p>
            </p:txBody>
          </p:sp>
        </p:grpSp>
        <p:sp>
          <p:nvSpPr>
            <p:cNvPr id="15370" name="Rectangle 12">
              <a:extLst>
                <a:ext uri="{FF2B5EF4-FFF2-40B4-BE49-F238E27FC236}">
                  <a16:creationId xmlns:a16="http://schemas.microsoft.com/office/drawing/2014/main" id="{D8246DF4-6AA6-5FFB-D639-0EF884BB1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64"/>
              <a:ext cx="4099" cy="1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36" b="1">
                  <a:cs typeface="Times New Roman" panose="02020603050405020304" pitchFamily="18" charset="0"/>
                </a:rPr>
                <a:t>People/Users Partners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36">
                  <a:cs typeface="Times New Roman" panose="02020603050405020304" pitchFamily="18" charset="0"/>
                </a:rPr>
                <a:t> </a:t>
              </a:r>
              <a:r>
                <a:rPr lang="en-US" altLang="en-US" sz="1636" b="1">
                  <a:cs typeface="Times New Roman" panose="02020603050405020304" pitchFamily="18" charset="0"/>
                </a:rPr>
                <a:t>Employees/Contractors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36"/>
            </a:p>
          </p:txBody>
        </p:sp>
        <p:sp>
          <p:nvSpPr>
            <p:cNvPr id="15371" name="Rectangle 13">
              <a:extLst>
                <a:ext uri="{FF2B5EF4-FFF2-40B4-BE49-F238E27FC236}">
                  <a16:creationId xmlns:a16="http://schemas.microsoft.com/office/drawing/2014/main" id="{39FB9584-F8CB-14D8-1311-8B971B5B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4293"/>
              <a:ext cx="2016" cy="17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36" b="1">
                  <a:cs typeface="Times New Roman" panose="02020603050405020304" pitchFamily="18" charset="0"/>
                </a:rPr>
                <a:t>Customers</a:t>
              </a:r>
              <a:endParaRPr lang="en-US" altLang="en-US" sz="1636"/>
            </a:p>
          </p:txBody>
        </p:sp>
        <p:sp>
          <p:nvSpPr>
            <p:cNvPr id="15372" name="Rectangle 14">
              <a:extLst>
                <a:ext uri="{FF2B5EF4-FFF2-40B4-BE49-F238E27FC236}">
                  <a16:creationId xmlns:a16="http://schemas.microsoft.com/office/drawing/2014/main" id="{E035FB2F-CD63-FA92-E2F3-1DF83145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4293"/>
              <a:ext cx="1881" cy="1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36" b="1">
                  <a:cs typeface="Times New Roman" panose="02020603050405020304" pitchFamily="18" charset="0"/>
                </a:rPr>
                <a:t>Information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36"/>
            </a:p>
          </p:txBody>
        </p:sp>
        <p:sp>
          <p:nvSpPr>
            <p:cNvPr id="15373" name="Rectangle 15">
              <a:extLst>
                <a:ext uri="{FF2B5EF4-FFF2-40B4-BE49-F238E27FC236}">
                  <a16:creationId xmlns:a16="http://schemas.microsoft.com/office/drawing/2014/main" id="{7DF451BD-630D-988E-0966-C4B1058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" y="4354"/>
              <a:ext cx="1685" cy="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36" b="1">
                  <a:cs typeface="Times New Roman" panose="02020603050405020304" pitchFamily="18" charset="0"/>
                </a:rPr>
                <a:t>Knowledge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36"/>
            </a:p>
          </p:txBody>
        </p:sp>
        <p:pic>
          <p:nvPicPr>
            <p:cNvPr id="15374" name="Picture 16">
              <a:extLst>
                <a:ext uri="{FF2B5EF4-FFF2-40B4-BE49-F238E27FC236}">
                  <a16:creationId xmlns:a16="http://schemas.microsoft.com/office/drawing/2014/main" id="{9CDD7BE9-E5D0-A4A5-8819-BAA9765C9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" y="3027"/>
              <a:ext cx="1520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7">
              <a:extLst>
                <a:ext uri="{FF2B5EF4-FFF2-40B4-BE49-F238E27FC236}">
                  <a16:creationId xmlns:a16="http://schemas.microsoft.com/office/drawing/2014/main" id="{241C3AC3-6834-DFF7-D9AF-FB19039D5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" y="3027"/>
              <a:ext cx="1302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6" name="Picture 18">
              <a:extLst>
                <a:ext uri="{FF2B5EF4-FFF2-40B4-BE49-F238E27FC236}">
                  <a16:creationId xmlns:a16="http://schemas.microsoft.com/office/drawing/2014/main" id="{C3E5A26F-EA53-4705-1DF1-97745363B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" y="4507"/>
              <a:ext cx="1554" cy="1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19">
              <a:extLst>
                <a:ext uri="{FF2B5EF4-FFF2-40B4-BE49-F238E27FC236}">
                  <a16:creationId xmlns:a16="http://schemas.microsoft.com/office/drawing/2014/main" id="{42E4147F-7DDD-4CE6-5F5B-D1CD731B4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" y="4576"/>
              <a:ext cx="1680" cy="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8" name="Picture 20">
              <a:extLst>
                <a:ext uri="{FF2B5EF4-FFF2-40B4-BE49-F238E27FC236}">
                  <a16:creationId xmlns:a16="http://schemas.microsoft.com/office/drawing/2014/main" id="{9E563E17-4672-8275-C7AE-82BEC069D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" y="4507"/>
              <a:ext cx="1369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253" y="2078281"/>
            <a:ext cx="120417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 variablefont wght"/>
              </a:rPr>
              <a:t>What Is Enterprise App Development? </a:t>
            </a:r>
            <a:br>
              <a:rPr lang="en-US" b="1" dirty="0">
                <a:solidFill>
                  <a:srgbClr val="000000"/>
                </a:solidFill>
                <a:latin typeface="Montserrat variablefont wght"/>
              </a:rPr>
            </a:br>
            <a:endParaRPr lang="en-US" b="1" dirty="0">
              <a:solidFill>
                <a:srgbClr val="000000"/>
              </a:solidFill>
              <a:latin typeface="Montserrat variablefont wght"/>
            </a:endParaRPr>
          </a:p>
          <a:p>
            <a:r>
              <a:rPr lang="en-US" dirty="0">
                <a:solidFill>
                  <a:srgbClr val="000000"/>
                </a:solidFill>
                <a:latin typeface="Montserrat variablefont wght"/>
              </a:rPr>
              <a:t>Enterprise app development is the process of developing scalable apps that help companies facilitate their business processes. For example, an enterprise app helps to:</a:t>
            </a:r>
            <a:br>
              <a:rPr lang="en-US" dirty="0">
                <a:solidFill>
                  <a:srgbClr val="000000"/>
                </a:solidFill>
                <a:latin typeface="Montserrat variablefont wght"/>
              </a:rPr>
            </a:br>
            <a:endParaRPr lang="en-US" dirty="0">
              <a:solidFill>
                <a:srgbClr val="000000"/>
              </a:solidFill>
              <a:latin typeface="Montserrat variablefont w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tserrat variablefont wght"/>
              </a:rPr>
              <a:t>Keep company data updated across systems;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tserrat variablefont wght"/>
              </a:rPr>
              <a:t>Align company divisions towards common goals;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tserrat variablefont wght"/>
              </a:rPr>
              <a:t>Reduce handoff expenses between departments;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tserrat variablefont wght"/>
              </a:rPr>
              <a:t>Help management to make data-informed decisions;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tserrat variablefont wght"/>
              </a:rPr>
              <a:t>Have a centralized place to manage company processes.</a:t>
            </a:r>
            <a:endParaRPr lang="en-US" b="0" i="0" dirty="0">
              <a:solidFill>
                <a:srgbClr val="000000"/>
              </a:solidFill>
              <a:effectLst/>
              <a:latin typeface="Montserrat variablefont wght"/>
            </a:endParaRPr>
          </a:p>
        </p:txBody>
      </p:sp>
    </p:spTree>
    <p:extLst>
      <p:ext uri="{BB962C8B-B14F-4D97-AF65-F5344CB8AC3E}">
        <p14:creationId xmlns:p14="http://schemas.microsoft.com/office/powerpoint/2010/main" val="32082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82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6543" indent="-194824">
              <a:spcBef>
                <a:spcPct val="20000"/>
              </a:spcBef>
              <a:buChar char="–"/>
              <a:defRPr sz="190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9297" indent="-155859">
              <a:spcBef>
                <a:spcPct val="20000"/>
              </a:spcBef>
              <a:buChar char="•"/>
              <a:defRPr sz="163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1016" indent="-155859">
              <a:spcBef>
                <a:spcPct val="20000"/>
              </a:spcBef>
              <a:buChar char="–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02735" indent="-155859">
              <a:spcBef>
                <a:spcPct val="20000"/>
              </a:spcBef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454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26173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37892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49611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03AB4-77E1-47F6-99E7-FF082A5C7D05}" type="slidenum">
              <a:rPr lang="en-US" sz="955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955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61" y="184511"/>
            <a:ext cx="7525778" cy="6088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Enterprise - Definition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4" y="1030311"/>
            <a:ext cx="11694017" cy="447146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 An Enterprise is a complex , Socio-technical and distributed system. </a:t>
            </a:r>
          </a:p>
          <a:p>
            <a:pPr algn="just" eaLnBrk="1" hangingPunct="1"/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An Enterprise comprises independent resources of People, Information, Cultural, Process and Technology components that must interact with each other and their environment in support of a common mission such as  to Preserve, Grow and protect Enterprise’s base </a:t>
            </a:r>
          </a:p>
          <a:p>
            <a:pPr algn="just" eaLnBrk="1" hangingPunct="1"/>
            <a:endParaRPr lang="en-US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Enterprise Categories</a:t>
            </a:r>
          </a:p>
          <a:p>
            <a:pPr lvl="1" algn="just" eaLnBrk="1" hangingPunct="1"/>
            <a:r>
              <a:rPr lang="en-US" sz="2182" dirty="0"/>
              <a:t>Size        :	       Small, Medium, Large</a:t>
            </a:r>
          </a:p>
          <a:p>
            <a:pPr lvl="1" algn="just" eaLnBrk="1" hangingPunct="1"/>
            <a:r>
              <a:rPr lang="en-US" sz="2182" dirty="0"/>
              <a:t>Profit      :	       Commercial , Non Profit , Government</a:t>
            </a:r>
          </a:p>
          <a:p>
            <a:pPr lvl="1" algn="just" eaLnBrk="1" hangingPunct="1"/>
            <a:r>
              <a:rPr lang="en-US" sz="2182" dirty="0"/>
              <a:t>Domain  :	       Manufacturing,  Financial, Health and Education</a:t>
            </a:r>
          </a:p>
          <a:p>
            <a:pPr lvl="1" algn="just" eaLnBrk="1" hangingPunct="1"/>
            <a:r>
              <a:rPr lang="en-US" sz="2182" dirty="0"/>
              <a:t>Scope     :           Local, National , MNC</a:t>
            </a:r>
          </a:p>
          <a:p>
            <a:pPr lvl="1" algn="just" eaLnBrk="1" hangingPunct="1"/>
            <a:r>
              <a:rPr lang="en-US" sz="2182" dirty="0"/>
              <a:t>Lifetime  :          Startup, Legendary </a:t>
            </a:r>
          </a:p>
          <a:p>
            <a:pPr lvl="1" algn="just" eaLnBrk="1" hangingPunct="1"/>
            <a:endParaRPr lang="en-US" sz="2182" dirty="0"/>
          </a:p>
          <a:p>
            <a:pPr lvl="1" algn="just" eaLnBrk="1" hangingPunct="1"/>
            <a:endParaRPr lang="en-US" sz="2182" dirty="0"/>
          </a:p>
        </p:txBody>
      </p:sp>
    </p:spTree>
    <p:extLst>
      <p:ext uri="{BB962C8B-B14F-4D97-AF65-F5344CB8AC3E}">
        <p14:creationId xmlns:p14="http://schemas.microsoft.com/office/powerpoint/2010/main" val="4106000725"/>
      </p:ext>
    </p:extLst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68203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  <a:t>What Is Enterprise App Development? </a:t>
            </a:r>
            <a:br>
              <a:rPr kumimoji="0" lang="en-US" sz="2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</a:b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 variablefont w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  <a:t>Enterprise app development is the process of developing scalable apps that help companies facilitate their business processes. For example, an enterprise app helps to: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</a:b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 company data updated across systems;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Align company divisions towards common goals;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 handoff expenses between departments;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management to make data-informed decisions;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a centralized place to manage company processes.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 variablefont w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  <a:t>Top 4 Trends Of Enterprise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 variablefont wght"/>
              </a:rPr>
            </a:br>
            <a:endParaRPr kumimoji="0" lang="en-US" sz="3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rends on enterprise mobile application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35" y="1493502"/>
            <a:ext cx="8937273" cy="437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05" t="32547" r="21144" b="37396"/>
          <a:stretch/>
        </p:blipFill>
        <p:spPr>
          <a:xfrm>
            <a:off x="163286" y="912646"/>
            <a:ext cx="11911692" cy="210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0539" y="81649"/>
            <a:ext cx="595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Enterprise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051" t="19648" r="29091" b="13277"/>
          <a:stretch/>
        </p:blipFill>
        <p:spPr>
          <a:xfrm>
            <a:off x="1736521" y="3354683"/>
            <a:ext cx="7264865" cy="33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979714"/>
            <a:ext cx="11330915" cy="1069522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Application</a:t>
            </a:r>
            <a:br>
              <a:rPr lang="en-US" dirty="0"/>
            </a:br>
            <a:r>
              <a:rPr lang="en-US" dirty="0"/>
              <a:t>“</a:t>
            </a:r>
            <a:r>
              <a:rPr lang="en-US" sz="2700" dirty="0">
                <a:solidFill>
                  <a:srgbClr val="FF0000"/>
                </a:solidFill>
              </a:rPr>
              <a:t>Complex, Scalable, Distributed  Component Based Mission Critical Business apps</a:t>
            </a:r>
            <a:r>
              <a:rPr lang="en-US" sz="2700" dirty="0"/>
              <a:t> 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080761"/>
            <a:ext cx="11785600" cy="4648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Large  Size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Lot of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Large Volume of Data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Long – Lived (Extended apps life)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Distributed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Deployed @Heterogeneous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Team Development with Longer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Mission Critical  - Hard Attributes like Transaction and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System of System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9916" y="117445"/>
            <a:ext cx="6282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Properties of Enterprise Apps</a:t>
            </a:r>
          </a:p>
        </p:txBody>
      </p:sp>
    </p:spTree>
    <p:extLst>
      <p:ext uri="{BB962C8B-B14F-4D97-AF65-F5344CB8AC3E}">
        <p14:creationId xmlns:p14="http://schemas.microsoft.com/office/powerpoint/2010/main" val="29211654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5324" y="117445"/>
            <a:ext cx="88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Enabling -  Enterprise App’s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529" y="1216479"/>
            <a:ext cx="6801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Enterprise User Enabling – Desktop, Web and mobile </a:t>
            </a:r>
          </a:p>
          <a:p>
            <a:pPr marL="342900" indent="-342900">
              <a:buAutoNum type="arabicPeriod"/>
            </a:pPr>
            <a:r>
              <a:rPr lang="en-US" dirty="0"/>
              <a:t>Enterprise Data Enabling – SQL Databases and NoSql Databases</a:t>
            </a:r>
          </a:p>
          <a:p>
            <a:pPr marL="342900" indent="-342900">
              <a:buAutoNum type="arabicPeriod"/>
            </a:pPr>
            <a:r>
              <a:rPr lang="en-US" dirty="0"/>
              <a:t>Application Enabling – Past, Present and Future Apps - EAI</a:t>
            </a:r>
          </a:p>
          <a:p>
            <a:pPr marL="342900" indent="-342900">
              <a:buAutoNum type="arabicPeriod"/>
            </a:pPr>
            <a:r>
              <a:rPr lang="en-US" dirty="0"/>
              <a:t>Communication Enabling – Synchronous and Asynchronous</a:t>
            </a:r>
          </a:p>
          <a:p>
            <a:pPr marL="342900" indent="-342900">
              <a:buAutoNum type="arabicPeriod"/>
            </a:pPr>
            <a:r>
              <a:rPr lang="en-US" dirty="0"/>
              <a:t>Common Services</a:t>
            </a:r>
          </a:p>
          <a:p>
            <a:pPr marL="342900" indent="-342900">
              <a:buAutoNum type="arabicPeriod"/>
            </a:pPr>
            <a:r>
              <a:rPr lang="en-US" dirty="0"/>
              <a:t>System Assurances -  </a:t>
            </a:r>
            <a:r>
              <a:rPr lang="en-US" dirty="0" err="1"/>
              <a:t>Qos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916" y="68461"/>
            <a:ext cx="679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Challenges for  Enterprise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365" y="742950"/>
            <a:ext cx="1049110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Handling The Complexity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Size – No. of Users,  Apps, Clients and Data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Heterogeneity – Platforms, OS, Middleware and  Vendors</a:t>
            </a:r>
          </a:p>
          <a:p>
            <a:pPr marL="342900" indent="-342900">
              <a:buAutoNum type="arabicPeriod"/>
            </a:pPr>
            <a:r>
              <a:rPr lang="en-US" sz="1600" dirty="0"/>
              <a:t>Scalability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Number of Users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Number of Apps, Services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Elastic nature of Demands</a:t>
            </a:r>
          </a:p>
          <a:p>
            <a:pPr marL="342900" indent="-342900">
              <a:buAutoNum type="arabicPeriod"/>
            </a:pPr>
            <a:r>
              <a:rPr lang="en-US" sz="1600" dirty="0"/>
              <a:t>Mission Critical – Hard Attributes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Availability – 365,  24 X7, Whenever as well as Wherever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Reliability – as in specifications, Predictable, RT Error and Fault Tolerance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Performance</a:t>
            </a:r>
          </a:p>
          <a:p>
            <a:pPr marL="342900" indent="-342900">
              <a:buAutoNum type="arabicPeriod"/>
            </a:pPr>
            <a:r>
              <a:rPr lang="en-US" sz="1600" dirty="0"/>
              <a:t>Enterprise Organization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Ownership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Silos / Chaos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Integration and </a:t>
            </a:r>
            <a:r>
              <a:rPr lang="en-US" sz="1600" dirty="0" err="1"/>
              <a:t>Interoerability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Distributed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System of System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Non-functional Requirements &gt;&gt;&gt; Functional Requirements</a:t>
            </a:r>
          </a:p>
          <a:p>
            <a:pPr marL="342900" indent="-342900">
              <a:buAutoNum type="arabicPeriod"/>
            </a:pPr>
            <a:r>
              <a:rPr lang="en-US" sz="1600" dirty="0"/>
              <a:t>High Longevity (Increased Life Time) – Staff Turnover, Technology Up gradation and Adaptability</a:t>
            </a:r>
          </a:p>
          <a:p>
            <a:pPr marL="342900" indent="-342900">
              <a:buAutoNum type="arabicPeriod"/>
            </a:pPr>
            <a:r>
              <a:rPr lang="en-US" sz="1600" dirty="0"/>
              <a:t>Larger Team and Longer  Development – </a:t>
            </a:r>
            <a:r>
              <a:rPr lang="en-US" sz="1600" dirty="0" err="1"/>
              <a:t>Divison</a:t>
            </a:r>
            <a:r>
              <a:rPr lang="en-US" sz="1600" dirty="0"/>
              <a:t> of Work, Incremental  , Standards and Interoperability</a:t>
            </a:r>
          </a:p>
          <a:p>
            <a:pPr marL="342900" indent="-342900">
              <a:buAutoNum type="arabicPeriod"/>
            </a:pPr>
            <a:r>
              <a:rPr lang="en-US" sz="1600" dirty="0"/>
              <a:t>High </a:t>
            </a:r>
            <a:r>
              <a:rPr lang="en-US" sz="1600" dirty="0" err="1"/>
              <a:t>Qos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More Clients and High Responsiveness -  Multi-Channel access with consistency</a:t>
            </a:r>
          </a:p>
          <a:p>
            <a:pPr marL="342900" indent="-342900">
              <a:buAutoNum type="arabicPeriod"/>
            </a:pPr>
            <a:r>
              <a:rPr lang="en-US" sz="1600" dirty="0"/>
              <a:t> Usability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1B0E75D0-020C-EA0B-D4EE-5C56B71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82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6543" indent="-194824">
              <a:spcBef>
                <a:spcPct val="20000"/>
              </a:spcBef>
              <a:buChar char="–"/>
              <a:defRPr sz="190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9297" indent="-155859">
              <a:spcBef>
                <a:spcPct val="20000"/>
              </a:spcBef>
              <a:buChar char="•"/>
              <a:defRPr sz="163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1016" indent="-155859">
              <a:spcBef>
                <a:spcPct val="20000"/>
              </a:spcBef>
              <a:buChar char="–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02735" indent="-155859">
              <a:spcBef>
                <a:spcPct val="20000"/>
              </a:spcBef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454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26173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37892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49611" indent="-155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6DA825-3A0C-4C61-BE21-DA131BF1D42F}" type="slidenum">
              <a:rPr lang="en-US" altLang="en-US" sz="955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955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CC7AB9E-EA8B-DE54-E63C-E217AF310D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20941" y="618043"/>
            <a:ext cx="7439241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Enterprise?</a:t>
            </a:r>
          </a:p>
        </p:txBody>
      </p:sp>
      <p:sp>
        <p:nvSpPr>
          <p:cNvPr id="132099" name="AutoShape 3">
            <a:extLst>
              <a:ext uri="{FF2B5EF4-FFF2-40B4-BE49-F238E27FC236}">
                <a16:creationId xmlns:a16="http://schemas.microsoft.com/office/drawing/2014/main" id="{9CF30BC2-87BF-D6B3-94E7-D0FC2353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980" y="1749136"/>
            <a:ext cx="4432372" cy="157487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9060" tIns="44530" rIns="89060" bIns="44530" anchor="ctr"/>
          <a:lstStyle>
            <a:lvl1pPr defTabSz="13065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1977">
                <a:solidFill>
                  <a:srgbClr val="FFFFCC"/>
                </a:solidFill>
              </a:rPr>
              <a:t>Large organization such as multinational corporation, university, hospital, research laboratory, or government organization</a:t>
            </a:r>
          </a:p>
        </p:txBody>
      </p:sp>
      <p:sp>
        <p:nvSpPr>
          <p:cNvPr id="132100" name="AutoShape 4">
            <a:extLst>
              <a:ext uri="{FF2B5EF4-FFF2-40B4-BE49-F238E27FC236}">
                <a16:creationId xmlns:a16="http://schemas.microsoft.com/office/drawing/2014/main" id="{CDD4CEEE-2167-78ED-E932-1D96C406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932" y="3173557"/>
            <a:ext cx="4432373" cy="1574873"/>
          </a:xfrm>
          <a:prstGeom prst="roundRect">
            <a:avLst>
              <a:gd name="adj" fmla="val 16667"/>
            </a:avLst>
          </a:prstGeom>
          <a:solidFill>
            <a:srgbClr val="8080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9060" tIns="44530" rIns="89060" bIns="44530" anchor="ctr"/>
          <a:lstStyle>
            <a:lvl1pPr defTabSz="13065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1977">
                <a:solidFill>
                  <a:srgbClr val="FFFFCC"/>
                </a:solidFill>
              </a:rPr>
              <a:t>Requires special computing </a:t>
            </a:r>
            <a:br>
              <a:rPr kumimoji="1" lang="en-US" altLang="en-US" sz="1977">
                <a:solidFill>
                  <a:srgbClr val="FFFFCC"/>
                </a:solidFill>
              </a:rPr>
            </a:br>
            <a:r>
              <a:rPr kumimoji="1" lang="en-US" altLang="en-US" sz="1977">
                <a:solidFill>
                  <a:srgbClr val="FFFFCC"/>
                </a:solidFill>
              </a:rPr>
              <a:t>solutions because of its size</a:t>
            </a:r>
          </a:p>
        </p:txBody>
      </p:sp>
      <p:sp>
        <p:nvSpPr>
          <p:cNvPr id="132101" name="AutoShape 5">
            <a:extLst>
              <a:ext uri="{FF2B5EF4-FFF2-40B4-BE49-F238E27FC236}">
                <a16:creationId xmlns:a16="http://schemas.microsoft.com/office/drawing/2014/main" id="{EC4495F5-3CE0-FB98-7CD0-2496BD0B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52" y="4596895"/>
            <a:ext cx="4432373" cy="1574872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9060" tIns="44530" rIns="89060" bIns="44530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sz="1977" b="1">
                <a:solidFill>
                  <a:srgbClr val="D9443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Enterprise computing</a:t>
            </a:r>
            <a:r>
              <a:rPr kumimoji="1" lang="en-US" sz="1977">
                <a:solidFill>
                  <a:srgbClr val="FFFFCC"/>
                </a:solidFill>
              </a:rPr>
              <a:t>—use </a:t>
            </a:r>
            <a:br>
              <a:rPr kumimoji="1" lang="en-US" sz="1977">
                <a:solidFill>
                  <a:srgbClr val="FFFFCC"/>
                </a:solidFill>
              </a:rPr>
            </a:br>
            <a:r>
              <a:rPr kumimoji="1" lang="en-US" sz="1977">
                <a:solidFill>
                  <a:srgbClr val="FFFFCC"/>
                </a:solidFill>
              </a:rPr>
              <a:t>of computers in networks that </a:t>
            </a:r>
            <a:br>
              <a:rPr kumimoji="1" lang="en-US" sz="1977">
                <a:solidFill>
                  <a:srgbClr val="FFFFCC"/>
                </a:solidFill>
              </a:rPr>
            </a:br>
            <a:r>
              <a:rPr kumimoji="1" lang="en-US" sz="1977">
                <a:solidFill>
                  <a:srgbClr val="FFFFCC"/>
                </a:solidFill>
              </a:rPr>
              <a:t>encompass variety of operating systems, protocols, and network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 autoUpdateAnimBg="0"/>
      <p:bldP spid="132100" grpId="0" animBg="1" autoUpdateAnimBg="0"/>
      <p:bldP spid="132101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675</Words>
  <Application>Microsoft Office PowerPoint</Application>
  <PresentationFormat>Widescreen</PresentationFormat>
  <Paragraphs>104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 variablefont wght</vt:lpstr>
      <vt:lpstr>Times New Roman</vt:lpstr>
      <vt:lpstr>Wingdings</vt:lpstr>
      <vt:lpstr>Office Theme</vt:lpstr>
      <vt:lpstr>PowerPoint Presentation</vt:lpstr>
      <vt:lpstr>PowerPoint Presentation</vt:lpstr>
      <vt:lpstr>Enterprise - Definition</vt:lpstr>
      <vt:lpstr>PowerPoint Presentation</vt:lpstr>
      <vt:lpstr>PowerPoint Presentation</vt:lpstr>
      <vt:lpstr>Enterprise Application “Complex, Scalable, Distributed  Component Based Mission Critical Business apps “</vt:lpstr>
      <vt:lpstr>PowerPoint Presentation</vt:lpstr>
      <vt:lpstr>PowerPoint Presentation</vt:lpstr>
      <vt:lpstr>What is Enterprise?</vt:lpstr>
      <vt:lpstr>Enterprise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varadharaja perumal</cp:lastModifiedBy>
  <cp:revision>6</cp:revision>
  <dcterms:created xsi:type="dcterms:W3CDTF">2023-02-24T09:05:59Z</dcterms:created>
  <dcterms:modified xsi:type="dcterms:W3CDTF">2024-02-03T04:43:51Z</dcterms:modified>
</cp:coreProperties>
</file>