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  <p:sldId id="279" r:id="rId61"/>
    <p:sldId id="280" r:id="rId62"/>
    <p:sldId id="281" r:id="rId63"/>
    <p:sldId id="282" r:id="rId64"/>
    <p:sldId id="283" r:id="rId65"/>
    <p:sldId id="284" r:id="rId66"/>
    <p:sldId id="28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14CB5-AB45-4307-9AAD-C2CC58B5806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8336-9A24-4D0E-A24C-4944FB3F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871B4-4AF3-4000-B8AD-8940601EF128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211252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FB1186-9EDC-4E6A-9D6B-3DF21625B5A3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4173046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DE8E8-ACED-420E-848A-60E8D3CAFE1C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425098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DBA54E-EBA8-4431-9B07-B7EBF9E17BD4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182007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F1A79E-F0D9-4AEE-AB32-F60241ED65FF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77090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EA4A65-7C43-4C34-AA2B-AF06E998A006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114097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71F267-9766-40F3-975C-D11F494C5BCA}" type="slidenum">
              <a:rPr lang="en-IN"/>
              <a:pPr/>
              <a:t>39</a:t>
            </a:fld>
            <a:endParaRPr lang="en-IN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2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33A2C6-535B-4FBE-928A-80D28B3892E5}" type="slidenum">
              <a:rPr lang="en-IN"/>
              <a:pPr/>
              <a:t>40</a:t>
            </a:fld>
            <a:endParaRPr lang="en-IN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9D01EE-19D4-4F10-A298-4D85C098AEF0}" type="slidenum">
              <a:rPr lang="en-IN"/>
              <a:pPr/>
              <a:t>41</a:t>
            </a:fld>
            <a:endParaRPr lang="en-IN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0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90A385-BB8C-44E3-BE5C-CF42291DFE57}" type="slidenum">
              <a:rPr lang="en-IN"/>
              <a:pPr/>
              <a:t>42</a:t>
            </a:fld>
            <a:endParaRPr lang="en-IN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321" y="4074"/>
            <a:ext cx="1440" cy="135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2656" cy="41124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4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0A4069-C184-4B18-9BA2-446D657E1482}" type="slidenum">
              <a:rPr lang="en-IN"/>
              <a:pPr/>
              <a:t>43</a:t>
            </a:fld>
            <a:endParaRPr lang="en-IN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231475-96A6-4002-BEAA-26E46BBB88E9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3571960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B1E336-3869-4240-B1F8-8505B1FED172}" type="slidenum">
              <a:rPr lang="en-IN"/>
              <a:pPr/>
              <a:t>44</a:t>
            </a:fld>
            <a:endParaRPr lang="en-IN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321" y="4074"/>
            <a:ext cx="1440" cy="135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2656" cy="41124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9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858E49-4083-4CDD-8958-3EACF8B319AF}" type="slidenum">
              <a:rPr lang="en-IN"/>
              <a:pPr/>
              <a:t>45</a:t>
            </a:fld>
            <a:endParaRPr lang="en-IN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321" y="4074"/>
            <a:ext cx="1440" cy="135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2656" cy="41124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7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1493-4F4A-4459-9423-65971957310F}" type="slidenum">
              <a:rPr lang="en-IN"/>
              <a:pPr/>
              <a:t>46</a:t>
            </a:fld>
            <a:endParaRPr lang="en-IN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321" y="4074"/>
            <a:ext cx="1440" cy="135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2656" cy="41124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4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140A8-C6A0-48AF-A5BD-B69B2BD7A7E4}" type="slidenum">
              <a:rPr lang="en-IN"/>
              <a:pPr/>
              <a:t>47</a:t>
            </a:fld>
            <a:endParaRPr lang="en-IN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8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533328-3845-4D71-A95F-E9BF7DFE03C6}" type="slidenum">
              <a:rPr lang="en-IN"/>
              <a:pPr/>
              <a:t>48</a:t>
            </a:fld>
            <a:endParaRPr lang="en-IN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321" y="4074"/>
            <a:ext cx="1440" cy="135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2656" cy="41124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2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E278D3-0C0A-44D7-BE5C-DB5C27F41B5A}" type="slidenum">
              <a:rPr lang="en-US"/>
              <a:pPr/>
              <a:t>58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8E2119-CD13-42B9-A3EB-E3D1C2011F4F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380535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ADA86-33BA-40C5-A072-48FB1F3BCB71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6042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332696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3E35C-AE4B-4265-B99C-E701FAE88B71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145765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C6D1FD-D833-405A-8D2B-AFBF6BAD0AF1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112933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85D4B3-B996-494D-AD70-79074DBDCF56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171130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EC1ED9-F5E9-411C-AD7D-4E2708FE8A79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5004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48579A-E0EB-4199-BA56-DDA62074150A}" type="slidenum"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430588" y="2401888"/>
            <a:ext cx="0" cy="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1" rIns="91424" bIns="45711"/>
          <a:lstStyle/>
          <a:p>
            <a:pPr eaLnBrk="1" hangingPunct="1"/>
            <a:r>
              <a:rPr lang="en-US" smtClean="0"/>
              <a:t>Potential Damages: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1. Change orders placed by the client (Instead of 500 widgets he can make the order 50,000 widgets)</a:t>
            </a:r>
          </a:p>
          <a:p>
            <a:pPr eaLnBrk="1" hangingPunct="1"/>
            <a:r>
              <a:rPr lang="en-US" smtClean="0"/>
              <a:t>	2. Change meeting venues to send people on wild goose chases</a:t>
            </a:r>
          </a:p>
        </p:txBody>
      </p:sp>
    </p:spTree>
    <p:extLst>
      <p:ext uri="{BB962C8B-B14F-4D97-AF65-F5344CB8AC3E}">
        <p14:creationId xmlns:p14="http://schemas.microsoft.com/office/powerpoint/2010/main" val="292835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08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680" y="502614"/>
            <a:ext cx="1044864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741120" y="5855655"/>
            <a:ext cx="283776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5855655"/>
            <a:ext cx="386304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567040" y="5855655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F4133C05-6FDB-4940-AC66-2AC61B925B6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4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299C-9996-4942-A546-22D8B20C5E3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19E9-791C-41CB-A2AF-670C0E87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JSP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3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Scripting Example Using Directives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14400"/>
            <a:ext cx="70389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Scripting Example Using Directives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914400"/>
            <a:ext cx="70389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2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A JSP Using the &lt;jsp: include&gt; Action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286000" y="990600"/>
            <a:ext cx="78486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</a:rPr>
              <a:t>&lt;?xml version = "1.0"?&gt;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&lt;!DOCTYPE html PUBLIC "-//W3C//DTD XHTML 1.0 Strict//EN"</a:t>
            </a:r>
          </a:p>
          <a:p>
            <a:r>
              <a:rPr lang="en-US" sz="1600">
                <a:latin typeface="Courier New" panose="02070309020205020404" pitchFamily="49" charset="0"/>
              </a:rPr>
              <a:t>   "http://www.w3.org/TR/xhtml1/DTD/xhtml1-strict.dtd"&gt;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</a:rPr>
              <a:t>&lt;!-- include.jsp --&gt;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</a:rPr>
              <a:t>&lt;html xmlns = "http://www.w3.org/1999/xhtml"&gt;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&lt;head&gt;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&lt;title&gt;Using jsp:include&lt;/title&gt;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&lt;style type = "text/css"&gt;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body { 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   font-family: tahoma, helvetica, arial, sans-serif; 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}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table, tr, td { 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   font-size: 1.1em;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   border: 3px groove;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   padding: 5px;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   background-color: #dddddd; 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}</a:t>
            </a:r>
          </a:p>
          <a:p>
            <a:r>
              <a:rPr lang="en-US" sz="1600">
                <a:latin typeface="Courier New" panose="02070309020205020404" pitchFamily="49" charset="0"/>
              </a:rPr>
              <a:t>      &lt;/style&gt;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&lt;/head&gt;   </a:t>
            </a:r>
          </a:p>
        </p:txBody>
      </p:sp>
    </p:spTree>
    <p:extLst>
      <p:ext uri="{BB962C8B-B14F-4D97-AF65-F5344CB8AC3E}">
        <p14:creationId xmlns:p14="http://schemas.microsoft.com/office/powerpoint/2010/main" val="32064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057400" y="228600"/>
            <a:ext cx="80010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>
                <a:latin typeface="Courier New" panose="02070309020205020404" pitchFamily="49" charset="0"/>
              </a:rPr>
              <a:t>&lt;body&gt;</a:t>
            </a:r>
          </a:p>
          <a:p>
            <a:r>
              <a:rPr lang="en-US">
                <a:latin typeface="Courier New" panose="02070309020205020404" pitchFamily="49" charset="0"/>
              </a:rPr>
              <a:t>      &lt;table&gt;</a:t>
            </a:r>
          </a:p>
          <a:p>
            <a:r>
              <a:rPr lang="en-US">
                <a:latin typeface="Courier New" panose="02070309020205020404" pitchFamily="49" charset="0"/>
              </a:rPr>
              <a:t>         &lt;tr&gt;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&lt;td style = "width: 250px; text-align: center"&gt;</a:t>
            </a:r>
          </a:p>
          <a:p>
            <a:r>
              <a:rPr lang="en-US">
                <a:latin typeface="Courier New" panose="02070309020205020404" pitchFamily="49" charset="0"/>
              </a:rPr>
              <a:t>               &lt;img src = "smallucf.gif" </a:t>
            </a:r>
          </a:p>
          <a:p>
            <a:r>
              <a:rPr lang="en-US">
                <a:latin typeface="Courier New" panose="02070309020205020404" pitchFamily="49" charset="0"/>
              </a:rPr>
              <a:t>                  width = "140" height = "93" </a:t>
            </a:r>
          </a:p>
          <a:p>
            <a:r>
              <a:rPr lang="en-US">
                <a:latin typeface="Courier New" panose="02070309020205020404" pitchFamily="49" charset="0"/>
              </a:rPr>
              <a:t>                  alt = "pegasus logo" /&gt;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&lt;/td&gt;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&lt;td&gt;</a:t>
            </a:r>
          </a:p>
          <a:p>
            <a:r>
              <a:rPr lang="en-US">
                <a:latin typeface="Courier New" panose="02070309020205020404" pitchFamily="49" charset="0"/>
              </a:rPr>
              <a:t>               &lt;%-- include banner.html in this JSP --%&gt;</a:t>
            </a:r>
          </a:p>
          <a:p>
            <a:r>
              <a:rPr lang="en-US">
                <a:latin typeface="Courier New" panose="02070309020205020404" pitchFamily="49" charset="0"/>
              </a:rPr>
              <a:t>               &lt;jsp:include page = "banner.html" </a:t>
            </a:r>
          </a:p>
          <a:p>
            <a:r>
              <a:rPr lang="en-US">
                <a:latin typeface="Courier New" panose="02070309020205020404" pitchFamily="49" charset="0"/>
              </a:rPr>
              <a:t>                  flush = "true" /&gt;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&lt;/td&gt;</a:t>
            </a:r>
          </a:p>
          <a:p>
            <a:r>
              <a:rPr lang="en-US">
                <a:latin typeface="Courier New" panose="02070309020205020404" pitchFamily="49" charset="0"/>
              </a:rPr>
              <a:t>         &lt;/tr&gt;</a:t>
            </a:r>
          </a:p>
          <a:p>
            <a:r>
              <a:rPr lang="en-US">
                <a:latin typeface="Courier New" panose="02070309020205020404" pitchFamily="49" charset="0"/>
              </a:rPr>
              <a:t>         &lt;tr&gt;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&lt;td style = "width: 250px"&gt;</a:t>
            </a:r>
          </a:p>
          <a:p>
            <a:r>
              <a:rPr lang="en-US">
                <a:latin typeface="Courier New" panose="02070309020205020404" pitchFamily="49" charset="0"/>
              </a:rPr>
              <a:t>               &lt;%-- include toc.html in this JSP --%&gt;</a:t>
            </a:r>
          </a:p>
          <a:p>
            <a:r>
              <a:rPr lang="en-US">
                <a:latin typeface="Courier New" panose="02070309020205020404" pitchFamily="49" charset="0"/>
              </a:rPr>
              <a:t>               &lt;jsp:include page = "toc.html" flush = "true" /&gt;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&lt;/td&gt;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&lt;td style = "vertical-align: top"&gt; </a:t>
            </a:r>
          </a:p>
          <a:p>
            <a:r>
              <a:rPr lang="en-US">
                <a:latin typeface="Courier New" panose="02070309020205020404" pitchFamily="49" charset="0"/>
              </a:rPr>
              <a:t>               &lt;%-- include clock2.jsp in this JSP --%&gt;</a:t>
            </a:r>
          </a:p>
          <a:p>
            <a:r>
              <a:rPr lang="en-US">
                <a:latin typeface="Courier New" panose="02070309020205020404" pitchFamily="49" charset="0"/>
              </a:rPr>
              <a:t>               &lt;jsp:include page = "clock2.jsp" </a:t>
            </a:r>
          </a:p>
          <a:p>
            <a:r>
              <a:rPr lang="en-US">
                <a:latin typeface="Courier New" panose="02070309020205020404" pitchFamily="49" charset="0"/>
              </a:rPr>
              <a:t>                  flush = "true" /&gt;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&lt;/td&gt;</a:t>
            </a:r>
          </a:p>
          <a:p>
            <a:r>
              <a:rPr lang="en-US">
                <a:latin typeface="Courier New" panose="02070309020205020404" pitchFamily="49" charset="0"/>
              </a:rPr>
              <a:t>         &lt;/tr&gt;</a:t>
            </a:r>
          </a:p>
          <a:p>
            <a:r>
              <a:rPr lang="en-US">
                <a:latin typeface="Courier New" panose="02070309020205020404" pitchFamily="49" charset="0"/>
              </a:rPr>
              <a:t>      &lt;/table&gt;</a:t>
            </a:r>
          </a:p>
          <a:p>
            <a:r>
              <a:rPr lang="en-US">
                <a:latin typeface="Courier New" panose="02070309020205020404" pitchFamily="49" charset="0"/>
              </a:rPr>
              <a:t>   &lt;/body&gt;</a:t>
            </a:r>
          </a:p>
          <a:p>
            <a:r>
              <a:rPr lang="en-US">
                <a:latin typeface="Courier New" panose="02070309020205020404" pitchFamily="49" charset="0"/>
              </a:rPr>
              <a:t>&lt;/html&gt;</a:t>
            </a:r>
            <a:endParaRPr lang="en-US" sz="16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Banner.html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09800" y="1295401"/>
            <a:ext cx="7848600" cy="3046413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</a:rPr>
              <a:t>&lt;!--  banner.html                --&gt;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&lt;!-- banner to include in another document --&gt;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&lt;div style = "width: 800px"&gt;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&lt;p&gt;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CNT 4714 - Enterprise Computing</a:t>
            </a:r>
          </a:p>
          <a:p>
            <a:r>
              <a:rPr lang="en-US" sz="1600">
                <a:latin typeface="Courier New" panose="02070309020205020404" pitchFamily="49" charset="0"/>
              </a:rPr>
              <a:t>      &lt;br /&gt;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Fall 2008 Semester - University of Central Florida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&lt;/p&gt;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&lt;p&gt;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&lt;a href = "mailto:markl@cs.ucf.edu"&gt;markl@cs.ucf.edu&lt;/a&gt;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&lt;/p&gt;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217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Table of Contents (toc.html)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86000" y="990600"/>
            <a:ext cx="7848600" cy="49403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 sz="1500">
                <a:latin typeface="Courier New" panose="02070309020205020404" pitchFamily="49" charset="0"/>
              </a:rPr>
              <a:t>&lt;!-- toc.html                     --&gt;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&lt;!-- contents to include in another document --&gt;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&lt;p&gt;&lt;a href = "http://www.cs.ucf.edu/courses/cnt4714/fall2008"&gt;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CNT 4714 Course Webpage</a:t>
            </a:r>
          </a:p>
          <a:p>
            <a:r>
              <a:rPr lang="en-US" sz="1500">
                <a:latin typeface="Courier New" panose="02070309020205020404" pitchFamily="49" charset="0"/>
              </a:rPr>
              <a:t>&lt;/a&gt;&lt;/p&gt;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&lt;p&gt;&lt;a href = "http://www.cs.ucf.edu/faculty/markl.html"&gt;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Instructor's Webpage</a:t>
            </a:r>
          </a:p>
          <a:p>
            <a:r>
              <a:rPr lang="en-US" sz="1500">
                <a:latin typeface="Courier New" panose="02070309020205020404" pitchFamily="49" charset="0"/>
              </a:rPr>
              <a:t>&lt;/a&gt;&lt;/p&gt;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&lt;p&gt;&lt;a href = "http://www.cs.ucf.edu/courses/cnt4714/fall2008/code.html"&gt;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Code Download Page</a:t>
            </a:r>
          </a:p>
          <a:p>
            <a:r>
              <a:rPr lang="en-US" sz="1500">
                <a:latin typeface="Courier New" panose="02070309020205020404" pitchFamily="49" charset="0"/>
              </a:rPr>
              <a:t>&lt;/a&gt;&lt;/p&gt;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&lt;p&gt;&lt;a href = "http://www.cs.ucf.edu/courses/cnt4714/fall2008/homework.html"&gt;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Programming Assignments Page</a:t>
            </a:r>
          </a:p>
          <a:p>
            <a:r>
              <a:rPr lang="en-US" sz="1500">
                <a:latin typeface="Courier New" panose="02070309020205020404" pitchFamily="49" charset="0"/>
              </a:rPr>
              <a:t>&lt;/a&gt;&lt;/p&gt;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&lt;p&gt;Send questions or comments about this site to </a:t>
            </a:r>
          </a:p>
          <a:p>
            <a:r>
              <a:rPr lang="en-US" sz="1500">
                <a:latin typeface="Courier New" panose="02070309020205020404" pitchFamily="49" charset="0"/>
              </a:rPr>
              <a:t>   &lt;a href = "mailto:markl@cs.ucf.edu"&gt;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   markl@cs.ucf.edu</a:t>
            </a:r>
          </a:p>
          <a:p>
            <a:r>
              <a:rPr lang="en-US" sz="1500">
                <a:latin typeface="Courier New" panose="02070309020205020404" pitchFamily="49" charset="0"/>
              </a:rPr>
              <a:t>   &lt;/a&gt;&lt;br /&gt;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9346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Clock2.jsp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81200" y="838201"/>
            <a:ext cx="8305800" cy="5478423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>
                <a:latin typeface="Courier New" panose="02070309020205020404" pitchFamily="49" charset="0"/>
              </a:rPr>
              <a:t>&lt;!-- clock2.jsp                        --&gt;</a:t>
            </a:r>
          </a:p>
          <a:p>
            <a:r>
              <a:rPr lang="en-US">
                <a:latin typeface="Courier New" panose="02070309020205020404" pitchFamily="49" charset="0"/>
              </a:rPr>
              <a:t>&lt;!-- date and time to include in another document via redirection --&gt;</a:t>
            </a:r>
          </a:p>
          <a:p>
            <a:r>
              <a:rPr lang="en-US">
                <a:latin typeface="Courier New" panose="02070309020205020404" pitchFamily="49" charset="0"/>
              </a:rPr>
              <a:t>&lt;table&gt;</a:t>
            </a:r>
          </a:p>
          <a:p>
            <a:r>
              <a:rPr lang="en-US">
                <a:latin typeface="Courier New" panose="02070309020205020404" pitchFamily="49" charset="0"/>
              </a:rPr>
              <a:t>   &lt;tr&gt;</a:t>
            </a:r>
          </a:p>
          <a:p>
            <a:r>
              <a:rPr lang="en-US">
                <a:latin typeface="Courier New" panose="02070309020205020404" pitchFamily="49" charset="0"/>
              </a:rPr>
              <a:t>      &lt;td style = "background-color: black;"&gt;</a:t>
            </a:r>
          </a:p>
          <a:p>
            <a:r>
              <a:rPr lang="en-US">
                <a:latin typeface="Courier New" panose="02070309020205020404" pitchFamily="49" charset="0"/>
              </a:rPr>
              <a:t>         &lt;p class = "big" style = "color: cyan; font-size: 3em; </a:t>
            </a:r>
          </a:p>
          <a:p>
            <a:r>
              <a:rPr lang="en-US">
                <a:latin typeface="Courier New" panose="02070309020205020404" pitchFamily="49" charset="0"/>
              </a:rPr>
              <a:t>            font-weight: bold;"&gt;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&lt;%-- script to determine client local and --%&gt;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&lt;%-- format date accordingly              --%&gt;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&lt;% </a:t>
            </a:r>
          </a:p>
          <a:p>
            <a:r>
              <a:rPr lang="en-US">
                <a:latin typeface="Courier New" panose="02070309020205020404" pitchFamily="49" charset="0"/>
              </a:rPr>
              <a:t>               // get client locale</a:t>
            </a:r>
          </a:p>
          <a:p>
            <a:r>
              <a:rPr lang="en-US">
                <a:latin typeface="Courier New" panose="02070309020205020404" pitchFamily="49" charset="0"/>
              </a:rPr>
              <a:t>               java.util.Locale locale = request.getLocale();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               // get DateFormat for client's Locale</a:t>
            </a:r>
          </a:p>
          <a:p>
            <a:r>
              <a:rPr lang="en-US">
                <a:latin typeface="Courier New" panose="02070309020205020404" pitchFamily="49" charset="0"/>
              </a:rPr>
              <a:t>               java.text.DateFormat dateFormat = </a:t>
            </a:r>
          </a:p>
          <a:p>
            <a:r>
              <a:rPr lang="en-US">
                <a:latin typeface="Courier New" panose="02070309020205020404" pitchFamily="49" charset="0"/>
              </a:rPr>
              <a:t>                  java.text.DateFormat.getDateTimeInstance(</a:t>
            </a:r>
          </a:p>
          <a:p>
            <a:r>
              <a:rPr lang="en-US">
                <a:latin typeface="Courier New" panose="02070309020205020404" pitchFamily="49" charset="0"/>
              </a:rPr>
              <a:t>                     java.text.DateFormat.LONG,</a:t>
            </a:r>
          </a:p>
          <a:p>
            <a:r>
              <a:rPr lang="en-US">
                <a:latin typeface="Courier New" panose="02070309020205020404" pitchFamily="49" charset="0"/>
              </a:rPr>
              <a:t>                     java.text.DateFormat.LONG, locale );</a:t>
            </a:r>
          </a:p>
          <a:p>
            <a:r>
              <a:rPr lang="en-US">
                <a:latin typeface="Courier New" panose="02070309020205020404" pitchFamily="49" charset="0"/>
              </a:rPr>
              <a:t>            %&gt;  &lt;%-- end script --%&gt;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&lt;%-- output date --%&gt;</a:t>
            </a:r>
          </a:p>
          <a:p>
            <a:r>
              <a:rPr lang="en-US">
                <a:latin typeface="Courier New" panose="02070309020205020404" pitchFamily="49" charset="0"/>
              </a:rPr>
              <a:t>            &lt;%= dateFormat.format( new java.util.Date() ) %&gt;</a:t>
            </a:r>
          </a:p>
          <a:p>
            <a:r>
              <a:rPr lang="en-US">
                <a:latin typeface="Courier New" panose="02070309020205020404" pitchFamily="49" charset="0"/>
              </a:rPr>
              <a:t>         &lt;/p&gt; </a:t>
            </a:r>
          </a:p>
          <a:p>
            <a:r>
              <a:rPr lang="en-US">
                <a:latin typeface="Courier New" panose="02070309020205020404" pitchFamily="49" charset="0"/>
              </a:rPr>
              <a:t>      &lt;/td&gt;</a:t>
            </a:r>
          </a:p>
          <a:p>
            <a:r>
              <a:rPr lang="en-US">
                <a:latin typeface="Courier New" panose="02070309020205020404" pitchFamily="49" charset="0"/>
              </a:rPr>
              <a:t>   &lt;/tr&gt;</a:t>
            </a:r>
          </a:p>
          <a:p>
            <a:r>
              <a:rPr lang="en-US">
                <a:latin typeface="Courier New" panose="020703090202050204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391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AutoShape 6"/>
          <p:cNvSpPr>
            <a:spLocks/>
          </p:cNvSpPr>
          <p:nvPr/>
        </p:nvSpPr>
        <p:spPr bwMode="auto">
          <a:xfrm>
            <a:off x="6248400" y="4648200"/>
            <a:ext cx="3657600" cy="609600"/>
          </a:xfrm>
          <a:prstGeom prst="borderCallout2">
            <a:avLst>
              <a:gd name="adj1" fmla="val 18750"/>
              <a:gd name="adj2" fmla="val -2083"/>
              <a:gd name="adj3" fmla="val 18750"/>
              <a:gd name="adj4" fmla="val -17190"/>
              <a:gd name="adj5" fmla="val -87500"/>
              <a:gd name="adj6" fmla="val -32944"/>
            </a:avLst>
          </a:prstGeom>
          <a:solidFill>
            <a:srgbClr val="DDDDDD"/>
          </a:solidFill>
          <a:ln w="12700" algn="ctr">
            <a:solidFill>
              <a:srgbClr val="000099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Execution of include.jsp</a:t>
            </a:r>
          </a:p>
        </p:txBody>
      </p:sp>
    </p:spTree>
    <p:extLst>
      <p:ext uri="{BB962C8B-B14F-4D97-AF65-F5344CB8AC3E}">
        <p14:creationId xmlns:p14="http://schemas.microsoft.com/office/powerpoint/2010/main" val="8768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Courier New" panose="02070309020205020404" pitchFamily="49" charset="0"/>
              </a:rPr>
              <a:t>&lt;jsp: forward&gt;</a:t>
            </a:r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 Action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990600"/>
            <a:ext cx="83058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09600" indent="-609600" algn="just">
              <a:spcBef>
                <a:spcPct val="30000"/>
              </a:spcBef>
              <a:spcAft>
                <a:spcPct val="30000"/>
              </a:spcAft>
            </a:pPr>
            <a:r>
              <a:rPr lang="en-US" sz="2400">
                <a:solidFill>
                  <a:schemeClr val="tx2"/>
                </a:solidFill>
              </a:rPr>
              <a:t>JSP action </a:t>
            </a:r>
            <a:r>
              <a:rPr lang="en-US" sz="2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&lt;jsp: forward&gt; </a:t>
            </a:r>
            <a:r>
              <a:rPr lang="en-US" sz="2400">
                <a:solidFill>
                  <a:schemeClr val="tx2"/>
                </a:solidFill>
              </a:rPr>
              <a:t>enables a JSP to forward request processing to a different resource, such as an error page.  </a:t>
            </a:r>
          </a:p>
          <a:p>
            <a:pPr marL="609600" indent="-609600" algn="just">
              <a:spcBef>
                <a:spcPct val="30000"/>
              </a:spcBef>
              <a:spcAft>
                <a:spcPct val="30000"/>
              </a:spcAft>
            </a:pPr>
            <a:r>
              <a:rPr lang="en-US" sz="2400">
                <a:solidFill>
                  <a:schemeClr val="tx2"/>
                </a:solidFill>
              </a:rPr>
              <a:t>Request processing by the original JSP terminates as soon as the JSP forwards the request.  </a:t>
            </a:r>
          </a:p>
          <a:p>
            <a:pPr marL="609600" indent="-609600" algn="just">
              <a:spcBef>
                <a:spcPct val="30000"/>
              </a:spcBef>
              <a:spcAft>
                <a:spcPct val="30000"/>
              </a:spcAft>
            </a:pPr>
            <a:r>
              <a:rPr lang="en-US" sz="2400">
                <a:solidFill>
                  <a:schemeClr val="tx2"/>
                </a:solidFill>
              </a:rPr>
              <a:t>In the next example, this action is illustrated by forwarding a welcome request to another welcome page.  JSP </a:t>
            </a:r>
            <a:r>
              <a:rPr lang="en-US" sz="2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forward1.jsp</a:t>
            </a:r>
            <a:r>
              <a:rPr lang="en-US" sz="2400">
                <a:solidFill>
                  <a:schemeClr val="tx2"/>
                </a:solidFill>
              </a:rPr>
              <a:t> forwards the request to JSP </a:t>
            </a:r>
            <a:r>
              <a:rPr lang="en-US" sz="2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forward2.jsp</a:t>
            </a:r>
            <a:r>
              <a:rPr lang="en-US" sz="2400">
                <a:solidFill>
                  <a:schemeClr val="tx2"/>
                </a:solidFill>
              </a:rPr>
              <a:t>.  The forwarding action requests a date and time at which the original request was received that is forwarded.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Initial Forward JSP (forward1.jsp)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0" y="990601"/>
            <a:ext cx="7848600" cy="536257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 sz="1500">
                <a:latin typeface="Courier New" panose="02070309020205020404" pitchFamily="49" charset="0"/>
              </a:rPr>
              <a:t>&lt;?xml version = "1.0"?&gt;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&lt;!DOCTYPE html PUBLIC "-//W3C//DTD XHTML 1.0 Strict//EN"</a:t>
            </a:r>
          </a:p>
          <a:p>
            <a:r>
              <a:rPr lang="en-US" sz="1500">
                <a:latin typeface="Courier New" panose="02070309020205020404" pitchFamily="49" charset="0"/>
              </a:rPr>
              <a:t>   "http://www.w3.org/TR/xhtml1/DTD/xhtml1-strict.dtd"&gt;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&lt;!-- forward1.jsp --&gt;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&lt;html xmlns = "http://www.w3.org/1999/xhtml"&gt;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&lt;head&gt;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&lt;title&gt;Forward request to another JSP&lt;/title&gt;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&lt;/head&gt;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&lt;body&gt;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&lt;% // begin scriptlet</a:t>
            </a:r>
          </a:p>
          <a:p>
            <a:r>
              <a:rPr lang="en-US" sz="1500">
                <a:latin typeface="Courier New" panose="02070309020205020404" pitchFamily="49" charset="0"/>
              </a:rPr>
              <a:t>      String name = request.getParameter( "firstName" );</a:t>
            </a:r>
          </a:p>
          <a:p>
            <a:r>
              <a:rPr lang="en-US" sz="1500">
                <a:latin typeface="Courier New" panose="02070309020205020404" pitchFamily="49" charset="0"/>
              </a:rPr>
              <a:t>      if ( name != null ) </a:t>
            </a:r>
          </a:p>
          <a:p>
            <a:r>
              <a:rPr lang="en-US" sz="1500">
                <a:latin typeface="Courier New" panose="02070309020205020404" pitchFamily="49" charset="0"/>
              </a:rPr>
              <a:t>      {</a:t>
            </a:r>
          </a:p>
          <a:p>
            <a:r>
              <a:rPr lang="en-US" sz="1500">
                <a:latin typeface="Courier New" panose="02070309020205020404" pitchFamily="49" charset="0"/>
              </a:rPr>
              <a:t>   %&gt; &lt;%-- end scriptlet to insert fixed template data --%&gt;</a:t>
            </a:r>
          </a:p>
          <a:p>
            <a:endParaRPr lang="en-US" sz="1500">
              <a:latin typeface="Courier New" panose="02070309020205020404" pitchFamily="49" charset="0"/>
            </a:endParaRPr>
          </a:p>
          <a:p>
            <a:r>
              <a:rPr lang="en-US" sz="1500">
                <a:latin typeface="Courier New" panose="02070309020205020404" pitchFamily="49" charset="0"/>
              </a:rPr>
              <a:t>         &lt;jsp:forward page = "forward2.jsp"&gt;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         &lt;jsp:param name = "date" </a:t>
            </a:r>
          </a:p>
          <a:p>
            <a:r>
              <a:rPr lang="en-US" sz="1500">
                <a:latin typeface="Courier New" panose="02070309020205020404" pitchFamily="49" charset="0"/>
              </a:rPr>
              <a:t>               value = "&lt;%= new java.util.Date() %&gt;" /&gt;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      &lt;/jsp:forward&gt;</a:t>
            </a:r>
          </a:p>
          <a:p>
            <a:endParaRPr lang="en-US" sz="1500">
              <a:latin typeface="Courier New" panose="02070309020205020404" pitchFamily="49" charset="0"/>
            </a:endParaRPr>
          </a:p>
          <a:p>
            <a:r>
              <a:rPr lang="en-US" sz="1500">
                <a:latin typeface="Courier New" panose="02070309020205020404" pitchFamily="49" charset="0"/>
              </a:rPr>
              <a:t>   &lt;% // continue scriptlet</a:t>
            </a:r>
          </a:p>
          <a:p>
            <a:r>
              <a:rPr lang="en-US" sz="1500">
                <a:latin typeface="Courier New" panose="02070309020205020404" pitchFamily="49" charset="0"/>
              </a:rPr>
              <a:t>      } // end if</a:t>
            </a:r>
          </a:p>
          <a:p>
            <a:r>
              <a:rPr lang="en-US" sz="1500">
                <a:latin typeface="Courier New" panose="020703090202050204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3776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for JSP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Initial Forward JSP (forward1.jsp) </a:t>
            </a: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(cont.)</a:t>
            </a:r>
            <a:endParaRPr lang="en-US" sz="36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86000" y="990601"/>
            <a:ext cx="7848600" cy="444817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 sz="1500">
                <a:latin typeface="Courier New" panose="02070309020205020404" pitchFamily="49" charset="0"/>
              </a:rPr>
              <a:t>else </a:t>
            </a:r>
          </a:p>
          <a:p>
            <a:r>
              <a:rPr lang="en-US" sz="1500">
                <a:latin typeface="Courier New" panose="02070309020205020404" pitchFamily="49" charset="0"/>
              </a:rPr>
              <a:t>      {</a:t>
            </a:r>
          </a:p>
          <a:p>
            <a:r>
              <a:rPr lang="en-US" sz="1500">
                <a:latin typeface="Courier New" panose="02070309020205020404" pitchFamily="49" charset="0"/>
              </a:rPr>
              <a:t>   %&gt; &lt;%-- end scriptlet to insert fixed template data --%&gt;</a:t>
            </a:r>
          </a:p>
          <a:p>
            <a:endParaRPr lang="en-US" sz="1500">
              <a:latin typeface="Courier New" panose="02070309020205020404" pitchFamily="49" charset="0"/>
            </a:endParaRPr>
          </a:p>
          <a:p>
            <a:r>
              <a:rPr lang="en-US" sz="1500">
                <a:latin typeface="Courier New" panose="02070309020205020404" pitchFamily="49" charset="0"/>
              </a:rPr>
              <a:t>         &lt;form action = "forward1.jsp" method = "get"&gt;               </a:t>
            </a:r>
          </a:p>
          <a:p>
            <a:r>
              <a:rPr lang="en-US" sz="1500">
                <a:latin typeface="Courier New" panose="02070309020205020404" pitchFamily="49" charset="0"/>
              </a:rPr>
              <a:t>            &lt;p&gt;Type your first name and press Submit&lt;/p&gt;</a:t>
            </a:r>
          </a:p>
          <a:p>
            <a:endParaRPr lang="en-US" sz="1500">
              <a:latin typeface="Courier New" panose="02070309020205020404" pitchFamily="49" charset="0"/>
            </a:endParaRPr>
          </a:p>
          <a:p>
            <a:r>
              <a:rPr lang="en-US" sz="1500">
                <a:latin typeface="Courier New" panose="02070309020205020404" pitchFamily="49" charset="0"/>
              </a:rPr>
              <a:t>            &lt;p&gt;&lt;input type = "text" name = "firstName" /&gt;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            &lt;input type = "submit" value = "Submit" /&gt;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         &lt;/p&gt;</a:t>
            </a:r>
          </a:p>
          <a:p>
            <a:r>
              <a:rPr lang="en-US" sz="1500">
                <a:latin typeface="Courier New" panose="02070309020205020404" pitchFamily="49" charset="0"/>
              </a:rPr>
              <a:t>         &lt;/form&gt;</a:t>
            </a:r>
          </a:p>
          <a:p>
            <a:endParaRPr lang="en-US" sz="1500">
              <a:latin typeface="Courier New" panose="02070309020205020404" pitchFamily="49" charset="0"/>
            </a:endParaRPr>
          </a:p>
          <a:p>
            <a:r>
              <a:rPr lang="en-US" sz="1500">
                <a:latin typeface="Courier New" panose="02070309020205020404" pitchFamily="49" charset="0"/>
              </a:rPr>
              <a:t>   &lt;%  // continue scriptlet</a:t>
            </a:r>
          </a:p>
          <a:p>
            <a:endParaRPr lang="en-US" sz="1500">
              <a:latin typeface="Courier New" panose="02070309020205020404" pitchFamily="49" charset="0"/>
            </a:endParaRPr>
          </a:p>
          <a:p>
            <a:r>
              <a:rPr lang="en-US" sz="1500">
                <a:latin typeface="Courier New" panose="02070309020205020404" pitchFamily="49" charset="0"/>
              </a:rPr>
              <a:t>      } // end else</a:t>
            </a:r>
          </a:p>
          <a:p>
            <a:endParaRPr lang="en-US" sz="1500">
              <a:latin typeface="Courier New" panose="02070309020205020404" pitchFamily="49" charset="0"/>
            </a:endParaRPr>
          </a:p>
          <a:p>
            <a:r>
              <a:rPr lang="en-US" sz="1500">
                <a:latin typeface="Courier New" panose="02070309020205020404" pitchFamily="49" charset="0"/>
              </a:rPr>
              <a:t>   %&gt; &lt;%-- end scriptlet --%&gt;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&lt;/body&gt;</a:t>
            </a:r>
          </a:p>
          <a:p>
            <a:r>
              <a:rPr lang="en-US" sz="1500">
                <a:latin typeface="Courier New" panose="02070309020205020404" pitchFamily="49" charset="0"/>
              </a:rPr>
              <a:t>&lt;/html&gt;  &lt;!-- end XHTML document --&gt;</a:t>
            </a:r>
          </a:p>
        </p:txBody>
      </p:sp>
    </p:spTree>
    <p:extLst>
      <p:ext uri="{BB962C8B-B14F-4D97-AF65-F5344CB8AC3E}">
        <p14:creationId xmlns:p14="http://schemas.microsoft.com/office/powerpoint/2010/main" val="880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 Forward2 JSP (forward2.jsp)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286000" y="990601"/>
            <a:ext cx="7848600" cy="548322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</a:rPr>
              <a:t>&lt;?xml version = "1.0"?&gt;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&lt;!DOCTYPE html PUBLIC "-//W3C//DTD XHTML 1.0 Strict//EN"</a:t>
            </a:r>
          </a:p>
          <a:p>
            <a:r>
              <a:rPr lang="en-US" sz="1600">
                <a:latin typeface="Courier New" panose="02070309020205020404" pitchFamily="49" charset="0"/>
              </a:rPr>
              <a:t>   "http://www.w3.org/TR/xhtml1/DTD/xhtml1-strict.dtd"&gt;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&lt;!-- forward2.jsp --&gt;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&lt;html xmlns = "http://www.w3.org/1999/xhtml"&gt;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&lt;head&gt;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&lt;title&gt;Processing a forwarded request&lt;/title&gt;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&lt;style type = "text/css"&gt;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.big </a:t>
            </a:r>
          </a:p>
          <a:p>
            <a:r>
              <a:rPr lang="en-US" sz="1600">
                <a:latin typeface="Courier New" panose="02070309020205020404" pitchFamily="49" charset="0"/>
              </a:rPr>
              <a:t>      { 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font-family: tahoma, helvetica, arial, sans-serif;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font-weight: bold;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font-size: 2em; </a:t>
            </a:r>
          </a:p>
          <a:p>
            <a:r>
              <a:rPr lang="en-US" sz="1600">
                <a:latin typeface="Courier New" panose="02070309020205020404" pitchFamily="49" charset="0"/>
              </a:rPr>
              <a:t>      }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&lt;/style&gt;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&lt;/head&gt;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&lt;body&gt;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&lt;p class = "big"&gt;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Hello &lt;%= request.getParameter( "firstName" ) %&gt;, &lt;br /&gt;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Your redirection request was received &lt;br /&gt; and forwarded at</a:t>
            </a:r>
          </a:p>
          <a:p>
            <a:r>
              <a:rPr lang="en-US" sz="1600"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932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 Forward2 JSP (forward2.jsp) </a:t>
            </a: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(cont.)</a:t>
            </a:r>
            <a:endParaRPr lang="en-US" sz="36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0" y="990601"/>
            <a:ext cx="7848600" cy="303847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</a:rPr>
              <a:t>&lt;/p&gt;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&lt;table style = "border: 6px outset;"&gt;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&lt;tr&gt;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&lt;td style = "background-color: black;"&gt;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   &lt;p class = "big" style = "color: cyan;"&gt;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      &lt;%= request.getParameter( "date" ) %&gt;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   &lt;/p&gt; </a:t>
            </a:r>
          </a:p>
          <a:p>
            <a:r>
              <a:rPr lang="en-US" sz="1600">
                <a:latin typeface="Courier New" panose="02070309020205020404" pitchFamily="49" charset="0"/>
              </a:rPr>
              <a:t>         &lt;/td&gt;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&lt;/tr&gt;</a:t>
            </a:r>
          </a:p>
          <a:p>
            <a:r>
              <a:rPr lang="en-US" sz="1600">
                <a:latin typeface="Courier New" panose="02070309020205020404" pitchFamily="49" charset="0"/>
              </a:rPr>
              <a:t>   &lt;/table&gt;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&lt;/body&gt;</a:t>
            </a:r>
          </a:p>
          <a:p>
            <a:r>
              <a:rPr lang="en-US" sz="1600">
                <a:latin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661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AutoShape 9"/>
          <p:cNvSpPr>
            <a:spLocks/>
          </p:cNvSpPr>
          <p:nvPr/>
        </p:nvSpPr>
        <p:spPr bwMode="auto">
          <a:xfrm>
            <a:off x="8686800" y="1676400"/>
            <a:ext cx="1981200" cy="1181100"/>
          </a:xfrm>
          <a:prstGeom prst="borderCallout2">
            <a:avLst>
              <a:gd name="adj1" fmla="val 9676"/>
              <a:gd name="adj2" fmla="val -3847"/>
              <a:gd name="adj3" fmla="val 9676"/>
              <a:gd name="adj4" fmla="val -92546"/>
              <a:gd name="adj5" fmla="val -96773"/>
              <a:gd name="adj6" fmla="val -185014"/>
            </a:avLst>
          </a:prstGeom>
          <a:solidFill>
            <a:srgbClr val="DDDDDD"/>
          </a:solidFill>
          <a:ln w="12700" algn="ctr">
            <a:solidFill>
              <a:srgbClr val="000099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Forward2.jsp receives forwarded request for service with firstname passed as a parameter</a:t>
            </a:r>
          </a:p>
        </p:txBody>
      </p:sp>
      <p:pic>
        <p:nvPicPr>
          <p:cNvPr id="3277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66484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AutoShape 8"/>
          <p:cNvSpPr>
            <a:spLocks/>
          </p:cNvSpPr>
          <p:nvPr/>
        </p:nvSpPr>
        <p:spPr bwMode="auto">
          <a:xfrm>
            <a:off x="6934200" y="4038600"/>
            <a:ext cx="1905000" cy="952500"/>
          </a:xfrm>
          <a:prstGeom prst="borderCallout2">
            <a:avLst>
              <a:gd name="adj1" fmla="val 12000"/>
              <a:gd name="adj2" fmla="val -4000"/>
              <a:gd name="adj3" fmla="val 12000"/>
              <a:gd name="adj4" fmla="val -49000"/>
              <a:gd name="adj5" fmla="val 60667"/>
              <a:gd name="adj6" fmla="val -95750"/>
            </a:avLst>
          </a:prstGeom>
          <a:solidFill>
            <a:srgbClr val="DDDDDD"/>
          </a:solidFill>
          <a:ln w="12700" algn="ctr">
            <a:solidFill>
              <a:srgbClr val="000099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Original request is invoked by forward1.jsp</a:t>
            </a:r>
          </a:p>
        </p:txBody>
      </p:sp>
    </p:spTree>
    <p:extLst>
      <p:ext uri="{BB962C8B-B14F-4D97-AF65-F5344CB8AC3E}">
        <p14:creationId xmlns:p14="http://schemas.microsoft.com/office/powerpoint/2010/main" val="25061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Example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Loan Calculator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5410200" y="1524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1"/>
                </a:solidFill>
              </a:rPr>
              <a:t>index.jsp</a:t>
            </a:r>
          </a:p>
        </p:txBody>
      </p:sp>
      <p:sp>
        <p:nvSpPr>
          <p:cNvPr id="53252" name="AutoShape 5"/>
          <p:cNvSpPr>
            <a:spLocks/>
          </p:cNvSpPr>
          <p:nvPr/>
        </p:nvSpPr>
        <p:spPr bwMode="auto">
          <a:xfrm>
            <a:off x="6781800" y="1400176"/>
            <a:ext cx="228600" cy="657225"/>
          </a:xfrm>
          <a:prstGeom prst="leftBrace">
            <a:avLst>
              <a:gd name="adj1" fmla="val 239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7010401" y="1420814"/>
            <a:ext cx="1040413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>
                <a:solidFill>
                  <a:schemeClr val="tx1"/>
                </a:solidFill>
              </a:rPr>
              <a:t>Header.jsp</a:t>
            </a:r>
          </a:p>
          <a:p>
            <a:pPr eaLnBrk="1" hangingPunct="1"/>
            <a:r>
              <a:rPr lang="en-US" sz="1400" b="0">
                <a:solidFill>
                  <a:schemeClr val="tx1"/>
                </a:solidFill>
              </a:rPr>
              <a:t>Footer.jsp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5410200" y="2590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1"/>
                </a:solidFill>
              </a:rPr>
              <a:t>controller.jsp</a:t>
            </a:r>
          </a:p>
        </p:txBody>
      </p:sp>
      <p:cxnSp>
        <p:nvCxnSpPr>
          <p:cNvPr id="53255" name="AutoShape 9"/>
          <p:cNvCxnSpPr>
            <a:cxnSpLocks noChangeShapeType="1"/>
            <a:stCxn id="53251" idx="2"/>
            <a:endCxn id="53254" idx="0"/>
          </p:cNvCxnSpPr>
          <p:nvPr/>
        </p:nvCxnSpPr>
        <p:spPr bwMode="auto">
          <a:xfrm>
            <a:off x="6057900" y="19050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6" name="Rectangle 10"/>
          <p:cNvSpPr>
            <a:spLocks noChangeArrowheads="1"/>
          </p:cNvSpPr>
          <p:nvPr/>
        </p:nvSpPr>
        <p:spPr bwMode="auto">
          <a:xfrm>
            <a:off x="3733800" y="3657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1"/>
                </a:solidFill>
              </a:rPr>
              <a:t>simple.jsp</a:t>
            </a:r>
          </a:p>
        </p:txBody>
      </p:sp>
      <p:sp>
        <p:nvSpPr>
          <p:cNvPr id="53257" name="Rectangle 11"/>
          <p:cNvSpPr>
            <a:spLocks noChangeArrowheads="1"/>
          </p:cNvSpPr>
          <p:nvPr/>
        </p:nvSpPr>
        <p:spPr bwMode="auto">
          <a:xfrm>
            <a:off x="7086600" y="3657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1"/>
                </a:solidFill>
              </a:rPr>
              <a:t>compound.jsp</a:t>
            </a:r>
          </a:p>
        </p:txBody>
      </p:sp>
      <p:cxnSp>
        <p:nvCxnSpPr>
          <p:cNvPr id="53258" name="AutoShape 12"/>
          <p:cNvCxnSpPr>
            <a:cxnSpLocks noChangeShapeType="1"/>
            <a:stCxn id="53254" idx="2"/>
            <a:endCxn id="53256" idx="0"/>
          </p:cNvCxnSpPr>
          <p:nvPr/>
        </p:nvCxnSpPr>
        <p:spPr bwMode="auto">
          <a:xfrm rot="5400000">
            <a:off x="4876800" y="2476500"/>
            <a:ext cx="685800" cy="167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59" name="AutoShape 13"/>
          <p:cNvCxnSpPr>
            <a:cxnSpLocks noChangeShapeType="1"/>
            <a:stCxn id="53254" idx="2"/>
            <a:endCxn id="53257" idx="0"/>
          </p:cNvCxnSpPr>
          <p:nvPr/>
        </p:nvCxnSpPr>
        <p:spPr bwMode="auto">
          <a:xfrm rot="16200000" flipH="1">
            <a:off x="6553200" y="2476500"/>
            <a:ext cx="685800" cy="167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0" name="AutoShape 14"/>
          <p:cNvSpPr>
            <a:spLocks/>
          </p:cNvSpPr>
          <p:nvPr/>
        </p:nvSpPr>
        <p:spPr bwMode="auto">
          <a:xfrm>
            <a:off x="5105400" y="3533776"/>
            <a:ext cx="228600" cy="657225"/>
          </a:xfrm>
          <a:prstGeom prst="leftBrace">
            <a:avLst>
              <a:gd name="adj1" fmla="val 239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61" name="Text Box 15"/>
          <p:cNvSpPr txBox="1">
            <a:spLocks noChangeArrowheads="1"/>
          </p:cNvSpPr>
          <p:nvPr/>
        </p:nvSpPr>
        <p:spPr bwMode="auto">
          <a:xfrm>
            <a:off x="5511801" y="3554414"/>
            <a:ext cx="1040413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>
                <a:solidFill>
                  <a:schemeClr val="tx1"/>
                </a:solidFill>
              </a:rPr>
              <a:t>Header.jsp</a:t>
            </a:r>
          </a:p>
          <a:p>
            <a:pPr eaLnBrk="1" hangingPunct="1"/>
            <a:r>
              <a:rPr lang="en-US" sz="1400" b="0">
                <a:solidFill>
                  <a:schemeClr val="tx1"/>
                </a:solidFill>
              </a:rPr>
              <a:t>Footer.jsp</a:t>
            </a:r>
          </a:p>
        </p:txBody>
      </p:sp>
      <p:sp>
        <p:nvSpPr>
          <p:cNvPr id="53262" name="AutoShape 16"/>
          <p:cNvSpPr>
            <a:spLocks/>
          </p:cNvSpPr>
          <p:nvPr/>
        </p:nvSpPr>
        <p:spPr bwMode="auto">
          <a:xfrm flipH="1">
            <a:off x="6629400" y="3533776"/>
            <a:ext cx="228600" cy="657225"/>
          </a:xfrm>
          <a:prstGeom prst="leftBrace">
            <a:avLst>
              <a:gd name="adj1" fmla="val 239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63" name="Rectangle 18"/>
          <p:cNvSpPr>
            <a:spLocks noChangeArrowheads="1"/>
          </p:cNvSpPr>
          <p:nvPr/>
        </p:nvSpPr>
        <p:spPr bwMode="auto">
          <a:xfrm>
            <a:off x="2819400" y="46482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1"/>
                </a:solidFill>
              </a:rPr>
              <a:t>error.jsp</a:t>
            </a:r>
          </a:p>
        </p:txBody>
      </p:sp>
      <p:sp>
        <p:nvSpPr>
          <p:cNvPr id="53264" name="Rectangle 19"/>
          <p:cNvSpPr>
            <a:spLocks noChangeArrowheads="1"/>
          </p:cNvSpPr>
          <p:nvPr/>
        </p:nvSpPr>
        <p:spPr bwMode="auto">
          <a:xfrm>
            <a:off x="4572000" y="46482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1"/>
                </a:solidFill>
              </a:rPr>
              <a:t>Calculate loan</a:t>
            </a:r>
          </a:p>
        </p:txBody>
      </p:sp>
      <p:sp>
        <p:nvSpPr>
          <p:cNvPr id="53265" name="Rectangle 20"/>
          <p:cNvSpPr>
            <a:spLocks noChangeArrowheads="1"/>
          </p:cNvSpPr>
          <p:nvPr/>
        </p:nvSpPr>
        <p:spPr bwMode="auto">
          <a:xfrm>
            <a:off x="6248400" y="46482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1"/>
                </a:solidFill>
              </a:rPr>
              <a:t>error.jsp</a:t>
            </a:r>
          </a:p>
        </p:txBody>
      </p:sp>
      <p:sp>
        <p:nvSpPr>
          <p:cNvPr id="53266" name="Rectangle 21"/>
          <p:cNvSpPr>
            <a:spLocks noChangeArrowheads="1"/>
          </p:cNvSpPr>
          <p:nvPr/>
        </p:nvSpPr>
        <p:spPr bwMode="auto">
          <a:xfrm>
            <a:off x="8001000" y="46482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1"/>
                </a:solidFill>
              </a:rPr>
              <a:t>Calculate loan</a:t>
            </a:r>
          </a:p>
        </p:txBody>
      </p:sp>
      <p:cxnSp>
        <p:nvCxnSpPr>
          <p:cNvPr id="53267" name="AutoShape 22"/>
          <p:cNvCxnSpPr>
            <a:cxnSpLocks noChangeShapeType="1"/>
            <a:stCxn id="53256" idx="2"/>
            <a:endCxn id="53263" idx="0"/>
          </p:cNvCxnSpPr>
          <p:nvPr/>
        </p:nvCxnSpPr>
        <p:spPr bwMode="auto">
          <a:xfrm rot="5400000">
            <a:off x="3619500" y="3886200"/>
            <a:ext cx="6096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3"/>
          <p:cNvCxnSpPr>
            <a:cxnSpLocks noChangeShapeType="1"/>
            <a:stCxn id="53256" idx="2"/>
            <a:endCxn id="53264" idx="0"/>
          </p:cNvCxnSpPr>
          <p:nvPr/>
        </p:nvCxnSpPr>
        <p:spPr bwMode="auto">
          <a:xfrm rot="16200000" flipH="1">
            <a:off x="4495800" y="3924300"/>
            <a:ext cx="6096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6"/>
          <p:cNvCxnSpPr>
            <a:cxnSpLocks noChangeShapeType="1"/>
            <a:stCxn id="53257" idx="2"/>
            <a:endCxn id="53265" idx="0"/>
          </p:cNvCxnSpPr>
          <p:nvPr/>
        </p:nvCxnSpPr>
        <p:spPr bwMode="auto">
          <a:xfrm rot="5400000">
            <a:off x="7010400" y="3924300"/>
            <a:ext cx="6096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7"/>
          <p:cNvCxnSpPr>
            <a:cxnSpLocks noChangeShapeType="1"/>
            <a:stCxn id="53257" idx="2"/>
            <a:endCxn id="53266" idx="0"/>
          </p:cNvCxnSpPr>
          <p:nvPr/>
        </p:nvCxnSpPr>
        <p:spPr bwMode="auto">
          <a:xfrm rot="16200000" flipH="1">
            <a:off x="7886700" y="3886200"/>
            <a:ext cx="6096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1" name="Text Box 29"/>
          <p:cNvSpPr txBox="1">
            <a:spLocks noChangeArrowheads="1"/>
          </p:cNvSpPr>
          <p:nvPr/>
        </p:nvSpPr>
        <p:spPr bwMode="auto">
          <a:xfrm>
            <a:off x="1828800" y="15240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>
                <a:sym typeface="Wingdings" panose="05000000000000000000" pitchFamily="2" charset="2"/>
              </a:rPr>
              <a:t>Gets input to compute loan from user </a:t>
            </a:r>
            <a:endParaRPr lang="en-US" sz="1400" b="0"/>
          </a:p>
        </p:txBody>
      </p:sp>
      <p:sp>
        <p:nvSpPr>
          <p:cNvPr id="53272" name="Text Box 30"/>
          <p:cNvSpPr txBox="1">
            <a:spLocks noChangeArrowheads="1"/>
          </p:cNvSpPr>
          <p:nvPr/>
        </p:nvSpPr>
        <p:spPr bwMode="auto">
          <a:xfrm>
            <a:off x="1828800" y="25908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>
                <a:sym typeface="Wingdings" panose="05000000000000000000" pitchFamily="2" charset="2"/>
              </a:rPr>
              <a:t>Selects the right jsp for calculating loan </a:t>
            </a:r>
            <a:endParaRPr lang="en-US" sz="1400" b="0"/>
          </a:p>
        </p:txBody>
      </p:sp>
      <p:sp>
        <p:nvSpPr>
          <p:cNvPr id="53273" name="Text Box 31"/>
          <p:cNvSpPr txBox="1">
            <a:spLocks noChangeArrowheads="1"/>
          </p:cNvSpPr>
          <p:nvPr/>
        </p:nvSpPr>
        <p:spPr bwMode="auto">
          <a:xfrm>
            <a:off x="1828800" y="35814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>
                <a:sym typeface="Wingdings" panose="05000000000000000000" pitchFamily="2" charset="2"/>
              </a:rPr>
              <a:t>Computes loan based on simple interest</a:t>
            </a:r>
            <a:endParaRPr lang="en-US" sz="1400" b="0"/>
          </a:p>
        </p:txBody>
      </p:sp>
      <p:sp>
        <p:nvSpPr>
          <p:cNvPr id="53274" name="Text Box 32"/>
          <p:cNvSpPr txBox="1">
            <a:spLocks noChangeArrowheads="1"/>
          </p:cNvSpPr>
          <p:nvPr/>
        </p:nvSpPr>
        <p:spPr bwMode="auto">
          <a:xfrm>
            <a:off x="2667000" y="5045075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>
                <a:sym typeface="Wingdings" panose="05000000000000000000" pitchFamily="2" charset="2"/>
              </a:rPr>
              <a:t>Handles error if exception is thrown</a:t>
            </a:r>
            <a:endParaRPr lang="en-US" sz="1400" b="0"/>
          </a:p>
        </p:txBody>
      </p:sp>
      <p:sp>
        <p:nvSpPr>
          <p:cNvPr id="53275" name="Text Box 33"/>
          <p:cNvSpPr txBox="1">
            <a:spLocks noChangeArrowheads="1"/>
          </p:cNvSpPr>
          <p:nvPr/>
        </p:nvSpPr>
        <p:spPr bwMode="auto">
          <a:xfrm>
            <a:off x="6096000" y="5045075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>
                <a:sym typeface="Wingdings" panose="05000000000000000000" pitchFamily="2" charset="2"/>
              </a:rPr>
              <a:t>Handles error if exception is thrown</a:t>
            </a:r>
            <a:endParaRPr lang="en-US" sz="1400" b="0"/>
          </a:p>
        </p:txBody>
      </p:sp>
      <p:sp>
        <p:nvSpPr>
          <p:cNvPr id="53276" name="Text Box 34"/>
          <p:cNvSpPr txBox="1">
            <a:spLocks noChangeArrowheads="1"/>
          </p:cNvSpPr>
          <p:nvPr/>
        </p:nvSpPr>
        <p:spPr bwMode="auto">
          <a:xfrm>
            <a:off x="8458200" y="35814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0">
                <a:sym typeface="Wingdings" panose="05000000000000000000" pitchFamily="2" charset="2"/>
              </a:rPr>
              <a:t>Computes loan based on simple interest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84303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343400" cy="5334000"/>
          </a:xfrm>
        </p:spPr>
        <p:txBody>
          <a:bodyPr>
            <a:normAutofit lnSpcReduction="10000"/>
          </a:bodyPr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&lt;html&gt;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&lt;head&gt;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&lt;title&gt;Include&lt;/title&gt;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&lt;/head&gt;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&lt;body style="font-family:verdana;font-size:10pt;"&gt;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&lt;%@ include file="header.html" 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&lt;form action="controller.jsp"&gt;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&lt;table border="0" style="font-family:verdana;font-size:10pt;"&gt;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  &lt;td&gt;Amount:&lt;/td&gt;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  &lt;td&gt;&lt;input type="text" name="amount" /&gt;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  &lt;td&gt;Interest in %:&lt;/td&gt;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  &lt;td&gt;&lt;input type="text" name="interest"/&gt;&lt;/td&gt;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  &lt;td&gt;Compound:&lt;/td&gt;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  &lt;td&gt;&lt;input type="radio" name="type" value="C" checked/&gt;&lt;/td&gt;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 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Loan Calculator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index.jsp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1722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&lt;tr&gt;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  &lt;td&gt;Simple:&lt;/td&gt;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  &lt;td&gt;&lt;input type="radio" name="type" value="S" /&gt;&lt;/td&gt;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&lt;/tr&gt;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&lt;tr&gt;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  &lt;td&gt;Period:&lt;/td&gt;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  &lt;td&gt;&lt;input type="text" name="period"/&gt;&lt;/td&gt;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&lt;/tr&gt;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&lt;/table&gt;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&lt;input type="submit" value="Calculate"/&gt;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&lt;/form&gt;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rgbClr val="CC0000"/>
                </a:solidFill>
              </a:rPr>
              <a:t>    </a:t>
            </a:r>
            <a:r>
              <a:rPr lang="en-US" sz="1200">
                <a:solidFill>
                  <a:schemeClr val="accent2"/>
                </a:solidFill>
              </a:rPr>
              <a:t>&lt;jsp:include page="footer.jsp"/&gt;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&lt;/html&gt;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9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343400" cy="53340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rgbClr val="CC0000"/>
                </a:solidFill>
                <a:latin typeface="Arial" panose="020B0604020202020204" pitchFamily="34" charset="0"/>
              </a:rPr>
              <a:t>controller.jsp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&lt;%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  String type = request.getParameter("type");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  if(type.equals("S"))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&lt;jsp:forward page="/simple.jsp"/&gt;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&lt;% 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  } else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 &lt;jsp:forward page="/compound.jsp"/&gt;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&lt;%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%&gt;</a:t>
            </a:r>
            <a:r>
              <a:rPr lang="en-US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Loan Calculator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Miscelaneous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1722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error.jsp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&lt;%@ page isErrorPage="true"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&lt;html&gt;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  &lt;head&gt;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    &lt;title&gt;Simple&lt;/title&gt;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  &lt;/head&gt;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  &lt;body style="font-family:verdana;font-size:10pt;"&gt;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    </a:t>
            </a:r>
            <a:r>
              <a:rPr lang="en-US" sz="1400">
                <a:solidFill>
                  <a:schemeClr val="accent2"/>
                </a:solidFill>
              </a:rPr>
              <a:t>&lt;%@ include file="header.html"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    &lt;p style="color=#FF0000"&gt;&lt;b&gt;&lt;%= exception.getMessage() %&gt;&lt;/b&gt;&lt;/p&gt;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    &lt;jsp:include page="footer.jsp"/&gt;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&lt;/html&gt;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header.jsp</a:t>
            </a:r>
            <a:endParaRPr lang="en-US" sz="1400" b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&lt;h3&gt;Loan Calculator&lt;/h3&gt;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footer.jsp</a:t>
            </a:r>
            <a:endParaRPr lang="en-US" sz="1400" b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&lt;%= new java.util.Date()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7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267200" cy="53340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&lt;%@ page errorPage="error.jsp" 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&lt;%!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public double calculate(double amount, double interest, int period)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if(amount &lt;= 0)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  throw new IllegalArgumentException("Amount should be greater than 0: " + amount);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if(interest &lt;= 0)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  throw new IllegalArgumentException("Interest should be greater than 0: " + interest);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if(period &lt;= 0)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  throw new IllegalArgumentException("Period should be greater than 0: " + period);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return amount*(1 + period*interest/100);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%&gt;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Loan Calculator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simple.jsp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096000" y="1143000"/>
            <a:ext cx="441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&lt;html&gt;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&lt;head&gt;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&lt;title&gt;Simple&lt;/title&gt;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&lt;/head&gt;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&lt;body style="font-family:verdana;font-size:10pt;"&gt;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&lt;%@ include file="header.html"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&lt;%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  double amount = Double.parseDouble(request.getParameter("amount"));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  double interest = Double.parseDouble(request.getParameter("interest"));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  int period = Integer.parseInt(request.getParameter("period"));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&lt;b&gt;Pincipal using simple interest:&lt;/b&gt;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</a:t>
            </a:r>
            <a:r>
              <a:rPr lang="en-US" sz="1200">
                <a:solidFill>
                  <a:schemeClr val="accent2"/>
                </a:solidFill>
              </a:rPr>
              <a:t>&lt;%= calculate(amount, interest, period)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&lt;br/&gt;&lt;br/&gt;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&lt;jsp:include page="footer.jsp"/&gt;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7598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267200" cy="53340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&lt;%@ page errorPage="error.jsp" 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&lt;%!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public double calculate(double amount, double interest, int period)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if(amount &lt;= 0)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  throw new IllegalArgumentException("Amount should be greater than 0: " + amount);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if(interest &lt;= 0)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  throw new IllegalArgumentException("Interest should be greater than 0: " + interest);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if(period &lt;= 0)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  throw new IllegalArgumentException("Period should be greater than 0: " + period);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  return amount*Math.pow(1 + interest/100, period);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%&gt;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2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Loan Calculator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compound.jsp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0960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&lt;html&gt;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&lt;head&gt;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&lt;title&gt;Compound&lt;/title&gt;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&lt;/head&gt;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&lt;body style="font-family:verdana;font-size:10pt;"&gt;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</a:t>
            </a:r>
            <a:r>
              <a:rPr lang="en-US" sz="1200">
                <a:solidFill>
                  <a:schemeClr val="accent2"/>
                </a:solidFill>
              </a:rPr>
              <a:t>&lt;%@ include file="header.html"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&lt;%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  double amount = Double.parseDouble(request.getParameter("amount"));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  double interest = Double.parseDouble(request.getParameter("interest"));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  int period = Integer.parseInt(request.getParameter("period"));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   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&lt;b&gt;Pincipal using compound interest:&lt;/b&gt;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</a:t>
            </a:r>
            <a:r>
              <a:rPr lang="en-US" sz="1200">
                <a:solidFill>
                  <a:schemeClr val="accent2"/>
                </a:solidFill>
              </a:rPr>
              <a:t>&lt;%= calculate(amount, interest, period)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&lt;br/&gt;&lt;br/&gt;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</a:t>
            </a:r>
            <a:r>
              <a:rPr lang="en-US" sz="1200">
                <a:solidFill>
                  <a:schemeClr val="accent2"/>
                </a:solidFill>
              </a:rPr>
              <a:t>&lt;jsp:include page="footer.jsp"/&gt;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9073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Example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Inventory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791200" y="1524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chemeClr val="tx1"/>
                </a:solidFill>
              </a:rPr>
              <a:t>ListServlet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791200" y="2590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chemeClr val="tx1"/>
                </a:solidFill>
              </a:rPr>
              <a:t>List.jsp</a:t>
            </a:r>
          </a:p>
        </p:txBody>
      </p:sp>
      <p:cxnSp>
        <p:nvCxnSpPr>
          <p:cNvPr id="63493" name="AutoShape 7"/>
          <p:cNvCxnSpPr>
            <a:cxnSpLocks noChangeShapeType="1"/>
            <a:stCxn id="63491" idx="2"/>
            <a:endCxn id="63492" idx="0"/>
          </p:cNvCxnSpPr>
          <p:nvPr/>
        </p:nvCxnSpPr>
        <p:spPr bwMode="auto">
          <a:xfrm>
            <a:off x="6438900" y="19050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4" name="Rectangle 8"/>
          <p:cNvSpPr>
            <a:spLocks noChangeArrowheads="1"/>
          </p:cNvSpPr>
          <p:nvPr/>
        </p:nvSpPr>
        <p:spPr bwMode="auto">
          <a:xfrm>
            <a:off x="4114800" y="3810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chemeClr val="tx1"/>
                </a:solidFill>
              </a:rPr>
              <a:t>EditServlet</a:t>
            </a:r>
          </a:p>
        </p:txBody>
      </p:sp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7467600" y="3810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chemeClr val="tx1"/>
                </a:solidFill>
              </a:rPr>
              <a:t>DeleteServlet</a:t>
            </a:r>
          </a:p>
        </p:txBody>
      </p:sp>
      <p:cxnSp>
        <p:nvCxnSpPr>
          <p:cNvPr id="63496" name="AutoShape 10"/>
          <p:cNvCxnSpPr>
            <a:cxnSpLocks noChangeShapeType="1"/>
            <a:stCxn id="63492" idx="2"/>
            <a:endCxn id="63494" idx="0"/>
          </p:cNvCxnSpPr>
          <p:nvPr/>
        </p:nvCxnSpPr>
        <p:spPr bwMode="auto">
          <a:xfrm rot="5400000">
            <a:off x="5181600" y="2552700"/>
            <a:ext cx="838200" cy="167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7" name="AutoShape 11"/>
          <p:cNvCxnSpPr>
            <a:cxnSpLocks noChangeShapeType="1"/>
            <a:stCxn id="63492" idx="2"/>
            <a:endCxn id="63495" idx="0"/>
          </p:cNvCxnSpPr>
          <p:nvPr/>
        </p:nvCxnSpPr>
        <p:spPr bwMode="auto">
          <a:xfrm rot="16200000" flipH="1">
            <a:off x="6858000" y="2552700"/>
            <a:ext cx="838200" cy="167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8" name="Rectangle 15"/>
          <p:cNvSpPr>
            <a:spLocks noChangeArrowheads="1"/>
          </p:cNvSpPr>
          <p:nvPr/>
        </p:nvSpPr>
        <p:spPr bwMode="auto">
          <a:xfrm>
            <a:off x="4114800" y="4495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chemeClr val="tx1"/>
                </a:solidFill>
              </a:rPr>
              <a:t>Edit.jsp</a:t>
            </a:r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5791200" y="44958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chemeClr val="tx1"/>
                </a:solidFill>
              </a:rPr>
              <a:t>CreateServlet</a:t>
            </a:r>
          </a:p>
        </p:txBody>
      </p:sp>
      <p:cxnSp>
        <p:nvCxnSpPr>
          <p:cNvPr id="63500" name="AutoShape 19"/>
          <p:cNvCxnSpPr>
            <a:cxnSpLocks noChangeShapeType="1"/>
            <a:stCxn id="63494" idx="2"/>
            <a:endCxn id="63498" idx="0"/>
          </p:cNvCxnSpPr>
          <p:nvPr/>
        </p:nvCxnSpPr>
        <p:spPr bwMode="auto">
          <a:xfrm rot="5400000">
            <a:off x="4610100" y="4343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1" name="AutoShape 20"/>
          <p:cNvCxnSpPr>
            <a:cxnSpLocks noChangeShapeType="1"/>
            <a:stCxn id="63506" idx="2"/>
            <a:endCxn id="63508" idx="0"/>
          </p:cNvCxnSpPr>
          <p:nvPr/>
        </p:nvCxnSpPr>
        <p:spPr bwMode="auto">
          <a:xfrm rot="5400000">
            <a:off x="6286500" y="4343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2" name="Text Box 23"/>
          <p:cNvSpPr txBox="1">
            <a:spLocks noChangeArrowheads="1"/>
          </p:cNvSpPr>
          <p:nvPr/>
        </p:nvSpPr>
        <p:spPr bwMode="auto">
          <a:xfrm>
            <a:off x="3962400" y="1447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ym typeface="Wingdings" panose="05000000000000000000" pitchFamily="2" charset="2"/>
              </a:rPr>
              <a:t>Runs the SQL query for listing inventory</a:t>
            </a:r>
            <a:endParaRPr lang="en-US" sz="1200"/>
          </a:p>
        </p:txBody>
      </p:sp>
      <p:sp>
        <p:nvSpPr>
          <p:cNvPr id="63503" name="Text Box 24"/>
          <p:cNvSpPr txBox="1">
            <a:spLocks noChangeArrowheads="1"/>
          </p:cNvSpPr>
          <p:nvPr/>
        </p:nvSpPr>
        <p:spPr bwMode="auto">
          <a:xfrm>
            <a:off x="3505200" y="2514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ym typeface="Wingdings" panose="05000000000000000000" pitchFamily="2" charset="2"/>
              </a:rPr>
              <a:t>Takes the RowSet in the context and renders it</a:t>
            </a:r>
            <a:endParaRPr lang="en-US" sz="1200"/>
          </a:p>
        </p:txBody>
      </p:sp>
      <p:sp>
        <p:nvSpPr>
          <p:cNvPr id="63504" name="Text Box 25"/>
          <p:cNvSpPr txBox="1">
            <a:spLocks noChangeArrowheads="1"/>
          </p:cNvSpPr>
          <p:nvPr/>
        </p:nvSpPr>
        <p:spPr bwMode="auto">
          <a:xfrm>
            <a:off x="1981200" y="3581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ym typeface="Wingdings" panose="05000000000000000000" pitchFamily="2" charset="2"/>
              </a:rPr>
              <a:t>Runs SQL query to get a record from item</a:t>
            </a:r>
            <a:endParaRPr lang="en-US" sz="1200"/>
          </a:p>
        </p:txBody>
      </p:sp>
      <p:sp>
        <p:nvSpPr>
          <p:cNvPr id="63505" name="Text Box 26"/>
          <p:cNvSpPr txBox="1">
            <a:spLocks noChangeArrowheads="1"/>
          </p:cNvSpPr>
          <p:nvPr/>
        </p:nvSpPr>
        <p:spPr bwMode="auto">
          <a:xfrm>
            <a:off x="1981200" y="5029201"/>
            <a:ext cx="198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ym typeface="Wingdings" panose="05000000000000000000" pitchFamily="2" charset="2"/>
              </a:rPr>
              <a:t>Runs SQL query to update the data in the item table after editing</a:t>
            </a:r>
            <a:endParaRPr lang="en-US" sz="1200"/>
          </a:p>
        </p:txBody>
      </p:sp>
      <p:sp>
        <p:nvSpPr>
          <p:cNvPr id="63506" name="Rectangle 29"/>
          <p:cNvSpPr>
            <a:spLocks noChangeArrowheads="1"/>
          </p:cNvSpPr>
          <p:nvPr/>
        </p:nvSpPr>
        <p:spPr bwMode="auto">
          <a:xfrm>
            <a:off x="5791200" y="3810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chemeClr val="tx1"/>
                </a:solidFill>
              </a:rPr>
              <a:t>New.html</a:t>
            </a:r>
          </a:p>
        </p:txBody>
      </p:sp>
      <p:cxnSp>
        <p:nvCxnSpPr>
          <p:cNvPr id="63507" name="AutoShape 30"/>
          <p:cNvCxnSpPr>
            <a:cxnSpLocks noChangeShapeType="1"/>
            <a:stCxn id="63506" idx="0"/>
            <a:endCxn id="63492" idx="2"/>
          </p:cNvCxnSpPr>
          <p:nvPr/>
        </p:nvCxnSpPr>
        <p:spPr bwMode="auto">
          <a:xfrm rot="-5400000">
            <a:off x="6019800" y="33909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8" name="Rectangle 31"/>
          <p:cNvSpPr>
            <a:spLocks noChangeArrowheads="1"/>
          </p:cNvSpPr>
          <p:nvPr/>
        </p:nvSpPr>
        <p:spPr bwMode="auto">
          <a:xfrm>
            <a:off x="5791200" y="4495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63509" name="Rectangle 35"/>
          <p:cNvSpPr>
            <a:spLocks noChangeArrowheads="1"/>
          </p:cNvSpPr>
          <p:nvPr/>
        </p:nvSpPr>
        <p:spPr bwMode="auto">
          <a:xfrm>
            <a:off x="4114800" y="5257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chemeClr val="tx1"/>
                </a:solidFill>
              </a:rPr>
              <a:t>UpdateServlet</a:t>
            </a:r>
          </a:p>
        </p:txBody>
      </p:sp>
      <p:cxnSp>
        <p:nvCxnSpPr>
          <p:cNvPr id="63510" name="AutoShape 36"/>
          <p:cNvCxnSpPr>
            <a:cxnSpLocks noChangeShapeType="1"/>
            <a:stCxn id="63498" idx="2"/>
            <a:endCxn id="63509" idx="0"/>
          </p:cNvCxnSpPr>
          <p:nvPr/>
        </p:nvCxnSpPr>
        <p:spPr bwMode="auto">
          <a:xfrm rot="5400000">
            <a:off x="4572000" y="5067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1" name="AutoShape 37"/>
          <p:cNvCxnSpPr>
            <a:cxnSpLocks noChangeShapeType="1"/>
            <a:stCxn id="63495" idx="3"/>
            <a:endCxn id="63491" idx="3"/>
          </p:cNvCxnSpPr>
          <p:nvPr/>
        </p:nvCxnSpPr>
        <p:spPr bwMode="auto">
          <a:xfrm flipH="1" flipV="1">
            <a:off x="7086600" y="1714500"/>
            <a:ext cx="1676400" cy="2286000"/>
          </a:xfrm>
          <a:prstGeom prst="bentConnector3">
            <a:avLst>
              <a:gd name="adj1" fmla="val -1363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2" name="AutoShape 38"/>
          <p:cNvCxnSpPr>
            <a:cxnSpLocks noChangeShapeType="1"/>
            <a:stCxn id="63508" idx="3"/>
            <a:endCxn id="63491" idx="3"/>
          </p:cNvCxnSpPr>
          <p:nvPr/>
        </p:nvCxnSpPr>
        <p:spPr bwMode="auto">
          <a:xfrm flipV="1">
            <a:off x="7086600" y="1714500"/>
            <a:ext cx="1588" cy="2971800"/>
          </a:xfrm>
          <a:prstGeom prst="bentConnector3">
            <a:avLst>
              <a:gd name="adj1" fmla="val 1199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3" name="AutoShape 39"/>
          <p:cNvCxnSpPr>
            <a:cxnSpLocks noChangeShapeType="1"/>
            <a:stCxn id="63509" idx="3"/>
            <a:endCxn id="63491" idx="3"/>
          </p:cNvCxnSpPr>
          <p:nvPr/>
        </p:nvCxnSpPr>
        <p:spPr bwMode="auto">
          <a:xfrm flipV="1">
            <a:off x="5410200" y="1714500"/>
            <a:ext cx="1676400" cy="3733800"/>
          </a:xfrm>
          <a:prstGeom prst="bentConnector3">
            <a:avLst>
              <a:gd name="adj1" fmla="val 213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14" name="Text Box 40"/>
          <p:cNvSpPr txBox="1">
            <a:spLocks noChangeArrowheads="1"/>
          </p:cNvSpPr>
          <p:nvPr/>
        </p:nvSpPr>
        <p:spPr bwMode="auto">
          <a:xfrm>
            <a:off x="1981200" y="4267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ym typeface="Wingdings" panose="05000000000000000000" pitchFamily="2" charset="2"/>
              </a:rPr>
              <a:t>Takes a RowSet and renders a form for editing</a:t>
            </a:r>
            <a:endParaRPr lang="en-US" sz="1200"/>
          </a:p>
        </p:txBody>
      </p:sp>
      <p:sp>
        <p:nvSpPr>
          <p:cNvPr id="63515" name="Text Box 41"/>
          <p:cNvSpPr txBox="1">
            <a:spLocks noChangeArrowheads="1"/>
          </p:cNvSpPr>
          <p:nvPr/>
        </p:nvSpPr>
        <p:spPr bwMode="auto">
          <a:xfrm>
            <a:off x="8991600" y="3581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ym typeface="Wingdings" panose="05000000000000000000" pitchFamily="2" charset="2"/>
              </a:rPr>
              <a:t>Deletes a record from the item table</a:t>
            </a:r>
            <a:endParaRPr lang="en-US" sz="1200"/>
          </a:p>
        </p:txBody>
      </p:sp>
      <p:sp>
        <p:nvSpPr>
          <p:cNvPr id="63516" name="Text Box 42"/>
          <p:cNvSpPr txBox="1">
            <a:spLocks noChangeArrowheads="1"/>
          </p:cNvSpPr>
          <p:nvPr/>
        </p:nvSpPr>
        <p:spPr bwMode="auto">
          <a:xfrm>
            <a:off x="5638800" y="48926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ym typeface="Wingdings" panose="05000000000000000000" pitchFamily="2" charset="2"/>
              </a:rPr>
              <a:t>Runs SQL query to create new record</a:t>
            </a:r>
          </a:p>
        </p:txBody>
      </p:sp>
      <p:sp>
        <p:nvSpPr>
          <p:cNvPr id="63517" name="Text Box 43"/>
          <p:cNvSpPr txBox="1">
            <a:spLocks noChangeArrowheads="1"/>
          </p:cNvSpPr>
          <p:nvPr/>
        </p:nvSpPr>
        <p:spPr bwMode="auto">
          <a:xfrm>
            <a:off x="5334000" y="33528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ym typeface="Wingdings" panose="05000000000000000000" pitchFamily="2" charset="2"/>
              </a:rPr>
              <a:t>Renders form for new item</a:t>
            </a:r>
          </a:p>
        </p:txBody>
      </p:sp>
    </p:spTree>
    <p:extLst>
      <p:ext uri="{BB962C8B-B14F-4D97-AF65-F5344CB8AC3E}">
        <p14:creationId xmlns:p14="http://schemas.microsoft.com/office/powerpoint/2010/main" val="420588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785814"/>
            <a:ext cx="75533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Scripting Example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5105400" y="4953000"/>
            <a:ext cx="3048000" cy="685800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ComputeLoan.jsp</a:t>
            </a:r>
          </a:p>
        </p:txBody>
      </p:sp>
      <p:sp>
        <p:nvSpPr>
          <p:cNvPr id="8198" name="AutoShape 7"/>
          <p:cNvSpPr>
            <a:spLocks/>
          </p:cNvSpPr>
          <p:nvPr/>
        </p:nvSpPr>
        <p:spPr bwMode="auto">
          <a:xfrm>
            <a:off x="7467600" y="3086100"/>
            <a:ext cx="1752600" cy="419100"/>
          </a:xfrm>
          <a:prstGeom prst="borderCallout2">
            <a:avLst>
              <a:gd name="adj1" fmla="val 27273"/>
              <a:gd name="adj2" fmla="val -4347"/>
              <a:gd name="adj3" fmla="val 27273"/>
              <a:gd name="adj4" fmla="val -32065"/>
              <a:gd name="adj5" fmla="val -38755"/>
              <a:gd name="adj6" fmla="val -51259"/>
            </a:avLst>
          </a:prstGeom>
          <a:solidFill>
            <a:srgbClr val="DDDDDD"/>
          </a:solidFill>
          <a:ln w="12700" algn="ctr">
            <a:solidFill>
              <a:srgbClr val="000099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Java statements</a:t>
            </a:r>
          </a:p>
        </p:txBody>
      </p:sp>
      <p:sp>
        <p:nvSpPr>
          <p:cNvPr id="8199" name="AutoShape 8"/>
          <p:cNvSpPr>
            <a:spLocks/>
          </p:cNvSpPr>
          <p:nvPr/>
        </p:nvSpPr>
        <p:spPr bwMode="auto">
          <a:xfrm>
            <a:off x="4953000" y="3429000"/>
            <a:ext cx="1905000" cy="342900"/>
          </a:xfrm>
          <a:prstGeom prst="borderCallout1">
            <a:avLst>
              <a:gd name="adj1" fmla="val 33333"/>
              <a:gd name="adj2" fmla="val -4000"/>
              <a:gd name="adj3" fmla="val 33333"/>
              <a:gd name="adj4" fmla="val -64000"/>
            </a:avLst>
          </a:prstGeom>
          <a:solidFill>
            <a:srgbClr val="DDDDDD"/>
          </a:solidFill>
          <a:ln w="12700" algn="ctr">
            <a:solidFill>
              <a:srgbClr val="000099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Java expression</a:t>
            </a:r>
          </a:p>
        </p:txBody>
      </p:sp>
    </p:spTree>
    <p:extLst>
      <p:ext uri="{BB962C8B-B14F-4D97-AF65-F5344CB8AC3E}">
        <p14:creationId xmlns:p14="http://schemas.microsoft.com/office/powerpoint/2010/main" val="3604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4343400" cy="53340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package edu.albany.mis.goel.servlets;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2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javax.servlet.ServletException;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javax.servlet.ServletConfig;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javax.servlet.http.HttpServlet;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javax.servlet.http.HttpServletRequest;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javax.servlet.http.HttpServletResponse;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javax.sql.DataSource;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javax.sql.RowSet;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sun.jdbc.rowset.CachedRowSet;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public class ListServlet extends HttpServlet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public void init(ServletConfig config)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super.init(config);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public void doPost(HttpServletRequest req, HttpServletResponse res)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doGet(req, res);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Inventory 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ListServlet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3246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public void doGet(HttpServletRequest req, HttpServletResponse res)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throws ServletException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try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// Load the driver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Class.forName("sun.jdbc.odbc.JdbcOdbcDriver");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// Define the data source for the driver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String sourceURL = "jdbc:odbc:inventoryDB";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RowSet rs = new CachedRowSet();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rs.setUrl(sourceURL);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rs.setCommand("select * from item");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rs.execute(); 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req.setAttribute("rs", rs);        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getServletContext().getRequestDispatcher("/List.jsp").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forward(req, res);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} catch(Exception ex)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throw new ServletException(ex);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}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35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343400" cy="5334000"/>
          </a:xfrm>
        </p:spPr>
        <p:txBody>
          <a:bodyPr>
            <a:normAutofit lnSpcReduction="10000"/>
          </a:bodyPr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package edu.albany.mis.goel.servlets;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2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javax.servlet.ServletException;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javax.servlet.ServletConfig;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javax.servlet.http.HttpServlet;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javax.servlet.http.HttpServletRequest;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javax.servlet.http.HttpServletResponse;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java.sql.DriverManager;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javax.sql.DataSource;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javax.sql.RowSet;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import sun.jdbc.rowset.CachedRowSet;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2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public class EditServlet extends HttpServlet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public void init(ServletConfig config)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super.init(config);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public void doPost(HttpServletRequest req, HttpServletResponse res)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 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  doGet(req, res);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Inventory 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EditServlet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1722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public void doGet(HttpServletRequest req, HttpServletResponse res)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throws ServletException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try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// Load the driver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Class.forName("sun.jdbc.odbc.JdbcOdbcDriver");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// Define the data source for the driver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String sourceURL = "jdbc:odbc:inventoryDB";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RowSet rs = new CachedRowSet();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rs.setUrl(sourceURL);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rs.setCommand("select * from item where id = ?");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rs.setInt(1, Integer.parseInt(req.getParameter("id")));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rs.execute(); 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req.setAttribute("rs", rs);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getServletContext().getRequestDispatcher("/Edit.jsp").forward(req, res);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} catch(Exception ex)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    throw new ServletException(ex);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56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4343400" cy="5334000"/>
          </a:xfrm>
        </p:spPr>
        <p:txBody>
          <a:bodyPr>
            <a:normAutofit lnSpcReduction="10000"/>
          </a:bodyPr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package edu.albany.mis.goel.servlets;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9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javax.servlet.ServletException;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javax.servlet.ServletConfig;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javax.servlet.http.HttpServlet;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javax.servlet.http.HttpServletRequest;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javax.servlet.http.HttpServletResponse;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javax.sql.DataSource;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javax.naming.InitialContext;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java.sql.DriverManager;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java.sql.Connection;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java.sql.PreparedStatement;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import java.sql.ResultSet;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public class UpdateServlet extends HttpServlet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public void init(ServletConfig config)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    super.init(config);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public void doPost(HttpServletRequest req, HttpServletResponse res)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   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  doGet(req, res);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public void doGet(HttpServletRequest req, HttpServletResponse res)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  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  Connection con = null; 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try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    // Load the driver class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    Class.forName("sun.jdbc.odbc.JdbcOdbcDriver");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</a:t>
            </a:r>
            <a:r>
              <a:rPr lang="en-US" sz="900">
                <a:latin typeface="Arial" panose="020B0604020202020204" pitchFamily="34" charset="0"/>
              </a:rPr>
              <a:t>// Define the data source for the driver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900">
                <a:latin typeface="Arial" panose="020B0604020202020204" pitchFamily="34" charset="0"/>
              </a:rPr>
              <a:t>      String sourceURL = "jdbc:odbc:inventoryDB";</a:t>
            </a:r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Inventory 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UpdateServlet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4770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// Create a connection through the DriverManager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con = DriverManager.getConnection(sourceURL);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System.out.println("Connected Connection");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PreparedStatement stmt= con.prepareStatement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  ("update item " +  "set name = ?, " + "description = ?, " + "price = ?, "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   +  "stock = ? " + "where id = ?");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stmt.setString(1, req.getParameter("name"));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stmt.setString(2, req.getParameter("description"));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stmt.setDouble(3, Double.parseDouble(req.getParameter("price")));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stmt.setInt(4, Integer.parseInt(req.getParameter("stock")));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stmt.setInt(5, Integer.parseInt(req.getParameter("id")));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stmt.executeUpdate(); 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stmt.close();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getServletContext().getRequestDispatcher("/List").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forward(req, res);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} catch(Exception ex)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throw new ServletException(ex);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} finally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try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  if(con != null)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    con.close();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} catch(Exception ex)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  throw new ServletException(ex);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900" b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8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4343400" cy="5334000"/>
          </a:xfrm>
        </p:spPr>
        <p:txBody>
          <a:bodyPr>
            <a:normAutofit lnSpcReduction="10000"/>
          </a:bodyPr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package edu.albany.mis.goel.servlets;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0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javax.servlet.ServletException;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javax.servlet.ServletConfig;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javax.servlet.http.HttpServlet;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javax.servlet.http.HttpServletRequest;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javax.servlet.http.HttpServletResponse;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javax.sql.DataSource;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javax.naming.InitialContext;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java.sql.Connection;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java.sql.DriverManager;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java.sql.PreparedStatement;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java.sql.ResultSet;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public class DeleteServlet extends HttpServlet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public void init(ServletConfig config)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super.init(config);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public void doPost(HttpServletRequest req, HttpServletResponse res)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doGet(req, res);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public void doGet(HttpServletRequest req, HttpServletResponse res)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Connection con = null;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0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2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Inventory 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DeleteServlet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4770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try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// Load the driver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Class.forName("sun.jdbc.odbc.JdbcOdbcDriver");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// Define the data source for the driver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String sourceURL = "jdbc:odbc:inventoryDB";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// Create a connection through the DriverManager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con = DriverManager.getConnection(sourceURL);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System.out.println("Connected Connection");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// Create Statement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PreparedStatement stmt =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	con.prepareStatement("delete from item where id = ?");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stmt.setInt(1, Integer.parseInt(req.getParameter("id")));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stmt.executeUpdate(); 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stmt.close();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getServletContext().getRequestDispatcher("/List").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forward(req, res);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} catch(Exception ex)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throw new ServletException(ex);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} finally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try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if(con != null) con.close();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} catch(Exception ex)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throw new ServletException(ex);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1000" b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989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4343400" cy="5334000"/>
          </a:xfrm>
        </p:spPr>
        <p:txBody>
          <a:bodyPr>
            <a:normAutofit lnSpcReduction="10000"/>
          </a:bodyPr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package edu.albany.mis.goel.servlets;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0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javax.servlet.ServletException;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javax.servlet.ServletConfig;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javax.servlet.http.HttpServlet;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javax.servlet.http.HttpServletRequest;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javax.servlet.http.HttpServletResponse;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javax.sql.DataSource;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javax.naming.InitialContext;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java.sql.DriverManager;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java.sql.Connection;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java.sql.PreparedStatement;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import java.sql.ResultSet;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public class CreateServlet extends HttpServlet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public void init(ServletConfig config)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super.init(config);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public void doPost(HttpServletRequest req, HttpServletResponse res)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doGet(req, res);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}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public void doGet(HttpServletRequest req, HttpServletResponse res)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throws ServletException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Connection con = null;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try { // Load the driver class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  Class.forName("sun.jdbc.odbc.JdbcOdbcDriver");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Inventory 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CreateServlet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3246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// Define the data source for the driver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String sourceURL = "jdbc:odbc:inventoryDB";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// Create a connection through the DriverManager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con = DriverManager.getConnection(sourceURL);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System.out.println("Connected Connection");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PreparedStatement stmt = con.prepareStatement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("insert into item " + "(name,description,price,stock) " +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 "values (?, ?, ?, ?)");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stmt.setString(1, req.getParameter("name"));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stmt.setString(2, req.getParameter("description"));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stmt.setDouble(3, Double.parseDouble(req.getParameter("price")));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stmt.setInt(4, Integer.parseInt(req.getParameter("stock")));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stmt.executeUpdate(); 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stmt.close();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getServletContext().getRequestDispatcher("/List").forward(req, res);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} catch(Exception ex)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throw new ServletException(ex);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} finally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try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if(con != null) con.close();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} catch(Exception ex)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throw new ServletException(ex);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41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343400" cy="5334000"/>
          </a:xfrm>
        </p:spPr>
        <p:txBody>
          <a:bodyPr>
            <a:normAutofit fontScale="92500"/>
          </a:bodyPr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&lt;%@page contentType="text/html"%&gt;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&lt;jsp:useBean id="rs" scope="request" type="javax.sql.RowSet" /&gt;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&lt;html&gt;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&lt;head&gt;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&lt;title&gt;Inventory - Edit&lt;/title&gt;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&lt;/head&gt;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&lt;body style="font-family:verdana;font-size:10pt;"&gt;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&lt;%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if(rs.next())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&lt;form action="Update"&gt;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&lt;input name="id" type="hidden" value="&lt;%= rs.getString(1) %&gt;"/&gt;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&lt;table cellpadding="5" style="font-family:verdana;font-size:10pt;"&gt;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&lt;td&gt;&lt;b&gt;Name:&lt;/b&gt;&lt;/td&gt;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  &lt;input name="name" type="text" value="&lt;%= rs.getString(2) %&gt;"/&gt;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&lt;td&gt;&lt;b&gt;Description:&lt;/b&gt;&lt;/td&gt;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  &lt;input name="description" type="text" value="&lt;%= rs.getString(3) %&gt;"/&gt;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Inventory 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Edit.jsp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1722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&lt;tr&gt;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&lt;td&gt;&lt;b&gt;Price:&lt;/b&gt;&lt;/td&gt;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  &lt;input name="price" type="text" value="&lt;%= rs.getString(4) %&gt;"/&gt;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&lt;/tr&gt;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&lt;td&gt;&lt;b&gt;Stock:&lt;/b&gt;&lt;/td&gt;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  &lt;input name="stock" type="text" value="&lt;%= rs.getString(5) %&gt;"/&gt;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&lt;/tr&gt;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&lt;td&gt;&lt;/td&gt;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  &lt;input type="submit" value="Update"/&gt;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&lt;/tr&gt;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&lt;/table&gt;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&lt;%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7519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343400" cy="53340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&lt;%@page contentType="text/html"%&gt;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&lt;jsp:useBean id="rs" scope="request" type="javax.sql.RowSet" /&gt;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0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&lt;html&gt;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&lt;head&gt;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&lt;title&gt;Inventory - List&lt;/title&gt;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&lt;/head&gt;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&lt;body style="font-family:verdana;font-size:10pt;"&gt;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&lt;table cellpadding="5" style="font-family:verdana;font-size:10pt;"&gt;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&lt;th&gt;Name&lt;/th&gt;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&lt;th&gt;Description&lt;/th&gt;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&lt;th&gt;Price&lt;/th&gt;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&lt;th&gt;Stock&lt;/th&gt;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&lt;th&gt;&lt;/th&gt;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&lt;th&gt;&lt;/th&gt;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&lt;%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while(rs.next()) {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%&gt;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Inventory 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Edit.jsp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1722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&lt;tr&gt;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&lt;td&gt;&lt;%= rs.getString(2) %&gt;&lt;/td&gt;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&lt;td&gt;&lt;%= rs.getString(3) %&gt;&lt;/td&gt;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&lt;td&gt;&lt;%= rs.getString(4) %&gt;&lt;/td&gt;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&lt;td&gt;&lt;%= rs.getString(5) %&gt;&lt;/td&gt;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&lt;a href="Delete?id=&lt;%= rs.getString(1) %&gt;"&gt;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  Delete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&lt;/a&gt;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&lt;a href="Edit?id=&lt;%= rs.getString(1) %&gt;"&gt;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  Edit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&lt;/a&gt;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&lt;/tr&gt;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&lt;%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%&gt;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&lt;/table&gt;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&lt;a href="New.html"&gt;New Item&lt;/a&gt;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9915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4343400" cy="5334000"/>
          </a:xfrm>
        </p:spPr>
        <p:txBody>
          <a:bodyPr>
            <a:normAutofit lnSpcReduction="10000"/>
          </a:bodyPr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&lt;html&gt;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&lt;head&gt;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&lt;title&gt;Inventory - Add New Item&lt;/title&gt;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&lt;/head&gt;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&lt;body style="font-family:verdana;font-size:10pt;"&gt;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000">
              <a:latin typeface="Arial" panose="020B0604020202020204" pitchFamily="34" charset="0"/>
            </a:endParaRP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&lt;form action="Create"&gt;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&lt;table cellpadding="5" style="font-family:verdana;font-size:10pt;"&gt;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&lt;td&gt;&lt;b&gt;Name:&lt;/b&gt;&lt;/td&gt;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&lt;td&gt;&lt;input name="name" type="text"/&gt;&lt;/td&gt;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&lt;td&gt;&lt;b&gt;Description:&lt;/b&gt;&lt;/td&gt;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&lt;td&gt;&lt;input name="description" type="text"/&gt;&lt;/td&gt;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&lt;td&gt;&lt;b&gt;Price:&lt;/b&gt;&lt;/td&gt;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&lt;td&gt;&lt;input name="price" type="text"/&gt;&lt;/td&gt;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&lt;td&gt;&lt;b&gt;Stock:&lt;/b&gt;&lt;/td&gt;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  &lt;td&gt;&lt;input name="stock" type="text"/&gt;&lt;/td&gt;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&lt;/tr&gt;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1000">
                <a:latin typeface="Arial" panose="020B0604020202020204" pitchFamily="34" charset="0"/>
              </a:rPr>
              <a:t>       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Inventory </a:t>
            </a:r>
            <a:r>
              <a:rPr 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sz="3200">
                <a:solidFill>
                  <a:srgbClr val="CC0000"/>
                </a:solidFill>
                <a:latin typeface="Arial-BoldMT"/>
              </a:rPr>
            </a:br>
            <a:r>
              <a:rPr lang="en-US">
                <a:solidFill>
                  <a:srgbClr val="333399"/>
                </a:solidFill>
              </a:rPr>
              <a:t>New.html</a:t>
            </a:r>
            <a:endParaRPr lang="en-US" sz="32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172200" y="11430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1100138" indent="-5334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366838" indent="-4572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3353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1919288" indent="-381000">
              <a:spcBef>
                <a:spcPct val="20000"/>
              </a:spcBef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3764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8336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2908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748088" indent="-3810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&lt;tr&gt;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&lt;td&gt;&lt;/td&gt;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  &lt;td&gt;&lt;input type="submit" value="Create"/&gt;&lt;/td&gt;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    &lt;/tr&gt;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1000" b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  &lt;/table&gt;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1000" b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0960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990601"/>
            <a:ext cx="7466013" cy="3794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JSP - Database Access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Understanding on how JDBC application works.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Before starting with database access through a JSP, make sure that you have proper JDBC environment setup along with a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177761" y="542938"/>
            <a:ext cx="7837920" cy="1062832"/>
          </a:xfrm>
          <a:ln/>
        </p:spPr>
        <p:txBody>
          <a:bodyPr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b="1" dirty="0">
                <a:latin typeface="Times New Roman" pitchFamily="16" charset="0"/>
              </a:rPr>
              <a:t>Steps to </a:t>
            </a:r>
            <a:r>
              <a:rPr lang="en-IN" b="1" dirty="0" err="1">
                <a:latin typeface="Times New Roman" pitchFamily="16" charset="0"/>
              </a:rPr>
              <a:t>creatd</a:t>
            </a:r>
            <a:r>
              <a:rPr lang="en-IN" b="1" dirty="0">
                <a:latin typeface="Times New Roman" pitchFamily="16" charset="0"/>
              </a:rPr>
              <a:t> JDBC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0480" y="1841955"/>
            <a:ext cx="7511040" cy="4444307"/>
          </a:xfrm>
          <a:prstGeom prst="rect">
            <a:avLst/>
          </a:prstGeom>
          <a:noFill/>
          <a:ln/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Tables creation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Load the driver manager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Connection establishment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Statement creations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Process the result set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Execute the statement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Close the connection and statement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Stop the program</a:t>
            </a:r>
          </a:p>
        </p:txBody>
      </p:sp>
    </p:spTree>
    <p:extLst>
      <p:ext uri="{BB962C8B-B14F-4D97-AF65-F5344CB8AC3E}">
        <p14:creationId xmlns:p14="http://schemas.microsoft.com/office/powerpoint/2010/main" val="1593031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Scripting Example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0600"/>
            <a:ext cx="6553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177761" y="542938"/>
            <a:ext cx="7837920" cy="1062832"/>
          </a:xfrm>
          <a:ln/>
        </p:spPr>
        <p:txBody>
          <a:bodyPr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b="1" dirty="0">
                <a:latin typeface="Times New Roman" pitchFamily="16" charset="0"/>
              </a:rPr>
              <a:t>Creating a Database Table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0480" y="1841955"/>
            <a:ext cx="7511040" cy="4444307"/>
          </a:xfrm>
          <a:prstGeom prst="rect">
            <a:avLst/>
          </a:prstGeom>
          <a:noFill/>
          <a:ln/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String table ;</a:t>
            </a:r>
          </a:p>
          <a:p>
            <a:pPr marL="0" indent="0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table=  "CREATE TABLE  Employee11(</a:t>
            </a:r>
            <a:r>
              <a:rPr lang="en-IN" dirty="0" err="1">
                <a:latin typeface="Times New Roman" pitchFamily="16" charset="0"/>
              </a:rPr>
              <a:t>Emp_code</a:t>
            </a:r>
            <a:r>
              <a:rPr lang="en-IN" dirty="0">
                <a:latin typeface="Times New Roman" pitchFamily="16" charset="0"/>
              </a:rPr>
              <a:t> integer, </a:t>
            </a:r>
            <a:r>
              <a:rPr lang="en-IN" dirty="0" err="1">
                <a:latin typeface="Times New Roman" pitchFamily="16" charset="0"/>
              </a:rPr>
              <a:t>Emp_name</a:t>
            </a:r>
            <a:r>
              <a:rPr lang="en-IN" dirty="0">
                <a:latin typeface="Times New Roman" pitchFamily="16" charset="0"/>
              </a:rPr>
              <a:t> </a:t>
            </a:r>
            <a:r>
              <a:rPr lang="en-IN" dirty="0" err="1">
                <a:latin typeface="Times New Roman" pitchFamily="16" charset="0"/>
              </a:rPr>
              <a:t>varchar</a:t>
            </a:r>
            <a:r>
              <a:rPr lang="en-IN" dirty="0">
                <a:latin typeface="Times New Roman" pitchFamily="16" charset="0"/>
              </a:rPr>
              <a:t>(10))";</a:t>
            </a:r>
          </a:p>
          <a:p>
            <a:pPr marL="0" indent="0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  </a:t>
            </a:r>
            <a:r>
              <a:rPr lang="en-IN" dirty="0" err="1">
                <a:latin typeface="Times New Roman" pitchFamily="16" charset="0"/>
              </a:rPr>
              <a:t>st.executeUpdate</a:t>
            </a:r>
            <a:r>
              <a:rPr lang="en-IN" dirty="0">
                <a:latin typeface="Times New Roman" pitchFamily="16" charset="0"/>
              </a:rPr>
              <a:t>(table);</a:t>
            </a:r>
          </a:p>
        </p:txBody>
      </p:sp>
    </p:spTree>
    <p:extLst>
      <p:ext uri="{BB962C8B-B14F-4D97-AF65-F5344CB8AC3E}">
        <p14:creationId xmlns:p14="http://schemas.microsoft.com/office/powerpoint/2010/main" val="1856812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177761" y="542938"/>
            <a:ext cx="7837920" cy="106283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/>
              <a:t>Connection Establishment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0480" y="1841955"/>
            <a:ext cx="7511040" cy="4444307"/>
          </a:xfrm>
          <a:prstGeom prst="rect">
            <a:avLst/>
          </a:prstGeom>
          <a:noFill/>
          <a:ln/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/>
              <a:t>Is an interface in  java.sql package </a:t>
            </a:r>
            <a:br>
              <a:rPr lang="en-IN" dirty="0"/>
            </a:br>
            <a:r>
              <a:rPr lang="en-IN" dirty="0"/>
              <a:t>Specifies connection with specific database like: </a:t>
            </a:r>
            <a:r>
              <a:rPr lang="en-IN" dirty="0" err="1"/>
              <a:t>MySQL</a:t>
            </a:r>
            <a:r>
              <a:rPr lang="en-IN" dirty="0"/>
              <a:t>, Ms-Access,  Oracle etc and java files.</a:t>
            </a:r>
          </a:p>
          <a:p>
            <a:pPr marL="0" indent="0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/>
              <a:t>The SQL statements are executed within the context of the Connection interface.</a:t>
            </a:r>
          </a:p>
          <a:p>
            <a:pPr marL="0" indent="0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IN" dirty="0"/>
          </a:p>
          <a:p>
            <a:pPr marL="0" indent="0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 err="1"/>
              <a:t>Class.forName</a:t>
            </a:r>
            <a:r>
              <a:rPr lang="en-IN" dirty="0"/>
              <a:t>(String driver):</a:t>
            </a:r>
          </a:p>
        </p:txBody>
      </p:sp>
    </p:spTree>
    <p:extLst>
      <p:ext uri="{BB962C8B-B14F-4D97-AF65-F5344CB8AC3E}">
        <p14:creationId xmlns:p14="http://schemas.microsoft.com/office/powerpoint/2010/main" val="679669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74560" y="324035"/>
            <a:ext cx="7791840" cy="1438711"/>
          </a:xfrm>
          <a:prstGeom prst="rect">
            <a:avLst/>
          </a:prstGeom>
          <a:noFill/>
          <a:ln/>
        </p:spPr>
        <p:txBody>
          <a:bodyPr vert="horz" lIns="81639" tIns="42452" rIns="81639" bIns="42452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300" b="1" dirty="0">
                <a:latin typeface="Times New Roman" pitchFamily="16" charset="0"/>
              </a:rPr>
              <a:t>Connection Establishment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06241" y="2017652"/>
            <a:ext cx="7771680" cy="4114512"/>
          </a:xfrm>
          <a:prstGeom prst="rect">
            <a:avLst/>
          </a:prstGeom>
          <a:noFill/>
          <a:ln/>
        </p:spPr>
        <p:txBody>
          <a:bodyPr vert="horz" lIns="81639" tIns="42452" rIns="81639" bIns="42452" rtlCol="0">
            <a:normAutofit/>
          </a:bodyPr>
          <a:lstStyle/>
          <a:p>
            <a:pPr marL="306725" indent="-306725">
              <a:spcBef>
                <a:spcPts val="726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Syntax</a:t>
            </a:r>
          </a:p>
          <a:p>
            <a:pPr marL="306725" indent="-306725"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solidFill>
                  <a:srgbClr val="FF0000"/>
                </a:solidFill>
                <a:latin typeface="Times New Roman" pitchFamily="16" charset="0"/>
              </a:rPr>
              <a:t>Connection</a:t>
            </a:r>
            <a:r>
              <a:rPr lang="en-IN" dirty="0">
                <a:latin typeface="Times New Roman" pitchFamily="16" charset="0"/>
              </a:rPr>
              <a:t> </a:t>
            </a:r>
            <a:r>
              <a:rPr lang="en-IN" dirty="0" err="1">
                <a:latin typeface="Times New Roman" pitchFamily="16" charset="0"/>
              </a:rPr>
              <a:t>conn</a:t>
            </a:r>
            <a:r>
              <a:rPr lang="en-IN" dirty="0">
                <a:latin typeface="Times New Roman" pitchFamily="16" charset="0"/>
              </a:rPr>
              <a:t>; </a:t>
            </a:r>
            <a:r>
              <a:rPr lang="en-IN" dirty="0" err="1">
                <a:solidFill>
                  <a:srgbClr val="FF0000"/>
                </a:solidFill>
                <a:latin typeface="Times New Roman" pitchFamily="16" charset="0"/>
              </a:rPr>
              <a:t>Class.forname</a:t>
            </a:r>
            <a:r>
              <a:rPr lang="en-IN" dirty="0">
                <a:latin typeface="Times New Roman" pitchFamily="16" charset="0"/>
              </a:rPr>
              <a:t>(“</a:t>
            </a:r>
            <a:r>
              <a:rPr lang="en-IN" dirty="0" err="1">
                <a:latin typeface="Times New Roman" pitchFamily="16" charset="0"/>
              </a:rPr>
              <a:t>com.mysql.jdbc.Driver</a:t>
            </a:r>
            <a:r>
              <a:rPr lang="en-IN" dirty="0">
                <a:latin typeface="Times New Roman" pitchFamily="16" charset="0"/>
              </a:rPr>
              <a:t>”).</a:t>
            </a:r>
            <a:r>
              <a:rPr lang="en-IN" dirty="0" err="1">
                <a:solidFill>
                  <a:srgbClr val="FF0000"/>
                </a:solidFill>
                <a:latin typeface="Times New Roman" pitchFamily="16" charset="0"/>
              </a:rPr>
              <a:t>newInstance</a:t>
            </a:r>
            <a:r>
              <a:rPr lang="en-IN" dirty="0">
                <a:latin typeface="Times New Roman" pitchFamily="16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76641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77761" y="542938"/>
            <a:ext cx="7837920" cy="106283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 err="1"/>
              <a:t>DriverManager</a:t>
            </a:r>
            <a:endParaRPr lang="en-IN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0480" y="1841955"/>
            <a:ext cx="7511040" cy="4444307"/>
          </a:xfrm>
          <a:prstGeom prst="rect">
            <a:avLst/>
          </a:prstGeom>
          <a:noFill/>
          <a:ln/>
        </p:spPr>
        <p:txBody>
          <a:bodyPr vert="horz" lIns="0" tIns="0" rIns="0" bIns="0" rtlCol="0" anchor="ctr">
            <a:normAutofit lnSpcReduction="10000"/>
          </a:bodyPr>
          <a:lstStyle/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It is a class of java.sql package that controls a set of JDBC drivers. 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Each driver has to be register with this class.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 err="1">
                <a:latin typeface="Times New Roman" pitchFamily="16" charset="0"/>
              </a:rPr>
              <a:t>getConnection</a:t>
            </a:r>
            <a:r>
              <a:rPr lang="en-IN" dirty="0">
                <a:latin typeface="Times New Roman" pitchFamily="16" charset="0"/>
              </a:rPr>
              <a:t>(String </a:t>
            </a:r>
            <a:r>
              <a:rPr lang="en-IN" dirty="0" err="1">
                <a:latin typeface="Times New Roman" pitchFamily="16" charset="0"/>
              </a:rPr>
              <a:t>url</a:t>
            </a:r>
            <a:r>
              <a:rPr lang="en-IN" dirty="0">
                <a:latin typeface="Times New Roman" pitchFamily="16" charset="0"/>
              </a:rPr>
              <a:t>, String </a:t>
            </a:r>
            <a:r>
              <a:rPr lang="en-IN" dirty="0" err="1">
                <a:latin typeface="Times New Roman" pitchFamily="16" charset="0"/>
              </a:rPr>
              <a:t>userName</a:t>
            </a:r>
            <a:r>
              <a:rPr lang="en-IN" dirty="0">
                <a:latin typeface="Times New Roman" pitchFamily="16" charset="0"/>
              </a:rPr>
              <a:t>, String password):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 </a:t>
            </a:r>
            <a:r>
              <a:rPr lang="en-IN" dirty="0" err="1">
                <a:latin typeface="Times New Roman" pitchFamily="16" charset="0"/>
              </a:rPr>
              <a:t>url</a:t>
            </a:r>
            <a:r>
              <a:rPr lang="en-IN" dirty="0">
                <a:latin typeface="Times New Roman" pitchFamily="16" charset="0"/>
              </a:rPr>
              <a:t>: - Database </a:t>
            </a:r>
            <a:r>
              <a:rPr lang="en-IN" dirty="0" err="1">
                <a:latin typeface="Times New Roman" pitchFamily="16" charset="0"/>
              </a:rPr>
              <a:t>url</a:t>
            </a:r>
            <a:r>
              <a:rPr lang="en-IN" dirty="0">
                <a:latin typeface="Times New Roman" pitchFamily="16" charset="0"/>
              </a:rPr>
              <a:t> where stored or created your database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  </a:t>
            </a:r>
            <a:r>
              <a:rPr lang="en-IN" dirty="0" err="1">
                <a:latin typeface="Times New Roman" pitchFamily="16" charset="0"/>
              </a:rPr>
              <a:t>userName</a:t>
            </a:r>
            <a:r>
              <a:rPr lang="en-IN" dirty="0">
                <a:latin typeface="Times New Roman" pitchFamily="16" charset="0"/>
              </a:rPr>
              <a:t>: - User name of </a:t>
            </a:r>
            <a:r>
              <a:rPr lang="en-IN" dirty="0" err="1">
                <a:latin typeface="Times New Roman" pitchFamily="16" charset="0"/>
              </a:rPr>
              <a:t>MySQL</a:t>
            </a:r>
            <a:endParaRPr lang="en-IN" dirty="0">
              <a:latin typeface="Times New Roman" pitchFamily="16" charset="0"/>
            </a:endParaRP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  password: -Password of </a:t>
            </a:r>
            <a:r>
              <a:rPr lang="en-IN" dirty="0" err="1">
                <a:latin typeface="Times New Roman" pitchFamily="16" charset="0"/>
              </a:rPr>
              <a:t>MySQL</a:t>
            </a:r>
            <a:r>
              <a:rPr lang="en-IN" dirty="0">
                <a:latin typeface="Times New Roman" pitchFamily="1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513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74560" y="324035"/>
            <a:ext cx="7791840" cy="1438711"/>
          </a:xfrm>
          <a:prstGeom prst="rect">
            <a:avLst/>
          </a:prstGeom>
          <a:noFill/>
          <a:ln/>
        </p:spPr>
        <p:txBody>
          <a:bodyPr vert="horz" lIns="81639" tIns="42452" rIns="81639" bIns="42452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300" b="1" dirty="0">
                <a:latin typeface="Times New Roman" pitchFamily="16" charset="0"/>
              </a:rPr>
              <a:t>Load the </a:t>
            </a:r>
            <a:r>
              <a:rPr lang="en-IN" sz="3300" b="1" dirty="0">
                <a:solidFill>
                  <a:srgbClr val="FF0000"/>
                </a:solidFill>
                <a:latin typeface="Times New Roman" pitchFamily="16" charset="0"/>
              </a:rPr>
              <a:t>JDBC Driver</a:t>
            </a:r>
            <a:r>
              <a:rPr lang="en-IN" sz="3300" b="1" dirty="0">
                <a:latin typeface="Times New Roman" pitchFamily="16" charset="0"/>
              </a:rPr>
              <a:t> into the database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06241" y="2017652"/>
            <a:ext cx="7771680" cy="4463028"/>
          </a:xfrm>
          <a:prstGeom prst="rect">
            <a:avLst/>
          </a:prstGeom>
          <a:noFill/>
          <a:ln/>
        </p:spPr>
        <p:txBody>
          <a:bodyPr vert="horz" lIns="81639" tIns="42452" rIns="81639" bIns="42452" rtlCol="0">
            <a:normAutofit/>
          </a:bodyPr>
          <a:lstStyle/>
          <a:p>
            <a:pPr marL="306725" indent="-306725">
              <a:spcBef>
                <a:spcPts val="726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600" dirty="0">
                <a:latin typeface="Times New Roman" pitchFamily="16" charset="0"/>
              </a:rPr>
              <a:t>Syntax</a:t>
            </a:r>
          </a:p>
          <a:p>
            <a:pPr marL="306725" indent="-306725"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600" dirty="0">
                <a:latin typeface="Times New Roman" pitchFamily="16" charset="0"/>
              </a:rPr>
              <a:t>String </a:t>
            </a:r>
            <a:r>
              <a:rPr lang="en-IN" sz="3600" dirty="0" err="1">
                <a:latin typeface="Times New Roman" pitchFamily="16" charset="0"/>
              </a:rPr>
              <a:t>userName</a:t>
            </a:r>
            <a:r>
              <a:rPr lang="en-IN" sz="3600" dirty="0">
                <a:latin typeface="Times New Roman" pitchFamily="16" charset="0"/>
              </a:rPr>
              <a:t> = "root";</a:t>
            </a:r>
          </a:p>
          <a:p>
            <a:pPr marL="306725" indent="-306725"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600" dirty="0">
                <a:latin typeface="Times New Roman" pitchFamily="16" charset="0"/>
              </a:rPr>
              <a:t>String password = "</a:t>
            </a:r>
            <a:r>
              <a:rPr lang="en-IN" sz="3600" dirty="0" err="1">
                <a:latin typeface="Times New Roman" pitchFamily="16" charset="0"/>
              </a:rPr>
              <a:t>mysql</a:t>
            </a:r>
            <a:r>
              <a:rPr lang="en-IN" sz="3600" dirty="0">
                <a:latin typeface="Times New Roman" pitchFamily="16" charset="0"/>
              </a:rPr>
              <a:t>";</a:t>
            </a:r>
          </a:p>
          <a:p>
            <a:pPr marL="306725" indent="-306725"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600" dirty="0">
                <a:latin typeface="Times New Roman" pitchFamily="16" charset="0"/>
              </a:rPr>
              <a:t>String </a:t>
            </a:r>
            <a:r>
              <a:rPr lang="en-IN" sz="3600" dirty="0" err="1">
                <a:latin typeface="Times New Roman" pitchFamily="16" charset="0"/>
              </a:rPr>
              <a:t>url</a:t>
            </a:r>
            <a:r>
              <a:rPr lang="en-IN" sz="3600" dirty="0">
                <a:latin typeface="Times New Roman" pitchFamily="16" charset="0"/>
              </a:rPr>
              <a:t> = "</a:t>
            </a:r>
            <a:r>
              <a:rPr lang="en-IN" sz="3600" dirty="0" err="1">
                <a:latin typeface="Times New Roman" pitchFamily="16" charset="0"/>
              </a:rPr>
              <a:t>jdbc:mysql</a:t>
            </a:r>
            <a:r>
              <a:rPr lang="en-IN" sz="3600" dirty="0">
                <a:latin typeface="Times New Roman" pitchFamily="16" charset="0"/>
              </a:rPr>
              <a:t>://</a:t>
            </a:r>
            <a:r>
              <a:rPr lang="en-IN" sz="3600" dirty="0" err="1">
                <a:latin typeface="Times New Roman" pitchFamily="16" charset="0"/>
              </a:rPr>
              <a:t>localhost</a:t>
            </a:r>
            <a:r>
              <a:rPr lang="en-IN" sz="3600" dirty="0">
                <a:latin typeface="Times New Roman" pitchFamily="16" charset="0"/>
              </a:rPr>
              <a:t>/programs";</a:t>
            </a:r>
          </a:p>
          <a:p>
            <a:pPr marL="306725" indent="-306725">
              <a:spcBef>
                <a:spcPts val="726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600" dirty="0" err="1">
                <a:latin typeface="Times New Roman" pitchFamily="16" charset="0"/>
              </a:rPr>
              <a:t>conn</a:t>
            </a:r>
            <a:r>
              <a:rPr lang="en-IN" sz="3600" dirty="0">
                <a:latin typeface="Times New Roman" pitchFamily="16" charset="0"/>
              </a:rPr>
              <a:t> = </a:t>
            </a:r>
            <a:r>
              <a:rPr lang="en-IN" sz="3600" dirty="0" err="1">
                <a:latin typeface="Times New Roman" pitchFamily="16" charset="0"/>
              </a:rPr>
              <a:t>DriverManager.getConnection</a:t>
            </a:r>
            <a:r>
              <a:rPr lang="en-IN" sz="3600" dirty="0">
                <a:latin typeface="Times New Roman" pitchFamily="16" charset="0"/>
              </a:rPr>
              <a:t>(</a:t>
            </a:r>
            <a:r>
              <a:rPr lang="en-IN" sz="3600" dirty="0" err="1">
                <a:latin typeface="Times New Roman" pitchFamily="16" charset="0"/>
              </a:rPr>
              <a:t>url,userName,password</a:t>
            </a:r>
            <a:r>
              <a:rPr lang="en-IN" sz="3600" dirty="0">
                <a:latin typeface="Times New Roman" pitchFamily="16" charset="0"/>
              </a:rPr>
              <a:t>);</a:t>
            </a:r>
          </a:p>
          <a:p>
            <a:pPr marL="306725" indent="-306725"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IN" sz="3600" dirty="0">
              <a:latin typeface="Times New Roman" pitchFamily="16" charset="0"/>
            </a:endParaRPr>
          </a:p>
          <a:p>
            <a:pPr marL="306725" indent="-306725"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IN" sz="3600" dirty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59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74560" y="324035"/>
            <a:ext cx="7791840" cy="1438711"/>
          </a:xfrm>
          <a:prstGeom prst="rect">
            <a:avLst/>
          </a:prstGeom>
          <a:noFill/>
          <a:ln/>
        </p:spPr>
        <p:txBody>
          <a:bodyPr vert="horz" lIns="81639" tIns="42452" rIns="81639" bIns="42452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300" b="1" dirty="0">
                <a:latin typeface="Times New Roman" pitchFamily="16" charset="0"/>
              </a:rPr>
              <a:t>Create the statements and update the values in the table structure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02561" y="2017654"/>
            <a:ext cx="7875360" cy="4281569"/>
          </a:xfrm>
          <a:prstGeom prst="rect">
            <a:avLst/>
          </a:prstGeom>
          <a:noFill/>
          <a:ln/>
        </p:spPr>
        <p:txBody>
          <a:bodyPr vert="horz" lIns="81639" tIns="42452" rIns="81639" bIns="42452" rtlCol="0">
            <a:normAutofit/>
          </a:bodyPr>
          <a:lstStyle/>
          <a:p>
            <a:pPr marL="306725" indent="-306725">
              <a:spcBef>
                <a:spcPts val="726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600" dirty="0">
                <a:latin typeface="Times New Roman" pitchFamily="16" charset="0"/>
              </a:rPr>
              <a:t>Statement </a:t>
            </a:r>
            <a:r>
              <a:rPr lang="en-IN" sz="3600" dirty="0" err="1">
                <a:latin typeface="Times New Roman" pitchFamily="16" charset="0"/>
              </a:rPr>
              <a:t>st</a:t>
            </a:r>
            <a:r>
              <a:rPr lang="en-IN" sz="3600" dirty="0">
                <a:latin typeface="Times New Roman" pitchFamily="16" charset="0"/>
              </a:rPr>
              <a:t>=</a:t>
            </a:r>
            <a:r>
              <a:rPr lang="en-IN" sz="3600" dirty="0" err="1">
                <a:latin typeface="Times New Roman" pitchFamily="16" charset="0"/>
              </a:rPr>
              <a:t>conn.createStatement</a:t>
            </a:r>
            <a:r>
              <a:rPr lang="en-IN" sz="3600" dirty="0">
                <a:latin typeface="Times New Roman" pitchFamily="16" charset="0"/>
              </a:rPr>
              <a:t>();</a:t>
            </a:r>
          </a:p>
          <a:p>
            <a:pPr marL="306725" indent="-306725">
              <a:spcBef>
                <a:spcPts val="726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600" dirty="0" err="1">
                <a:latin typeface="Times New Roman" pitchFamily="16" charset="0"/>
              </a:rPr>
              <a:t>st.execute</a:t>
            </a:r>
            <a:r>
              <a:rPr lang="en-IN" sz="3600" dirty="0">
                <a:latin typeface="Times New Roman" pitchFamily="16" charset="0"/>
              </a:rPr>
              <a:t>("create table stud10(</a:t>
            </a:r>
            <a:r>
              <a:rPr lang="en-IN" sz="3600" dirty="0" err="1">
                <a:latin typeface="Times New Roman" pitchFamily="16" charset="0"/>
              </a:rPr>
              <a:t>rollno</a:t>
            </a:r>
            <a:r>
              <a:rPr lang="en-IN" sz="3600" dirty="0">
                <a:latin typeface="Times New Roman" pitchFamily="16" charset="0"/>
              </a:rPr>
              <a:t> </a:t>
            </a:r>
            <a:r>
              <a:rPr lang="en-IN" sz="3600" dirty="0" err="1">
                <a:latin typeface="Times New Roman" pitchFamily="16" charset="0"/>
              </a:rPr>
              <a:t>int,name</a:t>
            </a:r>
            <a:r>
              <a:rPr lang="en-IN" sz="3600" dirty="0">
                <a:latin typeface="Times New Roman" pitchFamily="16" charset="0"/>
              </a:rPr>
              <a:t> text,m1 int,m2 </a:t>
            </a:r>
            <a:r>
              <a:rPr lang="en-IN" sz="3600" dirty="0" err="1">
                <a:latin typeface="Times New Roman" pitchFamily="16" charset="0"/>
              </a:rPr>
              <a:t>int</a:t>
            </a:r>
            <a:r>
              <a:rPr lang="en-IN" sz="3600" dirty="0">
                <a:latin typeface="Times New Roman" pitchFamily="16" charset="0"/>
              </a:rPr>
              <a:t>)");</a:t>
            </a:r>
          </a:p>
          <a:p>
            <a:pPr marL="306725" indent="-306725">
              <a:spcBef>
                <a:spcPts val="726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600" dirty="0" err="1">
                <a:latin typeface="Times New Roman" pitchFamily="16" charset="0"/>
              </a:rPr>
              <a:t>st.executeUpdate</a:t>
            </a:r>
            <a:r>
              <a:rPr lang="en-IN" sz="3600" dirty="0">
                <a:latin typeface="Times New Roman" pitchFamily="16" charset="0"/>
              </a:rPr>
              <a:t>("insert into stud10 values(2,'rani',50,90)");</a:t>
            </a:r>
          </a:p>
        </p:txBody>
      </p:sp>
    </p:spTree>
    <p:extLst>
      <p:ext uri="{BB962C8B-B14F-4D97-AF65-F5344CB8AC3E}">
        <p14:creationId xmlns:p14="http://schemas.microsoft.com/office/powerpoint/2010/main" val="3667126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74560" y="324035"/>
            <a:ext cx="7791840" cy="1438711"/>
          </a:xfrm>
          <a:prstGeom prst="rect">
            <a:avLst/>
          </a:prstGeom>
          <a:noFill/>
          <a:ln/>
        </p:spPr>
        <p:txBody>
          <a:bodyPr vert="horz" lIns="81639" tIns="42452" rIns="81639" bIns="42452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300" b="1" dirty="0">
                <a:latin typeface="Times New Roman" pitchFamily="16" charset="0"/>
              </a:rPr>
              <a:t>Process the </a:t>
            </a:r>
            <a:r>
              <a:rPr lang="en-IN" sz="3300" b="1" dirty="0">
                <a:solidFill>
                  <a:srgbClr val="FF0000"/>
                </a:solidFill>
                <a:latin typeface="Times New Roman" pitchFamily="16" charset="0"/>
              </a:rPr>
              <a:t>Query</a:t>
            </a:r>
            <a:r>
              <a:rPr lang="en-IN" sz="3300" b="1" dirty="0">
                <a:latin typeface="Times New Roman" pitchFamily="16" charset="0"/>
              </a:rPr>
              <a:t> result set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24001" y="2017654"/>
            <a:ext cx="8053920" cy="4281569"/>
          </a:xfrm>
          <a:prstGeom prst="rect">
            <a:avLst/>
          </a:prstGeom>
          <a:noFill/>
          <a:ln/>
        </p:spPr>
        <p:txBody>
          <a:bodyPr vert="horz" lIns="81639" tIns="42452" rIns="81639" bIns="42452" rtlCol="0">
            <a:normAutofit lnSpcReduction="10000"/>
          </a:bodyPr>
          <a:lstStyle/>
          <a:p>
            <a:pPr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300" dirty="0" err="1">
                <a:latin typeface="Times New Roman" pitchFamily="16" charset="0"/>
              </a:rPr>
              <a:t>rs</a:t>
            </a:r>
            <a:r>
              <a:rPr lang="en-IN" sz="3300" dirty="0">
                <a:latin typeface="Times New Roman" pitchFamily="16" charset="0"/>
              </a:rPr>
              <a:t>=</a:t>
            </a:r>
            <a:r>
              <a:rPr lang="en-IN" sz="3300" dirty="0" err="1">
                <a:latin typeface="Times New Roman" pitchFamily="16" charset="0"/>
              </a:rPr>
              <a:t>st.executeQuery</a:t>
            </a:r>
            <a:r>
              <a:rPr lang="en-IN" sz="3300" dirty="0">
                <a:latin typeface="Times New Roman" pitchFamily="16" charset="0"/>
              </a:rPr>
              <a:t>("select * from stud10");</a:t>
            </a:r>
          </a:p>
          <a:p>
            <a:pPr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300" dirty="0">
                <a:latin typeface="Times New Roman" pitchFamily="16" charset="0"/>
              </a:rPr>
              <a:t>while(</a:t>
            </a:r>
            <a:r>
              <a:rPr lang="en-IN" sz="3300" dirty="0" err="1">
                <a:latin typeface="Times New Roman" pitchFamily="16" charset="0"/>
              </a:rPr>
              <a:t>rs.next</a:t>
            </a:r>
            <a:r>
              <a:rPr lang="en-IN" sz="3300" dirty="0">
                <a:latin typeface="Times New Roman" pitchFamily="16" charset="0"/>
              </a:rPr>
              <a:t>())</a:t>
            </a:r>
          </a:p>
          <a:p>
            <a:pPr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300" dirty="0">
                <a:latin typeface="Times New Roman" pitchFamily="16" charset="0"/>
              </a:rPr>
              <a:t>{</a:t>
            </a:r>
          </a:p>
          <a:p>
            <a:pPr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300" dirty="0" err="1">
                <a:latin typeface="Times New Roman" pitchFamily="16" charset="0"/>
              </a:rPr>
              <a:t>System.out.println</a:t>
            </a:r>
            <a:r>
              <a:rPr lang="en-IN" sz="3300" dirty="0">
                <a:latin typeface="Times New Roman" pitchFamily="16" charset="0"/>
              </a:rPr>
              <a:t>(</a:t>
            </a:r>
            <a:r>
              <a:rPr lang="en-IN" sz="3300" dirty="0" err="1">
                <a:latin typeface="Times New Roman" pitchFamily="16" charset="0"/>
              </a:rPr>
              <a:t>rs.getInt</a:t>
            </a:r>
            <a:r>
              <a:rPr lang="en-IN" sz="3300" dirty="0">
                <a:latin typeface="Times New Roman" pitchFamily="16" charset="0"/>
              </a:rPr>
              <a:t>(1));</a:t>
            </a:r>
          </a:p>
          <a:p>
            <a:pPr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300" dirty="0" err="1">
                <a:latin typeface="Times New Roman" pitchFamily="16" charset="0"/>
              </a:rPr>
              <a:t>System.out.println</a:t>
            </a:r>
            <a:r>
              <a:rPr lang="en-IN" sz="3300" dirty="0">
                <a:latin typeface="Times New Roman" pitchFamily="16" charset="0"/>
              </a:rPr>
              <a:t>(</a:t>
            </a:r>
            <a:r>
              <a:rPr lang="en-IN" sz="3300" dirty="0" err="1">
                <a:latin typeface="Times New Roman" pitchFamily="16" charset="0"/>
              </a:rPr>
              <a:t>rs.getString</a:t>
            </a:r>
            <a:r>
              <a:rPr lang="en-IN" sz="3300" dirty="0">
                <a:latin typeface="Times New Roman" pitchFamily="16" charset="0"/>
              </a:rPr>
              <a:t>(2));</a:t>
            </a:r>
          </a:p>
          <a:p>
            <a:pPr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300" dirty="0" err="1">
                <a:latin typeface="Times New Roman" pitchFamily="16" charset="0"/>
              </a:rPr>
              <a:t>System.out.println</a:t>
            </a:r>
            <a:r>
              <a:rPr lang="en-IN" sz="3300" dirty="0">
                <a:latin typeface="Times New Roman" pitchFamily="16" charset="0"/>
              </a:rPr>
              <a:t>(</a:t>
            </a:r>
            <a:r>
              <a:rPr lang="en-IN" sz="3300" dirty="0" err="1">
                <a:latin typeface="Times New Roman" pitchFamily="16" charset="0"/>
              </a:rPr>
              <a:t>rs.getInt</a:t>
            </a:r>
            <a:r>
              <a:rPr lang="en-IN" sz="3300" dirty="0">
                <a:latin typeface="Times New Roman" pitchFamily="16" charset="0"/>
              </a:rPr>
              <a:t>(3));</a:t>
            </a:r>
          </a:p>
          <a:p>
            <a:pPr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300" dirty="0" err="1">
                <a:latin typeface="Times New Roman" pitchFamily="16" charset="0"/>
              </a:rPr>
              <a:t>System.out.println</a:t>
            </a:r>
            <a:r>
              <a:rPr lang="en-IN" sz="3300" dirty="0">
                <a:latin typeface="Times New Roman" pitchFamily="16" charset="0"/>
              </a:rPr>
              <a:t>(</a:t>
            </a:r>
            <a:r>
              <a:rPr lang="en-IN" sz="3300" dirty="0" err="1">
                <a:latin typeface="Times New Roman" pitchFamily="16" charset="0"/>
              </a:rPr>
              <a:t>rs.getInt</a:t>
            </a:r>
            <a:r>
              <a:rPr lang="en-IN" sz="3300" dirty="0">
                <a:latin typeface="Times New Roman" pitchFamily="16" charset="0"/>
              </a:rPr>
              <a:t>(4));</a:t>
            </a:r>
          </a:p>
          <a:p>
            <a:pPr>
              <a:spcBef>
                <a:spcPts val="726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300" dirty="0">
                <a:latin typeface="Times New Roman" pitchFamily="1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309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177761" y="542938"/>
            <a:ext cx="7837920" cy="106283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b="1" dirty="0"/>
              <a:t>Close the connection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40480" y="1841955"/>
            <a:ext cx="7511040" cy="4444307"/>
          </a:xfrm>
          <a:prstGeom prst="rect">
            <a:avLst/>
          </a:prstGeom>
          <a:noFill/>
          <a:ln/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 err="1">
                <a:latin typeface="Times New Roman" pitchFamily="16" charset="0"/>
              </a:rPr>
              <a:t>con.close</a:t>
            </a:r>
            <a:r>
              <a:rPr lang="en-IN" dirty="0">
                <a:latin typeface="Times New Roman" pitchFamily="16" charset="0"/>
              </a:rPr>
              <a:t>():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This method is used for disconnecting the connection. </a:t>
            </a:r>
          </a:p>
          <a:p>
            <a:pPr marL="0" indent="0">
              <a:lnSpc>
                <a:spcPct val="102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>
                <a:latin typeface="Times New Roman" pitchFamily="16" charset="0"/>
              </a:rPr>
              <a:t>It frees all the resources occupied by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54721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74560" y="324035"/>
            <a:ext cx="7791840" cy="1438711"/>
          </a:xfrm>
          <a:prstGeom prst="rect">
            <a:avLst/>
          </a:prstGeom>
          <a:noFill/>
          <a:ln/>
        </p:spPr>
        <p:txBody>
          <a:bodyPr vert="horz" lIns="81639" tIns="42452" rIns="81639" bIns="42452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sz="3300" b="1" dirty="0">
                <a:solidFill>
                  <a:srgbClr val="000080"/>
                </a:solidFill>
                <a:latin typeface="Times New Roman" pitchFamily="16" charset="0"/>
              </a:rPr>
              <a:t>Close the statement and connection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06241" y="2017652"/>
            <a:ext cx="7771680" cy="4114512"/>
          </a:xfrm>
          <a:prstGeom prst="rect">
            <a:avLst/>
          </a:prstGeom>
          <a:noFill/>
          <a:ln/>
        </p:spPr>
        <p:txBody>
          <a:bodyPr vert="horz" lIns="81639" tIns="42452" rIns="81639" bIns="42452" rtlCol="0">
            <a:normAutofit/>
          </a:bodyPr>
          <a:lstStyle/>
          <a:p>
            <a:pPr marL="306725" indent="-306725">
              <a:spcBef>
                <a:spcPts val="726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 err="1"/>
              <a:t>st.close</a:t>
            </a:r>
            <a:r>
              <a:rPr lang="en-IN" dirty="0"/>
              <a:t>();</a:t>
            </a:r>
          </a:p>
          <a:p>
            <a:pPr marL="306725" indent="-306725">
              <a:spcBef>
                <a:spcPts val="726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IN" dirty="0" err="1"/>
              <a:t>conn.close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94381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027907"/>
            <a:ext cx="11953875" cy="5430044"/>
          </a:xfrm>
        </p:spPr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&gt; use TEST; 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&gt; create table Employees ( id </a:t>
            </a:r>
            <a:r>
              <a:rPr lang="en-US" dirty="0" err="1" smtClean="0"/>
              <a:t>int</a:t>
            </a:r>
            <a:r>
              <a:rPr lang="en-US" dirty="0" smtClean="0"/>
              <a:t> not null, age </a:t>
            </a:r>
            <a:r>
              <a:rPr lang="en-US" dirty="0" err="1" smtClean="0"/>
              <a:t>int</a:t>
            </a:r>
            <a:r>
              <a:rPr lang="en-US" dirty="0" smtClean="0"/>
              <a:t> not null, first </a:t>
            </a:r>
            <a:r>
              <a:rPr lang="en-US" dirty="0" err="1" smtClean="0"/>
              <a:t>varchar</a:t>
            </a:r>
            <a:r>
              <a:rPr lang="en-US" dirty="0" smtClean="0"/>
              <a:t> (255), last </a:t>
            </a:r>
            <a:r>
              <a:rPr lang="en-US" dirty="0" err="1" smtClean="0"/>
              <a:t>varchar</a:t>
            </a:r>
            <a:r>
              <a:rPr lang="en-US" dirty="0" smtClean="0"/>
              <a:t> (255) ); </a:t>
            </a:r>
          </a:p>
          <a:p>
            <a:r>
              <a:rPr lang="en-US" dirty="0" smtClean="0"/>
              <a:t>Query OK, 0 rows affected (0.08 sec) 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Create Data Records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&gt; INSERT INTO Employees VALUES (100, 18, 'Zara', 'Ali'); </a:t>
            </a:r>
          </a:p>
          <a:p>
            <a:r>
              <a:rPr lang="en-US" dirty="0" smtClean="0"/>
              <a:t>Query OK, 1 row affected (0.05 sec)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&gt; INSERT INTO Employees VALUES (101, 25, '</a:t>
            </a:r>
            <a:r>
              <a:rPr lang="en-US" dirty="0" err="1" smtClean="0"/>
              <a:t>Mahnaz</a:t>
            </a:r>
            <a:r>
              <a:rPr lang="en-US" dirty="0" smtClean="0"/>
              <a:t>', '</a:t>
            </a:r>
            <a:r>
              <a:rPr lang="en-US" dirty="0" err="1" smtClean="0"/>
              <a:t>Fatma</a:t>
            </a:r>
            <a:r>
              <a:rPr lang="en-US" dirty="0" smtClean="0"/>
              <a:t>'); </a:t>
            </a:r>
          </a:p>
          <a:p>
            <a:r>
              <a:rPr lang="en-US" dirty="0" smtClean="0"/>
              <a:t>Query OK, 1 row affected (0.00 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Scripting Example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65532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8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533401"/>
            <a:ext cx="7999413" cy="8366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JSP To </a:t>
            </a:r>
            <a:r>
              <a:rPr lang="en-US" b="1" dirty="0" err="1" smtClean="0"/>
              <a:t>Mysql</a:t>
            </a:r>
            <a:r>
              <a:rPr lang="en-US" b="1" dirty="0" smtClean="0"/>
              <a:t> Database 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29038" y="2351881"/>
            <a:ext cx="49244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62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1"/>
            <a:ext cx="85725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&lt;form action="login.jsp" method="post"&gt;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name :&lt;input type="text" name="</a:t>
            </a:r>
            <a:r>
              <a:rPr lang="en-US" dirty="0" err="1" smtClean="0"/>
              <a:t>usr</a:t>
            </a:r>
            <a:r>
              <a:rPr lang="en-US" dirty="0" smtClean="0"/>
              <a:t>" /&gt;</a:t>
            </a:r>
            <a:br>
              <a:rPr lang="en-US" dirty="0" smtClean="0"/>
            </a:br>
            <a:r>
              <a:rPr lang="en-US" dirty="0" smtClean="0"/>
              <a:t>password :&lt;input type="password" name="</a:t>
            </a:r>
            <a:r>
              <a:rPr lang="en-US" dirty="0" err="1" smtClean="0"/>
              <a:t>pwd</a:t>
            </a:r>
            <a:r>
              <a:rPr lang="en-US" dirty="0" smtClean="0"/>
              <a:t>" /&gt;</a:t>
            </a:r>
            <a:br>
              <a:rPr lang="en-US" dirty="0" smtClean="0"/>
            </a:br>
            <a:r>
              <a:rPr lang="en-US" dirty="0" smtClean="0"/>
              <a:t>&lt;input type="submit" /&gt;&lt;/form&gt;&lt;/body&gt;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</a:t>
            </a:r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2672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91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228601"/>
            <a:ext cx="7466013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572500" cy="3200400"/>
          </a:xfrm>
        </p:spPr>
        <p:txBody>
          <a:bodyPr/>
          <a:lstStyle/>
          <a:p>
            <a:r>
              <a:rPr lang="en-US" dirty="0" smtClean="0"/>
              <a:t>&lt;form action="reg.jsp" method="post“&gt;</a:t>
            </a:r>
            <a:br>
              <a:rPr lang="en-US" dirty="0" smtClean="0"/>
            </a:br>
            <a:r>
              <a:rPr lang="en-US" dirty="0" smtClean="0"/>
              <a:t>Email :&lt;input type="text" name="email" /&gt;</a:t>
            </a:r>
            <a:br>
              <a:rPr lang="en-US" dirty="0" smtClean="0"/>
            </a:br>
            <a:r>
              <a:rPr lang="en-US" dirty="0" smtClean="0"/>
              <a:t>First name :&lt;input type="text" name="</a:t>
            </a:r>
            <a:r>
              <a:rPr lang="en-US" dirty="0" err="1" smtClean="0"/>
              <a:t>fname</a:t>
            </a:r>
            <a:r>
              <a:rPr lang="en-US" dirty="0" smtClean="0"/>
              <a:t>" /&gt;</a:t>
            </a:r>
            <a:br>
              <a:rPr lang="en-US" dirty="0" smtClean="0"/>
            </a:br>
            <a:r>
              <a:rPr lang="en-US" dirty="0" smtClean="0"/>
              <a:t>Last name :&lt;input type="text" name="</a:t>
            </a:r>
            <a:r>
              <a:rPr lang="en-US" dirty="0" err="1" smtClean="0"/>
              <a:t>lname</a:t>
            </a:r>
            <a:r>
              <a:rPr lang="en-US" dirty="0" smtClean="0"/>
              <a:t>" /&gt;</a:t>
            </a:r>
            <a:br>
              <a:rPr lang="en-US" dirty="0" smtClean="0"/>
            </a:br>
            <a:r>
              <a:rPr lang="en-US" dirty="0" smtClean="0"/>
              <a:t>User name :&lt;input type="text" name="</a:t>
            </a:r>
            <a:r>
              <a:rPr lang="en-US" dirty="0" err="1" smtClean="0"/>
              <a:t>userid</a:t>
            </a:r>
            <a:r>
              <a:rPr lang="en-US" dirty="0" smtClean="0"/>
              <a:t>" /&gt;</a:t>
            </a:r>
            <a:br>
              <a:rPr lang="en-US" dirty="0" smtClean="0"/>
            </a:br>
            <a:r>
              <a:rPr lang="en-US" dirty="0" smtClean="0"/>
              <a:t>password :&lt;input type="password" name="</a:t>
            </a:r>
            <a:r>
              <a:rPr lang="en-US" dirty="0" err="1" smtClean="0"/>
              <a:t>pwd</a:t>
            </a:r>
            <a:r>
              <a:rPr lang="en-US" dirty="0" smtClean="0"/>
              <a:t>" /&gt;</a:t>
            </a:r>
            <a:br>
              <a:rPr lang="en-US" dirty="0" smtClean="0"/>
            </a:br>
            <a:r>
              <a:rPr lang="en-US" dirty="0" smtClean="0"/>
              <a:t>&lt;input type="submit" /&gt;&lt;/form&gt;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191000"/>
            <a:ext cx="434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04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228601"/>
            <a:ext cx="7466013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09601"/>
            <a:ext cx="9144000" cy="6018213"/>
          </a:xfrm>
        </p:spPr>
        <p:txBody>
          <a:bodyPr/>
          <a:lstStyle/>
          <a:p>
            <a:r>
              <a:rPr lang="en-US" sz="2400" dirty="0"/>
              <a:t>&lt;%@ page import ="java.sql.*" %&gt;</a:t>
            </a:r>
            <a:br>
              <a:rPr lang="en-US" sz="2400" dirty="0"/>
            </a:br>
            <a:r>
              <a:rPr lang="en-US" sz="2400" dirty="0"/>
              <a:t>&lt;%@ page import ="javax.sql.*" %&gt;</a:t>
            </a:r>
            <a:br>
              <a:rPr lang="en-US" sz="2400" dirty="0"/>
            </a:br>
            <a:r>
              <a:rPr lang="en-US" sz="2400" dirty="0"/>
              <a:t>&lt;%     String </a:t>
            </a:r>
            <a:r>
              <a:rPr lang="en-US" sz="2400" dirty="0" err="1"/>
              <a:t>userid</a:t>
            </a:r>
            <a:r>
              <a:rPr lang="en-US" sz="2400" dirty="0"/>
              <a:t>=</a:t>
            </a:r>
            <a:r>
              <a:rPr lang="en-US" sz="2400" dirty="0" err="1"/>
              <a:t>request.getParameter</a:t>
            </a:r>
            <a:r>
              <a:rPr lang="en-US" sz="2400" dirty="0"/>
              <a:t>("user");  </a:t>
            </a:r>
            <a:r>
              <a:rPr lang="en-US" sz="2400" dirty="0" err="1"/>
              <a:t>session.putValue</a:t>
            </a:r>
            <a:r>
              <a:rPr lang="en-US" sz="2400" dirty="0"/>
              <a:t>("</a:t>
            </a:r>
            <a:r>
              <a:rPr lang="en-US" sz="2400" dirty="0" err="1"/>
              <a:t>userid",userid</a:t>
            </a:r>
            <a:r>
              <a:rPr lang="en-US" sz="2400" dirty="0"/>
              <a:t>);  </a:t>
            </a:r>
            <a:br>
              <a:rPr lang="en-US" sz="2400" dirty="0"/>
            </a:br>
            <a:r>
              <a:rPr lang="en-US" sz="2400" dirty="0"/>
              <a:t>String </a:t>
            </a:r>
            <a:r>
              <a:rPr lang="en-US" sz="2400" dirty="0" err="1"/>
              <a:t>pwd</a:t>
            </a:r>
            <a:r>
              <a:rPr lang="en-US" sz="2400" dirty="0"/>
              <a:t>=</a:t>
            </a:r>
            <a:r>
              <a:rPr lang="en-US" sz="2400" dirty="0" err="1"/>
              <a:t>request.getParameter</a:t>
            </a:r>
            <a:r>
              <a:rPr lang="en-US" sz="2400" dirty="0"/>
              <a:t>("</a:t>
            </a:r>
            <a:r>
              <a:rPr lang="en-US" sz="2400" dirty="0" err="1"/>
              <a:t>pwd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 err="1"/>
              <a:t>Class.forName</a:t>
            </a:r>
            <a:r>
              <a:rPr lang="en-US" sz="2400" dirty="0"/>
              <a:t>("</a:t>
            </a:r>
            <a:r>
              <a:rPr lang="en-US" sz="2400" dirty="0" err="1"/>
              <a:t>com.mysql.jdbc.Driver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 err="1"/>
              <a:t>java.sql.Connection</a:t>
            </a:r>
            <a:r>
              <a:rPr lang="en-US" sz="2400" dirty="0"/>
              <a:t> con = </a:t>
            </a:r>
            <a:r>
              <a:rPr lang="en-US" sz="2400" dirty="0" err="1"/>
              <a:t>DriverManager.getConnection</a:t>
            </a:r>
            <a:r>
              <a:rPr lang="en-US" sz="2400" dirty="0"/>
              <a:t>("</a:t>
            </a:r>
            <a:r>
              <a:rPr lang="en-US" sz="2400" dirty="0" err="1"/>
              <a:t>jdbc:mysql</a:t>
            </a:r>
            <a:r>
              <a:rPr lang="en-US" sz="2400" dirty="0"/>
              <a:t>://localhost:3306/</a:t>
            </a:r>
            <a:br>
              <a:rPr lang="en-US" sz="2400" dirty="0"/>
            </a:br>
            <a:r>
              <a:rPr lang="en-US" sz="2400" dirty="0" err="1"/>
              <a:t>test","root","root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/>
              <a:t>Statement </a:t>
            </a:r>
            <a:r>
              <a:rPr lang="en-US" sz="2400" dirty="0" err="1"/>
              <a:t>st</a:t>
            </a:r>
            <a:r>
              <a:rPr lang="en-US" sz="2400" dirty="0"/>
              <a:t>= </a:t>
            </a:r>
            <a:r>
              <a:rPr lang="en-US" sz="2400" dirty="0" err="1"/>
              <a:t>con.createStatement</a:t>
            </a:r>
            <a:r>
              <a:rPr lang="en-US" sz="2400" dirty="0"/>
              <a:t>(); </a:t>
            </a:r>
            <a:br>
              <a:rPr lang="en-US" sz="2400" dirty="0"/>
            </a:b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=</a:t>
            </a:r>
            <a:r>
              <a:rPr lang="en-US" sz="2400" dirty="0" err="1"/>
              <a:t>st.executeQuery</a:t>
            </a:r>
            <a:r>
              <a:rPr lang="en-US" sz="2400" dirty="0"/>
              <a:t>("select * from users where </a:t>
            </a:r>
            <a:r>
              <a:rPr lang="en-US" sz="2400" dirty="0" err="1"/>
              <a:t>user_id</a:t>
            </a:r>
            <a:r>
              <a:rPr lang="en-US" sz="2400" dirty="0"/>
              <a:t>='"+</a:t>
            </a:r>
            <a:r>
              <a:rPr lang="en-US" sz="2400" dirty="0" err="1"/>
              <a:t>userid</a:t>
            </a:r>
            <a:r>
              <a:rPr lang="en-US" sz="2400" dirty="0"/>
              <a:t>+"'"); </a:t>
            </a:r>
            <a:br>
              <a:rPr lang="en-US" sz="2400" dirty="0"/>
            </a:br>
            <a:r>
              <a:rPr lang="en-US" sz="2400" dirty="0"/>
              <a:t>if(</a:t>
            </a:r>
            <a:r>
              <a:rPr lang="en-US" sz="2400" dirty="0" err="1"/>
              <a:t>rs.next</a:t>
            </a:r>
            <a:r>
              <a:rPr lang="en-US" sz="2400" dirty="0"/>
              <a:t>()) { </a:t>
            </a:r>
            <a:br>
              <a:rPr lang="en-US" sz="2400" dirty="0"/>
            </a:br>
            <a:r>
              <a:rPr lang="en-US" sz="2400" dirty="0"/>
              <a:t>if(</a:t>
            </a:r>
            <a:r>
              <a:rPr lang="en-US" sz="2400" dirty="0" err="1"/>
              <a:t>rs.getString</a:t>
            </a:r>
            <a:r>
              <a:rPr lang="en-US" sz="2400" dirty="0"/>
              <a:t>(2).equals(</a:t>
            </a:r>
            <a:r>
              <a:rPr lang="en-US" sz="2400" dirty="0" err="1"/>
              <a:t>pwd</a:t>
            </a:r>
            <a:r>
              <a:rPr lang="en-US" sz="2400" dirty="0"/>
              <a:t>)) { </a:t>
            </a:r>
            <a:br>
              <a:rPr lang="en-US" sz="2400" dirty="0"/>
            </a:br>
            <a:r>
              <a:rPr lang="en-US" sz="2400" dirty="0" err="1"/>
              <a:t>out.println</a:t>
            </a:r>
            <a:r>
              <a:rPr lang="en-US" sz="2400" dirty="0"/>
              <a:t>("welcome"+</a:t>
            </a:r>
            <a:r>
              <a:rPr lang="en-US" sz="2400" dirty="0" err="1"/>
              <a:t>userid</a:t>
            </a:r>
            <a:r>
              <a:rPr lang="en-US" sz="2400" dirty="0"/>
              <a:t>); } else { </a:t>
            </a:r>
            <a:r>
              <a:rPr lang="en-US" sz="2400" dirty="0" err="1"/>
              <a:t>out.println</a:t>
            </a:r>
            <a:r>
              <a:rPr lang="en-US" sz="2400" dirty="0"/>
              <a:t>("Invalid password try again");  } } else %&gt;</a:t>
            </a:r>
          </a:p>
        </p:txBody>
      </p:sp>
    </p:spTree>
    <p:extLst>
      <p:ext uri="{BB962C8B-B14F-4D97-AF65-F5344CB8AC3E}">
        <p14:creationId xmlns:p14="http://schemas.microsoft.com/office/powerpoint/2010/main" val="26033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228601"/>
            <a:ext cx="7466013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533401"/>
            <a:ext cx="9144000" cy="60944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&lt;%@ page import ="java.sql.*" %&gt;</a:t>
            </a:r>
            <a:br>
              <a:rPr lang="en-US" sz="2400" dirty="0"/>
            </a:br>
            <a:r>
              <a:rPr lang="en-US" sz="2400" dirty="0"/>
              <a:t>&lt;%@ page import ="javax.sql.*" %&gt;&lt;%</a:t>
            </a:r>
            <a:br>
              <a:rPr lang="en-US" sz="2400" dirty="0"/>
            </a:br>
            <a:r>
              <a:rPr lang="en-US" sz="2400" dirty="0"/>
              <a:t>String user=</a:t>
            </a:r>
            <a:r>
              <a:rPr lang="en-US" sz="2400" dirty="0" err="1"/>
              <a:t>request.getParameter</a:t>
            </a:r>
            <a:r>
              <a:rPr lang="en-US" sz="2400" dirty="0"/>
              <a:t>("</a:t>
            </a:r>
            <a:r>
              <a:rPr lang="en-US" sz="2400" dirty="0" err="1"/>
              <a:t>userid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 err="1"/>
              <a:t>session.putValue</a:t>
            </a:r>
            <a:r>
              <a:rPr lang="en-US" sz="2400" dirty="0"/>
              <a:t>("</a:t>
            </a:r>
            <a:r>
              <a:rPr lang="en-US" sz="2400" dirty="0" err="1"/>
              <a:t>userid",user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/>
              <a:t>String </a:t>
            </a:r>
            <a:r>
              <a:rPr lang="en-US" sz="2400" dirty="0" err="1"/>
              <a:t>pwd</a:t>
            </a:r>
            <a:r>
              <a:rPr lang="en-US" sz="2400" dirty="0"/>
              <a:t>=</a:t>
            </a:r>
            <a:r>
              <a:rPr lang="en-US" sz="2400" dirty="0" err="1"/>
              <a:t>request.getParameter</a:t>
            </a:r>
            <a:r>
              <a:rPr lang="en-US" sz="2400" dirty="0"/>
              <a:t>("</a:t>
            </a:r>
            <a:r>
              <a:rPr lang="en-US" sz="2400" dirty="0" err="1"/>
              <a:t>pwd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/>
              <a:t>String </a:t>
            </a:r>
            <a:r>
              <a:rPr lang="en-US" sz="2400" dirty="0" err="1"/>
              <a:t>fname</a:t>
            </a:r>
            <a:r>
              <a:rPr lang="en-US" sz="2400" dirty="0"/>
              <a:t>=</a:t>
            </a:r>
            <a:r>
              <a:rPr lang="en-US" sz="2400" dirty="0" err="1"/>
              <a:t>request.getParameter</a:t>
            </a:r>
            <a:r>
              <a:rPr lang="en-US" sz="2400" dirty="0"/>
              <a:t>("</a:t>
            </a:r>
            <a:r>
              <a:rPr lang="en-US" sz="2400" dirty="0" err="1"/>
              <a:t>fname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/>
              <a:t>String </a:t>
            </a:r>
            <a:r>
              <a:rPr lang="en-US" sz="2400" dirty="0" err="1"/>
              <a:t>lname</a:t>
            </a:r>
            <a:r>
              <a:rPr lang="en-US" sz="2400" dirty="0"/>
              <a:t>=</a:t>
            </a:r>
            <a:r>
              <a:rPr lang="en-US" sz="2400" dirty="0" err="1"/>
              <a:t>request.getParameter</a:t>
            </a:r>
            <a:r>
              <a:rPr lang="en-US" sz="2400" dirty="0"/>
              <a:t>("</a:t>
            </a:r>
            <a:r>
              <a:rPr lang="en-US" sz="2400" dirty="0" err="1"/>
              <a:t>lname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/>
              <a:t>String email=</a:t>
            </a:r>
            <a:r>
              <a:rPr lang="en-US" sz="2400" dirty="0" err="1"/>
              <a:t>request.getParameter</a:t>
            </a:r>
            <a:r>
              <a:rPr lang="en-US" sz="2400" dirty="0"/>
              <a:t>("email"); </a:t>
            </a:r>
            <a:br>
              <a:rPr lang="en-US" sz="2400" dirty="0"/>
            </a:br>
            <a:r>
              <a:rPr lang="en-US" sz="2400" dirty="0" err="1"/>
              <a:t>Class.forName</a:t>
            </a:r>
            <a:r>
              <a:rPr lang="en-US" sz="2400" dirty="0"/>
              <a:t>("</a:t>
            </a:r>
            <a:r>
              <a:rPr lang="en-US" sz="2400" dirty="0" err="1"/>
              <a:t>com.mysql.jdbc.Driver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 err="1"/>
              <a:t>java.sql.Connection</a:t>
            </a:r>
            <a:r>
              <a:rPr lang="en-US" sz="2400" dirty="0"/>
              <a:t> con = </a:t>
            </a:r>
            <a:r>
              <a:rPr lang="en-US" sz="2400" dirty="0" err="1"/>
              <a:t>DriverManager.getConnection</a:t>
            </a:r>
            <a:r>
              <a:rPr lang="en-US" sz="2400" dirty="0"/>
              <a:t>("</a:t>
            </a:r>
            <a:r>
              <a:rPr lang="en-US" sz="2400" dirty="0" err="1"/>
              <a:t>jdbc:mysql</a:t>
            </a:r>
            <a:r>
              <a:rPr lang="en-US" sz="2400" dirty="0"/>
              <a:t>://localhost:3306/test",</a:t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dirty="0" err="1"/>
              <a:t>root","root</a:t>
            </a:r>
            <a:r>
              <a:rPr lang="en-US" sz="2400" dirty="0"/>
              <a:t>"); </a:t>
            </a:r>
            <a:br>
              <a:rPr lang="en-US" sz="2400" dirty="0"/>
            </a:br>
            <a:r>
              <a:rPr lang="en-US" sz="2400" dirty="0"/>
              <a:t>Statement </a:t>
            </a:r>
            <a:r>
              <a:rPr lang="en-US" sz="2400" dirty="0" err="1"/>
              <a:t>st</a:t>
            </a:r>
            <a:r>
              <a:rPr lang="en-US" sz="2400" dirty="0"/>
              <a:t>= </a:t>
            </a:r>
            <a:r>
              <a:rPr lang="en-US" sz="2400" dirty="0" err="1"/>
              <a:t>con.createStatement</a:t>
            </a:r>
            <a:r>
              <a:rPr lang="en-US" sz="2400" dirty="0"/>
              <a:t>(); </a:t>
            </a:r>
            <a:br>
              <a:rPr lang="en-US" sz="2400" dirty="0"/>
            </a:b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</a:t>
            </a:r>
            <a:r>
              <a:rPr lang="en-US" sz="2400" dirty="0" err="1"/>
              <a:t>st.executeUpdate</a:t>
            </a:r>
            <a:r>
              <a:rPr lang="en-US" sz="2400" dirty="0"/>
              <a:t>("insert into users values ('"+user+"','"+</a:t>
            </a:r>
            <a:r>
              <a:rPr lang="en-US" sz="2400" dirty="0" err="1"/>
              <a:t>pwd</a:t>
            </a:r>
            <a:r>
              <a:rPr lang="en-US" sz="2400" dirty="0"/>
              <a:t>+"','"+</a:t>
            </a:r>
            <a:r>
              <a:rPr lang="en-US" sz="2400" dirty="0" err="1"/>
              <a:t>fname</a:t>
            </a:r>
            <a:r>
              <a:rPr lang="en-US" sz="2400" dirty="0"/>
              <a:t>+"',</a:t>
            </a:r>
            <a:br>
              <a:rPr lang="en-US" sz="2400" dirty="0"/>
            </a:br>
            <a:r>
              <a:rPr lang="en-US" sz="2400" dirty="0"/>
              <a:t>'"+</a:t>
            </a:r>
            <a:r>
              <a:rPr lang="en-US" sz="2400" dirty="0" err="1"/>
              <a:t>lname</a:t>
            </a:r>
            <a:r>
              <a:rPr lang="en-US" sz="2400" dirty="0"/>
              <a:t>+"','"+email+"')");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6994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 &lt;HEAD&gt; </a:t>
            </a:r>
          </a:p>
          <a:p>
            <a:r>
              <a:rPr lang="en-US" dirty="0" smtClean="0"/>
              <a:t>&lt;TITLE&gt;Database Lookup&lt;/TITLE&gt; &lt;/HEAD&gt; &lt;BODY&gt; &lt;H1&gt;Database Lookup&lt;/H1&gt; </a:t>
            </a:r>
          </a:p>
          <a:p>
            <a:r>
              <a:rPr lang="en-US" dirty="0" smtClean="0"/>
              <a:t>&lt;FORM ACTION="basic.jsp" METHOD="POST"&gt; Please enter the ID of the publisher you want to find: &lt;BR&gt; </a:t>
            </a:r>
          </a:p>
          <a:p>
            <a:r>
              <a:rPr lang="en-US" dirty="0" smtClean="0"/>
              <a:t>&lt;INPUT TYPE="TEXT" NAME="id"&gt; &lt;BR&gt; </a:t>
            </a:r>
          </a:p>
          <a:p>
            <a:r>
              <a:rPr lang="en-US" dirty="0" smtClean="0"/>
              <a:t>&lt;INPUT TYPE="SUBMIT" value="Submit"&gt; &lt;/FORM&gt; &lt;/BODY&gt; </a:t>
            </a:r>
          </a:p>
          <a:p>
            <a:r>
              <a:rPr lang="en-US" dirty="0" smtClean="0"/>
              <a:t>&lt;HTML&gt;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152400"/>
            <a:ext cx="7466013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791200"/>
          </a:xfrm>
        </p:spPr>
        <p:txBody>
          <a:bodyPr/>
          <a:lstStyle/>
          <a:p>
            <a:r>
              <a:rPr lang="en-US" sz="2400" dirty="0"/>
              <a:t>&lt;%@ page </a:t>
            </a:r>
            <a:r>
              <a:rPr lang="en-US" sz="2400" b="1" dirty="0"/>
              <a:t>import</a:t>
            </a:r>
            <a:r>
              <a:rPr lang="en-US" sz="2400" dirty="0"/>
              <a:t>="java.sql.*" %&gt; </a:t>
            </a:r>
          </a:p>
          <a:p>
            <a:r>
              <a:rPr lang="en-US" sz="2400" dirty="0"/>
              <a:t>&lt;% </a:t>
            </a:r>
            <a:r>
              <a:rPr lang="en-US" sz="2400" dirty="0" err="1"/>
              <a:t>Class.forName</a:t>
            </a:r>
            <a:r>
              <a:rPr lang="en-US" sz="2400" dirty="0"/>
              <a:t>("</a:t>
            </a:r>
            <a:r>
              <a:rPr lang="en-US" sz="2400" dirty="0" err="1"/>
              <a:t>sun.jdbc.odbc.JdbcOdbcDriver</a:t>
            </a:r>
            <a:r>
              <a:rPr lang="en-US" sz="2400" dirty="0"/>
              <a:t>"); %&gt;&lt;HTML&gt; &lt;HEAD&gt; &lt;TITLE&gt;Fetching Data From a Database&lt;/TITLE&gt; &lt;/HEAD&gt;</a:t>
            </a:r>
          </a:p>
          <a:p>
            <a:r>
              <a:rPr lang="en-US" sz="2400" dirty="0"/>
              <a:t>&lt;BODY&gt; &lt;H1&gt;Fetching Data From a Database&lt;/H1&gt; </a:t>
            </a:r>
          </a:p>
          <a:p>
            <a:r>
              <a:rPr lang="en-US" sz="2400" dirty="0"/>
              <a:t>&lt;% Connection </a:t>
            </a:r>
            <a:r>
              <a:rPr lang="en-US" sz="2400" dirty="0" err="1"/>
              <a:t>connection</a:t>
            </a:r>
            <a:r>
              <a:rPr lang="en-US" sz="2400" dirty="0"/>
              <a:t> = </a:t>
            </a:r>
            <a:r>
              <a:rPr lang="en-US" sz="2400" dirty="0" err="1"/>
              <a:t>DriverManager.getConnection</a:t>
            </a:r>
            <a:r>
              <a:rPr lang="en-US" sz="2400" dirty="0"/>
              <a:t>( "</a:t>
            </a:r>
            <a:r>
              <a:rPr lang="en-US" sz="2400" dirty="0" err="1"/>
              <a:t>jdbc:odbc:data</a:t>
            </a:r>
            <a:r>
              <a:rPr lang="en-US" sz="2400" dirty="0"/>
              <a:t>", "</a:t>
            </a:r>
            <a:r>
              <a:rPr lang="en-US" sz="2400" dirty="0" err="1"/>
              <a:t>YourName</a:t>
            </a:r>
            <a:r>
              <a:rPr lang="en-US" sz="2400" dirty="0"/>
              <a:t>", "password"); </a:t>
            </a:r>
          </a:p>
          <a:p>
            <a:r>
              <a:rPr lang="en-US" sz="2400" dirty="0"/>
              <a:t>Statement </a:t>
            </a:r>
            <a:r>
              <a:rPr lang="en-US" sz="2400" dirty="0" err="1"/>
              <a:t>statement</a:t>
            </a:r>
            <a:r>
              <a:rPr lang="en-US" sz="2400" dirty="0"/>
              <a:t> = </a:t>
            </a:r>
            <a:r>
              <a:rPr lang="en-US" sz="2400" dirty="0" err="1"/>
              <a:t>connection.createStatement</a:t>
            </a:r>
            <a:r>
              <a:rPr lang="en-US" sz="2400" dirty="0"/>
              <a:t>(); String id = </a:t>
            </a:r>
            <a:r>
              <a:rPr lang="en-US" sz="2400" dirty="0" err="1"/>
              <a:t>request.getParameter</a:t>
            </a:r>
            <a:r>
              <a:rPr lang="en-US" sz="2400" dirty="0"/>
              <a:t>("id"); </a:t>
            </a:r>
          </a:p>
          <a:p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err="1"/>
              <a:t>resultset</a:t>
            </a:r>
            <a:r>
              <a:rPr lang="en-US" sz="2400" dirty="0"/>
              <a:t> = </a:t>
            </a:r>
            <a:r>
              <a:rPr lang="en-US" sz="2400" dirty="0" err="1"/>
              <a:t>statement.executeQuery</a:t>
            </a:r>
            <a:r>
              <a:rPr lang="en-US" sz="2400" dirty="0"/>
              <a:t>("select * from Publishers where </a:t>
            </a:r>
            <a:r>
              <a:rPr lang="en-US" sz="2400" dirty="0" err="1"/>
              <a:t>pub_id</a:t>
            </a:r>
            <a:r>
              <a:rPr lang="en-US" sz="2400" dirty="0"/>
              <a:t> = '" + id + "'") ;</a:t>
            </a:r>
          </a:p>
          <a:p>
            <a:r>
              <a:rPr lang="en-US" sz="2400" dirty="0"/>
              <a:t> </a:t>
            </a:r>
            <a:r>
              <a:rPr lang="en-US" sz="2400" b="1" dirty="0"/>
              <a:t>if</a:t>
            </a:r>
            <a:r>
              <a:rPr lang="en-US" sz="2400" dirty="0"/>
              <a:t>(!</a:t>
            </a:r>
            <a:r>
              <a:rPr lang="en-US" sz="2400" dirty="0" err="1"/>
              <a:t>resultset.next</a:t>
            </a:r>
            <a:r>
              <a:rPr lang="en-US" sz="2400" dirty="0"/>
              <a:t>()) { </a:t>
            </a:r>
            <a:r>
              <a:rPr lang="en-US" sz="2400" dirty="0" err="1"/>
              <a:t>out.println</a:t>
            </a:r>
            <a:r>
              <a:rPr lang="en-US" sz="2400" dirty="0"/>
              <a:t>("Sorry, could not find that publisher. "); } </a:t>
            </a:r>
            <a:r>
              <a:rPr lang="en-US" sz="2400" b="1" dirty="0"/>
              <a:t>else</a:t>
            </a:r>
            <a:r>
              <a:rPr lang="en-US" sz="2400" dirty="0"/>
              <a:t> { %&gt;</a:t>
            </a:r>
          </a:p>
        </p:txBody>
      </p:sp>
    </p:spTree>
    <p:extLst>
      <p:ext uri="{BB962C8B-B14F-4D97-AF65-F5344CB8AC3E}">
        <p14:creationId xmlns:p14="http://schemas.microsoft.com/office/powerpoint/2010/main" val="11023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&lt;TABLE BORDER="1"&gt; &lt;TR&gt; &lt;TH&gt;ID&lt;/TH&gt; &lt;TH&gt;Name&lt;/TH&gt; &lt;TH&gt;City&lt;/TH&gt; &lt;TH&gt;State&lt;/TH&gt; &lt;TH&gt;Country&lt;/TH&gt; &lt;/TR&gt; &lt;TR&gt; &lt;TD&gt; </a:t>
            </a:r>
          </a:p>
          <a:p>
            <a:r>
              <a:rPr lang="en-US" dirty="0" smtClean="0"/>
              <a:t>&lt;%= </a:t>
            </a:r>
            <a:r>
              <a:rPr lang="en-US" dirty="0" err="1" smtClean="0"/>
              <a:t>resultset.getString</a:t>
            </a:r>
            <a:r>
              <a:rPr lang="en-US" dirty="0" smtClean="0"/>
              <a:t>(1) %&gt; &lt;/TD&gt; &lt;TD&gt; </a:t>
            </a:r>
          </a:p>
          <a:p>
            <a:r>
              <a:rPr lang="en-US" dirty="0" smtClean="0"/>
              <a:t>&lt;%= </a:t>
            </a:r>
            <a:r>
              <a:rPr lang="en-US" dirty="0" err="1" smtClean="0"/>
              <a:t>resultset.getString</a:t>
            </a:r>
            <a:r>
              <a:rPr lang="en-US" dirty="0" smtClean="0"/>
              <a:t>(2) %&gt; &lt;/TD&gt; &lt;TD&gt; </a:t>
            </a:r>
          </a:p>
          <a:p>
            <a:r>
              <a:rPr lang="en-US" dirty="0" smtClean="0"/>
              <a:t>&lt;%= </a:t>
            </a:r>
            <a:r>
              <a:rPr lang="en-US" dirty="0" err="1" smtClean="0"/>
              <a:t>resultset.getString</a:t>
            </a:r>
            <a:r>
              <a:rPr lang="en-US" dirty="0" smtClean="0"/>
              <a:t>(3) %&gt; &lt;/TD&gt; &lt;TD&gt; </a:t>
            </a:r>
          </a:p>
          <a:p>
            <a:r>
              <a:rPr lang="en-US" dirty="0" smtClean="0"/>
              <a:t>&lt;%= </a:t>
            </a:r>
            <a:r>
              <a:rPr lang="en-US" dirty="0" err="1" smtClean="0"/>
              <a:t>resultset.getString</a:t>
            </a:r>
            <a:r>
              <a:rPr lang="en-US" dirty="0" smtClean="0"/>
              <a:t>(4) %&gt; &lt;/TD&gt; &lt;TD&gt; </a:t>
            </a:r>
          </a:p>
          <a:p>
            <a:r>
              <a:rPr lang="en-US" dirty="0" smtClean="0"/>
              <a:t>&lt;%= </a:t>
            </a:r>
            <a:r>
              <a:rPr lang="en-US" dirty="0" err="1" smtClean="0"/>
              <a:t>resultset.getString</a:t>
            </a:r>
            <a:r>
              <a:rPr lang="en-US" dirty="0" smtClean="0"/>
              <a:t>(5) %&gt; &lt;/TD&gt; &lt;/TR&gt; </a:t>
            </a:r>
          </a:p>
          <a:p>
            <a:r>
              <a:rPr lang="en-US" dirty="0" smtClean="0"/>
              <a:t>&lt;/TABLE&gt; &lt;BR&gt; &lt;% } %&gt;</a:t>
            </a:r>
          </a:p>
          <a:p>
            <a:r>
              <a:rPr lang="en-US" dirty="0" smtClean="0"/>
              <a:t> &lt;/BODY&gt; 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72B2C02-01BA-4E8C-8536-2E0BFFE9CC7F}" type="slidenum">
              <a:rPr lang="en-US"/>
              <a:pPr/>
              <a:t>58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0" y="228600"/>
            <a:ext cx="7467600" cy="8382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JSP in XML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524000"/>
            <a:ext cx="8153400" cy="4800600"/>
          </a:xfrm>
          <a:ln/>
        </p:spPr>
        <p:txBody>
          <a:bodyPr/>
          <a:lstStyle/>
          <a:p>
            <a:pPr marL="341313" indent="-341313">
              <a:buClr>
                <a:srgbClr val="3333FF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JSP can be embedded in XML as well as in HTML</a:t>
            </a:r>
          </a:p>
          <a:p>
            <a:pPr marL="341313" indent="-341313">
              <a:buClr>
                <a:srgbClr val="3333FF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Due to XML’s syntax rules, the tags must be different (but they do the same things)</a:t>
            </a:r>
          </a:p>
          <a:p>
            <a:pPr marL="341313" indent="-341313">
              <a:spcBef>
                <a:spcPts val="600"/>
              </a:spcBef>
              <a:buClr>
                <a:srgbClr val="3333FF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HTML: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&lt;%=</a:t>
            </a:r>
            <a:r>
              <a:rPr lang="en-US" sz="2400">
                <a:solidFill>
                  <a:srgbClr val="FFFF7F"/>
                </a:solidFill>
                <a:latin typeface="Trebuchet MS" pitchFamily="32" charset="0"/>
              </a:rPr>
              <a:t> </a:t>
            </a:r>
            <a:r>
              <a:rPr lang="en-US" sz="2400" b="1" i="1">
                <a:solidFill>
                  <a:srgbClr val="7F3F00"/>
                </a:solidFill>
              </a:rPr>
              <a:t>expression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 %&gt;</a:t>
            </a:r>
            <a:r>
              <a:rPr lang="en-US">
                <a:solidFill>
                  <a:srgbClr val="3333FF"/>
                </a:solidFill>
                <a:latin typeface="Trebuchet MS" pitchFamily="32" charset="0"/>
              </a:rPr>
              <a:t/>
            </a:r>
            <a:br>
              <a:rPr lang="en-US">
                <a:solidFill>
                  <a:srgbClr val="3333FF"/>
                </a:solidFill>
                <a:latin typeface="Trebuchet MS" pitchFamily="32" charset="0"/>
              </a:rPr>
            </a:br>
            <a:r>
              <a:rPr lang="en-US"/>
              <a:t>XML: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&lt;jsp:expression&gt;</a:t>
            </a:r>
            <a:r>
              <a:rPr lang="en-US" sz="2400" b="1" i="1">
                <a:solidFill>
                  <a:srgbClr val="7F3F00"/>
                </a:solidFill>
              </a:rPr>
              <a:t>expression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&lt;/jsp:expression&gt;</a:t>
            </a:r>
          </a:p>
          <a:p>
            <a:pPr marL="341313" indent="-341313">
              <a:spcBef>
                <a:spcPts val="600"/>
              </a:spcBef>
              <a:buClr>
                <a:srgbClr val="3333FF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HTML: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&lt;%</a:t>
            </a:r>
            <a:r>
              <a:rPr lang="en-US" sz="2400">
                <a:solidFill>
                  <a:srgbClr val="FFFF7F"/>
                </a:solidFill>
                <a:latin typeface="Trebuchet MS" pitchFamily="32" charset="0"/>
              </a:rPr>
              <a:t> </a:t>
            </a:r>
            <a:r>
              <a:rPr lang="en-US" sz="2400" b="1" i="1">
                <a:solidFill>
                  <a:srgbClr val="7F3F00"/>
                </a:solidFill>
              </a:rPr>
              <a:t>code</a:t>
            </a:r>
            <a:r>
              <a:rPr lang="en-US" sz="2400">
                <a:solidFill>
                  <a:srgbClr val="FFFF7F"/>
                </a:solidFill>
                <a:latin typeface="Trebuchet MS" pitchFamily="32" charset="0"/>
              </a:rPr>
              <a:t>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%&gt;</a:t>
            </a:r>
            <a:r>
              <a:rPr lang="en-US">
                <a:solidFill>
                  <a:srgbClr val="3333FF"/>
                </a:solidFill>
                <a:latin typeface="Trebuchet MS" pitchFamily="32" charset="0"/>
              </a:rPr>
              <a:t/>
            </a:r>
            <a:br>
              <a:rPr lang="en-US">
                <a:solidFill>
                  <a:srgbClr val="3333FF"/>
                </a:solidFill>
                <a:latin typeface="Trebuchet MS" pitchFamily="32" charset="0"/>
              </a:rPr>
            </a:br>
            <a:r>
              <a:rPr lang="en-US"/>
              <a:t>XML: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&lt;jsp:scriptlet&gt;</a:t>
            </a:r>
            <a:r>
              <a:rPr lang="en-US" sz="2400" b="1" i="1">
                <a:solidFill>
                  <a:srgbClr val="7F3F00"/>
                </a:solidFill>
              </a:rPr>
              <a:t>code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&lt;/jsp:scriptlet&gt;</a:t>
            </a:r>
          </a:p>
          <a:p>
            <a:pPr marL="341313" indent="-341313">
              <a:spcBef>
                <a:spcPts val="600"/>
              </a:spcBef>
              <a:buClr>
                <a:srgbClr val="3333FF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HTML: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&lt;%!</a:t>
            </a:r>
            <a:r>
              <a:rPr lang="en-US" sz="2400">
                <a:solidFill>
                  <a:srgbClr val="FFFF7F"/>
                </a:solidFill>
                <a:latin typeface="Trebuchet MS" pitchFamily="32" charset="0"/>
              </a:rPr>
              <a:t> </a:t>
            </a:r>
            <a:r>
              <a:rPr lang="en-US" sz="2400" b="1" i="1">
                <a:solidFill>
                  <a:srgbClr val="7F3F00"/>
                </a:solidFill>
              </a:rPr>
              <a:t>declarations</a:t>
            </a:r>
            <a:r>
              <a:rPr lang="en-US" sz="2400">
                <a:solidFill>
                  <a:srgbClr val="FFFF7F"/>
                </a:solidFill>
                <a:latin typeface="Trebuchet MS" pitchFamily="32" charset="0"/>
              </a:rPr>
              <a:t>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%&gt;</a:t>
            </a:r>
            <a:r>
              <a:rPr lang="en-US">
                <a:solidFill>
                  <a:srgbClr val="3333FF"/>
                </a:solidFill>
                <a:latin typeface="Trebuchet MS" pitchFamily="32" charset="0"/>
              </a:rPr>
              <a:t/>
            </a:r>
            <a:br>
              <a:rPr lang="en-US">
                <a:solidFill>
                  <a:srgbClr val="3333FF"/>
                </a:solidFill>
                <a:latin typeface="Trebuchet MS" pitchFamily="32" charset="0"/>
              </a:rPr>
            </a:br>
            <a:r>
              <a:rPr lang="en-US"/>
              <a:t>XML: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&lt;jsp:declaration&gt;</a:t>
            </a:r>
            <a:r>
              <a:rPr lang="en-US" sz="2400" b="1" i="1">
                <a:solidFill>
                  <a:srgbClr val="7F3F00"/>
                </a:solidFill>
              </a:rPr>
              <a:t>declarations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&lt;/jsp:declaration&gt;</a:t>
            </a:r>
          </a:p>
          <a:p>
            <a:pPr marL="341313" indent="-341313">
              <a:spcBef>
                <a:spcPts val="600"/>
              </a:spcBef>
              <a:buClr>
                <a:srgbClr val="3333FF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HTML: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&lt;%@</a:t>
            </a:r>
            <a:r>
              <a:rPr lang="en-US" sz="2400">
                <a:solidFill>
                  <a:srgbClr val="7F3F00"/>
                </a:solidFill>
                <a:latin typeface="Trebuchet MS" pitchFamily="32" charset="0"/>
              </a:rPr>
              <a:t> include file=</a:t>
            </a:r>
            <a:r>
              <a:rPr lang="en-US" sz="2400" b="1" i="1">
                <a:solidFill>
                  <a:srgbClr val="7F3F00"/>
                </a:solidFill>
              </a:rPr>
              <a:t>URL</a:t>
            </a:r>
            <a:r>
              <a:rPr lang="en-US" sz="2400">
                <a:solidFill>
                  <a:srgbClr val="FFFF7F"/>
                </a:solidFill>
                <a:latin typeface="Trebuchet MS" pitchFamily="32" charset="0"/>
              </a:rPr>
              <a:t>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%&gt;</a:t>
            </a:r>
            <a:r>
              <a:rPr lang="en-US">
                <a:solidFill>
                  <a:srgbClr val="3333FF"/>
                </a:solidFill>
                <a:latin typeface="Trebuchet MS" pitchFamily="32" charset="0"/>
              </a:rPr>
              <a:t/>
            </a:r>
            <a:br>
              <a:rPr lang="en-US">
                <a:solidFill>
                  <a:srgbClr val="3333FF"/>
                </a:solidFill>
                <a:latin typeface="Trebuchet MS" pitchFamily="32" charset="0"/>
              </a:rPr>
            </a:br>
            <a:r>
              <a:rPr lang="en-US"/>
              <a:t>XML: 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&lt;jsp:</a:t>
            </a:r>
            <a:r>
              <a:rPr lang="en-US" sz="2400">
                <a:solidFill>
                  <a:srgbClr val="7F3F00"/>
                </a:solidFill>
                <a:latin typeface="Trebuchet MS" pitchFamily="32" charset="0"/>
              </a:rPr>
              <a:t>directive.include file="</a:t>
            </a:r>
            <a:r>
              <a:rPr lang="en-US" sz="2400" b="1" i="1">
                <a:solidFill>
                  <a:srgbClr val="7F3F00"/>
                </a:solidFill>
              </a:rPr>
              <a:t>URL</a:t>
            </a:r>
            <a:r>
              <a:rPr lang="en-US" sz="2400">
                <a:solidFill>
                  <a:srgbClr val="7F3F00"/>
                </a:solidFill>
                <a:latin typeface="Trebuchet MS" pitchFamily="32" charset="0"/>
              </a:rPr>
              <a:t>"</a:t>
            </a:r>
            <a:r>
              <a:rPr lang="en-US" sz="2400">
                <a:solidFill>
                  <a:srgbClr val="3333FF"/>
                </a:solidFill>
                <a:latin typeface="Trebuchet MS" pitchFamily="32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361307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533401"/>
            <a:ext cx="7466013" cy="8366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Sending XML from a JSP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="text/xml" %&gt;</a:t>
            </a:r>
          </a:p>
          <a:p>
            <a:endParaRPr lang="en-US" dirty="0" smtClean="0"/>
          </a:p>
          <a:p>
            <a:r>
              <a:rPr lang="en-US" dirty="0" smtClean="0"/>
              <a:t>File Content:</a:t>
            </a:r>
          </a:p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="text/xml" %&gt; &lt;books&gt;</a:t>
            </a:r>
          </a:p>
          <a:p>
            <a:r>
              <a:rPr lang="en-US" dirty="0" smtClean="0"/>
              <a:t> &lt;book&gt; &lt;name&gt;</a:t>
            </a:r>
            <a:r>
              <a:rPr lang="en-US" dirty="0" err="1" smtClean="0"/>
              <a:t>Padam</a:t>
            </a:r>
            <a:r>
              <a:rPr lang="en-US" dirty="0" smtClean="0"/>
              <a:t> History&lt;/name&gt; &lt;author&gt;ZARA&lt;/author&gt; </a:t>
            </a:r>
          </a:p>
          <a:p>
            <a:r>
              <a:rPr lang="en-US" dirty="0" smtClean="0"/>
              <a:t>&lt;price&gt;100&lt;/price&gt; &lt;/book&gt; </a:t>
            </a:r>
          </a:p>
          <a:p>
            <a:r>
              <a:rPr lang="en-US" dirty="0" smtClean="0"/>
              <a:t>&lt;/books&gt;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Scripting Example Using Directives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2133600" y="990601"/>
            <a:ext cx="8001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</a:rPr>
              <a:t>package code;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public class Loan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private double annualInterestRate;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private int numOfYears;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private double loanAmount;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private java.util.Date loanDate;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Default constructor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Loan()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this(7.5, 30, 100000);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Construct a loan with specified annual interest rate,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  number of years and loan amount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Loan(double annualInterestRate, int numOfYears,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double loanAmount)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this.annualInterestRate = annualInterestRate;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this.numOfYears = numOfYears;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this.loanAmount = loanAmount;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loanDate = new java.util.Date();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457201"/>
            <a:ext cx="7466013" cy="8366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Processing XML in JSP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Books.xml</a:t>
            </a:r>
          </a:p>
          <a:p>
            <a:endParaRPr lang="en-US" dirty="0" smtClean="0"/>
          </a:p>
          <a:p>
            <a:r>
              <a:rPr lang="en-US" dirty="0" smtClean="0"/>
              <a:t>&lt;books&gt; &lt;book&gt; &lt;name&gt;</a:t>
            </a:r>
            <a:r>
              <a:rPr lang="en-US" dirty="0" err="1" smtClean="0"/>
              <a:t>Padam</a:t>
            </a:r>
            <a:r>
              <a:rPr lang="en-US" dirty="0" smtClean="0"/>
              <a:t> History&lt;/name&gt; &lt;author&gt;ZARA&lt;/author&gt; &lt;price&gt;100&lt;/price&gt; &lt;/book&gt; &lt;book&gt; &lt;name&gt;Great </a:t>
            </a:r>
            <a:r>
              <a:rPr lang="en-US" dirty="0" err="1" smtClean="0"/>
              <a:t>Mistry</a:t>
            </a:r>
            <a:r>
              <a:rPr lang="en-US" dirty="0" smtClean="0"/>
              <a:t>&lt;/name&gt; &lt;author&gt;NUHA&lt;/author&gt; &lt;price&gt;2000&lt;/price&gt; &lt;/book&gt; </a:t>
            </a:r>
          </a:p>
          <a:p>
            <a:r>
              <a:rPr lang="en-US" dirty="0" smtClean="0"/>
              <a:t>&lt;/books&gt;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7999" y="889844"/>
            <a:ext cx="66479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%@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taglib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"http://java.sun.com/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jsp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jstl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/core"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%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%@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taglib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"http://java.sun.com/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jsp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jstl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sql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sql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&lt;html&gt;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&lt;head&gt;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&lt;title&gt;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sql:setDataSource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&lt;/title&gt;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&lt;/head&gt;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&lt;body&gt;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sql:setDataSource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db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driver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com.mysql.jdbc.Driver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jdbc:mysql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://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localhost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/test"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"root"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password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"1234"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&lt;/body&gt;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&lt;/html&gt;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2" y="392929"/>
            <a:ext cx="11018067" cy="60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04" y="2057281"/>
            <a:ext cx="598679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-4234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Let's see the simple JSP example to understand the use of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sql:update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tag is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4056" y="124137"/>
            <a:ext cx="930092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%@ page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"java.io.*,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java.util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.*,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java.sql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.*"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%@ page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javax.servlet.http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.*,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javax.servlet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.*"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%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%@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taglib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"http://java.sun.com/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jsp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jstl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/core"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%@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taglib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"http://java.sun.com/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jsp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jstl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sql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sql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&lt;html&gt;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&lt;head&gt;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&lt;title&gt;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sql:update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&lt;/title&gt;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&lt;/head&gt;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&lt;body&gt;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sql:setDataSource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db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driver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com.mysql.jdbc.Driver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jdbc:mysql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://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localhost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/test"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"root"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password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"1234"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sql:update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"${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db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"count"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INSERT INTO Students VALUES (154,'Nasreen', '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jaha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', 25);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sql:update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sql:query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"${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db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rs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SELECT * from Students;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sql:query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6619" y="474345"/>
            <a:ext cx="77407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&lt;table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"2"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"100%"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tr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Student ID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First Name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Last Name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Age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tr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c:forEach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"table"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items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"${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rs.rows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}"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tr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&lt;td&gt;&lt;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c:out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"${table.id}"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/&gt;&lt;/td&gt;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&lt;td&gt;&lt;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c:out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"${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table.First_Name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}"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/&gt;&lt;/td&gt;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&lt;td&gt;&lt;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c:out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"${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table.Last_Name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}"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/&gt;&lt;/td&gt;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&lt;td&gt;&lt;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c:out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"${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table.Age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}"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/&gt;&lt;/td&gt;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tr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c:forEach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&lt;/table&gt;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&lt;/body&gt;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&lt;/html&gt;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190750"/>
            <a:ext cx="598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133600" y="381000"/>
            <a:ext cx="80010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</a:rPr>
              <a:t>  /** Return annualInterestRate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double getAnnualInterestRate()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return annualInterestRate;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Set a new annualInterestRate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void setAnnualInterestRate(double annualInterestRate)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this.annualInterestRate = annualInterestRate;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Return numOfYears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int getNumOfYears()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return numOfYears;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Set a new numOfYears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void setNumOfYears(int numOfYears)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this.numOfYears = numOfYears;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Return loanAmount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double getLoanAmount()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return loanAmount;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133600" y="381001"/>
            <a:ext cx="8001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Set a newloanAmount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void setLoanAmount(double loanAmount)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this.loanAmount = loanAmount;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Find monthly payment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double monthlyPayment()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double monthlyInterestRate = annualInterestRate / 1200;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return loanAmount * monthlyInterestRate / (1 -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  (Math.pow(1 / (1 + monthlyInterestRate), numOfYears * 12)));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Find total payment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double totalPayment()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return monthlyPayment() * numOfYears * 12;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/** Return loan date */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public java.util.Date getLoanDate() {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  return loanDate;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  }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}</a:t>
            </a:r>
            <a:br>
              <a:rPr lang="en-US">
                <a:latin typeface="Arial" panose="020B0604020202020204" pitchFamily="34" charset="0"/>
              </a:rPr>
            </a:b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719139"/>
            <a:ext cx="75533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838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>
                <a:solidFill>
                  <a:schemeClr val="accent2"/>
                </a:solidFill>
                <a:latin typeface="Arial" panose="020B0604020202020204" pitchFamily="34" charset="0"/>
              </a:rPr>
              <a:t>Scripting Example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AutoShape 7"/>
          <p:cNvSpPr>
            <a:spLocks/>
          </p:cNvSpPr>
          <p:nvPr/>
        </p:nvSpPr>
        <p:spPr bwMode="auto">
          <a:xfrm>
            <a:off x="5867400" y="1485900"/>
            <a:ext cx="3581400" cy="419100"/>
          </a:xfrm>
          <a:prstGeom prst="borderCallout2">
            <a:avLst>
              <a:gd name="adj1" fmla="val 27273"/>
              <a:gd name="adj2" fmla="val -2130"/>
              <a:gd name="adj3" fmla="val 27273"/>
              <a:gd name="adj4" fmla="val -17773"/>
              <a:gd name="adj5" fmla="val 118181"/>
              <a:gd name="adj6" fmla="val -28329"/>
            </a:avLst>
          </a:prstGeom>
          <a:solidFill>
            <a:srgbClr val="DDDDDD"/>
          </a:solidFill>
          <a:ln w="12700" algn="ctr">
            <a:solidFill>
              <a:srgbClr val="000099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JSP directive to include a Java class.</a:t>
            </a:r>
          </a:p>
        </p:txBody>
      </p:sp>
    </p:spTree>
    <p:extLst>
      <p:ext uri="{BB962C8B-B14F-4D97-AF65-F5344CB8AC3E}">
        <p14:creationId xmlns:p14="http://schemas.microsoft.com/office/powerpoint/2010/main" val="34469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4951</Words>
  <Application>Microsoft Office PowerPoint</Application>
  <PresentationFormat>Widescreen</PresentationFormat>
  <Paragraphs>1019</Paragraphs>
  <Slides>66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Arial-BoldMT</vt:lpstr>
      <vt:lpstr>Calibri</vt:lpstr>
      <vt:lpstr>Calibri Light</vt:lpstr>
      <vt:lpstr>Courier New</vt:lpstr>
      <vt:lpstr>Times New Roman</vt:lpstr>
      <vt:lpstr>Trebuchet MS</vt:lpstr>
      <vt:lpstr>Verdana</vt:lpstr>
      <vt:lpstr>Wingdings</vt:lpstr>
      <vt:lpstr>Office Theme</vt:lpstr>
      <vt:lpstr>Simple JSP programs</vt:lpstr>
      <vt:lpstr>An Example for JSP</vt:lpstr>
      <vt:lpstr>Scripting Example</vt:lpstr>
      <vt:lpstr>Scripting Example</vt:lpstr>
      <vt:lpstr>Scripting Example</vt:lpstr>
      <vt:lpstr>Scripting Example Using Directives</vt:lpstr>
      <vt:lpstr>PowerPoint Presentation</vt:lpstr>
      <vt:lpstr>PowerPoint Presentation</vt:lpstr>
      <vt:lpstr>Scripting Example</vt:lpstr>
      <vt:lpstr>Scripting Example Using Directives</vt:lpstr>
      <vt:lpstr>Scripting Example Using Directives</vt:lpstr>
      <vt:lpstr>A JSP Using the &lt;jsp: include&gt; Action</vt:lpstr>
      <vt:lpstr>PowerPoint Presentation</vt:lpstr>
      <vt:lpstr>Banner.html</vt:lpstr>
      <vt:lpstr>Table of Contents (toc.html)</vt:lpstr>
      <vt:lpstr>Clock2.jsp</vt:lpstr>
      <vt:lpstr>PowerPoint Presentation</vt:lpstr>
      <vt:lpstr>&lt;jsp: forward&gt; Action</vt:lpstr>
      <vt:lpstr>Initial Forward JSP (forward1.jsp)</vt:lpstr>
      <vt:lpstr>Initial Forward JSP (forward1.jsp) (cont.)</vt:lpstr>
      <vt:lpstr> Forward2 JSP (forward2.jsp)</vt:lpstr>
      <vt:lpstr> Forward2 JSP (forward2.jsp)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JSP - Database Access </vt:lpstr>
      <vt:lpstr>Steps to creatd JDBC </vt:lpstr>
      <vt:lpstr>Creating a Database Table</vt:lpstr>
      <vt:lpstr>Connection Establishment</vt:lpstr>
      <vt:lpstr>Connection Establishment</vt:lpstr>
      <vt:lpstr>DriverManager</vt:lpstr>
      <vt:lpstr>Load the JDBC Driver into the database</vt:lpstr>
      <vt:lpstr>Create the statements and update the values in the table structure</vt:lpstr>
      <vt:lpstr>Process the Query result set</vt:lpstr>
      <vt:lpstr>Close the connection</vt:lpstr>
      <vt:lpstr>Close the statement and connection</vt:lpstr>
      <vt:lpstr>Create Table </vt:lpstr>
      <vt:lpstr>Connecting JSP To Mysql Database  </vt:lpstr>
      <vt:lpstr>Login.html</vt:lpstr>
      <vt:lpstr>Reg.html</vt:lpstr>
      <vt:lpstr>Login.jsp</vt:lpstr>
      <vt:lpstr>Reg.jsp</vt:lpstr>
      <vt:lpstr>Index.html</vt:lpstr>
      <vt:lpstr>Basic.jsp</vt:lpstr>
      <vt:lpstr>Basic.jsp</vt:lpstr>
      <vt:lpstr>JSP in XML</vt:lpstr>
      <vt:lpstr>Sending XML from a JSP </vt:lpstr>
      <vt:lpstr>Processing XML in JSP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JSP programs</dc:title>
  <dc:creator>Windows User</dc:creator>
  <cp:lastModifiedBy>Windows User</cp:lastModifiedBy>
  <cp:revision>4</cp:revision>
  <dcterms:created xsi:type="dcterms:W3CDTF">2022-04-03T02:17:44Z</dcterms:created>
  <dcterms:modified xsi:type="dcterms:W3CDTF">2022-04-03T02:35:19Z</dcterms:modified>
</cp:coreProperties>
</file>