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7" r:id="rId25"/>
    <p:sldId id="315" r:id="rId26"/>
    <p:sldId id="316" r:id="rId27"/>
    <p:sldId id="286" r:id="rId28"/>
    <p:sldId id="291" r:id="rId29"/>
    <p:sldId id="293" r:id="rId30"/>
    <p:sldId id="294" r:id="rId31"/>
    <p:sldId id="287" r:id="rId32"/>
    <p:sldId id="288" r:id="rId33"/>
    <p:sldId id="289" r:id="rId34"/>
    <p:sldId id="292" r:id="rId35"/>
    <p:sldId id="295" r:id="rId36"/>
    <p:sldId id="296" r:id="rId37"/>
    <p:sldId id="266" r:id="rId38"/>
    <p:sldId id="267" r:id="rId39"/>
    <p:sldId id="304" r:id="rId40"/>
    <p:sldId id="305" r:id="rId41"/>
    <p:sldId id="306" r:id="rId42"/>
    <p:sldId id="307" r:id="rId43"/>
    <p:sldId id="302" r:id="rId44"/>
    <p:sldId id="303" r:id="rId45"/>
    <p:sldId id="309" r:id="rId46"/>
    <p:sldId id="312" r:id="rId47"/>
    <p:sldId id="313" r:id="rId48"/>
    <p:sldId id="268" r:id="rId49"/>
    <p:sldId id="275" r:id="rId50"/>
    <p:sldId id="314" r:id="rId51"/>
    <p:sldId id="319" r:id="rId52"/>
    <p:sldId id="317" r:id="rId53"/>
    <p:sldId id="318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9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0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8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9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8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7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5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6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FC776D-93FF-425A-89A5-9649D3E403F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01C79-2CD0-4119-818D-624F6BB74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ocuments\Redington\java\Studies%20java\jdk-7u80-docs-all\docs\api\java\lang\String.html" TargetMode="External"/><Relationship Id="rId2" Type="http://schemas.openxmlformats.org/officeDocument/2006/relationships/hyperlink" Target="file:///C:\Users\admin\Documents\Redington\java\Studies%20java\jdk-7u80-docs-all\docs\api\java\lang\CharSequenc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ocuments\Redington\java\Studies%20java\jdk-7u80-docs-all\docs\api\java\lang\CharSequence.html" TargetMode="External"/><Relationship Id="rId2" Type="http://schemas.openxmlformats.org/officeDocument/2006/relationships/hyperlink" Target="file:///C:\Users\admin\Documents\Redington\java\Studies%20java\jdk-7u80-docs-all\docs\api\java\lang\Characte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ocuments\Redington\java\Studies%20java\jdk-7u80-docs-all\docs\api\java\util\regex\PatternSyntaxException.html" TargetMode="External"/><Relationship Id="rId2" Type="http://schemas.openxmlformats.org/officeDocument/2006/relationships/hyperlink" Target="file:///C:\Users\admin\Documents\Redington\java\Studies%20java\jdk-7u80-docs-all\docs\api\java\util\regex\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dmin\Documents\Redington\java\Studies%20java\jdk-7u80-docs-all\docs\api\java\lang\IndexOutOfBoundsExcep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cuments\Redington\java\Studies%20java\jdk-7u80-docs-all\docs\api\java\lang\IndexOutOfBoundsExcept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cuments\Redington\java\Studies%20java\jdk-7u80-docs-all\docs\api\java\lang\NullPointerExceptio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ocuments\Redington\java\Studies%20java\jdk-7u80-docs-all\docs\api\java\util\regex\PatternSyntaxException.html" TargetMode="External"/><Relationship Id="rId2" Type="http://schemas.openxmlformats.org/officeDocument/2006/relationships/hyperlink" Target="file:///C:\Users\admin\Documents\Redington\java\Studies%20java\jdk-7u80-docs-all\docs\api\java\util\regex\Patter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cuments\Redington\java\Studies%20java\jdk-7u80-docs-all\docs\api\java\lang\StringIndexOutOfBoundsExceptio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cuments\Redington\java\Studies%20java\jdk-7u80-docs-all\docs\api\java\lang\IndexOutOfBoundsExceptio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cuments\Redington\java\Studies%20java\jdk-7u80-docs-all\docs\api\java\lang\StringIndexOutOfBoundsExceptio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Ilayaraja</a:t>
            </a:r>
            <a:r>
              <a:rPr lang="en-IN" smtClean="0"/>
              <a:t>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9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 equals()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6" y="2521605"/>
            <a:ext cx="4867954" cy="3029373"/>
          </a:xfrm>
        </p:spPr>
      </p:pic>
      <p:sp>
        <p:nvSpPr>
          <p:cNvPr id="5" name="Line Callout 1 4"/>
          <p:cNvSpPr/>
          <p:nvPr/>
        </p:nvSpPr>
        <p:spPr>
          <a:xfrm>
            <a:off x="7148945" y="3671455"/>
            <a:ext cx="2812473" cy="914400"/>
          </a:xfrm>
          <a:prstGeom prst="borderCallout1">
            <a:avLst>
              <a:gd name="adj1" fmla="val 18750"/>
              <a:gd name="adj2" fmla="val -8333"/>
              <a:gd name="adj3" fmla="val -1136"/>
              <a:gd name="adj4" fmla="val -1225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Return type is </a:t>
            </a:r>
            <a:r>
              <a:rPr lang="en-IN" dirty="0" err="1" smtClean="0"/>
              <a:t>boolean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33" y="2788200"/>
            <a:ext cx="1057423" cy="381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8046" y="5708073"/>
            <a:ext cx="91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String equals() method overrides the equals() method of Object class.</a:t>
            </a:r>
          </a:p>
        </p:txBody>
      </p:sp>
    </p:spTree>
    <p:extLst>
      <p:ext uri="{BB962C8B-B14F-4D97-AF65-F5344CB8AC3E}">
        <p14:creationId xmlns:p14="http://schemas.microsoft.com/office/powerpoint/2010/main" val="42061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5: </a:t>
            </a:r>
            <a:r>
              <a:rPr lang="en-IN" dirty="0" err="1" smtClean="0"/>
              <a:t>equalsIgnoreCase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463"/>
            <a:ext cx="4650616" cy="331787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17" y="2702039"/>
            <a:ext cx="1638529" cy="42868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7148945" y="3671455"/>
            <a:ext cx="2812473" cy="914400"/>
          </a:xfrm>
          <a:prstGeom prst="borderCallout1">
            <a:avLst>
              <a:gd name="adj1" fmla="val 18750"/>
              <a:gd name="adj2" fmla="val -8333"/>
              <a:gd name="adj3" fmla="val -4166"/>
              <a:gd name="adj4" fmla="val -915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Return type is </a:t>
            </a:r>
            <a:r>
              <a:rPr lang="en-IN" dirty="0" err="1" smtClean="0"/>
              <a:t>boolean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4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6: trim()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31195"/>
            <a:ext cx="4544059" cy="209579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78" y="2531195"/>
            <a:ext cx="157184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7: replace()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1" y="2539830"/>
            <a:ext cx="6820852" cy="243874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04" y="2539830"/>
            <a:ext cx="3000794" cy="67636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148945" y="3671455"/>
            <a:ext cx="2812473" cy="914400"/>
          </a:xfrm>
          <a:prstGeom prst="borderCallout1">
            <a:avLst>
              <a:gd name="adj1" fmla="val 18750"/>
              <a:gd name="adj2" fmla="val -8333"/>
              <a:gd name="adj3" fmla="val -40530"/>
              <a:gd name="adj4" fmla="val -536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Return type is char, </a:t>
            </a:r>
            <a:r>
              <a:rPr lang="en-IN" dirty="0" err="1" smtClean="0"/>
              <a:t>charSequence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2" y="4978570"/>
            <a:ext cx="44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Replace methods introduced in JDK1.5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8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58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8: split()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8416" y="5525379"/>
            <a:ext cx="969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returns </a:t>
            </a:r>
            <a:r>
              <a:rPr lang="en-IN" dirty="0"/>
              <a:t>array of strings computed by splitting this string around matches of the given regular </a:t>
            </a:r>
            <a:r>
              <a:rPr lang="en-IN" dirty="0" smtClean="0"/>
              <a:t>expression.</a:t>
            </a:r>
          </a:p>
          <a:p>
            <a:r>
              <a:rPr lang="en-IN" dirty="0" smtClean="0"/>
              <a:t>It introduced in JDK 1.4.</a:t>
            </a:r>
            <a:endParaRPr lang="en-IN" dirty="0"/>
          </a:p>
        </p:txBody>
      </p:sp>
      <p:pic>
        <p:nvPicPr>
          <p:cNvPr id="12" name="Content Placeholder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/>
          <a:stretch/>
        </p:blipFill>
        <p:spPr>
          <a:xfrm>
            <a:off x="976745" y="1962734"/>
            <a:ext cx="5914183" cy="331787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99" y="1743515"/>
            <a:ext cx="3632299" cy="37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9: split()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 b="-1"/>
          <a:stretch/>
        </p:blipFill>
        <p:spPr>
          <a:xfrm>
            <a:off x="1295402" y="2660073"/>
            <a:ext cx="3067478" cy="128582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945897"/>
            <a:ext cx="6792273" cy="885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8416" y="4959464"/>
            <a:ext cx="969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returns </a:t>
            </a:r>
            <a:r>
              <a:rPr lang="en-IN" dirty="0"/>
              <a:t>array of strings computed by splitting this string around matches of the given regular </a:t>
            </a:r>
            <a:r>
              <a:rPr lang="en-IN" dirty="0" smtClean="0"/>
              <a:t>expression.</a:t>
            </a:r>
          </a:p>
          <a:p>
            <a:r>
              <a:rPr lang="en-IN" dirty="0" smtClean="0"/>
              <a:t>It introduced in JDK 1.4.</a:t>
            </a:r>
            <a:endParaRPr lang="en-IN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818909" y="2784764"/>
            <a:ext cx="1911927" cy="831272"/>
          </a:xfrm>
          <a:prstGeom prst="wedgeRoundRectCallout">
            <a:avLst>
              <a:gd name="adj1" fmla="val -133876"/>
              <a:gd name="adj2" fmla="val -5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Overloading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77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10: </a:t>
            </a:r>
            <a:r>
              <a:rPr lang="en-IN" dirty="0" err="1" smtClean="0"/>
              <a:t>concat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5010729"/>
            <a:ext cx="10037615" cy="86513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that represents the concatenation of this object's characters followed by the string argument's characters.</a:t>
            </a:r>
          </a:p>
        </p:txBody>
      </p:sp>
      <p:pic>
        <p:nvPicPr>
          <p:cNvPr id="4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18" y="2514731"/>
            <a:ext cx="4410691" cy="226726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731"/>
            <a:ext cx="80021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 contains()</a:t>
            </a:r>
            <a:endParaRPr lang="en-IN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15" y="2507672"/>
            <a:ext cx="4648849" cy="287695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96" y="2668419"/>
            <a:ext cx="1743318" cy="111458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6762196" y="3888059"/>
            <a:ext cx="2022763" cy="517416"/>
          </a:xfrm>
          <a:prstGeom prst="borderCallout1">
            <a:avLst>
              <a:gd name="adj1" fmla="val 18750"/>
              <a:gd name="adj2" fmla="val -8333"/>
              <a:gd name="adj3" fmla="val -16027"/>
              <a:gd name="adj4" fmla="val -444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Returns a boolean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4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12: </a:t>
            </a:r>
            <a:r>
              <a:rPr lang="en-IN" dirty="0" err="1" smtClean="0"/>
              <a:t>toString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0" y="2285999"/>
            <a:ext cx="5696900" cy="331787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0" y="5603874"/>
            <a:ext cx="7611537" cy="31436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714105" y="2751987"/>
            <a:ext cx="2022763" cy="517416"/>
          </a:xfrm>
          <a:prstGeom prst="borderCallout1">
            <a:avLst>
              <a:gd name="adj1" fmla="val 128534"/>
              <a:gd name="adj2" fmla="val 41667"/>
              <a:gd name="adj3" fmla="val 546278"/>
              <a:gd name="adj4" fmla="val -68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Returns a </a:t>
            </a:r>
            <a:r>
              <a:rPr lang="en-IN" dirty="0" smtClean="0"/>
              <a:t>hash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12: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8" y="2460481"/>
            <a:ext cx="4653932" cy="331787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62" y="2460481"/>
            <a:ext cx="2191056" cy="523948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762196" y="3888059"/>
            <a:ext cx="4016640" cy="489977"/>
          </a:xfrm>
          <a:prstGeom prst="borderCallout1">
            <a:avLst>
              <a:gd name="adj1" fmla="val 18750"/>
              <a:gd name="adj2" fmla="val -8333"/>
              <a:gd name="adj3" fmla="val 93756"/>
              <a:gd name="adj4" fmla="val -77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Using </a:t>
            </a:r>
            <a:r>
              <a:rPr lang="en-IN" dirty="0" err="1" smtClean="0"/>
              <a:t>toString</a:t>
            </a:r>
            <a:r>
              <a:rPr lang="en-IN" dirty="0" smtClean="0"/>
              <a:t> method to display a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is non-primitive data type and it is also class which is under java.lang.package.</a:t>
            </a:r>
          </a:p>
          <a:p>
            <a:r>
              <a:rPr lang="en-IN" dirty="0" smtClean="0"/>
              <a:t>String is a collection of characters.</a:t>
            </a:r>
          </a:p>
          <a:p>
            <a:r>
              <a:rPr lang="en-IN" dirty="0" smtClean="0"/>
              <a:t>String is immutable</a:t>
            </a:r>
          </a:p>
          <a:p>
            <a:r>
              <a:rPr lang="en-IN" dirty="0" smtClean="0"/>
              <a:t>Without new keyword we can create object .</a:t>
            </a:r>
          </a:p>
          <a:p>
            <a:r>
              <a:rPr lang="en-IN" dirty="0" smtClean="0"/>
              <a:t>It introduced in JDK1.1.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13: </a:t>
            </a:r>
            <a:r>
              <a:rPr lang="en-IN" dirty="0" err="1" smtClean="0"/>
              <a:t>toUpperCase</a:t>
            </a:r>
            <a:r>
              <a:rPr lang="en-IN" dirty="0" smtClean="0"/>
              <a:t>(), </a:t>
            </a:r>
            <a:r>
              <a:rPr lang="en-IN" dirty="0" err="1" smtClean="0"/>
              <a:t>toLowerCase</a:t>
            </a:r>
            <a:r>
              <a:rPr lang="en-IN" dirty="0" smtClean="0"/>
              <a:t>(), </a:t>
            </a:r>
            <a:r>
              <a:rPr lang="en-IN" dirty="0" err="1" smtClean="0"/>
              <a:t>chatAt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25" y="2525541"/>
            <a:ext cx="6020640" cy="246731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61" y="2525541"/>
            <a:ext cx="215295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14: length(), join(), </a:t>
            </a:r>
            <a:r>
              <a:rPr lang="en-IN" dirty="0" err="1" smtClean="0"/>
              <a:t>isEmpty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3" y="2527715"/>
            <a:ext cx="6230219" cy="232442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1" y="2527715"/>
            <a:ext cx="306747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15: </a:t>
            </a:r>
            <a:r>
              <a:rPr lang="en-IN" dirty="0" err="1" smtClean="0"/>
              <a:t>replaceAll</a:t>
            </a:r>
            <a:r>
              <a:rPr lang="en-IN" dirty="0" smtClean="0"/>
              <a:t>(), </a:t>
            </a:r>
            <a:r>
              <a:rPr lang="en-IN" dirty="0" err="1" smtClean="0"/>
              <a:t>replaceFirst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7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/>
        </p:blipFill>
        <p:spPr>
          <a:xfrm>
            <a:off x="1295402" y="2486953"/>
            <a:ext cx="5820587" cy="218427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2" y="2486953"/>
            <a:ext cx="263879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16: index()</a:t>
            </a:r>
            <a:endParaRPr lang="en-IN" dirty="0"/>
          </a:p>
        </p:txBody>
      </p:sp>
      <p:pic>
        <p:nvPicPr>
          <p:cNvPr id="6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t="5911"/>
          <a:stretch/>
        </p:blipFill>
        <p:spPr>
          <a:xfrm>
            <a:off x="1295402" y="2532826"/>
            <a:ext cx="6467078" cy="1953984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89" y="2532826"/>
            <a:ext cx="447737" cy="1314633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4714479" y="5098473"/>
            <a:ext cx="3075710" cy="845127"/>
          </a:xfrm>
          <a:prstGeom prst="wedgeEllipseCallout">
            <a:avLst>
              <a:gd name="adj1" fmla="val -69482"/>
              <a:gd name="adj2" fmla="val -147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43650"/>
          </a:xfrm>
        </p:spPr>
        <p:txBody>
          <a:bodyPr/>
          <a:lstStyle/>
          <a:p>
            <a:r>
              <a:rPr lang="en-US" dirty="0" smtClean="0"/>
              <a:t>Example 17: 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88" y="1925783"/>
            <a:ext cx="6382641" cy="2819794"/>
          </a:xfrm>
        </p:spPr>
      </p:pic>
      <p:sp>
        <p:nvSpPr>
          <p:cNvPr id="5" name="Oval Callout 4"/>
          <p:cNvSpPr/>
          <p:nvPr/>
        </p:nvSpPr>
        <p:spPr>
          <a:xfrm>
            <a:off x="4714479" y="5098473"/>
            <a:ext cx="3075710" cy="845127"/>
          </a:xfrm>
          <a:prstGeom prst="wedgeEllipseCallout">
            <a:avLst>
              <a:gd name="adj1" fmla="val -66779"/>
              <a:gd name="adj2" fmla="val -1719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548" y="691186"/>
            <a:ext cx="9601196" cy="1026777"/>
          </a:xfrm>
        </p:spPr>
        <p:txBody>
          <a:bodyPr/>
          <a:lstStyle/>
          <a:p>
            <a:r>
              <a:rPr lang="en-US" dirty="0" smtClean="0"/>
              <a:t>Example 18: 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1" y="2141826"/>
            <a:ext cx="657317" cy="1228896"/>
          </a:xfrm>
          <a:prstGeom prst="rect">
            <a:avLst/>
          </a:prstGeom>
        </p:spPr>
      </p:pic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7" y="2141826"/>
            <a:ext cx="5285507" cy="38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19: </a:t>
            </a:r>
            <a:r>
              <a:rPr lang="en-US" dirty="0" err="1" smtClean="0"/>
              <a:t>compareToIgnoreCase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3" y="2285999"/>
            <a:ext cx="4228031" cy="331787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2" y="2285999"/>
            <a:ext cx="81926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6438"/>
              </p:ext>
            </p:extLst>
          </p:nvPr>
        </p:nvGraphicFramePr>
        <p:xfrm>
          <a:off x="484909" y="425031"/>
          <a:ext cx="11263747" cy="6002385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06397">
                  <a:extLst>
                    <a:ext uri="{9D8B030D-6E8A-4147-A177-3AD203B41FA5}">
                      <a16:colId xmlns:a16="http://schemas.microsoft.com/office/drawing/2014/main" val="3857065091"/>
                    </a:ext>
                  </a:extLst>
                </a:gridCol>
                <a:gridCol w="1498922">
                  <a:extLst>
                    <a:ext uri="{9D8B030D-6E8A-4147-A177-3AD203B41FA5}">
                      <a16:colId xmlns:a16="http://schemas.microsoft.com/office/drawing/2014/main" val="2330405071"/>
                    </a:ext>
                  </a:extLst>
                </a:gridCol>
                <a:gridCol w="3352928">
                  <a:extLst>
                    <a:ext uri="{9D8B030D-6E8A-4147-A177-3AD203B41FA5}">
                      <a16:colId xmlns:a16="http://schemas.microsoft.com/office/drawing/2014/main" val="93739669"/>
                    </a:ext>
                  </a:extLst>
                </a:gridCol>
                <a:gridCol w="2252750">
                  <a:extLst>
                    <a:ext uri="{9D8B030D-6E8A-4147-A177-3AD203B41FA5}">
                      <a16:colId xmlns:a16="http://schemas.microsoft.com/office/drawing/2014/main" val="3030942208"/>
                    </a:ext>
                  </a:extLst>
                </a:gridCol>
                <a:gridCol w="2252750">
                  <a:extLst>
                    <a:ext uri="{9D8B030D-6E8A-4147-A177-3AD203B41FA5}">
                      <a16:colId xmlns:a16="http://schemas.microsoft.com/office/drawing/2014/main" val="2063796137"/>
                    </a:ext>
                  </a:extLst>
                </a:gridCol>
              </a:tblGrid>
              <a:tr h="60873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393"/>
                  </a:ext>
                </a:extLst>
              </a:tr>
              <a:tr h="100981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charAt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The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value at the specified index. An index ranges from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to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length() – 1(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  <a:hlinkClick r:id="rId2" action="ppaction://hlinkfile"/>
                        </a:rPr>
                        <a:t>length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in interface </a:t>
                      </a:r>
                      <a:r>
                        <a:rPr lang="en-US" sz="1800" u="none" strike="noStrike" kern="1200" dirty="0" err="1" smtClean="0">
                          <a:solidFill>
                            <a:schemeClr val="bg1"/>
                          </a:solidFill>
                          <a:effectLst/>
                          <a:hlinkClick r:id="rId2" action="ppaction://hlinkfile" tooltip="interface in java.lang"/>
                        </a:rPr>
                        <a:t>CharSequence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value at the specified index of this string. The first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value is at index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- the index of the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value.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4599"/>
                  </a:ext>
                </a:extLst>
              </a:tr>
              <a:tr h="42611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IsEmpty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1.6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If it is true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only if,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length()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if 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  <a:hlinkClick r:id="rId3" action="ppaction://hlinkfile"/>
                        </a:rPr>
                        <a:t>length()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is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, otherwise 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24313"/>
                  </a:ext>
                </a:extLst>
              </a:tr>
              <a:tr h="152182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concat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Concatenates the specified string to the end of this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string.If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length of the argument string is 0, then this String object is returned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string that represents the concatenation of this object's characters followed by the string argument's characters.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is concatenated to the end of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76934"/>
                  </a:ext>
                </a:extLst>
              </a:tr>
              <a:tr h="152182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comparison is based on the Unicode value of each character in the strings.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value </a:t>
                      </a:r>
                      <a:r>
                        <a:rPr lang="en-US" dirty="0" smtClean="0"/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argument string is equal to this string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be compared.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9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85389"/>
              </p:ext>
            </p:extLst>
          </p:nvPr>
        </p:nvGraphicFramePr>
        <p:xfrm>
          <a:off x="457198" y="396154"/>
          <a:ext cx="11277602" cy="601850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9731">
                  <a:extLst>
                    <a:ext uri="{9D8B030D-6E8A-4147-A177-3AD203B41FA5}">
                      <a16:colId xmlns:a16="http://schemas.microsoft.com/office/drawing/2014/main" val="2933026990"/>
                    </a:ext>
                  </a:extLst>
                </a:gridCol>
                <a:gridCol w="1377575">
                  <a:extLst>
                    <a:ext uri="{9D8B030D-6E8A-4147-A177-3AD203B41FA5}">
                      <a16:colId xmlns:a16="http://schemas.microsoft.com/office/drawing/2014/main" val="640896274"/>
                    </a:ext>
                  </a:extLst>
                </a:gridCol>
                <a:gridCol w="2974974">
                  <a:extLst>
                    <a:ext uri="{9D8B030D-6E8A-4147-A177-3AD203B41FA5}">
                      <a16:colId xmlns:a16="http://schemas.microsoft.com/office/drawing/2014/main" val="2569701487"/>
                    </a:ext>
                  </a:extLst>
                </a:gridCol>
                <a:gridCol w="3492841">
                  <a:extLst>
                    <a:ext uri="{9D8B030D-6E8A-4147-A177-3AD203B41FA5}">
                      <a16:colId xmlns:a16="http://schemas.microsoft.com/office/drawing/2014/main" val="3394709216"/>
                    </a:ext>
                  </a:extLst>
                </a:gridCol>
                <a:gridCol w="2252481">
                  <a:extLst>
                    <a:ext uri="{9D8B030D-6E8A-4147-A177-3AD203B41FA5}">
                      <a16:colId xmlns:a16="http://schemas.microsoft.com/office/drawing/2014/main" val="83799239"/>
                    </a:ext>
                  </a:extLst>
                </a:gridCol>
              </a:tblGrid>
              <a:tr h="9620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9648"/>
                  </a:ext>
                </a:extLst>
              </a:tr>
              <a:tr h="94202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contains()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and only if this string contains the specified sequence of char values.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this string contains </a:t>
                      </a:r>
                      <a:r>
                        <a:rPr lang="en-US" dirty="0" smtClean="0"/>
                        <a:t>s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false otherwise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sequence to search for.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41866"/>
                  </a:ext>
                </a:extLst>
              </a:tr>
              <a:tr h="122748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trim()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copy of the string, with leading and trailing whitespace omitted.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copy of this string with leading and trailing white space removed, or this string if it has no leading or trailing white space.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91359"/>
                  </a:ext>
                </a:extLst>
              </a:tr>
              <a:tr h="13796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IgnoreCase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another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ignoring case considerations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argument is not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it represents an equivalent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ignoring case; </a:t>
                      </a:r>
                      <a:r>
                        <a:rPr lang="en-US" dirty="0" smtClean="0"/>
                        <a:t>false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otherwise.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compare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against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75120"/>
                  </a:ext>
                </a:extLst>
              </a:tr>
              <a:tr h="15072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length()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length of this string. The length is equal to the number of 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  <a:hlinkClick r:id="rId2" action="ppaction://hlinkfile"/>
                        </a:rPr>
                        <a:t>Unicode code units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in the string. 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  <a:hlinkClick r:id="rId3" action="ppaction://hlinkfile"/>
                        </a:rPr>
                        <a:t>(</a:t>
                      </a:r>
                      <a:r>
                        <a:rPr lang="en-US" sz="1800" u="none" strike="noStrike" kern="1200" dirty="0" err="1" smtClean="0">
                          <a:solidFill>
                            <a:schemeClr val="bg1"/>
                          </a:solidFill>
                          <a:effectLst/>
                          <a:hlinkClick r:id="rId3" action="ppaction://hlinkfile"/>
                        </a:rPr>
                        <a:t>charAt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 in interface </a:t>
                      </a:r>
                      <a:r>
                        <a:rPr lang="en-US" sz="1800" u="none" strike="noStrike" kern="1200" dirty="0" err="1" smtClean="0">
                          <a:solidFill>
                            <a:schemeClr val="bg1"/>
                          </a:solidFill>
                          <a:effectLst/>
                          <a:hlinkClick r:id="rId3" action="ppaction://hlinkfile" tooltip="interface in java.lang"/>
                        </a:rPr>
                        <a:t>CharSequence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length of the sequence of characters represented by this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2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19356"/>
              </p:ext>
            </p:extLst>
          </p:nvPr>
        </p:nvGraphicFramePr>
        <p:xfrm>
          <a:off x="436418" y="387928"/>
          <a:ext cx="11339945" cy="598916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36578">
                  <a:extLst>
                    <a:ext uri="{9D8B030D-6E8A-4147-A177-3AD203B41FA5}">
                      <a16:colId xmlns:a16="http://schemas.microsoft.com/office/drawing/2014/main" val="2705303520"/>
                    </a:ext>
                  </a:extLst>
                </a:gridCol>
                <a:gridCol w="1387998">
                  <a:extLst>
                    <a:ext uri="{9D8B030D-6E8A-4147-A177-3AD203B41FA5}">
                      <a16:colId xmlns:a16="http://schemas.microsoft.com/office/drawing/2014/main" val="631662414"/>
                    </a:ext>
                  </a:extLst>
                </a:gridCol>
                <a:gridCol w="2720477">
                  <a:extLst>
                    <a:ext uri="{9D8B030D-6E8A-4147-A177-3AD203B41FA5}">
                      <a16:colId xmlns:a16="http://schemas.microsoft.com/office/drawing/2014/main" val="3009714203"/>
                    </a:ext>
                  </a:extLst>
                </a:gridCol>
                <a:gridCol w="2165277">
                  <a:extLst>
                    <a:ext uri="{9D8B030D-6E8A-4147-A177-3AD203B41FA5}">
                      <a16:colId xmlns:a16="http://schemas.microsoft.com/office/drawing/2014/main" val="564793572"/>
                    </a:ext>
                  </a:extLst>
                </a:gridCol>
                <a:gridCol w="2040357">
                  <a:extLst>
                    <a:ext uri="{9D8B030D-6E8A-4147-A177-3AD203B41FA5}">
                      <a16:colId xmlns:a16="http://schemas.microsoft.com/office/drawing/2014/main" val="1178078389"/>
                    </a:ext>
                  </a:extLst>
                </a:gridCol>
                <a:gridCol w="1589258">
                  <a:extLst>
                    <a:ext uri="{9D8B030D-6E8A-4147-A177-3AD203B41FA5}">
                      <a16:colId xmlns:a16="http://schemas.microsoft.com/office/drawing/2014/main" val="622051817"/>
                    </a:ext>
                  </a:extLst>
                </a:gridCol>
              </a:tblGrid>
              <a:tr h="935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70429"/>
                  </a:ext>
                </a:extLst>
              </a:tr>
              <a:tr h="1497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replaceAll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1.4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Replaces each substring of this string that matches the given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regular expression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the given replacement.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resulting </a:t>
                      </a:r>
                      <a:r>
                        <a:rPr lang="en-US" dirty="0" smtClean="0"/>
                        <a:t>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sequence to search for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 tooltip="class in java.util.regex"/>
                        </a:rPr>
                        <a:t>PatternSyntaxException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27328"/>
                  </a:ext>
                </a:extLst>
              </a:tr>
              <a:tr h="205877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replaceFirst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first substring of this string that matches the given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regular expression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the given replacement.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resulting </a:t>
                      </a:r>
                      <a:r>
                        <a:rPr lang="en-US" dirty="0" smtClean="0"/>
                        <a:t>String.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regular expression to which this string is to be </a:t>
                      </a:r>
                      <a:r>
                        <a:rPr lang="en-US" dirty="0" err="1" smtClean="0"/>
                        <a:t>matchedreplacement</a:t>
                      </a:r>
                      <a:r>
                        <a:rPr lang="en-US" dirty="0" smtClean="0"/>
                        <a:t> - the string to be substituted for the first match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 tooltip="class in java.lang"/>
                        </a:rPr>
                        <a:t>IndexOutOfBoundsException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28219"/>
                  </a:ext>
                </a:extLst>
              </a:tr>
              <a:tr h="149729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compareTo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IgnoreCase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two strings lexicographically, ignoring case differences.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String is greater than, equal to, or less than this String, ignoring case considerations.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be compared.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String literals?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46095"/>
            <a:ext cx="9601196" cy="3318936"/>
          </a:xfrm>
        </p:spPr>
        <p:txBody>
          <a:bodyPr/>
          <a:lstStyle/>
          <a:p>
            <a:r>
              <a:rPr lang="en-IN" dirty="0" smtClean="0"/>
              <a:t>String s=“Java”;</a:t>
            </a:r>
          </a:p>
          <a:p>
            <a:r>
              <a:rPr lang="en-IN" dirty="0" smtClean="0"/>
              <a:t>SCP is part of Heap memory. </a:t>
            </a:r>
          </a:p>
          <a:p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6317673" y="2384517"/>
            <a:ext cx="4364182" cy="1537855"/>
          </a:xfrm>
          <a:prstGeom prst="wedgeEllipseCallout">
            <a:avLst>
              <a:gd name="adj1" fmla="val -110111"/>
              <a:gd name="adj2" fmla="val -293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“Java”  string literal which is stored in String Constant Pool (SCP) </a:t>
            </a:r>
            <a:endParaRPr lang="en-IN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354283" y="3817696"/>
            <a:ext cx="2826328" cy="22998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648690" y="4693612"/>
            <a:ext cx="439883" cy="193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908463" y="5229321"/>
            <a:ext cx="439883" cy="193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590800" y="4184841"/>
            <a:ext cx="439883" cy="1939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655870" y="4581236"/>
            <a:ext cx="439883" cy="2016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66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030683" y="4967623"/>
            <a:ext cx="710045" cy="49876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Callout 11"/>
          <p:cNvSpPr/>
          <p:nvPr/>
        </p:nvSpPr>
        <p:spPr>
          <a:xfrm>
            <a:off x="4973782" y="4453467"/>
            <a:ext cx="1676400" cy="1008272"/>
          </a:xfrm>
          <a:prstGeom prst="wedgeEllipseCallout">
            <a:avLst>
              <a:gd name="adj1" fmla="val -123312"/>
              <a:gd name="adj2" fmla="val 26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0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78396"/>
              </p:ext>
            </p:extLst>
          </p:nvPr>
        </p:nvGraphicFramePr>
        <p:xfrm>
          <a:off x="436419" y="457201"/>
          <a:ext cx="11312236" cy="595745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85374">
                  <a:extLst>
                    <a:ext uri="{9D8B030D-6E8A-4147-A177-3AD203B41FA5}">
                      <a16:colId xmlns:a16="http://schemas.microsoft.com/office/drawing/2014/main" val="356403980"/>
                    </a:ext>
                  </a:extLst>
                </a:gridCol>
                <a:gridCol w="1315376">
                  <a:extLst>
                    <a:ext uri="{9D8B030D-6E8A-4147-A177-3AD203B41FA5}">
                      <a16:colId xmlns:a16="http://schemas.microsoft.com/office/drawing/2014/main" val="3121833955"/>
                    </a:ext>
                  </a:extLst>
                </a:gridCol>
                <a:gridCol w="2630753">
                  <a:extLst>
                    <a:ext uri="{9D8B030D-6E8A-4147-A177-3AD203B41FA5}">
                      <a16:colId xmlns:a16="http://schemas.microsoft.com/office/drawing/2014/main" val="1311137910"/>
                    </a:ext>
                  </a:extLst>
                </a:gridCol>
                <a:gridCol w="2009987">
                  <a:extLst>
                    <a:ext uri="{9D8B030D-6E8A-4147-A177-3AD203B41FA5}">
                      <a16:colId xmlns:a16="http://schemas.microsoft.com/office/drawing/2014/main" val="3028913748"/>
                    </a:ext>
                  </a:extLst>
                </a:gridCol>
                <a:gridCol w="1885373">
                  <a:extLst>
                    <a:ext uri="{9D8B030D-6E8A-4147-A177-3AD203B41FA5}">
                      <a16:colId xmlns:a16="http://schemas.microsoft.com/office/drawing/2014/main" val="2987573678"/>
                    </a:ext>
                  </a:extLst>
                </a:gridCol>
                <a:gridCol w="1885373">
                  <a:extLst>
                    <a:ext uri="{9D8B030D-6E8A-4147-A177-3AD203B41FA5}">
                      <a16:colId xmlns:a16="http://schemas.microsoft.com/office/drawing/2014/main" val="427713716"/>
                    </a:ext>
                  </a:extLst>
                </a:gridCol>
              </a:tblGrid>
              <a:tr h="9766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70708"/>
                  </a:ext>
                </a:extLst>
              </a:tr>
              <a:tr h="12696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toUpperCase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all of the characters in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upper case using the rules of the default locale.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converted to uppercase.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59120"/>
                  </a:ext>
                </a:extLst>
              </a:tr>
              <a:tr h="12696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toLoweCase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all of the characters in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lower case using the rules of the default locale.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converted to lowercase.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92957"/>
                  </a:ext>
                </a:extLst>
              </a:tr>
              <a:tr h="24415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string joined with given delimiter. In string join method, delimiter is copied for each elements.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Joined string with delimiter.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delimiter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char value to be added with each element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char value to be attached with delimiter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7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02086"/>
              </p:ext>
            </p:extLst>
          </p:nvPr>
        </p:nvGraphicFramePr>
        <p:xfrm>
          <a:off x="436418" y="437716"/>
          <a:ext cx="11319163" cy="600464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15776">
                  <a:extLst>
                    <a:ext uri="{9D8B030D-6E8A-4147-A177-3AD203B41FA5}">
                      <a16:colId xmlns:a16="http://schemas.microsoft.com/office/drawing/2014/main" val="1847792005"/>
                    </a:ext>
                  </a:extLst>
                </a:gridCol>
                <a:gridCol w="1277697">
                  <a:extLst>
                    <a:ext uri="{9D8B030D-6E8A-4147-A177-3AD203B41FA5}">
                      <a16:colId xmlns:a16="http://schemas.microsoft.com/office/drawing/2014/main" val="3131003864"/>
                    </a:ext>
                  </a:extLst>
                </a:gridCol>
                <a:gridCol w="3598024">
                  <a:extLst>
                    <a:ext uri="{9D8B030D-6E8A-4147-A177-3AD203B41FA5}">
                      <a16:colId xmlns:a16="http://schemas.microsoft.com/office/drawing/2014/main" val="1613689491"/>
                    </a:ext>
                  </a:extLst>
                </a:gridCol>
                <a:gridCol w="2263833">
                  <a:extLst>
                    <a:ext uri="{9D8B030D-6E8A-4147-A177-3AD203B41FA5}">
                      <a16:colId xmlns:a16="http://schemas.microsoft.com/office/drawing/2014/main" val="1352847799"/>
                    </a:ext>
                  </a:extLst>
                </a:gridCol>
                <a:gridCol w="2263833">
                  <a:extLst>
                    <a:ext uri="{9D8B030D-6E8A-4147-A177-3AD203B41FA5}">
                      <a16:colId xmlns:a16="http://schemas.microsoft.com/office/drawing/2014/main" val="1640567659"/>
                    </a:ext>
                  </a:extLst>
                </a:gridCol>
              </a:tblGrid>
              <a:tr h="7784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Description(Overrides a class Object)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34276"/>
                  </a:ext>
                </a:extLst>
              </a:tr>
              <a:tr h="241130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equals()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 string to the specified object. The result is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the argument is not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is a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represents the same sequence of characters as this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given object represents a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equivalent to this string, </a:t>
                      </a:r>
                      <a:r>
                        <a:rPr lang="en-US" dirty="0" smtClean="0"/>
                        <a:t>false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otherwise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object to compare this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against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1832"/>
                  </a:ext>
                </a:extLst>
              </a:tr>
              <a:tr h="77842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hashCode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hash code for this string.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hash code value for this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24566"/>
                  </a:ext>
                </a:extLst>
              </a:tr>
              <a:tr h="203649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for class </a:t>
                      </a:r>
                      <a:r>
                        <a:rPr lang="en-US" dirty="0" smtClean="0"/>
                        <a:t>Object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returns a string consisting of the name of the class of which the object is an instance.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object (which is already a string!) is itself returned.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string representation of the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945079"/>
              </p:ext>
            </p:extLst>
          </p:nvPr>
        </p:nvGraphicFramePr>
        <p:xfrm>
          <a:off x="436418" y="423863"/>
          <a:ext cx="11270675" cy="597693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89641">
                  <a:extLst>
                    <a:ext uri="{9D8B030D-6E8A-4147-A177-3AD203B41FA5}">
                      <a16:colId xmlns:a16="http://schemas.microsoft.com/office/drawing/2014/main" val="2362699246"/>
                    </a:ext>
                  </a:extLst>
                </a:gridCol>
                <a:gridCol w="1249870">
                  <a:extLst>
                    <a:ext uri="{9D8B030D-6E8A-4147-A177-3AD203B41FA5}">
                      <a16:colId xmlns:a16="http://schemas.microsoft.com/office/drawing/2014/main" val="3635259739"/>
                    </a:ext>
                  </a:extLst>
                </a:gridCol>
                <a:gridCol w="2795826">
                  <a:extLst>
                    <a:ext uri="{9D8B030D-6E8A-4147-A177-3AD203B41FA5}">
                      <a16:colId xmlns:a16="http://schemas.microsoft.com/office/drawing/2014/main" val="525396297"/>
                    </a:ext>
                  </a:extLst>
                </a:gridCol>
                <a:gridCol w="1878446">
                  <a:extLst>
                    <a:ext uri="{9D8B030D-6E8A-4147-A177-3AD203B41FA5}">
                      <a16:colId xmlns:a16="http://schemas.microsoft.com/office/drawing/2014/main" val="1133082567"/>
                    </a:ext>
                  </a:extLst>
                </a:gridCol>
                <a:gridCol w="1878446">
                  <a:extLst>
                    <a:ext uri="{9D8B030D-6E8A-4147-A177-3AD203B41FA5}">
                      <a16:colId xmlns:a16="http://schemas.microsoft.com/office/drawing/2014/main" val="1962255923"/>
                    </a:ext>
                  </a:extLst>
                </a:gridCol>
                <a:gridCol w="1878446">
                  <a:extLst>
                    <a:ext uri="{9D8B030D-6E8A-4147-A177-3AD203B41FA5}">
                      <a16:colId xmlns:a16="http://schemas.microsoft.com/office/drawing/2014/main" val="2170381864"/>
                    </a:ext>
                  </a:extLst>
                </a:gridCol>
              </a:tblGrid>
              <a:tr h="11037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38157"/>
                  </a:ext>
                </a:extLst>
              </a:tr>
              <a:tr h="211390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substring()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string that is a substring of this string. The substring begins with the character at the specified index and extends to the end of this 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substring.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beginIndex</a:t>
                      </a:r>
                      <a:r>
                        <a:rPr lang="en-US" dirty="0" smtClean="0"/>
                        <a:t> - the beginning index, inclusive.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IndexOutOfBoundsException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7634"/>
                  </a:ext>
                </a:extLst>
              </a:tr>
              <a:tr h="27593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substring()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Returns a new string that is a substring of this string. The substring begins at the specified </a:t>
                      </a:r>
                      <a:r>
                        <a:rPr lang="en-US" dirty="0" err="1" smtClean="0"/>
                        <a:t>beginIndex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dirty="0" err="1" smtClean="0"/>
                        <a:t>endIndex</a:t>
                      </a:r>
                      <a:r>
                        <a:rPr lang="en-US" dirty="0" smtClean="0"/>
                        <a:t> - 1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Thus the length of the substring is </a:t>
                      </a:r>
                      <a:r>
                        <a:rPr lang="en-US" dirty="0" err="1" smtClean="0"/>
                        <a:t>endIndex-beginIndex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substring.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beginIndex</a:t>
                      </a:r>
                      <a:r>
                        <a:rPr lang="en-US" dirty="0" smtClean="0"/>
                        <a:t> - the beginning index, inclusive.</a:t>
                      </a:r>
                    </a:p>
                    <a:p>
                      <a:r>
                        <a:rPr lang="en-US" dirty="0" err="1" smtClean="0"/>
                        <a:t>endIndex</a:t>
                      </a:r>
                      <a:r>
                        <a:rPr lang="en-US" dirty="0" smtClean="0"/>
                        <a:t> - the ending index, exclusive.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IndexOutOfBoundsException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0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7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560965"/>
              </p:ext>
            </p:extLst>
          </p:nvPr>
        </p:nvGraphicFramePr>
        <p:xfrm>
          <a:off x="450274" y="166255"/>
          <a:ext cx="11312237" cy="6456218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74605">
                  <a:extLst>
                    <a:ext uri="{9D8B030D-6E8A-4147-A177-3AD203B41FA5}">
                      <a16:colId xmlns:a16="http://schemas.microsoft.com/office/drawing/2014/main" val="4051529572"/>
                    </a:ext>
                  </a:extLst>
                </a:gridCol>
                <a:gridCol w="1246146">
                  <a:extLst>
                    <a:ext uri="{9D8B030D-6E8A-4147-A177-3AD203B41FA5}">
                      <a16:colId xmlns:a16="http://schemas.microsoft.com/office/drawing/2014/main" val="1152118968"/>
                    </a:ext>
                  </a:extLst>
                </a:gridCol>
                <a:gridCol w="2935367">
                  <a:extLst>
                    <a:ext uri="{9D8B030D-6E8A-4147-A177-3AD203B41FA5}">
                      <a16:colId xmlns:a16="http://schemas.microsoft.com/office/drawing/2014/main" val="2478849721"/>
                    </a:ext>
                  </a:extLst>
                </a:gridCol>
                <a:gridCol w="1885373">
                  <a:extLst>
                    <a:ext uri="{9D8B030D-6E8A-4147-A177-3AD203B41FA5}">
                      <a16:colId xmlns:a16="http://schemas.microsoft.com/office/drawing/2014/main" val="2339102474"/>
                    </a:ext>
                  </a:extLst>
                </a:gridCol>
                <a:gridCol w="1885373">
                  <a:extLst>
                    <a:ext uri="{9D8B030D-6E8A-4147-A177-3AD203B41FA5}">
                      <a16:colId xmlns:a16="http://schemas.microsoft.com/office/drawing/2014/main" val="2451331722"/>
                    </a:ext>
                  </a:extLst>
                </a:gridCol>
                <a:gridCol w="1885373">
                  <a:extLst>
                    <a:ext uri="{9D8B030D-6E8A-4147-A177-3AD203B41FA5}">
                      <a16:colId xmlns:a16="http://schemas.microsoft.com/office/drawing/2014/main" val="2502158065"/>
                    </a:ext>
                  </a:extLst>
                </a:gridCol>
              </a:tblGrid>
              <a:tr h="119223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7591"/>
                  </a:ext>
                </a:extLst>
              </a:tr>
              <a:tr h="22834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string resulting from replacing all occurrences of </a:t>
                      </a:r>
                      <a:r>
                        <a:rPr lang="en-US" dirty="0" err="1" smtClean="0"/>
                        <a:t>oldChar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this string with </a:t>
                      </a:r>
                      <a:r>
                        <a:rPr lang="en-US" dirty="0" err="1" smtClean="0"/>
                        <a:t>newChar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string derived from this string by replacing every occurrence of </a:t>
                      </a:r>
                      <a:r>
                        <a:rPr lang="en-US" dirty="0" err="1" smtClean="0"/>
                        <a:t>oldChar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</a:t>
                      </a:r>
                      <a:r>
                        <a:rPr lang="en-US" dirty="0" err="1" smtClean="0"/>
                        <a:t>newChar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oldChar</a:t>
                      </a:r>
                      <a:r>
                        <a:rPr lang="en-US" dirty="0" smtClean="0"/>
                        <a:t> - the old </a:t>
                      </a:r>
                      <a:r>
                        <a:rPr lang="en-US" dirty="0" err="1" smtClean="0"/>
                        <a:t>character.newChar</a:t>
                      </a:r>
                      <a:r>
                        <a:rPr lang="en-US" dirty="0" smtClean="0"/>
                        <a:t> - the new character.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5524"/>
                  </a:ext>
                </a:extLst>
              </a:tr>
              <a:tr h="29805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replace()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Replaces each substring of this string that matches the literal target sequence with the specified literal replacement 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resulting </a:t>
                      </a:r>
                      <a:r>
                        <a:rPr lang="en-US" dirty="0" smtClean="0"/>
                        <a:t>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 - The sequence of char values to be </a:t>
                      </a:r>
                      <a:r>
                        <a:rPr lang="en-US" dirty="0" err="1" smtClean="0"/>
                        <a:t>replacedreplacement</a:t>
                      </a:r>
                      <a:r>
                        <a:rPr lang="en-US" dirty="0" smtClean="0"/>
                        <a:t> - The replacement sequence of char values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NullPointerException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2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65163"/>
              </p:ext>
            </p:extLst>
          </p:nvPr>
        </p:nvGraphicFramePr>
        <p:xfrm>
          <a:off x="436418" y="423862"/>
          <a:ext cx="11339945" cy="597693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53297">
                  <a:extLst>
                    <a:ext uri="{9D8B030D-6E8A-4147-A177-3AD203B41FA5}">
                      <a16:colId xmlns:a16="http://schemas.microsoft.com/office/drawing/2014/main" val="3787838163"/>
                    </a:ext>
                  </a:extLst>
                </a:gridCol>
                <a:gridCol w="1374118">
                  <a:extLst>
                    <a:ext uri="{9D8B030D-6E8A-4147-A177-3AD203B41FA5}">
                      <a16:colId xmlns:a16="http://schemas.microsoft.com/office/drawing/2014/main" val="3621411408"/>
                    </a:ext>
                  </a:extLst>
                </a:gridCol>
                <a:gridCol w="2817637">
                  <a:extLst>
                    <a:ext uri="{9D8B030D-6E8A-4147-A177-3AD203B41FA5}">
                      <a16:colId xmlns:a16="http://schemas.microsoft.com/office/drawing/2014/main" val="128876989"/>
                    </a:ext>
                  </a:extLst>
                </a:gridCol>
                <a:gridCol w="2014911">
                  <a:extLst>
                    <a:ext uri="{9D8B030D-6E8A-4147-A177-3AD203B41FA5}">
                      <a16:colId xmlns:a16="http://schemas.microsoft.com/office/drawing/2014/main" val="963816920"/>
                    </a:ext>
                  </a:extLst>
                </a:gridCol>
                <a:gridCol w="1889991">
                  <a:extLst>
                    <a:ext uri="{9D8B030D-6E8A-4147-A177-3AD203B41FA5}">
                      <a16:colId xmlns:a16="http://schemas.microsoft.com/office/drawing/2014/main" val="1412143073"/>
                    </a:ext>
                  </a:extLst>
                </a:gridCol>
                <a:gridCol w="1889991">
                  <a:extLst>
                    <a:ext uri="{9D8B030D-6E8A-4147-A177-3AD203B41FA5}">
                      <a16:colId xmlns:a16="http://schemas.microsoft.com/office/drawing/2014/main" val="4255858125"/>
                    </a:ext>
                  </a:extLst>
                </a:gridCol>
              </a:tblGrid>
              <a:tr h="12451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27795"/>
                  </a:ext>
                </a:extLst>
              </a:tr>
              <a:tr h="23658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this string around matches of the given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regular expression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array of strings computed by splitting this string around matches of the given regular expression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delimiting regular expression.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 tooltip="class in java.util.regex"/>
                        </a:rPr>
                        <a:t>PatternSyntaxException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81269"/>
                  </a:ext>
                </a:extLst>
              </a:tr>
              <a:tr h="23658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this string around matches of the given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regular expression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array of strings computed by splitting this string around matches of the given regular expression.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regex - the delimiting regular </a:t>
                      </a:r>
                      <a:r>
                        <a:rPr lang="en-US" dirty="0" err="1" smtClean="0"/>
                        <a:t>expressionlimit</a:t>
                      </a:r>
                      <a:r>
                        <a:rPr lang="en-US" dirty="0" smtClean="0"/>
                        <a:t> - the result threshold, as described above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 tooltip="class in java.util.regex"/>
                        </a:rPr>
                        <a:t>PatternSyntaxException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7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449944"/>
              </p:ext>
            </p:extLst>
          </p:nvPr>
        </p:nvGraphicFramePr>
        <p:xfrm>
          <a:off x="436418" y="524932"/>
          <a:ext cx="11353799" cy="591743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54951">
                  <a:extLst>
                    <a:ext uri="{9D8B030D-6E8A-4147-A177-3AD203B41FA5}">
                      <a16:colId xmlns:a16="http://schemas.microsoft.com/office/drawing/2014/main" val="4090815674"/>
                    </a:ext>
                  </a:extLst>
                </a:gridCol>
                <a:gridCol w="1375797">
                  <a:extLst>
                    <a:ext uri="{9D8B030D-6E8A-4147-A177-3AD203B41FA5}">
                      <a16:colId xmlns:a16="http://schemas.microsoft.com/office/drawing/2014/main" val="3453119210"/>
                    </a:ext>
                  </a:extLst>
                </a:gridCol>
                <a:gridCol w="2821079">
                  <a:extLst>
                    <a:ext uri="{9D8B030D-6E8A-4147-A177-3AD203B41FA5}">
                      <a16:colId xmlns:a16="http://schemas.microsoft.com/office/drawing/2014/main" val="2038933822"/>
                    </a:ext>
                  </a:extLst>
                </a:gridCol>
                <a:gridCol w="2017372">
                  <a:extLst>
                    <a:ext uri="{9D8B030D-6E8A-4147-A177-3AD203B41FA5}">
                      <a16:colId xmlns:a16="http://schemas.microsoft.com/office/drawing/2014/main" val="2921658347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407880348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594981724"/>
                    </a:ext>
                  </a:extLst>
                </a:gridCol>
              </a:tblGrid>
              <a:tr h="9544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26770"/>
                  </a:ext>
                </a:extLst>
              </a:tr>
              <a:tr h="18134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within this string of the first occurrence of the specified character.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of the first occurrence of the character in the character sequence represented by this object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(Unicode code point).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35137"/>
                  </a:ext>
                </a:extLst>
              </a:tr>
              <a:tr h="9544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“ 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the index to start the search from.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05192"/>
                  </a:ext>
                </a:extLst>
              </a:tr>
              <a:tr h="12407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of the first occurrence of the specified substring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substring to search for.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6256"/>
                  </a:ext>
                </a:extLst>
              </a:tr>
              <a:tr h="9544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the index from which to start the search.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6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6703"/>
              </p:ext>
            </p:extLst>
          </p:nvPr>
        </p:nvGraphicFramePr>
        <p:xfrm>
          <a:off x="436419" y="524932"/>
          <a:ext cx="11256816" cy="591743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43377">
                  <a:extLst>
                    <a:ext uri="{9D8B030D-6E8A-4147-A177-3AD203B41FA5}">
                      <a16:colId xmlns:a16="http://schemas.microsoft.com/office/drawing/2014/main" val="4090815674"/>
                    </a:ext>
                  </a:extLst>
                </a:gridCol>
                <a:gridCol w="1364045">
                  <a:extLst>
                    <a:ext uri="{9D8B030D-6E8A-4147-A177-3AD203B41FA5}">
                      <a16:colId xmlns:a16="http://schemas.microsoft.com/office/drawing/2014/main" val="3453119210"/>
                    </a:ext>
                  </a:extLst>
                </a:gridCol>
                <a:gridCol w="2796982">
                  <a:extLst>
                    <a:ext uri="{9D8B030D-6E8A-4147-A177-3AD203B41FA5}">
                      <a16:colId xmlns:a16="http://schemas.microsoft.com/office/drawing/2014/main" val="2038933822"/>
                    </a:ext>
                  </a:extLst>
                </a:gridCol>
                <a:gridCol w="2000140">
                  <a:extLst>
                    <a:ext uri="{9D8B030D-6E8A-4147-A177-3AD203B41FA5}">
                      <a16:colId xmlns:a16="http://schemas.microsoft.com/office/drawing/2014/main" val="2921658347"/>
                    </a:ext>
                  </a:extLst>
                </a:gridCol>
                <a:gridCol w="1876136">
                  <a:extLst>
                    <a:ext uri="{9D8B030D-6E8A-4147-A177-3AD203B41FA5}">
                      <a16:colId xmlns:a16="http://schemas.microsoft.com/office/drawing/2014/main" val="4078803485"/>
                    </a:ext>
                  </a:extLst>
                </a:gridCol>
                <a:gridCol w="1876136">
                  <a:extLst>
                    <a:ext uri="{9D8B030D-6E8A-4147-A177-3AD203B41FA5}">
                      <a16:colId xmlns:a16="http://schemas.microsoft.com/office/drawing/2014/main" val="594981724"/>
                    </a:ext>
                  </a:extLst>
                </a:gridCol>
              </a:tblGrid>
              <a:tr h="9544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26770"/>
                  </a:ext>
                </a:extLst>
              </a:tr>
              <a:tr h="181340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within this string of the last occurrence of the specified character.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of the last occurrence of the character in the character sequence represented by this object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(Unicode code point).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35137"/>
                  </a:ext>
                </a:extLst>
              </a:tr>
              <a:tr h="95442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“ 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the index to start the search from.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05192"/>
                  </a:ext>
                </a:extLst>
              </a:tr>
              <a:tr h="124075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index of the first occurrence of the specified substring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substring to search for.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6256"/>
                  </a:ext>
                </a:extLst>
              </a:tr>
              <a:tr h="95442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the index from which to start the search.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6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String Buffer?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StringBuffer</a:t>
            </a:r>
            <a:r>
              <a:rPr lang="en-IN" dirty="0" smtClean="0"/>
              <a:t> is mutable String.</a:t>
            </a:r>
          </a:p>
          <a:p>
            <a:r>
              <a:rPr lang="en-IN" dirty="0"/>
              <a:t>Java </a:t>
            </a:r>
            <a:r>
              <a:rPr lang="en-IN" dirty="0" err="1"/>
              <a:t>StringBuffer</a:t>
            </a:r>
            <a:r>
              <a:rPr lang="en-IN" dirty="0"/>
              <a:t> class is </a:t>
            </a:r>
            <a:r>
              <a:rPr lang="en-IN" dirty="0" smtClean="0"/>
              <a:t>(synchronized )thread-safe </a:t>
            </a:r>
            <a:r>
              <a:rPr lang="en-IN" dirty="0"/>
              <a:t>i.e. multiple threads cannot access it simultaneously.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it is safe and will result in an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6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String Buffer is mutable?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2459333"/>
            <a:ext cx="4620270" cy="196242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8" y="2639269"/>
            <a:ext cx="1314633" cy="304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2655" y="4779818"/>
            <a:ext cx="71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append() it return many data types</a:t>
            </a:r>
            <a:endParaRPr lang="en-IN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096000" y="3440545"/>
            <a:ext cx="3269673" cy="334440"/>
          </a:xfrm>
          <a:prstGeom prst="wedgeRoundRectCallout">
            <a:avLst>
              <a:gd name="adj1" fmla="val -159082"/>
              <a:gd name="adj2" fmla="val 3828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Overloading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1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18959"/>
          </a:xfrm>
        </p:spPr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01091"/>
            <a:ext cx="9601196" cy="4074777"/>
          </a:xfrm>
        </p:spPr>
        <p:txBody>
          <a:bodyPr>
            <a:normAutofit/>
          </a:bodyPr>
          <a:lstStyle/>
          <a:p>
            <a:r>
              <a:rPr lang="en-IN" dirty="0" smtClean="0"/>
              <a:t>append(), replace(), </a:t>
            </a:r>
            <a:r>
              <a:rPr lang="en-IN" dirty="0" err="1" smtClean="0"/>
              <a:t>setCharAt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insert()</a:t>
            </a:r>
          </a:p>
          <a:p>
            <a:r>
              <a:rPr lang="en-IN" dirty="0" smtClean="0"/>
              <a:t>delete()</a:t>
            </a:r>
          </a:p>
          <a:p>
            <a:r>
              <a:rPr lang="en-IN" dirty="0" smtClean="0"/>
              <a:t>reverse()</a:t>
            </a:r>
          </a:p>
          <a:p>
            <a:r>
              <a:rPr lang="en-IN" dirty="0" smtClean="0"/>
              <a:t>length()</a:t>
            </a:r>
          </a:p>
          <a:p>
            <a:r>
              <a:rPr lang="en-IN" dirty="0" err="1" smtClean="0"/>
              <a:t>charAt</a:t>
            </a:r>
            <a:r>
              <a:rPr lang="en-IN" dirty="0" smtClean="0"/>
              <a:t>() </a:t>
            </a:r>
          </a:p>
          <a:p>
            <a:r>
              <a:rPr lang="en-IN" dirty="0" err="1" smtClean="0"/>
              <a:t>deleteChatAt</a:t>
            </a:r>
            <a:r>
              <a:rPr lang="en-IN" dirty="0" smtClean="0"/>
              <a:t>()</a:t>
            </a:r>
          </a:p>
          <a:p>
            <a:r>
              <a:rPr lang="en-IN" dirty="0" err="1"/>
              <a:t>setLength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70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String is immutable?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Strings are constant, values can’t be changed after they are created.</a:t>
            </a:r>
          </a:p>
          <a:p>
            <a:r>
              <a:rPr lang="en-IN" dirty="0"/>
              <a:t>Because java uses the concept of string literal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Suppose, if </a:t>
            </a:r>
            <a:r>
              <a:rPr lang="en-IN" dirty="0"/>
              <a:t>one reference variable changes the value of the object, it will be affected to all the reference variables. That is why string objects are immutable in java.</a:t>
            </a:r>
            <a:endParaRPr lang="en-IN" dirty="0" smtClean="0"/>
          </a:p>
          <a:p>
            <a:r>
              <a:rPr lang="en-IN" dirty="0" smtClean="0"/>
              <a:t>So, String is immutable.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2565" y="441805"/>
          <a:ext cx="11319162" cy="61264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72490">
                  <a:extLst>
                    <a:ext uri="{9D8B030D-6E8A-4147-A177-3AD203B41FA5}">
                      <a16:colId xmlns:a16="http://schemas.microsoft.com/office/drawing/2014/main" val="748189865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450470834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996270668"/>
                    </a:ext>
                  </a:extLst>
                </a:gridCol>
                <a:gridCol w="1789545">
                  <a:extLst>
                    <a:ext uri="{9D8B030D-6E8A-4147-A177-3AD203B41FA5}">
                      <a16:colId xmlns:a16="http://schemas.microsoft.com/office/drawing/2014/main" val="3630025225"/>
                    </a:ext>
                  </a:extLst>
                </a:gridCol>
                <a:gridCol w="1886527">
                  <a:extLst>
                    <a:ext uri="{9D8B030D-6E8A-4147-A177-3AD203B41FA5}">
                      <a16:colId xmlns:a16="http://schemas.microsoft.com/office/drawing/2014/main" val="2894700426"/>
                    </a:ext>
                  </a:extLst>
                </a:gridCol>
                <a:gridCol w="1886527">
                  <a:extLst>
                    <a:ext uri="{9D8B030D-6E8A-4147-A177-3AD203B41FA5}">
                      <a16:colId xmlns:a16="http://schemas.microsoft.com/office/drawing/2014/main" val="1135770142"/>
                    </a:ext>
                  </a:extLst>
                </a:gridCol>
              </a:tblGrid>
              <a:tr h="6640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52911"/>
                  </a:ext>
                </a:extLst>
              </a:tr>
              <a:tr h="6640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characters in a substring of this 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object.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 - The beginning index, </a:t>
                      </a:r>
                      <a:r>
                        <a:rPr lang="en-US" dirty="0" err="1" smtClean="0"/>
                        <a:t>inclusive.end</a:t>
                      </a:r>
                      <a:r>
                        <a:rPr lang="en-US" dirty="0" smtClean="0"/>
                        <a:t> - The ending index, exclusive.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StringIndexOutOfBoundsException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4984"/>
                  </a:ext>
                </a:extLst>
              </a:tr>
              <a:tr h="66408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deleteCharAt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the specified position in this sequence. This sequence is shortened by one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of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remove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79061"/>
                  </a:ext>
                </a:extLst>
              </a:tr>
              <a:tr h="6640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characters in a substring of this sequence with characters in the specified </a:t>
                      </a:r>
                      <a:r>
                        <a:rPr lang="en-US" dirty="0" smtClean="0"/>
                        <a:t>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 - The beginning index, </a:t>
                      </a:r>
                      <a:r>
                        <a:rPr lang="en-US" dirty="0" err="1" smtClean="0"/>
                        <a:t>inclusive.end</a:t>
                      </a:r>
                      <a:r>
                        <a:rPr lang="en-US" dirty="0" smtClean="0"/>
                        <a:t> - The ending index, </a:t>
                      </a:r>
                      <a:r>
                        <a:rPr lang="en-US" dirty="0" err="1" smtClean="0"/>
                        <a:t>exclusive.str</a:t>
                      </a:r>
                      <a:r>
                        <a:rPr lang="en-US" dirty="0" smtClean="0"/>
                        <a:t> - String that will replace previous contents.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“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6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34266"/>
              </p:ext>
            </p:extLst>
          </p:nvPr>
        </p:nvGraphicFramePr>
        <p:xfrm>
          <a:off x="436417" y="410006"/>
          <a:ext cx="11339946" cy="601850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53298">
                  <a:extLst>
                    <a:ext uri="{9D8B030D-6E8A-4147-A177-3AD203B41FA5}">
                      <a16:colId xmlns:a16="http://schemas.microsoft.com/office/drawing/2014/main" val="748189865"/>
                    </a:ext>
                  </a:extLst>
                </a:gridCol>
                <a:gridCol w="1374118">
                  <a:extLst>
                    <a:ext uri="{9D8B030D-6E8A-4147-A177-3AD203B41FA5}">
                      <a16:colId xmlns:a16="http://schemas.microsoft.com/office/drawing/2014/main" val="450470834"/>
                    </a:ext>
                  </a:extLst>
                </a:gridCol>
                <a:gridCol w="2817637">
                  <a:extLst>
                    <a:ext uri="{9D8B030D-6E8A-4147-A177-3AD203B41FA5}">
                      <a16:colId xmlns:a16="http://schemas.microsoft.com/office/drawing/2014/main" val="996270668"/>
                    </a:ext>
                  </a:extLst>
                </a:gridCol>
                <a:gridCol w="2014911">
                  <a:extLst>
                    <a:ext uri="{9D8B030D-6E8A-4147-A177-3AD203B41FA5}">
                      <a16:colId xmlns:a16="http://schemas.microsoft.com/office/drawing/2014/main" val="3630025225"/>
                    </a:ext>
                  </a:extLst>
                </a:gridCol>
                <a:gridCol w="1889991">
                  <a:extLst>
                    <a:ext uri="{9D8B030D-6E8A-4147-A177-3AD203B41FA5}">
                      <a16:colId xmlns:a16="http://schemas.microsoft.com/office/drawing/2014/main" val="2894700426"/>
                    </a:ext>
                  </a:extLst>
                </a:gridCol>
                <a:gridCol w="1889991">
                  <a:extLst>
                    <a:ext uri="{9D8B030D-6E8A-4147-A177-3AD203B41FA5}">
                      <a16:colId xmlns:a16="http://schemas.microsoft.com/office/drawing/2014/main" val="1135770142"/>
                    </a:ext>
                  </a:extLst>
                </a:gridCol>
              </a:tblGrid>
              <a:tr h="9707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52911"/>
                  </a:ext>
                </a:extLst>
              </a:tr>
              <a:tr h="9707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character sequence to be replaced by the reverse of the sequence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reference to this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5423"/>
                  </a:ext>
                </a:extLst>
              </a:tr>
              <a:tr h="18443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length of the character sequence. The sequence is changed to a new character sequence whose length is specified by the argument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length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IndexOutOfBoundsException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5624"/>
                  </a:ext>
                </a:extLst>
              </a:tr>
              <a:tr h="97072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in this sequence at the specified index.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at the specified index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the index of the desired </a:t>
                      </a:r>
                      <a:r>
                        <a:rPr lang="en-US" dirty="0" smtClean="0"/>
                        <a:t>char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IndexOutOfBoundsException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40494"/>
                  </a:ext>
                </a:extLst>
              </a:tr>
              <a:tr h="12619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setCharAt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character at the specified index is set.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 - the index of the character to modify.ch - the new character.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IndexOutOfBoundsException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17074"/>
              </p:ext>
            </p:extLst>
          </p:nvPr>
        </p:nvGraphicFramePr>
        <p:xfrm>
          <a:off x="436419" y="410008"/>
          <a:ext cx="11298383" cy="3358428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48337">
                  <a:extLst>
                    <a:ext uri="{9D8B030D-6E8A-4147-A177-3AD203B41FA5}">
                      <a16:colId xmlns:a16="http://schemas.microsoft.com/office/drawing/2014/main" val="748189865"/>
                    </a:ext>
                  </a:extLst>
                </a:gridCol>
                <a:gridCol w="1369082">
                  <a:extLst>
                    <a:ext uri="{9D8B030D-6E8A-4147-A177-3AD203B41FA5}">
                      <a16:colId xmlns:a16="http://schemas.microsoft.com/office/drawing/2014/main" val="450470834"/>
                    </a:ext>
                  </a:extLst>
                </a:gridCol>
                <a:gridCol w="2807310">
                  <a:extLst>
                    <a:ext uri="{9D8B030D-6E8A-4147-A177-3AD203B41FA5}">
                      <a16:colId xmlns:a16="http://schemas.microsoft.com/office/drawing/2014/main" val="996270668"/>
                    </a:ext>
                  </a:extLst>
                </a:gridCol>
                <a:gridCol w="2007526">
                  <a:extLst>
                    <a:ext uri="{9D8B030D-6E8A-4147-A177-3AD203B41FA5}">
                      <a16:colId xmlns:a16="http://schemas.microsoft.com/office/drawing/2014/main" val="3630025225"/>
                    </a:ext>
                  </a:extLst>
                </a:gridCol>
                <a:gridCol w="1883064">
                  <a:extLst>
                    <a:ext uri="{9D8B030D-6E8A-4147-A177-3AD203B41FA5}">
                      <a16:colId xmlns:a16="http://schemas.microsoft.com/office/drawing/2014/main" val="2894700426"/>
                    </a:ext>
                  </a:extLst>
                </a:gridCol>
                <a:gridCol w="1883064">
                  <a:extLst>
                    <a:ext uri="{9D8B030D-6E8A-4147-A177-3AD203B41FA5}">
                      <a16:colId xmlns:a16="http://schemas.microsoft.com/office/drawing/2014/main" val="1135770142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52911"/>
                  </a:ext>
                </a:extLst>
              </a:tr>
              <a:tr h="11194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the specified string to this character 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reference to this object.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42317"/>
                  </a:ext>
                </a:extLst>
              </a:tr>
              <a:tr h="11194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the string into this character sequence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reference to this object.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 - the </a:t>
                      </a:r>
                      <a:r>
                        <a:rPr lang="en-US" dirty="0" err="1" smtClean="0"/>
                        <a:t>offset.str</a:t>
                      </a:r>
                      <a:r>
                        <a:rPr lang="en-US" dirty="0" smtClean="0"/>
                        <a:t> - a string.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 tooltip="class in java.lang"/>
                        </a:rPr>
                        <a:t>StringIndexOutOfBoundsException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169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0291" y="3934691"/>
            <a:ext cx="666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Append() and insert() methods has many types in StringBuffer.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delete(), </a:t>
            </a:r>
            <a:r>
              <a:rPr lang="en-US" dirty="0" err="1" smtClean="0"/>
              <a:t>deleteCharAt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2017"/>
            <a:ext cx="7392432" cy="254353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5121565"/>
            <a:ext cx="264832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96050"/>
          </a:xfrm>
        </p:spPr>
        <p:txBody>
          <a:bodyPr/>
          <a:lstStyle/>
          <a:p>
            <a:r>
              <a:rPr lang="en-US" dirty="0" smtClean="0"/>
              <a:t>Example 2: reverse(), replace()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86" y="2497853"/>
            <a:ext cx="8354591" cy="2162477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86" y="4660330"/>
            <a:ext cx="271500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setLength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61927"/>
            <a:ext cx="8297433" cy="220058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44" y="2561927"/>
            <a:ext cx="110505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4:charAt(), </a:t>
            </a:r>
            <a:r>
              <a:rPr lang="en-US" dirty="0" err="1" smtClean="0"/>
              <a:t>setCharAt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/>
          <a:stretch/>
        </p:blipFill>
        <p:spPr>
          <a:xfrm>
            <a:off x="1295402" y="2562086"/>
            <a:ext cx="8240275" cy="211713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955309"/>
            <a:ext cx="315321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insert()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2552444"/>
            <a:ext cx="8259328" cy="160995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4461167"/>
            <a:ext cx="3791479" cy="45726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430982" y="3606801"/>
            <a:ext cx="2757054" cy="854366"/>
          </a:xfrm>
          <a:prstGeom prst="wedgeEllipseCallout">
            <a:avLst>
              <a:gd name="adj1" fmla="val -70582"/>
              <a:gd name="adj2" fmla="val -607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Overloading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9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String Builder?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StringBuilder</a:t>
            </a:r>
            <a:r>
              <a:rPr lang="en-IN" dirty="0" smtClean="0"/>
              <a:t> </a:t>
            </a:r>
            <a:r>
              <a:rPr lang="en-IN" dirty="0"/>
              <a:t>is mutable String.</a:t>
            </a:r>
          </a:p>
          <a:p>
            <a:r>
              <a:rPr lang="en-IN" dirty="0"/>
              <a:t>The Java </a:t>
            </a:r>
            <a:r>
              <a:rPr lang="en-IN" dirty="0" err="1"/>
              <a:t>StringBuilder</a:t>
            </a:r>
            <a:r>
              <a:rPr lang="en-IN" dirty="0"/>
              <a:t> class is same as </a:t>
            </a:r>
            <a:r>
              <a:rPr lang="en-IN" dirty="0" err="1"/>
              <a:t>StringBuffer</a:t>
            </a:r>
            <a:r>
              <a:rPr lang="en-IN" dirty="0"/>
              <a:t> class except that it is </a:t>
            </a:r>
            <a:r>
              <a:rPr lang="en-IN" dirty="0" smtClean="0"/>
              <a:t>non-synchronized (not thread-safe).</a:t>
            </a:r>
          </a:p>
          <a:p>
            <a:r>
              <a:rPr lang="en-IN" dirty="0" smtClean="0"/>
              <a:t> It </a:t>
            </a:r>
            <a:r>
              <a:rPr lang="en-IN" dirty="0"/>
              <a:t>is available since JDK 1.5.</a:t>
            </a:r>
          </a:p>
        </p:txBody>
      </p:sp>
    </p:spTree>
    <p:extLst>
      <p:ext uri="{BB962C8B-B14F-4D97-AF65-F5344CB8AC3E}">
        <p14:creationId xmlns:p14="http://schemas.microsoft.com/office/powerpoint/2010/main" val="28808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append(), replace(), </a:t>
            </a:r>
            <a:r>
              <a:rPr lang="en-IN" dirty="0"/>
              <a:t>subsequence(), substring</a:t>
            </a:r>
            <a:r>
              <a:rPr lang="en-IN" dirty="0" smtClean="0"/>
              <a:t>(),</a:t>
            </a:r>
            <a:r>
              <a:rPr lang="en-IN" dirty="0"/>
              <a:t> </a:t>
            </a:r>
            <a:r>
              <a:rPr lang="en-IN" dirty="0" err="1"/>
              <a:t>charAt</a:t>
            </a:r>
            <a:r>
              <a:rPr lang="en-IN" dirty="0" smtClean="0"/>
              <a:t>()</a:t>
            </a:r>
            <a:r>
              <a:rPr lang="en-IN" dirty="0"/>
              <a:t> , </a:t>
            </a:r>
            <a:r>
              <a:rPr lang="en-IN" dirty="0" err="1"/>
              <a:t>trimToSize</a:t>
            </a:r>
            <a:r>
              <a:rPr lang="en-IN" dirty="0"/>
              <a:t>()</a:t>
            </a:r>
          </a:p>
          <a:p>
            <a:r>
              <a:rPr lang="en-IN" dirty="0" smtClean="0"/>
              <a:t>insert() </a:t>
            </a:r>
            <a:r>
              <a:rPr lang="en-IN" dirty="0"/>
              <a:t>delete(), capacity(), </a:t>
            </a:r>
            <a:r>
              <a:rPr lang="en-IN" dirty="0" err="1"/>
              <a:t>ensureCapacity</a:t>
            </a:r>
            <a:r>
              <a:rPr lang="en-IN" dirty="0" smtClean="0"/>
              <a:t>(), </a:t>
            </a:r>
            <a:r>
              <a:rPr lang="en-IN" dirty="0"/>
              <a:t>reverse</a:t>
            </a:r>
            <a:r>
              <a:rPr lang="en-IN" dirty="0" smtClean="0"/>
              <a:t>(), </a:t>
            </a:r>
            <a:r>
              <a:rPr lang="en-IN" dirty="0"/>
              <a:t>length()</a:t>
            </a:r>
          </a:p>
          <a:p>
            <a:r>
              <a:rPr lang="en-IN" dirty="0" smtClean="0"/>
              <a:t>StringBuffer methods is similar to </a:t>
            </a:r>
            <a:r>
              <a:rPr lang="en-IN" dirty="0" err="1" smtClean="0"/>
              <a:t>StringBuilder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279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</a:t>
            </a:r>
            <a:endParaRPr lang="en-IN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18" y="2514731"/>
            <a:ext cx="4410691" cy="226726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731"/>
            <a:ext cx="800212" cy="381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636" y="4781997"/>
            <a:ext cx="63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concat</a:t>
            </a:r>
            <a:r>
              <a:rPr lang="en-IN" dirty="0"/>
              <a:t>() method appends the string at the end </a:t>
            </a:r>
            <a:r>
              <a:rPr lang="en-IN" dirty="0" smtClean="0"/>
              <a:t>so strings are immutable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645594"/>
              </p:ext>
            </p:extLst>
          </p:nvPr>
        </p:nvGraphicFramePr>
        <p:xfrm>
          <a:off x="436419" y="410008"/>
          <a:ext cx="11270671" cy="597693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45030">
                  <a:extLst>
                    <a:ext uri="{9D8B030D-6E8A-4147-A177-3AD203B41FA5}">
                      <a16:colId xmlns:a16="http://schemas.microsoft.com/office/drawing/2014/main" val="748189865"/>
                    </a:ext>
                  </a:extLst>
                </a:gridCol>
                <a:gridCol w="1365724">
                  <a:extLst>
                    <a:ext uri="{9D8B030D-6E8A-4147-A177-3AD203B41FA5}">
                      <a16:colId xmlns:a16="http://schemas.microsoft.com/office/drawing/2014/main" val="450470834"/>
                    </a:ext>
                  </a:extLst>
                </a:gridCol>
                <a:gridCol w="2800425">
                  <a:extLst>
                    <a:ext uri="{9D8B030D-6E8A-4147-A177-3AD203B41FA5}">
                      <a16:colId xmlns:a16="http://schemas.microsoft.com/office/drawing/2014/main" val="996270668"/>
                    </a:ext>
                  </a:extLst>
                </a:gridCol>
                <a:gridCol w="2002602">
                  <a:extLst>
                    <a:ext uri="{9D8B030D-6E8A-4147-A177-3AD203B41FA5}">
                      <a16:colId xmlns:a16="http://schemas.microsoft.com/office/drawing/2014/main" val="3630025225"/>
                    </a:ext>
                  </a:extLst>
                </a:gridCol>
                <a:gridCol w="1878445">
                  <a:extLst>
                    <a:ext uri="{9D8B030D-6E8A-4147-A177-3AD203B41FA5}">
                      <a16:colId xmlns:a16="http://schemas.microsoft.com/office/drawing/2014/main" val="2894700426"/>
                    </a:ext>
                  </a:extLst>
                </a:gridCol>
                <a:gridCol w="1878445">
                  <a:extLst>
                    <a:ext uri="{9D8B030D-6E8A-4147-A177-3AD203B41FA5}">
                      <a16:colId xmlns:a16="http://schemas.microsoft.com/office/drawing/2014/main" val="1135770142"/>
                    </a:ext>
                  </a:extLst>
                </a:gridCol>
              </a:tblGrid>
              <a:tr h="1291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Methods Name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Introduced Version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Description(Overloading)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Type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52911"/>
                  </a:ext>
                </a:extLst>
              </a:tr>
              <a:tr h="24547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subsequence()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character sequence from given start index to exclusive end index value of this 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subSequence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end) method returns the specified subsequence.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start and end index of a subsequence.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68843"/>
                  </a:ext>
                </a:extLst>
              </a:tr>
              <a:tr h="93828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trimToSize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reduce the storage used for the character sequence. 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19829"/>
                  </a:ext>
                </a:extLst>
              </a:tr>
              <a:tr h="1291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reverse()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character sequence to be replaced by the reverse of the sequence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reference to this object.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7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1:reverse() 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86" y="2620825"/>
            <a:ext cx="5029902" cy="197195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86" y="2620825"/>
            <a:ext cx="628738" cy="257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8836" y="4253345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Overrides in a String Buffer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2: subsequence()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4" y="2466293"/>
            <a:ext cx="8545118" cy="150516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4" y="4692074"/>
            <a:ext cx="104789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trimToSize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59" y="2285999"/>
            <a:ext cx="7504063" cy="331787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52" y="2313338"/>
            <a:ext cx="3515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05042"/>
            <a:ext cx="9601196" cy="694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10944"/>
              </p:ext>
            </p:extLst>
          </p:nvPr>
        </p:nvGraphicFramePr>
        <p:xfrm>
          <a:off x="1295401" y="1399308"/>
          <a:ext cx="960119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2827808312"/>
                    </a:ext>
                  </a:extLst>
                </a:gridCol>
                <a:gridCol w="4800598">
                  <a:extLst>
                    <a:ext uri="{9D8B030D-6E8A-4147-A177-3AD203B41FA5}">
                      <a16:colId xmlns:a16="http://schemas.microsoft.com/office/drawing/2014/main" val="243985017"/>
                    </a:ext>
                  </a:extLst>
                </a:gridCol>
              </a:tblGrid>
              <a:tr h="453165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Buffer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09855"/>
                  </a:ext>
                </a:extLst>
              </a:tr>
              <a:tr h="453165">
                <a:tc>
                  <a:txBody>
                    <a:bodyPr/>
                    <a:lstStyle/>
                    <a:p>
                      <a:r>
                        <a:rPr lang="en-US" dirty="0" smtClean="0"/>
                        <a:t>It is immutable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mutable.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96984"/>
                  </a:ext>
                </a:extLst>
              </a:tr>
              <a:tr h="45316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is slow and consumes more memory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is fast and consumes less memory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0082"/>
                  </a:ext>
                </a:extLst>
              </a:tr>
              <a:tr h="78217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you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 many strings because every time it creates new instance.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you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38295"/>
                  </a:ext>
                </a:extLst>
              </a:tr>
              <a:tr h="453165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26148"/>
                  </a:ext>
                </a:extLst>
              </a:tr>
              <a:tr h="4531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Java.lang.pakage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4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1" y="62717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318977"/>
              </p:ext>
            </p:extLst>
          </p:nvPr>
        </p:nvGraphicFramePr>
        <p:xfrm>
          <a:off x="1295401" y="2147455"/>
          <a:ext cx="9601196" cy="337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2827808312"/>
                    </a:ext>
                  </a:extLst>
                </a:gridCol>
                <a:gridCol w="4800598">
                  <a:extLst>
                    <a:ext uri="{9D8B030D-6E8A-4147-A177-3AD203B41FA5}">
                      <a16:colId xmlns:a16="http://schemas.microsoft.com/office/drawing/2014/main" val="243985017"/>
                    </a:ext>
                  </a:extLst>
                </a:gridCol>
              </a:tblGrid>
              <a:tr h="472573">
                <a:tc>
                  <a:txBody>
                    <a:bodyPr/>
                    <a:lstStyle/>
                    <a:p>
                      <a:r>
                        <a:rPr lang="en-US" dirty="0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Builder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09855"/>
                  </a:ext>
                </a:extLst>
              </a:tr>
              <a:tr h="472573">
                <a:tc>
                  <a:txBody>
                    <a:bodyPr/>
                    <a:lstStyle/>
                    <a:p>
                      <a:r>
                        <a:rPr lang="en-US" dirty="0" smtClean="0"/>
                        <a:t>It is </a:t>
                      </a:r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</a:t>
                      </a:r>
                      <a:r>
                        <a:rPr lang="en-US" dirty="0" smtClean="0"/>
                        <a:t>mutable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96984"/>
                  </a:ext>
                </a:extLst>
              </a:tr>
              <a:tr h="6674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synchronized i.e. thread safe.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non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i.e. not thread safe.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0082"/>
                  </a:ext>
                </a:extLst>
              </a:tr>
              <a:tr h="81567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means two threads can't call the methods of StringBuffer simultaneously.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means two threads can call the methods of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simultaneously.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38295"/>
                  </a:ext>
                </a:extLst>
              </a:tr>
              <a:tr h="472573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26148"/>
                  </a:ext>
                </a:extLst>
              </a:tr>
              <a:tr h="472573">
                <a:tc>
                  <a:txBody>
                    <a:bodyPr/>
                    <a:lstStyle/>
                    <a:p>
                      <a:r>
                        <a:rPr lang="en-US" dirty="0" smtClean="0"/>
                        <a:t>It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 less efficient.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 more efficient.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9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759526" y="2285999"/>
            <a:ext cx="3934691" cy="300643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gnetic Disk 4"/>
          <p:cNvSpPr/>
          <p:nvPr/>
        </p:nvSpPr>
        <p:spPr>
          <a:xfrm>
            <a:off x="2161308" y="3449782"/>
            <a:ext cx="2175165" cy="162867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92926" y="4538132"/>
            <a:ext cx="1911928" cy="34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Programming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424544" y="3997801"/>
            <a:ext cx="720437" cy="332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78233" y="3414369"/>
            <a:ext cx="2660074" cy="583432"/>
          </a:xfrm>
          <a:prstGeom prst="wedgeRoundRectCallout">
            <a:avLst>
              <a:gd name="adj1" fmla="val -111192"/>
              <a:gd name="adj2" fmla="val 871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 Constant Pool</a:t>
            </a:r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784762" y="789715"/>
            <a:ext cx="2258290" cy="880528"/>
          </a:xfrm>
          <a:prstGeom prst="wedgeRoundRectCallout">
            <a:avLst>
              <a:gd name="adj1" fmla="val -21446"/>
              <a:gd name="adj2" fmla="val 1159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Heap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0" y="2503051"/>
            <a:ext cx="4572638" cy="212437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26" y="2503051"/>
            <a:ext cx="1648055" cy="466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9455" y="4627422"/>
            <a:ext cx="437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So, it </a:t>
            </a:r>
            <a:r>
              <a:rPr lang="en-IN" dirty="0"/>
              <a:t> assign it to the reference </a:t>
            </a:r>
            <a:r>
              <a:rPr lang="en-IN" dirty="0" smtClean="0"/>
              <a:t>variable it prints Java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3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harAt(), contains(), equals(), </a:t>
            </a:r>
            <a:r>
              <a:rPr lang="en-IN" dirty="0" err="1" smtClean="0"/>
              <a:t>equalsIgnoreCase</a:t>
            </a:r>
            <a:r>
              <a:rPr lang="en-IN" dirty="0" smtClean="0"/>
              <a:t>(), </a:t>
            </a:r>
            <a:r>
              <a:rPr lang="en-IN" dirty="0" err="1" smtClean="0"/>
              <a:t>toUpperCase</a:t>
            </a:r>
            <a:r>
              <a:rPr lang="en-IN" dirty="0" smtClean="0"/>
              <a:t>, </a:t>
            </a:r>
            <a:r>
              <a:rPr lang="en-IN" dirty="0" err="1" smtClean="0"/>
              <a:t>toLowerCase</a:t>
            </a:r>
            <a:endParaRPr lang="en-IN" dirty="0" smtClean="0"/>
          </a:p>
          <a:p>
            <a:r>
              <a:rPr lang="en-IN" dirty="0" smtClean="0"/>
              <a:t>length(), </a:t>
            </a:r>
            <a:r>
              <a:rPr lang="en-IN" dirty="0" err="1" smtClean="0"/>
              <a:t>compareTo</a:t>
            </a:r>
            <a:r>
              <a:rPr lang="en-IN" dirty="0" smtClean="0"/>
              <a:t>, join(), </a:t>
            </a:r>
            <a:r>
              <a:rPr lang="en-IN" dirty="0" err="1" smtClean="0"/>
              <a:t>isEmpty</a:t>
            </a:r>
            <a:r>
              <a:rPr lang="en-IN" dirty="0" smtClean="0"/>
              <a:t>(), length(), </a:t>
            </a:r>
            <a:r>
              <a:rPr lang="en-IN" dirty="0" err="1" smtClean="0"/>
              <a:t>replaceAll</a:t>
            </a:r>
            <a:r>
              <a:rPr lang="en-IN" dirty="0" smtClean="0"/>
              <a:t>(), </a:t>
            </a:r>
            <a:r>
              <a:rPr lang="en-IN" dirty="0" err="1" smtClean="0"/>
              <a:t>replaceFirst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trim(), index(), </a:t>
            </a:r>
            <a:r>
              <a:rPr lang="en-IN" dirty="0" err="1" smtClean="0"/>
              <a:t>lastIndexOf</a:t>
            </a:r>
            <a:r>
              <a:rPr lang="en-IN" dirty="0" smtClean="0"/>
              <a:t>(), </a:t>
            </a:r>
            <a:r>
              <a:rPr lang="en-IN" dirty="0" err="1" smtClean="0"/>
              <a:t>toString</a:t>
            </a:r>
            <a:r>
              <a:rPr lang="en-IN" dirty="0" smtClean="0"/>
              <a:t>(),</a:t>
            </a:r>
            <a:r>
              <a:rPr lang="en-IN" dirty="0" err="1" smtClean="0"/>
              <a:t>concat</a:t>
            </a:r>
            <a:r>
              <a:rPr lang="en-IN" dirty="0" smtClean="0"/>
              <a:t>(), replace(), equals()</a:t>
            </a:r>
          </a:p>
          <a:p>
            <a:r>
              <a:rPr lang="en-IN" dirty="0" smtClean="0"/>
              <a:t>replace(), </a:t>
            </a:r>
            <a:r>
              <a:rPr lang="en-IN" dirty="0" err="1" smtClean="0"/>
              <a:t>hashCode</a:t>
            </a:r>
            <a:r>
              <a:rPr lang="en-IN" dirty="0" smtClean="0"/>
              <a:t>(), </a:t>
            </a:r>
            <a:r>
              <a:rPr lang="en-IN" dirty="0" err="1" smtClean="0"/>
              <a:t>compareToIgnorCase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split()</a:t>
            </a:r>
          </a:p>
          <a:p>
            <a:r>
              <a:rPr lang="en-IN" dirty="0" smtClean="0"/>
              <a:t>substring()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2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 </a:t>
            </a:r>
            <a:r>
              <a:rPr lang="en-IN" dirty="0" err="1" smtClean="0"/>
              <a:t>subString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86" y="2412551"/>
            <a:ext cx="4496427" cy="230537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24" y="2525824"/>
            <a:ext cx="1219370" cy="476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345" y="5098473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substring(</a:t>
            </a:r>
            <a:r>
              <a:rPr lang="en-IN" dirty="0" err="1" smtClean="0"/>
              <a:t>int</a:t>
            </a:r>
            <a:r>
              <a:rPr lang="en-IN" dirty="0" smtClean="0"/>
              <a:t> start/begin index) </a:t>
            </a:r>
          </a:p>
          <a:p>
            <a:r>
              <a:rPr lang="en-IN" dirty="0" smtClean="0"/>
              <a:t>substring(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startindex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endindex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17757" y="3398017"/>
            <a:ext cx="3269673" cy="334440"/>
          </a:xfrm>
          <a:prstGeom prst="wedgeRoundRectCallout">
            <a:avLst>
              <a:gd name="adj1" fmla="val -67557"/>
              <a:gd name="adj2" fmla="val -24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Overloading </a:t>
            </a:r>
            <a:endParaRPr lang="en-IN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33224" y="5233760"/>
            <a:ext cx="3020291" cy="580854"/>
          </a:xfrm>
          <a:prstGeom prst="wedgeRoundRectCallout">
            <a:avLst>
              <a:gd name="adj1" fmla="val -94195"/>
              <a:gd name="adj2" fmla="val 72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Returns a new string that is a substring of this string.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7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1815</Words>
  <Application>Microsoft Office PowerPoint</Application>
  <PresentationFormat>Widescreen</PresentationFormat>
  <Paragraphs>471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Garamond</vt:lpstr>
      <vt:lpstr>Times New Roman</vt:lpstr>
      <vt:lpstr>Organic</vt:lpstr>
      <vt:lpstr>String</vt:lpstr>
      <vt:lpstr>What is String?</vt:lpstr>
      <vt:lpstr>What is String literals?</vt:lpstr>
      <vt:lpstr>Why String is immutable?</vt:lpstr>
      <vt:lpstr>Example 1:</vt:lpstr>
      <vt:lpstr>PowerPoint Presentation</vt:lpstr>
      <vt:lpstr>Example 2:</vt:lpstr>
      <vt:lpstr>Methods</vt:lpstr>
      <vt:lpstr>Example 3: subString()</vt:lpstr>
      <vt:lpstr>Example 4: equals()</vt:lpstr>
      <vt:lpstr>Example 5: equalsIgnoreCase()</vt:lpstr>
      <vt:lpstr>Example 6: trim()</vt:lpstr>
      <vt:lpstr>Example 7: replace()</vt:lpstr>
      <vt:lpstr>Example 8: split()</vt:lpstr>
      <vt:lpstr>Example 9: split()</vt:lpstr>
      <vt:lpstr>Example 10: concat()</vt:lpstr>
      <vt:lpstr>Example 11: contains()</vt:lpstr>
      <vt:lpstr>Example 12: toString()</vt:lpstr>
      <vt:lpstr>Example 12:</vt:lpstr>
      <vt:lpstr>Example 13: toUpperCase(), toLowerCase(), chatAt()</vt:lpstr>
      <vt:lpstr>Example 14: length(), join(), isEmpty()</vt:lpstr>
      <vt:lpstr>Example 15: replaceAll(), replaceFirst()</vt:lpstr>
      <vt:lpstr>Example 16: index()</vt:lpstr>
      <vt:lpstr>Example 17: lastIndexOf()</vt:lpstr>
      <vt:lpstr>Example 18: compareTo()</vt:lpstr>
      <vt:lpstr>Example 19: compareToIgnoreCase()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String Buffer?</vt:lpstr>
      <vt:lpstr>Why String Buffer is mutable?</vt:lpstr>
      <vt:lpstr>Methods</vt:lpstr>
      <vt:lpstr>PowerPoint Presentation</vt:lpstr>
      <vt:lpstr>PowerPoint Presentation</vt:lpstr>
      <vt:lpstr>PowerPoint Presentation</vt:lpstr>
      <vt:lpstr>Example 1: delete(), deleteCharAt()</vt:lpstr>
      <vt:lpstr>Example 2: reverse(), replace() </vt:lpstr>
      <vt:lpstr>Example 3: setLength()</vt:lpstr>
      <vt:lpstr>Example 4:charAt(), setCharAt()</vt:lpstr>
      <vt:lpstr>Example 5: insert()</vt:lpstr>
      <vt:lpstr>What is String Builder?</vt:lpstr>
      <vt:lpstr>Methods</vt:lpstr>
      <vt:lpstr>PowerPoint Presentation</vt:lpstr>
      <vt:lpstr>Example 1:reverse() </vt:lpstr>
      <vt:lpstr>Example  2: subsequence()</vt:lpstr>
      <vt:lpstr>Example 3: trimToSize()</vt:lpstr>
      <vt:lpstr>Difference</vt:lpstr>
      <vt:lpstr>Difference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Redington</dc:creator>
  <cp:lastModifiedBy>castaff</cp:lastModifiedBy>
  <cp:revision>274</cp:revision>
  <dcterms:created xsi:type="dcterms:W3CDTF">2019-08-29T04:10:20Z</dcterms:created>
  <dcterms:modified xsi:type="dcterms:W3CDTF">2024-02-27T03:15:22Z</dcterms:modified>
</cp:coreProperties>
</file>