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00" r:id="rId2"/>
    <p:sldId id="30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20" r:id="rId11"/>
    <p:sldId id="312" r:id="rId12"/>
    <p:sldId id="313" r:id="rId13"/>
    <p:sldId id="314" r:id="rId14"/>
    <p:sldId id="315" r:id="rId15"/>
    <p:sldId id="316" r:id="rId16"/>
    <p:sldId id="317" r:id="rId17"/>
    <p:sldId id="319" r:id="rId1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  <a:srgbClr val="66FF33"/>
    <a:srgbClr val="66FF66"/>
    <a:srgbClr val="FF9933"/>
    <a:srgbClr val="FF9900"/>
    <a:srgbClr val="66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 showGuides="1"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 smtClean="0"/>
              <a:t>Click to edit Master text styles</a:t>
            </a:r>
          </a:p>
          <a:p>
            <a:pPr lvl="1"/>
            <a:r>
              <a:rPr lang="de-DE" altLang="en-US" noProof="0" smtClean="0"/>
              <a:t>Second level</a:t>
            </a:r>
          </a:p>
          <a:p>
            <a:pPr lvl="2"/>
            <a:r>
              <a:rPr lang="de-DE" altLang="en-US" noProof="0" smtClean="0"/>
              <a:t>Third level</a:t>
            </a:r>
          </a:p>
          <a:p>
            <a:pPr lvl="3"/>
            <a:r>
              <a:rPr lang="de-DE" altLang="en-US" noProof="0" smtClean="0"/>
              <a:t>Fourth level</a:t>
            </a:r>
          </a:p>
          <a:p>
            <a:pPr lvl="4"/>
            <a:r>
              <a:rPr lang="de-DE" alt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C27E11-D3AC-4E76-9E0F-A7985BF0B66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3067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309455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8628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133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2484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337377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24763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27852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14459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3614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36693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25983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41923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165156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25412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8305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text styles</a:t>
            </a:r>
          </a:p>
          <a:p>
            <a:pPr lvl="1"/>
            <a:r>
              <a:rPr lang="de-DE" altLang="en-US" smtClean="0"/>
              <a:t>Second level</a:t>
            </a:r>
          </a:p>
          <a:p>
            <a:pPr lvl="2"/>
            <a:r>
              <a:rPr lang="de-DE" altLang="en-US" smtClean="0"/>
              <a:t>Third level</a:t>
            </a:r>
          </a:p>
          <a:p>
            <a:pPr lvl="3"/>
            <a:r>
              <a:rPr lang="de-DE" altLang="en-US" smtClean="0"/>
              <a:t>Fourth level</a:t>
            </a:r>
          </a:p>
          <a:p>
            <a:pPr lvl="4"/>
            <a:r>
              <a:rPr lang="de-DE" altLang="en-US" smtClean="0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en-US"/>
              <a:t>CIS 068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Streams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de-DE" altLang="en-US" sz="2800" smtClean="0"/>
              <a:t>JAVA distinguishes between  2 types of streams: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Char char="•"/>
            </a:pPr>
            <a:r>
              <a:rPr lang="de-DE" altLang="en-US" sz="2800" smtClean="0"/>
              <a:t>Text – streams, containing ‘characters‘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457450" y="2743200"/>
            <a:ext cx="4048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2895600" y="2743200"/>
            <a:ext cx="2905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‘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3200400" y="2743200"/>
            <a:ext cx="4762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</a:t>
            </a:r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3657600" y="27432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081" name="Rectangle 16"/>
          <p:cNvSpPr>
            <a:spLocks noChangeArrowheads="1"/>
          </p:cNvSpPr>
          <p:nvPr/>
        </p:nvSpPr>
        <p:spPr bwMode="auto">
          <a:xfrm>
            <a:off x="3962400" y="2743200"/>
            <a:ext cx="4254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4343400" y="27432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083" name="Rectangle 18"/>
          <p:cNvSpPr>
            <a:spLocks noChangeArrowheads="1"/>
          </p:cNvSpPr>
          <p:nvPr/>
        </p:nvSpPr>
        <p:spPr bwMode="auto">
          <a:xfrm>
            <a:off x="4648200" y="2743200"/>
            <a:ext cx="4254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3084" name="Rectangle 19"/>
          <p:cNvSpPr>
            <a:spLocks noChangeArrowheads="1"/>
          </p:cNvSpPr>
          <p:nvPr/>
        </p:nvSpPr>
        <p:spPr bwMode="auto">
          <a:xfrm>
            <a:off x="5029200" y="2743200"/>
            <a:ext cx="4079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</a:p>
        </p:txBody>
      </p:sp>
      <p:sp>
        <p:nvSpPr>
          <p:cNvPr id="3085" name="Rectangle 20"/>
          <p:cNvSpPr>
            <a:spLocks noChangeArrowheads="1"/>
          </p:cNvSpPr>
          <p:nvPr/>
        </p:nvSpPr>
        <p:spPr bwMode="auto">
          <a:xfrm>
            <a:off x="5410200" y="2743200"/>
            <a:ext cx="4429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</a:t>
            </a:r>
          </a:p>
        </p:txBody>
      </p:sp>
      <p:sp>
        <p:nvSpPr>
          <p:cNvPr id="3086" name="Rectangle 21"/>
          <p:cNvSpPr>
            <a:spLocks noChangeArrowheads="1"/>
          </p:cNvSpPr>
          <p:nvPr/>
        </p:nvSpPr>
        <p:spPr bwMode="auto">
          <a:xfrm>
            <a:off x="5867400" y="27432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3087" name="Rectangle 22"/>
          <p:cNvSpPr>
            <a:spLocks noChangeArrowheads="1"/>
          </p:cNvSpPr>
          <p:nvPr/>
        </p:nvSpPr>
        <p:spPr bwMode="auto">
          <a:xfrm>
            <a:off x="6172200" y="2743200"/>
            <a:ext cx="4429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</a:p>
        </p:txBody>
      </p:sp>
      <p:sp>
        <p:nvSpPr>
          <p:cNvPr id="3088" name="Rectangle 23"/>
          <p:cNvSpPr>
            <a:spLocks noChangeArrowheads="1"/>
          </p:cNvSpPr>
          <p:nvPr/>
        </p:nvSpPr>
        <p:spPr bwMode="auto">
          <a:xfrm>
            <a:off x="6619875" y="2743200"/>
            <a:ext cx="4587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3089" name="Rectangle 24"/>
          <p:cNvSpPr>
            <a:spLocks noChangeArrowheads="1"/>
          </p:cNvSpPr>
          <p:nvPr/>
        </p:nvSpPr>
        <p:spPr bwMode="auto">
          <a:xfrm>
            <a:off x="7086600" y="2743200"/>
            <a:ext cx="4762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\n</a:t>
            </a:r>
          </a:p>
        </p:txBody>
      </p:sp>
      <p:sp>
        <p:nvSpPr>
          <p:cNvPr id="3090" name="Rectangle 26"/>
          <p:cNvSpPr>
            <a:spLocks noChangeArrowheads="1"/>
          </p:cNvSpPr>
          <p:nvPr/>
        </p:nvSpPr>
        <p:spPr bwMode="auto">
          <a:xfrm>
            <a:off x="609600" y="2743200"/>
            <a:ext cx="13541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3091" name="Rectangle 27"/>
          <p:cNvSpPr>
            <a:spLocks noChangeArrowheads="1"/>
          </p:cNvSpPr>
          <p:nvPr/>
        </p:nvSpPr>
        <p:spPr bwMode="auto">
          <a:xfrm>
            <a:off x="7924800" y="2743200"/>
            <a:ext cx="111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Device</a:t>
            </a:r>
          </a:p>
        </p:txBody>
      </p:sp>
      <p:sp>
        <p:nvSpPr>
          <p:cNvPr id="3092" name="Line 30"/>
          <p:cNvSpPr>
            <a:spLocks noChangeShapeType="1"/>
          </p:cNvSpPr>
          <p:nvPr/>
        </p:nvSpPr>
        <p:spPr bwMode="auto">
          <a:xfrm>
            <a:off x="1981200" y="29718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3" name="Line 31"/>
          <p:cNvSpPr>
            <a:spLocks noChangeShapeType="1"/>
          </p:cNvSpPr>
          <p:nvPr/>
        </p:nvSpPr>
        <p:spPr bwMode="auto">
          <a:xfrm>
            <a:off x="7620000" y="29718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4" name="Text Box 32"/>
          <p:cNvSpPr txBox="1">
            <a:spLocks noChangeArrowheads="1"/>
          </p:cNvSpPr>
          <p:nvPr/>
        </p:nvSpPr>
        <p:spPr bwMode="auto">
          <a:xfrm>
            <a:off x="762000" y="4267200"/>
            <a:ext cx="782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800">
                <a:solidFill>
                  <a:schemeClr val="tx2"/>
                </a:solidFill>
              </a:rPr>
              <a:t>Binary Streams, containing 8 – bit information</a:t>
            </a:r>
          </a:p>
        </p:txBody>
      </p:sp>
      <p:sp>
        <p:nvSpPr>
          <p:cNvPr id="3095" name="Rectangle 33"/>
          <p:cNvSpPr>
            <a:spLocks noChangeArrowheads="1"/>
          </p:cNvSpPr>
          <p:nvPr/>
        </p:nvSpPr>
        <p:spPr bwMode="auto">
          <a:xfrm>
            <a:off x="2514600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01101001</a:t>
            </a:r>
          </a:p>
        </p:txBody>
      </p:sp>
      <p:sp>
        <p:nvSpPr>
          <p:cNvPr id="3096" name="Rectangle 46"/>
          <p:cNvSpPr>
            <a:spLocks noChangeArrowheads="1"/>
          </p:cNvSpPr>
          <p:nvPr/>
        </p:nvSpPr>
        <p:spPr bwMode="auto">
          <a:xfrm>
            <a:off x="609600" y="4953000"/>
            <a:ext cx="13541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3097" name="Rectangle 47"/>
          <p:cNvSpPr>
            <a:spLocks noChangeArrowheads="1"/>
          </p:cNvSpPr>
          <p:nvPr/>
        </p:nvSpPr>
        <p:spPr bwMode="auto">
          <a:xfrm>
            <a:off x="7924800" y="4953000"/>
            <a:ext cx="111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Device</a:t>
            </a:r>
          </a:p>
        </p:txBody>
      </p:sp>
      <p:sp>
        <p:nvSpPr>
          <p:cNvPr id="3098" name="Line 48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9" name="Line 49"/>
          <p:cNvSpPr>
            <a:spLocks noChangeShapeType="1"/>
          </p:cNvSpPr>
          <p:nvPr/>
        </p:nvSpPr>
        <p:spPr bwMode="auto">
          <a:xfrm>
            <a:off x="7620000" y="51816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0" name="Rectangle 50"/>
          <p:cNvSpPr>
            <a:spLocks noChangeArrowheads="1"/>
          </p:cNvSpPr>
          <p:nvPr/>
        </p:nvSpPr>
        <p:spPr bwMode="auto">
          <a:xfrm>
            <a:off x="4195763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11101101</a:t>
            </a:r>
          </a:p>
        </p:txBody>
      </p:sp>
      <p:sp>
        <p:nvSpPr>
          <p:cNvPr id="3101" name="Rectangle 51"/>
          <p:cNvSpPr>
            <a:spLocks noChangeArrowheads="1"/>
          </p:cNvSpPr>
          <p:nvPr/>
        </p:nvSpPr>
        <p:spPr bwMode="auto">
          <a:xfrm>
            <a:off x="5872163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00000000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EOF Detection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3058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2800" smtClean="0"/>
              <a:t>Detecting the end of a file (EOF):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•"/>
            </a:pPr>
            <a:r>
              <a:rPr lang="de-DE" altLang="en-US" sz="2800" smtClean="0"/>
              <a:t>Usually amount of data to be read is not known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•"/>
            </a:pPr>
            <a:r>
              <a:rPr lang="de-DE" altLang="en-US" sz="2800" smtClean="0"/>
              <a:t>Reading methods return ‘impossible‘ value if end of file is reached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•"/>
            </a:pPr>
            <a:r>
              <a:rPr lang="de-DE" altLang="en-US" sz="2800" smtClean="0"/>
              <a:t>Example: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de-DE" altLang="en-US" sz="2000" smtClean="0"/>
              <a:t>FileReader.read returns -1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de-DE" altLang="en-US" sz="2000" smtClean="0"/>
              <a:t>BufferedReader.readLine() returns ‘null‘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•"/>
            </a:pPr>
            <a:r>
              <a:rPr lang="de-DE" altLang="en-US" sz="2800" smtClean="0"/>
              <a:t>Typical code for EOF detection: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2000" smtClean="0"/>
              <a:t>	while ((c = myReader.read() != -1){	 // read and check 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2000" smtClean="0"/>
              <a:t>		...do something with 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200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Example 2: Copying a Textfile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8305800" cy="5715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import java.io.*;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public class IOTest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{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public static void main(String[] args)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{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try{	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BufferedReader myInput = new BufferedReader(new 				FileReader("IOTest.java"));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BufferedWriter myOutput = new BufferedWriter(new 				FileWriter("Test.txt"));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int c;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while ((c=myInput.read()) != -1)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	myOutput.write(c);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myInput.close();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	myOutput.close();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	}catch(IOException e){}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	}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de-DE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Binary Files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305800" cy="4419600"/>
          </a:xfrm>
        </p:spPr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Stores binary images of information identical to the binary images stored in main memory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Binary files are more efficient in terms of processing time and space utilization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drawback: not ‘human readable‘, i.e. you can‘t use a texteditor (or any standard-tool) to read and understand binary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Binary Files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810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Example: writing of the integer ’42‘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TextFile: ‘4‘ ‘2‘  (internally translated to 2 16-bit representations of the characters ‘4‘ and ‘2‘)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Binary-File: 00101010, one byte </a:t>
            </a:r>
          </a:p>
          <a:p>
            <a:pPr marL="609600" indent="-609600" eaLnBrk="1" hangingPunct="1"/>
            <a:r>
              <a:rPr lang="de-DE" altLang="en-US" sz="3200" smtClean="0"/>
              <a:t>	(= 42 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Writing Binary Files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Class: FileOutputStream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... see FileWriter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The difference:</a:t>
            </a:r>
          </a:p>
          <a:p>
            <a:pPr marL="609600" indent="-609600" eaLnBrk="1" hangingPunct="1"/>
            <a:r>
              <a:rPr lang="de-DE" altLang="en-US" sz="3200" smtClean="0"/>
              <a:t>No difference in usage, only in output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Reading Binary Files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Class: FileInputStream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... see FileReader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The difference:</a:t>
            </a:r>
          </a:p>
          <a:p>
            <a:pPr marL="609600" indent="-609600" eaLnBrk="1" hangingPunct="1"/>
            <a:r>
              <a:rPr lang="de-DE" altLang="en-US" sz="3200" smtClean="0"/>
              <a:t>No difference in usage, only in output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8435" name="Rectangle 30"/>
          <p:cNvSpPr>
            <a:spLocks noChangeArrowheads="1"/>
          </p:cNvSpPr>
          <p:nvPr/>
        </p:nvSpPr>
        <p:spPr bwMode="auto">
          <a:xfrm>
            <a:off x="838200" y="2819400"/>
            <a:ext cx="2590800" cy="1524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6" name="Rectangle 29"/>
          <p:cNvSpPr>
            <a:spLocks noChangeArrowheads="1"/>
          </p:cNvSpPr>
          <p:nvPr/>
        </p:nvSpPr>
        <p:spPr bwMode="auto">
          <a:xfrm>
            <a:off x="838200" y="4343400"/>
            <a:ext cx="2590800" cy="1524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Binary vs. TextFiles</a:t>
            </a:r>
          </a:p>
        </p:txBody>
      </p:sp>
      <p:graphicFrame>
        <p:nvGraphicFramePr>
          <p:cNvPr id="252956" name="Group 28"/>
          <p:cNvGraphicFramePr>
            <a:graphicFrameLocks noGrp="1"/>
          </p:cNvGraphicFramePr>
          <p:nvPr>
            <p:ph sz="half" idx="2"/>
          </p:nvPr>
        </p:nvGraphicFramePr>
        <p:xfrm>
          <a:off x="838200" y="1295400"/>
          <a:ext cx="7848600" cy="4572000"/>
        </p:xfrm>
        <a:graphic>
          <a:graphicData uri="http://schemas.openxmlformats.org/drawingml/2006/table">
            <a:tbl>
              <a:tblPr/>
              <a:tblGrid>
                <a:gridCol w="2616200"/>
                <a:gridCol w="2789238"/>
                <a:gridCol w="2443162"/>
              </a:tblGrid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Efficient in terms of time and 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Preinformation about data needed to understand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Human readable, contains redundant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9459" name="Rectangle 25"/>
          <p:cNvSpPr>
            <a:spLocks noChangeArrowheads="1"/>
          </p:cNvSpPr>
          <p:nvPr/>
        </p:nvSpPr>
        <p:spPr bwMode="auto">
          <a:xfrm>
            <a:off x="1143000" y="1981200"/>
            <a:ext cx="1905000" cy="609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eaLnBrk="1" hangingPunct="1"/>
            <a:r>
              <a:rPr lang="de-DE" altLang="en-US" smtClean="0"/>
              <a:t>Binary vs. TextFiles</a:t>
            </a:r>
          </a:p>
        </p:txBody>
      </p:sp>
      <p:sp>
        <p:nvSpPr>
          <p:cNvPr id="19461" name="Text Box 24"/>
          <p:cNvSpPr txBox="1">
            <a:spLocks noChangeArrowheads="1"/>
          </p:cNvSpPr>
          <p:nvPr/>
        </p:nvSpPr>
        <p:spPr bwMode="auto">
          <a:xfrm>
            <a:off x="685800" y="1295400"/>
            <a:ext cx="82835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When use Text- / BinaryFiles 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/>
              <a:t>ALWAYS use TextFiles for final results </a:t>
            </a:r>
            <a:r>
              <a:rPr lang="en-US" altLang="en-US" sz="1800"/>
              <a:t>if there’s no imperative reason to favor efficiency against readability.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	Example: SIP - Standard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/>
              <a:t>Binary Files might be used for non-final interchange between programs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/>
              <a:t>Binary Files are always used for large amount of data (images, videos etc.), </a:t>
            </a:r>
            <a:r>
              <a:rPr lang="en-US" altLang="en-US" sz="1800"/>
              <a:t>but there’s always an </a:t>
            </a:r>
            <a:r>
              <a:rPr lang="en-US" altLang="en-US" sz="1800" i="1"/>
              <a:t>exact</a:t>
            </a:r>
            <a:r>
              <a:rPr lang="en-US" altLang="en-US" sz="1800"/>
              <a:t> definition of the meaning of the bytestream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	Example: JPG, MP3, BMP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Streams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541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de-DE" altLang="en-US" sz="2800" smtClean="0"/>
              <a:t>Streams in JAVA are Objects, of course !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de-DE" altLang="en-US" sz="2800" smtClean="0"/>
              <a:t>Having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Char char="•"/>
            </a:pPr>
            <a:r>
              <a:rPr lang="de-DE" altLang="en-US" sz="2800" smtClean="0"/>
              <a:t>2 types of streams (text / binary) and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•"/>
            </a:pPr>
            <a:r>
              <a:rPr lang="de-DE" altLang="en-US" sz="2800" smtClean="0"/>
              <a:t>2 directions (input / output)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de-DE" altLang="en-US" sz="2800" smtClean="0"/>
              <a:t>results in 4 base-classes dealing with I/O: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de-DE" alt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e-DE" altLang="en-US" sz="2800" smtClean="0">
                <a:solidFill>
                  <a:srgbClr val="66FF66"/>
                </a:solidFill>
              </a:rPr>
              <a:t>Reader: text-input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e-DE" altLang="en-US" sz="2800" smtClean="0">
                <a:solidFill>
                  <a:srgbClr val="66FF66"/>
                </a:solidFill>
              </a:rPr>
              <a:t>Writer: text-output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e-DE" altLang="en-US" sz="2800" smtClean="0">
                <a:solidFill>
                  <a:srgbClr val="99CCFF"/>
                </a:solidFill>
              </a:rPr>
              <a:t>InputStream: byte-input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e-DE" altLang="en-US" sz="2800" smtClean="0">
                <a:solidFill>
                  <a:srgbClr val="99CCFF"/>
                </a:solidFill>
              </a:rPr>
              <a:t>OutputStream: byte-output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Example 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762000"/>
          </a:xfrm>
        </p:spPr>
        <p:txBody>
          <a:bodyPr/>
          <a:lstStyle/>
          <a:p>
            <a:pPr marL="609600" indent="-609600" eaLnBrk="1" hangingPunct="1"/>
            <a:r>
              <a:rPr lang="en-US" altLang="zh-TW" sz="3200" smtClean="0">
                <a:ea typeface="新細明體" pitchFamily="18" charset="-120"/>
              </a:rPr>
              <a:t>Writing a textfile:</a:t>
            </a:r>
            <a:endParaRPr lang="de-DE" altLang="en-US" sz="3200" smtClean="0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304800" y="2895600"/>
          <a:ext cx="4448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Picture Publisher Bild" r:id="rId3" imgW="4448175" imgH="2886075" progId="PictPub.Image.7">
                  <p:embed/>
                </p:oleObj>
              </mc:Choice>
              <mc:Fallback>
                <p:oleObj name="Picture Publisher Bild" r:id="rId3" imgW="4448175" imgH="2886075" progId="PictPub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444817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029200" y="2819400"/>
            <a:ext cx="426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TW" sz="1800">
                <a:ea typeface="新細明體" pitchFamily="18" charset="-120"/>
              </a:rPr>
              <a:t>Create a stream object and associate it with a disk-file</a:t>
            </a:r>
          </a:p>
          <a:p>
            <a:pPr lvl="2" eaLnBrk="1" hangingPunct="1">
              <a:buFontTx/>
              <a:buChar char="–"/>
            </a:pPr>
            <a:r>
              <a:rPr lang="en-US" altLang="zh-TW" sz="1800">
                <a:ea typeface="新細明體" pitchFamily="18" charset="-120"/>
              </a:rPr>
              <a:t>Give the stream object the desired functionality</a:t>
            </a:r>
          </a:p>
          <a:p>
            <a:pPr lvl="1" eaLnBrk="1" hangingPunct="1"/>
            <a:r>
              <a:rPr lang="en-US" altLang="zh-TW" sz="1800">
                <a:ea typeface="新細明體" pitchFamily="18" charset="-120"/>
              </a:rPr>
              <a:t> write data to the stream</a:t>
            </a:r>
          </a:p>
          <a:p>
            <a:pPr lvl="1" eaLnBrk="1" hangingPunct="1"/>
            <a:r>
              <a:rPr lang="en-US" altLang="zh-TW" sz="1800">
                <a:ea typeface="新細明體" pitchFamily="18" charset="-120"/>
              </a:rPr>
              <a:t>close the stream.</a:t>
            </a:r>
            <a:r>
              <a:rPr lang="en-US" altLang="zh-TW" sz="1400">
                <a:ea typeface="新細明體" pitchFamily="18" charset="-120"/>
              </a:rPr>
              <a:t>	</a:t>
            </a:r>
            <a:r>
              <a:rPr lang="en-US" altLang="zh-TW" sz="2400">
                <a:ea typeface="新細明體" pitchFamily="18" charset="-120"/>
              </a:rPr>
              <a:t>		</a:t>
            </a:r>
            <a:endParaRPr lang="de-DE" altLang="en-US" sz="2400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H="1">
            <a:off x="3352800" y="2971800"/>
            <a:ext cx="2667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 flipH="1">
            <a:off x="4648200" y="3657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4648200" y="4343400"/>
            <a:ext cx="1371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2209800" y="4724400"/>
            <a:ext cx="3810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Writing Textfiles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2578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Class: FileWriter</a:t>
            </a:r>
          </a:p>
          <a:p>
            <a:pPr marL="609600" indent="-609600" eaLnBrk="1" hangingPunct="1"/>
            <a:r>
              <a:rPr lang="de-DE" altLang="en-US" sz="3200" smtClean="0"/>
              <a:t>Frequently used methods:</a:t>
            </a: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4953000" y="2667000"/>
          <a:ext cx="397192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icture Publisher Bild" r:id="rId3" imgW="3971925" imgH="3543300" progId="PictPub.Image.7">
                  <p:embed/>
                </p:oleObj>
              </mc:Choice>
              <mc:Fallback>
                <p:oleObj name="Picture Publisher Bild" r:id="rId3" imgW="3971925" imgH="3543300" progId="PictPub.Image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3971925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11"/>
          <p:cNvSpPr>
            <a:spLocks noChangeShapeType="1"/>
          </p:cNvSpPr>
          <p:nvPr/>
        </p:nvSpPr>
        <p:spPr bwMode="auto">
          <a:xfrm>
            <a:off x="3581400" y="3276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1" name="Line 13"/>
          <p:cNvSpPr>
            <a:spLocks noChangeShapeType="1"/>
          </p:cNvSpPr>
          <p:nvPr/>
        </p:nvSpPr>
        <p:spPr bwMode="auto">
          <a:xfrm>
            <a:off x="3581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2" name="Line 14"/>
          <p:cNvSpPr>
            <a:spLocks noChangeShapeType="1"/>
          </p:cNvSpPr>
          <p:nvPr/>
        </p:nvSpPr>
        <p:spPr bwMode="auto">
          <a:xfrm>
            <a:off x="35814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3" name="Line 15"/>
          <p:cNvSpPr>
            <a:spLocks noChangeShapeType="1"/>
          </p:cNvSpPr>
          <p:nvPr/>
        </p:nvSpPr>
        <p:spPr bwMode="auto">
          <a:xfrm>
            <a:off x="35814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4" name="Line 16"/>
          <p:cNvSpPr>
            <a:spLocks noChangeShapeType="1"/>
          </p:cNvSpPr>
          <p:nvPr/>
        </p:nvSpPr>
        <p:spPr bwMode="auto">
          <a:xfrm>
            <a:off x="3581400" y="5867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5" name="Line 17"/>
          <p:cNvSpPr>
            <a:spLocks noChangeShapeType="1"/>
          </p:cNvSpPr>
          <p:nvPr/>
        </p:nvSpPr>
        <p:spPr bwMode="auto">
          <a:xfrm flipV="1">
            <a:off x="3581400" y="2286000"/>
            <a:ext cx="0" cy="3581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Writing Textfiles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5715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Using FileWriter 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is not very convenient (only String-output possible)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Is not efficient (every character is written in a single step, invoking a huge overhead)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Better: wrap FileWriter with processing streams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BufferedWriter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PrintWriter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Wrapping Textfiles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BufferedWriter: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Buffers output of FileWriter, i.e. multiple characters are processed together, enhancing efficiency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PrintWriter</a:t>
            </a:r>
          </a:p>
          <a:p>
            <a:pPr marL="609600" indent="-609600" eaLnBrk="1" hangingPunct="1">
              <a:buFontTx/>
              <a:buChar char="•"/>
            </a:pPr>
            <a:r>
              <a:rPr lang="de-DE" altLang="en-US" sz="3200" smtClean="0"/>
              <a:t>provides methods for convenient handling, e.g. println()</a:t>
            </a:r>
          </a:p>
          <a:p>
            <a:pPr marL="609600" indent="-609600" eaLnBrk="1" hangingPunct="1"/>
            <a:r>
              <a:rPr lang="de-DE" altLang="en-US" sz="2000" smtClean="0"/>
              <a:t>( remark: the System.out.println() – method is a method of  the PrintWriter-instance System.out ! )</a:t>
            </a:r>
          </a:p>
          <a:p>
            <a:pPr marL="609600" indent="-609600" eaLnBrk="1" hangingPunct="1"/>
            <a:endParaRPr lang="de-DE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Wrapping a Writer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A typical codesegment for opening a convenient, efficient textfile: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2400" smtClean="0"/>
              <a:t>FileWriter out = new FileWriter("test.txt");</a:t>
            </a:r>
          </a:p>
          <a:p>
            <a:pPr marL="609600" indent="-609600" eaLnBrk="1" hangingPunct="1"/>
            <a:r>
              <a:rPr lang="de-DE" altLang="en-US" sz="2400" smtClean="0"/>
              <a:t>BufferedWriter b = new BufferedWriter(out);</a:t>
            </a:r>
          </a:p>
          <a:p>
            <a:pPr marL="609600" indent="-609600" eaLnBrk="1" hangingPunct="1"/>
            <a:r>
              <a:rPr lang="de-DE" altLang="en-US" sz="2400" smtClean="0"/>
              <a:t>PrintWriter p = new PrintWriter(b);</a:t>
            </a:r>
          </a:p>
          <a:p>
            <a:pPr marL="609600" indent="-609600" eaLnBrk="1" hangingPunct="1"/>
            <a:endParaRPr lang="de-DE" altLang="en-US" sz="2400" smtClean="0"/>
          </a:p>
          <a:p>
            <a:pPr marL="609600" indent="-609600" eaLnBrk="1" hangingPunct="1"/>
            <a:r>
              <a:rPr lang="de-DE" altLang="en-US" sz="2800" smtClean="0"/>
              <a:t>Or with anonymous (‘unnamed‘) objects:</a:t>
            </a:r>
          </a:p>
          <a:p>
            <a:pPr marL="609600" indent="-609600" eaLnBrk="1" hangingPunct="1"/>
            <a:r>
              <a:rPr lang="de-DE" altLang="en-US" sz="2400" smtClean="0"/>
              <a:t>PrintWriter p = new PrintWriter(</a:t>
            </a:r>
          </a:p>
          <a:p>
            <a:pPr marL="609600" indent="-609600" eaLnBrk="1" hangingPunct="1"/>
            <a:r>
              <a:rPr lang="de-DE" altLang="en-US" sz="2400" smtClean="0"/>
              <a:t>                         new BufferedWriter(</a:t>
            </a:r>
          </a:p>
          <a:p>
            <a:pPr marL="609600" indent="-609600" eaLnBrk="1" hangingPunct="1"/>
            <a:r>
              <a:rPr lang="de-DE" altLang="en-US" sz="2400" smtClean="0"/>
              <a:t>                           new FileWriter("test.txt")));</a:t>
            </a:r>
          </a:p>
          <a:p>
            <a:pPr marL="609600" indent="-609600" eaLnBrk="1" hangingPunct="1"/>
            <a:endParaRPr lang="de-DE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Reading Textfiles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Class: ReadText</a:t>
            </a:r>
          </a:p>
          <a:p>
            <a:pPr marL="609600" indent="-609600" eaLnBrk="1" hangingPunct="1"/>
            <a:r>
              <a:rPr lang="de-DE" altLang="en-US" sz="3200" smtClean="0"/>
              <a:t>Frequently used Methods: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endParaRPr lang="de-DE" altLang="en-US" sz="3200" smtClean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572000" y="2209800"/>
          <a:ext cx="44672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icture Publisher Bild" r:id="rId3" imgW="4467225" imgH="4400550" progId="PictPub.Image.7">
                  <p:embed/>
                </p:oleObj>
              </mc:Choice>
              <mc:Fallback>
                <p:oleObj name="Picture Publisher Bild" r:id="rId3" imgW="4467225" imgH="4400550" progId="PictPub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672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3352800" y="2819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3352800" y="40386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3352800" y="4495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352800" y="50292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V="1">
            <a:off x="3352800" y="2209800"/>
            <a:ext cx="0" cy="2819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533400" y="5867400"/>
            <a:ext cx="39179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tx1"/>
                </a:solidFill>
              </a:rPr>
              <a:t>(The other methods are used for</a:t>
            </a:r>
          </a:p>
          <a:p>
            <a:pPr algn="l" eaLnBrk="1" hangingPunct="1"/>
            <a:r>
              <a:rPr lang="en-US" altLang="en-US" sz="1800">
                <a:solidFill>
                  <a:schemeClr val="tx1"/>
                </a:solidFill>
              </a:rPr>
              <a:t>positioning, we don’t cover that here)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en-US" sz="1400">
                <a:solidFill>
                  <a:schemeClr val="tx1"/>
                </a:solidFill>
              </a:rPr>
              <a:t>CIS 068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Wrapping a Reader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5715000"/>
          </a:xfrm>
        </p:spPr>
        <p:txBody>
          <a:bodyPr/>
          <a:lstStyle/>
          <a:p>
            <a:pPr marL="609600" indent="-609600" eaLnBrk="1" hangingPunct="1"/>
            <a:r>
              <a:rPr lang="de-DE" altLang="en-US" sz="3200" smtClean="0"/>
              <a:t>Again:</a:t>
            </a:r>
          </a:p>
          <a:p>
            <a:pPr marL="609600" indent="-609600" eaLnBrk="1" hangingPunct="1"/>
            <a:r>
              <a:rPr lang="de-DE" altLang="en-US" sz="3200" smtClean="0"/>
              <a:t>Using FileReader is not very efficient. Better</a:t>
            </a:r>
          </a:p>
          <a:p>
            <a:pPr marL="609600" indent="-609600" eaLnBrk="1" hangingPunct="1"/>
            <a:r>
              <a:rPr lang="de-DE" altLang="en-US" sz="3200" smtClean="0"/>
              <a:t>wrap it with BufferedReader: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3200" smtClean="0"/>
              <a:t>BufferedReader br =</a:t>
            </a:r>
          </a:p>
          <a:p>
            <a:pPr marL="609600" indent="-609600" eaLnBrk="1" hangingPunct="1"/>
            <a:r>
              <a:rPr lang="de-DE" altLang="en-US" sz="3200" smtClean="0"/>
              <a:t> 	new BufferedReader(</a:t>
            </a:r>
          </a:p>
          <a:p>
            <a:pPr marL="609600" indent="-609600" eaLnBrk="1" hangingPunct="1"/>
            <a:r>
              <a:rPr lang="de-DE" altLang="en-US" sz="3200" smtClean="0"/>
              <a:t> 		new FileReader(“name“));</a:t>
            </a:r>
          </a:p>
          <a:p>
            <a:pPr marL="609600" indent="-609600" eaLnBrk="1" hangingPunct="1"/>
            <a:endParaRPr lang="de-DE" altLang="en-US" sz="3200" smtClean="0"/>
          </a:p>
          <a:p>
            <a:pPr marL="609600" indent="-609600" eaLnBrk="1" hangingPunct="1"/>
            <a:r>
              <a:rPr lang="de-DE" altLang="en-US" sz="2000" smtClean="0"/>
              <a:t>Remark: BufferedReader contains the method readLine(), which is convenient for reading textfiles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068Template">
  <a:themeElements>
    <a:clrScheme name="">
      <a:dk1>
        <a:srgbClr val="808080"/>
      </a:dk1>
      <a:lt1>
        <a:srgbClr val="FFFFFF"/>
      </a:lt1>
      <a:dk2>
        <a:srgbClr val="3366FF"/>
      </a:dk2>
      <a:lt2>
        <a:srgbClr val="FFFFFF"/>
      </a:lt2>
      <a:accent1>
        <a:srgbClr val="C0C0C0"/>
      </a:accent1>
      <a:accent2>
        <a:srgbClr val="0066FF"/>
      </a:accent2>
      <a:accent3>
        <a:srgbClr val="ADB8FF"/>
      </a:accent3>
      <a:accent4>
        <a:srgbClr val="DADADA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cis068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is068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068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068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068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068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068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068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Settings\Rolf\Desktop\cis068Template.pot</Template>
  <TotalTime>3369</TotalTime>
  <Words>621</Words>
  <Application>Microsoft Office PowerPoint</Application>
  <PresentationFormat>On-screen Show (4:3)</PresentationFormat>
  <Paragraphs>177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Courier New</vt:lpstr>
      <vt:lpstr>新細明體</vt:lpstr>
      <vt:lpstr>cis068Template</vt:lpstr>
      <vt:lpstr>Micrografx Picture Publisher 7 Bild</vt:lpstr>
      <vt:lpstr>Streams</vt:lpstr>
      <vt:lpstr>Streams</vt:lpstr>
      <vt:lpstr>Example 1</vt:lpstr>
      <vt:lpstr>Writing Textfiles</vt:lpstr>
      <vt:lpstr>Writing Textfiles</vt:lpstr>
      <vt:lpstr>Wrapping Textfiles</vt:lpstr>
      <vt:lpstr>Wrapping a Writer</vt:lpstr>
      <vt:lpstr>Reading Textfiles</vt:lpstr>
      <vt:lpstr>Wrapping a Reader</vt:lpstr>
      <vt:lpstr>EOF Detection</vt:lpstr>
      <vt:lpstr>Example 2: Copying a Textfile</vt:lpstr>
      <vt:lpstr>Binary Files</vt:lpstr>
      <vt:lpstr>Binary Files</vt:lpstr>
      <vt:lpstr>Writing Binary Files</vt:lpstr>
      <vt:lpstr>Reading Binary Files</vt:lpstr>
      <vt:lpstr>Binary vs. TextFiles</vt:lpstr>
      <vt:lpstr>Binary vs. TextFiles</vt:lpstr>
    </vt:vector>
  </TitlesOfParts>
  <Company>unorganized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Rolf Lakaemper</dc:creator>
  <cp:lastModifiedBy>Administrator</cp:lastModifiedBy>
  <cp:revision>59</cp:revision>
  <dcterms:created xsi:type="dcterms:W3CDTF">2003-01-18T22:29:38Z</dcterms:created>
  <dcterms:modified xsi:type="dcterms:W3CDTF">2024-04-23T05:58:05Z</dcterms:modified>
</cp:coreProperties>
</file>