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58" r:id="rId8"/>
    <p:sldId id="259"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DA07D8-F9E5-49ED-8060-6600A739A4E2}"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C0A9A-CD21-46B3-BB02-757805778C99}" type="slidenum">
              <a:rPr lang="en-IN" smtClean="0"/>
              <a:t>‹#›</a:t>
            </a:fld>
            <a:endParaRPr lang="en-IN"/>
          </a:p>
        </p:txBody>
      </p:sp>
    </p:spTree>
    <p:extLst>
      <p:ext uri="{BB962C8B-B14F-4D97-AF65-F5344CB8AC3E}">
        <p14:creationId xmlns:p14="http://schemas.microsoft.com/office/powerpoint/2010/main" val="19069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DA07D8-F9E5-49ED-8060-6600A739A4E2}"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C0A9A-CD21-46B3-BB02-757805778C99}" type="slidenum">
              <a:rPr lang="en-IN" smtClean="0"/>
              <a:t>‹#›</a:t>
            </a:fld>
            <a:endParaRPr lang="en-IN"/>
          </a:p>
        </p:txBody>
      </p:sp>
    </p:spTree>
    <p:extLst>
      <p:ext uri="{BB962C8B-B14F-4D97-AF65-F5344CB8AC3E}">
        <p14:creationId xmlns:p14="http://schemas.microsoft.com/office/powerpoint/2010/main" val="276338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DA07D8-F9E5-49ED-8060-6600A739A4E2}"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C0A9A-CD21-46B3-BB02-757805778C99}" type="slidenum">
              <a:rPr lang="en-IN" smtClean="0"/>
              <a:t>‹#›</a:t>
            </a:fld>
            <a:endParaRPr lang="en-IN"/>
          </a:p>
        </p:txBody>
      </p:sp>
    </p:spTree>
    <p:extLst>
      <p:ext uri="{BB962C8B-B14F-4D97-AF65-F5344CB8AC3E}">
        <p14:creationId xmlns:p14="http://schemas.microsoft.com/office/powerpoint/2010/main" val="252428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DA07D8-F9E5-49ED-8060-6600A739A4E2}"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C0A9A-CD21-46B3-BB02-757805778C99}" type="slidenum">
              <a:rPr lang="en-IN" smtClean="0"/>
              <a:t>‹#›</a:t>
            </a:fld>
            <a:endParaRPr lang="en-IN"/>
          </a:p>
        </p:txBody>
      </p:sp>
    </p:spTree>
    <p:extLst>
      <p:ext uri="{BB962C8B-B14F-4D97-AF65-F5344CB8AC3E}">
        <p14:creationId xmlns:p14="http://schemas.microsoft.com/office/powerpoint/2010/main" val="366695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DA07D8-F9E5-49ED-8060-6600A739A4E2}"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C0A9A-CD21-46B3-BB02-757805778C99}" type="slidenum">
              <a:rPr lang="en-IN" smtClean="0"/>
              <a:t>‹#›</a:t>
            </a:fld>
            <a:endParaRPr lang="en-IN"/>
          </a:p>
        </p:txBody>
      </p:sp>
    </p:spTree>
    <p:extLst>
      <p:ext uri="{BB962C8B-B14F-4D97-AF65-F5344CB8AC3E}">
        <p14:creationId xmlns:p14="http://schemas.microsoft.com/office/powerpoint/2010/main" val="103227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DA07D8-F9E5-49ED-8060-6600A739A4E2}"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0C0A9A-CD21-46B3-BB02-757805778C99}" type="slidenum">
              <a:rPr lang="en-IN" smtClean="0"/>
              <a:t>‹#›</a:t>
            </a:fld>
            <a:endParaRPr lang="en-IN"/>
          </a:p>
        </p:txBody>
      </p:sp>
    </p:spTree>
    <p:extLst>
      <p:ext uri="{BB962C8B-B14F-4D97-AF65-F5344CB8AC3E}">
        <p14:creationId xmlns:p14="http://schemas.microsoft.com/office/powerpoint/2010/main" val="313453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DA07D8-F9E5-49ED-8060-6600A739A4E2}" type="datetimeFigureOut">
              <a:rPr lang="en-IN" smtClean="0"/>
              <a:t>28-07-2023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0C0A9A-CD21-46B3-BB02-757805778C99}" type="slidenum">
              <a:rPr lang="en-IN" smtClean="0"/>
              <a:t>‹#›</a:t>
            </a:fld>
            <a:endParaRPr lang="en-IN"/>
          </a:p>
        </p:txBody>
      </p:sp>
    </p:spTree>
    <p:extLst>
      <p:ext uri="{BB962C8B-B14F-4D97-AF65-F5344CB8AC3E}">
        <p14:creationId xmlns:p14="http://schemas.microsoft.com/office/powerpoint/2010/main" val="286908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DA07D8-F9E5-49ED-8060-6600A739A4E2}" type="datetimeFigureOut">
              <a:rPr lang="en-IN" smtClean="0"/>
              <a:t>28-07-2023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0C0A9A-CD21-46B3-BB02-757805778C99}" type="slidenum">
              <a:rPr lang="en-IN" smtClean="0"/>
              <a:t>‹#›</a:t>
            </a:fld>
            <a:endParaRPr lang="en-IN"/>
          </a:p>
        </p:txBody>
      </p:sp>
    </p:spTree>
    <p:extLst>
      <p:ext uri="{BB962C8B-B14F-4D97-AF65-F5344CB8AC3E}">
        <p14:creationId xmlns:p14="http://schemas.microsoft.com/office/powerpoint/2010/main" val="291804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A07D8-F9E5-49ED-8060-6600A739A4E2}" type="datetimeFigureOut">
              <a:rPr lang="en-IN" smtClean="0"/>
              <a:t>28-07-2023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0C0A9A-CD21-46B3-BB02-757805778C99}" type="slidenum">
              <a:rPr lang="en-IN" smtClean="0"/>
              <a:t>‹#›</a:t>
            </a:fld>
            <a:endParaRPr lang="en-IN"/>
          </a:p>
        </p:txBody>
      </p:sp>
    </p:spTree>
    <p:extLst>
      <p:ext uri="{BB962C8B-B14F-4D97-AF65-F5344CB8AC3E}">
        <p14:creationId xmlns:p14="http://schemas.microsoft.com/office/powerpoint/2010/main" val="390531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A07D8-F9E5-49ED-8060-6600A739A4E2}"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0C0A9A-CD21-46B3-BB02-757805778C99}" type="slidenum">
              <a:rPr lang="en-IN" smtClean="0"/>
              <a:t>‹#›</a:t>
            </a:fld>
            <a:endParaRPr lang="en-IN"/>
          </a:p>
        </p:txBody>
      </p:sp>
    </p:spTree>
    <p:extLst>
      <p:ext uri="{BB962C8B-B14F-4D97-AF65-F5344CB8AC3E}">
        <p14:creationId xmlns:p14="http://schemas.microsoft.com/office/powerpoint/2010/main" val="191618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A07D8-F9E5-49ED-8060-6600A739A4E2}"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0C0A9A-CD21-46B3-BB02-757805778C99}" type="slidenum">
              <a:rPr lang="en-IN" smtClean="0"/>
              <a:t>‹#›</a:t>
            </a:fld>
            <a:endParaRPr lang="en-IN"/>
          </a:p>
        </p:txBody>
      </p:sp>
    </p:spTree>
    <p:extLst>
      <p:ext uri="{BB962C8B-B14F-4D97-AF65-F5344CB8AC3E}">
        <p14:creationId xmlns:p14="http://schemas.microsoft.com/office/powerpoint/2010/main" val="233760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A07D8-F9E5-49ED-8060-6600A739A4E2}" type="datetimeFigureOut">
              <a:rPr lang="en-IN" smtClean="0"/>
              <a:t>28-07-2023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C0A9A-CD21-46B3-BB02-757805778C99}" type="slidenum">
              <a:rPr lang="en-IN" smtClean="0"/>
              <a:t>‹#›</a:t>
            </a:fld>
            <a:endParaRPr lang="en-IN"/>
          </a:p>
        </p:txBody>
      </p:sp>
    </p:spTree>
    <p:extLst>
      <p:ext uri="{BB962C8B-B14F-4D97-AF65-F5344CB8AC3E}">
        <p14:creationId xmlns:p14="http://schemas.microsoft.com/office/powerpoint/2010/main" val="946478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Android Services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0897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descr="https://miro.medium.com/max/700/1*1jSEGQjLb9w1uiYw2VQ_-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7527" y="1236520"/>
            <a:ext cx="10442863" cy="5091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03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1002"/>
          </a:xfrm>
        </p:spPr>
        <p:txBody>
          <a:bodyPr/>
          <a:lstStyle/>
          <a:p>
            <a:r>
              <a:rPr lang="en-IN" b="1" dirty="0"/>
              <a:t>What are Android </a:t>
            </a:r>
            <a:r>
              <a:rPr lang="en-IN" b="1" dirty="0" smtClean="0"/>
              <a:t>Services?</a:t>
            </a:r>
            <a:endParaRPr lang="en-IN" dirty="0"/>
          </a:p>
        </p:txBody>
      </p:sp>
      <p:sp>
        <p:nvSpPr>
          <p:cNvPr id="3" name="Content Placeholder 2"/>
          <p:cNvSpPr>
            <a:spLocks noGrp="1"/>
          </p:cNvSpPr>
          <p:nvPr>
            <p:ph idx="1"/>
          </p:nvPr>
        </p:nvSpPr>
        <p:spPr>
          <a:xfrm>
            <a:off x="744682" y="1226127"/>
            <a:ext cx="10515600" cy="5465617"/>
          </a:xfrm>
        </p:spPr>
        <p:txBody>
          <a:bodyPr>
            <a:normAutofit fontScale="92500"/>
          </a:bodyPr>
          <a:lstStyle/>
          <a:p>
            <a:pPr algn="just"/>
            <a:r>
              <a:rPr lang="en-GB" dirty="0"/>
              <a:t>Service is the one of the critical application component which can perform long-running operations in the background. It may continue running for time, even user dealing with to another applications. Moreover, main android components can bind to service to interact with it, also you can perform interprocess communication</a:t>
            </a:r>
            <a:r>
              <a:rPr lang="en-GB" dirty="0" smtClean="0"/>
              <a:t>.</a:t>
            </a:r>
          </a:p>
          <a:p>
            <a:pPr algn="just"/>
            <a:r>
              <a:rPr lang="en-GB" b="1" dirty="0"/>
              <a:t>Android service</a:t>
            </a:r>
            <a:r>
              <a:rPr lang="en-GB" dirty="0"/>
              <a:t> is a component that is </a:t>
            </a:r>
            <a:r>
              <a:rPr lang="en-GB" i="1" dirty="0"/>
              <a:t>used to perform operations on the background</a:t>
            </a:r>
            <a:r>
              <a:rPr lang="en-GB" dirty="0"/>
              <a:t> such as playing music, handle network transactions, interacting content providers etc. It doesn't has any UI (user interface</a:t>
            </a:r>
            <a:r>
              <a:rPr lang="en-GB" dirty="0" smtClean="0"/>
              <a:t>).</a:t>
            </a:r>
          </a:p>
          <a:p>
            <a:pPr algn="just"/>
            <a:r>
              <a:rPr lang="en-GB" dirty="0"/>
              <a:t>The service runs in the background indefinitely even if application is destroyed</a:t>
            </a:r>
            <a:r>
              <a:rPr lang="en-GB" dirty="0" smtClean="0"/>
              <a:t>.</a:t>
            </a:r>
          </a:p>
          <a:p>
            <a:pPr algn="just"/>
            <a:r>
              <a:rPr lang="en-GB" b="1" dirty="0"/>
              <a:t>Beware! </a:t>
            </a:r>
            <a:r>
              <a:rPr lang="en-GB" dirty="0"/>
              <a:t>Services run in the </a:t>
            </a:r>
            <a:r>
              <a:rPr lang="en-GB" b="1" dirty="0"/>
              <a:t>main thread of in hosting process</a:t>
            </a:r>
            <a:r>
              <a:rPr lang="en-GB" dirty="0"/>
              <a:t>, </a:t>
            </a:r>
            <a:r>
              <a:rPr lang="en-GB" b="1" dirty="0"/>
              <a:t>not create its own thread</a:t>
            </a:r>
            <a:r>
              <a:rPr lang="en-GB" dirty="0"/>
              <a:t>, so developers should run any blocking operations</a:t>
            </a:r>
            <a:r>
              <a:rPr lang="en-GB" b="1" dirty="0"/>
              <a:t> on the separate </a:t>
            </a:r>
            <a:r>
              <a:rPr lang="en-GB" b="1" dirty="0" smtClean="0"/>
              <a:t>thread (</a:t>
            </a:r>
            <a:r>
              <a:rPr lang="en-GB" b="1" dirty="0"/>
              <a:t>manage yourself)</a:t>
            </a:r>
            <a:r>
              <a:rPr lang="en-GB" dirty="0"/>
              <a:t> for avoiding </a:t>
            </a:r>
            <a:r>
              <a:rPr lang="en-GB" b="1" dirty="0"/>
              <a:t>Application Not Responding </a:t>
            </a:r>
            <a:r>
              <a:rPr lang="en-GB" dirty="0"/>
              <a:t>(ANR) errors.</a:t>
            </a:r>
          </a:p>
          <a:p>
            <a:pPr algn="just"/>
            <a:endParaRPr lang="en-GB" dirty="0"/>
          </a:p>
          <a:p>
            <a:pPr algn="just"/>
            <a:endParaRPr lang="en-GB" dirty="0" smtClean="0"/>
          </a:p>
          <a:p>
            <a:endParaRPr lang="en-IN" dirty="0"/>
          </a:p>
        </p:txBody>
      </p:sp>
    </p:spTree>
    <p:extLst>
      <p:ext uri="{BB962C8B-B14F-4D97-AF65-F5344CB8AC3E}">
        <p14:creationId xmlns:p14="http://schemas.microsoft.com/office/powerpoint/2010/main" val="997161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3739"/>
          </a:xfrm>
        </p:spPr>
        <p:txBody>
          <a:bodyPr>
            <a:normAutofit/>
          </a:bodyPr>
          <a:lstStyle/>
          <a:p>
            <a:r>
              <a:rPr lang="en-IN" b="1" dirty="0"/>
              <a:t>Types of </a:t>
            </a:r>
            <a:r>
              <a:rPr lang="en-IN" b="1" dirty="0" smtClean="0"/>
              <a:t>Services</a:t>
            </a:r>
            <a:endParaRPr lang="en-IN" dirty="0"/>
          </a:p>
        </p:txBody>
      </p:sp>
      <p:pic>
        <p:nvPicPr>
          <p:cNvPr id="1026" name="Picture 2" descr="https://miro.medium.com/max/243/1*lebo9wD_9sM3nZZ5GaJCj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0856" y="1704110"/>
            <a:ext cx="6483926" cy="4468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42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2957"/>
          </a:xfrm>
        </p:spPr>
        <p:txBody>
          <a:bodyPr/>
          <a:lstStyle/>
          <a:p>
            <a:r>
              <a:rPr lang="en-IN" b="1" dirty="0" smtClean="0"/>
              <a:t>1-Foreground</a:t>
            </a:r>
            <a:endParaRPr lang="en-IN" dirty="0"/>
          </a:p>
        </p:txBody>
      </p:sp>
      <p:sp>
        <p:nvSpPr>
          <p:cNvPr id="3" name="Content Placeholder 2"/>
          <p:cNvSpPr>
            <a:spLocks noGrp="1"/>
          </p:cNvSpPr>
          <p:nvPr>
            <p:ph idx="1"/>
          </p:nvPr>
        </p:nvSpPr>
        <p:spPr>
          <a:xfrm>
            <a:off x="838200" y="1278082"/>
            <a:ext cx="10515600" cy="4898881"/>
          </a:xfrm>
        </p:spPr>
        <p:txBody>
          <a:bodyPr/>
          <a:lstStyle/>
          <a:p>
            <a:pPr algn="just"/>
            <a:r>
              <a:rPr lang="en-GB" dirty="0"/>
              <a:t>Type of services that perform operations in the background that is</a:t>
            </a:r>
            <a:r>
              <a:rPr lang="en-GB" b="1" dirty="0"/>
              <a:t> noticeable for the users.</a:t>
            </a:r>
            <a:r>
              <a:rPr lang="en-GB" dirty="0"/>
              <a:t> This kind of services </a:t>
            </a:r>
            <a:r>
              <a:rPr lang="en-GB" b="1" dirty="0"/>
              <a:t>must display a Notification</a:t>
            </a:r>
            <a:r>
              <a:rPr lang="en-GB" dirty="0"/>
              <a:t> and It should continue running even user is not dealing with the app. Likewise, Foreground services</a:t>
            </a:r>
            <a:r>
              <a:rPr lang="en-GB" b="1" dirty="0"/>
              <a:t> have own lifecycle </a:t>
            </a:r>
            <a:r>
              <a:rPr lang="en-GB" dirty="0"/>
              <a:t>that independent from activity or fragment that they were created. Examples of applications that will use foreground services can be listed as follows</a:t>
            </a:r>
            <a:r>
              <a:rPr lang="en-GB" dirty="0" smtClean="0"/>
              <a:t>:</a:t>
            </a:r>
          </a:p>
          <a:p>
            <a:pPr marL="0" indent="0" algn="just">
              <a:buNone/>
            </a:pPr>
            <a:r>
              <a:rPr lang="en-GB" dirty="0" smtClean="0"/>
              <a:t>	-</a:t>
            </a:r>
            <a:r>
              <a:rPr lang="en-GB" b="1" dirty="0" smtClean="0"/>
              <a:t>Music </a:t>
            </a:r>
            <a:r>
              <a:rPr lang="en-GB" b="1" dirty="0"/>
              <a:t>Player App</a:t>
            </a:r>
            <a:r>
              <a:rPr lang="en-GB" dirty="0"/>
              <a:t>(notification of the current song)</a:t>
            </a:r>
            <a:br>
              <a:rPr lang="en-GB" dirty="0"/>
            </a:br>
            <a:r>
              <a:rPr lang="en-GB" dirty="0" smtClean="0"/>
              <a:t>	-</a:t>
            </a:r>
            <a:r>
              <a:rPr lang="en-GB" b="1" dirty="0"/>
              <a:t>Fitness App</a:t>
            </a:r>
            <a:r>
              <a:rPr lang="en-GB" dirty="0"/>
              <a:t>(show the distance that user has </a:t>
            </a:r>
            <a:r>
              <a:rPr lang="en-GB" dirty="0" err="1"/>
              <a:t>traveled</a:t>
            </a:r>
            <a:r>
              <a:rPr lang="en-GB" dirty="0"/>
              <a:t>)</a:t>
            </a:r>
            <a:endParaRPr lang="en-IN" dirty="0"/>
          </a:p>
        </p:txBody>
      </p:sp>
    </p:spTree>
    <p:extLst>
      <p:ext uri="{BB962C8B-B14F-4D97-AF65-F5344CB8AC3E}">
        <p14:creationId xmlns:p14="http://schemas.microsoft.com/office/powerpoint/2010/main" val="3980420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2566"/>
          </a:xfrm>
        </p:spPr>
        <p:txBody>
          <a:bodyPr/>
          <a:lstStyle/>
          <a:p>
            <a:r>
              <a:rPr lang="en-IN" b="1" dirty="0" smtClean="0"/>
              <a:t>2-Background</a:t>
            </a:r>
            <a:endParaRPr lang="en-IN" dirty="0"/>
          </a:p>
        </p:txBody>
      </p:sp>
      <p:sp>
        <p:nvSpPr>
          <p:cNvPr id="3" name="Content Placeholder 2"/>
          <p:cNvSpPr>
            <a:spLocks noGrp="1"/>
          </p:cNvSpPr>
          <p:nvPr>
            <p:ph idx="1"/>
          </p:nvPr>
        </p:nvSpPr>
        <p:spPr>
          <a:xfrm>
            <a:off x="838200" y="1413164"/>
            <a:ext cx="10515600" cy="4763799"/>
          </a:xfrm>
        </p:spPr>
        <p:txBody>
          <a:bodyPr/>
          <a:lstStyle/>
          <a:p>
            <a:pPr algn="just"/>
            <a:r>
              <a:rPr lang="en-GB" dirty="0"/>
              <a:t>Type of services that perform operations in the background that is not giving any information to user via notification. Background services</a:t>
            </a:r>
            <a:r>
              <a:rPr lang="en-GB" b="1" dirty="0"/>
              <a:t> have own lifecycle </a:t>
            </a:r>
            <a:r>
              <a:rPr lang="en-GB" dirty="0"/>
              <a:t>that independent from activity or fragment that they were created</a:t>
            </a:r>
            <a:r>
              <a:rPr lang="en-GB" dirty="0" smtClean="0"/>
              <a:t>.</a:t>
            </a:r>
          </a:p>
          <a:p>
            <a:pPr algn="just"/>
            <a:endParaRPr lang="en-GB" dirty="0"/>
          </a:p>
          <a:p>
            <a:pPr marL="0" indent="0" algn="just">
              <a:buNone/>
            </a:pPr>
            <a:r>
              <a:rPr lang="en-GB" dirty="0" smtClean="0"/>
              <a:t>Example : </a:t>
            </a:r>
            <a:r>
              <a:rPr lang="en-GB" dirty="0" err="1" smtClean="0"/>
              <a:t>Whatsapp</a:t>
            </a:r>
            <a:r>
              <a:rPr lang="en-GB" dirty="0" smtClean="0"/>
              <a:t> checking new messages</a:t>
            </a:r>
            <a:endParaRPr lang="en-IN" dirty="0"/>
          </a:p>
        </p:txBody>
      </p:sp>
    </p:spTree>
    <p:extLst>
      <p:ext uri="{BB962C8B-B14F-4D97-AF65-F5344CB8AC3E}">
        <p14:creationId xmlns:p14="http://schemas.microsoft.com/office/powerpoint/2010/main" val="1537994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5920"/>
          </a:xfrm>
        </p:spPr>
        <p:txBody>
          <a:bodyPr/>
          <a:lstStyle/>
          <a:p>
            <a:r>
              <a:rPr lang="en-IN" b="1" dirty="0"/>
              <a:t>3-Bound</a:t>
            </a:r>
            <a:r>
              <a:rPr lang="en-IN" b="1" dirty="0" smtClean="0"/>
              <a:t>:</a:t>
            </a:r>
            <a:endParaRPr lang="en-IN" dirty="0"/>
          </a:p>
        </p:txBody>
      </p:sp>
      <p:sp>
        <p:nvSpPr>
          <p:cNvPr id="3" name="Content Placeholder 2"/>
          <p:cNvSpPr>
            <a:spLocks noGrp="1"/>
          </p:cNvSpPr>
          <p:nvPr>
            <p:ph idx="1"/>
          </p:nvPr>
        </p:nvSpPr>
        <p:spPr>
          <a:xfrm>
            <a:off x="838200" y="1361209"/>
            <a:ext cx="10515600" cy="4815754"/>
          </a:xfrm>
        </p:spPr>
        <p:txBody>
          <a:bodyPr/>
          <a:lstStyle/>
          <a:p>
            <a:pPr algn="just"/>
            <a:r>
              <a:rPr lang="en-GB" dirty="0"/>
              <a:t>Type of services that offers a client-server interface that </a:t>
            </a:r>
            <a:r>
              <a:rPr lang="en-GB" b="1" dirty="0"/>
              <a:t>allows components(Activity, content provider and service can bind to the Bound service) to interact with</a:t>
            </a:r>
            <a:r>
              <a:rPr lang="en-GB" dirty="0"/>
              <a:t> the service, send requests, receive results, and even do so across processes with interprocess communication (IPC</a:t>
            </a:r>
            <a:r>
              <a:rPr lang="en-GB" dirty="0" smtClean="0"/>
              <a:t>)</a:t>
            </a:r>
          </a:p>
          <a:p>
            <a:pPr algn="just"/>
            <a:r>
              <a:rPr lang="en-GB" dirty="0"/>
              <a:t>Bound services have</a:t>
            </a:r>
            <a:r>
              <a:rPr lang="en-GB" b="1" dirty="0"/>
              <a:t> no own </a:t>
            </a:r>
            <a:r>
              <a:rPr lang="en-GB" b="1" dirty="0" err="1"/>
              <a:t>lifecycle</a:t>
            </a:r>
            <a:r>
              <a:rPr lang="en-GB" dirty="0" err="1"/>
              <a:t>.That’s</a:t>
            </a:r>
            <a:r>
              <a:rPr lang="en-GB" dirty="0"/>
              <a:t> why, they use the</a:t>
            </a:r>
            <a:r>
              <a:rPr lang="en-GB" b="1" dirty="0"/>
              <a:t> lifecycle of the activity or fragment they were bounded</a:t>
            </a:r>
            <a:r>
              <a:rPr lang="en-GB" dirty="0"/>
              <a:t>. Moreover, bound services can only run when application component is bounded to it. Likewise, </a:t>
            </a:r>
            <a:r>
              <a:rPr lang="en-GB" b="1" dirty="0"/>
              <a:t>multiple components</a:t>
            </a:r>
            <a:r>
              <a:rPr lang="en-GB" dirty="0"/>
              <a:t> can bind to service at once, but when </a:t>
            </a:r>
            <a:r>
              <a:rPr lang="en-GB" b="1" dirty="0"/>
              <a:t>all of them unbind,</a:t>
            </a:r>
            <a:r>
              <a:rPr lang="en-GB" dirty="0"/>
              <a:t> the service is</a:t>
            </a:r>
            <a:r>
              <a:rPr lang="en-GB" b="1" dirty="0"/>
              <a:t> destroyed</a:t>
            </a:r>
            <a:r>
              <a:rPr lang="en-GB" dirty="0"/>
              <a:t>.</a:t>
            </a:r>
            <a:endParaRPr lang="en-IN" dirty="0"/>
          </a:p>
        </p:txBody>
      </p:sp>
    </p:spTree>
    <p:extLst>
      <p:ext uri="{BB962C8B-B14F-4D97-AF65-F5344CB8AC3E}">
        <p14:creationId xmlns:p14="http://schemas.microsoft.com/office/powerpoint/2010/main" val="1377639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Life Cycle of Android Service</a:t>
            </a:r>
            <a:endParaRPr lang="en-IN" dirty="0"/>
          </a:p>
        </p:txBody>
      </p:sp>
      <p:sp>
        <p:nvSpPr>
          <p:cNvPr id="3" name="Content Placeholder 2"/>
          <p:cNvSpPr>
            <a:spLocks noGrp="1"/>
          </p:cNvSpPr>
          <p:nvPr>
            <p:ph idx="1"/>
          </p:nvPr>
        </p:nvSpPr>
        <p:spPr/>
        <p:txBody>
          <a:bodyPr>
            <a:normAutofit fontScale="77500" lnSpcReduction="20000"/>
          </a:bodyPr>
          <a:lstStyle/>
          <a:p>
            <a:endParaRPr lang="en-GB" dirty="0"/>
          </a:p>
          <a:p>
            <a:r>
              <a:rPr lang="en-GB" dirty="0"/>
              <a:t>There can be two forms of a service</a:t>
            </a:r>
            <a:r>
              <a:rPr lang="en-GB" dirty="0" smtClean="0"/>
              <a:t>. The </a:t>
            </a:r>
            <a:r>
              <a:rPr lang="en-GB" dirty="0"/>
              <a:t>lifecycle of service can follow two different paths: started or bound.</a:t>
            </a:r>
          </a:p>
          <a:p>
            <a:pPr lvl="1"/>
            <a:r>
              <a:rPr lang="en-GB" dirty="0" smtClean="0"/>
              <a:t>Started (Either Foreground or Background)</a:t>
            </a:r>
            <a:endParaRPr lang="en-GB" dirty="0"/>
          </a:p>
          <a:p>
            <a:pPr lvl="1"/>
            <a:r>
              <a:rPr lang="en-GB" dirty="0"/>
              <a:t>Bound</a:t>
            </a:r>
          </a:p>
          <a:p>
            <a:pPr marL="0" indent="0">
              <a:buNone/>
            </a:pPr>
            <a:r>
              <a:rPr lang="en-GB" dirty="0"/>
              <a:t>1) Started Service</a:t>
            </a:r>
          </a:p>
          <a:p>
            <a:r>
              <a:rPr lang="en-GB" dirty="0"/>
              <a:t>A service is started when component (like activity) calls </a:t>
            </a:r>
            <a:r>
              <a:rPr lang="en-GB" b="1" dirty="0" err="1"/>
              <a:t>startService</a:t>
            </a:r>
            <a:r>
              <a:rPr lang="en-GB" b="1" dirty="0"/>
              <a:t>()</a:t>
            </a:r>
            <a:r>
              <a:rPr lang="en-GB" dirty="0"/>
              <a:t> method, now it runs in the background indefinitely. It is stopped by </a:t>
            </a:r>
            <a:r>
              <a:rPr lang="en-GB" b="1" dirty="0" err="1"/>
              <a:t>stopService</a:t>
            </a:r>
            <a:r>
              <a:rPr lang="en-GB" b="1" dirty="0"/>
              <a:t>()</a:t>
            </a:r>
            <a:r>
              <a:rPr lang="en-GB" dirty="0"/>
              <a:t> method. The service can stop itself by calling the </a:t>
            </a:r>
            <a:r>
              <a:rPr lang="en-GB" b="1" dirty="0" err="1"/>
              <a:t>stopSelf</a:t>
            </a:r>
            <a:r>
              <a:rPr lang="en-GB" b="1" dirty="0"/>
              <a:t>()</a:t>
            </a:r>
            <a:r>
              <a:rPr lang="en-GB" dirty="0"/>
              <a:t> method.</a:t>
            </a:r>
          </a:p>
          <a:p>
            <a:pPr marL="0" indent="0">
              <a:buNone/>
            </a:pPr>
            <a:r>
              <a:rPr lang="en-GB" dirty="0"/>
              <a:t>2) Bound Service</a:t>
            </a:r>
          </a:p>
          <a:p>
            <a:r>
              <a:rPr lang="en-GB" dirty="0"/>
              <a:t>A service is bound when another component (e.g. client) calls </a:t>
            </a:r>
            <a:r>
              <a:rPr lang="en-GB" b="1" dirty="0" err="1"/>
              <a:t>bindService</a:t>
            </a:r>
            <a:r>
              <a:rPr lang="en-GB" b="1" dirty="0"/>
              <a:t>()</a:t>
            </a:r>
            <a:r>
              <a:rPr lang="en-GB" dirty="0"/>
              <a:t> method. The client can unbind the service by calling the </a:t>
            </a:r>
            <a:r>
              <a:rPr lang="en-GB" b="1" dirty="0" err="1"/>
              <a:t>unbindService</a:t>
            </a:r>
            <a:r>
              <a:rPr lang="en-GB" b="1" dirty="0"/>
              <a:t>()</a:t>
            </a:r>
            <a:r>
              <a:rPr lang="en-GB" dirty="0"/>
              <a:t> method.</a:t>
            </a:r>
          </a:p>
          <a:p>
            <a:r>
              <a:rPr lang="en-GB" dirty="0"/>
              <a:t>The service cannot be stopped until all clients unbind the service.</a:t>
            </a:r>
          </a:p>
          <a:p>
            <a:endParaRPr lang="en-IN" dirty="0"/>
          </a:p>
        </p:txBody>
      </p:sp>
    </p:spTree>
    <p:extLst>
      <p:ext uri="{BB962C8B-B14F-4D97-AF65-F5344CB8AC3E}">
        <p14:creationId xmlns:p14="http://schemas.microsoft.com/office/powerpoint/2010/main" val="4206742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rvice life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1317" y="443633"/>
            <a:ext cx="4613391" cy="6012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520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11105640"/>
              </p:ext>
            </p:extLst>
          </p:nvPr>
        </p:nvGraphicFramePr>
        <p:xfrm>
          <a:off x="817419" y="571499"/>
          <a:ext cx="9698182" cy="6109857"/>
        </p:xfrm>
        <a:graphic>
          <a:graphicData uri="http://schemas.openxmlformats.org/drawingml/2006/table">
            <a:tbl>
              <a:tblPr/>
              <a:tblGrid>
                <a:gridCol w="2025969"/>
                <a:gridCol w="7672213"/>
              </a:tblGrid>
              <a:tr h="380171">
                <a:tc>
                  <a:txBody>
                    <a:bodyPr/>
                    <a:lstStyle/>
                    <a:p>
                      <a:pPr algn="ctr" fontAlgn="base"/>
                      <a:r>
                        <a:rPr lang="en-IN" sz="1600" b="1" dirty="0">
                          <a:effectLst/>
                        </a:rPr>
                        <a:t>Methods</a:t>
                      </a:r>
                    </a:p>
                  </a:txBody>
                  <a:tcPr marL="26761" marR="26761" marT="66902" marB="6690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600" b="1">
                          <a:effectLst/>
                        </a:rPr>
                        <a:t>Description</a:t>
                      </a:r>
                    </a:p>
                  </a:txBody>
                  <a:tcPr marL="66902" marR="66902" marT="66902" marB="6690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875690">
                <a:tc>
                  <a:txBody>
                    <a:bodyPr/>
                    <a:lstStyle/>
                    <a:p>
                      <a:pPr algn="l" fontAlgn="base"/>
                      <a:r>
                        <a:rPr lang="en-IN" sz="1400" b="0">
                          <a:effectLst/>
                        </a:rPr>
                        <a:t>onStartCommand()</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GB" sz="1400" b="0" dirty="0">
                          <a:effectLst/>
                        </a:rPr>
                        <a:t>The Android service calls this method when a component(</a:t>
                      </a:r>
                      <a:r>
                        <a:rPr lang="en-GB" sz="1400" b="0" dirty="0" err="1">
                          <a:effectLst/>
                        </a:rPr>
                        <a:t>eg</a:t>
                      </a:r>
                      <a:r>
                        <a:rPr lang="en-GB" sz="1400" b="0" dirty="0">
                          <a:effectLst/>
                        </a:rPr>
                        <a:t>: activity) </a:t>
                      </a:r>
                    </a:p>
                    <a:p>
                      <a:pPr algn="l" fontAlgn="base"/>
                      <a:r>
                        <a:rPr lang="en-GB" sz="1400" b="0" dirty="0">
                          <a:effectLst/>
                        </a:rPr>
                        <a:t>requests to start a service using </a:t>
                      </a:r>
                      <a:r>
                        <a:rPr lang="en-GB" sz="1400" b="0" dirty="0" err="1">
                          <a:effectLst/>
                        </a:rPr>
                        <a:t>startService</a:t>
                      </a:r>
                      <a:r>
                        <a:rPr lang="en-GB" sz="1400" b="0" dirty="0">
                          <a:effectLst/>
                        </a:rPr>
                        <a:t>(). Once the service is started,</a:t>
                      </a:r>
                    </a:p>
                    <a:p>
                      <a:pPr algn="l" fontAlgn="base"/>
                      <a:r>
                        <a:rPr lang="en-GB" sz="1400" b="0" dirty="0">
                          <a:effectLst/>
                        </a:rPr>
                        <a:t>it can be stopped explicitly using </a:t>
                      </a:r>
                      <a:r>
                        <a:rPr lang="en-GB" sz="1400" b="0" dirty="0" err="1">
                          <a:effectLst/>
                        </a:rPr>
                        <a:t>stopService</a:t>
                      </a:r>
                      <a:r>
                        <a:rPr lang="en-GB" sz="1400" b="0" dirty="0">
                          <a:effectLst/>
                        </a:rPr>
                        <a:t>() or </a:t>
                      </a:r>
                      <a:r>
                        <a:rPr lang="en-GB" sz="1400" b="0" dirty="0" err="1">
                          <a:effectLst/>
                        </a:rPr>
                        <a:t>stopSelf</a:t>
                      </a:r>
                      <a:r>
                        <a:rPr lang="en-GB" sz="1400" b="0" dirty="0">
                          <a:effectLst/>
                        </a:rPr>
                        <a:t>() methods.</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351237">
                <a:tc>
                  <a:txBody>
                    <a:bodyPr/>
                    <a:lstStyle/>
                    <a:p>
                      <a:pPr algn="l" fontAlgn="base"/>
                      <a:r>
                        <a:rPr lang="en-IN" sz="1400" b="0">
                          <a:effectLst/>
                        </a:rPr>
                        <a:t>onBind()</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GB" sz="1400" b="0">
                          <a:effectLst/>
                        </a:rPr>
                        <a:t>This method is mandatory to implement in android service and is invoked </a:t>
                      </a:r>
                    </a:p>
                    <a:p>
                      <a:pPr algn="l" fontAlgn="base"/>
                      <a:r>
                        <a:rPr lang="en-GB" sz="1400" b="0">
                          <a:effectLst/>
                        </a:rPr>
                        <a:t>whenever an application component calls the bindService() method in order to</a:t>
                      </a:r>
                    </a:p>
                    <a:p>
                      <a:pPr algn="l" fontAlgn="base"/>
                      <a:r>
                        <a:rPr lang="en-GB" sz="1400" b="0">
                          <a:effectLst/>
                        </a:rPr>
                        <a:t>bind itself with a service. User-interface is also provided to communicate </a:t>
                      </a:r>
                    </a:p>
                    <a:p>
                      <a:pPr algn="l" fontAlgn="base"/>
                      <a:r>
                        <a:rPr lang="en-GB" sz="1400" b="0">
                          <a:effectLst/>
                        </a:rPr>
                        <a:t>with the service effectively by returning an IBinder object. </a:t>
                      </a:r>
                    </a:p>
                    <a:p>
                      <a:pPr algn="l" fontAlgn="base"/>
                      <a:r>
                        <a:rPr lang="en-GB" sz="1400" b="0">
                          <a:effectLst/>
                        </a:rPr>
                        <a:t>If the binding of service is not required then the method must return null.</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37916">
                <a:tc>
                  <a:txBody>
                    <a:bodyPr/>
                    <a:lstStyle/>
                    <a:p>
                      <a:pPr algn="l" fontAlgn="base"/>
                      <a:r>
                        <a:rPr lang="en-IN" sz="1400" b="0">
                          <a:effectLst/>
                        </a:rPr>
                        <a:t>onUnbind()</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GB" sz="1400" b="0">
                          <a:effectLst/>
                        </a:rPr>
                        <a:t>The Android system invokes this method when all the clients </a:t>
                      </a:r>
                    </a:p>
                    <a:p>
                      <a:pPr algn="l" fontAlgn="base"/>
                      <a:r>
                        <a:rPr lang="en-GB" sz="1400" b="0">
                          <a:effectLst/>
                        </a:rPr>
                        <a:t>get disconnected from a particular service interface.</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875690">
                <a:tc>
                  <a:txBody>
                    <a:bodyPr/>
                    <a:lstStyle/>
                    <a:p>
                      <a:pPr algn="l" fontAlgn="base"/>
                      <a:r>
                        <a:rPr lang="en-IN" sz="1400" b="0">
                          <a:effectLst/>
                        </a:rPr>
                        <a:t>onRebind()</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GB" sz="1400" b="0">
                          <a:effectLst/>
                        </a:rPr>
                        <a:t>Once all clients are disconnected from the particular interface of service and</a:t>
                      </a:r>
                    </a:p>
                    <a:p>
                      <a:pPr algn="l" fontAlgn="base"/>
                      <a:r>
                        <a:rPr lang="en-GB" sz="1400" b="0">
                          <a:effectLst/>
                        </a:rPr>
                        <a:t>there is a need to connect the service with new clients, the system calls this method.</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875690">
                <a:tc>
                  <a:txBody>
                    <a:bodyPr/>
                    <a:lstStyle/>
                    <a:p>
                      <a:pPr algn="l" fontAlgn="base"/>
                      <a:r>
                        <a:rPr lang="en-IN" sz="1400" b="0">
                          <a:effectLst/>
                        </a:rPr>
                        <a:t>onCreate()</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GB" sz="1400" b="0">
                          <a:effectLst/>
                        </a:rPr>
                        <a:t>Whenever a service is created either using onStartCommand() or onBind(),</a:t>
                      </a:r>
                    </a:p>
                    <a:p>
                      <a:pPr algn="l" fontAlgn="base"/>
                      <a:r>
                        <a:rPr lang="en-GB" sz="1400" b="0">
                          <a:effectLst/>
                        </a:rPr>
                        <a:t>the android system calls this method. This method is necessary to perform </a:t>
                      </a:r>
                    </a:p>
                    <a:p>
                      <a:pPr algn="l" fontAlgn="base"/>
                      <a:r>
                        <a:rPr lang="en-GB" sz="1400" b="0">
                          <a:effectLst/>
                        </a:rPr>
                        <a:t>a one-time-set-up.</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113463">
                <a:tc>
                  <a:txBody>
                    <a:bodyPr/>
                    <a:lstStyle/>
                    <a:p>
                      <a:pPr algn="l" fontAlgn="base"/>
                      <a:r>
                        <a:rPr lang="en-IN" sz="1400" b="0">
                          <a:effectLst/>
                        </a:rPr>
                        <a:t>onDestroy()</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GB" sz="1400" b="0" dirty="0">
                          <a:effectLst/>
                        </a:rPr>
                        <a:t>When a service is no longer in use, the system invokes this method</a:t>
                      </a:r>
                    </a:p>
                    <a:p>
                      <a:pPr algn="l" fontAlgn="base"/>
                      <a:r>
                        <a:rPr lang="en-GB" sz="1400" b="0" dirty="0">
                          <a:effectLst/>
                        </a:rPr>
                        <a:t> just before the service destroys as a final clean up call. Services must</a:t>
                      </a:r>
                    </a:p>
                    <a:p>
                      <a:pPr algn="l" fontAlgn="base"/>
                      <a:r>
                        <a:rPr lang="en-GB" sz="1400" b="0" dirty="0">
                          <a:effectLst/>
                        </a:rPr>
                        <a:t> implement this method in order to clean up resources like registered listeners,</a:t>
                      </a:r>
                    </a:p>
                    <a:p>
                      <a:pPr algn="l" fontAlgn="base"/>
                      <a:r>
                        <a:rPr lang="en-GB" sz="1400" b="0" dirty="0">
                          <a:effectLst/>
                        </a:rPr>
                        <a:t> threads, receivers, etc.</a:t>
                      </a:r>
                    </a:p>
                  </a:txBody>
                  <a:tcPr marL="66902" marR="66902" marT="93663" marB="936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38702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280</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Android Services</vt:lpstr>
      <vt:lpstr>What are Android Services?</vt:lpstr>
      <vt:lpstr>Types of Services</vt:lpstr>
      <vt:lpstr>1-Foreground</vt:lpstr>
      <vt:lpstr>2-Background</vt:lpstr>
      <vt:lpstr>3-Bound:</vt:lpstr>
      <vt:lpstr>Life Cycle of Android Service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Services</dc:title>
  <dc:creator>mcacc</dc:creator>
  <cp:lastModifiedBy>cs</cp:lastModifiedBy>
  <cp:revision>6</cp:revision>
  <dcterms:created xsi:type="dcterms:W3CDTF">2020-10-22T10:25:36Z</dcterms:created>
  <dcterms:modified xsi:type="dcterms:W3CDTF">2023-07-28T08:33:39Z</dcterms:modified>
</cp:coreProperties>
</file>