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iSNQiqisom7qrHKFwHRTRsVu/a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4EF3F8-7C67-430E-BA23-D485CEB7BEC9}">
  <a:tblStyle styleId="{574EF3F8-7C67-430E-BA23-D485CEB7BEC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270" name="Google Shape;2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3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31"/>
          <p:cNvSpPr/>
          <p:nvPr>
            <p:ph idx="2" type="pic"/>
          </p:nvPr>
        </p:nvSpPr>
        <p:spPr>
          <a:xfrm>
            <a:off x="1792288" y="612775"/>
            <a:ext cx="5486400" cy="4114800"/>
          </a:xfrm>
          <a:prstGeom prst="rect">
            <a:avLst/>
          </a:prstGeom>
          <a:noFill/>
          <a:ln>
            <a:noFill/>
          </a:ln>
        </p:spPr>
      </p:sp>
      <p:sp>
        <p:nvSpPr>
          <p:cNvPr id="46" name="Google Shape;46;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3" name="Google Shape;53;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4" name="Google Shape;5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1pPr>
            <a:lvl2pPr indent="0" lvl="1"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2pPr>
            <a:lvl3pPr indent="0" lvl="2"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3pPr>
            <a:lvl4pPr indent="0" lvl="3"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4pPr>
            <a:lvl5pPr indent="0" lvl="4"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5pPr>
            <a:lvl6pPr indent="0" lvl="5"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6pPr>
            <a:lvl7pPr indent="0" lvl="6"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7pPr>
            <a:lvl8pPr indent="0" lvl="7"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8pPr>
            <a:lvl9pPr indent="0" lvl="8"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Andrew_Ng" TargetMode="External"/><Relationship Id="rId4" Type="http://schemas.openxmlformats.org/officeDocument/2006/relationships/hyperlink" Target="https://en.wikipedia.org/wiki/Elon_Mus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cap="none" strike="noStrike">
                <a:solidFill>
                  <a:srgbClr val="898989"/>
                </a:solidFill>
                <a:latin typeface="Times"/>
                <a:ea typeface="Times"/>
                <a:cs typeface="Times"/>
                <a:sym typeface="Times"/>
              </a:rPr>
              <a:t>‹#›</a:t>
            </a:fld>
            <a:endParaRPr/>
          </a:p>
        </p:txBody>
      </p:sp>
      <p:sp>
        <p:nvSpPr>
          <p:cNvPr id="89" name="Google Shape;89;p1"/>
          <p:cNvSpPr/>
          <p:nvPr>
            <p:ph type="ctrTitle"/>
          </p:nvPr>
        </p:nvSpPr>
        <p:spPr>
          <a:xfrm>
            <a:off x="152400" y="1295400"/>
            <a:ext cx="8686800" cy="3429000"/>
          </a:xfrm>
          <a:prstGeom prst="roundRect">
            <a:avLst>
              <a:gd fmla="val 3600" name="adj"/>
            </a:avLst>
          </a:prstGeom>
          <a:solidFill>
            <a:srgbClr val="FCD5B5"/>
          </a:solidFill>
          <a:ln cap="flat" cmpd="sng" w="2857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Students of 2</a:t>
            </a:r>
            <a:r>
              <a:rPr b="1" baseline="30000" i="0" lang="en-US" sz="4400" u="none">
                <a:solidFill>
                  <a:srgbClr val="FF0000"/>
                </a:solidFill>
                <a:latin typeface="Calibri"/>
                <a:ea typeface="Calibri"/>
                <a:cs typeface="Calibri"/>
                <a:sym typeface="Calibri"/>
              </a:rPr>
              <a:t>nd</a:t>
            </a:r>
            <a:r>
              <a:rPr b="1" i="0" lang="en-US" sz="4400" u="none">
                <a:solidFill>
                  <a:srgbClr val="FF0000"/>
                </a:solidFill>
                <a:latin typeface="Calibri"/>
                <a:ea typeface="Calibri"/>
                <a:cs typeface="Calibri"/>
                <a:sym typeface="Calibri"/>
              </a:rPr>
              <a:t> Semester MCA, </a:t>
            </a:r>
            <a:br>
              <a:rPr b="1" i="0" lang="en-US" sz="4400" u="none">
                <a:solidFill>
                  <a:srgbClr val="FF0000"/>
                </a:solidFill>
                <a:latin typeface="Calibri"/>
                <a:ea typeface="Calibri"/>
                <a:cs typeface="Calibri"/>
                <a:sym typeface="Calibri"/>
              </a:rPr>
            </a:br>
            <a:r>
              <a:rPr b="1" i="0" lang="en-US" sz="4400" u="none">
                <a:solidFill>
                  <a:srgbClr val="00B050"/>
                </a:solidFill>
                <a:latin typeface="Calibri"/>
                <a:ea typeface="Calibri"/>
                <a:cs typeface="Calibri"/>
                <a:sym typeface="Calibri"/>
              </a:rPr>
              <a:t>Welcome to</a:t>
            </a:r>
            <a:r>
              <a:rPr b="1" i="0" lang="en-US" sz="4400" u="none">
                <a:solidFill>
                  <a:srgbClr val="FF0000"/>
                </a:solidFill>
                <a:latin typeface="Calibri"/>
                <a:ea typeface="Calibri"/>
                <a:cs typeface="Calibri"/>
                <a:sym typeface="Calibri"/>
              </a:rPr>
              <a:t> </a:t>
            </a:r>
            <a:r>
              <a:rPr b="1" i="0" lang="en-US" sz="4400" u="none">
                <a:solidFill>
                  <a:srgbClr val="00B050"/>
                </a:solidFill>
                <a:latin typeface="Calibri"/>
                <a:ea typeface="Calibri"/>
                <a:cs typeface="Calibri"/>
                <a:sym typeface="Calibri"/>
              </a:rPr>
              <a:t>the course </a:t>
            </a:r>
            <a:br>
              <a:rPr b="1" i="0" lang="en-US" sz="4400" u="none">
                <a:solidFill>
                  <a:srgbClr val="00B050"/>
                </a:solidFill>
                <a:latin typeface="Calibri"/>
                <a:ea typeface="Calibri"/>
                <a:cs typeface="Calibri"/>
                <a:sym typeface="Calibri"/>
              </a:rPr>
            </a:br>
            <a:br>
              <a:rPr b="1" i="0" lang="en-US" sz="4400" u="none">
                <a:solidFill>
                  <a:srgbClr val="00B050"/>
                </a:solidFill>
                <a:latin typeface="Calibri"/>
                <a:ea typeface="Calibri"/>
                <a:cs typeface="Calibri"/>
                <a:sym typeface="Calibri"/>
              </a:rPr>
            </a:br>
            <a:r>
              <a:rPr b="1" i="0" lang="en-US" sz="4400" u="none">
                <a:solidFill>
                  <a:srgbClr val="7030A0"/>
                </a:solidFill>
                <a:latin typeface="Calibri"/>
                <a:ea typeface="Calibri"/>
                <a:cs typeface="Calibri"/>
                <a:sym typeface="Calibri"/>
              </a:rPr>
              <a:t>ARTIFICIAL INTELLIGENCE </a:t>
            </a:r>
            <a:r>
              <a:rPr b="0" i="0" lang="en-US" sz="4400" u="none">
                <a:solidFill>
                  <a:srgbClr val="FF0000"/>
                </a:solidFill>
                <a:latin typeface="Calibri"/>
                <a:ea typeface="Calibri"/>
                <a:cs typeface="Calibri"/>
                <a:sym typeface="Calibri"/>
              </a:rPr>
              <a:t>(23MXAG)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457200" y="152400"/>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a:t>
            </a:r>
            <a:endParaRPr/>
          </a:p>
        </p:txBody>
      </p:sp>
      <p:sp>
        <p:nvSpPr>
          <p:cNvPr id="162" name="Google Shape;162;p10"/>
          <p:cNvSpPr txBox="1"/>
          <p:nvPr>
            <p:ph idx="1" type="body"/>
          </p:nvPr>
        </p:nvSpPr>
        <p:spPr>
          <a:xfrm>
            <a:off x="152400" y="609600"/>
            <a:ext cx="8839200" cy="5287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Definition: </a:t>
            </a:r>
            <a:r>
              <a:rPr b="0" i="0" lang="en-US" sz="2000" u="none">
                <a:solidFill>
                  <a:schemeClr val="dk1"/>
                </a:solidFill>
                <a:latin typeface="Calibri"/>
                <a:ea typeface="Calibri"/>
                <a:cs typeface="Calibri"/>
                <a:sym typeface="Calibri"/>
              </a:rPr>
              <a:t>Artificial Intelligence is the study of how to make computers do things, which, at the moment, people do better.</a:t>
            </a:r>
            <a:endParaRPr/>
          </a:p>
          <a:p>
            <a:pPr indent="-342900" lvl="0" marL="342900" marR="0" rtl="0" algn="just">
              <a:lnSpc>
                <a:spcPct val="150000"/>
              </a:lnSpc>
              <a:spcBef>
                <a:spcPts val="0"/>
              </a:spcBef>
              <a:spcAft>
                <a:spcPts val="0"/>
              </a:spcAft>
              <a:buClr>
                <a:schemeClr val="dk1"/>
              </a:buClr>
              <a:buSzPts val="2000"/>
              <a:buFont typeface="Arial"/>
              <a:buChar char="•"/>
            </a:pPr>
            <a:r>
              <a:rPr b="0" i="1" lang="en-US" sz="2000" u="none">
                <a:solidFill>
                  <a:schemeClr val="dk1"/>
                </a:solidFill>
                <a:latin typeface="Calibri"/>
                <a:ea typeface="Calibri"/>
                <a:cs typeface="Calibri"/>
                <a:sym typeface="Calibri"/>
              </a:rPr>
              <a:t>“The science and engineering of making intelligent machines, especially intelligent computer programs”. </a:t>
            </a:r>
            <a:r>
              <a:rPr b="0" i="0" lang="en-US" sz="2000" u="none">
                <a:solidFill>
                  <a:srgbClr val="0070C0"/>
                </a:solidFill>
                <a:latin typeface="Calibri"/>
                <a:ea typeface="Calibri"/>
                <a:cs typeface="Calibri"/>
                <a:sym typeface="Calibri"/>
              </a:rPr>
              <a:t>(Father of Artificial Intelligence</a:t>
            </a:r>
            <a:r>
              <a:rPr b="0" i="0" lang="en-US" sz="2000" u="none">
                <a:solidFill>
                  <a:schemeClr val="dk1"/>
                </a:solidFill>
                <a:latin typeface="Calibri"/>
                <a:ea typeface="Calibri"/>
                <a:cs typeface="Calibri"/>
                <a:sym typeface="Calibri"/>
              </a:rPr>
              <a:t>, </a:t>
            </a:r>
            <a:r>
              <a:rPr b="0" i="0" lang="en-US" sz="2000" u="none">
                <a:solidFill>
                  <a:srgbClr val="FF0000"/>
                </a:solidFill>
                <a:latin typeface="Calibri"/>
                <a:ea typeface="Calibri"/>
                <a:cs typeface="Calibri"/>
                <a:sym typeface="Calibri"/>
              </a:rPr>
              <a:t>John McCarthy)</a:t>
            </a:r>
            <a:endParaRPr/>
          </a:p>
          <a:p>
            <a:pPr indent="-342900" lvl="0" marL="342900" marR="0" rtl="0" algn="just">
              <a:lnSpc>
                <a:spcPct val="150000"/>
              </a:lnSpc>
              <a:spcBef>
                <a:spcPts val="0"/>
              </a:spcBef>
              <a:spcAft>
                <a:spcPts val="0"/>
              </a:spcAft>
              <a:buClr>
                <a:schemeClr val="dk1"/>
              </a:buClr>
              <a:buSzPts val="2000"/>
              <a:buFont typeface="Arial"/>
              <a:buNone/>
            </a:pPr>
            <a:r>
              <a:t/>
            </a:r>
            <a:endParaRPr b="0" i="1" sz="2000" u="none">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“AI is the part of computer science concerned with designing intelligent computer systems, that is, systems that exhibit the characteristics one associate with intelligence in human behavior—understanding language, learning, reasoning, solving problems, and so on”.     (</a:t>
            </a:r>
            <a:r>
              <a:rPr b="0" i="0" lang="en-US" sz="2000" u="none">
                <a:solidFill>
                  <a:srgbClr val="FF0000"/>
                </a:solidFill>
                <a:latin typeface="Calibri"/>
                <a:ea typeface="Calibri"/>
                <a:cs typeface="Calibri"/>
                <a:sym typeface="Calibri"/>
              </a:rPr>
              <a:t>Avron Barr and Feigenbaum</a:t>
            </a:r>
            <a:r>
              <a:rPr b="0" i="0" lang="en-US" sz="2000" u="none">
                <a:solidFill>
                  <a:schemeClr val="dk1"/>
                </a:solidFill>
                <a:latin typeface="Calibri"/>
                <a:ea typeface="Calibri"/>
                <a:cs typeface="Calibri"/>
                <a:sym typeface="Calibri"/>
              </a:rPr>
              <a:t>, 1981)</a:t>
            </a:r>
            <a:endParaRPr/>
          </a:p>
          <a:p>
            <a:pPr indent="-342900" lvl="0" marL="34290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“Artificial intelligence (AI) may be defined as the branch of computer science that is concerned with the automation of intelligent behavior”.                      (</a:t>
            </a:r>
            <a:r>
              <a:rPr b="0" i="0" lang="en-US" sz="2000" u="none">
                <a:solidFill>
                  <a:srgbClr val="FF0000"/>
                </a:solidFill>
                <a:latin typeface="Calibri"/>
                <a:ea typeface="Calibri"/>
                <a:cs typeface="Calibri"/>
                <a:sym typeface="Calibri"/>
              </a:rPr>
              <a:t>Luger and Stubblefield</a:t>
            </a:r>
            <a:r>
              <a:rPr b="0" i="0" lang="en-US" sz="2000" u="none">
                <a:solidFill>
                  <a:schemeClr val="dk1"/>
                </a:solidFill>
                <a:latin typeface="Calibri"/>
                <a:ea typeface="Calibri"/>
                <a:cs typeface="Calibri"/>
                <a:sym typeface="Calibri"/>
              </a:rPr>
              <a:t> , 1993)</a:t>
            </a:r>
            <a:endParaRPr/>
          </a:p>
          <a:p>
            <a:pPr indent="-342900" lvl="0" marL="342900" marR="0" rtl="0" algn="just">
              <a:lnSpc>
                <a:spcPct val="150000"/>
              </a:lnSpc>
              <a:spcBef>
                <a:spcPts val="0"/>
              </a:spcBef>
              <a:spcAft>
                <a:spcPts val="0"/>
              </a:spcAft>
              <a:buClr>
                <a:schemeClr val="dk1"/>
              </a:buClr>
              <a:buSzPts val="2000"/>
              <a:buFont typeface="Arial"/>
              <a:buNone/>
            </a:pPr>
            <a:br>
              <a:rPr b="0" i="0" lang="en-US" sz="2000" u="none">
                <a:solidFill>
                  <a:schemeClr val="dk1"/>
                </a:solidFill>
                <a:latin typeface="Calibri"/>
                <a:ea typeface="Calibri"/>
                <a:cs typeface="Calibri"/>
                <a:sym typeface="Calibri"/>
              </a:rPr>
            </a:br>
            <a:endParaRPr/>
          </a:p>
        </p:txBody>
      </p:sp>
      <p:sp>
        <p:nvSpPr>
          <p:cNvPr id="163" name="Google Shape;163;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 (contd…)</a:t>
            </a:r>
            <a:endParaRPr/>
          </a:p>
        </p:txBody>
      </p:sp>
      <p:sp>
        <p:nvSpPr>
          <p:cNvPr id="169" name="Google Shape;169;p11"/>
          <p:cNvSpPr txBox="1"/>
          <p:nvPr>
            <p:ph idx="1" type="body"/>
          </p:nvPr>
        </p:nvSpPr>
        <p:spPr>
          <a:xfrm>
            <a:off x="304800" y="914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Stanford Professor and deeplearning.ai CEO’s </a:t>
            </a:r>
            <a:r>
              <a:rPr b="0" i="0" lang="en-US" sz="2000" u="sng">
                <a:solidFill>
                  <a:schemeClr val="dk1"/>
                </a:solidFill>
                <a:latin typeface="Calibri"/>
                <a:ea typeface="Calibri"/>
                <a:cs typeface="Calibri"/>
                <a:sym typeface="Calibri"/>
                <a:hlinkClick r:id="rId3">
                  <a:extLst>
                    <a:ext uri="{A12FA001-AC4F-418D-AE19-62706E023703}">
                      <ahyp:hlinkClr val="tx"/>
                    </a:ext>
                  </a:extLst>
                </a:hlinkClick>
              </a:rPr>
              <a:t>Andrew Ng</a:t>
            </a:r>
            <a:r>
              <a:rPr b="0" i="0" lang="en-US" sz="2000" u="none">
                <a:solidFill>
                  <a:schemeClr val="dk1"/>
                </a:solidFill>
                <a:latin typeface="Calibri"/>
                <a:ea typeface="Calibri"/>
                <a:cs typeface="Calibri"/>
                <a:sym typeface="Calibri"/>
              </a:rPr>
              <a:t> is optimistic about the role that AI will play in society:</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AI is the new electricity</a:t>
            </a:r>
            <a:r>
              <a:rPr b="0" i="0" lang="en-US" sz="2000" u="none">
                <a:solidFill>
                  <a:schemeClr val="dk1"/>
                </a:solidFill>
                <a:latin typeface="Calibri"/>
                <a:ea typeface="Calibri"/>
                <a:cs typeface="Calibri"/>
                <a:sym typeface="Calibri"/>
              </a:rPr>
              <a:t>. Just as 100 years ago electricity </a:t>
            </a:r>
            <a:r>
              <a:rPr b="1" i="0" lang="en-US" sz="2000" u="none">
                <a:solidFill>
                  <a:schemeClr val="dk1"/>
                </a:solidFill>
                <a:latin typeface="Calibri"/>
                <a:ea typeface="Calibri"/>
                <a:cs typeface="Calibri"/>
                <a:sym typeface="Calibri"/>
              </a:rPr>
              <a:t>transformed industry after industry</a:t>
            </a:r>
            <a:r>
              <a:rPr b="0" i="0" lang="en-US" sz="2000" u="none">
                <a:solidFill>
                  <a:schemeClr val="dk1"/>
                </a:solidFill>
                <a:latin typeface="Calibri"/>
                <a:ea typeface="Calibri"/>
                <a:cs typeface="Calibri"/>
                <a:sym typeface="Calibri"/>
              </a:rPr>
              <a:t>, AI will now do the same.”</a:t>
            </a:r>
            <a:endParaRPr/>
          </a:p>
          <a:p>
            <a:pPr indent="-342900" lvl="0" marL="342900" marR="0" rtl="0" algn="just">
              <a:lnSpc>
                <a:spcPct val="150000"/>
              </a:lnSpc>
              <a:spcBef>
                <a:spcPts val="400"/>
              </a:spcBef>
              <a:spcAft>
                <a:spcPts val="0"/>
              </a:spcAft>
              <a:buClr>
                <a:schemeClr val="dk1"/>
              </a:buClr>
              <a:buSzPts val="2000"/>
              <a:buFont typeface="Arial"/>
              <a:buNone/>
            </a:pPr>
            <a:r>
              <a:t/>
            </a:r>
            <a:endParaRPr b="0" i="1" sz="2000" u="none">
              <a:solidFill>
                <a:schemeClr val="dk1"/>
              </a:solidFill>
              <a:latin typeface="Calibri"/>
              <a:ea typeface="Calibri"/>
              <a:cs typeface="Calibri"/>
              <a:sym typeface="Calibri"/>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Tesla and OpenAI CEO </a:t>
            </a:r>
            <a:r>
              <a:rPr b="0" i="0" lang="en-US" sz="2000" u="sng">
                <a:solidFill>
                  <a:schemeClr val="dk1"/>
                </a:solidFill>
                <a:latin typeface="Calibri"/>
                <a:ea typeface="Calibri"/>
                <a:cs typeface="Calibri"/>
                <a:sym typeface="Calibri"/>
                <a:hlinkClick r:id="rId4">
                  <a:extLst>
                    <a:ext uri="{A12FA001-AC4F-418D-AE19-62706E023703}">
                      <ahyp:hlinkClr val="tx"/>
                    </a:ext>
                  </a:extLst>
                </a:hlinkClick>
              </a:rPr>
              <a:t>Elon Musk</a:t>
            </a:r>
            <a:r>
              <a:rPr b="0" i="0" lang="en-US" sz="2000" u="none">
                <a:solidFill>
                  <a:schemeClr val="dk1"/>
                </a:solidFill>
                <a:latin typeface="Calibri"/>
                <a:ea typeface="Calibri"/>
                <a:cs typeface="Calibri"/>
                <a:sym typeface="Calibri"/>
              </a:rPr>
              <a:t> argues for a much more conservative approach to AI development:</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“If I were to guess what our </a:t>
            </a:r>
            <a:r>
              <a:rPr b="1" i="0" lang="en-US" sz="2000" u="none">
                <a:solidFill>
                  <a:schemeClr val="dk1"/>
                </a:solidFill>
                <a:latin typeface="Calibri"/>
                <a:ea typeface="Calibri"/>
                <a:cs typeface="Calibri"/>
                <a:sym typeface="Calibri"/>
              </a:rPr>
              <a:t>biggest existential threat</a:t>
            </a:r>
            <a:r>
              <a:rPr b="0" i="0" lang="en-US" sz="2000" u="none">
                <a:solidFill>
                  <a:schemeClr val="dk1"/>
                </a:solidFill>
                <a:latin typeface="Calibri"/>
                <a:ea typeface="Calibri"/>
                <a:cs typeface="Calibri"/>
                <a:sym typeface="Calibri"/>
              </a:rPr>
              <a:t> is, it’s probably [AI]… With artificial intelligence, we are </a:t>
            </a:r>
            <a:r>
              <a:rPr b="1" i="0" lang="en-US" sz="2000" u="none">
                <a:solidFill>
                  <a:schemeClr val="dk1"/>
                </a:solidFill>
                <a:latin typeface="Calibri"/>
                <a:ea typeface="Calibri"/>
                <a:cs typeface="Calibri"/>
                <a:sym typeface="Calibri"/>
              </a:rPr>
              <a:t>summoning the demon</a:t>
            </a:r>
            <a:r>
              <a:rPr b="0" i="0" lang="en-US" sz="2000" u="none">
                <a:solidFill>
                  <a:schemeClr val="dk1"/>
                </a:solidFill>
                <a:latin typeface="Calibri"/>
                <a:ea typeface="Calibri"/>
                <a:cs typeface="Calibri"/>
                <a:sym typeface="Calibri"/>
              </a:rPr>
              <a:t>.”</a:t>
            </a:r>
            <a:endParaRPr/>
          </a:p>
        </p:txBody>
      </p:sp>
      <p:sp>
        <p:nvSpPr>
          <p:cNvPr id="170" name="Google Shape;170;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 (contd…)</a:t>
            </a:r>
            <a:endParaRPr/>
          </a:p>
        </p:txBody>
      </p:sp>
      <p:sp>
        <p:nvSpPr>
          <p:cNvPr id="176" name="Google Shape;176;p12"/>
          <p:cNvSpPr txBox="1"/>
          <p:nvPr>
            <p:ph idx="1" type="body"/>
          </p:nvPr>
        </p:nvSpPr>
        <p:spPr>
          <a:xfrm>
            <a:off x="304800" y="1066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Views of AI – fall into 4 categories:</a:t>
            </a:r>
            <a:endParaRPr/>
          </a:p>
        </p:txBody>
      </p:sp>
      <p:sp>
        <p:nvSpPr>
          <p:cNvPr id="177" name="Google Shape;177;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graphicFrame>
        <p:nvGraphicFramePr>
          <p:cNvPr id="178" name="Google Shape;178;p12"/>
          <p:cNvGraphicFramePr/>
          <p:nvPr/>
        </p:nvGraphicFramePr>
        <p:xfrm>
          <a:off x="381000" y="1752600"/>
          <a:ext cx="3000000" cy="3000000"/>
        </p:xfrm>
        <a:graphic>
          <a:graphicData uri="http://schemas.openxmlformats.org/drawingml/2006/table">
            <a:tbl>
              <a:tblPr>
                <a:noFill/>
                <a:tableStyleId>{574EF3F8-7C67-430E-BA23-D485CEB7BEC9}</a:tableStyleId>
              </a:tblPr>
              <a:tblGrid>
                <a:gridCol w="4292600"/>
                <a:gridCol w="4089400"/>
              </a:tblGrid>
              <a:tr h="2187575">
                <a:tc>
                  <a:txBody>
                    <a:bodyPr/>
                    <a:lstStyle/>
                    <a:p>
                      <a:pPr indent="0" lvl="0" marL="0" marR="0" rtl="0" algn="just">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Systems that think like humans</a:t>
                      </a:r>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exciting new effort to make computers think ... </a:t>
                      </a:r>
                      <a:r>
                        <a:rPr b="0" i="1" lang="en-US" sz="1200" u="none" cap="none" strike="noStrike">
                          <a:solidFill>
                            <a:schemeClr val="dk1"/>
                          </a:solidFill>
                          <a:latin typeface="Calibri"/>
                          <a:ea typeface="Calibri"/>
                          <a:cs typeface="Calibri"/>
                          <a:sym typeface="Calibri"/>
                        </a:rPr>
                        <a:t>machines with minds</a:t>
                      </a:r>
                      <a:r>
                        <a:rPr b="0" i="0" lang="en-US" sz="1200" u="none" cap="none" strike="noStrike">
                          <a:solidFill>
                            <a:schemeClr val="dk1"/>
                          </a:solidFill>
                          <a:latin typeface="Calibri"/>
                          <a:ea typeface="Calibri"/>
                          <a:cs typeface="Calibri"/>
                          <a:sym typeface="Calibri"/>
                        </a:rPr>
                        <a:t>, in the full and literal sense'' (Haugeland, 1985)</a:t>
                      </a:r>
                      <a:endParaRPr/>
                    </a:p>
                    <a:p>
                      <a:pPr indent="0" lvl="0" marL="0" marR="0" rtl="0" algn="just">
                        <a:lnSpc>
                          <a:spcPct val="15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automation of activities that we associate with human thinking, activities such as decision-making, problem solving, learning ...'' (Bellman, 1978)</a:t>
                      </a:r>
                      <a:endParaRPr/>
                    </a:p>
                  </a:txBody>
                  <a:tcPr marT="76625" marB="76625" marR="75750" marL="7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1DA"/>
                    </a:solidFill>
                  </a:tcPr>
                </a:tc>
                <a:tc>
                  <a:txBody>
                    <a:bodyPr/>
                    <a:lstStyle/>
                    <a:p>
                      <a:pPr indent="0" lvl="0" marL="0" marR="0" rtl="0" algn="just">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Systems that think rationally</a:t>
                      </a:r>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study of mental faculties through the use of computational models'' (Charniak and McDermott, 1985)</a:t>
                      </a:r>
                      <a:endParaRPr/>
                    </a:p>
                    <a:p>
                      <a:pPr indent="0" lvl="0" marL="0" marR="0" rtl="0" algn="just">
                        <a:lnSpc>
                          <a:spcPct val="15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study of the computations that make it possible to perceive, reason, and act'' (Winston, 1992)</a:t>
                      </a:r>
                      <a:endParaRPr/>
                    </a:p>
                  </a:txBody>
                  <a:tcPr marT="76625" marB="76625" marR="75750" marL="7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AC090"/>
                    </a:solidFill>
                  </a:tcPr>
                </a:tc>
              </a:tr>
              <a:tr h="2462200">
                <a:tc>
                  <a:txBody>
                    <a:bodyPr/>
                    <a:lstStyle/>
                    <a:p>
                      <a:pPr indent="0" lvl="0" marL="0" marR="0" rtl="0" algn="just">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Systems that act like humans</a:t>
                      </a:r>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art of creating machines that perform functions that require intelligence when performed by people''                                   (Kurzweil, 1990)</a:t>
                      </a:r>
                      <a:endParaRPr/>
                    </a:p>
                    <a:p>
                      <a:pPr indent="0" lvl="0" marL="0" marR="0" rtl="0" algn="just">
                        <a:lnSpc>
                          <a:spcPct val="15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study of how to make computers do things at which, at the moment, people are better'' (Elaine Rich and Kevin Knight, 1991)</a:t>
                      </a:r>
                      <a:endParaRPr/>
                    </a:p>
                  </a:txBody>
                  <a:tcPr marT="76625" marB="76625" marR="75750" marL="7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3D69B"/>
                    </a:solidFill>
                  </a:tcPr>
                </a:tc>
                <a:tc>
                  <a:txBody>
                    <a:bodyPr/>
                    <a:lstStyle/>
                    <a:p>
                      <a:pPr indent="0" lvl="0" marL="0" marR="0" rtl="0" algn="just">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Systems that act rationally</a:t>
                      </a:r>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 field of study that seeks to explain and emulate intelligent behavior in terms of computational processes''                         (Schalkoff, 1990)</a:t>
                      </a:r>
                      <a:endParaRPr/>
                    </a:p>
                    <a:p>
                      <a:pPr indent="0" lvl="0" marL="0" marR="0" rtl="0" algn="just">
                        <a:lnSpc>
                          <a:spcPct val="15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branch of computer science that is concerned with the automation of intelligent behavior''                                                 (Luger and Stubblefield, 1993)</a:t>
                      </a:r>
                      <a:endParaRPr/>
                    </a:p>
                  </a:txBody>
                  <a:tcPr marT="76625" marB="76625" marR="75750" marL="7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5B3D7"/>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457200" y="152400"/>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 (contd…)</a:t>
            </a:r>
            <a:endParaRPr/>
          </a:p>
        </p:txBody>
      </p:sp>
      <p:sp>
        <p:nvSpPr>
          <p:cNvPr id="184" name="Google Shape;184;p13"/>
          <p:cNvSpPr txBox="1"/>
          <p:nvPr>
            <p:ph idx="1" type="body"/>
          </p:nvPr>
        </p:nvSpPr>
        <p:spPr>
          <a:xfrm>
            <a:off x="228600" y="609600"/>
            <a:ext cx="8610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B050"/>
              </a:buClr>
              <a:buSzPts val="1800"/>
              <a:buFont typeface="Arial"/>
              <a:buNone/>
            </a:pPr>
            <a:r>
              <a:rPr b="1" i="0" lang="en-US" sz="1800" u="none">
                <a:solidFill>
                  <a:srgbClr val="00B050"/>
                </a:solidFill>
                <a:latin typeface="Calibri"/>
                <a:ea typeface="Calibri"/>
                <a:cs typeface="Calibri"/>
                <a:sym typeface="Calibri"/>
              </a:rPr>
              <a:t>Cognitive Science: </a:t>
            </a:r>
            <a:r>
              <a:rPr b="1" i="0" lang="en-US" sz="1800" u="none">
                <a:solidFill>
                  <a:srgbClr val="0070C0"/>
                </a:solidFill>
                <a:latin typeface="Calibri"/>
                <a:ea typeface="Calibri"/>
                <a:cs typeface="Calibri"/>
                <a:sym typeface="Calibri"/>
              </a:rPr>
              <a:t>Think Human-Like</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Requires a model for human cognition (mental processes involving learning / comprehension / knowledge)</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Precise enough models allow simulation by computers</a:t>
            </a:r>
            <a:endParaRPr/>
          </a:p>
          <a:p>
            <a:pPr indent="-342900" lvl="0" marL="342900" marR="0" rtl="0" algn="just">
              <a:lnSpc>
                <a:spcPct val="150000"/>
              </a:lnSpc>
              <a:spcBef>
                <a:spcPts val="360"/>
              </a:spcBef>
              <a:spcAft>
                <a:spcPts val="0"/>
              </a:spcAft>
              <a:buClr>
                <a:srgbClr val="00B050"/>
              </a:buClr>
              <a:buSzPts val="1800"/>
              <a:buFont typeface="Arial"/>
              <a:buNone/>
            </a:pPr>
            <a:r>
              <a:rPr b="1" i="0" lang="en-US" sz="1800" u="none">
                <a:solidFill>
                  <a:srgbClr val="00B050"/>
                </a:solidFill>
                <a:latin typeface="Calibri"/>
                <a:ea typeface="Calibri"/>
                <a:cs typeface="Calibri"/>
                <a:sym typeface="Calibri"/>
              </a:rPr>
              <a:t>Laws of thought: </a:t>
            </a:r>
            <a:r>
              <a:rPr b="1" i="0" lang="en-US" sz="1800" u="none">
                <a:solidFill>
                  <a:srgbClr val="0070C0"/>
                </a:solidFill>
                <a:latin typeface="Calibri"/>
                <a:ea typeface="Calibri"/>
                <a:cs typeface="Calibri"/>
                <a:sym typeface="Calibri"/>
              </a:rPr>
              <a:t>Think Rationally</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study of mental faculties through the use of computational models</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Focus is on inference mechanisms – using reasoning  / logic</a:t>
            </a:r>
            <a:endParaRPr/>
          </a:p>
          <a:p>
            <a:pPr indent="-342900" lvl="0" marL="342900" marR="0" rtl="0" algn="just">
              <a:lnSpc>
                <a:spcPct val="150000"/>
              </a:lnSpc>
              <a:spcBef>
                <a:spcPts val="360"/>
              </a:spcBef>
              <a:spcAft>
                <a:spcPts val="0"/>
              </a:spcAft>
              <a:buClr>
                <a:srgbClr val="00B050"/>
              </a:buClr>
              <a:buSzPts val="1800"/>
              <a:buFont typeface="Arial"/>
              <a:buNone/>
            </a:pPr>
            <a:r>
              <a:rPr b="1" i="0" lang="en-US" sz="1800" u="none">
                <a:solidFill>
                  <a:srgbClr val="00B050"/>
                </a:solidFill>
                <a:latin typeface="Calibri"/>
                <a:ea typeface="Calibri"/>
                <a:cs typeface="Calibri"/>
                <a:sym typeface="Calibri"/>
              </a:rPr>
              <a:t>Turing Test: </a:t>
            </a:r>
            <a:r>
              <a:rPr b="1" i="0" lang="en-US" sz="1800" u="none">
                <a:solidFill>
                  <a:srgbClr val="0070C0"/>
                </a:solidFill>
                <a:latin typeface="Calibri"/>
                <a:ea typeface="Calibri"/>
                <a:cs typeface="Calibri"/>
                <a:sym typeface="Calibri"/>
              </a:rPr>
              <a:t>Act Humanly</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art of creating machines that perform functions requiring intelligence when performed by people – </a:t>
            </a:r>
            <a:r>
              <a:rPr b="0" i="1" lang="en-US" sz="1800" u="none">
                <a:solidFill>
                  <a:schemeClr val="dk1"/>
                </a:solidFill>
                <a:latin typeface="Calibri"/>
                <a:ea typeface="Calibri"/>
                <a:cs typeface="Calibri"/>
                <a:sym typeface="Calibri"/>
              </a:rPr>
              <a:t>Turing Test</a:t>
            </a:r>
            <a:endParaRPr/>
          </a:p>
          <a:p>
            <a:pPr indent="-342900" lvl="0" marL="342900" marR="0" rtl="0" algn="l">
              <a:lnSpc>
                <a:spcPct val="100000"/>
              </a:lnSpc>
              <a:spcBef>
                <a:spcPts val="360"/>
              </a:spcBef>
              <a:spcAft>
                <a:spcPts val="0"/>
              </a:spcAft>
              <a:buClr>
                <a:srgbClr val="00B050"/>
              </a:buClr>
              <a:buSzPts val="1800"/>
              <a:buFont typeface="Arial"/>
              <a:buNone/>
            </a:pPr>
            <a:r>
              <a:rPr b="1" i="0" lang="en-US" sz="1800" u="none">
                <a:solidFill>
                  <a:srgbClr val="00B050"/>
                </a:solidFill>
                <a:latin typeface="Calibri"/>
                <a:ea typeface="Calibri"/>
                <a:cs typeface="Calibri"/>
                <a:sym typeface="Calibri"/>
              </a:rPr>
              <a:t>Laws of thought: </a:t>
            </a:r>
            <a:r>
              <a:rPr b="1" i="0" lang="en-US" sz="1800" u="none">
                <a:solidFill>
                  <a:srgbClr val="0070C0"/>
                </a:solidFill>
                <a:latin typeface="Calibri"/>
                <a:ea typeface="Calibri"/>
                <a:cs typeface="Calibri"/>
                <a:sym typeface="Calibri"/>
              </a:rPr>
              <a:t>Act Rationally</a:t>
            </a:r>
            <a:endParaRPr/>
          </a:p>
          <a:p>
            <a:pPr indent="-342900" lvl="0" marL="342900" marR="0" rtl="0" algn="l">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Tries to explain and emulate intelligent behavior in terms of computational process - automation of intelligence</a:t>
            </a:r>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Char char="•"/>
            </a:pP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endParaRPr/>
          </a:p>
        </p:txBody>
      </p:sp>
      <p:sp>
        <p:nvSpPr>
          <p:cNvPr id="185" name="Google Shape;185;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457200" y="152400"/>
            <a:ext cx="82296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 (contd…)</a:t>
            </a:r>
            <a:endParaRPr/>
          </a:p>
        </p:txBody>
      </p:sp>
      <p:sp>
        <p:nvSpPr>
          <p:cNvPr id="192" name="Google Shape;192;p14"/>
          <p:cNvSpPr txBox="1"/>
          <p:nvPr>
            <p:ph idx="1" type="body"/>
          </p:nvPr>
        </p:nvSpPr>
        <p:spPr>
          <a:xfrm>
            <a:off x="228600" y="6858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D11BD5"/>
              </a:buClr>
              <a:buSzPts val="1800"/>
              <a:buFont typeface="Arial"/>
              <a:buNone/>
            </a:pPr>
            <a:r>
              <a:rPr b="1" i="1" lang="en-US" sz="1800" u="none">
                <a:solidFill>
                  <a:srgbClr val="D11BD5"/>
                </a:solidFill>
                <a:latin typeface="Calibri"/>
                <a:ea typeface="Calibri"/>
                <a:cs typeface="Calibri"/>
                <a:sym typeface="Calibri"/>
              </a:rPr>
              <a:t>Turing Test </a:t>
            </a:r>
            <a:endParaRPr/>
          </a:p>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Turing (1950) "Computing machinery and intelligence":</a:t>
            </a:r>
            <a:endParaRPr/>
          </a:p>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"Can machines think?" 🡪 "Can machines behave intelligently?"</a:t>
            </a:r>
            <a:endParaRPr/>
          </a:p>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Operational test for intelligent behavior: the Imitation Game</a:t>
            </a:r>
            <a:endParaRPr/>
          </a:p>
          <a:p>
            <a:pPr indent="-342900" lvl="0" marL="342900" marR="0" rtl="0" algn="just">
              <a:lnSpc>
                <a:spcPct val="150000"/>
              </a:lnSpc>
              <a:spcBef>
                <a:spcPts val="360"/>
              </a:spcBef>
              <a:spcAft>
                <a:spcPts val="0"/>
              </a:spcAft>
              <a:buClr>
                <a:schemeClr val="dk1"/>
              </a:buClr>
              <a:buSzPts val="1800"/>
              <a:buFont typeface="Arial"/>
              <a:buNone/>
            </a:pPr>
            <a:r>
              <a:t/>
            </a:r>
            <a:endParaRPr b="1" i="1" sz="1800" u="none">
              <a:solidFill>
                <a:srgbClr val="D11BD5"/>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None/>
            </a:pPr>
            <a:r>
              <a:t/>
            </a:r>
            <a:endParaRPr b="1" i="1" sz="1800" u="none">
              <a:solidFill>
                <a:srgbClr val="D11BD5"/>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None/>
            </a:pPr>
            <a:r>
              <a:t/>
            </a:r>
            <a:endParaRPr b="1" i="1" sz="1800" u="none">
              <a:solidFill>
                <a:srgbClr val="D11BD5"/>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3 rooms contain: a person, a computer and an interrogator</a:t>
            </a:r>
            <a:endParaRPr/>
          </a:p>
          <a:p>
            <a:pPr indent="-342900" lvl="0" marL="342900"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Interrogator communicates with the other 2 by teletype - to determine which the person is and which the machine is</a:t>
            </a:r>
            <a:endParaRPr/>
          </a:p>
          <a:p>
            <a:pPr indent="-342900" lvl="0" marL="342900"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Machine tries to fool the interrogator to believe that it is the human, and the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person also tries to convince the interrogator that it is the human</a:t>
            </a:r>
            <a:endParaRPr/>
          </a:p>
          <a:p>
            <a:pPr indent="-342900" lvl="0" marL="342900"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If the machine succeeds in fooling the interrogator, the machine is intelligent</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endParaRPr/>
          </a:p>
        </p:txBody>
      </p:sp>
      <p:sp>
        <p:nvSpPr>
          <p:cNvPr id="193" name="Google Shape;193;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descr="turing" id="194" name="Google Shape;194;p14"/>
          <p:cNvPicPr preferRelativeResize="0"/>
          <p:nvPr/>
        </p:nvPicPr>
        <p:blipFill rotWithShape="1">
          <a:blip r:embed="rId3">
            <a:alphaModFix/>
          </a:blip>
          <a:srcRect b="0" l="0" r="0" t="0"/>
          <a:stretch/>
        </p:blipFill>
        <p:spPr>
          <a:xfrm>
            <a:off x="1447800" y="2438400"/>
            <a:ext cx="4191000" cy="1452562"/>
          </a:xfrm>
          <a:prstGeom prst="rect">
            <a:avLst/>
          </a:prstGeom>
          <a:noFill/>
          <a:ln>
            <a:noFill/>
          </a:ln>
        </p:spPr>
      </p:pic>
      <p:pic>
        <p:nvPicPr>
          <p:cNvPr id="195" name="Google Shape;195;p14"/>
          <p:cNvPicPr preferRelativeResize="0"/>
          <p:nvPr/>
        </p:nvPicPr>
        <p:blipFill rotWithShape="1">
          <a:blip r:embed="rId4">
            <a:alphaModFix/>
          </a:blip>
          <a:srcRect b="0" l="0" r="0" t="0"/>
          <a:stretch/>
        </p:blipFill>
        <p:spPr>
          <a:xfrm>
            <a:off x="6400800" y="1981200"/>
            <a:ext cx="2336800" cy="175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AI - Perspectives</a:t>
            </a:r>
            <a:endParaRPr/>
          </a:p>
        </p:txBody>
      </p:sp>
      <p:sp>
        <p:nvSpPr>
          <p:cNvPr id="201" name="Google Shape;201;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02" name="Google Shape;202;p15"/>
          <p:cNvSpPr txBox="1"/>
          <p:nvPr/>
        </p:nvSpPr>
        <p:spPr>
          <a:xfrm>
            <a:off x="3657600" y="1752600"/>
            <a:ext cx="4648200" cy="1200150"/>
          </a:xfrm>
          <a:prstGeom prst="rect">
            <a:avLst/>
          </a:prstGeom>
          <a:solidFill>
            <a:srgbClr val="D7E4BD"/>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From the </a:t>
            </a:r>
            <a:r>
              <a:rPr b="0" i="0" lang="en-US" sz="1600" u="none">
                <a:solidFill>
                  <a:srgbClr val="C00000"/>
                </a:solidFill>
                <a:latin typeface="Calibri"/>
                <a:ea typeface="Calibri"/>
                <a:cs typeface="Calibri"/>
                <a:sym typeface="Calibri"/>
              </a:rPr>
              <a:t>perspective of </a:t>
            </a:r>
            <a:r>
              <a:rPr b="1" i="0" lang="en-US" sz="1600" u="none">
                <a:solidFill>
                  <a:srgbClr val="C00000"/>
                </a:solidFill>
                <a:latin typeface="Calibri"/>
                <a:ea typeface="Calibri"/>
                <a:cs typeface="Calibri"/>
                <a:sym typeface="Calibri"/>
              </a:rPr>
              <a:t>intelligence,</a:t>
            </a:r>
            <a:br>
              <a:rPr b="1" i="0" lang="en-US" sz="1600" u="none">
                <a:solidFill>
                  <a:schemeClr val="dk1"/>
                </a:solidFill>
                <a:latin typeface="Calibri"/>
                <a:ea typeface="Calibri"/>
                <a:cs typeface="Calibri"/>
                <a:sym typeface="Calibri"/>
              </a:rPr>
            </a:br>
            <a:r>
              <a:rPr b="0" i="0" lang="en-US" sz="1600" u="none">
                <a:solidFill>
                  <a:schemeClr val="dk1"/>
                </a:solidFill>
                <a:latin typeface="Calibri"/>
                <a:ea typeface="Calibri"/>
                <a:cs typeface="Calibri"/>
                <a:sym typeface="Calibri"/>
              </a:rPr>
              <a:t>artificial intelligence is making machines "intelligent" - acting as we would expect people to act</a:t>
            </a:r>
            <a:endParaRPr/>
          </a:p>
        </p:txBody>
      </p:sp>
      <p:sp>
        <p:nvSpPr>
          <p:cNvPr id="203" name="Google Shape;203;p15"/>
          <p:cNvSpPr txBox="1"/>
          <p:nvPr/>
        </p:nvSpPr>
        <p:spPr>
          <a:xfrm>
            <a:off x="3657600" y="3200400"/>
            <a:ext cx="4648200" cy="1570037"/>
          </a:xfrm>
          <a:prstGeom prst="rect">
            <a:avLst/>
          </a:prstGeom>
          <a:solidFill>
            <a:srgbClr val="D7E4BD"/>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From a </a:t>
            </a:r>
            <a:r>
              <a:rPr b="1" i="0" lang="en-US" sz="1600" u="none">
                <a:solidFill>
                  <a:srgbClr val="C00000"/>
                </a:solidFill>
                <a:latin typeface="Calibri"/>
                <a:ea typeface="Calibri"/>
                <a:cs typeface="Calibri"/>
                <a:sym typeface="Calibri"/>
              </a:rPr>
              <a:t>business </a:t>
            </a:r>
            <a:r>
              <a:rPr b="0" i="0" lang="en-US" sz="1600" u="none">
                <a:solidFill>
                  <a:srgbClr val="C00000"/>
                </a:solidFill>
                <a:latin typeface="Calibri"/>
                <a:ea typeface="Calibri"/>
                <a:cs typeface="Calibri"/>
                <a:sym typeface="Calibri"/>
              </a:rPr>
              <a:t>perspective, </a:t>
            </a:r>
            <a:r>
              <a:rPr b="0" i="0" lang="en-US" sz="1600" u="none">
                <a:solidFill>
                  <a:schemeClr val="dk1"/>
                </a:solidFill>
                <a:latin typeface="Calibri"/>
                <a:ea typeface="Calibri"/>
                <a:cs typeface="Calibri"/>
                <a:sym typeface="Calibri"/>
              </a:rPr>
              <a:t>AI is a set of very powerful tools, and</a:t>
            </a:r>
            <a:br>
              <a:rPr b="0" i="0" lang="en-US" sz="1600" u="none">
                <a:solidFill>
                  <a:schemeClr val="dk1"/>
                </a:solidFill>
                <a:latin typeface="Calibri"/>
                <a:ea typeface="Calibri"/>
                <a:cs typeface="Calibri"/>
                <a:sym typeface="Calibri"/>
              </a:rPr>
            </a:br>
            <a:r>
              <a:rPr b="0" i="0" lang="en-US" sz="1600" u="none">
                <a:solidFill>
                  <a:schemeClr val="dk1"/>
                </a:solidFill>
                <a:latin typeface="Calibri"/>
                <a:ea typeface="Calibri"/>
                <a:cs typeface="Calibri"/>
                <a:sym typeface="Calibri"/>
              </a:rPr>
              <a:t>methodologies for using those tools to solve business problems</a:t>
            </a:r>
            <a:endParaRPr/>
          </a:p>
        </p:txBody>
      </p:sp>
      <p:sp>
        <p:nvSpPr>
          <p:cNvPr id="204" name="Google Shape;204;p15"/>
          <p:cNvSpPr txBox="1"/>
          <p:nvPr/>
        </p:nvSpPr>
        <p:spPr>
          <a:xfrm>
            <a:off x="3657600" y="5105400"/>
            <a:ext cx="4648200" cy="1200150"/>
          </a:xfrm>
          <a:prstGeom prst="rect">
            <a:avLst/>
          </a:prstGeom>
          <a:solidFill>
            <a:srgbClr val="D7E4BD"/>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From a </a:t>
            </a:r>
            <a:r>
              <a:rPr b="1" i="0" lang="en-US" sz="1600" u="none">
                <a:solidFill>
                  <a:srgbClr val="C00000"/>
                </a:solidFill>
                <a:latin typeface="Calibri"/>
                <a:ea typeface="Calibri"/>
                <a:cs typeface="Calibri"/>
                <a:sym typeface="Calibri"/>
              </a:rPr>
              <a:t>programming </a:t>
            </a:r>
            <a:r>
              <a:rPr b="0" i="0" lang="en-US" sz="1600" u="none">
                <a:solidFill>
                  <a:srgbClr val="C00000"/>
                </a:solidFill>
                <a:latin typeface="Calibri"/>
                <a:ea typeface="Calibri"/>
                <a:cs typeface="Calibri"/>
                <a:sym typeface="Calibri"/>
              </a:rPr>
              <a:t>perspective</a:t>
            </a:r>
            <a:r>
              <a:rPr b="0" i="0" lang="en-US" sz="1600" u="none">
                <a:solidFill>
                  <a:schemeClr val="dk1"/>
                </a:solidFill>
                <a:latin typeface="Calibri"/>
                <a:ea typeface="Calibri"/>
                <a:cs typeface="Calibri"/>
                <a:sym typeface="Calibri"/>
              </a:rPr>
              <a:t>, AI includes the study of symbolic</a:t>
            </a:r>
            <a:br>
              <a:rPr b="0" i="0" lang="en-US" sz="1600" u="none">
                <a:solidFill>
                  <a:schemeClr val="dk1"/>
                </a:solidFill>
                <a:latin typeface="Calibri"/>
                <a:ea typeface="Calibri"/>
                <a:cs typeface="Calibri"/>
                <a:sym typeface="Calibri"/>
              </a:rPr>
            </a:br>
            <a:r>
              <a:rPr b="0" i="0" lang="en-US" sz="1600" u="none">
                <a:solidFill>
                  <a:schemeClr val="dk1"/>
                </a:solidFill>
                <a:latin typeface="Calibri"/>
                <a:ea typeface="Calibri"/>
                <a:cs typeface="Calibri"/>
                <a:sym typeface="Calibri"/>
              </a:rPr>
              <a:t>programming, problem solving, and search</a:t>
            </a:r>
            <a:endParaRPr/>
          </a:p>
        </p:txBody>
      </p:sp>
      <p:sp>
        <p:nvSpPr>
          <p:cNvPr id="205" name="Google Shape;205;p15"/>
          <p:cNvSpPr txBox="1"/>
          <p:nvPr/>
        </p:nvSpPr>
        <p:spPr>
          <a:xfrm>
            <a:off x="228600" y="3124200"/>
            <a:ext cx="2438400" cy="1430337"/>
          </a:xfrm>
          <a:prstGeom prst="rect">
            <a:avLst/>
          </a:prstGeom>
          <a:solidFill>
            <a:srgbClr val="FAC090"/>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Artificial Intelligence - viewed from a variety of perspectives</a:t>
            </a:r>
            <a:endParaRPr/>
          </a:p>
        </p:txBody>
      </p:sp>
      <p:cxnSp>
        <p:nvCxnSpPr>
          <p:cNvPr id="206" name="Google Shape;206;p15"/>
          <p:cNvCxnSpPr/>
          <p:nvPr/>
        </p:nvCxnSpPr>
        <p:spPr>
          <a:xfrm flipH="1" rot="10800000">
            <a:off x="2667000" y="2514600"/>
            <a:ext cx="990600" cy="685800"/>
          </a:xfrm>
          <a:prstGeom prst="straightConnector1">
            <a:avLst/>
          </a:prstGeom>
          <a:noFill/>
          <a:ln cap="flat" cmpd="sng" w="19050">
            <a:solidFill>
              <a:schemeClr val="dk1"/>
            </a:solidFill>
            <a:prstDash val="solid"/>
            <a:miter lim="800000"/>
            <a:headEnd len="med" w="med" type="none"/>
            <a:tailEnd len="med" w="med" type="stealth"/>
          </a:ln>
        </p:spPr>
      </p:cxnSp>
      <p:cxnSp>
        <p:nvCxnSpPr>
          <p:cNvPr id="207" name="Google Shape;207;p15"/>
          <p:cNvCxnSpPr/>
          <p:nvPr/>
        </p:nvCxnSpPr>
        <p:spPr>
          <a:xfrm>
            <a:off x="2514600" y="4552950"/>
            <a:ext cx="1143000" cy="990600"/>
          </a:xfrm>
          <a:prstGeom prst="straightConnector1">
            <a:avLst/>
          </a:prstGeom>
          <a:noFill/>
          <a:ln cap="flat" cmpd="sng" w="19050">
            <a:solidFill>
              <a:schemeClr val="dk1"/>
            </a:solidFill>
            <a:prstDash val="solid"/>
            <a:miter lim="800000"/>
            <a:headEnd len="med" w="med" type="none"/>
            <a:tailEnd len="med" w="med" type="stealth"/>
          </a:ln>
        </p:spPr>
      </p:cxnSp>
      <p:cxnSp>
        <p:nvCxnSpPr>
          <p:cNvPr id="208" name="Google Shape;208;p15"/>
          <p:cNvCxnSpPr/>
          <p:nvPr/>
        </p:nvCxnSpPr>
        <p:spPr>
          <a:xfrm>
            <a:off x="2676525" y="3941762"/>
            <a:ext cx="990600" cy="1587"/>
          </a:xfrm>
          <a:prstGeom prst="straightConnector1">
            <a:avLst/>
          </a:prstGeom>
          <a:noFill/>
          <a:ln cap="flat" cmpd="sng" w="19050">
            <a:solidFill>
              <a:schemeClr val="dk1"/>
            </a:solidFill>
            <a:prstDash val="solid"/>
            <a:miter lim="800000"/>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457200" y="76200"/>
            <a:ext cx="8229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AI - Views</a:t>
            </a:r>
            <a:endParaRPr/>
          </a:p>
        </p:txBody>
      </p:sp>
      <p:sp>
        <p:nvSpPr>
          <p:cNvPr id="215" name="Google Shape;215;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16" name="Google Shape;216;p16"/>
          <p:cNvSpPr txBox="1"/>
          <p:nvPr>
            <p:ph idx="1" type="body"/>
          </p:nvPr>
        </p:nvSpPr>
        <p:spPr>
          <a:xfrm>
            <a:off x="152400" y="914400"/>
            <a:ext cx="8991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technologies - categorised by their capacity to mimic human characteristics, the technology they use to do this and their real-world applications</a:t>
            </a:r>
            <a:endParaRPr/>
          </a:p>
          <a:p>
            <a:pPr indent="-342900" lvl="0" marL="342900" marR="0" rtl="0" algn="just">
              <a:lnSpc>
                <a:spcPct val="150000"/>
              </a:lnSpc>
              <a:spcBef>
                <a:spcPts val="360"/>
              </a:spcBef>
              <a:spcAft>
                <a:spcPts val="0"/>
              </a:spcAft>
              <a:buClr>
                <a:srgbClr val="008000"/>
              </a:buClr>
              <a:buSzPts val="1800"/>
              <a:buFont typeface="Arial"/>
              <a:buNone/>
            </a:pPr>
            <a:r>
              <a:rPr b="1" i="1" lang="en-US" sz="1800" u="none">
                <a:solidFill>
                  <a:srgbClr val="008000"/>
                </a:solidFill>
                <a:latin typeface="Calibri"/>
                <a:ea typeface="Calibri"/>
                <a:cs typeface="Calibri"/>
                <a:sym typeface="Calibri"/>
              </a:rPr>
              <a:t>Strong AI</a:t>
            </a:r>
            <a:endParaRPr b="0" i="0" sz="1800" u="none">
              <a:solidFill>
                <a:srgbClr val="008000"/>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is the embodiment of human intellectual capabilities within a computer”</a:t>
            </a:r>
            <a:endParaRPr/>
          </a:p>
          <a:p>
            <a:pPr indent="-342900" lvl="0" marL="342900" marR="0" rtl="0" algn="just">
              <a:lnSpc>
                <a:spcPct val="150000"/>
              </a:lnSpc>
              <a:spcBef>
                <a:spcPts val="360"/>
              </a:spcBef>
              <a:spcAft>
                <a:spcPts val="0"/>
              </a:spcAft>
              <a:buClr>
                <a:srgbClr val="C00000"/>
              </a:buClr>
              <a:buSzPts val="1800"/>
              <a:buFont typeface="Arial"/>
              <a:buNone/>
            </a:pPr>
            <a:r>
              <a:rPr b="1" i="1" lang="en-US" sz="1800" u="none">
                <a:solidFill>
                  <a:srgbClr val="C00000"/>
                </a:solidFill>
                <a:latin typeface="Calibri"/>
                <a:ea typeface="Calibri"/>
                <a:cs typeface="Calibri"/>
                <a:sym typeface="Calibri"/>
              </a:rPr>
              <a:t>Middle of the road approach</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is a set of computer programs that produce output that would be considered to reflect intelligence if it were generated by humans”</a:t>
            </a:r>
            <a:endParaRPr/>
          </a:p>
          <a:p>
            <a:pPr indent="-342900" lvl="0" marL="342900" marR="0" rtl="0" algn="just">
              <a:lnSpc>
                <a:spcPct val="150000"/>
              </a:lnSpc>
              <a:spcBef>
                <a:spcPts val="360"/>
              </a:spcBef>
              <a:spcAft>
                <a:spcPts val="0"/>
              </a:spcAft>
              <a:buClr>
                <a:srgbClr val="00B0F0"/>
              </a:buClr>
              <a:buSzPts val="1800"/>
              <a:buFont typeface="Arial"/>
              <a:buNone/>
            </a:pPr>
            <a:r>
              <a:rPr b="1" i="1" lang="en-US" sz="1800" u="none">
                <a:solidFill>
                  <a:srgbClr val="00B0F0"/>
                </a:solidFill>
                <a:latin typeface="Calibri"/>
                <a:ea typeface="Calibri"/>
                <a:cs typeface="Calibri"/>
                <a:sym typeface="Calibri"/>
              </a:rPr>
              <a:t>Weak AI</a:t>
            </a:r>
            <a:endParaRPr/>
          </a:p>
          <a:p>
            <a:pPr indent="-342900" lvl="0" marL="342900" marR="0" rtl="0" algn="l">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is the study of mental faculties through the use of mental models implemented on a computer”</a:t>
            </a:r>
            <a:br>
              <a:rPr b="0" i="0" lang="en-US" sz="1800" u="none">
                <a:solidFill>
                  <a:schemeClr val="dk1"/>
                </a:solidFill>
                <a:latin typeface="Calibri"/>
                <a:ea typeface="Calibri"/>
                <a:cs typeface="Calibri"/>
                <a:sym typeface="Calibri"/>
              </a:rP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457200" y="1524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AI - Purpose</a:t>
            </a:r>
            <a:endParaRPr/>
          </a:p>
        </p:txBody>
      </p:sp>
      <p:sp>
        <p:nvSpPr>
          <p:cNvPr id="222" name="Google Shape;222;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23" name="Google Shape;223;p17"/>
          <p:cNvSpPr txBox="1"/>
          <p:nvPr>
            <p:ph idx="1" type="body"/>
          </p:nvPr>
        </p:nvSpPr>
        <p:spPr>
          <a:xfrm>
            <a:off x="457200" y="762000"/>
            <a:ext cx="8229600" cy="60166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AI can have two purposes:</a:t>
            </a:r>
            <a:endParaRPr/>
          </a:p>
          <a:p>
            <a:pPr indent="-342900" lvl="0" marL="342900" marR="0" rtl="0" algn="just">
              <a:lnSpc>
                <a:spcPct val="150000"/>
              </a:lnSpc>
              <a:spcBef>
                <a:spcPts val="11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One is </a:t>
            </a:r>
            <a:r>
              <a:rPr b="1" i="0" lang="en-US" sz="2200" u="none">
                <a:solidFill>
                  <a:schemeClr val="dk1"/>
                </a:solidFill>
                <a:latin typeface="Calibri"/>
                <a:ea typeface="Calibri"/>
                <a:cs typeface="Calibri"/>
                <a:sym typeface="Calibri"/>
              </a:rPr>
              <a:t>to use the power of computers to augment human thinking</a:t>
            </a:r>
            <a:r>
              <a:rPr b="0" i="0" lang="en-US" sz="2200" u="none">
                <a:solidFill>
                  <a:schemeClr val="dk1"/>
                </a:solidFill>
                <a:latin typeface="Calibri"/>
                <a:ea typeface="Calibri"/>
                <a:cs typeface="Calibri"/>
                <a:sym typeface="Calibri"/>
              </a:rPr>
              <a:t>, just as we use motors to augment human or horse power. </a:t>
            </a:r>
            <a:endParaRPr/>
          </a:p>
          <a:p>
            <a:pPr indent="-342900" lvl="0" marL="342900" marR="0" rtl="0" algn="just">
              <a:lnSpc>
                <a:spcPct val="150000"/>
              </a:lnSpc>
              <a:spcBef>
                <a:spcPts val="11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Robotics and expert systems are major branches of that. </a:t>
            </a:r>
            <a:endParaRPr/>
          </a:p>
          <a:p>
            <a:pPr indent="-342900" lvl="0" marL="342900" marR="0" rtl="0" algn="just">
              <a:lnSpc>
                <a:spcPct val="150000"/>
              </a:lnSpc>
              <a:spcBef>
                <a:spcPts val="11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other is </a:t>
            </a:r>
            <a:r>
              <a:rPr b="1" i="0" lang="en-US" sz="2200" u="none">
                <a:solidFill>
                  <a:schemeClr val="dk1"/>
                </a:solidFill>
                <a:latin typeface="Calibri"/>
                <a:ea typeface="Calibri"/>
                <a:cs typeface="Calibri"/>
                <a:sym typeface="Calibri"/>
              </a:rPr>
              <a:t>to use a computer's artificial intelligence to understand how humans think,</a:t>
            </a:r>
            <a:r>
              <a:rPr b="0" i="0" lang="en-US" sz="2200" u="none">
                <a:solidFill>
                  <a:schemeClr val="dk1"/>
                </a:solidFill>
                <a:latin typeface="Calibri"/>
                <a:ea typeface="Calibri"/>
                <a:cs typeface="Calibri"/>
                <a:sym typeface="Calibri"/>
              </a:rPr>
              <a:t> in a humanoid way. </a:t>
            </a:r>
            <a:endParaRPr/>
          </a:p>
          <a:p>
            <a:pPr indent="-342900" lvl="0" marL="342900" marR="0" rtl="0" algn="just">
              <a:lnSpc>
                <a:spcPct val="150000"/>
              </a:lnSpc>
              <a:spcBef>
                <a:spcPts val="11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“If you test your programs not merely by what they can accomplish, but how they accomplish it, then you're really doing cognitive science; you're using AI to understand the human mind." </a:t>
            </a:r>
            <a:endParaRPr/>
          </a:p>
          <a:p>
            <a:pPr indent="-342900" lvl="0" marL="342900" marR="0" rtl="0" algn="just">
              <a:lnSpc>
                <a:spcPct val="150000"/>
              </a:lnSpc>
              <a:spcBef>
                <a:spcPts val="110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 Herb Simon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29" name="Google Shape;229;p18"/>
          <p:cNvSpPr txBox="1"/>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History of AI</a:t>
            </a:r>
            <a:endParaRPr/>
          </a:p>
        </p:txBody>
      </p:sp>
      <p:sp>
        <p:nvSpPr>
          <p:cNvPr id="230" name="Google Shape;230;p18"/>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1937     Alan Turing published a paper on Turing Machines, which included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mathematical logic</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1943     McCulloch &amp; Pitts: Boolean circuit model of brain; they published a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paper, which was a forerunner of Neural Networks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(Artificial Neuron)</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1946     “Von Neumann machine” – the digital computer was invented</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1948     Turing wrote a paper “Intelligent Machines” (which was a paradox)</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1949     Father of Information Theory “Claude Shannon” – discussed on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how a machine can play chess; his invention was called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‘entropy function’ – used by electrical engineers(even decision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tree algorithms use a function called ‘entropy’)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228600" y="76200"/>
            <a:ext cx="84582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History of AI (contd…)</a:t>
            </a:r>
            <a:endParaRPr/>
          </a:p>
        </p:txBody>
      </p:sp>
      <p:sp>
        <p:nvSpPr>
          <p:cNvPr id="236" name="Google Shape;236;p19"/>
          <p:cNvSpPr txBox="1"/>
          <p:nvPr>
            <p:ph idx="1" type="body"/>
          </p:nvPr>
        </p:nvSpPr>
        <p:spPr>
          <a:xfrm>
            <a:off x="457200" y="685800"/>
            <a:ext cx="8458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1950     Turing's "Computing Machinery and Intelligence“; a paper entitled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r>
              <a:rPr b="1" i="0" lang="en-US" sz="2000" u="none">
                <a:solidFill>
                  <a:schemeClr val="dk1"/>
                </a:solidFill>
                <a:latin typeface="Calibri"/>
                <a:ea typeface="Calibri"/>
                <a:cs typeface="Calibri"/>
                <a:sym typeface="Calibri"/>
              </a:rPr>
              <a:t>“Can machines think?” </a:t>
            </a:r>
            <a:r>
              <a:rPr b="0" i="0" lang="en-US" sz="2000" u="none">
                <a:solidFill>
                  <a:schemeClr val="dk1"/>
                </a:solidFill>
                <a:latin typeface="Calibri"/>
                <a:ea typeface="Calibri"/>
                <a:cs typeface="Calibri"/>
                <a:sym typeface="Calibri"/>
              </a:rPr>
              <a:t>–by Alan Turing</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1950s   Early AI programs, including Samuel's checkers program, Newell &amp;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Simon's Logic Theorist, Gelernter's Geometry Engine</a:t>
            </a:r>
            <a:endParaRPr/>
          </a:p>
          <a:p>
            <a:pPr indent="-342900" lvl="0" marL="342900" marR="0" rtl="0" algn="l">
              <a:lnSpc>
                <a:spcPct val="15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1956	    - </a:t>
            </a:r>
            <a:r>
              <a:rPr b="0" i="0" lang="en-US" sz="2000" u="none">
                <a:solidFill>
                  <a:schemeClr val="dk1"/>
                </a:solidFill>
                <a:latin typeface="Calibri"/>
                <a:ea typeface="Calibri"/>
                <a:cs typeface="Calibri"/>
                <a:sym typeface="Calibri"/>
              </a:rPr>
              <a:t>Dartmouth meeting: </a:t>
            </a:r>
            <a:r>
              <a:rPr b="1" i="0" lang="en-US" sz="2000" u="none">
                <a:solidFill>
                  <a:schemeClr val="dk1"/>
                </a:solidFill>
                <a:latin typeface="Calibri"/>
                <a:ea typeface="Calibri"/>
                <a:cs typeface="Calibri"/>
                <a:sym typeface="Calibri"/>
              </a:rPr>
              <a:t>John McCarthy</a:t>
            </a:r>
            <a:r>
              <a:rPr b="0" i="0" lang="en-US" sz="2000" u="none">
                <a:solidFill>
                  <a:schemeClr val="dk1"/>
                </a:solidFill>
                <a:latin typeface="Calibri"/>
                <a:ea typeface="Calibri"/>
                <a:cs typeface="Calibri"/>
                <a:sym typeface="Calibri"/>
              </a:rPr>
              <a:t> believed to have coined the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term </a:t>
            </a:r>
            <a:r>
              <a:rPr b="1" i="0" lang="en-US" sz="2000" u="none">
                <a:solidFill>
                  <a:schemeClr val="dk1"/>
                </a:solidFill>
                <a:latin typeface="Calibri"/>
                <a:ea typeface="Calibri"/>
                <a:cs typeface="Calibri"/>
                <a:sym typeface="Calibri"/>
              </a:rPr>
              <a:t>“Artificial Intelligence”</a:t>
            </a:r>
            <a:endParaRPr/>
          </a:p>
          <a:p>
            <a:pPr indent="-342900" lvl="0" marL="342900" marR="0" rtl="0" algn="l">
              <a:lnSpc>
                <a:spcPct val="15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                    - Newell &amp; Simon</a:t>
            </a:r>
            <a:r>
              <a:rPr b="0" i="0" lang="en-US" sz="2000" u="none">
                <a:solidFill>
                  <a:schemeClr val="dk1"/>
                </a:solidFill>
                <a:latin typeface="Calibri"/>
                <a:ea typeface="Calibri"/>
                <a:cs typeface="Calibri"/>
                <a:sym typeface="Calibri"/>
              </a:rPr>
              <a:t> – the first AI program “The Logic Theory Machine”</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r>
              <a:rPr b="1" i="0" lang="en-US" sz="2000" u="none">
                <a:solidFill>
                  <a:schemeClr val="dk1"/>
                </a:solidFill>
                <a:latin typeface="Calibri"/>
                <a:ea typeface="Calibri"/>
                <a:cs typeface="Calibri"/>
                <a:sym typeface="Calibri"/>
              </a:rPr>
              <a:t>Whitehead &amp;Russell</a:t>
            </a:r>
            <a:r>
              <a:rPr b="0" i="0" lang="en-US" sz="2000" u="none">
                <a:solidFill>
                  <a:schemeClr val="dk1"/>
                </a:solidFill>
                <a:latin typeface="Calibri"/>
                <a:ea typeface="Calibri"/>
                <a:cs typeface="Calibri"/>
                <a:sym typeface="Calibri"/>
              </a:rPr>
              <a:t> – “Principia Mathematica” – an ancient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problem solving book</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r>
              <a:rPr b="1" i="0" lang="en-US" sz="2000" u="none">
                <a:solidFill>
                  <a:schemeClr val="dk1"/>
                </a:solidFill>
                <a:latin typeface="Calibri"/>
                <a:ea typeface="Calibri"/>
                <a:cs typeface="Calibri"/>
                <a:sym typeface="Calibri"/>
              </a:rPr>
              <a:t>Herbert Simon</a:t>
            </a:r>
            <a:r>
              <a:rPr b="0" i="0" lang="en-US" sz="2000" u="none">
                <a:solidFill>
                  <a:schemeClr val="dk1"/>
                </a:solidFill>
                <a:latin typeface="Calibri"/>
                <a:ea typeface="Calibri"/>
                <a:cs typeface="Calibri"/>
                <a:sym typeface="Calibri"/>
              </a:rPr>
              <a:t> – a child prodigy – won Noble Prize in Economics</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r>
              <a:rPr b="1" i="0" lang="en-US" sz="2000" u="none">
                <a:solidFill>
                  <a:schemeClr val="dk1"/>
                </a:solidFill>
                <a:latin typeface="Calibri"/>
                <a:ea typeface="Calibri"/>
                <a:cs typeface="Calibri"/>
                <a:sym typeface="Calibri"/>
              </a:rPr>
              <a:t>Rosenblatt</a:t>
            </a:r>
            <a:r>
              <a:rPr b="0" i="0" lang="en-US" sz="2000" u="none">
                <a:solidFill>
                  <a:schemeClr val="dk1"/>
                </a:solidFill>
                <a:latin typeface="Calibri"/>
                <a:ea typeface="Calibri"/>
                <a:cs typeface="Calibri"/>
                <a:sym typeface="Calibri"/>
              </a:rPr>
              <a:t> – came up with the earliest Neural Network Model</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(Perceptron) </a:t>
            </a:r>
            <a:endParaRPr/>
          </a:p>
        </p:txBody>
      </p:sp>
      <p:sp>
        <p:nvSpPr>
          <p:cNvPr id="237" name="Google Shape;237;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cap="none" strike="noStrike">
                <a:solidFill>
                  <a:srgbClr val="898989"/>
                </a:solidFill>
                <a:latin typeface="Times"/>
                <a:ea typeface="Times"/>
                <a:cs typeface="Times"/>
                <a:sym typeface="Times"/>
              </a:rPr>
              <a:t>‹#›</a:t>
            </a:fld>
            <a:endParaRPr/>
          </a:p>
        </p:txBody>
      </p:sp>
      <p:pic>
        <p:nvPicPr>
          <p:cNvPr id="95" name="Google Shape;95;p2"/>
          <p:cNvPicPr preferRelativeResize="0"/>
          <p:nvPr/>
        </p:nvPicPr>
        <p:blipFill rotWithShape="1">
          <a:blip r:embed="rId3">
            <a:alphaModFix/>
          </a:blip>
          <a:srcRect b="0" l="0" r="0" t="0"/>
          <a:stretch/>
        </p:blipFill>
        <p:spPr>
          <a:xfrm>
            <a:off x="609600" y="69850"/>
            <a:ext cx="7543800" cy="6635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History of AI (contd…)</a:t>
            </a:r>
            <a:endParaRPr/>
          </a:p>
        </p:txBody>
      </p:sp>
      <p:sp>
        <p:nvSpPr>
          <p:cNvPr id="243" name="Google Shape;243;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244" name="Google Shape;244;p20"/>
          <p:cNvPicPr preferRelativeResize="0"/>
          <p:nvPr/>
        </p:nvPicPr>
        <p:blipFill rotWithShape="1">
          <a:blip r:embed="rId3">
            <a:alphaModFix/>
          </a:blip>
          <a:srcRect b="0" l="0" r="0" t="0"/>
          <a:stretch/>
        </p:blipFill>
        <p:spPr>
          <a:xfrm>
            <a:off x="1016000" y="1031875"/>
            <a:ext cx="6756400" cy="4271962"/>
          </a:xfrm>
          <a:prstGeom prst="rect">
            <a:avLst/>
          </a:prstGeom>
          <a:noFill/>
          <a:ln>
            <a:noFill/>
          </a:ln>
        </p:spPr>
      </p:pic>
      <p:sp>
        <p:nvSpPr>
          <p:cNvPr id="245" name="Google Shape;245;p20"/>
          <p:cNvSpPr txBox="1"/>
          <p:nvPr/>
        </p:nvSpPr>
        <p:spPr>
          <a:xfrm>
            <a:off x="1392237" y="5102225"/>
            <a:ext cx="60753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D11BD5"/>
              </a:buClr>
              <a:buSzPts val="2000"/>
              <a:buFont typeface="Calibri"/>
              <a:buNone/>
            </a:pPr>
            <a:r>
              <a:rPr b="1" i="0" lang="en-US" sz="2000" u="none">
                <a:solidFill>
                  <a:srgbClr val="D11BD5"/>
                </a:solidFill>
                <a:latin typeface="Calibri"/>
                <a:ea typeface="Calibri"/>
                <a:cs typeface="Calibri"/>
                <a:sym typeface="Calibri"/>
              </a:rPr>
              <a:t>A biological and an artificial neuron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History of AI (contd…)</a:t>
            </a:r>
            <a:endParaRPr/>
          </a:p>
        </p:txBody>
      </p:sp>
      <p:sp>
        <p:nvSpPr>
          <p:cNvPr id="251" name="Google Shape;251;p21"/>
          <p:cNvSpPr txBox="1"/>
          <p:nvPr>
            <p:ph idx="1" type="body"/>
          </p:nvPr>
        </p:nvSpPr>
        <p:spPr>
          <a:xfrm>
            <a:off x="457200" y="11128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1965		Robinson's complete algorithm for logical reasoning</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1966—73	AI discovers computational complexity</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		Neural network research almost disappears</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1969—79	Early development of knowledge-based systems</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1980-- 	AI becomes an industry </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1986-- 	Neural networks return to popularity</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1987--	AI becomes a science </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1995--	The emergence of intelligent agents </a:t>
            </a:r>
            <a:endParaRPr/>
          </a:p>
          <a:p>
            <a:pPr indent="-215900" lvl="0" marL="342900" marR="0" rtl="0" algn="l">
              <a:lnSpc>
                <a:spcPct val="15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252" name="Google Shape;252;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58" name="Google Shape;25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59" name="Google Shape;259;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260" name="Google Shape;260;p22"/>
          <p:cNvPicPr preferRelativeResize="0"/>
          <p:nvPr/>
        </p:nvPicPr>
        <p:blipFill rotWithShape="1">
          <a:blip r:embed="rId3">
            <a:alphaModFix/>
          </a:blip>
          <a:srcRect b="0" l="0" r="0" t="0"/>
          <a:stretch/>
        </p:blipFill>
        <p:spPr>
          <a:xfrm>
            <a:off x="0" y="233362"/>
            <a:ext cx="9144000" cy="639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457200" y="152400"/>
            <a:ext cx="8229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Domains related to AI</a:t>
            </a:r>
            <a:endParaRPr/>
          </a:p>
        </p:txBody>
      </p:sp>
      <p:sp>
        <p:nvSpPr>
          <p:cNvPr id="266" name="Google Shape;266;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67" name="Google Shape;267;p23"/>
          <p:cNvSpPr txBox="1"/>
          <p:nvPr>
            <p:ph idx="1" type="body"/>
          </p:nvPr>
        </p:nvSpPr>
        <p:spPr>
          <a:xfrm>
            <a:off x="457200" y="7620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Philosophy</a:t>
            </a:r>
            <a:r>
              <a:rPr b="0" i="0" lang="en-US" sz="1800" u="none">
                <a:solidFill>
                  <a:schemeClr val="dk1"/>
                </a:solidFill>
                <a:latin typeface="Calibri"/>
                <a:ea typeface="Calibri"/>
                <a:cs typeface="Calibri"/>
                <a:sym typeface="Calibri"/>
              </a:rPr>
              <a:t>		Logic, methods of reasoning, mind as physical </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system, foundations of learning, language,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rationality.</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Mathematics</a:t>
            </a:r>
            <a:r>
              <a:rPr b="0" i="0" lang="en-US" sz="1800" u="none">
                <a:solidFill>
                  <a:schemeClr val="dk1"/>
                </a:solidFill>
                <a:latin typeface="Calibri"/>
                <a:ea typeface="Calibri"/>
                <a:cs typeface="Calibri"/>
                <a:sym typeface="Calibri"/>
              </a:rPr>
              <a:t>		Formal representation and proof, algorithms,</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computation, (un)decidability, (in)tractability,</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probability.</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Economics</a:t>
            </a:r>
            <a:r>
              <a:rPr b="0" i="0" lang="en-US" sz="1800" u="none">
                <a:solidFill>
                  <a:schemeClr val="dk1"/>
                </a:solidFill>
                <a:latin typeface="Calibri"/>
                <a:ea typeface="Calibri"/>
                <a:cs typeface="Calibri"/>
                <a:sym typeface="Calibri"/>
              </a:rPr>
              <a:t>		utility, decision theory </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Neuroscience</a:t>
            </a:r>
            <a:r>
              <a:rPr b="0" i="0" lang="en-US" sz="1800" u="none">
                <a:solidFill>
                  <a:schemeClr val="dk1"/>
                </a:solidFill>
                <a:latin typeface="Calibri"/>
                <a:ea typeface="Calibri"/>
                <a:cs typeface="Calibri"/>
                <a:sym typeface="Calibri"/>
              </a:rPr>
              <a:t>	                 neurons as information processing units.</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Psychology </a:t>
            </a:r>
            <a:r>
              <a:rPr b="0" i="0" lang="en-US" sz="1800" u="none">
                <a:solidFill>
                  <a:schemeClr val="dk1"/>
                </a:solidFill>
                <a:latin typeface="Calibri"/>
                <a:ea typeface="Calibri"/>
                <a:cs typeface="Calibri"/>
                <a:sym typeface="Calibri"/>
              </a:rPr>
              <a:t>                 	how do people behave, perceive, process Cognitive Science                </a:t>
            </a:r>
            <a:endParaRPr/>
          </a:p>
          <a:p>
            <a:pPr indent="-342900" lvl="0" marL="342900" marR="0" rtl="0" algn="just">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information,  represent knowledge.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Computer</a:t>
            </a:r>
            <a:r>
              <a:rPr b="0" i="0" lang="en-US" sz="1800" u="none">
                <a:solidFill>
                  <a:schemeClr val="dk1"/>
                </a:solidFill>
                <a:latin typeface="Calibri"/>
                <a:ea typeface="Calibri"/>
                <a:cs typeface="Calibri"/>
                <a:sym typeface="Calibri"/>
              </a:rPr>
              <a:t> 		building fast computers </a:t>
            </a:r>
            <a:br>
              <a:rPr b="0" i="0" lang="en-US" sz="1800" u="none">
                <a:solidFill>
                  <a:schemeClr val="dk1"/>
                </a:solidFill>
                <a:latin typeface="Calibri"/>
                <a:ea typeface="Calibri"/>
                <a:cs typeface="Calibri"/>
                <a:sym typeface="Calibri"/>
              </a:rPr>
            </a:br>
            <a:r>
              <a:rPr b="1" i="0" lang="en-US" sz="1800" u="none">
                <a:solidFill>
                  <a:schemeClr val="dk1"/>
                </a:solidFill>
                <a:latin typeface="Calibri"/>
                <a:ea typeface="Calibri"/>
                <a:cs typeface="Calibri"/>
                <a:sym typeface="Calibri"/>
              </a:rPr>
              <a:t>engineering</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Control theory</a:t>
            </a:r>
            <a:r>
              <a:rPr b="0" i="0" lang="en-US" sz="1800" u="none">
                <a:solidFill>
                  <a:schemeClr val="dk1"/>
                </a:solidFill>
                <a:latin typeface="Calibri"/>
                <a:ea typeface="Calibri"/>
                <a:cs typeface="Calibri"/>
                <a:sym typeface="Calibri"/>
              </a:rPr>
              <a:t>	                 design systems that maximize an objective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function over time </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Linguistics</a:t>
            </a:r>
            <a:r>
              <a:rPr b="0" i="0" lang="en-US" sz="1800" u="none">
                <a:solidFill>
                  <a:schemeClr val="dk1"/>
                </a:solidFill>
                <a:latin typeface="Calibri"/>
                <a:ea typeface="Calibri"/>
                <a:cs typeface="Calibri"/>
                <a:sym typeface="Calibri"/>
              </a:rPr>
              <a:t>		knowledge representation, grammar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Questions?</a:t>
            </a:r>
            <a:endParaRPr/>
          </a:p>
        </p:txBody>
      </p:sp>
      <p:sp>
        <p:nvSpPr>
          <p:cNvPr id="274" name="Google Shape;274;p24"/>
          <p:cNvSpPr txBox="1"/>
          <p:nvPr>
            <p:ph idx="1" type="body"/>
          </p:nvPr>
        </p:nvSpPr>
        <p:spPr>
          <a:xfrm>
            <a:off x="304800" y="1600200"/>
            <a:ext cx="8839200" cy="4525962"/>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When did the first notion of AI evolve?</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Any standard definition of AI?</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What is ‘rational’?</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What is a turing machine?</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How does a neuron work?</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“AI Winter”?</a:t>
            </a:r>
            <a:endParaRPr/>
          </a:p>
          <a:p>
            <a:pPr indent="-311150" lvl="0" marL="514350" marR="0" rtl="0" algn="l">
              <a:lnSpc>
                <a:spcPct val="100000"/>
              </a:lnSpc>
              <a:spcBef>
                <a:spcPts val="640"/>
              </a:spcBef>
              <a:spcAft>
                <a:spcPts val="0"/>
              </a:spcAft>
              <a:buClr>
                <a:schemeClr val="dk1"/>
              </a:buClr>
              <a:buSzPts val="3200"/>
              <a:buFont typeface="Calibri"/>
              <a:buNone/>
            </a:pPr>
            <a:r>
              <a:t/>
            </a:r>
            <a:endParaRPr b="0" i="0" sz="3200" u="none">
              <a:solidFill>
                <a:schemeClr val="dk1"/>
              </a:solidFill>
              <a:latin typeface="Calibri"/>
              <a:ea typeface="Calibri"/>
              <a:cs typeface="Calibri"/>
              <a:sym typeface="Calibri"/>
            </a:endParaRPr>
          </a:p>
          <a:p>
            <a:pPr indent="-514350" lvl="0" marL="51435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https://www.youtube.com/watch?v=mrwc4wpiqsY</a:t>
            </a:r>
            <a:endParaRPr/>
          </a:p>
        </p:txBody>
      </p:sp>
      <p:sp>
        <p:nvSpPr>
          <p:cNvPr id="275" name="Google Shape;275;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Agenda</a:t>
            </a:r>
            <a:endParaRPr/>
          </a:p>
        </p:txBody>
      </p:sp>
      <p:sp>
        <p:nvSpPr>
          <p:cNvPr id="101" name="Google Shape;101;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cap="none" strike="noStrike">
                <a:solidFill>
                  <a:srgbClr val="898989"/>
                </a:solidFill>
                <a:latin typeface="Times"/>
                <a:ea typeface="Times"/>
                <a:cs typeface="Times"/>
                <a:sym typeface="Times"/>
              </a:rPr>
              <a:t>‹#›</a:t>
            </a:fld>
            <a:endParaRPr/>
          </a:p>
        </p:txBody>
      </p:sp>
      <p:sp>
        <p:nvSpPr>
          <p:cNvPr id="102" name="Google Shape;102;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Introduction</a:t>
            </a:r>
            <a:endParaRPr/>
          </a:p>
          <a:p>
            <a:pPr indent="-342900" lvl="0" marL="342900" marR="0" rtl="0" algn="just">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Motivation</a:t>
            </a:r>
            <a:endParaRPr/>
          </a:p>
          <a:p>
            <a:pPr indent="-342900" lvl="0" marL="342900" marR="0" rtl="0" algn="just">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Definitions</a:t>
            </a:r>
            <a:endParaRPr/>
          </a:p>
          <a:p>
            <a:pPr indent="-342900" lvl="0" marL="342900" marR="0" rtl="0" algn="just">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History of AI</a:t>
            </a:r>
            <a:endParaRPr/>
          </a:p>
          <a:p>
            <a:pPr indent="-342900" lvl="0" marL="342900" marR="0" rtl="0" algn="just">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Questions</a:t>
            </a:r>
            <a:endParaRPr/>
          </a:p>
          <a:p>
            <a:pPr indent="-190500" lvl="0" marL="342900" marR="0" rtl="0" algn="just">
              <a:lnSpc>
                <a:spcPct val="100000"/>
              </a:lnSpc>
              <a:spcBef>
                <a:spcPts val="480"/>
              </a:spcBef>
              <a:spcAft>
                <a:spcPts val="0"/>
              </a:spcAft>
              <a:buClr>
                <a:schemeClr val="dk1"/>
              </a:buClr>
              <a:buSzPts val="2400"/>
              <a:buFont typeface="Arial"/>
              <a:buNone/>
            </a:pPr>
            <a:r>
              <a:t/>
            </a:r>
            <a:endParaRPr b="0" i="1"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1" sz="24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ph type="ctrTitle"/>
          </p:nvPr>
        </p:nvSpPr>
        <p:spPr>
          <a:xfrm>
            <a:off x="762000" y="2339975"/>
            <a:ext cx="7772400" cy="1241425"/>
          </a:xfrm>
          <a:prstGeom prst="roundRect">
            <a:avLst>
              <a:gd fmla="val 3600" name="adj"/>
            </a:avLst>
          </a:prstGeom>
          <a:solidFill>
            <a:srgbClr val="FFFF99"/>
          </a:solidFill>
          <a:ln cap="flat" cmpd="sng" w="2857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Introduction</a:t>
            </a:r>
            <a:endParaRPr/>
          </a:p>
        </p:txBody>
      </p:sp>
      <p:sp>
        <p:nvSpPr>
          <p:cNvPr id="114" name="Google Shape;114;p5"/>
          <p:cNvSpPr txBox="1"/>
          <p:nvPr>
            <p:ph idx="1" type="body"/>
          </p:nvPr>
        </p:nvSpPr>
        <p:spPr>
          <a:xfrm>
            <a:off x="152400" y="838200"/>
            <a:ext cx="86868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B0F0"/>
              </a:buClr>
              <a:buSzPts val="2000"/>
              <a:buFont typeface="Arial"/>
              <a:buNone/>
            </a:pPr>
            <a:r>
              <a:rPr b="1" i="1" lang="en-US" sz="2000" u="none">
                <a:solidFill>
                  <a:srgbClr val="00B0F0"/>
                </a:solidFill>
                <a:latin typeface="Calibri"/>
                <a:ea typeface="Calibri"/>
                <a:cs typeface="Calibri"/>
                <a:sym typeface="Calibri"/>
              </a:rPr>
              <a:t>Artificial Intelligence (AI) </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is a form of intelligence; a type of technology and a field of study</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covers a broad range of domains and applications </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is expected to impact every field in the future</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is a branch of Computer Science that pursues creating the computers or machines as intelligent as human beings</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is the science and engineering of making intelligent machines, especially intelligent computer programs</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overall, its core idea is building machines and algorithms - capable of performing computational tasks that would otherwise require human like brain functions</a:t>
            </a:r>
            <a:endParaRPr/>
          </a:p>
        </p:txBody>
      </p:sp>
      <p:sp>
        <p:nvSpPr>
          <p:cNvPr id="115" name="Google Shape;115;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cap="none" strike="noStrike">
                <a:solidFill>
                  <a:srgbClr val="898989"/>
                </a:solidFill>
                <a:latin typeface="Times"/>
                <a:ea typeface="Times"/>
                <a:cs typeface="Times"/>
                <a:sym typeface="Times"/>
              </a:rPr>
              <a:t>‹#›</a:t>
            </a:fld>
            <a:endParaRPr/>
          </a:p>
        </p:txBody>
      </p:sp>
      <p:sp>
        <p:nvSpPr>
          <p:cNvPr descr="accurate arrows neural network validation" id="116" name="Google Shape;116;p5"/>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descr="accurate arrows neural network validation" id="117" name="Google Shape;117;p5"/>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Introduction   (contd…)</a:t>
            </a:r>
            <a:endParaRPr/>
          </a:p>
        </p:txBody>
      </p:sp>
      <p:sp>
        <p:nvSpPr>
          <p:cNvPr id="123" name="Google Shape;123;p6"/>
          <p:cNvSpPr txBox="1"/>
          <p:nvPr>
            <p:ph idx="1" type="body"/>
          </p:nvPr>
        </p:nvSpPr>
        <p:spPr>
          <a:xfrm>
            <a:off x="152400" y="914400"/>
            <a:ext cx="87630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Al is concerned with the design of intelligence in an artificial device</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term was coined by </a:t>
            </a:r>
            <a:r>
              <a:rPr b="1" i="0" lang="en-US" sz="2000" u="none">
                <a:solidFill>
                  <a:srgbClr val="00B0F0"/>
                </a:solidFill>
                <a:latin typeface="Calibri"/>
                <a:ea typeface="Calibri"/>
                <a:cs typeface="Calibri"/>
                <a:sym typeface="Calibri"/>
              </a:rPr>
              <a:t>John McCarthy</a:t>
            </a:r>
            <a:r>
              <a:rPr b="0" i="0" lang="en-US" sz="2000" u="none">
                <a:solidFill>
                  <a:schemeClr val="dk1"/>
                </a:solidFill>
                <a:latin typeface="Calibri"/>
                <a:ea typeface="Calibri"/>
                <a:cs typeface="Calibri"/>
                <a:sym typeface="Calibri"/>
              </a:rPr>
              <a:t> in </a:t>
            </a:r>
            <a:r>
              <a:rPr b="1" i="0" lang="en-US" sz="2000" u="none">
                <a:solidFill>
                  <a:srgbClr val="00B0F0"/>
                </a:solidFill>
                <a:latin typeface="Calibri"/>
                <a:ea typeface="Calibri"/>
                <a:cs typeface="Calibri"/>
                <a:sym typeface="Calibri"/>
              </a:rPr>
              <a:t>1956</a:t>
            </a:r>
            <a:r>
              <a:rPr b="0" i="0" lang="en-US" sz="2000" u="none">
                <a:solidFill>
                  <a:schemeClr val="dk1"/>
                </a:solidFill>
                <a:latin typeface="Calibri"/>
                <a:ea typeface="Calibri"/>
                <a:cs typeface="Calibri"/>
                <a:sym typeface="Calibri"/>
              </a:rPr>
              <a:t>    </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AI is the study of the mental faculties / processes through the use of computational models</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AI is unique, sharing borders with Mathematics, Computer Science, Philosophy,</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Psychology, Biology, Cognitive Science and many others</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Although there is no clear definition of AI or even Intelligence, it can be described as an attempt to build machines, that, like humans can think and act, able to learn and use knowledge to solve problems on their own </a:t>
            </a:r>
            <a:br>
              <a:rPr b="0" i="0" lang="en-US" sz="2000" u="none">
                <a:solidFill>
                  <a:schemeClr val="dk1"/>
                </a:solidFill>
                <a:latin typeface="Calibri"/>
                <a:ea typeface="Calibri"/>
                <a:cs typeface="Calibri"/>
                <a:sym typeface="Calibri"/>
              </a:rPr>
            </a:br>
            <a:endParaRPr/>
          </a:p>
        </p:txBody>
      </p:sp>
      <p:sp>
        <p:nvSpPr>
          <p:cNvPr id="124" name="Google Shape;124;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125" name="Google Shape;125;p6"/>
          <p:cNvPicPr preferRelativeResize="0"/>
          <p:nvPr/>
        </p:nvPicPr>
        <p:blipFill rotWithShape="1">
          <a:blip r:embed="rId3">
            <a:alphaModFix/>
          </a:blip>
          <a:srcRect b="0" l="0" r="0" t="0"/>
          <a:stretch/>
        </p:blipFill>
        <p:spPr>
          <a:xfrm>
            <a:off x="8001000" y="914400"/>
            <a:ext cx="885825" cy="118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Motivation</a:t>
            </a:r>
            <a:endParaRPr/>
          </a:p>
        </p:txBody>
      </p:sp>
      <p:sp>
        <p:nvSpPr>
          <p:cNvPr id="131" name="Google Shape;131;p7"/>
          <p:cNvSpPr txBox="1"/>
          <p:nvPr>
            <p:ph idx="1" type="body"/>
          </p:nvPr>
        </p:nvSpPr>
        <p:spPr>
          <a:xfrm>
            <a:off x="457200" y="1524000"/>
            <a:ext cx="8229600" cy="144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 intersection of many classic disciplines - including philosophy, neuroscience, behavioral economics, computer science, and mechanical engineering</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This interdisciplinary rooted nature of AI has captured our imagination, especially for people of all interests and backgrounds</a:t>
            </a:r>
            <a:endParaRPr/>
          </a:p>
        </p:txBody>
      </p:sp>
      <p:sp>
        <p:nvSpPr>
          <p:cNvPr id="132" name="Google Shape;132;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133" name="Google Shape;133;p7"/>
          <p:cNvPicPr preferRelativeResize="0"/>
          <p:nvPr/>
        </p:nvPicPr>
        <p:blipFill rotWithShape="1">
          <a:blip r:embed="rId3">
            <a:alphaModFix/>
          </a:blip>
          <a:srcRect b="0" l="0" r="0" t="0"/>
          <a:stretch/>
        </p:blipFill>
        <p:spPr>
          <a:xfrm>
            <a:off x="457200" y="3733800"/>
            <a:ext cx="8382000" cy="2514600"/>
          </a:xfrm>
          <a:prstGeom prst="rect">
            <a:avLst/>
          </a:prstGeom>
          <a:noFill/>
          <a:ln>
            <a:noFill/>
          </a:ln>
        </p:spPr>
      </p:pic>
      <p:sp>
        <p:nvSpPr>
          <p:cNvPr id="134" name="Google Shape;134;p7"/>
          <p:cNvSpPr txBox="1"/>
          <p:nvPr/>
        </p:nvSpPr>
        <p:spPr>
          <a:xfrm>
            <a:off x="2209800" y="762000"/>
            <a:ext cx="5181600" cy="708025"/>
          </a:xfrm>
          <a:prstGeom prst="rect">
            <a:avLst/>
          </a:prstGeom>
          <a:solidFill>
            <a:srgbClr val="FCD5B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Calibri"/>
              <a:buNone/>
            </a:pPr>
            <a:r>
              <a:rPr b="0" i="1" lang="en-US" sz="2000" u="none">
                <a:solidFill>
                  <a:schemeClr val="dk1"/>
                </a:solidFill>
                <a:latin typeface="Calibri"/>
                <a:ea typeface="Calibri"/>
                <a:cs typeface="Calibri"/>
                <a:sym typeface="Calibri"/>
              </a:rPr>
              <a:t>“Any fool can know. The point is to understand.”</a:t>
            </a:r>
            <a:br>
              <a:rPr b="0" i="0" lang="en-US" sz="2000" u="none">
                <a:solidFill>
                  <a:schemeClr val="dk1"/>
                </a:solidFill>
                <a:latin typeface="Calibri"/>
                <a:ea typeface="Calibri"/>
                <a:cs typeface="Calibri"/>
                <a:sym typeface="Calibri"/>
              </a:rPr>
            </a:br>
            <a:r>
              <a:rPr b="0" i="1" lang="en-US" sz="2000" u="none">
                <a:solidFill>
                  <a:schemeClr val="dk1"/>
                </a:solidFill>
                <a:latin typeface="Calibri"/>
                <a:ea typeface="Calibri"/>
                <a:cs typeface="Calibri"/>
                <a:sym typeface="Calibri"/>
              </a:rPr>
              <a:t>— Albert Einstein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457200" y="762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Motivation   (contd…)</a:t>
            </a:r>
            <a:endParaRPr/>
          </a:p>
        </p:txBody>
      </p:sp>
      <p:sp>
        <p:nvSpPr>
          <p:cNvPr id="140" name="Google Shape;140;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descr="Image for post" id="141" name="Google Shape;141;p8"/>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descr="Image for post" id="142" name="Google Shape;142;p8"/>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43" name="Google Shape;143;p8"/>
          <p:cNvSpPr txBox="1"/>
          <p:nvPr/>
        </p:nvSpPr>
        <p:spPr>
          <a:xfrm>
            <a:off x="762000" y="685800"/>
            <a:ext cx="244316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000"/>
              <a:buFont typeface="Calibri"/>
              <a:buNone/>
            </a:pPr>
            <a:r>
              <a:rPr b="1" i="1" lang="en-US" sz="2000" u="none">
                <a:solidFill>
                  <a:srgbClr val="7030A0"/>
                </a:solidFill>
                <a:latin typeface="Calibri"/>
                <a:ea typeface="Calibri"/>
                <a:cs typeface="Calibri"/>
                <a:sym typeface="Calibri"/>
              </a:rPr>
              <a:t>Business Implications</a:t>
            </a:r>
            <a:endParaRPr/>
          </a:p>
        </p:txBody>
      </p:sp>
      <p:pic>
        <p:nvPicPr>
          <p:cNvPr id="144" name="Google Shape;144;p8"/>
          <p:cNvPicPr preferRelativeResize="0"/>
          <p:nvPr/>
        </p:nvPicPr>
        <p:blipFill rotWithShape="1">
          <a:blip r:embed="rId3">
            <a:alphaModFix/>
          </a:blip>
          <a:srcRect b="0" l="0" r="0" t="0"/>
          <a:stretch/>
        </p:blipFill>
        <p:spPr>
          <a:xfrm>
            <a:off x="152400" y="1295400"/>
            <a:ext cx="8748712" cy="2362200"/>
          </a:xfrm>
          <a:prstGeom prst="rect">
            <a:avLst/>
          </a:prstGeom>
          <a:noFill/>
          <a:ln>
            <a:noFill/>
          </a:ln>
        </p:spPr>
      </p:pic>
      <p:sp>
        <p:nvSpPr>
          <p:cNvPr descr="Image for post" id="145" name="Google Shape;145;p8"/>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46" name="Google Shape;146;p8"/>
          <p:cNvPicPr preferRelativeResize="0"/>
          <p:nvPr/>
        </p:nvPicPr>
        <p:blipFill rotWithShape="1">
          <a:blip r:embed="rId4">
            <a:alphaModFix/>
          </a:blip>
          <a:srcRect b="0" l="0" r="0" t="0"/>
          <a:stretch/>
        </p:blipFill>
        <p:spPr>
          <a:xfrm>
            <a:off x="481012" y="4038600"/>
            <a:ext cx="7824787" cy="2649537"/>
          </a:xfrm>
          <a:prstGeom prst="rect">
            <a:avLst/>
          </a:prstGeom>
          <a:noFill/>
          <a:ln>
            <a:noFill/>
          </a:ln>
        </p:spPr>
      </p:pic>
      <p:sp>
        <p:nvSpPr>
          <p:cNvPr id="147" name="Google Shape;147;p8"/>
          <p:cNvSpPr txBox="1"/>
          <p:nvPr/>
        </p:nvSpPr>
        <p:spPr>
          <a:xfrm>
            <a:off x="762000" y="3657600"/>
            <a:ext cx="244316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000"/>
              <a:buFont typeface="Calibri"/>
              <a:buNone/>
            </a:pPr>
            <a:r>
              <a:rPr b="1" i="1" lang="en-US" sz="2000" u="none">
                <a:solidFill>
                  <a:srgbClr val="7030A0"/>
                </a:solidFill>
                <a:latin typeface="Calibri"/>
                <a:ea typeface="Calibri"/>
                <a:cs typeface="Calibri"/>
                <a:sym typeface="Calibri"/>
              </a:rPr>
              <a:t>Societal Implications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153" name="Google Shape;153;p9"/>
          <p:cNvPicPr preferRelativeResize="0"/>
          <p:nvPr/>
        </p:nvPicPr>
        <p:blipFill rotWithShape="1">
          <a:blip r:embed="rId3">
            <a:alphaModFix/>
          </a:blip>
          <a:srcRect b="0" l="0" r="0" t="0"/>
          <a:stretch/>
        </p:blipFill>
        <p:spPr>
          <a:xfrm>
            <a:off x="381000" y="892175"/>
            <a:ext cx="7391400" cy="2232025"/>
          </a:xfrm>
          <a:prstGeom prst="rect">
            <a:avLst/>
          </a:prstGeom>
          <a:noFill/>
          <a:ln>
            <a:noFill/>
          </a:ln>
        </p:spPr>
      </p:pic>
      <p:pic>
        <p:nvPicPr>
          <p:cNvPr id="154" name="Google Shape;154;p9"/>
          <p:cNvPicPr preferRelativeResize="0"/>
          <p:nvPr/>
        </p:nvPicPr>
        <p:blipFill rotWithShape="1">
          <a:blip r:embed="rId4">
            <a:alphaModFix/>
          </a:blip>
          <a:srcRect b="0" l="0" r="0" t="0"/>
          <a:stretch/>
        </p:blipFill>
        <p:spPr>
          <a:xfrm>
            <a:off x="354012" y="3505200"/>
            <a:ext cx="4121150" cy="1524000"/>
          </a:xfrm>
          <a:prstGeom prst="rect">
            <a:avLst/>
          </a:prstGeom>
          <a:noFill/>
          <a:ln>
            <a:noFill/>
          </a:ln>
        </p:spPr>
      </p:pic>
      <p:sp>
        <p:nvSpPr>
          <p:cNvPr id="155" name="Google Shape;155;p9"/>
          <p:cNvSpPr txBox="1"/>
          <p:nvPr/>
        </p:nvSpPr>
        <p:spPr>
          <a:xfrm>
            <a:off x="457200" y="152400"/>
            <a:ext cx="8229600" cy="411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What is Artificial Intelligence (AI) ?</a:t>
            </a:r>
            <a:endParaRPr/>
          </a:p>
        </p:txBody>
      </p:sp>
      <p:pic>
        <p:nvPicPr>
          <p:cNvPr id="156" name="Google Shape;156;p9"/>
          <p:cNvPicPr preferRelativeResize="0"/>
          <p:nvPr/>
        </p:nvPicPr>
        <p:blipFill rotWithShape="1">
          <a:blip r:embed="rId5">
            <a:alphaModFix/>
          </a:blip>
          <a:srcRect b="0" l="0" r="0" t="0"/>
          <a:stretch/>
        </p:blipFill>
        <p:spPr>
          <a:xfrm>
            <a:off x="4446587" y="3276600"/>
            <a:ext cx="4457700" cy="26908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2000-12-07T20:49:02Z</dcterms:created>
  <dc:creator>Villanova</dc:creator>
</cp:coreProperties>
</file>

<file path=docProps/custom.xml><?xml version="1.0" encoding="utf-8"?>
<Properties xmlns="http://schemas.openxmlformats.org/officeDocument/2006/custom-properties" xmlns:vt="http://schemas.openxmlformats.org/officeDocument/2006/docPropsVTypes"/>
</file>