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71" r:id="rId9"/>
    <p:sldId id="273" r:id="rId10"/>
    <p:sldId id="269" r:id="rId11"/>
    <p:sldId id="272" r:id="rId12"/>
    <p:sldId id="276" r:id="rId13"/>
    <p:sldId id="275" r:id="rId14"/>
    <p:sldId id="274" r:id="rId15"/>
    <p:sldId id="286" r:id="rId16"/>
    <p:sldId id="323" r:id="rId17"/>
    <p:sldId id="284" r:id="rId18"/>
    <p:sldId id="322" r:id="rId19"/>
    <p:sldId id="319" r:id="rId20"/>
    <p:sldId id="320" r:id="rId21"/>
    <p:sldId id="324" r:id="rId22"/>
    <p:sldId id="325" r:id="rId23"/>
    <p:sldId id="329" r:id="rId24"/>
    <p:sldId id="330" r:id="rId25"/>
    <p:sldId id="278" r:id="rId26"/>
    <p:sldId id="277" r:id="rId27"/>
    <p:sldId id="281" r:id="rId28"/>
    <p:sldId id="280" r:id="rId29"/>
    <p:sldId id="282" r:id="rId30"/>
    <p:sldId id="318" r:id="rId31"/>
    <p:sldId id="326" r:id="rId32"/>
    <p:sldId id="327" r:id="rId33"/>
    <p:sldId id="283" r:id="rId34"/>
    <p:sldId id="288" r:id="rId35"/>
    <p:sldId id="291" r:id="rId36"/>
    <p:sldId id="292" r:id="rId37"/>
    <p:sldId id="293" r:id="rId38"/>
    <p:sldId id="295" r:id="rId39"/>
    <p:sldId id="297" r:id="rId40"/>
    <p:sldId id="309" r:id="rId41"/>
    <p:sldId id="313" r:id="rId42"/>
    <p:sldId id="311" r:id="rId43"/>
    <p:sldId id="314" r:id="rId44"/>
    <p:sldId id="298" r:id="rId45"/>
    <p:sldId id="315" r:id="rId46"/>
    <p:sldId id="316" r:id="rId47"/>
    <p:sldId id="312" r:id="rId48"/>
    <p:sldId id="321" r:id="rId49"/>
    <p:sldId id="353" r:id="rId50"/>
    <p:sldId id="354" r:id="rId51"/>
    <p:sldId id="355" r:id="rId52"/>
    <p:sldId id="299" r:id="rId53"/>
    <p:sldId id="341" r:id="rId54"/>
    <p:sldId id="343" r:id="rId55"/>
    <p:sldId id="344" r:id="rId56"/>
    <p:sldId id="342" r:id="rId57"/>
    <p:sldId id="357" r:id="rId58"/>
    <p:sldId id="358" r:id="rId59"/>
    <p:sldId id="345" r:id="rId60"/>
    <p:sldId id="300" r:id="rId61"/>
    <p:sldId id="356" r:id="rId62"/>
    <p:sldId id="334" r:id="rId63"/>
    <p:sldId id="335" r:id="rId64"/>
    <p:sldId id="333" r:id="rId65"/>
    <p:sldId id="340" r:id="rId66"/>
    <p:sldId id="336" r:id="rId67"/>
    <p:sldId id="337" r:id="rId68"/>
    <p:sldId id="338" r:id="rId69"/>
    <p:sldId id="331" r:id="rId70"/>
    <p:sldId id="332" r:id="rId71"/>
    <p:sldId id="301" r:id="rId72"/>
    <p:sldId id="346" r:id="rId73"/>
    <p:sldId id="347" r:id="rId74"/>
    <p:sldId id="348" r:id="rId75"/>
    <p:sldId id="349" r:id="rId76"/>
    <p:sldId id="350" r:id="rId77"/>
    <p:sldId id="351" r:id="rId78"/>
    <p:sldId id="35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 autoAdjust="0"/>
    <p:restoredTop sz="86715" autoAdjust="0"/>
  </p:normalViewPr>
  <p:slideViewPr>
    <p:cSldViewPr snapToGrid="0">
      <p:cViewPr varScale="1">
        <p:scale>
          <a:sx n="62" d="100"/>
          <a:sy n="6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31T06:27:2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32658 7390 370 0,'6'-8'347'0,"-5"0"-34"0,4 4-38 0,-1-1-38 16,-1-1-36-16,1 1-31 0,-4 5-13 0,5-8-11 16,-5 8-36-16,7-8-14 0,-7 8-15 0,4-5-16 15,-4 5-10-15,5-5-16 0,-5 5-13 16,3-6-7-16,-3 6-10 0,0 0-2 0,0 0-4 15,4-6-3-15,-4 6 2 0,0 0-13 0,0 0 15 16,0 0 0-16,0 0 2 0,0 0-5 0,6 5-2 16,-6-5-1-16,5 8 4 0,-5-8 2 15,5 8 1-15,-5-8-2 0,4 10-6 0,-1-5-3 16,-3-5 3-16,4 9 9 0,-2-1-3 0,-2-8 1 16,7 8-7-16,-7-8 1 0,5 10-11 0,-5-10-18 15,6 6-3-15,-6-6-16 0,6 10-11 0,-6-10-21 16,6 6-24-16,-6-6-12 0,0 0-26 0,6 4-62 15,-6-4-78-15,0 0-220 0,0 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7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2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5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8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1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4A4A-E583-4E4E-8325-569B58F4D7A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A5AB-6FA0-4532-8180-52087B54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0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Defining a Node of a Linked List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44" y="1111804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Each structure of the list is called a node, and consists of two fields: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Item (or) data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Address of the next item in the list (or) pointer to the next node in the list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35560" y="3284984"/>
            <a:ext cx="5317018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       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pointer*/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8256240" y="3775568"/>
            <a:ext cx="1371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9475440" y="4080368"/>
            <a:ext cx="94104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9246840" y="3775568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8403704" y="3857602"/>
            <a:ext cx="8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82958" y="4211796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85821" y="340623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node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9226" y="5253971"/>
            <a:ext cx="8341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which contain a member field pointing to the same structure type are called self-referential structures.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77548" y="2708920"/>
            <a:ext cx="4594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How to define a node of a linked list?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694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Singly linked List (C Program)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43095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 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data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Node* </a:t>
            </a:r>
            <a:r>
              <a:rPr lang="en-IN" dirty="0" smtClean="0"/>
              <a:t>next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</a:t>
            </a:r>
            <a:r>
              <a:rPr lang="en-IN" dirty="0" smtClean="0"/>
              <a:t>( ) {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Node* </a:t>
            </a:r>
            <a:r>
              <a:rPr lang="en-IN" dirty="0" smtClean="0"/>
              <a:t>n1 </a:t>
            </a:r>
            <a:r>
              <a:rPr lang="en-IN" dirty="0"/>
              <a:t>= </a:t>
            </a:r>
            <a:r>
              <a:rPr lang="en-IN" dirty="0" smtClean="0"/>
              <a:t>NULL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Node* </a:t>
            </a:r>
            <a:r>
              <a:rPr lang="en-IN" dirty="0" smtClean="0"/>
              <a:t>n2 </a:t>
            </a:r>
            <a:r>
              <a:rPr lang="en-IN" dirty="0"/>
              <a:t>= </a:t>
            </a:r>
            <a:r>
              <a:rPr lang="en-IN" dirty="0" smtClean="0"/>
              <a:t>NULL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Node* </a:t>
            </a:r>
            <a:r>
              <a:rPr lang="en-IN" dirty="0" smtClean="0"/>
              <a:t>n3 </a:t>
            </a:r>
            <a:r>
              <a:rPr lang="en-IN" dirty="0"/>
              <a:t>= </a:t>
            </a:r>
            <a:r>
              <a:rPr lang="en-IN" dirty="0" smtClean="0"/>
              <a:t>NULL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struct</a:t>
            </a:r>
            <a:r>
              <a:rPr lang="en-IN" dirty="0" smtClean="0"/>
              <a:t> Node *Head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smtClean="0"/>
              <a:t>n1 </a:t>
            </a:r>
            <a:r>
              <a:rPr lang="en-IN" dirty="0"/>
              <a:t>= (</a:t>
            </a:r>
            <a:r>
              <a:rPr lang="en-IN" dirty="0" err="1"/>
              <a:t>struct</a:t>
            </a:r>
            <a:r>
              <a:rPr lang="en-IN" dirty="0"/>
              <a:t> Node</a:t>
            </a:r>
            <a:r>
              <a:rPr lang="en-IN" dirty="0" smtClean="0"/>
              <a:t>*) </a:t>
            </a:r>
            <a:r>
              <a:rPr lang="en-IN" dirty="0" err="1" smtClean="0"/>
              <a:t>malloc</a:t>
            </a:r>
            <a:r>
              <a:rPr lang="en-IN" dirty="0" smtClean="0"/>
              <a:t> ( </a:t>
            </a:r>
            <a:r>
              <a:rPr lang="en-IN" dirty="0" err="1" smtClean="0"/>
              <a:t>sizeof</a:t>
            </a:r>
            <a:r>
              <a:rPr lang="en-IN" dirty="0" smtClean="0"/>
              <a:t> ( 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/>
              <a:t>Node</a:t>
            </a:r>
            <a:r>
              <a:rPr lang="en-IN" dirty="0" smtClean="0"/>
              <a:t>))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n2 </a:t>
            </a:r>
            <a:r>
              <a:rPr lang="en-IN" dirty="0"/>
              <a:t>= (</a:t>
            </a:r>
            <a:r>
              <a:rPr lang="en-IN" dirty="0" err="1"/>
              <a:t>struct</a:t>
            </a:r>
            <a:r>
              <a:rPr lang="en-IN" dirty="0"/>
              <a:t> Node</a:t>
            </a:r>
            <a:r>
              <a:rPr lang="en-IN" dirty="0" smtClean="0"/>
              <a:t>*) </a:t>
            </a:r>
            <a:r>
              <a:rPr lang="en-IN" dirty="0" err="1" smtClean="0"/>
              <a:t>malloc</a:t>
            </a:r>
            <a:r>
              <a:rPr lang="en-IN" dirty="0" smtClean="0"/>
              <a:t> ( </a:t>
            </a:r>
            <a:r>
              <a:rPr lang="en-IN" dirty="0" err="1" smtClean="0"/>
              <a:t>sizeof</a:t>
            </a:r>
            <a:r>
              <a:rPr lang="en-IN" dirty="0" smtClean="0"/>
              <a:t> ( 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/>
              <a:t>Node</a:t>
            </a:r>
            <a:r>
              <a:rPr lang="en-IN" dirty="0" smtClean="0"/>
              <a:t>))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n3 </a:t>
            </a:r>
            <a:r>
              <a:rPr lang="en-IN" dirty="0"/>
              <a:t>= (</a:t>
            </a:r>
            <a:r>
              <a:rPr lang="en-IN" dirty="0" err="1"/>
              <a:t>struct</a:t>
            </a:r>
            <a:r>
              <a:rPr lang="en-IN" dirty="0"/>
              <a:t> Node</a:t>
            </a:r>
            <a:r>
              <a:rPr lang="en-IN" dirty="0" smtClean="0"/>
              <a:t>*) </a:t>
            </a:r>
            <a:r>
              <a:rPr lang="en-IN" dirty="0" err="1" smtClean="0"/>
              <a:t>malloc</a:t>
            </a:r>
            <a:r>
              <a:rPr lang="en-IN" dirty="0" smtClean="0"/>
              <a:t> ( </a:t>
            </a:r>
            <a:r>
              <a:rPr lang="en-IN" dirty="0" err="1" smtClean="0"/>
              <a:t>sizeof</a:t>
            </a:r>
            <a:r>
              <a:rPr lang="en-IN" dirty="0" smtClean="0"/>
              <a:t> ( 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/>
              <a:t>Node</a:t>
            </a:r>
            <a:r>
              <a:rPr lang="en-IN" dirty="0" smtClean="0"/>
              <a:t>))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77379" y="3409244"/>
            <a:ext cx="2015066" cy="2410176"/>
            <a:chOff x="6677379" y="3409244"/>
            <a:chExt cx="2015066" cy="2410176"/>
          </a:xfrm>
        </p:grpSpPr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7998178" y="3725333"/>
              <a:ext cx="0" cy="383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7379" y="3409244"/>
              <a:ext cx="1981199" cy="699911"/>
              <a:chOff x="6982179" y="2122311"/>
              <a:chExt cx="1981199" cy="69991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982179" y="2122311"/>
                <a:ext cx="1981199" cy="699911"/>
                <a:chOff x="6982179" y="2122311"/>
                <a:chExt cx="1981199" cy="69991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x52e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982179" y="2511778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n1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" name="Straight Connector 13"/>
              <p:cNvCxnSpPr>
                <a:stCxn id="7" idx="0"/>
                <a:endCxn id="7" idx="2"/>
              </p:cNvCxnSpPr>
              <p:nvPr/>
            </p:nvCxnSpPr>
            <p:spPr>
              <a:xfrm>
                <a:off x="8302978" y="2438400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711246" y="4244621"/>
              <a:ext cx="1981199" cy="699911"/>
              <a:chOff x="6982179" y="2122311"/>
              <a:chExt cx="1981199" cy="69991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82179" y="2122311"/>
                <a:ext cx="1981199" cy="699911"/>
                <a:chOff x="6982179" y="2122311"/>
                <a:chExt cx="1981199" cy="69991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0x62a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982179" y="2511778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n2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8" name="Straight Connector 17"/>
              <p:cNvCxnSpPr>
                <a:stCxn id="19" idx="0"/>
                <a:endCxn id="19" idx="2"/>
              </p:cNvCxnSpPr>
              <p:nvPr/>
            </p:nvCxnSpPr>
            <p:spPr>
              <a:xfrm>
                <a:off x="8302978" y="2438400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711246" y="5119509"/>
              <a:ext cx="1981199" cy="699911"/>
              <a:chOff x="6982179" y="2122311"/>
              <a:chExt cx="1981199" cy="69991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982179" y="2122311"/>
                <a:ext cx="1981199" cy="699911"/>
                <a:chOff x="6982179" y="2122311"/>
                <a:chExt cx="1981199" cy="699911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0x43d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982179" y="2511778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n3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Straight Connector 23"/>
              <p:cNvCxnSpPr>
                <a:stCxn id="25" idx="0"/>
                <a:endCxn id="25" idx="2"/>
              </p:cNvCxnSpPr>
              <p:nvPr/>
            </p:nvCxnSpPr>
            <p:spPr>
              <a:xfrm>
                <a:off x="8302978" y="2438400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7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45178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Head = </a:t>
            </a:r>
            <a:r>
              <a:rPr lang="en-IN" dirty="0" smtClean="0"/>
              <a:t>n1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n1 -&gt; next = n2</a:t>
            </a:r>
          </a:p>
          <a:p>
            <a:pPr marL="0" indent="0">
              <a:buNone/>
            </a:pPr>
            <a:r>
              <a:rPr lang="en-IN" dirty="0" smtClean="0"/>
              <a:t>n2 -&gt; next = n3</a:t>
            </a:r>
          </a:p>
          <a:p>
            <a:pPr marL="0" indent="0">
              <a:buNone/>
            </a:pPr>
            <a:r>
              <a:rPr lang="en-IN" dirty="0" smtClean="0"/>
              <a:t>n3-&gt;next = NULL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937041" y="4319246"/>
            <a:ext cx="53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NULL</a:t>
            </a:r>
            <a:endParaRPr lang="en-IN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100688" y="3903967"/>
            <a:ext cx="6389514" cy="1144879"/>
            <a:chOff x="4100688" y="3903967"/>
            <a:chExt cx="6389514" cy="1144879"/>
          </a:xfrm>
        </p:grpSpPr>
        <p:grpSp>
          <p:nvGrpSpPr>
            <p:cNvPr id="52" name="Group 51"/>
            <p:cNvGrpSpPr/>
            <p:nvPr/>
          </p:nvGrpSpPr>
          <p:grpSpPr>
            <a:xfrm>
              <a:off x="9169402" y="3903967"/>
              <a:ext cx="1320800" cy="1084979"/>
              <a:chOff x="9169402" y="3903967"/>
              <a:chExt cx="1320800" cy="108497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9169402" y="3903967"/>
                <a:ext cx="1320800" cy="1084979"/>
                <a:chOff x="7642578" y="2122311"/>
                <a:chExt cx="1320800" cy="1084979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0x43d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013700" y="2896846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n3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1" name="Straight Connector 40"/>
              <p:cNvCxnSpPr>
                <a:stCxn id="42" idx="0"/>
                <a:endCxn id="42" idx="2"/>
              </p:cNvCxnSpPr>
              <p:nvPr/>
            </p:nvCxnSpPr>
            <p:spPr>
              <a:xfrm>
                <a:off x="9829802" y="4220056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100688" y="4234546"/>
              <a:ext cx="1027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Head</a:t>
              </a:r>
              <a:endParaRPr lang="en-IN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974164" y="3903967"/>
              <a:ext cx="1320800" cy="1111955"/>
              <a:chOff x="4974164" y="3903967"/>
              <a:chExt cx="1320800" cy="111195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974164" y="3903967"/>
                <a:ext cx="1320800" cy="1111955"/>
                <a:chOff x="7642578" y="2122311"/>
                <a:chExt cx="1320800" cy="111195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x52e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013700" y="2923822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n1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9" name="Straight Connector 28"/>
              <p:cNvCxnSpPr>
                <a:stCxn id="30" idx="0"/>
                <a:endCxn id="30" idx="2"/>
              </p:cNvCxnSpPr>
              <p:nvPr/>
            </p:nvCxnSpPr>
            <p:spPr>
              <a:xfrm>
                <a:off x="5634564" y="4220056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7049910" y="3903967"/>
              <a:ext cx="1320800" cy="1144879"/>
              <a:chOff x="7049910" y="3903967"/>
              <a:chExt cx="1320800" cy="114487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049910" y="3903967"/>
                <a:ext cx="1320800" cy="1144879"/>
                <a:chOff x="7642578" y="2122311"/>
                <a:chExt cx="1320800" cy="1144879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0x62a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036278" y="2956746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n2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36" idx="0"/>
                <a:endCxn id="36" idx="2"/>
              </p:cNvCxnSpPr>
              <p:nvPr/>
            </p:nvCxnSpPr>
            <p:spPr>
              <a:xfrm>
                <a:off x="7710310" y="4220056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>
              <a:endCxn id="36" idx="1"/>
            </p:cNvCxnSpPr>
            <p:nvPr/>
          </p:nvCxnSpPr>
          <p:spPr>
            <a:xfrm>
              <a:off x="5997927" y="4411967"/>
              <a:ext cx="10519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8117419" y="4411967"/>
              <a:ext cx="10519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09886" y="729441"/>
            <a:ext cx="2015066" cy="2410176"/>
            <a:chOff x="6677379" y="3409244"/>
            <a:chExt cx="2015066" cy="2410176"/>
          </a:xfrm>
        </p:grpSpPr>
        <p:cxnSp>
          <p:nvCxnSpPr>
            <p:cNvPr id="33" name="Straight Connector 32"/>
            <p:cNvCxnSpPr>
              <a:stCxn id="65" idx="0"/>
              <a:endCxn id="65" idx="2"/>
            </p:cNvCxnSpPr>
            <p:nvPr/>
          </p:nvCxnSpPr>
          <p:spPr>
            <a:xfrm>
              <a:off x="7998178" y="3725333"/>
              <a:ext cx="0" cy="383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6677379" y="3409244"/>
              <a:ext cx="1981199" cy="699911"/>
              <a:chOff x="6982179" y="2122311"/>
              <a:chExt cx="1981199" cy="69991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982179" y="2122311"/>
                <a:ext cx="1981199" cy="699911"/>
                <a:chOff x="6982179" y="2122311"/>
                <a:chExt cx="1981199" cy="699911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x52e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982179" y="2511778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n1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65" idx="0"/>
                <a:endCxn id="65" idx="2"/>
              </p:cNvCxnSpPr>
              <p:nvPr/>
            </p:nvCxnSpPr>
            <p:spPr>
              <a:xfrm>
                <a:off x="8302978" y="2438400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11246" y="4244621"/>
              <a:ext cx="1981199" cy="699911"/>
              <a:chOff x="6982179" y="2122311"/>
              <a:chExt cx="1981199" cy="69991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982179" y="2122311"/>
                <a:ext cx="1981199" cy="699911"/>
                <a:chOff x="6982179" y="2122311"/>
                <a:chExt cx="1981199" cy="69991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0x62a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982179" y="2511778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n2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0" idx="0"/>
                <a:endCxn id="60" idx="2"/>
              </p:cNvCxnSpPr>
              <p:nvPr/>
            </p:nvCxnSpPr>
            <p:spPr>
              <a:xfrm>
                <a:off x="8302978" y="2438400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711246" y="5119509"/>
              <a:ext cx="1981199" cy="699911"/>
              <a:chOff x="6982179" y="2122311"/>
              <a:chExt cx="1981199" cy="69991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982179" y="2122311"/>
                <a:ext cx="1981199" cy="699911"/>
                <a:chOff x="6982179" y="2122311"/>
                <a:chExt cx="1981199" cy="699911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7642578" y="2438400"/>
                  <a:ext cx="1320800" cy="383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7800622" y="2122311"/>
                  <a:ext cx="959556" cy="214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0x43d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982179" y="2511778"/>
                  <a:ext cx="533399" cy="310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n3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4" name="Straight Connector 53"/>
              <p:cNvCxnSpPr>
                <a:stCxn id="55" idx="0"/>
                <a:endCxn id="55" idx="2"/>
              </p:cNvCxnSpPr>
              <p:nvPr/>
            </p:nvCxnSpPr>
            <p:spPr>
              <a:xfrm>
                <a:off x="8302978" y="2438400"/>
                <a:ext cx="0" cy="383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9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380089"/>
            <a:ext cx="10515600" cy="179687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825625"/>
            <a:ext cx="12573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81" y="2718064"/>
            <a:ext cx="7677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85" y="188314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Evaluate the following expressions: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address value is held by temp-&gt;next?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does temp-&gt;next-&gt;data evaluate to?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does (Head-&gt;next-&gt;next == temp) evaluate to?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Using </a:t>
            </a:r>
            <a:r>
              <a:rPr lang="en-GB" dirty="0"/>
              <a:t>Head, temp, temp1 how can we access </a:t>
            </a:r>
            <a:r>
              <a:rPr lang="en-GB" dirty="0" smtClean="0"/>
              <a:t>‘O'?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How does </a:t>
            </a:r>
            <a:r>
              <a:rPr lang="en-GB" dirty="0" smtClean="0"/>
              <a:t>the </a:t>
            </a:r>
            <a:r>
              <a:rPr lang="en-GB" dirty="0"/>
              <a:t>following statements change our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temp-&gt;next = </a:t>
            </a:r>
            <a:r>
              <a:rPr lang="en-GB" dirty="0" smtClean="0"/>
              <a:t>temp1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temp1 </a:t>
            </a:r>
            <a:r>
              <a:rPr lang="en-GB" dirty="0"/>
              <a:t>= </a:t>
            </a:r>
            <a:r>
              <a:rPr lang="en-GB" dirty="0" smtClean="0"/>
              <a:t>temp-</a:t>
            </a:r>
            <a:r>
              <a:rPr lang="en-GB" dirty="0"/>
              <a:t>&gt;next-&gt;next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Head = head-&gt;next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temp1 </a:t>
            </a:r>
            <a:r>
              <a:rPr lang="en-GB" dirty="0"/>
              <a:t>= Null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09" y="263525"/>
            <a:ext cx="7677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844"/>
            <a:ext cx="10515600" cy="571411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Algorithm to print the values stored in a linked list</a:t>
            </a:r>
          </a:p>
          <a:p>
            <a:pPr marL="0" indent="0">
              <a:buNone/>
            </a:pPr>
            <a:r>
              <a:rPr lang="en-GB" dirty="0" smtClean="0"/>
              <a:t>Algorithm print(L)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1. temp </a:t>
            </a:r>
            <a:r>
              <a:rPr lang="en-GB" dirty="0"/>
              <a:t>= </a:t>
            </a:r>
            <a:r>
              <a:rPr lang="en-GB" dirty="0" smtClean="0"/>
              <a:t>L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2. while(temp </a:t>
            </a:r>
            <a:r>
              <a:rPr lang="en-GB" dirty="0"/>
              <a:t>!= NULL) 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print (temp -&gt; data)      </a:t>
            </a:r>
          </a:p>
          <a:p>
            <a:pPr marL="0" indent="0">
              <a:buNone/>
            </a:pPr>
            <a:r>
              <a:rPr lang="en-GB" dirty="0" smtClean="0"/>
              <a:t>	temp </a:t>
            </a:r>
            <a:r>
              <a:rPr lang="en-GB" dirty="0"/>
              <a:t>= temp-&gt;</a:t>
            </a:r>
            <a:r>
              <a:rPr lang="en-GB" dirty="0" smtClean="0"/>
              <a:t>next</a:t>
            </a:r>
          </a:p>
          <a:p>
            <a:pPr marL="0" indent="0">
              <a:buNone/>
            </a:pPr>
            <a:r>
              <a:rPr lang="en-GB" dirty="0" smtClean="0"/>
              <a:t>3. end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5" y="3943856"/>
            <a:ext cx="7448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844"/>
            <a:ext cx="10515600" cy="571411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Algorithm to count the nodes in a linked list</a:t>
            </a:r>
          </a:p>
          <a:p>
            <a:pPr marL="0" indent="0">
              <a:buNone/>
            </a:pPr>
            <a:r>
              <a:rPr lang="en-GB" dirty="0" smtClean="0"/>
              <a:t>Algorithm print(L)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temp </a:t>
            </a:r>
            <a:r>
              <a:rPr lang="en-GB" dirty="0"/>
              <a:t>= </a:t>
            </a:r>
            <a:r>
              <a:rPr lang="en-GB" dirty="0" smtClean="0"/>
              <a:t>L</a:t>
            </a:r>
          </a:p>
          <a:p>
            <a:pPr marL="514350" indent="-514350">
              <a:buAutoNum type="arabicPeriod"/>
            </a:pPr>
            <a:r>
              <a:rPr lang="en-GB" dirty="0" smtClean="0"/>
              <a:t>count = 0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3.   while(temp </a:t>
            </a:r>
            <a:r>
              <a:rPr lang="en-GB" dirty="0"/>
              <a:t>!= NULL) 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count = count + 1</a:t>
            </a:r>
          </a:p>
          <a:p>
            <a:pPr marL="0" indent="0">
              <a:buNone/>
            </a:pPr>
            <a:r>
              <a:rPr lang="en-GB" dirty="0" smtClean="0"/>
              <a:t>	temp </a:t>
            </a:r>
            <a:r>
              <a:rPr lang="en-GB" dirty="0"/>
              <a:t>= temp-&gt;</a:t>
            </a:r>
            <a:r>
              <a:rPr lang="en-GB" dirty="0" smtClean="0"/>
              <a:t>next</a:t>
            </a:r>
          </a:p>
          <a:p>
            <a:pPr marL="0" indent="0">
              <a:buNone/>
            </a:pPr>
            <a:r>
              <a:rPr lang="en-GB" dirty="0" smtClean="0"/>
              <a:t>4.   print count</a:t>
            </a:r>
          </a:p>
          <a:p>
            <a:pPr marL="0" indent="0">
              <a:buNone/>
            </a:pPr>
            <a:r>
              <a:rPr lang="en-GB" dirty="0" smtClean="0"/>
              <a:t>5.   end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89" y="4945938"/>
            <a:ext cx="7448550" cy="62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3673" y="2098964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O(n)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2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Write an algorithm that returns true if there </a:t>
            </a:r>
            <a:r>
              <a:rPr lang="en-GB" dirty="0"/>
              <a:t>is a node in the list </a:t>
            </a:r>
            <a:r>
              <a:rPr lang="en-GB" dirty="0" smtClean="0"/>
              <a:t>with a value equal </a:t>
            </a:r>
            <a:r>
              <a:rPr lang="en-GB" dirty="0"/>
              <a:t>to the given </a:t>
            </a:r>
            <a:r>
              <a:rPr lang="en-GB" dirty="0" smtClean="0"/>
              <a:t>value x.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6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844"/>
            <a:ext cx="10515600" cy="571411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Write an algorithm to return true if there </a:t>
            </a:r>
            <a:r>
              <a:rPr lang="en-GB" dirty="0">
                <a:solidFill>
                  <a:srgbClr val="C00000"/>
                </a:solidFill>
              </a:rPr>
              <a:t>is a node in the list </a:t>
            </a:r>
            <a:r>
              <a:rPr lang="en-GB" dirty="0" smtClean="0">
                <a:solidFill>
                  <a:srgbClr val="C00000"/>
                </a:solidFill>
              </a:rPr>
              <a:t>with a value equal </a:t>
            </a:r>
            <a:r>
              <a:rPr lang="en-GB" dirty="0">
                <a:solidFill>
                  <a:srgbClr val="C00000"/>
                </a:solidFill>
              </a:rPr>
              <a:t>to the given </a:t>
            </a:r>
            <a:r>
              <a:rPr lang="en-GB" dirty="0" smtClean="0">
                <a:solidFill>
                  <a:srgbClr val="C00000"/>
                </a:solidFill>
              </a:rPr>
              <a:t>value x. </a:t>
            </a:r>
          </a:p>
          <a:p>
            <a:pPr marL="0" indent="0">
              <a:buNone/>
            </a:pPr>
            <a:r>
              <a:rPr lang="en-GB" dirty="0" smtClean="0"/>
              <a:t>Algorithm search(L, x)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1. temp </a:t>
            </a:r>
            <a:r>
              <a:rPr lang="en-GB" dirty="0"/>
              <a:t>= </a:t>
            </a:r>
            <a:r>
              <a:rPr lang="en-GB" dirty="0" smtClean="0"/>
              <a:t>L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2. while(temp </a:t>
            </a:r>
            <a:r>
              <a:rPr lang="en-GB" dirty="0"/>
              <a:t>!= NULL) AND (temp -&gt;data != x)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/>
              <a:t>   temp </a:t>
            </a:r>
            <a:r>
              <a:rPr lang="en-GB" dirty="0"/>
              <a:t>= temp-&gt;next</a:t>
            </a:r>
          </a:p>
          <a:p>
            <a:pPr marL="0" indent="0">
              <a:buNone/>
            </a:pPr>
            <a:r>
              <a:rPr lang="en-GB" dirty="0" smtClean="0"/>
              <a:t>3. if </a:t>
            </a:r>
            <a:r>
              <a:rPr lang="en-GB" dirty="0"/>
              <a:t>(temp == null)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dirty="0"/>
              <a:t>return </a:t>
            </a:r>
            <a:r>
              <a:rPr lang="en-GB" dirty="0" smtClean="0"/>
              <a:t>False</a:t>
            </a:r>
          </a:p>
          <a:p>
            <a:pPr marL="0" indent="0">
              <a:buNone/>
            </a:pPr>
            <a:r>
              <a:rPr lang="en-GB" dirty="0" smtClean="0"/>
              <a:t>   else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return </a:t>
            </a:r>
            <a:r>
              <a:rPr lang="en-GB" dirty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</a:t>
            </a:r>
            <a:r>
              <a:rPr lang="en-GB" dirty="0" smtClean="0"/>
              <a:t>an algorithm to find </a:t>
            </a:r>
            <a:r>
              <a:rPr lang="en-GB" dirty="0"/>
              <a:t>the last node of a </a:t>
            </a:r>
            <a:r>
              <a:rPr lang="en-GB" dirty="0" smtClean="0"/>
              <a:t>Linked List.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9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Static Allocation</a:t>
            </a:r>
          </a:p>
          <a:p>
            <a:pPr lvl="1"/>
            <a:r>
              <a:rPr lang="en-GB" dirty="0"/>
              <a:t> the memory that a data structure might possibly need (as specified by the user) is allocated all at once without regard for the actual amount needed at execution </a:t>
            </a:r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Example : Arrays and Strings</a:t>
            </a:r>
          </a:p>
          <a:p>
            <a:pPr lvl="1"/>
            <a:r>
              <a:rPr lang="en-GB" dirty="0" smtClean="0"/>
              <a:t>Under utilisation of memory</a:t>
            </a:r>
          </a:p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Dynamic Allocation</a:t>
            </a:r>
          </a:p>
          <a:p>
            <a:pPr lvl="1"/>
            <a:r>
              <a:rPr lang="en-GB" dirty="0"/>
              <a:t>all the available memory as a large global </a:t>
            </a:r>
            <a:r>
              <a:rPr lang="en-GB" dirty="0" smtClean="0"/>
              <a:t>pool</a:t>
            </a:r>
          </a:p>
          <a:p>
            <a:pPr lvl="1"/>
            <a:r>
              <a:rPr lang="en-GB" dirty="0" smtClean="0"/>
              <a:t>Memory allocated only when needed ( just the amount needed is allocated)</a:t>
            </a:r>
          </a:p>
        </p:txBody>
      </p:sp>
    </p:spTree>
    <p:extLst>
      <p:ext uri="{BB962C8B-B14F-4D97-AF65-F5344CB8AC3E}">
        <p14:creationId xmlns:p14="http://schemas.microsoft.com/office/powerpoint/2010/main" val="24166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7333"/>
            <a:ext cx="10515600" cy="549963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Write </a:t>
            </a:r>
            <a:r>
              <a:rPr lang="en-GB" dirty="0" smtClean="0">
                <a:solidFill>
                  <a:srgbClr val="FF0000"/>
                </a:solidFill>
              </a:rPr>
              <a:t>an algorithm to find </a:t>
            </a:r>
            <a:r>
              <a:rPr lang="en-GB" dirty="0">
                <a:solidFill>
                  <a:srgbClr val="FF0000"/>
                </a:solidFill>
              </a:rPr>
              <a:t>the last node of a </a:t>
            </a:r>
            <a:r>
              <a:rPr lang="en-GB" dirty="0" smtClean="0">
                <a:solidFill>
                  <a:srgbClr val="FF0000"/>
                </a:solidFill>
              </a:rPr>
              <a:t>Linked List.</a:t>
            </a:r>
          </a:p>
          <a:p>
            <a:pPr marL="0" indent="0">
              <a:buNone/>
            </a:pPr>
            <a:r>
              <a:rPr lang="en-GB" dirty="0" smtClean="0"/>
              <a:t>Algorithm </a:t>
            </a:r>
            <a:r>
              <a:rPr lang="en-GB" dirty="0" err="1" smtClean="0"/>
              <a:t>lastNode</a:t>
            </a:r>
            <a:r>
              <a:rPr lang="en-GB" dirty="0" smtClean="0"/>
              <a:t>(L)</a:t>
            </a:r>
          </a:p>
          <a:p>
            <a:pPr marL="0" indent="0">
              <a:buNone/>
            </a:pPr>
            <a:r>
              <a:rPr lang="en-GB" dirty="0" smtClean="0"/>
              <a:t>1.   temp </a:t>
            </a:r>
            <a:r>
              <a:rPr lang="en-GB" dirty="0"/>
              <a:t>= </a:t>
            </a:r>
            <a:r>
              <a:rPr lang="en-GB" dirty="0" smtClean="0"/>
              <a:t>L</a:t>
            </a:r>
            <a:endParaRPr lang="en-GB" dirty="0"/>
          </a:p>
          <a:p>
            <a:pPr marL="514350" indent="-514350">
              <a:buAutoNum type="arabicPeriod" startAt="2"/>
            </a:pPr>
            <a:r>
              <a:rPr lang="en-GB" dirty="0" smtClean="0"/>
              <a:t>if </a:t>
            </a:r>
            <a:r>
              <a:rPr lang="en-GB" dirty="0"/>
              <a:t>(temp == </a:t>
            </a:r>
            <a:r>
              <a:rPr lang="en-GB" dirty="0" smtClean="0"/>
              <a:t>NULL)  </a:t>
            </a:r>
          </a:p>
          <a:p>
            <a:pPr marL="0" indent="0">
              <a:buNone/>
            </a:pPr>
            <a:r>
              <a:rPr lang="en-GB" dirty="0" smtClean="0"/>
              <a:t>	return NULL</a:t>
            </a:r>
          </a:p>
          <a:p>
            <a:pPr marL="0" indent="0">
              <a:buNone/>
            </a:pPr>
            <a:r>
              <a:rPr lang="en-GB" dirty="0" smtClean="0"/>
              <a:t>3.   while (</a:t>
            </a:r>
            <a:r>
              <a:rPr lang="en-GB" dirty="0"/>
              <a:t>temp -&gt;next != NULL)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/>
              <a:t>	   temp </a:t>
            </a:r>
            <a:r>
              <a:rPr lang="en-GB" dirty="0"/>
              <a:t>= temp-&gt;next</a:t>
            </a:r>
          </a:p>
          <a:p>
            <a:pPr marL="0" indent="0">
              <a:buNone/>
            </a:pPr>
            <a:r>
              <a:rPr lang="en-GB" dirty="0" smtClean="0"/>
              <a:t>4.   return </a:t>
            </a:r>
            <a:r>
              <a:rPr lang="en-GB" dirty="0"/>
              <a:t>temp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4607736"/>
            <a:ext cx="7448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Concatenate two lists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08" y="1986843"/>
            <a:ext cx="10586692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Concatenate two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888" y="1825625"/>
            <a:ext cx="56529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Concatenate(List1, List2)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If List1 == Null</a:t>
            </a:r>
          </a:p>
          <a:p>
            <a:pPr marL="0" indent="0">
              <a:buNone/>
            </a:pPr>
            <a:r>
              <a:rPr lang="en-IN" dirty="0" smtClean="0"/>
              <a:t>     	return List2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If List2 == Null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mtClean="0"/>
              <a:t>return List1</a:t>
            </a:r>
            <a:endParaRPr lang="en-IN" dirty="0" smtClean="0"/>
          </a:p>
          <a:p>
            <a:pPr marL="514350" indent="-514350">
              <a:buAutoNum type="arabicPeriod" startAt="3"/>
            </a:pPr>
            <a:r>
              <a:rPr lang="en-IN" dirty="0" smtClean="0"/>
              <a:t>Temp = List1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While (temp -&gt; next != Null)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temp = temp -&gt; next</a:t>
            </a:r>
          </a:p>
          <a:p>
            <a:pPr marL="514350" indent="-514350">
              <a:buAutoNum type="arabicPeriod" startAt="5"/>
            </a:pPr>
            <a:r>
              <a:rPr lang="en-IN" dirty="0" smtClean="0"/>
              <a:t>Temp -&gt; next = List2</a:t>
            </a:r>
          </a:p>
          <a:p>
            <a:pPr marL="514350" indent="-514350">
              <a:buAutoNum type="arabicPeriod" startAt="5"/>
            </a:pPr>
            <a:r>
              <a:rPr lang="en-IN" dirty="0" smtClean="0"/>
              <a:t>Return List1  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6" y="3762740"/>
            <a:ext cx="4396614" cy="1809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5660809"/>
            <a:ext cx="5294489" cy="5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the beginning of a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25" y="1690688"/>
            <a:ext cx="567307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9315" y="1791222"/>
            <a:ext cx="446448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Algorithm </a:t>
            </a:r>
            <a:r>
              <a:rPr lang="en-IN" sz="2000" dirty="0" err="1" smtClean="0"/>
              <a:t>InsertAtHead</a:t>
            </a:r>
            <a:r>
              <a:rPr lang="en-IN" sz="2000" dirty="0" smtClean="0"/>
              <a:t>(Head, </a:t>
            </a:r>
            <a:r>
              <a:rPr lang="en-IN" sz="2000" dirty="0" err="1" smtClean="0"/>
              <a:t>elt</a:t>
            </a:r>
            <a:r>
              <a:rPr lang="en-IN" sz="2000" dirty="0" smtClean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err="1" smtClean="0"/>
              <a:t>newnode</a:t>
            </a:r>
            <a:r>
              <a:rPr lang="en-IN" sz="2000" dirty="0" smtClean="0"/>
              <a:t> = </a:t>
            </a:r>
            <a:r>
              <a:rPr lang="en-IN" sz="2000" dirty="0" err="1" smtClean="0"/>
              <a:t>getnode</a:t>
            </a:r>
            <a:r>
              <a:rPr lang="en-IN" sz="2000" dirty="0" smtClean="0"/>
              <a:t>(NODE)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err="1"/>
              <a:t>n</a:t>
            </a:r>
            <a:r>
              <a:rPr lang="en-IN" sz="2000" dirty="0" err="1" smtClean="0"/>
              <a:t>ewnode</a:t>
            </a:r>
            <a:r>
              <a:rPr lang="en-IN" sz="2000" dirty="0" smtClean="0"/>
              <a:t> </a:t>
            </a:r>
            <a:r>
              <a:rPr lang="en-IN" sz="2000" dirty="0" smtClean="0">
                <a:sym typeface="Symbol" panose="05050102010706020507" pitchFamily="18" charset="2"/>
              </a:rPr>
              <a:t> data = </a:t>
            </a:r>
            <a:r>
              <a:rPr lang="en-IN" sz="2000" dirty="0" err="1" smtClean="0">
                <a:sym typeface="Symbol" panose="05050102010706020507" pitchFamily="18" charset="2"/>
              </a:rPr>
              <a:t>elt</a:t>
            </a:r>
            <a:endParaRPr lang="en-IN" sz="2000" dirty="0" smtClean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err="1" smtClean="0">
                <a:sym typeface="Symbol" panose="05050102010706020507" pitchFamily="18" charset="2"/>
              </a:rPr>
              <a:t>newnode</a:t>
            </a:r>
            <a:r>
              <a:rPr lang="en-IN" sz="2000" dirty="0" smtClean="0">
                <a:sym typeface="Symbol" panose="05050102010706020507" pitchFamily="18" charset="2"/>
              </a:rPr>
              <a:t>  next = Head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>
                <a:sym typeface="Symbol" panose="05050102010706020507" pitchFamily="18" charset="2"/>
              </a:rPr>
              <a:t>Head = </a:t>
            </a:r>
            <a:r>
              <a:rPr lang="en-IN" sz="2000" dirty="0" err="1" smtClean="0">
                <a:sym typeface="Symbol" panose="05050102010706020507" pitchFamily="18" charset="2"/>
              </a:rPr>
              <a:t>newnode</a:t>
            </a:r>
            <a:endParaRPr lang="en-IN" sz="2000" dirty="0" smtClean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>
                <a:sym typeface="Symbol" panose="05050102010706020507" pitchFamily="18" charset="2"/>
              </a:rPr>
              <a:t>end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97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end of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956" y="1825625"/>
            <a:ext cx="487784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InsertEnd</a:t>
            </a:r>
            <a:r>
              <a:rPr lang="en-IN" dirty="0" smtClean="0"/>
              <a:t>(Head, </a:t>
            </a:r>
            <a:r>
              <a:rPr lang="en-IN" dirty="0" err="1" smtClean="0"/>
              <a:t>elt</a:t>
            </a:r>
            <a:r>
              <a:rPr lang="en-IN" dirty="0" smtClean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getnode</a:t>
            </a:r>
            <a:r>
              <a:rPr lang="en-IN" dirty="0"/>
              <a:t>(NODE)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dirty="0" err="1"/>
              <a:t>newnode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 data = </a:t>
            </a:r>
            <a:r>
              <a:rPr lang="en-IN" dirty="0" err="1" smtClean="0">
                <a:sym typeface="Symbol" panose="05050102010706020507" pitchFamily="18" charset="2"/>
              </a:rPr>
              <a:t>elt</a:t>
            </a:r>
            <a:endParaRPr lang="en-IN" dirty="0" smtClean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N" dirty="0" err="1">
                <a:sym typeface="Symbol" panose="05050102010706020507" pitchFamily="18" charset="2"/>
              </a:rPr>
              <a:t>newnode</a:t>
            </a:r>
            <a:r>
              <a:rPr lang="en-IN" dirty="0">
                <a:sym typeface="Symbol" panose="05050102010706020507" pitchFamily="18" charset="2"/>
              </a:rPr>
              <a:t>  next = NULL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dirty="0" smtClean="0">
                <a:sym typeface="Symbol" panose="05050102010706020507" pitchFamily="18" charset="2"/>
              </a:rPr>
              <a:t>If Head == NULL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>
                <a:sym typeface="Symbol" panose="05050102010706020507" pitchFamily="18" charset="2"/>
              </a:rPr>
              <a:t>Head = </a:t>
            </a:r>
            <a:r>
              <a:rPr lang="en-IN" dirty="0" err="1" smtClean="0">
                <a:sym typeface="Symbol" panose="05050102010706020507" pitchFamily="18" charset="2"/>
              </a:rPr>
              <a:t>newNode</a:t>
            </a:r>
            <a:endParaRPr lang="en-IN" dirty="0" smtClean="0"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>
                <a:sym typeface="Symbol" panose="05050102010706020507" pitchFamily="18" charset="2"/>
              </a:rPr>
              <a:t>return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AutoNum type="arabicPeriod" startAt="5"/>
            </a:pPr>
            <a:r>
              <a:rPr lang="en-IN" dirty="0" smtClean="0">
                <a:sym typeface="Symbol" panose="05050102010706020507" pitchFamily="18" charset="2"/>
              </a:rPr>
              <a:t>temp = Head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AutoNum type="arabicPeriod" startAt="5"/>
            </a:pPr>
            <a:r>
              <a:rPr lang="en-IN" dirty="0" smtClean="0">
                <a:sym typeface="Symbol" panose="05050102010706020507" pitchFamily="18" charset="2"/>
              </a:rPr>
              <a:t>While (temp  next != NULL)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       temp = temp  next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>
                <a:sym typeface="Symbol" panose="05050102010706020507" pitchFamily="18" charset="2"/>
              </a:rPr>
              <a:t>7. temp  next = </a:t>
            </a:r>
            <a:r>
              <a:rPr lang="en-IN" dirty="0" err="1" smtClean="0">
                <a:sym typeface="Symbol" panose="05050102010706020507" pitchFamily="18" charset="2"/>
              </a:rPr>
              <a:t>newnode</a:t>
            </a:r>
            <a:endParaRPr lang="en-IN" dirty="0" smtClean="0">
              <a:sym typeface="Symbol" panose="05050102010706020507" pitchFamily="18" charset="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>
                <a:sym typeface="Symbol" panose="05050102010706020507" pitchFamily="18" charset="2"/>
              </a:rPr>
              <a:t>8. end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AutoNum type="arabicPeriod" startAt="5"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9" y="1690688"/>
            <a:ext cx="5536339" cy="30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in Sorted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Case: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Empty List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Element less than the first element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Element in any other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in empty List 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9" y="2533460"/>
            <a:ext cx="12001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41689" y="1690688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 25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83644" y="2596444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19" y="3118883"/>
            <a:ext cx="129540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83644" y="3244334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83644" y="3898153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783644" y="4684525"/>
            <a:ext cx="7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4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119" y="3742406"/>
            <a:ext cx="1247775" cy="523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118" y="4571925"/>
            <a:ext cx="1247775" cy="5238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2115" y="4684525"/>
            <a:ext cx="7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282596" y="1690688"/>
            <a:ext cx="13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  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5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862"/>
          </a:xfrm>
        </p:spPr>
        <p:txBody>
          <a:bodyPr/>
          <a:lstStyle/>
          <a:p>
            <a:r>
              <a:rPr lang="en-IN" dirty="0" smtClean="0"/>
              <a:t>Insert in sorted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897" y="1726903"/>
            <a:ext cx="7629525" cy="7334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9" y="2533460"/>
            <a:ext cx="12001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41689" y="1850787"/>
            <a:ext cx="10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  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83644" y="2596444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783644" y="3244334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83644" y="3898153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783644" y="5662807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4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783644" y="1322097"/>
            <a:ext cx="312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Insertion in the beginning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219" y="3160827"/>
            <a:ext cx="12573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883" y="3657885"/>
            <a:ext cx="78105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258" y="5053207"/>
            <a:ext cx="8667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in sorted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1508642"/>
            <a:ext cx="7629525" cy="7334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9" y="2533460"/>
            <a:ext cx="12001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41689" y="169068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 25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83644" y="2596444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119" y="3118883"/>
            <a:ext cx="129540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83644" y="3244334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83644" y="3898153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3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689" y="3567630"/>
            <a:ext cx="7772400" cy="1466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3644" y="5034480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4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648" y="4884740"/>
            <a:ext cx="7705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1243390"/>
            <a:ext cx="9557657" cy="4017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Algorithm </a:t>
            </a:r>
            <a:r>
              <a:rPr lang="en-IN" sz="2000" dirty="0" err="1" smtClean="0"/>
              <a:t>InsertSortedList</a:t>
            </a:r>
            <a:r>
              <a:rPr lang="en-IN" sz="2000" dirty="0" smtClean="0"/>
              <a:t>(Head, </a:t>
            </a:r>
            <a:r>
              <a:rPr lang="en-IN" sz="2000" dirty="0" err="1" smtClean="0"/>
              <a:t>elt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sz="2000" dirty="0" smtClean="0"/>
              <a:t>1. Get memory for new element</a:t>
            </a:r>
          </a:p>
          <a:p>
            <a:pPr marL="0" indent="0">
              <a:buNone/>
            </a:pPr>
            <a:r>
              <a:rPr lang="en-IN" sz="2000" dirty="0" smtClean="0"/>
              <a:t>2. Store </a:t>
            </a:r>
            <a:r>
              <a:rPr lang="en-IN" sz="2000" dirty="0" err="1" smtClean="0"/>
              <a:t>elt</a:t>
            </a:r>
            <a:r>
              <a:rPr lang="en-IN" sz="2000" dirty="0" smtClean="0"/>
              <a:t> in new node</a:t>
            </a:r>
          </a:p>
          <a:p>
            <a:pPr marL="0" indent="0">
              <a:buNone/>
            </a:pPr>
            <a:r>
              <a:rPr lang="en-IN" sz="2000" dirty="0" smtClean="0"/>
              <a:t>3. If existing list is empty, set the new node as resultant list</a:t>
            </a:r>
          </a:p>
          <a:p>
            <a:pPr marL="0" indent="0">
              <a:buNone/>
            </a:pPr>
            <a:r>
              <a:rPr lang="en-IN" sz="2000" dirty="0" smtClean="0"/>
              <a:t>4. If </a:t>
            </a:r>
            <a:r>
              <a:rPr lang="en-IN" sz="2000" dirty="0" err="1" smtClean="0"/>
              <a:t>elt</a:t>
            </a:r>
            <a:r>
              <a:rPr lang="en-IN" sz="2000" dirty="0" smtClean="0"/>
              <a:t> is less than the first element, add new node in the beginning of the list</a:t>
            </a:r>
          </a:p>
          <a:p>
            <a:pPr marL="0" indent="0">
              <a:buNone/>
            </a:pPr>
            <a:r>
              <a:rPr lang="en-IN" sz="2000" dirty="0" smtClean="0"/>
              <a:t>5. Move the pointer while the data in the next node is smaller than the </a:t>
            </a:r>
            <a:r>
              <a:rPr lang="en-IN" sz="2000" dirty="0" err="1" smtClean="0"/>
              <a:t>elt</a:t>
            </a:r>
            <a:r>
              <a:rPr lang="en-IN" sz="2000" dirty="0"/>
              <a:t> </a:t>
            </a:r>
            <a:r>
              <a:rPr lang="en-IN" sz="2000" dirty="0" smtClean="0"/>
              <a:t>and insert the new node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55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Allocate memory for n integers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Can be used in any of these ways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2" y="2387146"/>
            <a:ext cx="5873926" cy="1326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13" y="4455618"/>
            <a:ext cx="2542998" cy="1017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422" y="4467930"/>
            <a:ext cx="2319866" cy="7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533"/>
            <a:ext cx="4685778" cy="580443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Algorithm </a:t>
            </a:r>
            <a:r>
              <a:rPr lang="en-IN" sz="3300" dirty="0" err="1" smtClean="0"/>
              <a:t>InsertSortedList</a:t>
            </a:r>
            <a:r>
              <a:rPr lang="en-IN" sz="3300" dirty="0" smtClean="0"/>
              <a:t>(Head, </a:t>
            </a:r>
            <a:r>
              <a:rPr lang="en-IN" sz="3300" dirty="0" err="1" smtClean="0"/>
              <a:t>elt</a:t>
            </a:r>
            <a:r>
              <a:rPr lang="en-IN" sz="3300" dirty="0" smtClean="0"/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1. </a:t>
            </a:r>
            <a:r>
              <a:rPr lang="en-IN" sz="3300" dirty="0">
                <a:solidFill>
                  <a:srgbClr val="C00000"/>
                </a:solidFill>
              </a:rPr>
              <a:t>[Get memory for new </a:t>
            </a:r>
            <a:r>
              <a:rPr lang="en-IN" sz="3300" dirty="0" smtClean="0">
                <a:solidFill>
                  <a:srgbClr val="C00000"/>
                </a:solidFill>
              </a:rPr>
              <a:t>element]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err="1" smtClean="0"/>
              <a:t>newNode</a:t>
            </a:r>
            <a:r>
              <a:rPr lang="en-IN" sz="3300" dirty="0" smtClean="0"/>
              <a:t> = </a:t>
            </a:r>
            <a:r>
              <a:rPr lang="en-IN" sz="3300" dirty="0" err="1" smtClean="0"/>
              <a:t>getNode</a:t>
            </a:r>
            <a:r>
              <a:rPr lang="en-IN" sz="3300" dirty="0" smtClean="0"/>
              <a:t>(NODE)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2. </a:t>
            </a:r>
            <a:r>
              <a:rPr lang="en-IN" sz="3300" dirty="0" smtClean="0">
                <a:solidFill>
                  <a:srgbClr val="C00000"/>
                </a:solidFill>
              </a:rPr>
              <a:t>[Store </a:t>
            </a:r>
            <a:r>
              <a:rPr lang="en-IN" sz="3300" dirty="0" err="1">
                <a:solidFill>
                  <a:srgbClr val="C00000"/>
                </a:solidFill>
              </a:rPr>
              <a:t>elt</a:t>
            </a:r>
            <a:r>
              <a:rPr lang="en-IN" sz="3300" dirty="0">
                <a:solidFill>
                  <a:srgbClr val="C00000"/>
                </a:solidFill>
              </a:rPr>
              <a:t> in new </a:t>
            </a:r>
            <a:r>
              <a:rPr lang="en-IN" sz="3300" dirty="0" smtClean="0">
                <a:solidFill>
                  <a:srgbClr val="C00000"/>
                </a:solidFill>
              </a:rPr>
              <a:t>node]</a:t>
            </a:r>
            <a:endParaRPr lang="en-IN" sz="3300" dirty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err="1" smtClean="0"/>
              <a:t>newNode</a:t>
            </a:r>
            <a:r>
              <a:rPr lang="en-IN" sz="3300" dirty="0" smtClean="0"/>
              <a:t>-&gt;data = </a:t>
            </a:r>
            <a:r>
              <a:rPr lang="en-IN" sz="3300" dirty="0" err="1" smtClean="0"/>
              <a:t>elt</a:t>
            </a:r>
            <a:endParaRPr lang="en-IN" sz="3300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3</a:t>
            </a:r>
            <a:r>
              <a:rPr lang="en-IN" sz="3300" dirty="0"/>
              <a:t>. </a:t>
            </a:r>
            <a:r>
              <a:rPr lang="en-IN" sz="3300" dirty="0">
                <a:solidFill>
                  <a:srgbClr val="C00000"/>
                </a:solidFill>
              </a:rPr>
              <a:t>[</a:t>
            </a:r>
            <a:r>
              <a:rPr lang="en-IN" sz="3300" dirty="0" smtClean="0">
                <a:solidFill>
                  <a:srgbClr val="C00000"/>
                </a:solidFill>
              </a:rPr>
              <a:t>If </a:t>
            </a:r>
            <a:r>
              <a:rPr lang="en-IN" sz="3300" dirty="0">
                <a:solidFill>
                  <a:srgbClr val="C00000"/>
                </a:solidFill>
              </a:rPr>
              <a:t>existing list is empty, set the new node as resultant </a:t>
            </a:r>
            <a:r>
              <a:rPr lang="en-IN" sz="3300" dirty="0" smtClean="0">
                <a:solidFill>
                  <a:srgbClr val="C00000"/>
                </a:solidFill>
              </a:rPr>
              <a:t>list]</a:t>
            </a:r>
            <a:endParaRPr lang="en-IN" sz="3300" dirty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 If ( Head==NULL 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/>
              <a:t>	</a:t>
            </a:r>
            <a:r>
              <a:rPr lang="en-IN" sz="3300" dirty="0" err="1" smtClean="0"/>
              <a:t>newNode</a:t>
            </a:r>
            <a:r>
              <a:rPr lang="en-IN" sz="3300" dirty="0" smtClean="0"/>
              <a:t>-&gt;next = NULL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/>
              <a:t>	</a:t>
            </a:r>
            <a:r>
              <a:rPr lang="en-IN" sz="3300" dirty="0" smtClean="0"/>
              <a:t>Head = </a:t>
            </a:r>
            <a:r>
              <a:rPr lang="en-IN" sz="3300" dirty="0" err="1" smtClean="0"/>
              <a:t>newNode</a:t>
            </a:r>
            <a:endParaRPr lang="en-IN" sz="3300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	return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/>
              <a:t>4</a:t>
            </a:r>
            <a:r>
              <a:rPr lang="en-IN" sz="3300" dirty="0"/>
              <a:t>.</a:t>
            </a:r>
            <a:r>
              <a:rPr lang="en-IN" sz="3300" dirty="0">
                <a:solidFill>
                  <a:srgbClr val="C00000"/>
                </a:solidFill>
              </a:rPr>
              <a:t> </a:t>
            </a:r>
            <a:r>
              <a:rPr lang="en-IN" sz="3300" dirty="0" smtClean="0">
                <a:solidFill>
                  <a:srgbClr val="C00000"/>
                </a:solidFill>
              </a:rPr>
              <a:t>[If </a:t>
            </a:r>
            <a:r>
              <a:rPr lang="en-IN" sz="3300" dirty="0" err="1">
                <a:solidFill>
                  <a:srgbClr val="C00000"/>
                </a:solidFill>
              </a:rPr>
              <a:t>elt</a:t>
            </a:r>
            <a:r>
              <a:rPr lang="en-IN" sz="3300" dirty="0">
                <a:solidFill>
                  <a:srgbClr val="C00000"/>
                </a:solidFill>
              </a:rPr>
              <a:t> is less than the first element, add </a:t>
            </a:r>
            <a:r>
              <a:rPr lang="en-IN" sz="3300" dirty="0" err="1">
                <a:solidFill>
                  <a:srgbClr val="C00000"/>
                </a:solidFill>
              </a:rPr>
              <a:t>newnode</a:t>
            </a:r>
            <a:r>
              <a:rPr lang="en-IN" sz="3300" dirty="0">
                <a:solidFill>
                  <a:srgbClr val="C00000"/>
                </a:solidFill>
              </a:rPr>
              <a:t> in the beginning of the </a:t>
            </a:r>
            <a:r>
              <a:rPr lang="en-IN" sz="3300" dirty="0" smtClean="0">
                <a:solidFill>
                  <a:srgbClr val="C00000"/>
                </a:solidFill>
              </a:rPr>
              <a:t>list]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352" y="488901"/>
            <a:ext cx="5842861" cy="5804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100" dirty="0"/>
              <a:t>If ( </a:t>
            </a:r>
            <a:r>
              <a:rPr lang="en-IN" sz="2100" dirty="0" err="1"/>
              <a:t>elt</a:t>
            </a:r>
            <a:r>
              <a:rPr lang="en-IN" sz="2100" dirty="0"/>
              <a:t> &lt; Head-&gt;data 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100" dirty="0"/>
              <a:t>	</a:t>
            </a:r>
            <a:r>
              <a:rPr lang="en-IN" sz="2100" dirty="0" err="1"/>
              <a:t>newNode</a:t>
            </a:r>
            <a:r>
              <a:rPr lang="en-IN" sz="2100" dirty="0"/>
              <a:t>-&gt;next = Head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100" dirty="0"/>
              <a:t>	Head = </a:t>
            </a:r>
            <a:r>
              <a:rPr lang="en-IN" sz="2100" dirty="0" err="1"/>
              <a:t>newNode</a:t>
            </a:r>
            <a:endParaRPr lang="en-IN" sz="21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100" dirty="0"/>
              <a:t>	return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100" dirty="0" smtClean="0">
                <a:solidFill>
                  <a:srgbClr val="C00000"/>
                </a:solidFill>
              </a:rPr>
              <a:t>5 . [Move the pointer while the data in the next node is smaller than the </a:t>
            </a:r>
            <a:r>
              <a:rPr lang="en-IN" sz="2100" dirty="0" err="1" smtClean="0">
                <a:solidFill>
                  <a:srgbClr val="C00000"/>
                </a:solidFill>
              </a:rPr>
              <a:t>elt</a:t>
            </a:r>
            <a:r>
              <a:rPr lang="en-IN" sz="2100" dirty="0" smtClean="0">
                <a:solidFill>
                  <a:srgbClr val="C00000"/>
                </a:solidFill>
              </a:rPr>
              <a:t> and insert the new node]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100" dirty="0" smtClean="0"/>
              <a:t>     Temp =head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100" dirty="0" smtClean="0"/>
              <a:t>6.  </a:t>
            </a:r>
            <a:r>
              <a:rPr lang="en-IN" sz="2100" dirty="0" smtClean="0"/>
              <a:t>while(temp-&gt;</a:t>
            </a:r>
            <a:r>
              <a:rPr lang="en-IN" sz="2100" smtClean="0"/>
              <a:t>next != </a:t>
            </a:r>
            <a:r>
              <a:rPr lang="en-IN" sz="2100" dirty="0" smtClean="0"/>
              <a:t>NULL AND temp </a:t>
            </a:r>
            <a:r>
              <a:rPr lang="en-IN" sz="2100" dirty="0" smtClean="0"/>
              <a:t>-&gt;next-&gt;data &lt; </a:t>
            </a:r>
            <a:r>
              <a:rPr lang="en-IN" sz="2100" dirty="0" err="1" smtClean="0"/>
              <a:t>elt</a:t>
            </a:r>
            <a:r>
              <a:rPr lang="en-IN" sz="21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100" dirty="0" smtClean="0"/>
              <a:t>	tem = temp -&gt; next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100" dirty="0" smtClean="0"/>
              <a:t>7.  </a:t>
            </a:r>
            <a:r>
              <a:rPr lang="en-IN" sz="2100" dirty="0" err="1" smtClean="0"/>
              <a:t>newNode</a:t>
            </a:r>
            <a:r>
              <a:rPr lang="en-IN" sz="2100" dirty="0" smtClean="0"/>
              <a:t>-&gt;next = temp-&gt;next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100" dirty="0" smtClean="0"/>
              <a:t>8.  temp-&gt;next = </a:t>
            </a:r>
            <a:r>
              <a:rPr lang="en-IN" sz="2100" dirty="0" err="1" smtClean="0"/>
              <a:t>newNode</a:t>
            </a:r>
            <a:endParaRPr lang="en-IN" sz="21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 startAt="9"/>
            </a:pPr>
            <a:r>
              <a:rPr lang="en-IN" sz="2100" dirty="0" smtClean="0"/>
              <a:t>Return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96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two sorted lists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295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Output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7" y="2272550"/>
            <a:ext cx="8858250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86" y="4819451"/>
            <a:ext cx="9086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089"/>
            <a:ext cx="5181600" cy="58608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Algorithm </a:t>
            </a:r>
            <a:r>
              <a:rPr lang="en-IN" dirty="0" err="1" smtClean="0">
                <a:solidFill>
                  <a:srgbClr val="C00000"/>
                </a:solidFill>
              </a:rPr>
              <a:t>mergeList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(  List1,   List2 )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/>
              <a:t>if (List1 == Null) 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    </a:t>
            </a:r>
            <a:r>
              <a:rPr lang="en-IN" dirty="0"/>
              <a:t>return </a:t>
            </a:r>
            <a:r>
              <a:rPr lang="en-IN" dirty="0" smtClean="0"/>
              <a:t>List2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else if (List2 == Null) 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   </a:t>
            </a:r>
            <a:r>
              <a:rPr lang="en-IN" dirty="0"/>
              <a:t>return </a:t>
            </a:r>
            <a:r>
              <a:rPr lang="en-IN" dirty="0" smtClean="0"/>
              <a:t>List1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 </a:t>
            </a:r>
            <a:r>
              <a:rPr lang="en-IN" dirty="0" smtClean="0">
                <a:solidFill>
                  <a:srgbClr val="990099"/>
                </a:solidFill>
              </a:rPr>
              <a:t>  </a:t>
            </a:r>
            <a:r>
              <a:rPr lang="en-IN" dirty="0">
                <a:solidFill>
                  <a:srgbClr val="990099"/>
                </a:solidFill>
              </a:rPr>
              <a:t>if (List1-&gt;data &lt;= List2-&gt;data) {</a:t>
            </a: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  </a:t>
            </a:r>
            <a:r>
              <a:rPr lang="en-IN" dirty="0" smtClean="0">
                <a:solidFill>
                  <a:srgbClr val="990099"/>
                </a:solidFill>
              </a:rPr>
              <a:t>       </a:t>
            </a:r>
            <a:r>
              <a:rPr lang="en-IN" dirty="0" err="1">
                <a:solidFill>
                  <a:srgbClr val="990099"/>
                </a:solidFill>
              </a:rPr>
              <a:t>mergedList</a:t>
            </a:r>
            <a:r>
              <a:rPr lang="en-IN" dirty="0">
                <a:solidFill>
                  <a:srgbClr val="990099"/>
                </a:solidFill>
              </a:rPr>
              <a:t> = </a:t>
            </a:r>
            <a:r>
              <a:rPr lang="en-IN" dirty="0" smtClean="0">
                <a:solidFill>
                  <a:srgbClr val="990099"/>
                </a:solidFill>
              </a:rPr>
              <a:t>List1</a:t>
            </a:r>
            <a:endParaRPr lang="en-IN" dirty="0">
              <a:solidFill>
                <a:srgbClr val="990099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  </a:t>
            </a:r>
            <a:r>
              <a:rPr lang="en-IN" dirty="0" smtClean="0">
                <a:solidFill>
                  <a:srgbClr val="990099"/>
                </a:solidFill>
              </a:rPr>
              <a:t>       </a:t>
            </a:r>
            <a:r>
              <a:rPr lang="en-IN" dirty="0">
                <a:solidFill>
                  <a:srgbClr val="990099"/>
                </a:solidFill>
              </a:rPr>
              <a:t>List1 = List1-&gt;</a:t>
            </a:r>
            <a:r>
              <a:rPr lang="en-IN" dirty="0" smtClean="0">
                <a:solidFill>
                  <a:srgbClr val="990099"/>
                </a:solidFill>
              </a:rPr>
              <a:t>next</a:t>
            </a:r>
            <a:endParaRPr lang="en-IN" dirty="0">
              <a:solidFill>
                <a:srgbClr val="990099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</a:t>
            </a:r>
            <a:r>
              <a:rPr lang="en-IN" dirty="0" smtClean="0">
                <a:solidFill>
                  <a:srgbClr val="990099"/>
                </a:solidFill>
              </a:rPr>
              <a:t>   </a:t>
            </a:r>
            <a:r>
              <a:rPr lang="en-IN" dirty="0">
                <a:solidFill>
                  <a:srgbClr val="990099"/>
                </a:solidFill>
              </a:rPr>
              <a:t>} else {</a:t>
            </a: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   </a:t>
            </a:r>
            <a:r>
              <a:rPr lang="en-IN" dirty="0" smtClean="0">
                <a:solidFill>
                  <a:srgbClr val="990099"/>
                </a:solidFill>
              </a:rPr>
              <a:t>     </a:t>
            </a:r>
            <a:r>
              <a:rPr lang="en-IN" dirty="0" err="1">
                <a:solidFill>
                  <a:srgbClr val="990099"/>
                </a:solidFill>
              </a:rPr>
              <a:t>mergedList</a:t>
            </a:r>
            <a:r>
              <a:rPr lang="en-IN" dirty="0">
                <a:solidFill>
                  <a:srgbClr val="990099"/>
                </a:solidFill>
              </a:rPr>
              <a:t> = </a:t>
            </a:r>
            <a:r>
              <a:rPr lang="en-IN" dirty="0" smtClean="0">
                <a:solidFill>
                  <a:srgbClr val="990099"/>
                </a:solidFill>
              </a:rPr>
              <a:t>List2</a:t>
            </a:r>
            <a:endParaRPr lang="en-IN" dirty="0">
              <a:solidFill>
                <a:srgbClr val="990099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  </a:t>
            </a:r>
            <a:r>
              <a:rPr lang="en-IN" dirty="0" smtClean="0">
                <a:solidFill>
                  <a:srgbClr val="990099"/>
                </a:solidFill>
              </a:rPr>
              <a:t>     List2 </a:t>
            </a:r>
            <a:r>
              <a:rPr lang="en-IN" dirty="0">
                <a:solidFill>
                  <a:srgbClr val="990099"/>
                </a:solidFill>
              </a:rPr>
              <a:t>= List2-&gt;</a:t>
            </a:r>
            <a:r>
              <a:rPr lang="en-IN" dirty="0" smtClean="0">
                <a:solidFill>
                  <a:srgbClr val="990099"/>
                </a:solidFill>
              </a:rPr>
              <a:t>next</a:t>
            </a:r>
            <a:endParaRPr lang="en-IN" dirty="0">
              <a:solidFill>
                <a:srgbClr val="990099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 </a:t>
            </a:r>
            <a:r>
              <a:rPr lang="en-IN" dirty="0" smtClean="0">
                <a:solidFill>
                  <a:srgbClr val="990099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dirty="0" err="1"/>
              <a:t>mergedTail</a:t>
            </a:r>
            <a:r>
              <a:rPr lang="en-IN" dirty="0"/>
              <a:t> =  </a:t>
            </a:r>
            <a:r>
              <a:rPr lang="en-IN" dirty="0" err="1" smtClean="0"/>
              <a:t>mergedList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16088"/>
            <a:ext cx="5181600" cy="61863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00FF"/>
                </a:solidFill>
              </a:rPr>
              <a:t>while </a:t>
            </a:r>
            <a:r>
              <a:rPr lang="en-IN" dirty="0">
                <a:solidFill>
                  <a:srgbClr val="0000FF"/>
                </a:solidFill>
              </a:rPr>
              <a:t>(List1 != Null </a:t>
            </a:r>
            <a:r>
              <a:rPr lang="en-IN" dirty="0" smtClean="0">
                <a:solidFill>
                  <a:srgbClr val="0000FF"/>
                </a:solidFill>
              </a:rPr>
              <a:t>AND </a:t>
            </a:r>
            <a:r>
              <a:rPr lang="en-IN" dirty="0">
                <a:solidFill>
                  <a:srgbClr val="0000FF"/>
                </a:solidFill>
              </a:rPr>
              <a:t>List2 != Null)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 temp = </a:t>
            </a:r>
            <a:r>
              <a:rPr lang="en-IN" dirty="0" smtClean="0">
                <a:solidFill>
                  <a:srgbClr val="0000FF"/>
                </a:solidFill>
              </a:rPr>
              <a:t>Null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</a:t>
            </a:r>
            <a:r>
              <a:rPr lang="en-IN" dirty="0" smtClean="0">
                <a:solidFill>
                  <a:srgbClr val="0000FF"/>
                </a:solidFill>
              </a:rPr>
              <a:t>  </a:t>
            </a:r>
            <a:r>
              <a:rPr lang="en-IN" dirty="0">
                <a:solidFill>
                  <a:srgbClr val="0000FF"/>
                </a:solidFill>
              </a:rPr>
              <a:t>if (List1-&gt;data &lt;= List2-&gt;data)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             temp = </a:t>
            </a:r>
            <a:r>
              <a:rPr lang="en-IN" dirty="0" smtClean="0">
                <a:solidFill>
                  <a:srgbClr val="0000FF"/>
                </a:solidFill>
              </a:rPr>
              <a:t>List1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             List1 = List1-&gt;</a:t>
            </a:r>
            <a:r>
              <a:rPr lang="en-IN" dirty="0" smtClean="0">
                <a:solidFill>
                  <a:srgbClr val="0000FF"/>
                </a:solidFill>
              </a:rPr>
              <a:t>next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</a:t>
            </a:r>
            <a:r>
              <a:rPr lang="en-IN" dirty="0" smtClean="0">
                <a:solidFill>
                  <a:srgbClr val="0000FF"/>
                </a:solidFill>
              </a:rPr>
              <a:t>     </a:t>
            </a:r>
            <a:r>
              <a:rPr lang="en-IN" dirty="0">
                <a:solidFill>
                  <a:srgbClr val="0000FF"/>
                </a:solidFill>
              </a:rPr>
              <a:t>} else {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             temp = </a:t>
            </a:r>
            <a:r>
              <a:rPr lang="en-IN" dirty="0" smtClean="0">
                <a:solidFill>
                  <a:srgbClr val="0000FF"/>
                </a:solidFill>
              </a:rPr>
              <a:t>List2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            List2 = List2-&gt;</a:t>
            </a:r>
            <a:r>
              <a:rPr lang="en-IN" dirty="0" smtClean="0">
                <a:solidFill>
                  <a:srgbClr val="0000FF"/>
                </a:solidFill>
              </a:rPr>
              <a:t>next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</a:t>
            </a:r>
            <a:r>
              <a:rPr lang="en-IN" dirty="0" smtClean="0">
                <a:solidFill>
                  <a:srgbClr val="0000FF"/>
                </a:solidFill>
              </a:rPr>
              <a:t>         </a:t>
            </a:r>
            <a:r>
              <a:rPr lang="en-IN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   </a:t>
            </a:r>
            <a:r>
              <a:rPr lang="en-IN" dirty="0" smtClean="0">
                <a:solidFill>
                  <a:srgbClr val="0000FF"/>
                </a:solidFill>
              </a:rPr>
              <a:t>    </a:t>
            </a:r>
            <a:r>
              <a:rPr lang="en-IN" dirty="0" err="1" smtClean="0">
                <a:solidFill>
                  <a:srgbClr val="0000FF"/>
                </a:solidFill>
              </a:rPr>
              <a:t>mergedTail</a:t>
            </a:r>
            <a:r>
              <a:rPr lang="en-IN" dirty="0" smtClean="0">
                <a:solidFill>
                  <a:srgbClr val="0000FF"/>
                </a:solidFill>
              </a:rPr>
              <a:t>-</a:t>
            </a:r>
            <a:r>
              <a:rPr lang="en-IN" dirty="0">
                <a:solidFill>
                  <a:srgbClr val="0000FF"/>
                </a:solidFill>
              </a:rPr>
              <a:t>&gt;next = </a:t>
            </a:r>
            <a:r>
              <a:rPr lang="en-IN" dirty="0" smtClean="0">
                <a:solidFill>
                  <a:srgbClr val="0000FF"/>
                </a:solidFill>
              </a:rPr>
              <a:t>temp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</a:t>
            </a:r>
            <a:r>
              <a:rPr lang="en-IN" dirty="0" smtClean="0">
                <a:solidFill>
                  <a:srgbClr val="0000FF"/>
                </a:solidFill>
              </a:rPr>
              <a:t>    </a:t>
            </a:r>
            <a:r>
              <a:rPr lang="en-IN" dirty="0" err="1" smtClean="0">
                <a:solidFill>
                  <a:srgbClr val="0000FF"/>
                </a:solidFill>
              </a:rPr>
              <a:t>mergedTail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>
                <a:solidFill>
                  <a:srgbClr val="0000FF"/>
                </a:solidFill>
              </a:rPr>
              <a:t>= </a:t>
            </a:r>
            <a:r>
              <a:rPr lang="en-IN" dirty="0" smtClean="0">
                <a:solidFill>
                  <a:srgbClr val="0000FF"/>
                </a:solidFill>
              </a:rPr>
              <a:t>temp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</a:t>
            </a:r>
            <a:r>
              <a:rPr lang="en-IN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  if (List1 != Null)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mergedTail</a:t>
            </a:r>
            <a:r>
              <a:rPr lang="en-IN" dirty="0"/>
              <a:t>-&gt;next = </a:t>
            </a:r>
            <a:r>
              <a:rPr lang="en-IN" dirty="0" smtClean="0"/>
              <a:t>List1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else if (List2 != Null)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mergedTail</a:t>
            </a:r>
            <a:r>
              <a:rPr lang="en-IN" dirty="0"/>
              <a:t>-&gt;next = </a:t>
            </a:r>
            <a:r>
              <a:rPr lang="en-IN" dirty="0" smtClean="0"/>
              <a:t>List2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return  </a:t>
            </a:r>
            <a:r>
              <a:rPr lang="en-IN" dirty="0" err="1" smtClean="0"/>
              <a:t>mergedList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3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Delete the first node in the list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Delete the last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Delete the node that has the given key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Delete the list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4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556"/>
            <a:ext cx="10515600" cy="57254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Delete the first node in the list</a:t>
            </a:r>
          </a:p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DeleteFirst</a:t>
            </a:r>
            <a:r>
              <a:rPr lang="en-IN" dirty="0" smtClean="0"/>
              <a:t>(List)</a:t>
            </a:r>
          </a:p>
          <a:p>
            <a:pPr marL="514350" indent="-514350">
              <a:buAutoNum type="arabicPeriod"/>
            </a:pPr>
            <a:r>
              <a:rPr lang="en-IN" dirty="0" smtClean="0"/>
              <a:t>If ( List == NULL)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Temp = List  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List = List -&gt; next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Free(temp)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return 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the last node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44" y="1431957"/>
            <a:ext cx="10515600" cy="6861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9822" y="27575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Algorithm </a:t>
            </a:r>
            <a:r>
              <a:rPr lang="en-GB" dirty="0" err="1" smtClean="0"/>
              <a:t>DeleteLast</a:t>
            </a:r>
            <a:r>
              <a:rPr lang="en-GB" dirty="0" smtClean="0"/>
              <a:t>(List)</a:t>
            </a:r>
          </a:p>
          <a:p>
            <a:r>
              <a:rPr lang="en-GB" dirty="0" smtClean="0"/>
              <a:t>1.   If </a:t>
            </a:r>
            <a:r>
              <a:rPr lang="en-GB" dirty="0"/>
              <a:t>(List == Null)</a:t>
            </a:r>
          </a:p>
          <a:p>
            <a:r>
              <a:rPr lang="en-GB" dirty="0"/>
              <a:t>  </a:t>
            </a:r>
            <a:r>
              <a:rPr lang="en-GB" dirty="0" smtClean="0"/>
              <a:t>       return Null</a:t>
            </a:r>
            <a:endParaRPr lang="en-GB" dirty="0"/>
          </a:p>
          <a:p>
            <a:r>
              <a:rPr lang="en-GB" dirty="0" smtClean="0"/>
              <a:t>2.  </a:t>
            </a:r>
            <a:r>
              <a:rPr lang="en-GB" dirty="0" smtClean="0">
                <a:solidFill>
                  <a:srgbClr val="C00000"/>
                </a:solidFill>
              </a:rPr>
              <a:t>If </a:t>
            </a:r>
            <a:r>
              <a:rPr lang="en-GB" dirty="0">
                <a:solidFill>
                  <a:srgbClr val="C00000"/>
                </a:solidFill>
              </a:rPr>
              <a:t>(List -&gt; next == NULL</a:t>
            </a:r>
            <a:r>
              <a:rPr lang="en-GB" dirty="0" smtClean="0">
                <a:solidFill>
                  <a:srgbClr val="C00000"/>
                </a:solidFill>
              </a:rPr>
              <a:t>) 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   </a:t>
            </a:r>
            <a:r>
              <a:rPr lang="en-GB" dirty="0" smtClean="0">
                <a:solidFill>
                  <a:srgbClr val="C00000"/>
                </a:solidFill>
              </a:rPr>
              <a:t>       free </a:t>
            </a:r>
            <a:r>
              <a:rPr lang="en-GB" dirty="0">
                <a:solidFill>
                  <a:srgbClr val="C00000"/>
                </a:solidFill>
              </a:rPr>
              <a:t>(List)</a:t>
            </a:r>
          </a:p>
          <a:p>
            <a:r>
              <a:rPr lang="en-GB" dirty="0">
                <a:solidFill>
                  <a:srgbClr val="C00000"/>
                </a:solidFill>
              </a:rPr>
              <a:t>   </a:t>
            </a:r>
            <a:r>
              <a:rPr lang="en-GB" dirty="0" smtClean="0">
                <a:solidFill>
                  <a:srgbClr val="C00000"/>
                </a:solidFill>
              </a:rPr>
              <a:t>       return Null</a:t>
            </a:r>
          </a:p>
          <a:p>
            <a:r>
              <a:rPr lang="en-GB" dirty="0" smtClean="0"/>
              <a:t>3.  temp </a:t>
            </a:r>
            <a:r>
              <a:rPr lang="en-GB" dirty="0"/>
              <a:t>= List</a:t>
            </a:r>
          </a:p>
          <a:p>
            <a:r>
              <a:rPr lang="en-GB" dirty="0" smtClean="0"/>
              <a:t>4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.  while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(temp-&gt;next-next != Null)</a:t>
            </a: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       temp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= temp -&gt; next</a:t>
            </a:r>
          </a:p>
          <a:p>
            <a:r>
              <a:rPr lang="en-GB" dirty="0" smtClean="0"/>
              <a:t>5.  free(temp-</a:t>
            </a:r>
            <a:r>
              <a:rPr lang="en-GB" dirty="0"/>
              <a:t>&gt;next)</a:t>
            </a:r>
          </a:p>
          <a:p>
            <a:r>
              <a:rPr lang="en-GB" dirty="0" smtClean="0"/>
              <a:t>6.  temp </a:t>
            </a:r>
            <a:r>
              <a:rPr lang="en-GB" dirty="0"/>
              <a:t>-&gt;next = NULL</a:t>
            </a:r>
          </a:p>
          <a:p>
            <a:r>
              <a:rPr lang="en-GB" dirty="0" smtClean="0"/>
              <a:t>7.  return </a:t>
            </a:r>
            <a:r>
              <a:rPr lang="en-GB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0211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the node with the given key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784791"/>
            <a:ext cx="7658100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67" y="3375378"/>
            <a:ext cx="509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DeleteKey</a:t>
            </a:r>
            <a:r>
              <a:rPr lang="en-IN" dirty="0" smtClean="0"/>
              <a:t>(List, 30)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86" y="3965045"/>
            <a:ext cx="6191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4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Delete the node with the given key - </a:t>
            </a:r>
            <a:r>
              <a:rPr lang="en-IN" sz="2800" dirty="0"/>
              <a:t>Algorithm </a:t>
            </a:r>
            <a:r>
              <a:rPr lang="en-IN" sz="2800" dirty="0" err="1"/>
              <a:t>DeleteKey</a:t>
            </a:r>
            <a:r>
              <a:rPr lang="en-IN" sz="2800" dirty="0"/>
              <a:t>(List, key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444" y="1108544"/>
            <a:ext cx="7151511" cy="55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Delete the node with the given key - </a:t>
            </a:r>
            <a:r>
              <a:rPr lang="en-IN" sz="2800" dirty="0"/>
              <a:t>Algorithm </a:t>
            </a:r>
            <a:r>
              <a:rPr lang="en-IN" sz="2800" dirty="0" err="1"/>
              <a:t>DeleteKey</a:t>
            </a:r>
            <a:r>
              <a:rPr lang="en-IN" sz="2800" dirty="0"/>
              <a:t>(List, key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847"/>
            <a:ext cx="558799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9467" y="1599847"/>
            <a:ext cx="47864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Algorithm </a:t>
            </a:r>
            <a:r>
              <a:rPr lang="en-IN" dirty="0" err="1" smtClean="0"/>
              <a:t>DeleteKey</a:t>
            </a:r>
            <a:r>
              <a:rPr lang="en-IN" dirty="0" smtClean="0"/>
              <a:t>(List, key)</a:t>
            </a:r>
          </a:p>
          <a:p>
            <a:pPr marL="342900" indent="-342900">
              <a:buAutoNum type="arabicPeriod"/>
            </a:pPr>
            <a:r>
              <a:rPr lang="en-IN" dirty="0" smtClean="0"/>
              <a:t>If (List == NULL)</a:t>
            </a:r>
          </a:p>
          <a:p>
            <a:pPr lvl="1"/>
            <a:r>
              <a:rPr lang="en-IN" dirty="0" smtClean="0"/>
              <a:t>  return NULL</a:t>
            </a:r>
            <a:endParaRPr lang="en-IN" dirty="0"/>
          </a:p>
          <a:p>
            <a:pPr marL="342900" lvl="1" indent="-342900">
              <a:buFontTx/>
              <a:buAutoNum type="arabicPeriod" startAt="2"/>
            </a:pPr>
            <a:r>
              <a:rPr lang="en-IN" dirty="0" err="1"/>
              <a:t>prev</a:t>
            </a:r>
            <a:r>
              <a:rPr lang="en-IN" dirty="0"/>
              <a:t> = </a:t>
            </a:r>
            <a:r>
              <a:rPr lang="en-IN" dirty="0" smtClean="0"/>
              <a:t>NULL</a:t>
            </a:r>
          </a:p>
          <a:p>
            <a:pPr marL="0" lvl="1"/>
            <a:endParaRPr lang="en-IN" dirty="0"/>
          </a:p>
          <a:p>
            <a:pPr marL="0" lvl="1"/>
            <a:r>
              <a:rPr lang="en-IN" dirty="0" smtClean="0">
                <a:solidFill>
                  <a:srgbClr val="C00000"/>
                </a:solidFill>
              </a:rPr>
              <a:t>3.  if (</a:t>
            </a:r>
            <a:r>
              <a:rPr lang="en-IN" dirty="0">
                <a:solidFill>
                  <a:srgbClr val="C00000"/>
                </a:solidFill>
              </a:rPr>
              <a:t>L</a:t>
            </a:r>
            <a:r>
              <a:rPr lang="en-IN" dirty="0" smtClean="0">
                <a:solidFill>
                  <a:srgbClr val="C00000"/>
                </a:solidFill>
              </a:rPr>
              <a:t>ist</a:t>
            </a:r>
            <a:r>
              <a:rPr lang="en-IN" dirty="0" smtClean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C00000"/>
                </a:solidFill>
                <a:sym typeface="Symbol" panose="05050102010706020507" pitchFamily="18" charset="2"/>
              </a:rPr>
              <a:t> </a:t>
            </a:r>
            <a:r>
              <a:rPr lang="en-IN" dirty="0" smtClean="0">
                <a:solidFill>
                  <a:srgbClr val="C00000"/>
                </a:solidFill>
              </a:rPr>
              <a:t>data == key) </a:t>
            </a:r>
          </a:p>
          <a:p>
            <a:pPr marL="0" lvl="1"/>
            <a:r>
              <a:rPr lang="en-IN" dirty="0" smtClean="0">
                <a:solidFill>
                  <a:srgbClr val="C00000"/>
                </a:solidFill>
              </a:rPr>
              <a:t>            temp = List</a:t>
            </a:r>
          </a:p>
          <a:p>
            <a:pPr marL="0" lvl="1"/>
            <a:r>
              <a:rPr lang="en-IN" dirty="0" smtClean="0">
                <a:solidFill>
                  <a:srgbClr val="C00000"/>
                </a:solidFill>
              </a:rPr>
              <a:t>            List = List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next</a:t>
            </a:r>
          </a:p>
          <a:p>
            <a:pPr marL="0" lvl="1"/>
            <a:r>
              <a:rPr lang="en-IN" dirty="0" smtClean="0">
                <a:solidFill>
                  <a:srgbClr val="C00000"/>
                </a:solidFill>
              </a:rPr>
              <a:t>            free (temp)</a:t>
            </a:r>
          </a:p>
          <a:p>
            <a:pPr marL="0" lvl="1"/>
            <a:r>
              <a:rPr lang="en-IN" dirty="0" smtClean="0"/>
              <a:t>4. temp = List</a:t>
            </a:r>
          </a:p>
          <a:p>
            <a:pPr marL="0" lvl="1"/>
            <a:r>
              <a:rPr lang="en-IN" dirty="0" smtClean="0"/>
              <a:t>5. while(temp!=NULL and temp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IN" dirty="0" smtClean="0"/>
              <a:t> data != Key)</a:t>
            </a:r>
          </a:p>
          <a:p>
            <a:pPr marL="0" lvl="1"/>
            <a:r>
              <a:rPr lang="en-IN" dirty="0" smtClean="0"/>
              <a:t>           </a:t>
            </a:r>
            <a:r>
              <a:rPr lang="en-IN" dirty="0" err="1" smtClean="0"/>
              <a:t>prev</a:t>
            </a:r>
            <a:r>
              <a:rPr lang="en-IN" dirty="0" smtClean="0"/>
              <a:t> = temp </a:t>
            </a:r>
            <a:endParaRPr lang="en-IN" dirty="0"/>
          </a:p>
          <a:p>
            <a:pPr marL="0" lvl="1"/>
            <a:r>
              <a:rPr lang="en-IN" dirty="0" smtClean="0"/>
              <a:t>           temp = temp -&gt; next</a:t>
            </a:r>
          </a:p>
          <a:p>
            <a:pPr marL="0" lvl="1"/>
            <a:r>
              <a:rPr lang="en-IN" dirty="0" smtClean="0"/>
              <a:t>4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 If (temp != Null)</a:t>
            </a:r>
          </a:p>
          <a:p>
            <a:pPr marL="0"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prev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-&gt;next = temp -&gt; next</a:t>
            </a:r>
          </a:p>
          <a:p>
            <a:pPr marL="0"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     free(temp)</a:t>
            </a:r>
          </a:p>
          <a:p>
            <a:pPr marL="0" lvl="1"/>
            <a:r>
              <a:rPr lang="en-IN" dirty="0" smtClean="0"/>
              <a:t>5. </a:t>
            </a:r>
            <a:r>
              <a:rPr lang="en-IN" dirty="0"/>
              <a:t>r</a:t>
            </a:r>
            <a:r>
              <a:rPr lang="en-IN" dirty="0" smtClean="0"/>
              <a:t>eturn List</a:t>
            </a:r>
          </a:p>
          <a:p>
            <a:pPr marL="0" lvl="1"/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8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Stacks implemented using Linked Lists</a:t>
            </a:r>
          </a:p>
          <a:p>
            <a:r>
              <a:rPr lang="en-IN" dirty="0" smtClean="0"/>
              <a:t>Push operation – insertion at top – insertion at beginning of the list</a:t>
            </a:r>
          </a:p>
          <a:p>
            <a:r>
              <a:rPr lang="en-IN" dirty="0" smtClean="0"/>
              <a:t>Pop operation – deletion from top – deletion of first node in the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Points on memory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memory allocator keeps track of what is allocated and what is free.</a:t>
            </a:r>
          </a:p>
          <a:p>
            <a:r>
              <a:rPr lang="en-GB" dirty="0"/>
              <a:t>When memory is obtained from the global pool, it contains </a:t>
            </a:r>
            <a:r>
              <a:rPr lang="en-GB" i="1" dirty="0"/>
              <a:t>garbage</a:t>
            </a:r>
            <a:r>
              <a:rPr lang="en-GB" dirty="0"/>
              <a:t>, and to be properly initialize it.</a:t>
            </a:r>
          </a:p>
          <a:p>
            <a:r>
              <a:rPr lang="en-GB" dirty="0"/>
              <a:t>Not to assume that successive requests will allocate contiguous memory blocks.</a:t>
            </a:r>
          </a:p>
        </p:txBody>
      </p:sp>
    </p:spTree>
    <p:extLst>
      <p:ext uri="{BB962C8B-B14F-4D97-AF65-F5344CB8AC3E}">
        <p14:creationId xmlns:p14="http://schemas.microsoft.com/office/powerpoint/2010/main" val="7396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Operation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0" dirty="0" smtClean="0"/>
              <a:t>Array Implementation</a:t>
            </a:r>
            <a:endParaRPr lang="en-IN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99" y="3141924"/>
            <a:ext cx="5157787" cy="175613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0" dirty="0" smtClean="0"/>
              <a:t>Linked List Implementation</a:t>
            </a:r>
            <a:endParaRPr lang="en-IN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37884"/>
            <a:ext cx="5183188" cy="26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Stack – Push Operation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 smtClean="0"/>
              <a:t>Algorithm Push(S, </a:t>
            </a:r>
            <a:r>
              <a:rPr lang="en-IN" b="0" dirty="0" err="1" smtClean="0"/>
              <a:t>elt</a:t>
            </a:r>
            <a:r>
              <a:rPr lang="en-IN" b="0" dirty="0" smtClean="0"/>
              <a:t>)</a:t>
            </a:r>
            <a:endParaRPr lang="en-IN" b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err="1" smtClean="0"/>
              <a:t>newNode</a:t>
            </a:r>
            <a:r>
              <a:rPr lang="en-IN" sz="2400" dirty="0" smtClean="0"/>
              <a:t> = </a:t>
            </a:r>
            <a:r>
              <a:rPr lang="en-IN" sz="2400" dirty="0" err="1" smtClean="0"/>
              <a:t>getnode</a:t>
            </a:r>
            <a:r>
              <a:rPr lang="en-IN" sz="2400" dirty="0" smtClean="0"/>
              <a:t>(Node)</a:t>
            </a:r>
          </a:p>
          <a:p>
            <a:pPr marL="457200" indent="-457200">
              <a:buAutoNum type="arabicPeriod"/>
            </a:pPr>
            <a:r>
              <a:rPr lang="en-IN" sz="2400" dirty="0" err="1" smtClean="0"/>
              <a:t>newNode</a:t>
            </a:r>
            <a:r>
              <a:rPr lang="en-IN" sz="2400" dirty="0" smtClean="0"/>
              <a:t>-&gt;data = </a:t>
            </a:r>
            <a:r>
              <a:rPr lang="en-IN" sz="2400" dirty="0" err="1" smtClean="0"/>
              <a:t>elt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newNode</a:t>
            </a:r>
            <a:r>
              <a:rPr lang="en-IN" sz="2400" dirty="0" smtClean="0"/>
              <a:t>-&gt;next = 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S= </a:t>
            </a:r>
            <a:r>
              <a:rPr lang="en-IN" sz="2400" dirty="0" err="1" smtClean="0"/>
              <a:t>newNode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smtClean="0"/>
              <a:t>end</a:t>
            </a:r>
            <a:endParaRPr lang="en-IN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8" y="2093119"/>
            <a:ext cx="494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 Operation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0" dirty="0" smtClean="0"/>
              <a:t>Array Implementation</a:t>
            </a:r>
            <a:endParaRPr lang="en-IN" b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0" dirty="0" smtClean="0"/>
              <a:t>Linked List Implementation</a:t>
            </a:r>
            <a:endParaRPr lang="en-I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868083"/>
            <a:ext cx="5101949" cy="1782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74761"/>
            <a:ext cx="5381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Stack – Pop Operation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 smtClean="0"/>
              <a:t>Algorithm Pop(S, </a:t>
            </a:r>
            <a:r>
              <a:rPr lang="en-IN" b="0" dirty="0" err="1" smtClean="0"/>
              <a:t>elt</a:t>
            </a:r>
            <a:r>
              <a:rPr lang="en-IN" b="0" dirty="0" smtClean="0"/>
              <a:t>)</a:t>
            </a:r>
            <a:endParaRPr lang="en-IN" b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If (S == Null)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print “Stack Underflow”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return</a:t>
            </a:r>
          </a:p>
          <a:p>
            <a:pPr marL="457200" indent="-457200">
              <a:buAutoNum type="arabicPeriod" startAt="2"/>
            </a:pPr>
            <a:r>
              <a:rPr lang="en-IN" sz="2400" dirty="0" smtClean="0"/>
              <a:t>Temp = S</a:t>
            </a:r>
          </a:p>
          <a:p>
            <a:pPr marL="457200" indent="-457200">
              <a:buAutoNum type="arabicPeriod" startAt="2"/>
            </a:pPr>
            <a:r>
              <a:rPr lang="en-IN" sz="2400" dirty="0" smtClean="0"/>
              <a:t>S = S-&gt;next</a:t>
            </a:r>
          </a:p>
          <a:p>
            <a:pPr marL="457200" indent="-457200">
              <a:buAutoNum type="arabicPeriod" startAt="2"/>
            </a:pPr>
            <a:r>
              <a:rPr lang="en-IN" sz="2400" dirty="0" smtClean="0"/>
              <a:t>Free (temp)</a:t>
            </a:r>
          </a:p>
          <a:p>
            <a:pPr marL="0" indent="0">
              <a:buNone/>
            </a:pPr>
            <a:r>
              <a:rPr lang="en-IN" sz="2400" dirty="0" smtClean="0"/>
              <a:t>5.   end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87" y="2393245"/>
            <a:ext cx="5305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Insert operation – insert at rear end  - insert at the tail of the list</a:t>
            </a:r>
          </a:p>
          <a:p>
            <a:r>
              <a:rPr lang="en-IN" dirty="0" smtClean="0"/>
              <a:t>Delete operation – deletion from the front – delete from the head of the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2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Queue - Insertion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492"/>
            <a:ext cx="201695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556" y="2043289"/>
            <a:ext cx="7236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Algorithm </a:t>
            </a:r>
            <a:r>
              <a:rPr lang="en-IN" dirty="0" err="1" smtClean="0"/>
              <a:t>LQInsert</a:t>
            </a:r>
            <a:r>
              <a:rPr lang="en-IN" dirty="0" smtClean="0"/>
              <a:t>( Q, </a:t>
            </a:r>
            <a:r>
              <a:rPr lang="en-IN" dirty="0" err="1" smtClean="0"/>
              <a:t>elt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=  </a:t>
            </a:r>
            <a:r>
              <a:rPr lang="en-IN" dirty="0" err="1" smtClean="0"/>
              <a:t>getNode</a:t>
            </a:r>
            <a:r>
              <a:rPr lang="en-IN" dirty="0" smtClean="0"/>
              <a:t>(Node)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-&gt;data = </a:t>
            </a:r>
            <a:r>
              <a:rPr lang="en-IN" dirty="0" err="1" smtClean="0"/>
              <a:t>elt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-&gt;next = Null</a:t>
            </a:r>
          </a:p>
          <a:p>
            <a:pPr marL="342900" indent="-342900">
              <a:buAutoNum type="arabicPeriod"/>
            </a:pPr>
            <a:r>
              <a:rPr lang="en-IN" dirty="0" smtClean="0"/>
              <a:t>If (</a:t>
            </a:r>
            <a:r>
              <a:rPr lang="en-IN" dirty="0" err="1" smtClean="0"/>
              <a:t>Q.Rear</a:t>
            </a:r>
            <a:r>
              <a:rPr lang="en-IN" dirty="0" smtClean="0"/>
              <a:t> == </a:t>
            </a:r>
            <a:r>
              <a:rPr lang="en-IN" dirty="0" err="1" smtClean="0"/>
              <a:t>Q.Front</a:t>
            </a:r>
            <a:r>
              <a:rPr lang="en-IN" dirty="0" smtClean="0"/>
              <a:t> == Null)</a:t>
            </a:r>
          </a:p>
          <a:p>
            <a:r>
              <a:rPr lang="en-IN" dirty="0" smtClean="0"/>
              <a:t>            Q. Rear = Q. Front = </a:t>
            </a:r>
            <a:r>
              <a:rPr lang="en-IN" dirty="0" err="1" smtClean="0"/>
              <a:t>newNode</a:t>
            </a:r>
            <a:endParaRPr lang="en-IN" dirty="0" smtClean="0"/>
          </a:p>
          <a:p>
            <a:r>
              <a:rPr lang="en-IN" dirty="0" smtClean="0"/>
              <a:t>      else {</a:t>
            </a:r>
          </a:p>
          <a:p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dirty="0" err="1" smtClean="0"/>
              <a:t>Q.Rear</a:t>
            </a:r>
            <a:r>
              <a:rPr lang="en-IN" dirty="0" smtClean="0"/>
              <a:t>-&gt;next = </a:t>
            </a:r>
            <a:r>
              <a:rPr lang="en-IN" dirty="0" err="1" smtClean="0"/>
              <a:t>newNode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Q.Rear</a:t>
            </a:r>
            <a:r>
              <a:rPr lang="en-IN" dirty="0" smtClean="0"/>
              <a:t>  = </a:t>
            </a:r>
            <a:r>
              <a:rPr lang="en-IN" dirty="0" err="1" smtClean="0"/>
              <a:t>newNode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}</a:t>
            </a:r>
          </a:p>
          <a:p>
            <a:r>
              <a:rPr lang="en-IN" dirty="0" smtClean="0"/>
              <a:t>5.  Return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Queue - Deletion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762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LQDelete</a:t>
            </a:r>
            <a:r>
              <a:rPr lang="en-IN" dirty="0" smtClean="0"/>
              <a:t>(Q)</a:t>
            </a:r>
          </a:p>
          <a:p>
            <a:pPr marL="514350" indent="-514350">
              <a:buAutoNum type="arabicPeriod"/>
            </a:pPr>
            <a:r>
              <a:rPr lang="en-IN" dirty="0" smtClean="0"/>
              <a:t>If (</a:t>
            </a:r>
            <a:r>
              <a:rPr lang="en-IN" dirty="0" err="1" smtClean="0"/>
              <a:t>Q.Front</a:t>
            </a:r>
            <a:r>
              <a:rPr lang="en-IN" dirty="0" smtClean="0"/>
              <a:t> == </a:t>
            </a:r>
            <a:r>
              <a:rPr lang="en-IN" dirty="0" err="1" smtClean="0"/>
              <a:t>Q.Rear</a:t>
            </a:r>
            <a:r>
              <a:rPr lang="en-IN" dirty="0" smtClean="0"/>
              <a:t> == Null)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print “Q underflow”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return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If (</a:t>
            </a:r>
            <a:r>
              <a:rPr lang="en-IN" dirty="0" err="1" smtClean="0"/>
              <a:t>Q.Front</a:t>
            </a:r>
            <a:r>
              <a:rPr lang="en-IN" dirty="0" smtClean="0"/>
              <a:t> == </a:t>
            </a:r>
            <a:r>
              <a:rPr lang="en-IN" dirty="0" err="1" smtClean="0"/>
              <a:t>Q.Rear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free (</a:t>
            </a:r>
            <a:r>
              <a:rPr lang="en-IN" dirty="0" err="1" smtClean="0"/>
              <a:t>Q.Rear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 err="1" smtClean="0"/>
              <a:t>Q.Front</a:t>
            </a:r>
            <a:r>
              <a:rPr lang="en-IN" dirty="0" smtClean="0"/>
              <a:t> = </a:t>
            </a:r>
            <a:r>
              <a:rPr lang="en-IN" dirty="0" err="1" smtClean="0"/>
              <a:t>Q.Rear</a:t>
            </a:r>
            <a:r>
              <a:rPr lang="en-IN" dirty="0" smtClean="0"/>
              <a:t> = Null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 return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Temp = </a:t>
            </a:r>
            <a:r>
              <a:rPr lang="en-IN" dirty="0" err="1" smtClean="0"/>
              <a:t>Q.Front</a:t>
            </a:r>
            <a:endParaRPr lang="en-IN" dirty="0" smtClean="0"/>
          </a:p>
          <a:p>
            <a:pPr marL="514350" indent="-514350">
              <a:buAutoNum type="arabicPeriod" startAt="3"/>
            </a:pPr>
            <a:r>
              <a:rPr lang="en-IN" dirty="0" smtClean="0"/>
              <a:t>Q. Front = </a:t>
            </a:r>
            <a:r>
              <a:rPr lang="en-IN" dirty="0" err="1" smtClean="0"/>
              <a:t>Q.Front</a:t>
            </a:r>
            <a:r>
              <a:rPr lang="en-IN" dirty="0" smtClean="0"/>
              <a:t> -&gt;next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Free (temp)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return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06" y="841198"/>
            <a:ext cx="2733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the function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Algorithm </a:t>
            </a:r>
            <a:r>
              <a:rPr lang="en-GB" dirty="0" err="1" smtClean="0"/>
              <a:t>func</a:t>
            </a:r>
            <a:r>
              <a:rPr lang="en-GB" dirty="0" smtClean="0"/>
              <a:t>(</a:t>
            </a:r>
            <a:r>
              <a:rPr lang="en-GB" dirty="0" err="1" smtClean="0"/>
              <a:t>s,c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if (s==Null)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    </a:t>
            </a:r>
            <a:r>
              <a:rPr lang="en-GB" dirty="0"/>
              <a:t>return 0</a:t>
            </a:r>
          </a:p>
          <a:p>
            <a:pPr marL="0" indent="0">
              <a:buNone/>
            </a:pPr>
            <a:r>
              <a:rPr lang="en-GB" dirty="0"/>
              <a:t>x = </a:t>
            </a:r>
            <a:r>
              <a:rPr lang="en-GB" dirty="0" err="1"/>
              <a:t>func</a:t>
            </a:r>
            <a:r>
              <a:rPr lang="en-GB" dirty="0"/>
              <a:t>(s-&gt;next</a:t>
            </a:r>
            <a:r>
              <a:rPr lang="en-GB" dirty="0" smtClean="0"/>
              <a:t>, 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err="1"/>
              <a:t>s.data</a:t>
            </a:r>
            <a:r>
              <a:rPr lang="en-GB" dirty="0"/>
              <a:t>==c)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/>
              <a:t>   </a:t>
            </a:r>
            <a:r>
              <a:rPr lang="en-GB" dirty="0"/>
              <a:t>x++</a:t>
            </a:r>
          </a:p>
          <a:p>
            <a:pPr marL="0" indent="0">
              <a:buNone/>
            </a:pPr>
            <a:r>
              <a:rPr lang="en-GB" dirty="0"/>
              <a:t>return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5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the function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5258" cy="37234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Algorithm </a:t>
            </a:r>
            <a:r>
              <a:rPr lang="en-GB" dirty="0" err="1" smtClean="0"/>
              <a:t>func</a:t>
            </a:r>
            <a:r>
              <a:rPr lang="en-GB" dirty="0" smtClean="0"/>
              <a:t>(</a:t>
            </a:r>
            <a:r>
              <a:rPr lang="en-GB" dirty="0" err="1" smtClean="0"/>
              <a:t>s,c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if (s==Null)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    </a:t>
            </a:r>
            <a:r>
              <a:rPr lang="en-GB" dirty="0"/>
              <a:t>return 0</a:t>
            </a:r>
          </a:p>
          <a:p>
            <a:pPr marL="0" indent="0">
              <a:buNone/>
            </a:pPr>
            <a:r>
              <a:rPr lang="en-GB" dirty="0"/>
              <a:t>x = </a:t>
            </a:r>
            <a:r>
              <a:rPr lang="en-GB" dirty="0" err="1" smtClean="0"/>
              <a:t>func</a:t>
            </a:r>
            <a:r>
              <a:rPr lang="en-GB" dirty="0" smtClean="0"/>
              <a:t>(</a:t>
            </a:r>
            <a:r>
              <a:rPr lang="en-GB" dirty="0" err="1" smtClean="0"/>
              <a:t>s</a:t>
            </a:r>
            <a:r>
              <a:rPr lang="en-GB" dirty="0" err="1" smtClean="0">
                <a:sym typeface="Symbol" panose="05050102010706020507" pitchFamily="18" charset="2"/>
              </a:rPr>
              <a:t></a:t>
            </a:r>
            <a:r>
              <a:rPr lang="en-GB" dirty="0" err="1" smtClean="0"/>
              <a:t>next</a:t>
            </a:r>
            <a:r>
              <a:rPr lang="en-GB" dirty="0" smtClean="0"/>
              <a:t>, 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smtClean="0"/>
              <a:t>s</a:t>
            </a:r>
            <a:r>
              <a:rPr lang="en-GB" dirty="0">
                <a:sym typeface="Symbol" panose="05050102010706020507" pitchFamily="18" charset="2"/>
              </a:rPr>
              <a:t>  </a:t>
            </a:r>
            <a:r>
              <a:rPr lang="en-GB" dirty="0" smtClean="0"/>
              <a:t>data == 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/>
              <a:t>   </a:t>
            </a:r>
            <a:r>
              <a:rPr lang="en-GB" dirty="0"/>
              <a:t>x++</a:t>
            </a:r>
          </a:p>
          <a:p>
            <a:pPr marL="0" indent="0">
              <a:buNone/>
            </a:pPr>
            <a:r>
              <a:rPr lang="en-GB" dirty="0"/>
              <a:t>return x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11659" y="4597052"/>
            <a:ext cx="529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Count the number of nodes with value 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32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a Singly linked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Algorithm </a:t>
            </a:r>
            <a:r>
              <a:rPr lang="en-IN" dirty="0" err="1" smtClean="0"/>
              <a:t>reverseList</a:t>
            </a:r>
            <a:r>
              <a:rPr lang="en-IN" dirty="0" smtClean="0"/>
              <a:t>(Head)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last = NULL</a:t>
            </a:r>
          </a:p>
          <a:p>
            <a:pPr marL="514350" indent="-514350">
              <a:buAutoNum type="arabicPeriod"/>
            </a:pPr>
            <a:r>
              <a:rPr lang="en-IN" dirty="0"/>
              <a:t>temp = L</a:t>
            </a:r>
          </a:p>
          <a:p>
            <a:pPr marL="514350" indent="-514350">
              <a:buAutoNum type="arabicPeriod"/>
            </a:pPr>
            <a:r>
              <a:rPr lang="en-IN" dirty="0"/>
              <a:t>While (temp != NULL)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nextNode</a:t>
            </a:r>
            <a:r>
              <a:rPr lang="en-IN" dirty="0"/>
              <a:t> = temp -&gt; next</a:t>
            </a:r>
          </a:p>
          <a:p>
            <a:pPr marL="457200" lvl="1" indent="0">
              <a:buNone/>
            </a:pPr>
            <a:r>
              <a:rPr lang="en-IN" dirty="0"/>
              <a:t>	temp -&gt;next = last</a:t>
            </a:r>
          </a:p>
          <a:p>
            <a:pPr marL="457200" lvl="1" indent="0">
              <a:buNone/>
            </a:pPr>
            <a:r>
              <a:rPr lang="en-IN" dirty="0"/>
              <a:t>	last = temp</a:t>
            </a:r>
          </a:p>
          <a:p>
            <a:pPr marL="457200" lvl="1" indent="0">
              <a:buNone/>
            </a:pPr>
            <a:r>
              <a:rPr lang="en-IN" dirty="0"/>
              <a:t>	temp = </a:t>
            </a:r>
            <a:r>
              <a:rPr lang="en-IN" dirty="0" err="1"/>
              <a:t>nextNode</a:t>
            </a:r>
            <a:endParaRPr lang="en-IN" dirty="0"/>
          </a:p>
          <a:p>
            <a:pPr marL="0" lvl="1" indent="0">
              <a:buNone/>
            </a:pPr>
            <a:r>
              <a:rPr lang="en-IN" dirty="0"/>
              <a:t>4.    </a:t>
            </a:r>
            <a:r>
              <a:rPr lang="en-IN" dirty="0" smtClean="0"/>
              <a:t>Head </a:t>
            </a:r>
            <a:r>
              <a:rPr lang="en-IN" dirty="0"/>
              <a:t>= last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05329"/>
            <a:ext cx="5572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Problems with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Freeing memory</a:t>
            </a:r>
          </a:p>
          <a:p>
            <a:r>
              <a:rPr lang="en-IN" dirty="0" smtClean="0"/>
              <a:t>Fragmentation of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4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a Singly linked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Algorithm </a:t>
            </a:r>
            <a:r>
              <a:rPr lang="en-IN" dirty="0" err="1" smtClean="0"/>
              <a:t>reverseList</a:t>
            </a:r>
            <a:r>
              <a:rPr lang="en-IN" dirty="0" smtClean="0"/>
              <a:t>(Head)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last = NULL</a:t>
            </a:r>
          </a:p>
          <a:p>
            <a:pPr marL="514350" indent="-514350">
              <a:buAutoNum type="arabicPeriod"/>
            </a:pPr>
            <a:r>
              <a:rPr lang="en-IN" dirty="0"/>
              <a:t>temp = L</a:t>
            </a:r>
          </a:p>
          <a:p>
            <a:pPr marL="514350" indent="-514350">
              <a:buAutoNum type="arabicPeriod"/>
            </a:pPr>
            <a:r>
              <a:rPr lang="en-IN" dirty="0"/>
              <a:t>While (temp != NULL)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nextNode</a:t>
            </a:r>
            <a:r>
              <a:rPr lang="en-IN" dirty="0"/>
              <a:t> = temp -&gt; next</a:t>
            </a:r>
          </a:p>
          <a:p>
            <a:pPr marL="457200" lvl="1" indent="0">
              <a:buNone/>
            </a:pPr>
            <a:r>
              <a:rPr lang="en-IN" dirty="0"/>
              <a:t>	temp -&gt;next = last</a:t>
            </a:r>
          </a:p>
          <a:p>
            <a:pPr marL="457200" lvl="1" indent="0">
              <a:buNone/>
            </a:pPr>
            <a:r>
              <a:rPr lang="en-IN" dirty="0"/>
              <a:t>	last = temp</a:t>
            </a:r>
          </a:p>
          <a:p>
            <a:pPr marL="457200" lvl="1" indent="0">
              <a:buNone/>
            </a:pPr>
            <a:r>
              <a:rPr lang="en-IN" dirty="0"/>
              <a:t>	temp = </a:t>
            </a:r>
            <a:r>
              <a:rPr lang="en-IN" dirty="0" err="1"/>
              <a:t>nextNode</a:t>
            </a:r>
            <a:endParaRPr lang="en-IN" dirty="0"/>
          </a:p>
          <a:p>
            <a:pPr marL="0" lvl="1" indent="0">
              <a:buNone/>
            </a:pPr>
            <a:r>
              <a:rPr lang="en-IN" dirty="0"/>
              <a:t>4.    </a:t>
            </a:r>
            <a:r>
              <a:rPr lang="en-IN" dirty="0" smtClean="0"/>
              <a:t>Head </a:t>
            </a:r>
            <a:r>
              <a:rPr lang="en-IN" dirty="0"/>
              <a:t>= last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73036"/>
            <a:ext cx="52959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88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a Singly linked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Algorithm </a:t>
            </a:r>
            <a:r>
              <a:rPr lang="en-IN" dirty="0" err="1" smtClean="0"/>
              <a:t>reverseList</a:t>
            </a:r>
            <a:r>
              <a:rPr lang="en-IN" dirty="0" smtClean="0"/>
              <a:t>(Head)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last = NULL</a:t>
            </a:r>
          </a:p>
          <a:p>
            <a:pPr marL="514350" indent="-514350">
              <a:buAutoNum type="arabicPeriod"/>
            </a:pPr>
            <a:r>
              <a:rPr lang="en-IN" dirty="0"/>
              <a:t>temp = L</a:t>
            </a:r>
          </a:p>
          <a:p>
            <a:pPr marL="514350" indent="-514350">
              <a:buAutoNum type="arabicPeriod"/>
            </a:pPr>
            <a:r>
              <a:rPr lang="en-IN" dirty="0"/>
              <a:t>While (temp != NULL)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nextNode</a:t>
            </a:r>
            <a:r>
              <a:rPr lang="en-IN" dirty="0"/>
              <a:t> = temp -&gt; next</a:t>
            </a:r>
          </a:p>
          <a:p>
            <a:pPr marL="457200" lvl="1" indent="0">
              <a:buNone/>
            </a:pPr>
            <a:r>
              <a:rPr lang="en-IN" dirty="0"/>
              <a:t>	temp -&gt;next = last</a:t>
            </a:r>
          </a:p>
          <a:p>
            <a:pPr marL="457200" lvl="1" indent="0">
              <a:buNone/>
            </a:pPr>
            <a:r>
              <a:rPr lang="en-IN" dirty="0"/>
              <a:t>	last = temp</a:t>
            </a:r>
          </a:p>
          <a:p>
            <a:pPr marL="457200" lvl="1" indent="0">
              <a:buNone/>
            </a:pPr>
            <a:r>
              <a:rPr lang="en-IN" dirty="0"/>
              <a:t>	temp = </a:t>
            </a:r>
            <a:r>
              <a:rPr lang="en-IN" dirty="0" err="1"/>
              <a:t>nextNode</a:t>
            </a:r>
            <a:endParaRPr lang="en-IN" dirty="0"/>
          </a:p>
          <a:p>
            <a:pPr marL="0" lvl="1" indent="0">
              <a:buNone/>
            </a:pPr>
            <a:r>
              <a:rPr lang="en-IN" dirty="0"/>
              <a:t>4.    </a:t>
            </a:r>
            <a:r>
              <a:rPr lang="en-IN" dirty="0" smtClean="0"/>
              <a:t>Head </a:t>
            </a:r>
            <a:r>
              <a:rPr lang="en-IN" dirty="0"/>
              <a:t>= last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2" y="1293182"/>
            <a:ext cx="6966299" cy="48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6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Linked List with two pointers pointing to previous and next element of the list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044648"/>
            <a:ext cx="890587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9066" y="4557574"/>
            <a:ext cx="3172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DLNode</a:t>
            </a:r>
            <a:r>
              <a:rPr lang="en-IN" dirty="0" smtClean="0"/>
              <a:t>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DLNode</a:t>
            </a:r>
            <a:r>
              <a:rPr lang="en-IN" dirty="0" smtClean="0"/>
              <a:t> *</a:t>
            </a:r>
            <a:r>
              <a:rPr lang="en-IN" dirty="0" err="1" smtClean="0"/>
              <a:t>prev</a:t>
            </a:r>
            <a:r>
              <a:rPr lang="en-IN" dirty="0" smtClean="0"/>
              <a:t>;</a:t>
            </a:r>
          </a:p>
          <a:p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DLNode</a:t>
            </a:r>
            <a:r>
              <a:rPr lang="en-IN" dirty="0"/>
              <a:t> </a:t>
            </a:r>
            <a:r>
              <a:rPr lang="en-IN" dirty="0" smtClean="0"/>
              <a:t>*next;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756880" y="2633760"/>
              <a:ext cx="42120" cy="35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4000" y="2626560"/>
                <a:ext cx="5076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4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in DLL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986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InsertBeginDLL</a:t>
            </a:r>
            <a:r>
              <a:rPr lang="en-IN" dirty="0" smtClean="0"/>
              <a:t>(Head, </a:t>
            </a:r>
            <a:r>
              <a:rPr lang="en-IN" dirty="0" err="1" smtClean="0"/>
              <a:t>elt</a:t>
            </a:r>
            <a:r>
              <a:rPr lang="en-IN" dirty="0" smtClean="0"/>
              <a:t>)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= </a:t>
            </a:r>
            <a:r>
              <a:rPr lang="en-IN" dirty="0" err="1" smtClean="0"/>
              <a:t>getNode</a:t>
            </a:r>
            <a:r>
              <a:rPr lang="en-IN" dirty="0" smtClean="0"/>
              <a:t>(NODE)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</a:t>
            </a:r>
            <a:r>
              <a:rPr lang="en-IN" dirty="0" smtClean="0">
                <a:sym typeface="Symbol" panose="05050102010706020507" pitchFamily="18" charset="2"/>
              </a:rPr>
              <a:t> data = </a:t>
            </a:r>
            <a:r>
              <a:rPr lang="en-IN" dirty="0" err="1" smtClean="0">
                <a:sym typeface="Symbol" panose="05050102010706020507" pitchFamily="18" charset="2"/>
              </a:rPr>
              <a:t>elt</a:t>
            </a:r>
            <a:endParaRPr lang="en-IN" dirty="0" smtClean="0">
              <a:sym typeface="Symbol" panose="05050102010706020507" pitchFamily="18" charset="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altLang="en-US" dirty="0" err="1" smtClean="0">
                <a:sym typeface="Symbol" panose="05050102010706020507" pitchFamily="18" charset="2"/>
              </a:rPr>
              <a:t>newNode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 </a:t>
            </a:r>
            <a:r>
              <a:rPr lang="en-IN" dirty="0" err="1" smtClean="0">
                <a:sym typeface="Symbol" panose="05050102010706020507" pitchFamily="18" charset="2"/>
              </a:rPr>
              <a:t>prev</a:t>
            </a:r>
            <a:r>
              <a:rPr lang="en-IN" dirty="0" smtClean="0">
                <a:sym typeface="Symbol" panose="05050102010706020507" pitchFamily="18" charset="2"/>
              </a:rPr>
              <a:t> = NULL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altLang="en-US" dirty="0" smtClean="0">
                <a:sym typeface="Symbol" panose="05050102010706020507" pitchFamily="18" charset="2"/>
              </a:rPr>
              <a:t>If Head == NULL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             </a:t>
            </a:r>
            <a:r>
              <a:rPr lang="en-IN" altLang="en-US" dirty="0" err="1" smtClean="0">
                <a:sym typeface="Symbol" panose="05050102010706020507" pitchFamily="18" charset="2"/>
              </a:rPr>
              <a:t>newNode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 next = NULL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          </a:t>
            </a:r>
            <a:r>
              <a:rPr lang="en-IN" altLang="en-US" dirty="0">
                <a:sym typeface="Symbol" panose="05050102010706020507" pitchFamily="18" charset="2"/>
              </a:rPr>
              <a:t>Head = </a:t>
            </a:r>
            <a:r>
              <a:rPr lang="en-IN" altLang="en-US" dirty="0" err="1">
                <a:sym typeface="Symbol" panose="05050102010706020507" pitchFamily="18" charset="2"/>
              </a:rPr>
              <a:t>newNode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return Head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5.     </a:t>
            </a:r>
            <a:r>
              <a:rPr lang="en-IN" altLang="en-US" dirty="0" err="1" smtClean="0">
                <a:sym typeface="Symbol" panose="05050102010706020507" pitchFamily="18" charset="2"/>
              </a:rPr>
              <a:t>newNode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 next = Head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6.    Head </a:t>
            </a:r>
            <a:r>
              <a:rPr lang="en-IN" dirty="0">
                <a:sym typeface="Symbol" panose="05050102010706020507" pitchFamily="18" charset="2"/>
              </a:rPr>
              <a:t> </a:t>
            </a:r>
            <a:r>
              <a:rPr lang="en-IN" dirty="0" err="1" smtClean="0">
                <a:sym typeface="Symbol" panose="05050102010706020507" pitchFamily="18" charset="2"/>
              </a:rPr>
              <a:t>prev</a:t>
            </a:r>
            <a:r>
              <a:rPr lang="en-IN" dirty="0" smtClean="0">
                <a:sym typeface="Symbol" panose="05050102010706020507" pitchFamily="18" charset="2"/>
              </a:rPr>
              <a:t> = </a:t>
            </a:r>
            <a:r>
              <a:rPr lang="en-IN" dirty="0" err="1" smtClean="0">
                <a:sym typeface="Symbol" panose="05050102010706020507" pitchFamily="18" charset="2"/>
              </a:rPr>
              <a:t>newNode</a:t>
            </a:r>
            <a:endParaRPr lang="en-IN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7.    Head </a:t>
            </a:r>
            <a:r>
              <a:rPr lang="en-IN" altLang="en-US" dirty="0">
                <a:sym typeface="Symbol" panose="05050102010706020507" pitchFamily="18" charset="2"/>
              </a:rPr>
              <a:t>= </a:t>
            </a:r>
            <a:r>
              <a:rPr lang="en-IN" altLang="en-US" dirty="0" err="1">
                <a:sym typeface="Symbol" panose="05050102010706020507" pitchFamily="18" charset="2"/>
              </a:rPr>
              <a:t>newNode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8.    return </a:t>
            </a:r>
            <a:r>
              <a:rPr lang="en-IN" altLang="en-US" dirty="0">
                <a:sym typeface="Symbol" panose="05050102010706020507" pitchFamily="18" charset="2"/>
              </a:rPr>
              <a:t>Head</a:t>
            </a:r>
          </a:p>
          <a:p>
            <a:pPr marL="514350" indent="-514350">
              <a:buAutoNum type="arabicPeriod" startAt="5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39" y="2144851"/>
            <a:ext cx="5810961" cy="24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at end in DLL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786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InsertEndDLL</a:t>
            </a:r>
            <a:r>
              <a:rPr lang="en-IN" dirty="0" smtClean="0"/>
              <a:t>(Head, </a:t>
            </a:r>
            <a:r>
              <a:rPr lang="en-IN" dirty="0" err="1" smtClean="0"/>
              <a:t>elt</a:t>
            </a:r>
            <a:r>
              <a:rPr lang="en-IN" dirty="0" smtClean="0"/>
              <a:t>)</a:t>
            </a:r>
          </a:p>
          <a:p>
            <a:pPr marL="514350" indent="-514350">
              <a:buAutoNum type="arabicPeriod"/>
            </a:pPr>
            <a:r>
              <a:rPr lang="en-IN" dirty="0" err="1"/>
              <a:t>newNode</a:t>
            </a:r>
            <a:r>
              <a:rPr lang="en-IN" dirty="0"/>
              <a:t> = </a:t>
            </a:r>
            <a:r>
              <a:rPr lang="en-IN" dirty="0" err="1"/>
              <a:t>getNode</a:t>
            </a:r>
            <a:r>
              <a:rPr lang="en-IN" dirty="0"/>
              <a:t>(NODE)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/>
              <a:t>newNode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 data = </a:t>
            </a:r>
            <a:r>
              <a:rPr lang="en-IN" dirty="0" err="1">
                <a:sym typeface="Symbol" panose="05050102010706020507" pitchFamily="18" charset="2"/>
              </a:rPr>
              <a:t>elt</a:t>
            </a:r>
            <a:endParaRPr lang="en-IN" dirty="0">
              <a:sym typeface="Symbol" panose="05050102010706020507" pitchFamily="18" charset="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altLang="en-US" dirty="0" err="1">
                <a:sym typeface="Symbol" panose="05050102010706020507" pitchFamily="18" charset="2"/>
              </a:rPr>
              <a:t>newNode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 </a:t>
            </a:r>
            <a:r>
              <a:rPr lang="en-IN" dirty="0" smtClean="0">
                <a:sym typeface="Symbol" panose="05050102010706020507" pitchFamily="18" charset="2"/>
              </a:rPr>
              <a:t>next </a:t>
            </a:r>
            <a:r>
              <a:rPr lang="en-IN" dirty="0">
                <a:sym typeface="Symbol" panose="05050102010706020507" pitchFamily="18" charset="2"/>
              </a:rPr>
              <a:t>= NULL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altLang="en-US" dirty="0">
                <a:sym typeface="Symbol" panose="05050102010706020507" pitchFamily="18" charset="2"/>
              </a:rPr>
              <a:t>If Head == NULL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</a:t>
            </a:r>
            <a:r>
              <a:rPr lang="en-IN" altLang="en-US" dirty="0" err="1">
                <a:sym typeface="Symbol" panose="05050102010706020507" pitchFamily="18" charset="2"/>
              </a:rPr>
              <a:t>newNode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 next = NULL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</a:t>
            </a:r>
            <a:r>
              <a:rPr lang="en-IN" altLang="en-US" dirty="0">
                <a:sym typeface="Symbol" panose="05050102010706020507" pitchFamily="18" charset="2"/>
              </a:rPr>
              <a:t>Head = </a:t>
            </a:r>
            <a:r>
              <a:rPr lang="en-IN" altLang="en-US" dirty="0" err="1">
                <a:sym typeface="Symbol" panose="05050102010706020507" pitchFamily="18" charset="2"/>
              </a:rPr>
              <a:t>newNode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return Head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5.     </a:t>
            </a:r>
            <a:r>
              <a:rPr lang="en-IN" altLang="en-US" dirty="0" smtClean="0">
                <a:sym typeface="Symbol" panose="05050102010706020507" pitchFamily="18" charset="2"/>
              </a:rPr>
              <a:t>temp = Head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6.     While (temp </a:t>
            </a:r>
            <a:r>
              <a:rPr lang="en-IN" dirty="0" smtClean="0">
                <a:sym typeface="Symbol" panose="05050102010706020507" pitchFamily="18" charset="2"/>
              </a:rPr>
              <a:t> next != NULL)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temp = temp </a:t>
            </a:r>
            <a:r>
              <a:rPr lang="en-IN" dirty="0" smtClean="0">
                <a:sym typeface="Symbol" panose="05050102010706020507" pitchFamily="18" charset="2"/>
              </a:rPr>
              <a:t> next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7.    temp 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 next = </a:t>
            </a:r>
            <a:r>
              <a:rPr lang="en-IN" dirty="0" err="1" smtClean="0">
                <a:sym typeface="Symbol" panose="05050102010706020507" pitchFamily="18" charset="2"/>
              </a:rPr>
              <a:t>newNode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8.    </a:t>
            </a:r>
            <a:r>
              <a:rPr lang="en-IN" altLang="en-US" dirty="0" err="1" smtClean="0">
                <a:sym typeface="Symbol" panose="05050102010706020507" pitchFamily="18" charset="2"/>
              </a:rPr>
              <a:t>newNode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 </a:t>
            </a:r>
            <a:r>
              <a:rPr lang="en-IN" dirty="0" err="1">
                <a:sym typeface="Symbol" panose="05050102010706020507" pitchFamily="18" charset="2"/>
              </a:rPr>
              <a:t>prev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dirty="0" smtClean="0">
                <a:sym typeface="Symbol" panose="05050102010706020507" pitchFamily="18" charset="2"/>
              </a:rPr>
              <a:t>temp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9.    </a:t>
            </a:r>
            <a:r>
              <a:rPr lang="en-IN" altLang="en-US" dirty="0">
                <a:sym typeface="Symbol" panose="05050102010706020507" pitchFamily="18" charset="2"/>
              </a:rPr>
              <a:t>return Head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14" y="2164770"/>
            <a:ext cx="7058469" cy="28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6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92" y="158048"/>
            <a:ext cx="6915411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Insertion at the given position in DLL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0353" y="158049"/>
            <a:ext cx="4097055" cy="658649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000" dirty="0"/>
              <a:t>Algorithm </a:t>
            </a:r>
            <a:r>
              <a:rPr lang="en-IN" sz="4000" dirty="0" err="1"/>
              <a:t>insertPosDLL</a:t>
            </a:r>
            <a:r>
              <a:rPr lang="en-IN" sz="4000" dirty="0"/>
              <a:t>(Head, </a:t>
            </a:r>
            <a:r>
              <a:rPr lang="en-IN" sz="4000" dirty="0" err="1"/>
              <a:t>elt</a:t>
            </a:r>
            <a:r>
              <a:rPr lang="en-IN" sz="4000" dirty="0"/>
              <a:t>, position)</a:t>
            </a:r>
          </a:p>
          <a:p>
            <a:pPr marL="0" indent="0">
              <a:buNone/>
            </a:pPr>
            <a:r>
              <a:rPr lang="en-IN" sz="4000" dirty="0"/>
              <a:t>If (Head == NULL)</a:t>
            </a:r>
          </a:p>
          <a:p>
            <a:pPr marL="0" indent="0">
              <a:buNone/>
            </a:pPr>
            <a:r>
              <a:rPr lang="en-IN" sz="4000" dirty="0"/>
              <a:t>       Print  "Error, Empty List”</a:t>
            </a:r>
          </a:p>
          <a:p>
            <a:pPr marL="0" indent="0">
              <a:buNone/>
            </a:pPr>
            <a:r>
              <a:rPr lang="en-IN" sz="4000" dirty="0"/>
              <a:t>       return</a:t>
            </a:r>
          </a:p>
          <a:p>
            <a:pPr marL="0" indent="0">
              <a:buNone/>
            </a:pPr>
            <a:r>
              <a:rPr lang="en-IN" sz="4000" dirty="0"/>
              <a:t>temp = head</a:t>
            </a:r>
          </a:p>
          <a:p>
            <a:pPr marL="0" indent="0">
              <a:buNone/>
            </a:pPr>
            <a:r>
              <a:rPr lang="en-IN" sz="4000" dirty="0" err="1" smtClean="0"/>
              <a:t>i</a:t>
            </a:r>
            <a:r>
              <a:rPr lang="en-IN" sz="4000" dirty="0" smtClean="0"/>
              <a:t> = 1</a:t>
            </a:r>
            <a:endParaRPr lang="en-IN" sz="4000" dirty="0"/>
          </a:p>
          <a:p>
            <a:pPr marL="0" indent="0">
              <a:buNone/>
            </a:pPr>
            <a:r>
              <a:rPr lang="en-IN" sz="4000" dirty="0"/>
              <a:t>while </a:t>
            </a:r>
            <a:r>
              <a:rPr lang="en-IN" sz="4000" dirty="0" smtClean="0"/>
              <a:t>(</a:t>
            </a:r>
            <a:r>
              <a:rPr lang="en-IN" sz="4000" dirty="0" err="1" smtClean="0"/>
              <a:t>i</a:t>
            </a:r>
            <a:r>
              <a:rPr lang="en-IN" sz="4000" dirty="0" smtClean="0"/>
              <a:t> &lt; position-1 AND temp != NULL</a:t>
            </a:r>
            <a:r>
              <a:rPr lang="en-IN" sz="4000" dirty="0"/>
              <a:t>)</a:t>
            </a:r>
          </a:p>
          <a:p>
            <a:pPr marL="0" indent="0">
              <a:buNone/>
            </a:pPr>
            <a:r>
              <a:rPr lang="en-IN" sz="4000" dirty="0"/>
              <a:t>          temp = </a:t>
            </a:r>
            <a:r>
              <a:rPr lang="en-IN" sz="4000" dirty="0" smtClean="0"/>
              <a:t>temp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4000" dirty="0" smtClean="0"/>
              <a:t>next</a:t>
            </a:r>
            <a:endParaRPr lang="en-IN" sz="4000" dirty="0"/>
          </a:p>
          <a:p>
            <a:pPr marL="0" indent="0">
              <a:buNone/>
            </a:pPr>
            <a:r>
              <a:rPr lang="en-IN" sz="4000" dirty="0"/>
              <a:t>          </a:t>
            </a:r>
            <a:r>
              <a:rPr lang="en-IN" sz="4000" dirty="0" err="1"/>
              <a:t>i</a:t>
            </a:r>
            <a:r>
              <a:rPr lang="en-IN" sz="4000" dirty="0"/>
              <a:t> = </a:t>
            </a:r>
            <a:r>
              <a:rPr lang="en-IN" sz="4000" dirty="0" err="1"/>
              <a:t>i</a:t>
            </a:r>
            <a:r>
              <a:rPr lang="en-IN" sz="4000" dirty="0"/>
              <a:t> + 1</a:t>
            </a:r>
          </a:p>
          <a:p>
            <a:pPr marL="0" indent="0">
              <a:buNone/>
            </a:pPr>
            <a:r>
              <a:rPr lang="en-IN" sz="4000" dirty="0"/>
              <a:t>if (temp!=NULL)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IN" sz="4000" dirty="0"/>
              <a:t>	</a:t>
            </a:r>
            <a:r>
              <a:rPr lang="en-IN" sz="4000" dirty="0" err="1" smtClean="0"/>
              <a:t>newNode</a:t>
            </a:r>
            <a:r>
              <a:rPr lang="en-IN" sz="4000" dirty="0" smtClean="0"/>
              <a:t> </a:t>
            </a:r>
            <a:r>
              <a:rPr lang="en-IN" sz="4000" dirty="0"/>
              <a:t>= </a:t>
            </a:r>
            <a:r>
              <a:rPr lang="en-IN" sz="4000" dirty="0" err="1"/>
              <a:t>getNode</a:t>
            </a:r>
            <a:r>
              <a:rPr lang="en-IN" sz="4000" dirty="0"/>
              <a:t> (NODE)</a:t>
            </a:r>
          </a:p>
          <a:p>
            <a:pPr marL="0" indent="0" defTabSz="450850">
              <a:buNone/>
            </a:pPr>
            <a:r>
              <a:rPr lang="en-IN" sz="4000" dirty="0"/>
              <a:t>	</a:t>
            </a:r>
            <a:r>
              <a:rPr lang="en-IN" sz="4000" dirty="0" err="1" smtClean="0"/>
              <a:t>newNode</a:t>
            </a:r>
            <a:r>
              <a:rPr lang="en-IN" sz="38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4000" dirty="0" smtClean="0"/>
              <a:t>data </a:t>
            </a:r>
            <a:r>
              <a:rPr lang="en-IN" sz="4000" dirty="0"/>
              <a:t>= </a:t>
            </a:r>
            <a:r>
              <a:rPr lang="en-IN" sz="4000" dirty="0" err="1"/>
              <a:t>elt</a:t>
            </a:r>
            <a:endParaRPr lang="en-IN" sz="4000" dirty="0"/>
          </a:p>
          <a:p>
            <a:pPr marL="0" indent="0" defTabSz="450850">
              <a:buNone/>
            </a:pPr>
            <a:r>
              <a:rPr lang="en-IN" sz="4000" dirty="0" smtClean="0"/>
              <a:t>	</a:t>
            </a:r>
            <a:r>
              <a:rPr lang="en-IN" sz="4000" dirty="0" err="1" smtClean="0"/>
              <a:t>newNode</a:t>
            </a:r>
            <a:r>
              <a:rPr lang="en-IN" sz="4000" dirty="0"/>
              <a:t>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4000" dirty="0" smtClean="0"/>
              <a:t>next </a:t>
            </a:r>
            <a:r>
              <a:rPr lang="en-IN" sz="4000" dirty="0"/>
              <a:t>= </a:t>
            </a:r>
            <a:r>
              <a:rPr lang="en-IN" sz="4000" dirty="0" smtClean="0"/>
              <a:t>temp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4000" dirty="0" smtClean="0"/>
              <a:t>next </a:t>
            </a:r>
            <a:endParaRPr lang="en-IN" sz="4000" dirty="0"/>
          </a:p>
          <a:p>
            <a:pPr marL="0" indent="0" defTabSz="450850">
              <a:buNone/>
            </a:pPr>
            <a:r>
              <a:rPr lang="en-IN" sz="4000" dirty="0" smtClean="0"/>
              <a:t>	</a:t>
            </a:r>
            <a:r>
              <a:rPr lang="en-IN" sz="4000" dirty="0" err="1" smtClean="0"/>
              <a:t>newNode</a:t>
            </a:r>
            <a:r>
              <a:rPr lang="en-IN" sz="4000" dirty="0" smtClean="0"/>
              <a:t>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4000" dirty="0" err="1" smtClean="0"/>
              <a:t>prev</a:t>
            </a:r>
            <a:r>
              <a:rPr lang="en-IN" sz="4000" dirty="0" smtClean="0"/>
              <a:t> </a:t>
            </a:r>
            <a:r>
              <a:rPr lang="en-IN" sz="4000" dirty="0"/>
              <a:t>= temp 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IN" sz="4000" dirty="0"/>
              <a:t>	</a:t>
            </a:r>
            <a:r>
              <a:rPr lang="en-IN" sz="4000" dirty="0" smtClean="0"/>
              <a:t>if(temp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4000" dirty="0" smtClean="0"/>
              <a:t>next </a:t>
            </a:r>
            <a:r>
              <a:rPr lang="en-IN" sz="4000" dirty="0"/>
              <a:t>!= NULL)</a:t>
            </a:r>
          </a:p>
          <a:p>
            <a:pPr marL="457200" lvl="1" indent="0" defTabSz="450850">
              <a:buNone/>
            </a:pPr>
            <a:r>
              <a:rPr lang="en-IN" sz="3600" dirty="0" smtClean="0"/>
              <a:t>	Temp </a:t>
            </a:r>
            <a:r>
              <a:rPr lang="en-IN" sz="3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3600" dirty="0" smtClean="0"/>
              <a:t>next </a:t>
            </a:r>
            <a:r>
              <a:rPr lang="en-IN" sz="3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3600" dirty="0" err="1" smtClean="0"/>
              <a:t>prev</a:t>
            </a:r>
            <a:r>
              <a:rPr lang="en-IN" sz="3600" dirty="0" smtClean="0"/>
              <a:t> </a:t>
            </a:r>
            <a:r>
              <a:rPr lang="en-IN" sz="3600" dirty="0"/>
              <a:t>= </a:t>
            </a:r>
            <a:r>
              <a:rPr lang="en-IN" sz="3600" dirty="0" err="1"/>
              <a:t>newNode</a:t>
            </a:r>
            <a:r>
              <a:rPr lang="en-IN" sz="3600" dirty="0"/>
              <a:t>;</a:t>
            </a:r>
          </a:p>
          <a:p>
            <a:pPr marL="457200" lvl="1" indent="0" defTabSz="450850">
              <a:buNone/>
            </a:pPr>
            <a:r>
              <a:rPr lang="en-IN" sz="3600" dirty="0" smtClean="0"/>
              <a:t>Temp </a:t>
            </a:r>
            <a:r>
              <a:rPr lang="en-IN" sz="3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IN" sz="3600" dirty="0" smtClean="0"/>
              <a:t>next </a:t>
            </a:r>
            <a:r>
              <a:rPr lang="en-IN" sz="3600" dirty="0"/>
              <a:t>= </a:t>
            </a:r>
            <a:r>
              <a:rPr lang="en-IN" sz="3600" dirty="0" err="1"/>
              <a:t>newNode</a:t>
            </a:r>
            <a:r>
              <a:rPr lang="en-IN" sz="3600" dirty="0"/>
              <a:t>;</a:t>
            </a:r>
          </a:p>
          <a:p>
            <a:pPr marL="0" indent="0">
              <a:buNone/>
            </a:pPr>
            <a:r>
              <a:rPr lang="en-IN" sz="4000" dirty="0"/>
              <a:t>else</a:t>
            </a:r>
          </a:p>
          <a:p>
            <a:pPr marL="0" indent="0" defTabSz="450850">
              <a:buNone/>
            </a:pPr>
            <a:r>
              <a:rPr lang="en-IN" sz="4000" dirty="0" smtClean="0"/>
              <a:t>	print </a:t>
            </a:r>
            <a:r>
              <a:rPr lang="en-IN" sz="4000" dirty="0"/>
              <a:t>"Error, Invalid position”</a:t>
            </a:r>
          </a:p>
          <a:p>
            <a:pPr marL="0" indent="0">
              <a:buNone/>
            </a:pPr>
            <a:r>
              <a:rPr lang="en-IN" sz="4000" dirty="0"/>
              <a:t>return Head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57" y="1206342"/>
            <a:ext cx="5107141" cy="1439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21" y="5112014"/>
            <a:ext cx="5202477" cy="676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5957" y="2701703"/>
            <a:ext cx="3503288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insertPosDLL</a:t>
            </a:r>
            <a:r>
              <a:rPr lang="en-IN" dirty="0" smtClean="0"/>
              <a:t>(Head, 25, 3)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1" y="3518141"/>
            <a:ext cx="5545376" cy="10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4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Deletion in DLL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5441"/>
            <a:ext cx="5236923" cy="47615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DeleteNodeDLL</a:t>
            </a:r>
            <a:r>
              <a:rPr lang="en-IN" dirty="0" smtClean="0"/>
              <a:t>(</a:t>
            </a:r>
            <a:r>
              <a:rPr lang="en-IN" dirty="0" err="1" smtClean="0"/>
              <a:t>Head,p</a:t>
            </a:r>
            <a:r>
              <a:rPr lang="en-IN" dirty="0" smtClean="0"/>
              <a:t>)</a:t>
            </a:r>
          </a:p>
          <a:p>
            <a:pPr marL="514350" indent="-514350">
              <a:buAutoNum type="arabicPeriod"/>
            </a:pPr>
            <a:r>
              <a:rPr lang="en-IN" dirty="0" smtClean="0"/>
              <a:t>If Head == NULL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“ Empty List”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return NULL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If ( p == Head )</a:t>
            </a:r>
          </a:p>
          <a:p>
            <a:pPr marL="0" indent="0">
              <a:buNone/>
            </a:pPr>
            <a:r>
              <a:rPr lang="en-IN" dirty="0" smtClean="0"/>
              <a:t>          Head = Head </a:t>
            </a:r>
            <a:r>
              <a:rPr lang="en-IN" dirty="0" smtClean="0">
                <a:sym typeface="Symbol" panose="05050102010706020507" pitchFamily="18" charset="2"/>
              </a:rPr>
              <a:t>next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Head </a:t>
            </a:r>
            <a:r>
              <a:rPr lang="en-IN" dirty="0" err="1" smtClean="0">
                <a:sym typeface="Symbol" panose="05050102010706020507" pitchFamily="18" charset="2"/>
              </a:rPr>
              <a:t>prev</a:t>
            </a:r>
            <a:r>
              <a:rPr lang="en-IN" dirty="0" smtClean="0">
                <a:sym typeface="Symbol" panose="05050102010706020507" pitchFamily="18" charset="2"/>
              </a:rPr>
              <a:t> = NULL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free (p)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       return Head</a:t>
            </a:r>
          </a:p>
          <a:p>
            <a:pPr marL="514350" indent="-514350">
              <a:buAutoNum type="arabicPeriod" startAt="3"/>
            </a:pPr>
            <a:r>
              <a:rPr lang="en-IN" dirty="0" smtClean="0">
                <a:sym typeface="Symbol" panose="05050102010706020507" pitchFamily="18" charset="2"/>
              </a:rPr>
              <a:t>p </a:t>
            </a:r>
            <a:r>
              <a:rPr lang="en-IN" dirty="0" err="1" smtClean="0">
                <a:sym typeface="Symbol" panose="05050102010706020507" pitchFamily="18" charset="2"/>
              </a:rPr>
              <a:t>prev</a:t>
            </a:r>
            <a:r>
              <a:rPr lang="en-IN" dirty="0" smtClean="0">
                <a:sym typeface="Symbol" panose="05050102010706020507" pitchFamily="18" charset="2"/>
              </a:rPr>
              <a:t> next = p  next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en-IN" dirty="0" smtClean="0">
                <a:sym typeface="Symbol" panose="05050102010706020507" pitchFamily="18" charset="2"/>
              </a:rPr>
              <a:t>p next </a:t>
            </a:r>
            <a:r>
              <a:rPr lang="en-IN" dirty="0" err="1" smtClean="0">
                <a:sym typeface="Symbol" panose="05050102010706020507" pitchFamily="18" charset="2"/>
              </a:rPr>
              <a:t>prev</a:t>
            </a:r>
            <a:r>
              <a:rPr lang="en-IN" dirty="0" smtClean="0">
                <a:sym typeface="Symbol" panose="05050102010706020507" pitchFamily="18" charset="2"/>
              </a:rPr>
              <a:t> = </a:t>
            </a:r>
            <a:r>
              <a:rPr lang="en-IN" dirty="0">
                <a:sym typeface="Symbol" panose="05050102010706020507" pitchFamily="18" charset="2"/>
              </a:rPr>
              <a:t>p  </a:t>
            </a:r>
            <a:r>
              <a:rPr lang="en-IN" dirty="0" err="1" smtClean="0">
                <a:sym typeface="Symbol" panose="05050102010706020507" pitchFamily="18" charset="2"/>
              </a:rPr>
              <a:t>prev</a:t>
            </a:r>
            <a:endParaRPr lang="en-IN" dirty="0" smtClean="0">
              <a:sym typeface="Symbol" panose="05050102010706020507" pitchFamily="18" charset="2"/>
            </a:endParaRP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en-IN" dirty="0" smtClean="0">
                <a:sym typeface="Symbol" panose="05050102010706020507" pitchFamily="18" charset="2"/>
              </a:rPr>
              <a:t>free (p)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en-IN" dirty="0" smtClean="0">
                <a:sym typeface="Symbol" panose="05050102010706020507" pitchFamily="18" charset="2"/>
              </a:rPr>
              <a:t>Return Head</a:t>
            </a:r>
            <a:endParaRPr lang="en-IN" dirty="0">
              <a:sym typeface="Symbol" panose="05050102010706020507" pitchFamily="18" charset="2"/>
            </a:endParaRPr>
          </a:p>
          <a:p>
            <a:pPr marL="514350" indent="-514350">
              <a:buAutoNum type="arabicPeriod" startAt="3"/>
            </a:pPr>
            <a:endParaRPr lang="en-I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36" y="764088"/>
            <a:ext cx="5868693" cy="48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in DLL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Algorithm search(head, value):</a:t>
            </a:r>
          </a:p>
          <a:p>
            <a:pPr marL="0" indent="0">
              <a:buNone/>
            </a:pPr>
            <a:r>
              <a:rPr lang="en-IN" dirty="0" smtClean="0"/>
              <a:t>1.  If head == NULL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NULL</a:t>
            </a:r>
          </a:p>
          <a:p>
            <a:pPr marL="0" indent="0">
              <a:buNone/>
            </a:pPr>
            <a:r>
              <a:rPr lang="en-IN" dirty="0" smtClean="0"/>
              <a:t>2.  temp </a:t>
            </a:r>
            <a:r>
              <a:rPr lang="en-IN" dirty="0"/>
              <a:t>= head;</a:t>
            </a:r>
          </a:p>
          <a:p>
            <a:pPr marL="0" indent="0">
              <a:buNone/>
            </a:pPr>
            <a:r>
              <a:rPr lang="en-IN" dirty="0" smtClean="0"/>
              <a:t>3. while </a:t>
            </a:r>
            <a:r>
              <a:rPr lang="en-IN" dirty="0"/>
              <a:t>(temp-&gt; data != value and temp-&gt;next != NULL</a:t>
            </a:r>
            <a:r>
              <a:rPr lang="en-IN" dirty="0" smtClean="0"/>
              <a:t>)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  </a:t>
            </a:r>
            <a:r>
              <a:rPr lang="en-IN" dirty="0" smtClean="0"/>
              <a:t>	</a:t>
            </a:r>
            <a:r>
              <a:rPr lang="en-IN" dirty="0"/>
              <a:t> temp = temp-&gt;next;</a:t>
            </a:r>
          </a:p>
          <a:p>
            <a:pPr marL="0" indent="0">
              <a:buNone/>
            </a:pPr>
            <a:r>
              <a:rPr lang="en-IN" dirty="0" smtClean="0"/>
              <a:t>4. if </a:t>
            </a:r>
            <a:r>
              <a:rPr lang="en-IN" dirty="0"/>
              <a:t>(temp-&gt;data != value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smtClean="0"/>
              <a:t>	return NULL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dirty="0" smtClean="0"/>
              <a:t>else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 return temp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616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</a:t>
            </a:r>
            <a:r>
              <a:rPr lang="en-IN" dirty="0" err="1" smtClean="0"/>
              <a:t>elt</a:t>
            </a:r>
            <a:r>
              <a:rPr lang="en-IN" dirty="0" smtClean="0"/>
              <a:t> after value if value found; Otherwise insert after last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939" y="1825625"/>
            <a:ext cx="534965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Algorithm </a:t>
            </a:r>
            <a:r>
              <a:rPr lang="en-IN" dirty="0" err="1"/>
              <a:t>insertafter</a:t>
            </a:r>
            <a:r>
              <a:rPr lang="en-IN" dirty="0"/>
              <a:t>(head, </a:t>
            </a:r>
            <a:r>
              <a:rPr lang="en-IN" dirty="0" err="1"/>
              <a:t>elt</a:t>
            </a:r>
            <a:r>
              <a:rPr lang="en-IN" dirty="0"/>
              <a:t>, value)</a:t>
            </a:r>
          </a:p>
          <a:p>
            <a:pPr marL="0" indent="0">
              <a:buNone/>
            </a:pPr>
            <a:r>
              <a:rPr lang="en-IN" dirty="0"/>
              <a:t>[insert </a:t>
            </a:r>
            <a:r>
              <a:rPr lang="en-IN" dirty="0" err="1"/>
              <a:t>elt</a:t>
            </a:r>
            <a:r>
              <a:rPr lang="en-IN" dirty="0"/>
              <a:t> after value if value </a:t>
            </a:r>
            <a:r>
              <a:rPr lang="en-IN" dirty="0" smtClean="0"/>
              <a:t>found </a:t>
            </a:r>
            <a:r>
              <a:rPr lang="en-IN" dirty="0"/>
              <a:t>; otherwise </a:t>
            </a:r>
            <a:r>
              <a:rPr lang="en-IN" dirty="0" smtClean="0"/>
              <a:t>at end</a:t>
            </a:r>
            <a:r>
              <a:rPr lang="en-IN" dirty="0"/>
              <a:t>] </a:t>
            </a:r>
          </a:p>
          <a:p>
            <a:pPr marL="0" indent="0">
              <a:buNone/>
            </a:pPr>
            <a:r>
              <a:rPr lang="en-IN" dirty="0" err="1"/>
              <a:t>newNode</a:t>
            </a:r>
            <a:r>
              <a:rPr lang="en-IN" dirty="0"/>
              <a:t> = </a:t>
            </a:r>
            <a:r>
              <a:rPr lang="en-IN" dirty="0" err="1"/>
              <a:t>getnode</a:t>
            </a:r>
            <a:r>
              <a:rPr lang="en-IN" dirty="0"/>
              <a:t>(NODE)</a:t>
            </a:r>
          </a:p>
          <a:p>
            <a:pPr marL="0" indent="0">
              <a:buNone/>
            </a:pPr>
            <a:r>
              <a:rPr lang="en-IN" dirty="0" err="1"/>
              <a:t>newNode</a:t>
            </a:r>
            <a:r>
              <a:rPr lang="en-IN" dirty="0"/>
              <a:t> -&gt; data = </a:t>
            </a:r>
            <a:r>
              <a:rPr lang="en-IN" dirty="0" err="1"/>
              <a:t>elt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if </a:t>
            </a:r>
            <a:r>
              <a:rPr lang="en-IN" dirty="0"/>
              <a:t>head == </a:t>
            </a:r>
            <a:r>
              <a:rPr lang="en-IN" dirty="0" smtClean="0"/>
              <a:t>Null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newNode</a:t>
            </a:r>
            <a:r>
              <a:rPr lang="en-IN" dirty="0"/>
              <a:t> -&gt; next = </a:t>
            </a:r>
            <a:r>
              <a:rPr lang="en-IN" dirty="0" err="1"/>
              <a:t>newNode</a:t>
            </a:r>
            <a:r>
              <a:rPr lang="en-IN" dirty="0"/>
              <a:t>-&gt; </a:t>
            </a:r>
            <a:r>
              <a:rPr lang="en-IN" dirty="0" err="1"/>
              <a:t>prev</a:t>
            </a:r>
            <a:r>
              <a:rPr lang="en-IN" dirty="0"/>
              <a:t> = NULL</a:t>
            </a:r>
          </a:p>
          <a:p>
            <a:pPr marL="0" indent="0">
              <a:buNone/>
            </a:pPr>
            <a:r>
              <a:rPr lang="en-IN" dirty="0"/>
              <a:t>	head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return head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temp  = head</a:t>
            </a:r>
          </a:p>
          <a:p>
            <a:pPr marL="0" indent="0">
              <a:buNone/>
            </a:pPr>
            <a:r>
              <a:rPr lang="en-IN" dirty="0" smtClean="0"/>
              <a:t>while </a:t>
            </a:r>
            <a:r>
              <a:rPr lang="en-IN" dirty="0"/>
              <a:t>(temp-&gt; data != value and temp-&gt;next != NULL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   temp = temp-&gt;next;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449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if (temp -&gt; next == Null)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newNode</a:t>
            </a:r>
            <a:r>
              <a:rPr lang="en-IN" dirty="0"/>
              <a:t> -&gt; </a:t>
            </a:r>
            <a:r>
              <a:rPr lang="en-IN" dirty="0" err="1"/>
              <a:t>prev</a:t>
            </a:r>
            <a:r>
              <a:rPr lang="en-IN" dirty="0"/>
              <a:t> = temp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newNode</a:t>
            </a:r>
            <a:r>
              <a:rPr lang="en-IN" dirty="0"/>
              <a:t> -&gt; next = NULL</a:t>
            </a:r>
          </a:p>
          <a:p>
            <a:pPr marL="0" indent="0">
              <a:buNone/>
            </a:pPr>
            <a:r>
              <a:rPr lang="en-IN" dirty="0"/>
              <a:t>     temp -&gt; next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return head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else if (temp -&gt; data == value)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newNode</a:t>
            </a:r>
            <a:r>
              <a:rPr lang="en-IN" dirty="0"/>
              <a:t> -&gt; next = temp -&gt; next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newNode</a:t>
            </a:r>
            <a:r>
              <a:rPr lang="en-IN" dirty="0"/>
              <a:t> -&gt; </a:t>
            </a:r>
            <a:r>
              <a:rPr lang="en-IN" dirty="0" err="1"/>
              <a:t>prev</a:t>
            </a:r>
            <a:r>
              <a:rPr lang="en-IN" dirty="0"/>
              <a:t> = temp</a:t>
            </a:r>
          </a:p>
          <a:p>
            <a:pPr marL="0" indent="0">
              <a:buNone/>
            </a:pPr>
            <a:r>
              <a:rPr lang="en-IN" dirty="0"/>
              <a:t>	temp -&gt; next -&gt; </a:t>
            </a:r>
            <a:r>
              <a:rPr lang="en-IN" dirty="0" err="1"/>
              <a:t>prev</a:t>
            </a:r>
            <a:r>
              <a:rPr lang="en-IN" dirty="0"/>
              <a:t>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temp -&gt; next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return head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00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 on DLL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Insert node into a sorted DLL</a:t>
            </a:r>
          </a:p>
          <a:p>
            <a:r>
              <a:rPr lang="en-IN" dirty="0" smtClean="0"/>
              <a:t>Insert node after the given element in a DLL</a:t>
            </a:r>
          </a:p>
          <a:p>
            <a:r>
              <a:rPr lang="en-IN" dirty="0" smtClean="0"/>
              <a:t>Insert node before the given element </a:t>
            </a:r>
            <a:r>
              <a:rPr lang="en-IN" dirty="0"/>
              <a:t>in a DLL</a:t>
            </a:r>
            <a:endParaRPr lang="en-IN" dirty="0" smtClean="0"/>
          </a:p>
          <a:p>
            <a:r>
              <a:rPr lang="en-IN" dirty="0" smtClean="0"/>
              <a:t>Delete given element </a:t>
            </a:r>
            <a:r>
              <a:rPr lang="en-IN" dirty="0"/>
              <a:t>in a </a:t>
            </a:r>
            <a:r>
              <a:rPr lang="en-IN" dirty="0" smtClean="0"/>
              <a:t>DLL</a:t>
            </a:r>
          </a:p>
          <a:p>
            <a:r>
              <a:rPr lang="en-IN" dirty="0" smtClean="0"/>
              <a:t>Delete a given element in a sorted DLL</a:t>
            </a:r>
          </a:p>
          <a:p>
            <a:r>
              <a:rPr lang="en-IN" dirty="0" smtClean="0"/>
              <a:t>Delete the node in the given position in a DLL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19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662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96622" y="1196752"/>
            <a:ext cx="9798756" cy="43082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itchFamily="18" charset="0"/>
              </a:rPr>
              <a:t>A linked list is a data structure which allows to store data dynamically and manage data efficiently</a:t>
            </a:r>
          </a:p>
          <a:p>
            <a:r>
              <a:rPr lang="en-US" altLang="en-US" dirty="0">
                <a:cs typeface="Times New Roman" pitchFamily="18" charset="0"/>
              </a:rPr>
              <a:t>There is a pointer (called header) points the first 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endParaRPr lang="en-US" altLang="en-US" dirty="0">
              <a:cs typeface="Times New Roman" pitchFamily="18" charset="0"/>
            </a:endParaRPr>
          </a:p>
          <a:p>
            <a:pPr lvl="7"/>
            <a:endParaRPr lang="en-US" altLang="en-US" sz="800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Successive nodes are connected by pointers.</a:t>
            </a:r>
          </a:p>
          <a:p>
            <a:pPr lvl="7"/>
            <a:endParaRPr lang="en-US" altLang="en-US" sz="800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Last element points to NULL.</a:t>
            </a:r>
          </a:p>
          <a:p>
            <a:pPr lvl="7"/>
            <a:endParaRPr lang="en-US" altLang="en-US" sz="800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It can grow or shrink in size during execution of a program.</a:t>
            </a:r>
          </a:p>
          <a:p>
            <a:pPr lvl="7"/>
            <a:endParaRPr lang="en-US" altLang="en-US" sz="800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It can be made just as long as required.</a:t>
            </a:r>
          </a:p>
          <a:p>
            <a:pPr lvl="7"/>
            <a:endParaRPr lang="en-US" altLang="en-US" sz="800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It does not waste memory space, consume exactly what it needs.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endParaRPr lang="en-US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51378" y="5554132"/>
            <a:ext cx="7822266" cy="857957"/>
            <a:chOff x="1627159" y="3648158"/>
            <a:chExt cx="7809418" cy="1509034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499637" y="4551784"/>
              <a:ext cx="6610496" cy="605408"/>
              <a:chOff x="768" y="2880"/>
              <a:chExt cx="3888" cy="336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44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44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44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536" y="3072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6" name="Group 10"/>
              <p:cNvGrpSpPr>
                <a:grpSpLocks/>
              </p:cNvGrpSpPr>
              <p:nvPr/>
            </p:nvGrpSpPr>
            <p:grpSpPr bwMode="auto">
              <a:xfrm>
                <a:off x="960" y="2880"/>
                <a:ext cx="3456" cy="336"/>
                <a:chOff x="1008" y="1056"/>
                <a:chExt cx="3456" cy="336"/>
              </a:xfrm>
            </p:grpSpPr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1440" y="1056"/>
                  <a:ext cx="0" cy="336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2928" y="1056"/>
                  <a:ext cx="0" cy="336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>
                  <a:off x="4464" y="1056"/>
                  <a:ext cx="0" cy="336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08" y="10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2400" dirty="0">
                      <a:solidFill>
                        <a:srgbClr val="002060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44" y="10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2400" dirty="0">
                      <a:solidFill>
                        <a:srgbClr val="002060"/>
                      </a:solidFill>
                      <a:latin typeface="Arial" charset="0"/>
                    </a:rPr>
                    <a:t>B</a:t>
                  </a:r>
                </a:p>
              </p:txBody>
            </p:sp>
            <p:sp>
              <p:nvSpPr>
                <p:cNvPr id="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032" y="105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rgbClr val="002060"/>
                      </a:solidFill>
                      <a:latin typeface="Arial" charset="0"/>
                    </a:rPr>
                    <a:t>C</a:t>
                  </a:r>
                </a:p>
              </p:txBody>
            </p:sp>
          </p:grpSp>
        </p:grpSp>
        <p:cxnSp>
          <p:nvCxnSpPr>
            <p:cNvPr id="33" name="Elbow Connector 32"/>
            <p:cNvCxnSpPr/>
            <p:nvPr/>
          </p:nvCxnSpPr>
          <p:spPr>
            <a:xfrm rot="16200000" flipH="1">
              <a:off x="1833534" y="4188384"/>
              <a:ext cx="752109" cy="580100"/>
            </a:xfrm>
            <a:prstGeom prst="bentConnector2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627159" y="3648158"/>
              <a:ext cx="1084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8545" y="4633818"/>
              <a:ext cx="8780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1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Linked List (CLL)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0541"/>
            <a:ext cx="10515600" cy="230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next field of last node points to the first node</a:t>
            </a:r>
          </a:p>
          <a:p>
            <a:pPr marL="0" indent="0">
              <a:buNone/>
            </a:pPr>
            <a:r>
              <a:rPr lang="en-IN" dirty="0" smtClean="0"/>
              <a:t>Can traverse the list from any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12" y="1428228"/>
            <a:ext cx="7686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the number of nodes in a CLL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countCLL</a:t>
            </a:r>
            <a:r>
              <a:rPr lang="en-IN" dirty="0" smtClean="0"/>
              <a:t>(Head)</a:t>
            </a:r>
          </a:p>
          <a:p>
            <a:pPr marL="0" indent="0">
              <a:buNone/>
            </a:pPr>
            <a:r>
              <a:rPr lang="en-IN" dirty="0" smtClean="0"/>
              <a:t>1. temp = Head</a:t>
            </a:r>
          </a:p>
          <a:p>
            <a:pPr marL="0" indent="0">
              <a:buNone/>
            </a:pPr>
            <a:r>
              <a:rPr lang="en-IN" dirty="0" smtClean="0"/>
              <a:t>2. count = 0</a:t>
            </a:r>
          </a:p>
          <a:p>
            <a:pPr marL="0" indent="0">
              <a:buNone/>
            </a:pPr>
            <a:r>
              <a:rPr lang="en-IN" dirty="0" smtClean="0"/>
              <a:t>3. if (head != NULL)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do {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temp = temp -&gt; next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count = count +1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} while ( temp != Head)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4. return count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915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at the beginning of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838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Algorithm </a:t>
            </a:r>
            <a:r>
              <a:rPr lang="en-GB" b="1" dirty="0" err="1" smtClean="0"/>
              <a:t>InsertBegCLL</a:t>
            </a:r>
            <a:r>
              <a:rPr lang="en-GB" b="1" dirty="0" smtClean="0"/>
              <a:t>(Head, </a:t>
            </a:r>
            <a:r>
              <a:rPr lang="en-GB" b="1" dirty="0" err="1" smtClean="0"/>
              <a:t>elt</a:t>
            </a:r>
            <a:r>
              <a:rPr lang="en-GB" b="1" dirty="0" smtClean="0"/>
              <a:t>)</a:t>
            </a:r>
          </a:p>
          <a:p>
            <a:pPr marL="514350" indent="-514350">
              <a:buAutoNum type="arabicPeriod"/>
            </a:pPr>
            <a:r>
              <a:rPr lang="en-GB" dirty="0" err="1" smtClean="0"/>
              <a:t>newNode</a:t>
            </a:r>
            <a:r>
              <a:rPr lang="en-GB" dirty="0" smtClean="0"/>
              <a:t> = </a:t>
            </a:r>
            <a:r>
              <a:rPr lang="en-GB" dirty="0" err="1" smtClean="0"/>
              <a:t>getNode</a:t>
            </a:r>
            <a:r>
              <a:rPr lang="en-GB" dirty="0" smtClean="0"/>
              <a:t>(NODE)</a:t>
            </a:r>
          </a:p>
          <a:p>
            <a:pPr marL="514350" indent="-514350">
              <a:buAutoNum type="arabicPeriod"/>
            </a:pPr>
            <a:r>
              <a:rPr lang="en-GB" dirty="0" err="1" smtClean="0"/>
              <a:t>newNode</a:t>
            </a:r>
            <a:r>
              <a:rPr lang="en-GB" dirty="0" smtClean="0"/>
              <a:t> </a:t>
            </a:r>
            <a:r>
              <a:rPr lang="en-GB" dirty="0" smtClean="0">
                <a:sym typeface="Symbol" panose="05050102010706020507" pitchFamily="18" charset="2"/>
              </a:rPr>
              <a:t> data = </a:t>
            </a:r>
            <a:r>
              <a:rPr lang="en-GB" dirty="0" err="1" smtClean="0">
                <a:sym typeface="Symbol" panose="05050102010706020507" pitchFamily="18" charset="2"/>
              </a:rPr>
              <a:t>elt</a:t>
            </a:r>
            <a:endParaRPr lang="en-GB" dirty="0" smtClean="0"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r>
              <a:rPr lang="en-GB" dirty="0" smtClean="0">
                <a:sym typeface="Symbol" panose="05050102010706020507" pitchFamily="18" charset="2"/>
              </a:rPr>
              <a:t>If Head == NULL</a:t>
            </a:r>
          </a:p>
          <a:p>
            <a:pPr marL="0" indent="0">
              <a:buNone/>
            </a:pPr>
            <a:r>
              <a:rPr lang="en-GB" dirty="0" smtClean="0">
                <a:sym typeface="Symbol" panose="05050102010706020507" pitchFamily="18" charset="2"/>
              </a:rPr>
              <a:t>          	</a:t>
            </a:r>
            <a:r>
              <a:rPr lang="en-GB" dirty="0" err="1" smtClean="0">
                <a:sym typeface="Symbol" panose="05050102010706020507" pitchFamily="18" charset="2"/>
              </a:rPr>
              <a:t>newNode</a:t>
            </a:r>
            <a:r>
              <a:rPr lang="en-GB" dirty="0" smtClean="0">
                <a:sym typeface="Symbol" panose="05050102010706020507" pitchFamily="18" charset="2"/>
              </a:rPr>
              <a:t> -&gt; next = </a:t>
            </a:r>
            <a:r>
              <a:rPr lang="en-GB" dirty="0" err="1" smtClean="0">
                <a:sym typeface="Symbol" panose="05050102010706020507" pitchFamily="18" charset="2"/>
              </a:rPr>
              <a:t>newNode</a:t>
            </a:r>
            <a:endParaRPr lang="en-GB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smtClean="0">
                <a:sym typeface="Symbol" panose="05050102010706020507" pitchFamily="18" charset="2"/>
              </a:rPr>
              <a:t>        	Head = </a:t>
            </a:r>
            <a:r>
              <a:rPr lang="en-GB" dirty="0" err="1" smtClean="0">
                <a:sym typeface="Symbol" panose="05050102010706020507" pitchFamily="18" charset="2"/>
              </a:rPr>
              <a:t>newNode</a:t>
            </a:r>
            <a:endParaRPr lang="en-GB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smtClean="0">
                <a:sym typeface="Symbol" panose="05050102010706020507" pitchFamily="18" charset="2"/>
              </a:rPr>
              <a:t>        	return Head </a:t>
            </a:r>
          </a:p>
          <a:p>
            <a:pPr marL="514350" indent="-514350">
              <a:buAutoNum type="arabicPeriod" startAt="4"/>
            </a:pPr>
            <a:r>
              <a:rPr lang="en-GB" dirty="0" smtClean="0">
                <a:sym typeface="Symbol" panose="05050102010706020507" pitchFamily="18" charset="2"/>
              </a:rPr>
              <a:t>Temp = Head</a:t>
            </a:r>
          </a:p>
          <a:p>
            <a:pPr marL="514350" indent="-514350">
              <a:buAutoNum type="arabicPeriod" startAt="4"/>
            </a:pPr>
            <a:r>
              <a:rPr lang="en-GB" dirty="0" err="1" smtClean="0">
                <a:sym typeface="Symbol" panose="05050102010706020507" pitchFamily="18" charset="2"/>
              </a:rPr>
              <a:t>newNode</a:t>
            </a:r>
            <a:r>
              <a:rPr lang="en-GB" dirty="0" smtClean="0">
                <a:sym typeface="Symbol" panose="05050102010706020507" pitchFamily="18" charset="2"/>
              </a:rPr>
              <a:t>  next = Head </a:t>
            </a:r>
          </a:p>
          <a:p>
            <a:pPr marL="514350" indent="-514350">
              <a:buAutoNum type="arabicPeriod" startAt="4"/>
            </a:pPr>
            <a:r>
              <a:rPr lang="en-GB" dirty="0" smtClean="0">
                <a:sym typeface="Symbol" panose="05050102010706020507" pitchFamily="18" charset="2"/>
              </a:rPr>
              <a:t>While (temp next ! = Head)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	</a:t>
            </a:r>
            <a:r>
              <a:rPr lang="en-GB" dirty="0" smtClean="0">
                <a:sym typeface="Symbol" panose="05050102010706020507" pitchFamily="18" charset="2"/>
              </a:rPr>
              <a:t>temp = temp  next</a:t>
            </a:r>
          </a:p>
          <a:p>
            <a:pPr marL="514350" indent="-514350">
              <a:buAutoNum type="arabicPeriod" startAt="7"/>
            </a:pPr>
            <a:r>
              <a:rPr lang="en-GB" dirty="0" smtClean="0">
                <a:sym typeface="Symbol" panose="05050102010706020507" pitchFamily="18" charset="2"/>
              </a:rPr>
              <a:t>Temp  next = </a:t>
            </a:r>
            <a:r>
              <a:rPr lang="en-GB" dirty="0" err="1" smtClean="0">
                <a:sym typeface="Symbol" panose="05050102010706020507" pitchFamily="18" charset="2"/>
              </a:rPr>
              <a:t>newNode</a:t>
            </a:r>
            <a:endParaRPr lang="en-GB" dirty="0" smtClean="0">
              <a:sym typeface="Symbol" panose="05050102010706020507" pitchFamily="18" charset="2"/>
            </a:endParaRPr>
          </a:p>
          <a:p>
            <a:pPr marL="514350" indent="-514350">
              <a:buAutoNum type="arabicPeriod" startAt="7"/>
            </a:pPr>
            <a:r>
              <a:rPr lang="en-GB" dirty="0" smtClean="0">
                <a:sym typeface="Symbol" panose="05050102010706020507" pitchFamily="18" charset="2"/>
              </a:rPr>
              <a:t>Head = </a:t>
            </a:r>
            <a:r>
              <a:rPr lang="en-GB" dirty="0" err="1" smtClean="0">
                <a:sym typeface="Symbol" panose="05050102010706020507" pitchFamily="18" charset="2"/>
              </a:rPr>
              <a:t>newNode</a:t>
            </a:r>
            <a:endParaRPr lang="en-GB" dirty="0" smtClean="0">
              <a:sym typeface="Symbol" panose="05050102010706020507" pitchFamily="18" charset="2"/>
            </a:endParaRPr>
          </a:p>
          <a:p>
            <a:pPr marL="514350" indent="-514350">
              <a:buAutoNum type="arabicPeriod" startAt="7"/>
            </a:pPr>
            <a:r>
              <a:rPr lang="en-GB" dirty="0" smtClean="0">
                <a:sym typeface="Symbol" panose="05050102010706020507" pitchFamily="18" charset="2"/>
              </a:rPr>
              <a:t>end    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97" y="2009318"/>
            <a:ext cx="7810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5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at end of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03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InsertEndCLL</a:t>
            </a:r>
            <a:r>
              <a:rPr lang="en-IN" dirty="0" smtClean="0"/>
              <a:t>(Head, </a:t>
            </a:r>
            <a:r>
              <a:rPr lang="en-IN" dirty="0" err="1" smtClean="0"/>
              <a:t>elt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. </a:t>
            </a:r>
            <a:r>
              <a:rPr lang="en-IN" dirty="0" err="1"/>
              <a:t>newNode</a:t>
            </a:r>
            <a:r>
              <a:rPr lang="en-IN" dirty="0"/>
              <a:t> = </a:t>
            </a:r>
            <a:r>
              <a:rPr lang="en-IN" dirty="0" err="1"/>
              <a:t>getNode</a:t>
            </a:r>
            <a:r>
              <a:rPr lang="en-IN" dirty="0"/>
              <a:t>(NODE)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dirty="0" err="1"/>
              <a:t>newNode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IN" dirty="0" smtClean="0"/>
              <a:t> </a:t>
            </a:r>
            <a:r>
              <a:rPr lang="en-IN" dirty="0"/>
              <a:t>data = </a:t>
            </a:r>
            <a:r>
              <a:rPr lang="en-IN" dirty="0" err="1"/>
              <a:t>elt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if Head == Null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      </a:t>
            </a:r>
            <a:r>
              <a:rPr lang="en-IN" dirty="0" err="1"/>
              <a:t>newNode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IN" dirty="0" smtClean="0"/>
              <a:t> </a:t>
            </a:r>
            <a:r>
              <a:rPr lang="en-IN" dirty="0"/>
              <a:t>next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/>
              <a:t>Head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dirty="0" err="1"/>
              <a:t>newNode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IN" dirty="0" smtClean="0"/>
              <a:t> </a:t>
            </a:r>
            <a:r>
              <a:rPr lang="en-IN" dirty="0"/>
              <a:t>next = Head</a:t>
            </a:r>
          </a:p>
          <a:p>
            <a:pPr marL="0" indent="0">
              <a:buNone/>
            </a:pPr>
            <a:r>
              <a:rPr lang="en-IN" dirty="0"/>
              <a:t>5. temp = Head</a:t>
            </a:r>
          </a:p>
          <a:p>
            <a:pPr marL="0" indent="0">
              <a:buNone/>
            </a:pPr>
            <a:r>
              <a:rPr lang="en-IN" dirty="0"/>
              <a:t>6. while (temp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IN" dirty="0" smtClean="0"/>
              <a:t> </a:t>
            </a:r>
            <a:r>
              <a:rPr lang="en-IN" dirty="0"/>
              <a:t>next !=Head)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/>
              <a:t>temp = </a:t>
            </a:r>
            <a:r>
              <a:rPr lang="en-IN" dirty="0" smtClean="0"/>
              <a:t>temp</a:t>
            </a:r>
            <a:r>
              <a:rPr lang="en-IN" dirty="0">
                <a:sym typeface="Symbol" panose="05050102010706020507" pitchFamily="18" charset="2"/>
              </a:rPr>
              <a:t>  </a:t>
            </a:r>
            <a:r>
              <a:rPr lang="en-IN" dirty="0" smtClean="0"/>
              <a:t>next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7. temp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IN" dirty="0" smtClean="0"/>
              <a:t> </a:t>
            </a:r>
            <a:r>
              <a:rPr lang="en-IN" dirty="0"/>
              <a:t>next = </a:t>
            </a:r>
            <a:r>
              <a:rPr lang="en-IN" dirty="0" err="1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8. end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80" y="1825625"/>
            <a:ext cx="6180721" cy="23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of Insertion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 pointer to </a:t>
            </a:r>
            <a:r>
              <a:rPr lang="en-IN" dirty="0" smtClean="0"/>
              <a:t>head (first node)  </a:t>
            </a:r>
            <a:r>
              <a:rPr lang="en-IN" dirty="0"/>
              <a:t>is maintained, the entire list has to be </a:t>
            </a:r>
            <a:r>
              <a:rPr lang="en-IN" dirty="0" smtClean="0"/>
              <a:t>traversed to insert a node either in the beginning or end of the list</a:t>
            </a:r>
          </a:p>
          <a:p>
            <a:pPr marL="0" indent="0">
              <a:buNone/>
            </a:pPr>
            <a:r>
              <a:rPr lang="en-IN" dirty="0" smtClean="0"/>
              <a:t>Complexity of insertion is O(n)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Maintaining a pointer to last node, </a:t>
            </a:r>
            <a:r>
              <a:rPr lang="en-IN" dirty="0" smtClean="0"/>
              <a:t>complexity reduces to </a:t>
            </a:r>
            <a:r>
              <a:rPr lang="en-IN" dirty="0"/>
              <a:t>constant time.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61" y="3760195"/>
            <a:ext cx="6115404" cy="24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4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Traversal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652" y="1654176"/>
            <a:ext cx="433296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traversalCLL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(last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en-US" b="1" dirty="0" smtClean="0">
                <a:cs typeface="Calibri" panose="020F0502020204030204" pitchFamily="34" charset="0"/>
              </a:rPr>
              <a:t>   If </a:t>
            </a:r>
            <a:r>
              <a:rPr lang="en-US" altLang="en-US" b="1" dirty="0">
                <a:cs typeface="Calibri" panose="020F0502020204030204" pitchFamily="34" charset="0"/>
              </a:rPr>
              <a:t>( last == NULL)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cs typeface="Calibri" panose="020F0502020204030204" pitchFamily="34" charset="0"/>
              </a:rPr>
              <a:t>     </a:t>
            </a:r>
            <a:r>
              <a:rPr lang="en-US" altLang="en-US" b="1" dirty="0" smtClean="0">
                <a:cs typeface="Calibri" panose="020F0502020204030204" pitchFamily="34" charset="0"/>
              </a:rPr>
              <a:t>      return</a:t>
            </a:r>
            <a:endParaRPr lang="en-US" altLang="en-US" b="1" dirty="0"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cs typeface="Calibri" panose="020F0502020204030204" pitchFamily="34" charset="0"/>
              </a:rPr>
              <a:t>2. </a:t>
            </a:r>
            <a:r>
              <a:rPr lang="en-US" altLang="en-US" b="1" dirty="0" smtClean="0">
                <a:cs typeface="Calibri" panose="020F0502020204030204" pitchFamily="34" charset="0"/>
              </a:rPr>
              <a:t>  temp </a:t>
            </a:r>
            <a:r>
              <a:rPr lang="en-US" altLang="en-US" b="1" dirty="0">
                <a:cs typeface="Calibri" panose="020F0502020204030204" pitchFamily="34" charset="0"/>
              </a:rPr>
              <a:t>= last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cs typeface="Calibri" panose="020F0502020204030204" pitchFamily="34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next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 smtClean="0">
                <a:cs typeface="Calibri" panose="020F0502020204030204" pitchFamily="34" charset="0"/>
              </a:rPr>
              <a:t>3.  do </a:t>
            </a:r>
            <a:r>
              <a:rPr lang="en-US" altLang="en-US" b="1" dirty="0"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cs typeface="Calibri" panose="020F0502020204030204" pitchFamily="34" charset="0"/>
              </a:rPr>
              <a:t>   </a:t>
            </a:r>
            <a:r>
              <a:rPr lang="en-US" altLang="en-US" b="1" dirty="0" smtClean="0">
                <a:cs typeface="Calibri" panose="020F0502020204030204" pitchFamily="34" charset="0"/>
              </a:rPr>
              <a:t>        print </a:t>
            </a:r>
            <a:r>
              <a:rPr lang="en-US" altLang="en-US" b="1" dirty="0">
                <a:cs typeface="Calibri" panose="020F0502020204030204" pitchFamily="34" charset="0"/>
              </a:rPr>
              <a:t>temp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cs typeface="Calibri" panose="020F0502020204030204" pitchFamily="34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data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cs typeface="Calibri" panose="020F0502020204030204" pitchFamily="34" charset="0"/>
              </a:rPr>
              <a:t>   </a:t>
            </a:r>
            <a:r>
              <a:rPr lang="en-US" altLang="en-US" b="1" dirty="0" smtClean="0">
                <a:cs typeface="Calibri" panose="020F0502020204030204" pitchFamily="34" charset="0"/>
              </a:rPr>
              <a:t>        </a:t>
            </a:r>
            <a:r>
              <a:rPr lang="en-US" altLang="en-US" b="1" dirty="0">
                <a:cs typeface="Calibri" panose="020F0502020204030204" pitchFamily="34" charset="0"/>
              </a:rPr>
              <a:t>temp = temp </a:t>
            </a:r>
            <a:r>
              <a:rPr lang="en-IN" dirty="0"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cs typeface="Calibri" panose="020F0502020204030204" pitchFamily="34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next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 smtClean="0">
                <a:cs typeface="Calibri" panose="020F0502020204030204" pitchFamily="34" charset="0"/>
              </a:rPr>
              <a:t>      }  while </a:t>
            </a:r>
            <a:r>
              <a:rPr lang="en-US" altLang="en-US" b="1" dirty="0">
                <a:cs typeface="Calibri" panose="020F0502020204030204" pitchFamily="34" charset="0"/>
              </a:rPr>
              <a:t>( temp != last </a:t>
            </a:r>
            <a:r>
              <a:rPr lang="en-IN" dirty="0" smtClean="0">
                <a:sym typeface="Symbol" panose="05050102010706020507" pitchFamily="18" charset="2"/>
              </a:rPr>
              <a:t> </a:t>
            </a:r>
            <a:r>
              <a:rPr lang="en-US" altLang="en-US" b="1" dirty="0" smtClean="0">
                <a:cs typeface="Calibri" panose="020F0502020204030204" pitchFamily="34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next)</a:t>
            </a:r>
          </a:p>
          <a:p>
            <a:pPr>
              <a:lnSpc>
                <a:spcPct val="100000"/>
              </a:lnSpc>
              <a:buFontTx/>
              <a:buAutoNum type="arabicPeriod"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44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4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395881"/>
            <a:ext cx="7134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9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at beginning of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598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3400" b="1" dirty="0"/>
              <a:t>Algorithm </a:t>
            </a:r>
            <a:r>
              <a:rPr lang="en-US" altLang="en-US" sz="3400" b="1" dirty="0" err="1"/>
              <a:t>InsertBeginCLL</a:t>
            </a:r>
            <a:r>
              <a:rPr lang="en-US" altLang="en-US" sz="3400" dirty="0"/>
              <a:t>(last, </a:t>
            </a:r>
            <a:r>
              <a:rPr lang="en-US" altLang="en-US" sz="3400" dirty="0" err="1"/>
              <a:t>elt</a:t>
            </a:r>
            <a:r>
              <a:rPr lang="en-US" altLang="en-US" sz="3400" dirty="0"/>
              <a:t>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3400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en-US" sz="3400" dirty="0" smtClean="0"/>
              <a:t>   </a:t>
            </a:r>
            <a:r>
              <a:rPr lang="en-US" altLang="en-US" sz="3400" dirty="0" err="1" smtClean="0">
                <a:solidFill>
                  <a:schemeClr val="accent5">
                    <a:lumMod val="50000"/>
                  </a:schemeClr>
                </a:solidFill>
              </a:rPr>
              <a:t>newNode</a:t>
            </a:r>
            <a:r>
              <a:rPr lang="en-US" altLang="en-US" sz="3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3400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altLang="en-US" sz="3400" dirty="0" err="1">
                <a:solidFill>
                  <a:schemeClr val="accent5">
                    <a:lumMod val="50000"/>
                  </a:schemeClr>
                </a:solidFill>
              </a:rPr>
              <a:t>getNode</a:t>
            </a:r>
            <a:r>
              <a:rPr lang="en-US" altLang="en-US" sz="3400" dirty="0">
                <a:solidFill>
                  <a:schemeClr val="accent5">
                    <a:lumMod val="50000"/>
                  </a:schemeClr>
                </a:solidFill>
              </a:rPr>
              <a:t>(NODE)</a:t>
            </a:r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en-US" sz="3400" dirty="0" smtClean="0"/>
              <a:t>   </a:t>
            </a:r>
            <a:r>
              <a:rPr lang="en-US" altLang="en-US" sz="3400" dirty="0" err="1" smtClean="0">
                <a:solidFill>
                  <a:schemeClr val="accent5">
                    <a:lumMod val="50000"/>
                  </a:schemeClr>
                </a:solidFill>
              </a:rPr>
              <a:t>newNode</a:t>
            </a:r>
            <a:r>
              <a:rPr lang="en-US" altLang="en-US" sz="3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3400" dirty="0">
                <a:solidFill>
                  <a:schemeClr val="accent5">
                    <a:lumMod val="50000"/>
                  </a:schemeClr>
                </a:solidFill>
              </a:rPr>
              <a:t>-&gt; data = </a:t>
            </a:r>
            <a:r>
              <a:rPr lang="en-US" altLang="en-US" sz="3400" dirty="0" err="1">
                <a:solidFill>
                  <a:schemeClr val="accent5">
                    <a:lumMod val="50000"/>
                  </a:schemeClr>
                </a:solidFill>
              </a:rPr>
              <a:t>elt</a:t>
            </a:r>
            <a:endParaRPr lang="en-US" altLang="en-US" sz="3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3400" dirty="0" smtClean="0"/>
              <a:t>3.</a:t>
            </a:r>
            <a:r>
              <a:rPr lang="en-US" altLang="en-US" sz="3400" dirty="0"/>
              <a:t> </a:t>
            </a:r>
            <a:r>
              <a:rPr lang="en-US" altLang="en-US" sz="3400" dirty="0" smtClean="0"/>
              <a:t>  </a:t>
            </a:r>
            <a:r>
              <a:rPr lang="en-US" altLang="en-US" sz="3400" dirty="0"/>
              <a:t> if (last == NULL)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3400" dirty="0"/>
              <a:t>    </a:t>
            </a:r>
            <a:r>
              <a:rPr lang="en-US" altLang="en-US" sz="3400" dirty="0" smtClean="0"/>
              <a:t>       </a:t>
            </a:r>
            <a:r>
              <a:rPr lang="en-US" altLang="en-US" sz="3400" dirty="0"/>
              <a:t> </a:t>
            </a:r>
            <a:r>
              <a:rPr lang="en-US" altLang="en-US" sz="3400" dirty="0" err="1"/>
              <a:t>newNode</a:t>
            </a:r>
            <a:r>
              <a:rPr lang="en-US" altLang="en-US" sz="3400" dirty="0"/>
              <a:t>-&gt;next = </a:t>
            </a:r>
            <a:r>
              <a:rPr lang="en-US" altLang="en-US" sz="3400" dirty="0" err="1"/>
              <a:t>newNode</a:t>
            </a:r>
            <a:endParaRPr lang="en-US" altLang="en-US" sz="34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3400" dirty="0"/>
              <a:t>    </a:t>
            </a:r>
            <a:r>
              <a:rPr lang="en-US" altLang="en-US" sz="3400" dirty="0" smtClean="0"/>
              <a:t>        last </a:t>
            </a:r>
            <a:r>
              <a:rPr lang="en-US" altLang="en-US" sz="3400" dirty="0"/>
              <a:t>= </a:t>
            </a:r>
            <a:r>
              <a:rPr lang="en-US" altLang="en-US" sz="3400" dirty="0" err="1"/>
              <a:t>newNode</a:t>
            </a:r>
            <a:endParaRPr lang="en-US" altLang="en-US" sz="34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3400" dirty="0"/>
              <a:t>     </a:t>
            </a:r>
            <a:r>
              <a:rPr lang="en-US" altLang="en-US" sz="3400" dirty="0" smtClean="0"/>
              <a:t>       return </a:t>
            </a:r>
            <a:r>
              <a:rPr lang="en-US" altLang="en-US" sz="3400" dirty="0"/>
              <a:t>last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3400" dirty="0" smtClean="0"/>
              <a:t>4.     </a:t>
            </a:r>
            <a:r>
              <a:rPr lang="en-US" altLang="en-US" sz="3400" dirty="0" err="1" smtClean="0">
                <a:solidFill>
                  <a:srgbClr val="C00000"/>
                </a:solidFill>
              </a:rPr>
              <a:t>newNode</a:t>
            </a:r>
            <a:r>
              <a:rPr lang="en-US" altLang="en-US" sz="3400" dirty="0" smtClean="0">
                <a:solidFill>
                  <a:srgbClr val="C00000"/>
                </a:solidFill>
              </a:rPr>
              <a:t>-</a:t>
            </a:r>
            <a:r>
              <a:rPr lang="en-US" altLang="en-US" sz="3400" dirty="0">
                <a:solidFill>
                  <a:srgbClr val="C00000"/>
                </a:solidFill>
              </a:rPr>
              <a:t>&gt;next = last-&gt;next</a:t>
            </a:r>
          </a:p>
          <a:p>
            <a:pPr marL="514350" indent="-514350">
              <a:lnSpc>
                <a:spcPct val="100000"/>
              </a:lnSpc>
              <a:buFontTx/>
              <a:buAutoNum type="arabicPeriod" startAt="5"/>
            </a:pPr>
            <a:r>
              <a:rPr lang="en-US" altLang="en-US" sz="3400" dirty="0" smtClean="0">
                <a:solidFill>
                  <a:srgbClr val="C00000"/>
                </a:solidFill>
              </a:rPr>
              <a:t>last </a:t>
            </a:r>
            <a:r>
              <a:rPr lang="en-US" altLang="en-US" sz="3400" dirty="0">
                <a:solidFill>
                  <a:srgbClr val="C00000"/>
                </a:solidFill>
              </a:rPr>
              <a:t>-&gt; next = </a:t>
            </a:r>
            <a:r>
              <a:rPr lang="en-US" altLang="en-US" sz="3400" dirty="0" err="1" smtClean="0">
                <a:solidFill>
                  <a:srgbClr val="C00000"/>
                </a:solidFill>
              </a:rPr>
              <a:t>newNode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00000"/>
              </a:lnSpc>
              <a:buFontTx/>
              <a:buAutoNum type="arabicPeriod" startAt="5"/>
            </a:pPr>
            <a:r>
              <a:rPr lang="en-US" altLang="en-US" sz="3400" dirty="0" smtClean="0"/>
              <a:t>return last</a:t>
            </a:r>
            <a:endParaRPr lang="en-US" altLang="en-US" sz="3400" dirty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3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82" y="1258096"/>
            <a:ext cx="4348227" cy="1718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70" y="2863850"/>
            <a:ext cx="6610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65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at end of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48408" cy="463780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b="1" dirty="0" smtClean="0"/>
              <a:t>Algorithm </a:t>
            </a:r>
            <a:r>
              <a:rPr lang="en-US" altLang="en-US" sz="2900" b="1" dirty="0" err="1" smtClean="0"/>
              <a:t>InsertEndCLL</a:t>
            </a:r>
            <a:r>
              <a:rPr lang="en-US" altLang="en-US" sz="2900" dirty="0" smtClean="0"/>
              <a:t>(last, </a:t>
            </a:r>
            <a:r>
              <a:rPr lang="en-US" altLang="en-US" sz="2900" dirty="0" err="1" smtClean="0"/>
              <a:t>elt</a:t>
            </a:r>
            <a:r>
              <a:rPr lang="en-US" altLang="en-US" sz="2900" dirty="0" smtClean="0"/>
              <a:t>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29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1.     </a:t>
            </a:r>
            <a:r>
              <a:rPr lang="en-US" alt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newNode</a:t>
            </a:r>
            <a:r>
              <a:rPr lang="en-US" altLang="en-US" sz="29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getNode</a:t>
            </a:r>
            <a:r>
              <a:rPr lang="en-US" altLang="en-US" sz="2900" dirty="0" smtClean="0">
                <a:solidFill>
                  <a:schemeClr val="accent5">
                    <a:lumMod val="50000"/>
                  </a:schemeClr>
                </a:solidFill>
              </a:rPr>
              <a:t>(NODE)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900" dirty="0" smtClean="0"/>
              <a:t>2.     </a:t>
            </a:r>
            <a:r>
              <a:rPr lang="en-US" alt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newNode</a:t>
            </a:r>
            <a:r>
              <a:rPr lang="en-US" altLang="en-US" sz="29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en-US" sz="2900" dirty="0" smtClean="0">
                <a:solidFill>
                  <a:schemeClr val="accent5">
                    <a:lumMod val="50000"/>
                  </a:schemeClr>
                </a:solidFill>
              </a:rPr>
              <a:t> data = </a:t>
            </a:r>
            <a:r>
              <a:rPr lang="en-US" altLang="en-US" sz="2900" dirty="0" err="1" smtClean="0">
                <a:solidFill>
                  <a:schemeClr val="accent5">
                    <a:lumMod val="50000"/>
                  </a:schemeClr>
                </a:solidFill>
              </a:rPr>
              <a:t>elt</a:t>
            </a:r>
            <a:endParaRPr lang="en-US" altLang="en-US" sz="29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3.     if (last == NULL)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            </a:t>
            </a:r>
            <a:r>
              <a:rPr lang="en-US" altLang="en-US" sz="2900" dirty="0" err="1" smtClean="0"/>
              <a:t>newNode</a:t>
            </a:r>
            <a:r>
              <a:rPr lang="en-US" altLang="en-US" sz="2900" dirty="0" smtClean="0"/>
              <a:t> </a:t>
            </a:r>
            <a:r>
              <a:rPr lang="en-IN" sz="2000" dirty="0">
                <a:sym typeface="Symbol" panose="05050102010706020507" pitchFamily="18" charset="2"/>
              </a:rPr>
              <a:t> </a:t>
            </a:r>
            <a:r>
              <a:rPr lang="en-US" altLang="en-US" sz="2900" dirty="0" smtClean="0"/>
              <a:t>next = </a:t>
            </a:r>
            <a:r>
              <a:rPr lang="en-US" altLang="en-US" sz="2900" dirty="0" err="1" smtClean="0"/>
              <a:t>newNode</a:t>
            </a:r>
            <a:endParaRPr lang="en-US" altLang="en-US" sz="29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            last = </a:t>
            </a:r>
            <a:r>
              <a:rPr lang="en-US" altLang="en-US" sz="2900" dirty="0" err="1" smtClean="0"/>
              <a:t>newNode</a:t>
            </a:r>
            <a:endParaRPr lang="en-US" altLang="en-US" sz="29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            return last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4.  </a:t>
            </a:r>
            <a:r>
              <a:rPr lang="en-US" altLang="en-US" sz="2900" dirty="0" err="1" smtClean="0">
                <a:solidFill>
                  <a:srgbClr val="C00000"/>
                </a:solidFill>
              </a:rPr>
              <a:t>newNode</a:t>
            </a:r>
            <a:r>
              <a:rPr lang="en-US" altLang="en-US" sz="2900" dirty="0" smtClean="0">
                <a:solidFill>
                  <a:srgbClr val="C00000"/>
                </a:solidFill>
              </a:rPr>
              <a:t> </a:t>
            </a:r>
            <a:r>
              <a:rPr lang="en-IN" sz="20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900" dirty="0" smtClean="0">
                <a:solidFill>
                  <a:srgbClr val="C00000"/>
                </a:solidFill>
              </a:rPr>
              <a:t> next = last </a:t>
            </a:r>
            <a:r>
              <a:rPr lang="en-IN" sz="20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900" dirty="0" smtClean="0">
                <a:solidFill>
                  <a:srgbClr val="C00000"/>
                </a:solidFill>
              </a:rPr>
              <a:t> next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5.   </a:t>
            </a:r>
            <a:r>
              <a:rPr lang="en-US" altLang="en-US" sz="2900" dirty="0" smtClean="0">
                <a:solidFill>
                  <a:srgbClr val="C00000"/>
                </a:solidFill>
              </a:rPr>
              <a:t>last </a:t>
            </a:r>
            <a:r>
              <a:rPr lang="en-IN" sz="20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900" dirty="0" smtClean="0">
                <a:solidFill>
                  <a:srgbClr val="C00000"/>
                </a:solidFill>
              </a:rPr>
              <a:t> next = </a:t>
            </a:r>
            <a:r>
              <a:rPr lang="en-US" altLang="en-US" sz="2900" dirty="0" err="1" smtClean="0">
                <a:solidFill>
                  <a:srgbClr val="C00000"/>
                </a:solidFill>
              </a:rPr>
              <a:t>newNode</a:t>
            </a:r>
            <a:endParaRPr lang="en-US" altLang="en-US" sz="29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6.   </a:t>
            </a:r>
            <a:r>
              <a:rPr lang="en-US" altLang="en-US" sz="2900" dirty="0" smtClean="0">
                <a:solidFill>
                  <a:srgbClr val="C00000"/>
                </a:solidFill>
              </a:rPr>
              <a:t>last = </a:t>
            </a:r>
            <a:r>
              <a:rPr lang="en-US" altLang="en-US" sz="2900" dirty="0" err="1" smtClean="0">
                <a:solidFill>
                  <a:srgbClr val="C00000"/>
                </a:solidFill>
              </a:rPr>
              <a:t>newNode</a:t>
            </a:r>
            <a:endParaRPr lang="en-US" altLang="en-US" sz="29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2900" dirty="0" smtClean="0"/>
              <a:t>7.   return last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75" y="365125"/>
            <a:ext cx="5709345" cy="423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47" y="4729879"/>
            <a:ext cx="6638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40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310" y="59630"/>
            <a:ext cx="10515600" cy="1325563"/>
          </a:xfrm>
        </p:spPr>
        <p:txBody>
          <a:bodyPr/>
          <a:lstStyle/>
          <a:p>
            <a:r>
              <a:rPr lang="en-IN" dirty="0" smtClean="0"/>
              <a:t>Insert </a:t>
            </a:r>
            <a:r>
              <a:rPr lang="en-IN" dirty="0" err="1" smtClean="0"/>
              <a:t>elt</a:t>
            </a:r>
            <a:r>
              <a:rPr lang="en-IN" dirty="0" smtClean="0"/>
              <a:t> after item in CLL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123582"/>
            <a:ext cx="4635675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Algorithm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InsertAfterCLL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(last,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elt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, item)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+mn-lt"/>
              </a:rPr>
              <a:t>[ insert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elt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after item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1.       if (last == NULL)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               return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2.      p = last -&gt; next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       // first node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 3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.    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newNode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=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getNode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(NODE)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400" dirty="0">
                <a:latin typeface="+mn-lt"/>
              </a:rPr>
              <a:t> </a:t>
            </a:r>
            <a:r>
              <a:rPr lang="en-US" altLang="en-US" sz="1400" dirty="0" smtClean="0">
                <a:latin typeface="+mn-lt"/>
              </a:rPr>
              <a:t> 4.      </a:t>
            </a:r>
            <a:r>
              <a:rPr lang="en-US" altLang="en-US" sz="14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newNode</a:t>
            </a:r>
            <a:r>
              <a:rPr lang="en-US" altLang="en-US" sz="1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IN" sz="1400" dirty="0" smtClean="0">
                <a:solidFill>
                  <a:schemeClr val="accent5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en-US" sz="1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data = </a:t>
            </a:r>
            <a:r>
              <a:rPr lang="en-US" altLang="en-US" sz="14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elt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 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400" dirty="0">
                <a:latin typeface="+mn-lt"/>
              </a:rPr>
              <a:t> </a:t>
            </a:r>
            <a:r>
              <a:rPr lang="en-US" altLang="en-US" sz="1400" dirty="0" smtClean="0">
                <a:latin typeface="+mn-lt"/>
              </a:rPr>
              <a:t> 5.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do  {                        //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          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if (p -&gt;data == item)   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                        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newNode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 </a:t>
            </a:r>
            <a:r>
              <a:rPr lang="en-IN" sz="1400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 next = p -&gt; next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                        p </a:t>
            </a:r>
            <a:r>
              <a:rPr lang="en-IN" sz="1400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 next = </a:t>
            </a:r>
            <a:r>
              <a:rPr lang="en-US" altLang="en-US" sz="1400" dirty="0" err="1" smtClean="0">
                <a:solidFill>
                  <a:srgbClr val="C00000"/>
                </a:solidFill>
                <a:latin typeface="+mn-lt"/>
              </a:rPr>
              <a:t>newNode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                        if (p == last) </a:t>
            </a:r>
            <a:r>
              <a:rPr lang="en-US" altLang="en-US" sz="1400" dirty="0">
                <a:solidFill>
                  <a:srgbClr val="C00000"/>
                </a:solidFill>
                <a:latin typeface="+mn-lt"/>
              </a:rPr>
              <a:t>  // Checking for the last </a:t>
            </a:r>
            <a:r>
              <a:rPr lang="en-US" altLang="en-US" sz="1400" dirty="0" smtClean="0">
                <a:solidFill>
                  <a:srgbClr val="C00000"/>
                </a:solidFill>
                <a:latin typeface="+mn-lt"/>
              </a:rPr>
              <a:t>node</a:t>
            </a:r>
            <a:r>
              <a:rPr lang="en-US" altLang="en-US" sz="1400" dirty="0">
                <a:solidFill>
                  <a:srgbClr val="C00000"/>
                </a:solidFill>
                <a:latin typeface="+mn-lt"/>
              </a:rPr>
              <a:t> </a:t>
            </a:r>
            <a:endParaRPr lang="en-US" altLang="en-US" sz="1400" dirty="0" smtClean="0">
              <a:solidFill>
                <a:srgbClr val="C00000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1400" dirty="0" smtClean="0">
                <a:solidFill>
                  <a:srgbClr val="C00000"/>
                </a:solidFill>
                <a:latin typeface="+mn-lt"/>
              </a:rPr>
              <a:t>                 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last = </a:t>
            </a:r>
            <a:r>
              <a:rPr lang="en-US" altLang="en-US" sz="1400" dirty="0" err="1" smtClean="0">
                <a:solidFill>
                  <a:srgbClr val="C00000"/>
                </a:solidFill>
                <a:latin typeface="+mn-lt"/>
              </a:rPr>
              <a:t>newNode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                        return last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      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          p = p </a:t>
            </a:r>
            <a:r>
              <a:rPr lang="en-IN" sz="1400" dirty="0" smtClean="0">
                <a:latin typeface="+mn-lt"/>
                <a:sym typeface="Symbol" panose="05050102010706020507" pitchFamily="18" charset="2"/>
              </a:rPr>
              <a:t>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next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      } while (p != last </a:t>
            </a:r>
            <a:r>
              <a:rPr lang="en-IN" sz="1400" dirty="0" smtClean="0">
                <a:latin typeface="+mn-lt"/>
                <a:sym typeface="Symbol" panose="05050102010706020507" pitchFamily="18" charset="2"/>
              </a:rPr>
              <a:t>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next)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 </a:t>
            </a:r>
            <a:r>
              <a:rPr lang="en-US" altLang="en-US" sz="1400" dirty="0" smtClean="0">
                <a:latin typeface="+mn-lt"/>
              </a:rPr>
              <a:t>6.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Print “Item not present in the list"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7.   return last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99" y="1263237"/>
            <a:ext cx="57435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0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004"/>
          </a:xfrm>
        </p:spPr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5239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Linked lists vs. arrays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Elements can be inserted into linked </a:t>
            </a:r>
            <a:r>
              <a:rPr lang="en-GB" dirty="0" smtClean="0"/>
              <a:t>lists, </a:t>
            </a:r>
            <a:r>
              <a:rPr lang="en-GB" dirty="0"/>
              <a:t>while an array will eventually either fill up or need to be </a:t>
            </a:r>
            <a:r>
              <a:rPr lang="en-GB" dirty="0" smtClean="0"/>
              <a:t>resized 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Array allows random access, while linked lists allow only sequential access to elements.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Extra storage is needed for linked lists for </a:t>
            </a:r>
            <a:r>
              <a:rPr lang="en-GB" dirty="0" smtClean="0"/>
              <a:t>references 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Doubly linked vs. singly linked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Doubly linked lists require more space per node, and their operations are more expensive; but they are easier to manipulate because they allow sequential access in both directions.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For example, insert or delete a node in constant number of operations given only that node's address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5" y="1262451"/>
            <a:ext cx="2160240" cy="50938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428" y="267662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8844" y="1262450"/>
            <a:ext cx="68072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In </a:t>
            </a:r>
            <a:r>
              <a:rPr lang="en-US" dirty="0" smtClean="0">
                <a:cs typeface="Times New Roman" pitchFamily="18" charset="0"/>
              </a:rPr>
              <a:t>arrays, </a:t>
            </a:r>
            <a:r>
              <a:rPr lang="en-IN" dirty="0" smtClean="0">
                <a:cs typeface="Times New Roman" pitchFamily="18" charset="0"/>
              </a:rPr>
              <a:t>elements </a:t>
            </a:r>
            <a:r>
              <a:rPr lang="en-IN" dirty="0">
                <a:cs typeface="Times New Roman" pitchFamily="18" charset="0"/>
              </a:rPr>
              <a:t>are stored in a contagious memory locations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>
                <a:cs typeface="Times New Roman" pitchFamily="18" charset="0"/>
              </a:rPr>
              <a:t>Arrays are static data structure </a:t>
            </a:r>
            <a:r>
              <a:rPr lang="en-IN" dirty="0" smtClean="0">
                <a:cs typeface="Times New Roman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 smtClean="0">
                <a:cs typeface="Times New Roman" pitchFamily="18" charset="0"/>
              </a:rPr>
              <a:t>Arrays have spatial locality. Hence give better cache performance</a:t>
            </a:r>
            <a:endParaRPr lang="en-IN" dirty="0"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cs typeface="Times New Roman" pitchFamily="18" charset="0"/>
              </a:rPr>
              <a:t> Arrays are suitable for</a:t>
            </a:r>
          </a:p>
          <a:p>
            <a:pPr lvl="2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cs typeface="Times New Roman" pitchFamily="18" charset="0"/>
              </a:rPr>
              <a:t>	Inserting/deleting an element at the end.</a:t>
            </a:r>
          </a:p>
          <a:p>
            <a:pPr lvl="2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cs typeface="Times New Roman" pitchFamily="18" charset="0"/>
              </a:rPr>
              <a:t>	Randomly accessing any element. </a:t>
            </a:r>
          </a:p>
          <a:p>
            <a:pPr lvl="2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cs typeface="Times New Roman" pitchFamily="18" charset="0"/>
              </a:rPr>
              <a:t>	Searching the list for a particular value.</a:t>
            </a:r>
          </a:p>
        </p:txBody>
      </p:sp>
    </p:spTree>
    <p:extLst>
      <p:ext uri="{BB962C8B-B14F-4D97-AF65-F5344CB8AC3E}">
        <p14:creationId xmlns:p14="http://schemas.microsoft.com/office/powerpoint/2010/main" val="3053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004"/>
          </a:xfrm>
        </p:spPr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52397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/>
              <a:t>Circularly </a:t>
            </a:r>
            <a:r>
              <a:rPr lang="en-GB" b="1" dirty="0"/>
              <a:t>linked vs. linearly linked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Circular linked lists are most useful for describing naturally circular structures, and have the advantage of a regular structure and being able to traverse the list starting at any point. </a:t>
            </a:r>
            <a:endParaRPr lang="en-GB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They </a:t>
            </a:r>
            <a:r>
              <a:rPr lang="en-GB" dirty="0"/>
              <a:t>also allow quick access to the first and last records through a single pointer (the address of the last element). </a:t>
            </a:r>
            <a:endParaRPr lang="en-GB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Their </a:t>
            </a:r>
            <a:r>
              <a:rPr lang="en-GB" dirty="0"/>
              <a:t>main disadvantage is the complexity of iteration, which has </a:t>
            </a:r>
            <a:r>
              <a:rPr lang="en-GB" dirty="0" smtClean="0"/>
              <a:t>special </a:t>
            </a:r>
            <a:r>
              <a:rPr lang="en-GB" dirty="0"/>
              <a:t>cases.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Sentinel nodes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Sentinel nodes may simplify certain list operations, by ensuring that the next and/or previous nodes exist for every element. </a:t>
            </a:r>
            <a:endParaRPr lang="en-GB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However </a:t>
            </a:r>
            <a:r>
              <a:rPr lang="en-GB" dirty="0"/>
              <a:t>sentinel nodes use up extra space (especially in applications that use many short lists), and they may complicate other operations. </a:t>
            </a:r>
            <a:endParaRPr lang="en-GB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To </a:t>
            </a:r>
            <a:r>
              <a:rPr lang="en-GB" dirty="0"/>
              <a:t>avoid the extra space requirement the sentinel nodes can often be reused as references to the first and/or last node of the list.</a:t>
            </a:r>
          </a:p>
        </p:txBody>
      </p:sp>
    </p:spTree>
    <p:extLst>
      <p:ext uri="{BB962C8B-B14F-4D97-AF65-F5344CB8AC3E}">
        <p14:creationId xmlns:p14="http://schemas.microsoft.com/office/powerpoint/2010/main" val="1459149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 has multiple pointer fields</a:t>
            </a:r>
          </a:p>
          <a:p>
            <a:r>
              <a:rPr lang="en-IN" dirty="0" smtClean="0"/>
              <a:t>Useful in linking nodes with respect to several attributes other than predecessor and successor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867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node in the linked list has links to several nodes of the list</a:t>
            </a:r>
          </a:p>
          <a:p>
            <a:r>
              <a:rPr lang="en-IN" dirty="0" smtClean="0"/>
              <a:t>Example – Sparse matrix representation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43000" y="3237086"/>
          <a:ext cx="2728910" cy="2130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710" y="3237086"/>
            <a:ext cx="2179108" cy="19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2" y="10120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Sparse Matrix Representation using multiply linked list 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18" y="1231105"/>
            <a:ext cx="6619875" cy="5334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605133" y="1543753"/>
          <a:ext cx="2728910" cy="2130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7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57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009" y="4329329"/>
            <a:ext cx="1857345" cy="16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Representation of Polynomials using Linked List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231" y="1690688"/>
            <a:ext cx="5114925" cy="3600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52978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5x</a:t>
            </a:r>
            <a:r>
              <a:rPr lang="en-IN" baseline="30000" dirty="0" smtClean="0"/>
              <a:t>2</a:t>
            </a:r>
            <a:r>
              <a:rPr lang="en-IN" dirty="0" smtClean="0"/>
              <a:t> + 4x + 2</a:t>
            </a:r>
          </a:p>
          <a:p>
            <a:endParaRPr lang="en-IN" dirty="0"/>
          </a:p>
          <a:p>
            <a:r>
              <a:rPr lang="en-IN" dirty="0" smtClean="0"/>
              <a:t>         5x + 5</a:t>
            </a:r>
          </a:p>
          <a:p>
            <a:r>
              <a:rPr lang="en-IN" dirty="0" smtClean="0"/>
              <a:t>----------------------</a:t>
            </a:r>
          </a:p>
          <a:p>
            <a:r>
              <a:rPr lang="en-IN" dirty="0" smtClean="0"/>
              <a:t>5x</a:t>
            </a:r>
            <a:r>
              <a:rPr lang="en-IN" baseline="30000" dirty="0" smtClean="0"/>
              <a:t>2</a:t>
            </a:r>
            <a:r>
              <a:rPr lang="en-IN" dirty="0" smtClean="0"/>
              <a:t> + 9x + 7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502"/>
            <a:ext cx="10515600" cy="910519"/>
          </a:xfrm>
        </p:spPr>
        <p:txBody>
          <a:bodyPr/>
          <a:lstStyle/>
          <a:p>
            <a:r>
              <a:rPr lang="en-IN" dirty="0" smtClean="0"/>
              <a:t>Addition of Polynomials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021"/>
            <a:ext cx="10515600" cy="5543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Algorithm </a:t>
            </a:r>
            <a:r>
              <a:rPr lang="en-IN" sz="1400" dirty="0" err="1"/>
              <a:t>polyadd</a:t>
            </a:r>
            <a:r>
              <a:rPr lang="en-IN" sz="1400" dirty="0"/>
              <a:t>(List1, List2, List)</a:t>
            </a:r>
          </a:p>
          <a:p>
            <a:pPr marL="0" lvl="0" indent="0">
              <a:buNone/>
            </a:pPr>
            <a:r>
              <a:rPr lang="en-IN" sz="1400" dirty="0"/>
              <a:t>P1 = </a:t>
            </a:r>
            <a:r>
              <a:rPr lang="en-IN" sz="1400" dirty="0" smtClean="0"/>
              <a:t>List1; P2 </a:t>
            </a:r>
            <a:r>
              <a:rPr lang="en-IN" sz="1400" dirty="0"/>
              <a:t>= </a:t>
            </a:r>
            <a:r>
              <a:rPr lang="en-IN" sz="1400" dirty="0" smtClean="0"/>
              <a:t>List2 ; P </a:t>
            </a:r>
            <a:r>
              <a:rPr lang="en-IN" sz="1400" dirty="0"/>
              <a:t>= Null </a:t>
            </a:r>
            <a:r>
              <a:rPr lang="en-IN" sz="1400" dirty="0" smtClean="0"/>
              <a:t>; </a:t>
            </a:r>
            <a:r>
              <a:rPr lang="en-IN" sz="1400" dirty="0" err="1" smtClean="0"/>
              <a:t>PTail</a:t>
            </a:r>
            <a:r>
              <a:rPr lang="en-IN" sz="1400" dirty="0" smtClean="0"/>
              <a:t> </a:t>
            </a:r>
            <a:r>
              <a:rPr lang="en-IN" sz="1400" dirty="0"/>
              <a:t>= Null</a:t>
            </a:r>
          </a:p>
          <a:p>
            <a:pPr marL="0" indent="0">
              <a:buNone/>
            </a:pPr>
            <a:r>
              <a:rPr lang="en-IN" sz="1400" dirty="0" smtClean="0"/>
              <a:t>while </a:t>
            </a:r>
            <a:r>
              <a:rPr lang="en-IN" sz="1400" dirty="0"/>
              <a:t>(P1!= NULL AND P2 != NULL) {</a:t>
            </a:r>
          </a:p>
          <a:p>
            <a:pPr marL="0" indent="0">
              <a:buNone/>
            </a:pPr>
            <a:r>
              <a:rPr lang="en-IN" sz="1400" dirty="0"/>
              <a:t>      </a:t>
            </a:r>
            <a:r>
              <a:rPr lang="en-IN" sz="1400" dirty="0">
                <a:solidFill>
                  <a:srgbClr val="C00000"/>
                </a:solidFill>
              </a:rPr>
              <a:t>  if (P1-&gt;pow &gt; P2-&gt;pow)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</a:rPr>
              <a:t>            </a:t>
            </a:r>
            <a:r>
              <a:rPr lang="en-IN" sz="1400" dirty="0" err="1">
                <a:solidFill>
                  <a:srgbClr val="C00000"/>
                </a:solidFill>
              </a:rPr>
              <a:t>addterm</a:t>
            </a:r>
            <a:r>
              <a:rPr lang="en-IN" sz="1400" dirty="0">
                <a:solidFill>
                  <a:srgbClr val="C00000"/>
                </a:solidFill>
              </a:rPr>
              <a:t>(P, </a:t>
            </a:r>
            <a:r>
              <a:rPr lang="en-IN" sz="1400" dirty="0" err="1">
                <a:solidFill>
                  <a:srgbClr val="C00000"/>
                </a:solidFill>
              </a:rPr>
              <a:t>Ptail</a:t>
            </a:r>
            <a:r>
              <a:rPr lang="en-IN" sz="1400" dirty="0">
                <a:solidFill>
                  <a:srgbClr val="C00000"/>
                </a:solidFill>
              </a:rPr>
              <a:t>, P1-&gt;pow, P1-&gt;</a:t>
            </a:r>
            <a:r>
              <a:rPr lang="en-IN" sz="1400" dirty="0" err="1">
                <a:solidFill>
                  <a:srgbClr val="C00000"/>
                </a:solidFill>
              </a:rPr>
              <a:t>coeff</a:t>
            </a:r>
            <a:r>
              <a:rPr lang="en-IN" sz="1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</a:rPr>
              <a:t>            P1 = P1-&gt;next;</a:t>
            </a:r>
          </a:p>
          <a:p>
            <a:pPr marL="0" indent="0">
              <a:buNone/>
            </a:pPr>
            <a:r>
              <a:rPr lang="en-IN" sz="1400" dirty="0"/>
              <a:t>        }      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dirty="0"/>
              <a:t>else </a:t>
            </a:r>
            <a:r>
              <a:rPr lang="en-IN" sz="1400" dirty="0">
                <a:solidFill>
                  <a:srgbClr val="0000FF"/>
                </a:solidFill>
              </a:rPr>
              <a:t>if (P1-&gt;pow &lt; P2-&gt;pow)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</a:rPr>
              <a:t>            </a:t>
            </a:r>
            <a:r>
              <a:rPr lang="en-IN" sz="1400" dirty="0" err="1">
                <a:solidFill>
                  <a:srgbClr val="0000FF"/>
                </a:solidFill>
              </a:rPr>
              <a:t>addterm</a:t>
            </a:r>
            <a:r>
              <a:rPr lang="en-IN" sz="1400" dirty="0">
                <a:solidFill>
                  <a:srgbClr val="0000FF"/>
                </a:solidFill>
              </a:rPr>
              <a:t>(P, </a:t>
            </a:r>
            <a:r>
              <a:rPr lang="en-IN" sz="1400" dirty="0" err="1">
                <a:solidFill>
                  <a:srgbClr val="0000FF"/>
                </a:solidFill>
              </a:rPr>
              <a:t>Ptail</a:t>
            </a:r>
            <a:r>
              <a:rPr lang="en-IN" sz="1400" dirty="0">
                <a:solidFill>
                  <a:srgbClr val="0000FF"/>
                </a:solidFill>
              </a:rPr>
              <a:t>, P1-&gt;pow, P1-&gt;</a:t>
            </a:r>
            <a:r>
              <a:rPr lang="en-IN" sz="1400" dirty="0" err="1">
                <a:solidFill>
                  <a:srgbClr val="0000FF"/>
                </a:solidFill>
              </a:rPr>
              <a:t>coeff</a:t>
            </a:r>
            <a:r>
              <a:rPr lang="en-IN" sz="1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</a:rPr>
              <a:t>            P2 = P2-&gt;next;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</a:rPr>
              <a:t>        </a:t>
            </a:r>
            <a:r>
              <a:rPr lang="en-IN" sz="1400" dirty="0" smtClean="0">
                <a:solidFill>
                  <a:srgbClr val="0000FF"/>
                </a:solidFill>
              </a:rPr>
              <a:t>}</a:t>
            </a:r>
            <a:endParaRPr lang="en-IN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sz="1400" dirty="0"/>
              <a:t>        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else 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            if (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P1-&gt;</a:t>
            </a:r>
            <a:r>
              <a:rPr lang="en-IN" sz="1400" dirty="0" err="1">
                <a:solidFill>
                  <a:schemeClr val="accent6">
                    <a:lumMod val="50000"/>
                  </a:schemeClr>
                </a:solidFill>
              </a:rPr>
              <a:t>coeff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 + p2-&gt;</a:t>
            </a:r>
            <a:r>
              <a:rPr lang="en-IN" sz="1400" dirty="0" err="1" smtClean="0">
                <a:solidFill>
                  <a:schemeClr val="accent6">
                    <a:lumMod val="50000"/>
                  </a:schemeClr>
                </a:solidFill>
              </a:rPr>
              <a:t>coeff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 != 0) { </a:t>
            </a:r>
            <a:endParaRPr lang="en-IN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IN" sz="1400" dirty="0" err="1" smtClean="0">
                <a:solidFill>
                  <a:schemeClr val="accent6">
                    <a:lumMod val="50000"/>
                  </a:schemeClr>
                </a:solidFill>
              </a:rPr>
              <a:t>addterm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(P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1400" dirty="0" err="1">
                <a:solidFill>
                  <a:schemeClr val="accent6">
                    <a:lumMod val="50000"/>
                  </a:schemeClr>
                </a:solidFill>
              </a:rPr>
              <a:t>Ptail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, P1-&gt;pow, P1-&gt;</a:t>
            </a:r>
            <a:r>
              <a:rPr lang="en-IN" sz="1400" dirty="0" err="1">
                <a:solidFill>
                  <a:schemeClr val="accent6">
                    <a:lumMod val="50000"/>
                  </a:schemeClr>
                </a:solidFill>
              </a:rPr>
              <a:t>coeff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 + p2-&gt;</a:t>
            </a:r>
            <a:r>
              <a:rPr lang="en-IN" sz="1400" dirty="0" err="1">
                <a:solidFill>
                  <a:schemeClr val="accent6">
                    <a:lumMod val="50000"/>
                  </a:schemeClr>
                </a:solidFill>
              </a:rPr>
              <a:t>coeff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)          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   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                  P1 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= P1-&gt;next;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          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 P2 = P2-&gt;next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</a:rPr>
              <a:t>                 }</a:t>
            </a:r>
            <a:endParaRPr lang="en-IN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     </a:t>
            </a:r>
            <a:r>
              <a:rPr lang="en-IN" sz="1400" dirty="0" smtClean="0"/>
              <a:t>}</a:t>
            </a:r>
            <a:endParaRPr lang="en-IN" sz="14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5021"/>
            <a:ext cx="51149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6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/>
              <a:t>if ( P2 != Null)</a:t>
            </a:r>
          </a:p>
          <a:p>
            <a:pPr marL="0" indent="0">
              <a:buNone/>
            </a:pPr>
            <a:r>
              <a:rPr lang="en-IN" dirty="0"/>
              <a:t>     P1 = P2</a:t>
            </a:r>
          </a:p>
          <a:p>
            <a:pPr marL="0" indent="0">
              <a:buNone/>
            </a:pPr>
            <a:r>
              <a:rPr lang="en-IN" dirty="0" smtClean="0"/>
              <a:t>while </a:t>
            </a:r>
            <a:r>
              <a:rPr lang="en-IN" dirty="0"/>
              <a:t>(P1 != Null ) {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addterm</a:t>
            </a:r>
            <a:r>
              <a:rPr lang="en-IN" dirty="0"/>
              <a:t>(P, </a:t>
            </a:r>
            <a:r>
              <a:rPr lang="en-IN" dirty="0" err="1"/>
              <a:t>Ptail</a:t>
            </a:r>
            <a:r>
              <a:rPr lang="en-IN" dirty="0"/>
              <a:t>, P1-&gt;pow, P1-&gt;</a:t>
            </a:r>
            <a:r>
              <a:rPr lang="en-IN" dirty="0" err="1"/>
              <a:t>coeff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        P1 = P1-&gt;next;</a:t>
            </a:r>
          </a:p>
          <a:p>
            <a:pPr marL="0" indent="0">
              <a:buNone/>
            </a:pPr>
            <a:r>
              <a:rPr lang="en-IN" dirty="0"/>
              <a:t>        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2038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333"/>
            <a:ext cx="10515600" cy="60076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>
                <a:solidFill>
                  <a:srgbClr val="0000FF"/>
                </a:solidFill>
              </a:rPr>
              <a:t> </a:t>
            </a:r>
            <a:r>
              <a:rPr lang="en-IN" dirty="0" err="1"/>
              <a:t>addterm</a:t>
            </a:r>
            <a:r>
              <a:rPr lang="en-IN" dirty="0"/>
              <a:t>(P, </a:t>
            </a:r>
            <a:r>
              <a:rPr lang="en-IN" dirty="0" err="1"/>
              <a:t>Ptail</a:t>
            </a:r>
            <a:r>
              <a:rPr lang="en-IN" dirty="0"/>
              <a:t>, </a:t>
            </a:r>
            <a:r>
              <a:rPr lang="en-IN" dirty="0" smtClean="0"/>
              <a:t>power, </a:t>
            </a:r>
            <a:r>
              <a:rPr lang="en-IN" dirty="0" err="1" smtClean="0"/>
              <a:t>coeff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= </a:t>
            </a:r>
            <a:r>
              <a:rPr lang="en-IN" dirty="0" err="1" smtClean="0"/>
              <a:t>getNode</a:t>
            </a:r>
            <a:r>
              <a:rPr lang="en-IN" dirty="0" smtClean="0"/>
              <a:t>(NODE)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-&gt; pow = power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newNode</a:t>
            </a:r>
            <a:r>
              <a:rPr lang="en-IN" dirty="0" smtClean="0"/>
              <a:t> -&gt; </a:t>
            </a:r>
            <a:r>
              <a:rPr lang="en-IN" dirty="0" err="1" smtClean="0"/>
              <a:t>coeff</a:t>
            </a:r>
            <a:r>
              <a:rPr lang="en-IN" dirty="0" smtClean="0"/>
              <a:t> = </a:t>
            </a:r>
            <a:r>
              <a:rPr lang="en-IN" dirty="0" err="1" smtClean="0"/>
              <a:t>coeff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err="1" smtClean="0"/>
              <a:t>newNode</a:t>
            </a:r>
            <a:r>
              <a:rPr lang="en-IN" dirty="0"/>
              <a:t> </a:t>
            </a:r>
            <a:r>
              <a:rPr lang="en-IN" dirty="0" smtClean="0"/>
              <a:t>-&gt; next = Null</a:t>
            </a:r>
          </a:p>
          <a:p>
            <a:pPr marL="514350" indent="-514350">
              <a:buAutoNum type="arabicPeriod"/>
            </a:pPr>
            <a:r>
              <a:rPr lang="en-IN" dirty="0" smtClean="0"/>
              <a:t>If (P == Null)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P = </a:t>
            </a:r>
            <a:r>
              <a:rPr lang="en-IN" dirty="0" err="1" smtClean="0"/>
              <a:t>Ptail</a:t>
            </a:r>
            <a:r>
              <a:rPr lang="en-IN" dirty="0" smtClean="0"/>
              <a:t> = </a:t>
            </a:r>
            <a:r>
              <a:rPr lang="en-IN" dirty="0" err="1" smtClean="0"/>
              <a:t>newNode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else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err="1" smtClean="0"/>
              <a:t>Ptail</a:t>
            </a:r>
            <a:r>
              <a:rPr lang="en-IN" dirty="0" smtClean="0"/>
              <a:t> -&gt; next = </a:t>
            </a:r>
            <a:r>
              <a:rPr lang="en-IN" dirty="0" err="1" smtClean="0"/>
              <a:t>newNode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Ptail</a:t>
            </a:r>
            <a:r>
              <a:rPr lang="en-IN" dirty="0" smtClean="0"/>
              <a:t> = </a:t>
            </a:r>
            <a:r>
              <a:rPr lang="en-IN" dirty="0" err="1" smtClean="0"/>
              <a:t>newNode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6. end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7393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Representation of Large number using Linked List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 = 2345679824356575877876989123</a:t>
            </a:r>
          </a:p>
          <a:p>
            <a:pPr marL="0" indent="0">
              <a:buNone/>
            </a:pPr>
            <a:r>
              <a:rPr lang="en-IN" dirty="0" smtClean="0"/>
              <a:t>Suppose only numbers with maximum 5 digits can be stored in memory</a:t>
            </a:r>
          </a:p>
          <a:p>
            <a:pPr marL="0" indent="0">
              <a:buNone/>
            </a:pPr>
            <a:r>
              <a:rPr lang="en-IN" dirty="0" smtClean="0"/>
              <a:t>Digits can be split into pieces and represent each piece as a node in a linked list </a:t>
            </a:r>
          </a:p>
          <a:p>
            <a:pPr marL="0" indent="0">
              <a:buNone/>
            </a:pPr>
            <a:r>
              <a:rPr lang="en-IN" dirty="0" smtClean="0"/>
              <a:t>56798</a:t>
            </a:r>
            <a:r>
              <a:rPr lang="en-IN" dirty="0" smtClean="0">
                <a:solidFill>
                  <a:srgbClr val="0000FF"/>
                </a:solidFill>
              </a:rPr>
              <a:t>24356</a:t>
            </a:r>
            <a:r>
              <a:rPr lang="en-IN" dirty="0" smtClean="0">
                <a:solidFill>
                  <a:srgbClr val="FF0000"/>
                </a:solidFill>
              </a:rPr>
              <a:t>57587</a:t>
            </a:r>
            <a:r>
              <a:rPr lang="en-IN" dirty="0" smtClean="0">
                <a:solidFill>
                  <a:srgbClr val="0000FF"/>
                </a:solidFill>
              </a:rPr>
              <a:t>78769</a:t>
            </a:r>
            <a:r>
              <a:rPr lang="en-IN" dirty="0" smtClean="0">
                <a:solidFill>
                  <a:srgbClr val="C00000"/>
                </a:solidFill>
              </a:rPr>
              <a:t>89123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81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5" y="1262451"/>
            <a:ext cx="2160240" cy="50938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428" y="267662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20" y="1262451"/>
            <a:ext cx="5353050" cy="1209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9867" y="2575363"/>
            <a:ext cx="802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Linked lists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adjacency between any two elements are maintained by means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links(pointers)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essentially a dynamic data structure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Linked lists are suitable for</a:t>
            </a:r>
          </a:p>
          <a:p>
            <a:pPr lvl="1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Inserting an element at any position.</a:t>
            </a:r>
          </a:p>
          <a:p>
            <a:pPr lvl="1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an element from any where.</a:t>
            </a:r>
          </a:p>
          <a:p>
            <a:pPr lvl="1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where sequential access is required.</a:t>
            </a:r>
          </a:p>
          <a:p>
            <a:pPr lvl="1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situations, where the number of elements cannot be predicted beforehand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Advantages and Disadvantages of Linked Lists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Advantages </a:t>
            </a:r>
            <a:r>
              <a:rPr lang="en-GB" dirty="0" smtClean="0"/>
              <a:t> </a:t>
            </a:r>
            <a:endParaRPr lang="en-GB" dirty="0"/>
          </a:p>
          <a:p>
            <a:pPr lvl="1" fontAlgn="base"/>
            <a:r>
              <a:rPr lang="en-GB" dirty="0" smtClean="0"/>
              <a:t>Dynamic size</a:t>
            </a:r>
            <a:endParaRPr lang="en-GB" dirty="0"/>
          </a:p>
          <a:p>
            <a:pPr lvl="1" fontAlgn="base"/>
            <a:r>
              <a:rPr lang="en-GB" dirty="0" smtClean="0"/>
              <a:t>Ease of </a:t>
            </a:r>
            <a:r>
              <a:rPr lang="en-GB" dirty="0"/>
              <a:t>insertion/deletion</a:t>
            </a:r>
          </a:p>
          <a:p>
            <a:pPr fontAlgn="base"/>
            <a:r>
              <a:rPr lang="en-GB" dirty="0" smtClean="0"/>
              <a:t>Drawbacks</a:t>
            </a:r>
          </a:p>
          <a:p>
            <a:pPr lvl="1" fontAlgn="base"/>
            <a:r>
              <a:rPr lang="en-GB" dirty="0" smtClean="0"/>
              <a:t>Random </a:t>
            </a:r>
            <a:r>
              <a:rPr lang="en-GB" dirty="0"/>
              <a:t>access is not </a:t>
            </a:r>
            <a:r>
              <a:rPr lang="en-GB" dirty="0" smtClean="0"/>
              <a:t>allowed </a:t>
            </a:r>
          </a:p>
          <a:p>
            <a:pPr lvl="1" fontAlgn="base"/>
            <a:r>
              <a:rPr lang="en-GB" dirty="0" smtClean="0"/>
              <a:t>Additional memory </a:t>
            </a:r>
            <a:r>
              <a:rPr lang="en-GB" dirty="0"/>
              <a:t>space </a:t>
            </a:r>
            <a:r>
              <a:rPr lang="en-GB" dirty="0" smtClean="0"/>
              <a:t>required for pointer </a:t>
            </a:r>
            <a:endParaRPr lang="en-GB" dirty="0"/>
          </a:p>
          <a:p>
            <a:pPr lvl="1" fontAlgn="base"/>
            <a:r>
              <a:rPr lang="en-GB" dirty="0" smtClean="0"/>
              <a:t>No spatial locality of reference as </a:t>
            </a:r>
            <a:r>
              <a:rPr lang="en-GB" dirty="0"/>
              <a:t>elements are </a:t>
            </a:r>
            <a:r>
              <a:rPr lang="en-GB" dirty="0" smtClean="0"/>
              <a:t>stored in non-contiguous locations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6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3007</Words>
  <Application>Microsoft Office PowerPoint</Application>
  <PresentationFormat>Widescreen</PresentationFormat>
  <Paragraphs>794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Linked List</vt:lpstr>
      <vt:lpstr>Memory Allocation</vt:lpstr>
      <vt:lpstr>Dynamic Allocation</vt:lpstr>
      <vt:lpstr>Points on memory allocation</vt:lpstr>
      <vt:lpstr>Problems with dynamic memory allocation</vt:lpstr>
      <vt:lpstr>Linked List</vt:lpstr>
      <vt:lpstr>Arrays</vt:lpstr>
      <vt:lpstr>Linked List</vt:lpstr>
      <vt:lpstr>Advantages and Disadvantages of Linked Lists</vt:lpstr>
      <vt:lpstr>Defining a Node of a Linked List</vt:lpstr>
      <vt:lpstr>Creation of Singly linked List (C Program)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Concatenate two lists</vt:lpstr>
      <vt:lpstr>Concatenate two lists</vt:lpstr>
      <vt:lpstr>Insert at the beginning of a list</vt:lpstr>
      <vt:lpstr>Insert at end of the List</vt:lpstr>
      <vt:lpstr>Insert in Sorted List</vt:lpstr>
      <vt:lpstr>Insert in empty List </vt:lpstr>
      <vt:lpstr>Insert in sorted List</vt:lpstr>
      <vt:lpstr>Insert in sorted List</vt:lpstr>
      <vt:lpstr>PowerPoint Presentation</vt:lpstr>
      <vt:lpstr>PowerPoint Presentation</vt:lpstr>
      <vt:lpstr>Merge two sorted lists</vt:lpstr>
      <vt:lpstr>PowerPoint Presentation</vt:lpstr>
      <vt:lpstr>Delete a node </vt:lpstr>
      <vt:lpstr>PowerPoint Presentation</vt:lpstr>
      <vt:lpstr>Delete the last node</vt:lpstr>
      <vt:lpstr>Delete the node with the given key</vt:lpstr>
      <vt:lpstr>Delete the node with the given key - Algorithm DeleteKey(List, key)</vt:lpstr>
      <vt:lpstr>Delete the node with the given key - Algorithm DeleteKey(List, key)</vt:lpstr>
      <vt:lpstr>Linked Stack</vt:lpstr>
      <vt:lpstr>Push Operation</vt:lpstr>
      <vt:lpstr>Linked Stack – Push Operation</vt:lpstr>
      <vt:lpstr>Pop Operation</vt:lpstr>
      <vt:lpstr>Linked Stack – Pop Operation</vt:lpstr>
      <vt:lpstr>Linked Queue</vt:lpstr>
      <vt:lpstr>Linked Queue - Insertion</vt:lpstr>
      <vt:lpstr>Linked Queue - Deletion</vt:lpstr>
      <vt:lpstr>What does the function do?</vt:lpstr>
      <vt:lpstr>What does the function do?</vt:lpstr>
      <vt:lpstr>Reverse a Singly linked list</vt:lpstr>
      <vt:lpstr>Reverse a Singly linked list</vt:lpstr>
      <vt:lpstr>Reverse a Singly linked list</vt:lpstr>
      <vt:lpstr>Doubly Linked List</vt:lpstr>
      <vt:lpstr>Insertion in DLL</vt:lpstr>
      <vt:lpstr>Insertion at end in DLL</vt:lpstr>
      <vt:lpstr>Insertion at the given position in DLL</vt:lpstr>
      <vt:lpstr>Deletion in DLL</vt:lpstr>
      <vt:lpstr>Search in DLL</vt:lpstr>
      <vt:lpstr>Insert elt after value if value found; Otherwise insert after last node</vt:lpstr>
      <vt:lpstr>Exercises on DLL</vt:lpstr>
      <vt:lpstr>Circular Linked List (CLL)</vt:lpstr>
      <vt:lpstr>Count the number of nodes in a CLL</vt:lpstr>
      <vt:lpstr>Insertion at the beginning of CLL</vt:lpstr>
      <vt:lpstr>Insertion at end of CLL</vt:lpstr>
      <vt:lpstr>Complexity of Insertion</vt:lpstr>
      <vt:lpstr>Traversal</vt:lpstr>
      <vt:lpstr>Insertion at beginning of CLL</vt:lpstr>
      <vt:lpstr>Insertion at end of CLL</vt:lpstr>
      <vt:lpstr>Insert elt after item in CLL</vt:lpstr>
      <vt:lpstr>Comparison</vt:lpstr>
      <vt:lpstr>Comparison</vt:lpstr>
      <vt:lpstr>Multiply Linked List</vt:lpstr>
      <vt:lpstr>Multiply Linked List</vt:lpstr>
      <vt:lpstr>Sparse Matrix Representation using multiply linked list </vt:lpstr>
      <vt:lpstr>Representation of Polynomials using Linked List</vt:lpstr>
      <vt:lpstr>Addition of Polynomials</vt:lpstr>
      <vt:lpstr>PowerPoint Presentation</vt:lpstr>
      <vt:lpstr>PowerPoint Presentation</vt:lpstr>
      <vt:lpstr>Representation of Large number using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ctr</dc:creator>
  <cp:lastModifiedBy>mca</cp:lastModifiedBy>
  <cp:revision>120</cp:revision>
  <dcterms:created xsi:type="dcterms:W3CDTF">2021-01-21T10:46:36Z</dcterms:created>
  <dcterms:modified xsi:type="dcterms:W3CDTF">2023-10-17T06:16:51Z</dcterms:modified>
</cp:coreProperties>
</file>