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89" r:id="rId3"/>
    <p:sldId id="257" r:id="rId4"/>
    <p:sldId id="258" r:id="rId5"/>
    <p:sldId id="259" r:id="rId6"/>
    <p:sldId id="260" r:id="rId7"/>
    <p:sldId id="261" r:id="rId8"/>
    <p:sldId id="291" r:id="rId9"/>
    <p:sldId id="292" r:id="rId10"/>
    <p:sldId id="293" r:id="rId11"/>
    <p:sldId id="295" r:id="rId12"/>
    <p:sldId id="294" r:id="rId13"/>
    <p:sldId id="262" r:id="rId14"/>
    <p:sldId id="296" r:id="rId15"/>
    <p:sldId id="297" r:id="rId16"/>
    <p:sldId id="288"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PT Sans Narrow" panose="020B050602020302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jB6zdn8UoV8N3CN5EyPwv/ZXW1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09CADD-3C10-41B8-AF12-3D2E33551BBE}">
  <a:tblStyle styleId="{EB09CADD-3C10-41B8-AF12-3D2E33551BB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 y="5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0218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2755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a6ab1d9b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29a6ab1d9b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791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612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a6ab1d9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29a6ab1d9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109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152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92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g299338ce9e6_1_14"/>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g299338ce9e6_1_14"/>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g299338ce9e6_1_14"/>
          <p:cNvGrpSpPr/>
          <p:nvPr/>
        </p:nvGrpSpPr>
        <p:grpSpPr>
          <a:xfrm>
            <a:off x="1004144" y="1022025"/>
            <a:ext cx="7136668" cy="152400"/>
            <a:chOff x="1346429" y="1011300"/>
            <a:chExt cx="6452100" cy="152400"/>
          </a:xfrm>
        </p:grpSpPr>
        <p:cxnSp>
          <p:nvCxnSpPr>
            <p:cNvPr id="13" name="Google Shape;13;g299338ce9e6_1_1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g299338ce9e6_1_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g299338ce9e6_1_14"/>
          <p:cNvGrpSpPr/>
          <p:nvPr/>
        </p:nvGrpSpPr>
        <p:grpSpPr>
          <a:xfrm>
            <a:off x="1004151" y="3969100"/>
            <a:ext cx="7136668" cy="152400"/>
            <a:chOff x="1346435" y="3969088"/>
            <a:chExt cx="6452100" cy="152400"/>
          </a:xfrm>
        </p:grpSpPr>
        <p:cxnSp>
          <p:nvCxnSpPr>
            <p:cNvPr id="16" name="Google Shape;16;g299338ce9e6_1_1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g299338ce9e6_1_1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g299338ce9e6_1_14"/>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 name="Google Shape;19;g299338ce9e6_1_14"/>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 name="Google Shape;20;g299338ce9e6_1_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g299338ce9e6_1_60"/>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g299338ce9e6_1_60"/>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g299338ce9e6_1_60"/>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g299338ce9e6_1_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299338ce9e6_1_26"/>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g299338ce9e6_1_26"/>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24" name="Google Shape;24;g299338ce9e6_1_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g299338ce9e6_1_30"/>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299338ce9e6_1_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g299338ce9e6_1_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g299338ce9e6_1_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g299338ce9e6_1_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g299338ce9e6_1_3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3" name="Google Shape;33;g299338ce9e6_1_3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g299338ce9e6_1_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g299338ce9e6_1_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 name="Google Shape;37;g299338ce9e6_1_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g299338ce9e6_1_4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g299338ce9e6_1_4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g299338ce9e6_1_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g299338ce9e6_1_47"/>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44" name="Google Shape;44;g299338ce9e6_1_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g299338ce9e6_1_50"/>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g299338ce9e6_1_5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g299338ce9e6_1_50"/>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 name="Google Shape;49;g299338ce9e6_1_50"/>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g299338ce9e6_1_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g299338ce9e6_1_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g299338ce9e6_1_57"/>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g299338ce9e6_1_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g299338ce9e6_1_1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g299338ce9e6_1_10"/>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g299338ce9e6_1_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889685" y="1068020"/>
            <a:ext cx="7216345" cy="1883336"/>
          </a:xfrm>
          <a:prstGeom prst="rect">
            <a:avLst/>
          </a:prstGeom>
          <a:noFill/>
          <a:ln>
            <a:noFill/>
          </a:ln>
        </p:spPr>
        <p:txBody>
          <a:bodyPr spcFirstLastPara="1" wrap="square" lIns="91425" tIns="91425" rIns="91425" bIns="91425" anchor="b" anchorCtr="0">
            <a:normAutofit fontScale="90000"/>
          </a:bodyPr>
          <a:lstStyle/>
          <a:p>
            <a:pPr marL="457200" lvl="0" indent="0" rtl="0">
              <a:lnSpc>
                <a:spcPct val="150000"/>
              </a:lnSpc>
              <a:spcBef>
                <a:spcPts val="0"/>
              </a:spcBef>
              <a:spcAft>
                <a:spcPts val="0"/>
              </a:spcAft>
              <a:buSzPts val="990"/>
              <a:buNone/>
            </a:pPr>
            <a:r>
              <a:rPr lang="en" sz="2050" dirty="0">
                <a:solidFill>
                  <a:srgbClr val="000000"/>
                </a:solidFill>
                <a:latin typeface="Times New Roman" panose="02020603050405020304" pitchFamily="18" charset="0"/>
                <a:ea typeface="Georgia"/>
                <a:cs typeface="Times New Roman" panose="02020603050405020304" pitchFamily="18" charset="0"/>
                <a:sym typeface="Georgia"/>
              </a:rPr>
              <a:t>23MX13-Datastructures</a:t>
            </a:r>
            <a:br>
              <a:rPr lang="en" sz="2050" dirty="0">
                <a:solidFill>
                  <a:srgbClr val="000000"/>
                </a:solidFill>
                <a:latin typeface="Times New Roman" panose="02020603050405020304" pitchFamily="18" charset="0"/>
                <a:ea typeface="Georgia"/>
                <a:cs typeface="Times New Roman" panose="02020603050405020304" pitchFamily="18" charset="0"/>
                <a:sym typeface="Georgia"/>
              </a:rPr>
            </a:br>
            <a:r>
              <a:rPr lang="en" sz="1300" dirty="0">
                <a:solidFill>
                  <a:srgbClr val="000000"/>
                </a:solidFill>
                <a:latin typeface="Times New Roman" panose="02020603050405020304" pitchFamily="18" charset="0"/>
                <a:ea typeface="Georgia"/>
                <a:cs typeface="Times New Roman" panose="02020603050405020304" pitchFamily="18" charset="0"/>
                <a:sym typeface="Georgia"/>
              </a:rPr>
              <a:t>Individual Presentation</a:t>
            </a:r>
            <a:br>
              <a:rPr lang="en" sz="2050" dirty="0">
                <a:solidFill>
                  <a:srgbClr val="000000"/>
                </a:solidFill>
                <a:latin typeface="Times New Roman" panose="02020603050405020304" pitchFamily="18" charset="0"/>
                <a:ea typeface="Georgia"/>
                <a:cs typeface="Times New Roman" panose="02020603050405020304" pitchFamily="18" charset="0"/>
                <a:sym typeface="Georgia"/>
              </a:rPr>
            </a:br>
            <a:br>
              <a:rPr lang="en" sz="2050" dirty="0">
                <a:solidFill>
                  <a:srgbClr val="000000"/>
                </a:solidFill>
                <a:latin typeface="Times New Roman" panose="02020603050405020304" pitchFamily="18" charset="0"/>
                <a:ea typeface="Georgia"/>
                <a:cs typeface="Times New Roman" panose="02020603050405020304" pitchFamily="18" charset="0"/>
                <a:sym typeface="Georgia"/>
              </a:rPr>
            </a:br>
            <a:r>
              <a:rPr lang="en" sz="2050" dirty="0">
                <a:solidFill>
                  <a:schemeClr val="accent1">
                    <a:lumMod val="75000"/>
                  </a:schemeClr>
                </a:solidFill>
                <a:latin typeface="Times New Roman" panose="02020603050405020304" pitchFamily="18" charset="0"/>
                <a:ea typeface="Georgia"/>
                <a:cs typeface="Times New Roman" panose="02020603050405020304" pitchFamily="18" charset="0"/>
                <a:sym typeface="Georgia"/>
              </a:rPr>
              <a:t>Simulation of an Airport flight scheduling applying priority queing using heap</a:t>
            </a:r>
            <a:endParaRPr sz="4660" dirty="0">
              <a:solidFill>
                <a:schemeClr val="accent1">
                  <a:lumMod val="75000"/>
                </a:schemeClr>
              </a:solidFill>
              <a:latin typeface="Times New Roman" panose="02020603050405020304" pitchFamily="18" charset="0"/>
              <a:ea typeface="Georgia"/>
              <a:cs typeface="Times New Roman" panose="02020603050405020304" pitchFamily="18" charset="0"/>
              <a:sym typeface="Georgia"/>
            </a:endParaRPr>
          </a:p>
        </p:txBody>
      </p:sp>
      <p:sp>
        <p:nvSpPr>
          <p:cNvPr id="4" name="TextBox 3">
            <a:extLst>
              <a:ext uri="{FF2B5EF4-FFF2-40B4-BE49-F238E27FC236}">
                <a16:creationId xmlns:a16="http://schemas.microsoft.com/office/drawing/2014/main" id="{9588910C-810E-6822-E811-353C3D6BC884}"/>
              </a:ext>
            </a:extLst>
          </p:cNvPr>
          <p:cNvSpPr txBox="1"/>
          <p:nvPr/>
        </p:nvSpPr>
        <p:spPr>
          <a:xfrm>
            <a:off x="4678889" y="3490332"/>
            <a:ext cx="3427141" cy="430887"/>
          </a:xfrm>
          <a:prstGeom prst="rect">
            <a:avLst/>
          </a:prstGeom>
          <a:noFill/>
        </p:spPr>
        <p:txBody>
          <a:bodyPr wrap="square" rtlCol="0">
            <a:spAutoFit/>
          </a:bodyPr>
          <a:lstStyle/>
          <a:p>
            <a:pPr algn="r"/>
            <a:r>
              <a:rPr lang="en-IN" sz="1100" dirty="0">
                <a:latin typeface="Times New Roman" panose="02020603050405020304" pitchFamily="18" charset="0"/>
                <a:cs typeface="Times New Roman" panose="02020603050405020304" pitchFamily="18" charset="0"/>
              </a:rPr>
              <a:t>23MX128</a:t>
            </a:r>
          </a:p>
          <a:p>
            <a:pPr algn="r"/>
            <a:r>
              <a:rPr lang="en-IN" sz="1100" dirty="0">
                <a:latin typeface="Times New Roman" panose="02020603050405020304" pitchFamily="18" charset="0"/>
                <a:cs typeface="Times New Roman" panose="02020603050405020304" pitchFamily="18" charset="0"/>
              </a:rPr>
              <a:t>Lt Col T V Perumal(Retd)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667265" y="125000"/>
            <a:ext cx="768590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Proposed solution – datastructures, methodology</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33144"/>
            <a:ext cx="8520600" cy="4385356"/>
          </a:xfrm>
          <a:prstGeom prst="rect">
            <a:avLst/>
          </a:prstGeom>
          <a:noFill/>
          <a:ln>
            <a:noFill/>
          </a:ln>
        </p:spPr>
        <p:txBody>
          <a:bodyPr spcFirstLastPara="1" wrap="square" lIns="91425" tIns="91425" rIns="91425" bIns="91425" anchor="t" anchorCtr="0">
            <a:noAutofit/>
          </a:bodyPr>
          <a:lstStyle/>
          <a:p>
            <a:pPr marL="114300" indent="0" algn="just">
              <a:lnSpc>
                <a:spcPct val="100000"/>
              </a:lnSpc>
              <a:spcAft>
                <a:spcPts val="1000"/>
              </a:spcAft>
              <a:buNone/>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basic data structures used in the program are:-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BinaryHeap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class object </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for the arrival and departure events - the heap property organizes the data in a sorted order, there by finding the minimum just takes O(1) which contributes to the efficiency. </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binaryHeap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-order property - places the smallest or earliest event at the root of the heap, i.e. arranges the event as they occur in time of the day.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Stack class object</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have the available Gate numbers in a stack object – </a:t>
            </a:r>
          </a:p>
          <a:p>
            <a:pPr lvl="2"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easy to push an available gate number(released on a departure event) into the stack </a:t>
            </a:r>
          </a:p>
          <a:p>
            <a:pPr lvl="2"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or pop a gate number from the stack to allot to an arrival event.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An Event structure is defined </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has fields to hold the arrival/departure times, arrival/departure code, flight number, originating location and destination of each flight. </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structure also has an operator - ‘ &lt; ‘ overload definition to compare two Events based on arrival/departure time attribute.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0000"/>
              </a:lnSpc>
              <a:spcAft>
                <a:spcPts val="10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261419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438615" y="125000"/>
            <a:ext cx="791455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   Algorithm (pseudo-code)</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33144"/>
            <a:ext cx="8520600" cy="4385356"/>
          </a:xfrm>
          <a:prstGeom prst="rect">
            <a:avLst/>
          </a:prstGeom>
          <a:noFill/>
          <a:ln>
            <a:noFill/>
          </a:ln>
        </p:spPr>
        <p:txBody>
          <a:bodyPr spcFirstLastPara="1" wrap="square" lIns="91425" tIns="91425" rIns="91425" bIns="91425" anchor="t" anchorCtr="0">
            <a:noAutofit/>
          </a:bodyPr>
          <a:lstStyle/>
          <a:p>
            <a:pPr marL="114300" indent="0">
              <a:lnSpc>
                <a:spcPct val="100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Algorithm/Pseudo code  in brief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Get the number of gates from user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Create an Event structure record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Create a stack object stored with all the gate numbers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 double for  loop to create (24 * 14 = 336) 336 arrival times with flight numbers starting from 1000 and insert all arrival event records into a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vector</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Create the binary heap object using the arrival event time vector just created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Start a while loop to execute till binary heap size becomes zero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0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-------Start while loop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200150" indent="-285750">
              <a:lnSpc>
                <a:spcPct val="100000"/>
              </a:lnSpc>
              <a:spcAft>
                <a:spcPts val="1000"/>
              </a:spcAft>
              <a:buFont typeface="Wingdings" panose="05000000000000000000" pitchFamily="2"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Get the minimum from heap and store in an Event Record., Delete the minimum from heap.</a:t>
            </a:r>
          </a:p>
          <a:p>
            <a:pPr marL="1200150" indent="-285750">
              <a:lnSpc>
                <a:spcPct val="115000"/>
              </a:lnSpc>
              <a:spcAft>
                <a:spcPts val="1000"/>
              </a:spcAft>
              <a:buFont typeface="Wingdings" panose="05000000000000000000" pitchFamily="2"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Check the Event record for arrival or departure event record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1200150" indent="-285750">
              <a:lnSpc>
                <a:spcPct val="115000"/>
              </a:lnSpc>
              <a:spcAft>
                <a:spcPts val="1000"/>
              </a:spcAft>
              <a:buFont typeface="Wingdings" panose="05000000000000000000" pitchFamily="2"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If event is departure then store back its gate number into gate stack, and store the event in the scheduled serviced flights vector as a departure event</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17768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438615" y="125000"/>
            <a:ext cx="791455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   Algorithm (pseudo-code)</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33144"/>
            <a:ext cx="8520600" cy="4385356"/>
          </a:xfrm>
          <a:prstGeom prst="rect">
            <a:avLst/>
          </a:prstGeom>
          <a:noFill/>
          <a:ln>
            <a:noFill/>
          </a:ln>
        </p:spPr>
        <p:txBody>
          <a:bodyPr spcFirstLastPara="1" wrap="square" lIns="91425" tIns="91425" rIns="91425" bIns="91425" anchor="t" anchorCtr="0">
            <a:noAutofit/>
          </a:bodyPr>
          <a:lstStyle/>
          <a:p>
            <a:pPr marL="1200150" indent="-285750">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Else it’s an flight arrival event record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1" indent="-285750">
              <a:spcAft>
                <a:spcPts val="10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Check for gate number availability.</a:t>
            </a:r>
          </a:p>
          <a:p>
            <a:pPr marL="1657350" lvl="1" indent="-285750">
              <a:spcAft>
                <a:spcPts val="10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If gate number available store the Event r in the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scheduleds</a:t>
            </a:r>
            <a:r>
              <a:rPr lang="en-US" dirty="0">
                <a:effectLst/>
                <a:latin typeface="Times New Roman" panose="02020603050405020304" pitchFamily="18" charset="0"/>
                <a:ea typeface="Calibri" panose="020F0502020204030204" pitchFamily="34" charset="0"/>
                <a:cs typeface="Times New Roman" panose="02020603050405020304" pitchFamily="18" charset="0"/>
              </a:rPr>
              <a:t> vector as an  arrival event </a:t>
            </a:r>
          </a:p>
          <a:p>
            <a:pPr marL="1657350" lvl="1" indent="-285750">
              <a:spcAft>
                <a:spcPts val="10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Allot a delay time and re insert into the heap as a departure flight</a:t>
            </a:r>
          </a:p>
          <a:p>
            <a:pPr marL="1657350" lvl="1" indent="-285750">
              <a:spcAft>
                <a:spcPts val="10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Else  airport full situation, log the event as diverted flight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0000"/>
              </a:lnSpc>
              <a:spcAft>
                <a:spcPts val="1000"/>
              </a:spcAft>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End while loop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Print reports generated as required</a:t>
            </a:r>
          </a:p>
          <a:p>
            <a:pPr>
              <a:lnSpc>
                <a:spcPct val="10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all arrivals have been successfully allotted gate numbers then the new vector thus formed will have all arrival and departure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5091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29a6ab1d9b3_0_93"/>
          <p:cNvSpPr txBox="1">
            <a:spLocks noGrp="1"/>
          </p:cNvSpPr>
          <p:nvPr>
            <p:ph type="title"/>
          </p:nvPr>
        </p:nvSpPr>
        <p:spPr>
          <a:xfrm>
            <a:off x="237359" y="1204332"/>
            <a:ext cx="8520600" cy="973873"/>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ct val="111111"/>
              <a:buNone/>
            </a:pPr>
            <a:r>
              <a:rPr lang="en" dirty="0"/>
              <a:t>Program Execution and demonstration</a:t>
            </a:r>
            <a:endParaRPr dirty="0"/>
          </a:p>
        </p:txBody>
      </p:sp>
      <p:sp>
        <p:nvSpPr>
          <p:cNvPr id="2" name="TextBox 1">
            <a:extLst>
              <a:ext uri="{FF2B5EF4-FFF2-40B4-BE49-F238E27FC236}">
                <a16:creationId xmlns:a16="http://schemas.microsoft.com/office/drawing/2014/main" id="{6086F012-6575-7A0B-B26D-470A84E56FEC}"/>
              </a:ext>
            </a:extLst>
          </p:cNvPr>
          <p:cNvSpPr txBox="1"/>
          <p:nvPr/>
        </p:nvSpPr>
        <p:spPr>
          <a:xfrm>
            <a:off x="4765823" y="3636904"/>
            <a:ext cx="3992136" cy="95410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Followed by – </a:t>
            </a:r>
          </a:p>
          <a:p>
            <a:r>
              <a:rPr lang="en-IN" dirty="0">
                <a:latin typeface="Times New Roman" panose="02020603050405020304" pitchFamily="18" charset="0"/>
                <a:cs typeface="Times New Roman" panose="02020603050405020304" pitchFamily="18" charset="0"/>
              </a:rPr>
              <a:t>      - Program performance analysis</a:t>
            </a:r>
          </a:p>
          <a:p>
            <a:r>
              <a:rPr lang="en-IN" dirty="0">
                <a:latin typeface="Times New Roman" panose="02020603050405020304" pitchFamily="18" charset="0"/>
                <a:cs typeface="Times New Roman" panose="02020603050405020304" pitchFamily="18" charset="0"/>
              </a:rPr>
              <a:t>      - Results analysis and conclusions drawn</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438615" y="125000"/>
            <a:ext cx="791455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   Program performance analysis</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125312" y="832400"/>
            <a:ext cx="8520600" cy="3932888"/>
          </a:xfrm>
          <a:prstGeom prst="rect">
            <a:avLst/>
          </a:prstGeom>
          <a:noFill/>
          <a:ln>
            <a:noFill/>
          </a:ln>
        </p:spPr>
        <p:txBody>
          <a:bodyPr spcFirstLastPara="1" wrap="square" lIns="91425" tIns="91425" rIns="91425" bIns="91425" anchor="t" anchorCtr="0">
            <a:noAutofit/>
          </a:bodyPr>
          <a:lstStyle/>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initial construction of heap-ordered tree object is done with N items (N arrivals) using the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buildheap</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function call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within the parameter constructor of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Binaryheap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class.</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order of this build heap is that of  Heap binary tre</a:t>
            </a:r>
            <a:r>
              <a:rPr lang="en-US" dirty="0">
                <a:latin typeface="Times New Roman" panose="02020603050405020304" pitchFamily="18" charset="0"/>
                <a:ea typeface="Calibri" panose="020F0502020204030204" pitchFamily="34" charset="0"/>
                <a:cs typeface="Times New Roman" panose="02020603050405020304" pitchFamily="18" charset="0"/>
              </a:rPr>
              <a:t>e insertion </a:t>
            </a:r>
            <a:r>
              <a:rPr lang="en-US" dirty="0">
                <a:effectLst/>
                <a:latin typeface="Times New Roman" panose="02020603050405020304" pitchFamily="18" charset="0"/>
                <a:ea typeface="Calibri" panose="020F0502020204030204" pitchFamily="34" charset="0"/>
                <a:cs typeface="Times New Roman" panose="02020603050405020304" pitchFamily="18" charset="0"/>
              </a:rPr>
              <a:t>i.e. O (</a:t>
            </a:r>
            <a:r>
              <a:rPr lang="en-US" dirty="0">
                <a:latin typeface="Times New Roman" panose="02020603050405020304" pitchFamily="18" charset="0"/>
                <a:ea typeface="Calibri" panose="020F0502020204030204" pitchFamily="34" charset="0"/>
                <a:cs typeface="Times New Roman" panose="02020603050405020304" pitchFamily="18" charset="0"/>
              </a:rPr>
              <a:t>N l</a:t>
            </a:r>
            <a:r>
              <a:rPr lang="en-US" dirty="0">
                <a:effectLst/>
                <a:latin typeface="Times New Roman" panose="02020603050405020304" pitchFamily="18" charset="0"/>
                <a:ea typeface="Calibri" panose="020F0502020204030204" pitchFamily="34" charset="0"/>
                <a:cs typeface="Times New Roman" panose="02020603050405020304" pitchFamily="18" charset="0"/>
              </a:rPr>
              <a:t>og 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There after there would be an insert operation only for every new arrival as it involves adding another departure event for the new arrival so </a:t>
            </a:r>
            <a:r>
              <a:rPr lang="en-US">
                <a:effectLst/>
                <a:latin typeface="Times New Roman" panose="02020603050405020304" pitchFamily="18" charset="0"/>
                <a:ea typeface="Calibri" panose="020F0502020204030204" pitchFamily="34" charset="0"/>
                <a:cs typeface="Times New Roman" panose="02020603050405020304" pitchFamily="18" charset="0"/>
              </a:rPr>
              <a:t>that would be O(log 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binaryHeap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-order property organizes the data in a sorted order</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places the smallest or earliest event at the root of the heap, i.e. arranges the events  as they occur in chronological order of time of the day.</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finding the minimum just takes O(1) and there by contributes to the efficiency.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stack operations to push or pop a gate number into the Gates stack object involves O(1) time complexity.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228600" algn="l" rtl="0">
              <a:lnSpc>
                <a:spcPct val="100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100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6608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438615" y="125000"/>
            <a:ext cx="791455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   Results analysis and conclusions drawn</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125312" y="832400"/>
            <a:ext cx="8520600" cy="3932888"/>
          </a:xfrm>
          <a:prstGeom prst="rect">
            <a:avLst/>
          </a:prstGeom>
          <a:noFill/>
          <a:ln>
            <a:noFill/>
          </a:ln>
        </p:spPr>
        <p:txBody>
          <a:bodyPr spcFirstLastPara="1" wrap="square" lIns="91425" tIns="91425" rIns="91425" bIns="91425" anchor="t" anchorCtr="0">
            <a:noAutofit/>
          </a:bodyPr>
          <a:lstStyle/>
          <a:p>
            <a:pPr marL="114300" indent="0" algn="just">
              <a:lnSpc>
                <a:spcPct val="10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Based on the initial Key assumptions made, the following conclusions can be drawn: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 of gates less than or equal to 20 (&lt;= 20)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airport will always have an overcrowded situation and the Airport will not be able to allot gates for all arrivals.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 of gates between 21 and 22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there is a likely chance of running successfully and being able to allot gates for all arrivals.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 of gates above or equal to 23 (&gt;=23)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airport will always be able to service all aircraft arrivals throughout the day.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228600" algn="l" rtl="0">
              <a:lnSpc>
                <a:spcPct val="100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100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625007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0A87-9D48-6288-CF32-2C151B307801}"/>
              </a:ext>
            </a:extLst>
          </p:cNvPr>
          <p:cNvSpPr>
            <a:spLocks noGrp="1"/>
          </p:cNvSpPr>
          <p:nvPr>
            <p:ph type="title"/>
          </p:nvPr>
        </p:nvSpPr>
        <p:spPr>
          <a:xfrm>
            <a:off x="311700" y="445024"/>
            <a:ext cx="8520600" cy="1383776"/>
          </a:xfrm>
        </p:spPr>
        <p:txBody>
          <a:bodyPr anchor="ctr">
            <a:normAutofit/>
          </a:bodyPr>
          <a:lstStyle/>
          <a:p>
            <a:pPr algn="ctr"/>
            <a:r>
              <a:rPr lang="en-IN" sz="4000" dirty="0">
                <a:latin typeface="Times New Roman" panose="02020603050405020304" pitchFamily="18" charset="0"/>
                <a:cs typeface="Times New Roman" panose="02020603050405020304" pitchFamily="18" charset="0"/>
              </a:rPr>
              <a:t>AIM</a:t>
            </a:r>
          </a:p>
        </p:txBody>
      </p:sp>
      <p:sp>
        <p:nvSpPr>
          <p:cNvPr id="3" name="Text Placeholder 2">
            <a:extLst>
              <a:ext uri="{FF2B5EF4-FFF2-40B4-BE49-F238E27FC236}">
                <a16:creationId xmlns:a16="http://schemas.microsoft.com/office/drawing/2014/main" id="{8A2A9B25-0099-368B-90A5-A6E6935AD27B}"/>
              </a:ext>
            </a:extLst>
          </p:cNvPr>
          <p:cNvSpPr>
            <a:spLocks noGrp="1"/>
          </p:cNvSpPr>
          <p:nvPr>
            <p:ph type="body" idx="1"/>
          </p:nvPr>
        </p:nvSpPr>
        <p:spPr>
          <a:xfrm>
            <a:off x="311700" y="1796459"/>
            <a:ext cx="8520600" cy="1167956"/>
          </a:xfrm>
        </p:spPr>
        <p:txBody>
          <a:bodyPr>
            <a:normAutofit/>
          </a:bodyPr>
          <a:lstStyle/>
          <a:p>
            <a:pPr marL="114300" indent="0" algn="ctr">
              <a:buNone/>
            </a:pPr>
            <a:r>
              <a:rPr lang="en-IN" sz="2800" dirty="0">
                <a:latin typeface="Times New Roman" panose="02020603050405020304" pitchFamily="18" charset="0"/>
                <a:cs typeface="Times New Roman" panose="02020603050405020304" pitchFamily="18" charset="0"/>
              </a:rPr>
              <a:t>Demonstrate an application of a Priority queue </a:t>
            </a:r>
            <a:r>
              <a:rPr lang="en-IN" sz="2800" dirty="0" err="1">
                <a:latin typeface="Times New Roman" panose="02020603050405020304" pitchFamily="18" charset="0"/>
                <a:cs typeface="Times New Roman" panose="02020603050405020304" pitchFamily="18" charset="0"/>
              </a:rPr>
              <a:t>datastructure</a:t>
            </a:r>
            <a:r>
              <a:rPr lang="en-IN" sz="2800" dirty="0">
                <a:latin typeface="Times New Roman" panose="02020603050405020304" pitchFamily="18" charset="0"/>
                <a:cs typeface="Times New Roman" panose="02020603050405020304" pitchFamily="18" charset="0"/>
              </a:rPr>
              <a:t> with the use of a Binary Heap tree. </a:t>
            </a:r>
          </a:p>
        </p:txBody>
      </p:sp>
    </p:spTree>
    <p:extLst>
      <p:ext uri="{BB962C8B-B14F-4D97-AF65-F5344CB8AC3E}">
        <p14:creationId xmlns:p14="http://schemas.microsoft.com/office/powerpoint/2010/main" val="154381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781300" y="289002"/>
            <a:ext cx="7679473"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73" name="Google Shape;73;p2"/>
          <p:cNvSpPr txBox="1">
            <a:spLocks noGrp="1"/>
          </p:cNvSpPr>
          <p:nvPr>
            <p:ph type="body" idx="1"/>
          </p:nvPr>
        </p:nvSpPr>
        <p:spPr>
          <a:xfrm>
            <a:off x="1665248" y="996402"/>
            <a:ext cx="5911576" cy="3977042"/>
          </a:xfrm>
          <a:prstGeom prst="rect">
            <a:avLst/>
          </a:prstGeom>
          <a:noFill/>
          <a:ln>
            <a:noFill/>
          </a:ln>
        </p:spPr>
        <p:txBody>
          <a:bodyPr spcFirstLastPara="1" wrap="square" lIns="91425" tIns="91425" rIns="91425" bIns="91425" anchor="t" anchorCtr="0">
            <a:normAutofit fontScale="85000" lnSpcReduction="20000"/>
          </a:bodyPr>
          <a:lstStyle/>
          <a:p>
            <a:pPr marL="457200" lvl="0" indent="-336550" algn="l" rtl="0">
              <a:lnSpc>
                <a:spcPct val="160000"/>
              </a:lnSpc>
              <a:spcBef>
                <a:spcPts val="0"/>
              </a:spcBef>
              <a:spcAft>
                <a:spcPts val="0"/>
              </a:spcAft>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Problem Statement.</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Input and Output description</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Key assumptions</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Problem Analysis</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Proposed solution – datactructures used, implementation methodology</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Algorithm(Pseudo code)</a:t>
            </a:r>
          </a:p>
          <a:p>
            <a:pPr marL="457200" lvl="0" indent="-336550" algn="l" rtl="0">
              <a:lnSpc>
                <a:spcPct val="160000"/>
              </a:lnSpc>
              <a:spcBef>
                <a:spcPts val="0"/>
              </a:spcBef>
              <a:spcAft>
                <a:spcPts val="0"/>
              </a:spcAft>
              <a:buClr>
                <a:srgbClr val="374151"/>
              </a:buClr>
              <a:buSzPts val="1700"/>
              <a:buFont typeface="Times New Roman"/>
              <a:buAutoNum type="arabicPeriod"/>
            </a:pPr>
            <a:r>
              <a:rPr lang="en-I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Program execution</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Performance analysis </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Results of simulation</a:t>
            </a:r>
          </a:p>
          <a:p>
            <a:pPr marL="120650" lvl="0" indent="0" algn="l" rtl="0">
              <a:lnSpc>
                <a:spcPct val="160000"/>
              </a:lnSpc>
              <a:spcBef>
                <a:spcPts val="0"/>
              </a:spcBef>
              <a:spcAft>
                <a:spcPts val="0"/>
              </a:spcAft>
              <a:buClr>
                <a:srgbClr val="374151"/>
              </a:buClr>
              <a:buSzPts val="1700"/>
              <a:buNone/>
            </a:pPr>
            <a:endPar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120650" lvl="0" indent="0" algn="l" rtl="0">
              <a:lnSpc>
                <a:spcPct val="100000"/>
              </a:lnSpc>
              <a:spcBef>
                <a:spcPts val="0"/>
              </a:spcBef>
              <a:spcAft>
                <a:spcPts val="0"/>
              </a:spcAft>
              <a:buClr>
                <a:srgbClr val="374151"/>
              </a:buClr>
              <a:buSzPts val="1700"/>
              <a:buNone/>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       Conclusion</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0"/>
              </a:spcBef>
              <a:spcAft>
                <a:spcPts val="0"/>
              </a:spcAft>
              <a:buSzPts val="1800"/>
              <a:buNone/>
            </a:pPr>
            <a:endParaRPr sz="1600" dirty="0">
              <a:solidFill>
                <a:srgbClr val="37415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rtl="0">
              <a:lnSpc>
                <a:spcPct val="100000"/>
              </a:lnSpc>
              <a:spcBef>
                <a:spcPts val="0"/>
              </a:spcBef>
              <a:spcAft>
                <a:spcPts val="0"/>
              </a:spcAft>
              <a:buNone/>
            </a:pPr>
            <a:r>
              <a:rPr lang="en" dirty="0">
                <a:latin typeface="Times New Roman" panose="02020603050405020304" pitchFamily="18" charset="0"/>
                <a:cs typeface="Times New Roman" panose="02020603050405020304" pitchFamily="18" charset="0"/>
              </a:rPr>
              <a:t>  Problem Statement</a:t>
            </a:r>
            <a:endParaRPr dirty="0">
              <a:latin typeface="Times New Roman" panose="02020603050405020304" pitchFamily="18" charset="0"/>
              <a:cs typeface="Times New Roman" panose="02020603050405020304" pitchFamily="18" charset="0"/>
            </a:endParaRPr>
          </a:p>
        </p:txBody>
      </p:sp>
      <p:sp>
        <p:nvSpPr>
          <p:cNvPr id="79" name="Google Shape;79;p3"/>
          <p:cNvSpPr txBox="1">
            <a:spLocks noGrp="1"/>
          </p:cNvSpPr>
          <p:nvPr>
            <p:ph type="body" idx="1"/>
          </p:nvPr>
        </p:nvSpPr>
        <p:spPr>
          <a:xfrm>
            <a:off x="311700" y="1169578"/>
            <a:ext cx="8386251" cy="3528897"/>
          </a:xfrm>
          <a:prstGeom prst="rect">
            <a:avLst/>
          </a:prstGeom>
          <a:noFill/>
          <a:ln>
            <a:noFill/>
          </a:ln>
        </p:spPr>
        <p:txBody>
          <a:bodyPr spcFirstLastPara="1" wrap="square" lIns="91425" tIns="91425" rIns="91425" bIns="91425" anchor="t" anchorCtr="0">
            <a:normAutofit/>
          </a:bodyPr>
          <a:lstStyle/>
          <a:p>
            <a:pPr marL="114300" indent="0" algn="just">
              <a:lnSpc>
                <a:spcPct val="200000"/>
              </a:lnSpc>
              <a:spcAft>
                <a:spcPts val="10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problem involves the simulation of flights arriving at an airport. On arrival, gates are allotted to each aircraft, and a departure is scheduled for each arrival. Due to the limited number of gates available in an airport, the availability of gates for every flight arrival is at premium and hence the problem involves simulating situations of arrivals and departures with different number of gates, and arriving at the minimum number of gates that would be required to accommodate all flights, so that a situation of ‘Airport full’, and consequently, the need to divert flights does not occur.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311700" y="370685"/>
            <a:ext cx="8520600" cy="580047"/>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111111"/>
              <a:buNone/>
            </a:pPr>
            <a:r>
              <a:rPr lang="en" sz="2400" dirty="0">
                <a:latin typeface="Times New Roman" panose="02020603050405020304" pitchFamily="18" charset="0"/>
                <a:cs typeface="Times New Roman" panose="02020603050405020304" pitchFamily="18" charset="0"/>
              </a:rPr>
              <a:t>Input Description</a:t>
            </a:r>
            <a:endParaRPr sz="2400" dirty="0">
              <a:latin typeface="Times New Roman" panose="02020603050405020304" pitchFamily="18" charset="0"/>
              <a:cs typeface="Times New Roman" panose="02020603050405020304" pitchFamily="18" charset="0"/>
            </a:endParaRPr>
          </a:p>
        </p:txBody>
      </p:sp>
      <p:sp>
        <p:nvSpPr>
          <p:cNvPr id="85" name="Google Shape;85;p4"/>
          <p:cNvSpPr txBox="1">
            <a:spLocks noGrp="1"/>
          </p:cNvSpPr>
          <p:nvPr>
            <p:ph type="body" idx="1"/>
          </p:nvPr>
        </p:nvSpPr>
        <p:spPr>
          <a:xfrm>
            <a:off x="408828" y="729690"/>
            <a:ext cx="8192530" cy="920694"/>
          </a:xfrm>
          <a:prstGeom prst="rect">
            <a:avLst/>
          </a:prstGeom>
          <a:noFill/>
          <a:ln>
            <a:noFill/>
          </a:ln>
        </p:spPr>
        <p:txBody>
          <a:bodyPr spcFirstLastPara="1" wrap="square" lIns="91425" tIns="91425" rIns="91425" bIns="91425" anchor="t" anchorCtr="0">
            <a:noAutofit/>
          </a:bodyPr>
          <a:lstStyle/>
          <a:p>
            <a:pPr marL="360000" algn="just">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user enters just one positive integer number that would represent the number of gates in the airport to be considered for the simulation.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Google Shape;84;p4">
            <a:extLst>
              <a:ext uri="{FF2B5EF4-FFF2-40B4-BE49-F238E27FC236}">
                <a16:creationId xmlns:a16="http://schemas.microsoft.com/office/drawing/2014/main" id="{D22C453B-49FF-D0FC-C9F1-E26FAC47D3A7}"/>
              </a:ext>
            </a:extLst>
          </p:cNvPr>
          <p:cNvSpPr txBox="1">
            <a:spLocks/>
          </p:cNvSpPr>
          <p:nvPr/>
        </p:nvSpPr>
        <p:spPr>
          <a:xfrm>
            <a:off x="311700" y="1563853"/>
            <a:ext cx="8520600" cy="580047"/>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a:buSzPct val="111111"/>
            </a:pPr>
            <a:r>
              <a:rPr lang="en-IN" sz="2400" dirty="0">
                <a:latin typeface="Times New Roman" panose="02020603050405020304" pitchFamily="18" charset="0"/>
                <a:cs typeface="Times New Roman" panose="02020603050405020304" pitchFamily="18" charset="0"/>
              </a:rPr>
              <a:t>Output Description</a:t>
            </a:r>
          </a:p>
        </p:txBody>
      </p:sp>
      <p:sp>
        <p:nvSpPr>
          <p:cNvPr id="3" name="Google Shape;85;p4">
            <a:extLst>
              <a:ext uri="{FF2B5EF4-FFF2-40B4-BE49-F238E27FC236}">
                <a16:creationId xmlns:a16="http://schemas.microsoft.com/office/drawing/2014/main" id="{9F2F1F1A-D233-7B5F-6964-95DB5A64DC4F}"/>
              </a:ext>
            </a:extLst>
          </p:cNvPr>
          <p:cNvSpPr txBox="1">
            <a:spLocks/>
          </p:cNvSpPr>
          <p:nvPr/>
        </p:nvSpPr>
        <p:spPr>
          <a:xfrm>
            <a:off x="475735" y="1905912"/>
            <a:ext cx="8192530" cy="3164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360000" algn="just">
              <a:lnSpc>
                <a:spcPct val="170000"/>
              </a:lnSpc>
              <a:spcAft>
                <a:spcPts val="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The program output is based on the result of simulation. </a:t>
            </a:r>
          </a:p>
          <a:p>
            <a:pPr marL="360000" algn="just">
              <a:lnSpc>
                <a:spcPct val="170000"/>
              </a:lnSpc>
              <a:spcAft>
                <a:spcPts val="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When the user enters the number of gates, if the program is able to allot a gate to every flight arrival throughout the 24 hour period, then the schedule of flights arrival, departure, gate number allotted and other details of the flight is chronologically printed for the entire day.</a:t>
            </a:r>
          </a:p>
          <a:p>
            <a:pPr marL="360000" algn="just">
              <a:lnSpc>
                <a:spcPct val="170000"/>
              </a:lnSpc>
              <a:spcAft>
                <a:spcPts val="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Else if the program encounters a situation where there is no gate available to allot to a particular flight arrival, the program then logs that flight as a  diverted flight event and a print is accordingly produced.</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9a6ab1d9b3_0_5"/>
          <p:cNvSpPr txBox="1">
            <a:spLocks noGrp="1"/>
          </p:cNvSpPr>
          <p:nvPr>
            <p:ph type="title"/>
          </p:nvPr>
        </p:nvSpPr>
        <p:spPr>
          <a:xfrm>
            <a:off x="357425" y="250725"/>
            <a:ext cx="8520600" cy="707400"/>
          </a:xfrm>
          <a:prstGeom prst="rect">
            <a:avLst/>
          </a:prstGeom>
          <a:noFill/>
          <a:ln>
            <a:noFill/>
          </a:ln>
        </p:spPr>
        <p:txBody>
          <a:bodyPr spcFirstLastPara="1" wrap="square" lIns="91425" tIns="91425" rIns="91425" bIns="91425" anchor="t" anchorCtr="0">
            <a:normAutofit fontScale="90000"/>
          </a:bodyPr>
          <a:lstStyle/>
          <a:p>
            <a:pPr marL="0" lvl="0" indent="0" rtl="0">
              <a:lnSpc>
                <a:spcPct val="100000"/>
              </a:lnSpc>
              <a:spcBef>
                <a:spcPts val="0"/>
              </a:spcBef>
              <a:spcAft>
                <a:spcPts val="0"/>
              </a:spcAft>
              <a:buSzPct val="111111"/>
              <a:buNone/>
            </a:pPr>
            <a:r>
              <a:rPr lang="en" sz="2700" dirty="0">
                <a:latin typeface="Times New Roman" panose="02020603050405020304" pitchFamily="18" charset="0"/>
                <a:cs typeface="Times New Roman" panose="02020603050405020304" pitchFamily="18" charset="0"/>
              </a:rPr>
              <a:t>Key</a:t>
            </a:r>
            <a:r>
              <a:rPr lang="en" dirty="0">
                <a:latin typeface="Times New Roman" panose="02020603050405020304" pitchFamily="18" charset="0"/>
                <a:cs typeface="Times New Roman" panose="02020603050405020304" pitchFamily="18" charset="0"/>
              </a:rPr>
              <a:t> Assumptions</a:t>
            </a:r>
            <a:endParaRPr dirty="0">
              <a:latin typeface="Times New Roman" panose="02020603050405020304" pitchFamily="18" charset="0"/>
              <a:cs typeface="Times New Roman" panose="02020603050405020304" pitchFamily="18" charset="0"/>
            </a:endParaRPr>
          </a:p>
        </p:txBody>
      </p:sp>
      <p:sp>
        <p:nvSpPr>
          <p:cNvPr id="91" name="Google Shape;91;g29a6ab1d9b3_0_5"/>
          <p:cNvSpPr txBox="1">
            <a:spLocks noGrp="1"/>
          </p:cNvSpPr>
          <p:nvPr>
            <p:ph type="body" idx="1"/>
          </p:nvPr>
        </p:nvSpPr>
        <p:spPr>
          <a:xfrm>
            <a:off x="281429" y="802125"/>
            <a:ext cx="8596595" cy="4090649"/>
          </a:xfrm>
          <a:prstGeom prst="rect">
            <a:avLst/>
          </a:prstGeom>
          <a:noFill/>
          <a:ln>
            <a:noFill/>
          </a:ln>
        </p:spPr>
        <p:txBody>
          <a:bodyPr spcFirstLastPara="1" wrap="square" lIns="91425" tIns="91425" rIns="91425" bIns="91425" anchor="t" anchorCtr="0">
            <a:normAutofit fontScale="70000" lnSpcReduction="20000"/>
          </a:bodyPr>
          <a:lstStyle/>
          <a:p>
            <a:pPr marL="114300" indent="0" algn="just">
              <a:lnSpc>
                <a:spcPct val="200000"/>
              </a:lnSpc>
              <a:spcAft>
                <a:spcPts val="10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Some key assumptions made for the simulation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Input – the number of gates at the airport entered by user is a valid positive integer.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the current implementation, 14 arrival flights per hour is considered. </a:t>
            </a: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hourly schedule of flights arrival into the airport is staggered arbitrarily within the hour, while its actual arrival time is calculated using these staggered delay time.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departure of flight is schedule one hour after arrival but an arbitrary delay may be incorporated for each flight.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Once the flight departs, the particular gate is available to be allotted to the next arrival flight.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596900" lvl="1" indent="0" algn="l" rtl="0">
              <a:lnSpc>
                <a:spcPct val="115000"/>
              </a:lnSpc>
              <a:spcBef>
                <a:spcPts val="0"/>
              </a:spcBef>
              <a:spcAft>
                <a:spcPts val="0"/>
              </a:spcAft>
              <a:buSzPct val="47713"/>
              <a:buNone/>
            </a:pPr>
            <a:endParaRPr sz="2934" dirty="0">
              <a:latin typeface="Times New Roman"/>
              <a:ea typeface="Times New Roman"/>
              <a:cs typeface="Times New Roman"/>
              <a:sym typeface="Times New Roman"/>
            </a:endParaRPr>
          </a:p>
          <a:p>
            <a:pPr marL="596900" lvl="1" indent="0" algn="l" rtl="0">
              <a:lnSpc>
                <a:spcPct val="115000"/>
              </a:lnSpc>
              <a:spcBef>
                <a:spcPts val="0"/>
              </a:spcBef>
              <a:spcAft>
                <a:spcPts val="0"/>
              </a:spcAft>
              <a:buSzPct val="47713"/>
              <a:buNone/>
            </a:pPr>
            <a:endParaRPr sz="2934" dirty="0">
              <a:latin typeface="Times New Roman"/>
              <a:ea typeface="Times New Roman"/>
              <a:cs typeface="Times New Roman"/>
              <a:sym typeface="Times New Roman"/>
            </a:endParaRPr>
          </a:p>
          <a:p>
            <a:pPr marL="596900" lvl="1" indent="0" algn="l" rtl="0">
              <a:lnSpc>
                <a:spcPct val="115000"/>
              </a:lnSpc>
              <a:spcBef>
                <a:spcPts val="0"/>
              </a:spcBef>
              <a:spcAft>
                <a:spcPts val="0"/>
              </a:spcAft>
              <a:buSzPct val="47713"/>
              <a:buNone/>
            </a:pPr>
            <a:endParaRPr sz="2934"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667265" y="125000"/>
            <a:ext cx="7685904" cy="677888"/>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ProblemAnalysis</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70314"/>
            <a:ext cx="8520600" cy="4161881"/>
          </a:xfrm>
          <a:prstGeom prst="rect">
            <a:avLst/>
          </a:prstGeom>
          <a:noFill/>
          <a:ln>
            <a:noFill/>
          </a:ln>
        </p:spPr>
        <p:txBody>
          <a:bodyPr spcFirstLastPara="1" wrap="square" lIns="91425" tIns="91425" rIns="91425" bIns="91425" anchor="t" anchorCtr="0">
            <a:noAutofit/>
          </a:bodyPr>
          <a:lstStyle/>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basic program involves simulating an event</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which can be an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Arrival</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a flight into the airport or else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Departure</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a flight from the airport.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critical component in this simulation is the time of arrival or departure, and the allotment of gate numbers to every arrival flight.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we need to find the event nearest in the future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appropriate that the set of arrivals and departure events waiting to happen be organized in a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Priority queue (Binary heap)</a:t>
            </a:r>
            <a:r>
              <a:rPr lang="en-US" dirty="0">
                <a:effectLst/>
                <a:latin typeface="Times New Roman" panose="02020603050405020304" pitchFamily="18" charset="0"/>
                <a:ea typeface="Calibri" panose="020F0502020204030204" pitchFamily="34" charset="0"/>
                <a:cs typeface="Times New Roman" panose="02020603050405020304" pitchFamily="18" charset="0"/>
              </a:rPr>
              <a:t>, based on the time component of the event.</a:t>
            </a: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next event is thus the next arrival or next departure (whichever is sooner), both are easily available. </a:t>
            </a: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initial heap is built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minimum element (nearest event arrival/departure) in the heap is found, processed and deleted.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processing involves checking whether the event is an arrival or departure.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667265" y="125000"/>
            <a:ext cx="768590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ProblemAnalysis (contd..)</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70314"/>
            <a:ext cx="8520600" cy="4161881"/>
          </a:xfrm>
          <a:prstGeom prst="rect">
            <a:avLst/>
          </a:prstGeom>
          <a:noFill/>
          <a:ln>
            <a:noFill/>
          </a:ln>
        </p:spPr>
        <p:txBody>
          <a:bodyPr spcFirstLastPara="1" wrap="square" lIns="91425" tIns="91425" rIns="91425" bIns="91425" anchor="t" anchorCtr="0">
            <a:noAutofit/>
          </a:bodyPr>
          <a:lstStyle/>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the event is departure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the processing would involve deleting the event from the list of events waiting to happen and the release of a gate that can be utilized for the next arrival.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 the event is arrival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then the process would involve allotting a gate number</a:t>
            </a:r>
          </a:p>
          <a:p>
            <a:pPr lvl="2"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computing the departure time of the flight</a:t>
            </a:r>
          </a:p>
          <a:p>
            <a:pPr lvl="2"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adding the new departure event to the set of events waiting to happen.</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If the arrival event does not find a gate number allotment</a:t>
            </a:r>
          </a:p>
          <a:p>
            <a:pPr lvl="2"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means the airport is full to its capacity and that aircraft could not be serviced at that time of arrival.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4459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667265" y="125000"/>
            <a:ext cx="768590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ProblemAnalysis (contd..)</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70314"/>
            <a:ext cx="8520600" cy="3857081"/>
          </a:xfrm>
          <a:prstGeom prst="rect">
            <a:avLst/>
          </a:prstGeom>
          <a:noFill/>
          <a:ln>
            <a:noFill/>
          </a:ln>
        </p:spPr>
        <p:txBody>
          <a:bodyPr spcFirstLastPara="1" wrap="square" lIns="91425" tIns="91425" rIns="91425" bIns="91425" anchor="t" anchorCtr="0">
            <a:noAutofit/>
          </a:bodyPr>
          <a:lstStyle/>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simulation would end when there are no more arrivals or departures in the heap to be processed and the heap size reduces to zero.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the end of simulation-</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reports are generated about the status of allotment of gates to all arrivals or cases of diversion of flights during the 24 hour period of consideration.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no flights are reported as diverted-</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then it indicates that the input number entered as number of gates is adequate to service all aircrafts scheduled to arrive at the airport</a:t>
            </a:r>
          </a:p>
          <a:p>
            <a:pPr algn="just">
              <a:lnSpc>
                <a:spcPct val="10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E</a:t>
            </a:r>
            <a:r>
              <a:rPr lang="en-US" dirty="0">
                <a:effectLst/>
                <a:latin typeface="Times New Roman" panose="02020603050405020304" pitchFamily="18" charset="0"/>
                <a:ea typeface="Calibri" panose="020F0502020204030204" pitchFamily="34" charset="0"/>
                <a:cs typeface="Times New Roman" panose="02020603050405020304" pitchFamily="18" charset="0"/>
              </a:rPr>
              <a:t>lse if there are occurrences of flight diversion</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indicates the initial input number entered for number of gates is not sufficient to service all aircrafts scheduled to arrive at the airport.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0000"/>
              </a:lnSpc>
              <a:spcAft>
                <a:spcPts val="10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115511520"/>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1557</Words>
  <Application>Microsoft Office PowerPoint</Application>
  <PresentationFormat>On-screen Show (16:9)</PresentationFormat>
  <Paragraphs>131</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Wingdings</vt:lpstr>
      <vt:lpstr>Times New Roman</vt:lpstr>
      <vt:lpstr>Open Sans</vt:lpstr>
      <vt:lpstr>PT Sans Narrow</vt:lpstr>
      <vt:lpstr>Calibri</vt:lpstr>
      <vt:lpstr>Arial</vt:lpstr>
      <vt:lpstr>Tropic</vt:lpstr>
      <vt:lpstr>23MX13-Datastructures Individual Presentation  Simulation of an Airport flight scheduling applying priority queing using heap</vt:lpstr>
      <vt:lpstr>AIM</vt:lpstr>
      <vt:lpstr>AGENDA</vt:lpstr>
      <vt:lpstr>  Problem Statement</vt:lpstr>
      <vt:lpstr>Input Description</vt:lpstr>
      <vt:lpstr>Key Assumptions</vt:lpstr>
      <vt:lpstr>ProblemAnalysis</vt:lpstr>
      <vt:lpstr>ProblemAnalysis (contd..)</vt:lpstr>
      <vt:lpstr>ProblemAnalysis (contd..)</vt:lpstr>
      <vt:lpstr>Proposed solution – datastructures, methodology</vt:lpstr>
      <vt:lpstr>   Algorithm (pseudo-code)</vt:lpstr>
      <vt:lpstr>   Algorithm (pseudo-code)</vt:lpstr>
      <vt:lpstr>Program Execution and demonstration</vt:lpstr>
      <vt:lpstr>   Program performance analysis</vt:lpstr>
      <vt:lpstr>   Results analysis and conclusions drawn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23MX13-Datastructures Individual Presentation  Simulation of an Airport flight scheduling using priority queing</dc:title>
  <cp:lastModifiedBy>varadharaja perumal</cp:lastModifiedBy>
  <cp:revision>32</cp:revision>
  <dcterms:modified xsi:type="dcterms:W3CDTF">2023-11-26T14:08:21Z</dcterms:modified>
</cp:coreProperties>
</file>