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309"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307" r:id="rId41"/>
    <p:sldId id="30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showGuides="1">
      <p:cViewPr varScale="1">
        <p:scale>
          <a:sx n="113" d="100"/>
          <a:sy n="113" d="100"/>
        </p:scale>
        <p:origin x="1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78688-9059-408F-A4E1-11CC22FA20F0}"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A0EBA-76F3-4AC9-9379-BB2515287B17}" type="slidenum">
              <a:rPr lang="en-IN" smtClean="0"/>
              <a:t>‹#›</a:t>
            </a:fld>
            <a:endParaRPr lang="en-IN"/>
          </a:p>
        </p:txBody>
      </p:sp>
    </p:spTree>
    <p:extLst>
      <p:ext uri="{BB962C8B-B14F-4D97-AF65-F5344CB8AC3E}">
        <p14:creationId xmlns:p14="http://schemas.microsoft.com/office/powerpoint/2010/main" val="427404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49CEE8-1654-4918-8E21-F177BF84403C}" type="slidenum">
              <a:rPr lang="zh-CN" altLang="en-US" smtClean="0">
                <a:latin typeface="Calibri" panose="020F0502020204030204" pitchFamily="34" charset="0"/>
              </a:rPr>
              <a:pPr/>
              <a:t>5</a:t>
            </a:fld>
            <a:endParaRPr lang="en-US" altLang="zh-CN" smtClean="0">
              <a:latin typeface="Calibri" panose="020F0502020204030204" pitchFamily="34" charset="0"/>
            </a:endParaRPr>
          </a:p>
        </p:txBody>
      </p:sp>
    </p:spTree>
    <p:extLst>
      <p:ext uri="{BB962C8B-B14F-4D97-AF65-F5344CB8AC3E}">
        <p14:creationId xmlns:p14="http://schemas.microsoft.com/office/powerpoint/2010/main" val="288587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0DC223-5F0D-48A8-8DEF-0BB464B395E9}" type="slidenum">
              <a:rPr lang="en-US" altLang="en-US" smtClean="0"/>
              <a:pPr>
                <a:spcBef>
                  <a:spcPct val="0"/>
                </a:spcBef>
              </a:pPr>
              <a:t>6</a:t>
            </a:fld>
            <a:endParaRPr lang="en-US" altLang="en-US" smtClean="0"/>
          </a:p>
        </p:txBody>
      </p:sp>
      <p:sp>
        <p:nvSpPr>
          <p:cNvPr id="81923"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30928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45638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C5CF40-0119-419E-AD67-70358B047B7E}" type="slidenum">
              <a:rPr lang="en-US" altLang="en-US" smtClean="0"/>
              <a:pPr>
                <a:spcBef>
                  <a:spcPct val="0"/>
                </a:spcBef>
              </a:pPr>
              <a:t>13</a:t>
            </a:fld>
            <a:endParaRPr lang="en-US" altLang="en-US" smtClean="0"/>
          </a:p>
        </p:txBody>
      </p:sp>
      <p:sp>
        <p:nvSpPr>
          <p:cNvPr id="60419"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31943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16D3AC-0C0F-4038-8BD9-63003B126AD7}" type="slidenum">
              <a:rPr lang="en-US" altLang="en-US" smtClean="0"/>
              <a:pPr>
                <a:spcBef>
                  <a:spcPct val="0"/>
                </a:spcBef>
              </a:pPr>
              <a:t>23</a:t>
            </a:fld>
            <a:endParaRPr lang="en-US" altLang="en-US" smtClean="0"/>
          </a:p>
        </p:txBody>
      </p:sp>
      <p:sp>
        <p:nvSpPr>
          <p:cNvPr id="73731"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22781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C003CD-1EA6-45A5-B09D-0FFD7F33C071}" type="slidenum">
              <a:rPr lang="en-US" altLang="en-US" smtClean="0"/>
              <a:pPr>
                <a:spcBef>
                  <a:spcPct val="0"/>
                </a:spcBef>
              </a:pPr>
              <a:t>24</a:t>
            </a:fld>
            <a:endParaRPr lang="en-US" altLang="en-US" smtClean="0"/>
          </a:p>
        </p:txBody>
      </p:sp>
      <p:sp>
        <p:nvSpPr>
          <p:cNvPr id="75779"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339551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372BD1-C344-4797-8540-DA2BE39D521F}" type="slidenum">
              <a:rPr lang="en-US" altLang="en-US" smtClean="0"/>
              <a:pPr>
                <a:spcBef>
                  <a:spcPct val="0"/>
                </a:spcBef>
              </a:pPr>
              <a:t>37</a:t>
            </a:fld>
            <a:endParaRPr lang="en-US" altLang="en-US" smtClean="0"/>
          </a:p>
        </p:txBody>
      </p:sp>
      <p:sp>
        <p:nvSpPr>
          <p:cNvPr id="92163"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Advantages of a DBMS. The DBMS provides a solution to basic data storage and retrieval problems.  By using a DBMS to handle data storage problems, programmers can concentrate on building applications—saving time and money in developing new systems and simplifying maintenance of existing applications.</a:t>
            </a:r>
          </a:p>
        </p:txBody>
      </p:sp>
    </p:spTree>
    <p:extLst>
      <p:ext uri="{BB962C8B-B14F-4D97-AF65-F5344CB8AC3E}">
        <p14:creationId xmlns:p14="http://schemas.microsoft.com/office/powerpoint/2010/main" val="309012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F9663C-0570-4F77-B2AB-ACFFFD07FBCD}" type="slidenum">
              <a:rPr lang="en-US" altLang="en-US" smtClean="0"/>
              <a:pPr>
                <a:spcBef>
                  <a:spcPct val="0"/>
                </a:spcBef>
              </a:pPr>
              <a:t>38</a:t>
            </a:fld>
            <a:endParaRPr lang="en-US" altLang="en-US" smtClean="0"/>
          </a:p>
        </p:txBody>
      </p:sp>
      <p:sp>
        <p:nvSpPr>
          <p:cNvPr id="94211"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DBMS focus on data. First, define the data. Then all queries, reports, and programs access the data through the DBMS. The DBMS always handles common problems such as concurrency and security.</a:t>
            </a:r>
          </a:p>
        </p:txBody>
      </p:sp>
    </p:spTree>
    <p:extLst>
      <p:ext uri="{BB962C8B-B14F-4D97-AF65-F5344CB8AC3E}">
        <p14:creationId xmlns:p14="http://schemas.microsoft.com/office/powerpoint/2010/main" val="61473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87DA83-7C72-48AE-AAA1-0169127C9342}" type="slidenum">
              <a:rPr lang="en-US" altLang="en-US" smtClean="0"/>
              <a:pPr>
                <a:spcBef>
                  <a:spcPct val="0"/>
                </a:spcBef>
              </a:pPr>
              <a:t>39</a:t>
            </a:fld>
            <a:endParaRPr lang="en-US" altLang="en-US" smtClean="0"/>
          </a:p>
        </p:txBody>
      </p:sp>
      <p:sp>
        <p:nvSpPr>
          <p:cNvPr id="96259"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Adding cellular phone numbers to the Employee table. Adding a new element to a table does not affect the existing queries, reports, forms or programs.</a:t>
            </a:r>
          </a:p>
        </p:txBody>
      </p:sp>
    </p:spTree>
    <p:extLst>
      <p:ext uri="{BB962C8B-B14F-4D97-AF65-F5344CB8AC3E}">
        <p14:creationId xmlns:p14="http://schemas.microsoft.com/office/powerpoint/2010/main" val="48778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1F327F-FEB1-4C17-AEBD-ADD3801DD162}"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94530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F327F-FEB1-4C17-AEBD-ADD3801DD162}"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230395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F327F-FEB1-4C17-AEBD-ADD3801DD162}"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152912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25084" y="152400"/>
            <a:ext cx="103632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727200" y="1447800"/>
            <a:ext cx="5080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7010400" y="1447800"/>
            <a:ext cx="5080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727200" y="3810000"/>
            <a:ext cx="5080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7010400" y="3810000"/>
            <a:ext cx="5080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727200" y="6248400"/>
            <a:ext cx="2540000" cy="457200"/>
          </a:xfrm>
        </p:spPr>
        <p:txBody>
          <a:bodyPr/>
          <a:lstStyle>
            <a:lvl1pPr>
              <a:defRPr/>
            </a:lvl1pPr>
          </a:lstStyle>
          <a:p>
            <a:pPr>
              <a:defRPr/>
            </a:pPr>
            <a:endParaRPr lang="en-US"/>
          </a:p>
        </p:txBody>
      </p:sp>
      <p:sp>
        <p:nvSpPr>
          <p:cNvPr id="8" name="Footer Placeholder 7"/>
          <p:cNvSpPr>
            <a:spLocks noGrp="1"/>
          </p:cNvSpPr>
          <p:nvPr>
            <p:ph type="ftr" sz="quarter" idx="11"/>
          </p:nvPr>
        </p:nvSpPr>
        <p:spPr>
          <a:xfrm>
            <a:off x="4978400" y="6248400"/>
            <a:ext cx="3860800" cy="457200"/>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9550400" y="6248400"/>
            <a:ext cx="2540000" cy="457200"/>
          </a:xfrm>
        </p:spPr>
        <p:txBody>
          <a:bodyPr/>
          <a:lstStyle>
            <a:lvl1pPr>
              <a:defRPr/>
            </a:lvl1pPr>
          </a:lstStyle>
          <a:p>
            <a:pPr>
              <a:defRPr/>
            </a:pPr>
            <a:fld id="{2802B8AA-B93C-4979-8A91-C4620A29073C}" type="slidenum">
              <a:rPr lang="en-US"/>
              <a:pPr>
                <a:defRPr/>
              </a:pPr>
              <a:t>‹#›</a:t>
            </a:fld>
            <a:endParaRPr lang="en-US"/>
          </a:p>
        </p:txBody>
      </p:sp>
    </p:spTree>
    <p:extLst>
      <p:ext uri="{BB962C8B-B14F-4D97-AF65-F5344CB8AC3E}">
        <p14:creationId xmlns:p14="http://schemas.microsoft.com/office/powerpoint/2010/main" val="1354655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25084" y="1524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27200" y="1447800"/>
            <a:ext cx="10363200" cy="4572000"/>
          </a:xfrm>
        </p:spPr>
        <p:txBody>
          <a:bodyPr rtlCol="0">
            <a:normAutofit/>
          </a:bodyPr>
          <a:lstStyle/>
          <a:p>
            <a:pPr lvl="0"/>
            <a:endParaRPr lang="en-US" noProof="0" smtClean="0"/>
          </a:p>
        </p:txBody>
      </p:sp>
      <p:sp>
        <p:nvSpPr>
          <p:cNvPr id="4" name="Date Placeholder 3"/>
          <p:cNvSpPr>
            <a:spLocks noGrp="1"/>
          </p:cNvSpPr>
          <p:nvPr>
            <p:ph type="dt" sz="half" idx="10"/>
          </p:nvPr>
        </p:nvSpPr>
        <p:spPr>
          <a:xfrm>
            <a:off x="1727200" y="6248400"/>
            <a:ext cx="2540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4978400" y="6248400"/>
            <a:ext cx="38608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9550400" y="6248400"/>
            <a:ext cx="2540000" cy="457200"/>
          </a:xfrm>
        </p:spPr>
        <p:txBody>
          <a:bodyPr/>
          <a:lstStyle>
            <a:lvl1pPr>
              <a:defRPr/>
            </a:lvl1pPr>
          </a:lstStyle>
          <a:p>
            <a:pPr>
              <a:defRPr/>
            </a:pPr>
            <a:fld id="{AF80E5C4-B4C2-4105-A863-D9F0B34CA5FA}" type="slidenum">
              <a:rPr lang="en-US"/>
              <a:pPr>
                <a:defRPr/>
              </a:pPr>
              <a:t>‹#›</a:t>
            </a:fld>
            <a:endParaRPr lang="en-US"/>
          </a:p>
        </p:txBody>
      </p:sp>
    </p:spTree>
    <p:extLst>
      <p:ext uri="{BB962C8B-B14F-4D97-AF65-F5344CB8AC3E}">
        <p14:creationId xmlns:p14="http://schemas.microsoft.com/office/powerpoint/2010/main" val="58506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F327F-FEB1-4C17-AEBD-ADD3801DD162}"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419268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F327F-FEB1-4C17-AEBD-ADD3801DD162}"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35659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1F327F-FEB1-4C17-AEBD-ADD3801DD162}"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53977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1F327F-FEB1-4C17-AEBD-ADD3801DD162}"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154352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1F327F-FEB1-4C17-AEBD-ADD3801DD162}"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36939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F327F-FEB1-4C17-AEBD-ADD3801DD162}"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101109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F327F-FEB1-4C17-AEBD-ADD3801DD162}"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382309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F327F-FEB1-4C17-AEBD-ADD3801DD162}"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062D7-616F-4F53-867B-6042D573A729}" type="slidenum">
              <a:rPr lang="en-IN" smtClean="0"/>
              <a:t>‹#›</a:t>
            </a:fld>
            <a:endParaRPr lang="en-IN"/>
          </a:p>
        </p:txBody>
      </p:sp>
    </p:spTree>
    <p:extLst>
      <p:ext uri="{BB962C8B-B14F-4D97-AF65-F5344CB8AC3E}">
        <p14:creationId xmlns:p14="http://schemas.microsoft.com/office/powerpoint/2010/main" val="135658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F327F-FEB1-4C17-AEBD-ADD3801DD162}" type="datetimeFigureOut">
              <a:rPr lang="en-IN" smtClean="0"/>
              <a:t>26-09-2023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062D7-616F-4F53-867B-6042D573A729}" type="slidenum">
              <a:rPr lang="en-IN" smtClean="0"/>
              <a:t>‹#›</a:t>
            </a:fld>
            <a:endParaRPr lang="en-IN"/>
          </a:p>
        </p:txBody>
      </p:sp>
    </p:spTree>
    <p:extLst>
      <p:ext uri="{BB962C8B-B14F-4D97-AF65-F5344CB8AC3E}">
        <p14:creationId xmlns:p14="http://schemas.microsoft.com/office/powerpoint/2010/main" val="3718450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8.emf"/><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5060" name="Rectangle 4"/>
          <p:cNvSpPr>
            <a:spLocks noGrp="1" noChangeArrowheads="1"/>
          </p:cNvSpPr>
          <p:nvPr>
            <p:ph type="title"/>
          </p:nvPr>
        </p:nvSpPr>
        <p:spPr>
          <a:noFill/>
        </p:spPr>
        <p:txBody>
          <a:bodyPr/>
          <a:lstStyle/>
          <a:p>
            <a:r>
              <a:rPr lang="en-US" altLang="en-US" smtClean="0"/>
              <a:t>Why Use a DBMS?</a:t>
            </a:r>
          </a:p>
        </p:txBody>
      </p:sp>
      <p:sp>
        <p:nvSpPr>
          <p:cNvPr id="45061" name="Rectangle 5"/>
          <p:cNvSpPr>
            <a:spLocks noGrp="1" noChangeArrowheads="1"/>
          </p:cNvSpPr>
          <p:nvPr>
            <p:ph type="body" idx="1"/>
          </p:nvPr>
        </p:nvSpPr>
        <p:spPr>
          <a:xfrm>
            <a:off x="2362200" y="2514600"/>
            <a:ext cx="7772400" cy="4076700"/>
          </a:xfrm>
          <a:noFill/>
        </p:spPr>
        <p:txBody>
          <a:bodyPr/>
          <a:lstStyle/>
          <a:p>
            <a:r>
              <a:rPr lang="en-US" altLang="en-US" smtClean="0"/>
              <a:t>Data independence and efficient access.</a:t>
            </a:r>
          </a:p>
          <a:p>
            <a:r>
              <a:rPr lang="en-US" altLang="en-US" smtClean="0"/>
              <a:t>Reduced application development time.</a:t>
            </a:r>
          </a:p>
          <a:p>
            <a:r>
              <a:rPr lang="en-US" altLang="en-US" smtClean="0"/>
              <a:t>Data integrity and security. Different users may access  different data subsets.</a:t>
            </a:r>
          </a:p>
          <a:p>
            <a:r>
              <a:rPr lang="en-US" altLang="en-US" smtClean="0"/>
              <a:t>Uniform data administration.</a:t>
            </a:r>
          </a:p>
          <a:p>
            <a:r>
              <a:rPr lang="en-US" altLang="en-US" smtClean="0"/>
              <a:t>Concurrent access, recovery from crashes.</a:t>
            </a:r>
          </a:p>
        </p:txBody>
      </p:sp>
      <p:sp>
        <p:nvSpPr>
          <p:cNvPr id="45062" name="Rectangle 6"/>
          <p:cNvSpPr>
            <a:spLocks noChangeArrowheads="1"/>
          </p:cNvSpPr>
          <p:nvPr/>
        </p:nvSpPr>
        <p:spPr bwMode="auto">
          <a:xfrm>
            <a:off x="1930400" y="4835526"/>
            <a:ext cx="20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387816545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839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245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sz="quarter"/>
          </p:nvPr>
        </p:nvSpPr>
        <p:spPr>
          <a:xfrm>
            <a:off x="2133600" y="76200"/>
            <a:ext cx="7772400" cy="685800"/>
          </a:xfrm>
        </p:spPr>
        <p:txBody>
          <a:bodyPr>
            <a:normAutofit fontScale="90000"/>
          </a:bodyPr>
          <a:lstStyle/>
          <a:p>
            <a:pPr eaLnBrk="1" hangingPunct="1"/>
            <a:r>
              <a:rPr lang="en-US" altLang="en-US" smtClean="0"/>
              <a:t>FMS VS DBMS</a:t>
            </a:r>
          </a:p>
        </p:txBody>
      </p:sp>
      <p:sp>
        <p:nvSpPr>
          <p:cNvPr id="56325" name="Rectangle 31"/>
          <p:cNvSpPr>
            <a:spLocks noChangeArrowheads="1"/>
          </p:cNvSpPr>
          <p:nvPr/>
        </p:nvSpPr>
        <p:spPr bwMode="auto">
          <a:xfrm>
            <a:off x="4114800" y="2971800"/>
            <a:ext cx="3276600" cy="381000"/>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0000"/>
                </a:solidFill>
                <a:latin typeface="Garamond" panose="02020404030301010803" pitchFamily="18" charset="0"/>
              </a:rPr>
              <a:t>File System approach</a:t>
            </a:r>
          </a:p>
        </p:txBody>
      </p:sp>
      <p:sp>
        <p:nvSpPr>
          <p:cNvPr id="56326" name="Rectangle 32"/>
          <p:cNvSpPr>
            <a:spLocks noChangeArrowheads="1"/>
          </p:cNvSpPr>
          <p:nvPr/>
        </p:nvSpPr>
        <p:spPr bwMode="auto">
          <a:xfrm>
            <a:off x="4067175" y="5791200"/>
            <a:ext cx="3276600" cy="381000"/>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0000"/>
                </a:solidFill>
                <a:latin typeface="Garamond" panose="02020404030301010803" pitchFamily="18" charset="0"/>
              </a:rPr>
              <a:t>DBMS approach</a:t>
            </a:r>
          </a:p>
        </p:txBody>
      </p:sp>
    </p:spTree>
    <p:extLst>
      <p:ext uri="{BB962C8B-B14F-4D97-AF65-F5344CB8AC3E}">
        <p14:creationId xmlns:p14="http://schemas.microsoft.com/office/powerpoint/2010/main" val="2648212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0BEC83-8418-4794-8242-D132ADD1C8D8}" type="slidenum">
              <a:rPr lang="en-CA" altLang="en-US" sz="1200">
                <a:solidFill>
                  <a:srgbClr val="898989"/>
                </a:solidFill>
              </a:rPr>
              <a:pPr>
                <a:spcBef>
                  <a:spcPct val="0"/>
                </a:spcBef>
                <a:buFontTx/>
                <a:buNone/>
              </a:pPr>
              <a:t>12</a:t>
            </a:fld>
            <a:endParaRPr lang="en-CA" altLang="en-US" sz="1200">
              <a:solidFill>
                <a:srgbClr val="898989"/>
              </a:solidFill>
            </a:endParaRPr>
          </a:p>
        </p:txBody>
      </p:sp>
      <p:sp>
        <p:nvSpPr>
          <p:cNvPr id="57347" name="Rectangle 2"/>
          <p:cNvSpPr>
            <a:spLocks noGrp="1" noChangeArrowheads="1"/>
          </p:cNvSpPr>
          <p:nvPr>
            <p:ph type="title"/>
          </p:nvPr>
        </p:nvSpPr>
        <p:spPr/>
        <p:txBody>
          <a:bodyPr/>
          <a:lstStyle/>
          <a:p>
            <a:pPr eaLnBrk="1" hangingPunct="1"/>
            <a:r>
              <a:rPr lang="en-US" altLang="en-US" smtClean="0"/>
              <a:t>Database vs. File Systems</a:t>
            </a:r>
          </a:p>
        </p:txBody>
      </p:sp>
      <p:pic>
        <p:nvPicPr>
          <p:cNvPr id="57348" name="Picture 8" descr="Fig01-0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6931" t="11005" r="6931"/>
          <a:stretch>
            <a:fillRect/>
          </a:stretch>
        </p:blipFill>
        <p:spPr>
          <a:xfrm>
            <a:off x="1905000" y="1295401"/>
            <a:ext cx="8001000" cy="5211763"/>
          </a:xfrm>
          <a:noFill/>
        </p:spPr>
      </p:pic>
    </p:spTree>
    <p:extLst>
      <p:ext uri="{BB962C8B-B14F-4D97-AF65-F5344CB8AC3E}">
        <p14:creationId xmlns:p14="http://schemas.microsoft.com/office/powerpoint/2010/main" val="3411552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26EBA9-3155-4961-BD5A-4F27E5559BA1}" type="slidenum">
              <a:rPr lang="en-US" altLang="en-US" sz="1200">
                <a:solidFill>
                  <a:srgbClr val="898989"/>
                </a:solidFill>
              </a:rPr>
              <a:pPr>
                <a:spcBef>
                  <a:spcPct val="0"/>
                </a:spcBef>
                <a:buFontTx/>
                <a:buNone/>
              </a:pPr>
              <a:t>13</a:t>
            </a:fld>
            <a:endParaRPr lang="en-US" altLang="en-US" sz="1200">
              <a:solidFill>
                <a:srgbClr val="898989"/>
              </a:solidFill>
            </a:endParaRPr>
          </a:p>
        </p:txBody>
      </p:sp>
      <p:sp>
        <p:nvSpPr>
          <p:cNvPr id="59395" name="Rectangle 2"/>
          <p:cNvSpPr>
            <a:spLocks noGrp="1" noChangeArrowheads="1"/>
          </p:cNvSpPr>
          <p:nvPr>
            <p:ph type="title"/>
          </p:nvPr>
        </p:nvSpPr>
        <p:spPr>
          <a:noFill/>
        </p:spPr>
        <p:txBody>
          <a:bodyPr/>
          <a:lstStyle/>
          <a:p>
            <a:pPr eaLnBrk="1" hangingPunct="1"/>
            <a:r>
              <a:rPr lang="en-US" altLang="en-US" smtClean="0"/>
              <a:t>File Method Problems</a:t>
            </a:r>
          </a:p>
        </p:txBody>
      </p:sp>
      <p:sp>
        <p:nvSpPr>
          <p:cNvPr id="59396" name="Rectangle 3"/>
          <p:cNvSpPr>
            <a:spLocks noGrp="1" noChangeArrowheads="1"/>
          </p:cNvSpPr>
          <p:nvPr>
            <p:ph type="body" sz="half" idx="1"/>
          </p:nvPr>
        </p:nvSpPr>
        <p:spPr>
          <a:noFill/>
        </p:spPr>
        <p:txBody>
          <a:bodyPr/>
          <a:lstStyle/>
          <a:p>
            <a:pPr eaLnBrk="1" hangingPunct="1"/>
            <a:r>
              <a:rPr lang="en-US" altLang="en-US" sz="2400"/>
              <a:t>Files defined in program</a:t>
            </a:r>
          </a:p>
          <a:p>
            <a:pPr lvl="1" eaLnBrk="1" hangingPunct="1"/>
            <a:r>
              <a:rPr lang="en-US" altLang="en-US" sz="2000"/>
              <a:t>Cannot read file without definition</a:t>
            </a:r>
          </a:p>
          <a:p>
            <a:pPr lvl="1" eaLnBrk="1" hangingPunct="1"/>
            <a:r>
              <a:rPr lang="en-US" altLang="en-US" sz="2000"/>
              <a:t>Hard to find definition</a:t>
            </a:r>
          </a:p>
          <a:p>
            <a:pPr lvl="1" eaLnBrk="1" hangingPunct="1"/>
            <a:r>
              <a:rPr lang="en-US" altLang="en-US" sz="2000"/>
              <a:t>Every time you alter file, you must rewrite code</a:t>
            </a:r>
          </a:p>
          <a:p>
            <a:pPr lvl="1" eaLnBrk="1" hangingPunct="1"/>
            <a:r>
              <a:rPr lang="en-US" altLang="en-US" sz="2000"/>
              <a:t>Change in a program/file will crash other code</a:t>
            </a:r>
          </a:p>
          <a:p>
            <a:pPr lvl="1" eaLnBrk="1" hangingPunct="1"/>
            <a:r>
              <a:rPr lang="en-US" altLang="en-US" sz="2000"/>
              <a:t>Cannot tell which programs use each file</a:t>
            </a:r>
          </a:p>
        </p:txBody>
      </p:sp>
      <p:sp>
        <p:nvSpPr>
          <p:cNvPr id="59397" name="Rectangle 4"/>
          <p:cNvSpPr>
            <a:spLocks noGrp="1" noChangeArrowheads="1"/>
          </p:cNvSpPr>
          <p:nvPr>
            <p:ph type="body" sz="half" idx="2"/>
          </p:nvPr>
        </p:nvSpPr>
        <p:spPr>
          <a:noFill/>
        </p:spPr>
        <p:txBody>
          <a:bodyPr/>
          <a:lstStyle/>
          <a:p>
            <a:pPr eaLnBrk="1" hangingPunct="1"/>
            <a:r>
              <a:rPr lang="en-US" altLang="en-US" sz="2400"/>
              <a:t>Multiuser problems</a:t>
            </a:r>
          </a:p>
          <a:p>
            <a:pPr lvl="1" eaLnBrk="1" hangingPunct="1"/>
            <a:r>
              <a:rPr lang="en-US" altLang="en-US" sz="2000"/>
              <a:t>Concurrency</a:t>
            </a:r>
          </a:p>
          <a:p>
            <a:pPr lvl="1" eaLnBrk="1" hangingPunct="1"/>
            <a:r>
              <a:rPr lang="en-US" altLang="en-US" sz="2000"/>
              <a:t>Security</a:t>
            </a:r>
          </a:p>
          <a:p>
            <a:pPr lvl="2" eaLnBrk="1" hangingPunct="1"/>
            <a:r>
              <a:rPr lang="en-US" altLang="en-US" sz="1800"/>
              <a:t>Access</a:t>
            </a:r>
          </a:p>
          <a:p>
            <a:pPr lvl="2" eaLnBrk="1" hangingPunct="1"/>
            <a:r>
              <a:rPr lang="en-US" altLang="en-US" sz="1800"/>
              <a:t>Backup &amp; Restore</a:t>
            </a:r>
          </a:p>
          <a:p>
            <a:pPr lvl="1" eaLnBrk="1" hangingPunct="1"/>
            <a:r>
              <a:rPr lang="en-US" altLang="en-US" sz="2000"/>
              <a:t>Efficiency</a:t>
            </a:r>
          </a:p>
          <a:p>
            <a:pPr lvl="2" eaLnBrk="1" hangingPunct="1"/>
            <a:r>
              <a:rPr lang="en-US" altLang="en-US" sz="1800"/>
              <a:t>Indexes</a:t>
            </a:r>
          </a:p>
          <a:p>
            <a:pPr lvl="2" eaLnBrk="1" hangingPunct="1"/>
            <a:r>
              <a:rPr lang="en-US" altLang="en-US" sz="1800"/>
              <a:t>Programmer talent</a:t>
            </a:r>
          </a:p>
          <a:p>
            <a:pPr lvl="3" eaLnBrk="1" hangingPunct="1"/>
            <a:r>
              <a:rPr lang="en-US" altLang="en-US" smtClean="0"/>
              <a:t>System</a:t>
            </a:r>
          </a:p>
          <a:p>
            <a:pPr lvl="3" eaLnBrk="1" hangingPunct="1"/>
            <a:r>
              <a:rPr lang="en-US" altLang="en-US" smtClean="0"/>
              <a:t>Application</a:t>
            </a:r>
          </a:p>
        </p:txBody>
      </p:sp>
    </p:spTree>
    <p:extLst>
      <p:ext uri="{BB962C8B-B14F-4D97-AF65-F5344CB8AC3E}">
        <p14:creationId xmlns:p14="http://schemas.microsoft.com/office/powerpoint/2010/main" val="3399167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11200"/>
            <a:ext cx="91440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66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92176"/>
            <a:ext cx="89154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912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87375"/>
            <a:ext cx="9144000" cy="56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505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4214"/>
            <a:ext cx="9144000"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02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5601"/>
            <a:ext cx="84582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21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17550"/>
            <a:ext cx="8763000"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759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1E6F1C1C-8F8B-4ECB-B47C-42D73E812D87}" type="slidenum">
              <a:rPr lang="en-US" altLang="zh-TW">
                <a:solidFill>
                  <a:schemeClr val="tx1">
                    <a:tint val="75000"/>
                  </a:schemeClr>
                </a:solidFill>
                <a:latin typeface="+mn-lt"/>
              </a:rPr>
              <a:pPr algn="ctr">
                <a:defRPr/>
              </a:pPr>
              <a:t>2</a:t>
            </a:fld>
            <a:endParaRPr lang="en-US" altLang="zh-TW">
              <a:solidFill>
                <a:schemeClr val="tx1">
                  <a:tint val="75000"/>
                </a:schemeClr>
              </a:solidFill>
              <a:latin typeface="+mn-lt"/>
            </a:endParaRPr>
          </a:p>
        </p:txBody>
      </p:sp>
      <p:sp>
        <p:nvSpPr>
          <p:cNvPr id="46083" name="Rectangle 2"/>
          <p:cNvSpPr>
            <a:spLocks noGrp="1" noChangeArrowheads="1"/>
          </p:cNvSpPr>
          <p:nvPr>
            <p:ph type="title"/>
          </p:nvPr>
        </p:nvSpPr>
        <p:spPr>
          <a:xfrm>
            <a:off x="2362200" y="457200"/>
            <a:ext cx="7543800" cy="762000"/>
          </a:xfrm>
        </p:spPr>
        <p:txBody>
          <a:bodyPr/>
          <a:lstStyle/>
          <a:p>
            <a:pPr eaLnBrk="1" hangingPunct="1"/>
            <a:r>
              <a:rPr lang="en-US" altLang="zh-TW" smtClean="0"/>
              <a:t>Stages of Information System</a:t>
            </a:r>
          </a:p>
        </p:txBody>
      </p:sp>
      <p:sp>
        <p:nvSpPr>
          <p:cNvPr id="46084" name="Rectangle 3"/>
          <p:cNvSpPr>
            <a:spLocks noGrp="1" noChangeArrowheads="1"/>
          </p:cNvSpPr>
          <p:nvPr>
            <p:ph type="body" idx="1"/>
          </p:nvPr>
        </p:nvSpPr>
        <p:spPr/>
        <p:txBody>
          <a:bodyPr>
            <a:normAutofit fontScale="92500" lnSpcReduction="10000"/>
          </a:bodyPr>
          <a:lstStyle/>
          <a:p>
            <a:pPr lvl="1" eaLnBrk="1" hangingPunct="1"/>
            <a:r>
              <a:rPr lang="en-US" altLang="zh-TW" sz="2000"/>
              <a:t>Stage 0: </a:t>
            </a:r>
            <a:r>
              <a:rPr lang="en-US" altLang="zh-TW" sz="2000" u="sng"/>
              <a:t>Manual</a:t>
            </a:r>
            <a:r>
              <a:rPr lang="en-US" altLang="zh-TW" sz="2000"/>
              <a:t> Information System </a:t>
            </a:r>
          </a:p>
          <a:p>
            <a:pPr lvl="2" eaLnBrk="1" hangingPunct="1">
              <a:lnSpc>
                <a:spcPct val="85000"/>
              </a:lnSpc>
            </a:pPr>
            <a:r>
              <a:rPr lang="en-US" altLang="zh-TW"/>
              <a:t> Records</a:t>
            </a:r>
          </a:p>
          <a:p>
            <a:pPr lvl="2" eaLnBrk="1" hangingPunct="1">
              <a:lnSpc>
                <a:spcPct val="85000"/>
              </a:lnSpc>
            </a:pPr>
            <a:r>
              <a:rPr lang="en-US" altLang="zh-TW"/>
              <a:t> Files</a:t>
            </a:r>
          </a:p>
          <a:p>
            <a:pPr lvl="2" eaLnBrk="1" hangingPunct="1">
              <a:lnSpc>
                <a:spcPct val="85000"/>
              </a:lnSpc>
            </a:pPr>
            <a:r>
              <a:rPr lang="en-US" altLang="zh-TW"/>
              <a:t> Index Cards</a:t>
            </a:r>
          </a:p>
          <a:p>
            <a:pPr lvl="1" eaLnBrk="1" hangingPunct="1">
              <a:lnSpc>
                <a:spcPct val="85000"/>
              </a:lnSpc>
            </a:pPr>
            <a:r>
              <a:rPr lang="en-US" altLang="zh-TW" sz="2000"/>
              <a:t> Stage 1: </a:t>
            </a:r>
            <a:r>
              <a:rPr lang="en-US" altLang="zh-TW" sz="2000" u="sng"/>
              <a:t>Sequential</a:t>
            </a:r>
            <a:r>
              <a:rPr lang="en-US" altLang="zh-TW" sz="2000"/>
              <a:t> Information Systems</a:t>
            </a:r>
          </a:p>
          <a:p>
            <a:pPr lvl="2" eaLnBrk="1" hangingPunct="1">
              <a:lnSpc>
                <a:spcPct val="85000"/>
              </a:lnSpc>
            </a:pPr>
            <a:r>
              <a:rPr lang="en-US" altLang="zh-TW"/>
              <a:t> Tapes</a:t>
            </a:r>
          </a:p>
          <a:p>
            <a:pPr lvl="2" eaLnBrk="1" hangingPunct="1">
              <a:lnSpc>
                <a:spcPct val="85000"/>
              </a:lnSpc>
            </a:pPr>
            <a:r>
              <a:rPr lang="en-US" altLang="zh-TW"/>
              <a:t> Files</a:t>
            </a:r>
          </a:p>
          <a:p>
            <a:pPr lvl="2" eaLnBrk="1" hangingPunct="1">
              <a:lnSpc>
                <a:spcPct val="85000"/>
              </a:lnSpc>
            </a:pPr>
            <a:r>
              <a:rPr lang="en-US" altLang="zh-TW"/>
              <a:t> slow, non-interactive, redundancy,... . </a:t>
            </a:r>
          </a:p>
          <a:p>
            <a:pPr lvl="1" eaLnBrk="1" hangingPunct="1">
              <a:lnSpc>
                <a:spcPct val="85000"/>
              </a:lnSpc>
            </a:pPr>
            <a:r>
              <a:rPr lang="en-US" altLang="zh-TW" sz="2000"/>
              <a:t> Stage 2: </a:t>
            </a:r>
            <a:r>
              <a:rPr lang="en-US" altLang="zh-TW" sz="2000" u="sng"/>
              <a:t>File Based</a:t>
            </a:r>
            <a:r>
              <a:rPr lang="en-US" altLang="zh-TW" sz="2000"/>
              <a:t> Information Systems</a:t>
            </a:r>
          </a:p>
          <a:p>
            <a:pPr lvl="2" eaLnBrk="1" hangingPunct="1">
              <a:lnSpc>
                <a:spcPct val="85000"/>
              </a:lnSpc>
            </a:pPr>
            <a:r>
              <a:rPr lang="en-US" altLang="zh-TW"/>
              <a:t> Disk (direct access) </a:t>
            </a:r>
          </a:p>
          <a:p>
            <a:pPr lvl="2" eaLnBrk="1" hangingPunct="1">
              <a:lnSpc>
                <a:spcPct val="85000"/>
              </a:lnSpc>
            </a:pPr>
            <a:r>
              <a:rPr lang="en-US" altLang="zh-TW"/>
              <a:t> application program has its own file            data dependence	</a:t>
            </a:r>
          </a:p>
          <a:p>
            <a:pPr lvl="2" eaLnBrk="1" hangingPunct="1">
              <a:lnSpc>
                <a:spcPct val="85000"/>
              </a:lnSpc>
            </a:pPr>
            <a:r>
              <a:rPr lang="en-US" altLang="zh-TW"/>
              <a:t> data redundancy</a:t>
            </a:r>
          </a:p>
          <a:p>
            <a:pPr lvl="1" eaLnBrk="1" hangingPunct="1">
              <a:lnSpc>
                <a:spcPct val="85000"/>
              </a:lnSpc>
            </a:pPr>
            <a:r>
              <a:rPr lang="en-US" altLang="zh-TW" sz="2000"/>
              <a:t> Stage 3: </a:t>
            </a:r>
            <a:r>
              <a:rPr lang="en-US" altLang="zh-TW" sz="2000" b="1" u="sng"/>
              <a:t>DBMS based</a:t>
            </a:r>
            <a:r>
              <a:rPr lang="en-US" altLang="zh-TW" sz="2000"/>
              <a:t> Information Systems</a:t>
            </a:r>
          </a:p>
          <a:p>
            <a:pPr lvl="2" eaLnBrk="1" hangingPunct="1">
              <a:lnSpc>
                <a:spcPct val="85000"/>
              </a:lnSpc>
            </a:pPr>
            <a:r>
              <a:rPr lang="en-US" altLang="zh-TW"/>
              <a:t> Generalized data management software</a:t>
            </a:r>
          </a:p>
          <a:p>
            <a:pPr lvl="2" eaLnBrk="1" hangingPunct="1">
              <a:lnSpc>
                <a:spcPct val="85000"/>
              </a:lnSpc>
            </a:pPr>
            <a:r>
              <a:rPr lang="en-US" altLang="zh-TW"/>
              <a:t> Transaction processing</a:t>
            </a:r>
          </a:p>
          <a:p>
            <a:pPr eaLnBrk="1" hangingPunct="1"/>
            <a:endParaRPr lang="en-US" altLang="zh-TW" sz="2000"/>
          </a:p>
        </p:txBody>
      </p:sp>
      <p:sp>
        <p:nvSpPr>
          <p:cNvPr id="46085" name="AutoShape 4"/>
          <p:cNvSpPr>
            <a:spLocks noChangeArrowheads="1"/>
          </p:cNvSpPr>
          <p:nvPr/>
        </p:nvSpPr>
        <p:spPr bwMode="auto">
          <a:xfrm>
            <a:off x="6629400" y="4419600"/>
            <a:ext cx="381000" cy="228600"/>
          </a:xfrm>
          <a:prstGeom prst="rightArrow">
            <a:avLst>
              <a:gd name="adj1" fmla="val 50000"/>
              <a:gd name="adj2" fmla="val 41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Tree>
    <p:extLst>
      <p:ext uri="{BB962C8B-B14F-4D97-AF65-F5344CB8AC3E}">
        <p14:creationId xmlns:p14="http://schemas.microsoft.com/office/powerpoint/2010/main" val="3035181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5751"/>
            <a:ext cx="8915400"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379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C32F2C78-B465-4553-B8D4-BDF620D1CB2A}" type="slidenum">
              <a:rPr lang="en-US" altLang="zh-TW">
                <a:solidFill>
                  <a:schemeClr val="tx1">
                    <a:tint val="75000"/>
                  </a:schemeClr>
                </a:solidFill>
                <a:latin typeface="+mn-lt"/>
              </a:rPr>
              <a:pPr algn="ctr">
                <a:defRPr/>
              </a:pPr>
              <a:t>21</a:t>
            </a:fld>
            <a:endParaRPr lang="en-US" altLang="zh-TW">
              <a:solidFill>
                <a:schemeClr val="tx1">
                  <a:tint val="75000"/>
                </a:schemeClr>
              </a:solidFill>
              <a:latin typeface="+mn-lt"/>
            </a:endParaRPr>
          </a:p>
        </p:txBody>
      </p:sp>
      <p:sp>
        <p:nvSpPr>
          <p:cNvPr id="70659" name="Rectangle 2"/>
          <p:cNvSpPr>
            <a:spLocks noGrp="1" noChangeArrowheads="1"/>
          </p:cNvSpPr>
          <p:nvPr>
            <p:ph type="body" idx="1"/>
          </p:nvPr>
        </p:nvSpPr>
        <p:spPr/>
        <p:txBody>
          <a:bodyPr/>
          <a:lstStyle/>
          <a:p>
            <a:pPr lvl="1" eaLnBrk="1" hangingPunct="1"/>
            <a:r>
              <a:rPr lang="en-US" altLang="zh-TW" smtClean="0"/>
              <a:t>Conventional </a:t>
            </a:r>
            <a:r>
              <a:rPr lang="en-US" altLang="zh-TW" b="1" smtClean="0"/>
              <a:t>Data Processing</a:t>
            </a:r>
            <a:r>
              <a:rPr lang="en-US" altLang="zh-TW" smtClean="0"/>
              <a:t> techniques:</a:t>
            </a:r>
          </a:p>
        </p:txBody>
      </p:sp>
      <p:sp>
        <p:nvSpPr>
          <p:cNvPr id="70660" name="Line 3"/>
          <p:cNvSpPr>
            <a:spLocks noChangeShapeType="1"/>
          </p:cNvSpPr>
          <p:nvPr/>
        </p:nvSpPr>
        <p:spPr bwMode="auto">
          <a:xfrm>
            <a:off x="2641600" y="2228850"/>
            <a:ext cx="0" cy="40576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0661" name="Group 4"/>
          <p:cNvGrpSpPr>
            <a:grpSpLocks/>
          </p:cNvGrpSpPr>
          <p:nvPr/>
        </p:nvGrpSpPr>
        <p:grpSpPr bwMode="auto">
          <a:xfrm>
            <a:off x="2409825" y="1905000"/>
            <a:ext cx="7823200" cy="4343400"/>
            <a:chOff x="558" y="1059"/>
            <a:chExt cx="4928" cy="2736"/>
          </a:xfrm>
        </p:grpSpPr>
        <p:sp>
          <p:nvSpPr>
            <p:cNvPr id="70663" name="Text Box 5"/>
            <p:cNvSpPr txBox="1">
              <a:spLocks noChangeArrowheads="1"/>
            </p:cNvSpPr>
            <p:nvPr/>
          </p:nvSpPr>
          <p:spPr bwMode="auto">
            <a:xfrm>
              <a:off x="558" y="1059"/>
              <a:ext cx="47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en-US" altLang="en-US" sz="1400">
                <a:latin typeface="Times New Roman" panose="02020603050405020304" pitchFamily="18" charset="0"/>
                <a:ea typeface="新細明體" pitchFamily="18" charset="-120"/>
              </a:endParaRPr>
            </a:p>
          </p:txBody>
        </p:sp>
        <p:sp>
          <p:nvSpPr>
            <p:cNvPr id="70664" name="Rectangle 6"/>
            <p:cNvSpPr>
              <a:spLocks noChangeArrowheads="1"/>
            </p:cNvSpPr>
            <p:nvPr/>
          </p:nvSpPr>
          <p:spPr bwMode="auto">
            <a:xfrm>
              <a:off x="622" y="1203"/>
              <a:ext cx="4864" cy="25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65" name="Text Box 7"/>
            <p:cNvSpPr txBox="1">
              <a:spLocks noChangeArrowheads="1"/>
            </p:cNvSpPr>
            <p:nvPr/>
          </p:nvSpPr>
          <p:spPr bwMode="auto">
            <a:xfrm>
              <a:off x="878" y="1347"/>
              <a:ext cx="12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b="1">
                  <a:latin typeface="Times New Roman" panose="02020603050405020304" pitchFamily="18" charset="0"/>
                </a:rPr>
                <a:t>Enterprise</a:t>
              </a:r>
              <a:r>
                <a:rPr kumimoji="1" lang="en-US" altLang="zh-TW" sz="1400">
                  <a:latin typeface="Times New Roman" panose="02020603050405020304" pitchFamily="18" charset="0"/>
                </a:rPr>
                <a:t>:</a:t>
              </a:r>
            </a:p>
          </p:txBody>
        </p:sp>
        <p:sp>
          <p:nvSpPr>
            <p:cNvPr id="70666" name="Text Box 8"/>
            <p:cNvSpPr txBox="1">
              <a:spLocks noChangeArrowheads="1"/>
            </p:cNvSpPr>
            <p:nvPr/>
          </p:nvSpPr>
          <p:spPr bwMode="auto">
            <a:xfrm>
              <a:off x="814" y="1707"/>
              <a:ext cx="9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b="1">
                  <a:latin typeface="Times New Roman" panose="02020603050405020304" pitchFamily="18" charset="0"/>
                </a:rPr>
                <a:t>Application</a:t>
              </a:r>
              <a:br>
                <a:rPr kumimoji="1" lang="en-US" altLang="zh-TW" sz="1400" b="1">
                  <a:latin typeface="Times New Roman" panose="02020603050405020304" pitchFamily="18" charset="0"/>
                </a:rPr>
              </a:br>
              <a:r>
                <a:rPr kumimoji="1" lang="en-US" altLang="zh-TW" sz="1400" b="1">
                  <a:latin typeface="Times New Roman" panose="02020603050405020304" pitchFamily="18" charset="0"/>
                </a:rPr>
                <a:t>System A</a:t>
              </a:r>
            </a:p>
          </p:txBody>
        </p:sp>
        <p:sp>
          <p:nvSpPr>
            <p:cNvPr id="70667" name="Text Box 9"/>
            <p:cNvSpPr txBox="1">
              <a:spLocks noChangeArrowheads="1"/>
            </p:cNvSpPr>
            <p:nvPr/>
          </p:nvSpPr>
          <p:spPr bwMode="auto">
            <a:xfrm>
              <a:off x="3630" y="1671"/>
              <a:ext cx="10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en-US" altLang="en-US" sz="1400">
                <a:latin typeface="Times New Roman" panose="02020603050405020304" pitchFamily="18" charset="0"/>
                <a:ea typeface="新細明體" pitchFamily="18" charset="-120"/>
              </a:endParaRPr>
            </a:p>
          </p:txBody>
        </p:sp>
        <p:sp>
          <p:nvSpPr>
            <p:cNvPr id="70668" name="Text Box 10"/>
            <p:cNvSpPr txBox="1">
              <a:spLocks noChangeArrowheads="1"/>
            </p:cNvSpPr>
            <p:nvPr/>
          </p:nvSpPr>
          <p:spPr bwMode="auto">
            <a:xfrm>
              <a:off x="1838" y="1684"/>
              <a:ext cx="9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Application Program A</a:t>
              </a:r>
            </a:p>
          </p:txBody>
        </p:sp>
        <p:sp>
          <p:nvSpPr>
            <p:cNvPr id="70669" name="Text Box 11"/>
            <p:cNvSpPr txBox="1">
              <a:spLocks noChangeArrowheads="1"/>
            </p:cNvSpPr>
            <p:nvPr/>
          </p:nvSpPr>
          <p:spPr bwMode="auto">
            <a:xfrm>
              <a:off x="3238" y="1754"/>
              <a:ext cx="8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File System A</a:t>
              </a:r>
            </a:p>
          </p:txBody>
        </p:sp>
        <p:sp>
          <p:nvSpPr>
            <p:cNvPr id="70670" name="Text Box 12"/>
            <p:cNvSpPr txBox="1">
              <a:spLocks noChangeArrowheads="1"/>
            </p:cNvSpPr>
            <p:nvPr/>
          </p:nvSpPr>
          <p:spPr bwMode="auto">
            <a:xfrm>
              <a:off x="4462" y="1599"/>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b="1">
                  <a:latin typeface="Times New Roman" panose="02020603050405020304" pitchFamily="18" charset="0"/>
                </a:rPr>
                <a:t/>
              </a:r>
              <a:br>
                <a:rPr kumimoji="1" lang="en-US" altLang="zh-TW" sz="1400" b="1">
                  <a:latin typeface="Times New Roman" panose="02020603050405020304" pitchFamily="18" charset="0"/>
                </a:rPr>
              </a:br>
              <a:r>
                <a:rPr kumimoji="1" lang="en-US" altLang="zh-TW" sz="1400" b="1">
                  <a:latin typeface="Times New Roman" panose="02020603050405020304" pitchFamily="18" charset="0"/>
                </a:rPr>
                <a:t> </a:t>
              </a:r>
              <a:r>
                <a:rPr kumimoji="1" lang="en-US" altLang="zh-TW" sz="1800" b="1">
                  <a:latin typeface="Times New Roman" panose="02020603050405020304" pitchFamily="18" charset="0"/>
                </a:rPr>
                <a:t>Custome</a:t>
              </a:r>
              <a:r>
                <a:rPr kumimoji="1" lang="en-US" altLang="zh-TW" sz="1800">
                  <a:latin typeface="Times New Roman" panose="02020603050405020304" pitchFamily="18" charset="0"/>
                </a:rPr>
                <a:t>r</a:t>
              </a:r>
            </a:p>
          </p:txBody>
        </p:sp>
        <p:grpSp>
          <p:nvGrpSpPr>
            <p:cNvPr id="70671" name="Group 13"/>
            <p:cNvGrpSpPr>
              <a:grpSpLocks/>
            </p:cNvGrpSpPr>
            <p:nvPr/>
          </p:nvGrpSpPr>
          <p:grpSpPr bwMode="auto">
            <a:xfrm>
              <a:off x="750" y="1563"/>
              <a:ext cx="3648" cy="576"/>
              <a:chOff x="576" y="2496"/>
              <a:chExt cx="2736" cy="768"/>
            </a:xfrm>
          </p:grpSpPr>
          <p:sp>
            <p:nvSpPr>
              <p:cNvPr id="70691" name="Rectangle 14"/>
              <p:cNvSpPr>
                <a:spLocks noChangeArrowheads="1"/>
              </p:cNvSpPr>
              <p:nvPr/>
            </p:nvSpPr>
            <p:spPr bwMode="auto">
              <a:xfrm>
                <a:off x="576" y="2496"/>
                <a:ext cx="2736" cy="7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92" name="Rectangle 15"/>
              <p:cNvSpPr>
                <a:spLocks noChangeArrowheads="1"/>
              </p:cNvSpPr>
              <p:nvPr/>
            </p:nvSpPr>
            <p:spPr bwMode="auto">
              <a:xfrm>
                <a:off x="1296" y="2640"/>
                <a:ext cx="864"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93" name="Rectangle 16"/>
              <p:cNvSpPr>
                <a:spLocks noChangeArrowheads="1"/>
              </p:cNvSpPr>
              <p:nvPr/>
            </p:nvSpPr>
            <p:spPr bwMode="auto">
              <a:xfrm>
                <a:off x="2352" y="2640"/>
                <a:ext cx="816"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94" name="Line 17"/>
              <p:cNvSpPr>
                <a:spLocks noChangeShapeType="1"/>
              </p:cNvSpPr>
              <p:nvPr/>
            </p:nvSpPr>
            <p:spPr bwMode="auto">
              <a:xfrm>
                <a:off x="2160" y="2880"/>
                <a:ext cx="1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672" name="Group 18"/>
            <p:cNvGrpSpPr>
              <a:grpSpLocks/>
            </p:cNvGrpSpPr>
            <p:nvPr/>
          </p:nvGrpSpPr>
          <p:grpSpPr bwMode="auto">
            <a:xfrm>
              <a:off x="750" y="2283"/>
              <a:ext cx="3648" cy="576"/>
              <a:chOff x="576" y="2496"/>
              <a:chExt cx="2736" cy="768"/>
            </a:xfrm>
          </p:grpSpPr>
          <p:sp>
            <p:nvSpPr>
              <p:cNvPr id="70687" name="Rectangle 19"/>
              <p:cNvSpPr>
                <a:spLocks noChangeArrowheads="1"/>
              </p:cNvSpPr>
              <p:nvPr/>
            </p:nvSpPr>
            <p:spPr bwMode="auto">
              <a:xfrm>
                <a:off x="576" y="2496"/>
                <a:ext cx="2736" cy="7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88" name="Rectangle 20"/>
              <p:cNvSpPr>
                <a:spLocks noChangeArrowheads="1"/>
              </p:cNvSpPr>
              <p:nvPr/>
            </p:nvSpPr>
            <p:spPr bwMode="auto">
              <a:xfrm>
                <a:off x="1296" y="2640"/>
                <a:ext cx="864"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89" name="Rectangle 21"/>
              <p:cNvSpPr>
                <a:spLocks noChangeArrowheads="1"/>
              </p:cNvSpPr>
              <p:nvPr/>
            </p:nvSpPr>
            <p:spPr bwMode="auto">
              <a:xfrm>
                <a:off x="2352" y="2640"/>
                <a:ext cx="816"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90" name="Line 22"/>
              <p:cNvSpPr>
                <a:spLocks noChangeShapeType="1"/>
              </p:cNvSpPr>
              <p:nvPr/>
            </p:nvSpPr>
            <p:spPr bwMode="auto">
              <a:xfrm>
                <a:off x="2160" y="2880"/>
                <a:ext cx="1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673" name="Text Box 23"/>
            <p:cNvSpPr txBox="1">
              <a:spLocks noChangeArrowheads="1"/>
            </p:cNvSpPr>
            <p:nvPr/>
          </p:nvSpPr>
          <p:spPr bwMode="auto">
            <a:xfrm>
              <a:off x="814" y="2463"/>
              <a:ext cx="11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b="1">
                  <a:latin typeface="Times New Roman" panose="02020603050405020304" pitchFamily="18" charset="0"/>
                </a:rPr>
                <a:t>Application</a:t>
              </a:r>
              <a:br>
                <a:rPr kumimoji="1" lang="en-US" altLang="zh-TW" sz="1400" b="1">
                  <a:latin typeface="Times New Roman" panose="02020603050405020304" pitchFamily="18" charset="0"/>
                </a:rPr>
              </a:br>
              <a:r>
                <a:rPr kumimoji="1" lang="en-US" altLang="zh-TW" sz="1400" b="1">
                  <a:latin typeface="Times New Roman" panose="02020603050405020304" pitchFamily="18" charset="0"/>
                </a:rPr>
                <a:t>System B</a:t>
              </a:r>
            </a:p>
          </p:txBody>
        </p:sp>
        <p:sp>
          <p:nvSpPr>
            <p:cNvPr id="70674" name="Text Box 24"/>
            <p:cNvSpPr txBox="1">
              <a:spLocks noChangeArrowheads="1"/>
            </p:cNvSpPr>
            <p:nvPr/>
          </p:nvSpPr>
          <p:spPr bwMode="auto">
            <a:xfrm>
              <a:off x="1874" y="2394"/>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Application Program B</a:t>
              </a:r>
            </a:p>
          </p:txBody>
        </p:sp>
        <p:sp>
          <p:nvSpPr>
            <p:cNvPr id="70675" name="Text Box 25"/>
            <p:cNvSpPr txBox="1">
              <a:spLocks noChangeArrowheads="1"/>
            </p:cNvSpPr>
            <p:nvPr/>
          </p:nvSpPr>
          <p:spPr bwMode="auto">
            <a:xfrm>
              <a:off x="3246" y="2463"/>
              <a:ext cx="10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File  System B</a:t>
              </a:r>
            </a:p>
          </p:txBody>
        </p:sp>
        <p:sp>
          <p:nvSpPr>
            <p:cNvPr id="70676" name="Text Box 26"/>
            <p:cNvSpPr txBox="1">
              <a:spLocks noChangeArrowheads="1"/>
            </p:cNvSpPr>
            <p:nvPr/>
          </p:nvSpPr>
          <p:spPr bwMode="auto">
            <a:xfrm>
              <a:off x="4526" y="2471"/>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800" b="1">
                  <a:latin typeface="Times New Roman" panose="02020603050405020304" pitchFamily="18" charset="0"/>
                </a:rPr>
                <a:t>Invoice</a:t>
              </a:r>
            </a:p>
          </p:txBody>
        </p:sp>
        <p:grpSp>
          <p:nvGrpSpPr>
            <p:cNvPr id="70677" name="Group 27"/>
            <p:cNvGrpSpPr>
              <a:grpSpLocks/>
            </p:cNvGrpSpPr>
            <p:nvPr/>
          </p:nvGrpSpPr>
          <p:grpSpPr bwMode="auto">
            <a:xfrm>
              <a:off x="814" y="3147"/>
              <a:ext cx="3648" cy="576"/>
              <a:chOff x="576" y="2496"/>
              <a:chExt cx="2736" cy="768"/>
            </a:xfrm>
          </p:grpSpPr>
          <p:sp>
            <p:nvSpPr>
              <p:cNvPr id="70683" name="Rectangle 28"/>
              <p:cNvSpPr>
                <a:spLocks noChangeArrowheads="1"/>
              </p:cNvSpPr>
              <p:nvPr/>
            </p:nvSpPr>
            <p:spPr bwMode="auto">
              <a:xfrm>
                <a:off x="576" y="2496"/>
                <a:ext cx="2736" cy="7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84" name="Rectangle 29"/>
              <p:cNvSpPr>
                <a:spLocks noChangeArrowheads="1"/>
              </p:cNvSpPr>
              <p:nvPr/>
            </p:nvSpPr>
            <p:spPr bwMode="auto">
              <a:xfrm>
                <a:off x="1296" y="2640"/>
                <a:ext cx="864"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85" name="Rectangle 30"/>
              <p:cNvSpPr>
                <a:spLocks noChangeArrowheads="1"/>
              </p:cNvSpPr>
              <p:nvPr/>
            </p:nvSpPr>
            <p:spPr bwMode="auto">
              <a:xfrm>
                <a:off x="2352" y="2640"/>
                <a:ext cx="816"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0686" name="Line 31"/>
              <p:cNvSpPr>
                <a:spLocks noChangeShapeType="1"/>
              </p:cNvSpPr>
              <p:nvPr/>
            </p:nvSpPr>
            <p:spPr bwMode="auto">
              <a:xfrm>
                <a:off x="2160" y="2880"/>
                <a:ext cx="19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678" name="Text Box 32"/>
            <p:cNvSpPr txBox="1">
              <a:spLocks noChangeArrowheads="1"/>
            </p:cNvSpPr>
            <p:nvPr/>
          </p:nvSpPr>
          <p:spPr bwMode="auto">
            <a:xfrm>
              <a:off x="814" y="3246"/>
              <a:ext cx="9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b="1">
                  <a:latin typeface="Times New Roman" panose="02020603050405020304" pitchFamily="18" charset="0"/>
                </a:rPr>
                <a:t>Application</a:t>
              </a:r>
              <a:br>
                <a:rPr kumimoji="1" lang="en-US" altLang="zh-TW" sz="1400" b="1">
                  <a:latin typeface="Times New Roman" panose="02020603050405020304" pitchFamily="18" charset="0"/>
                </a:rPr>
              </a:br>
              <a:r>
                <a:rPr kumimoji="1" lang="en-US" altLang="zh-TW" sz="1400" b="1">
                  <a:latin typeface="Times New Roman" panose="02020603050405020304" pitchFamily="18" charset="0"/>
                </a:rPr>
                <a:t>System N</a:t>
              </a:r>
            </a:p>
          </p:txBody>
        </p:sp>
        <p:sp>
          <p:nvSpPr>
            <p:cNvPr id="70679" name="Text Box 33"/>
            <p:cNvSpPr txBox="1">
              <a:spLocks noChangeArrowheads="1"/>
            </p:cNvSpPr>
            <p:nvPr/>
          </p:nvSpPr>
          <p:spPr bwMode="auto">
            <a:xfrm>
              <a:off x="1914" y="3264"/>
              <a:ext cx="9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Application</a:t>
              </a:r>
              <a:br>
                <a:rPr kumimoji="1" lang="en-US" altLang="zh-TW" sz="1400">
                  <a:latin typeface="Times New Roman" panose="02020603050405020304" pitchFamily="18" charset="0"/>
                </a:rPr>
              </a:br>
              <a:r>
                <a:rPr kumimoji="1" lang="en-US" altLang="zh-TW" sz="1400">
                  <a:latin typeface="Times New Roman" panose="02020603050405020304" pitchFamily="18" charset="0"/>
                </a:rPr>
                <a:t>Program  N</a:t>
              </a:r>
            </a:p>
          </p:txBody>
        </p:sp>
        <p:sp>
          <p:nvSpPr>
            <p:cNvPr id="70680" name="Text Box 34"/>
            <p:cNvSpPr txBox="1">
              <a:spLocks noChangeArrowheads="1"/>
            </p:cNvSpPr>
            <p:nvPr/>
          </p:nvSpPr>
          <p:spPr bwMode="auto">
            <a:xfrm>
              <a:off x="3254" y="3349"/>
              <a:ext cx="10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File System N</a:t>
              </a:r>
            </a:p>
          </p:txBody>
        </p:sp>
        <p:sp>
          <p:nvSpPr>
            <p:cNvPr id="70681" name="Text Box 35"/>
            <p:cNvSpPr txBox="1">
              <a:spLocks noChangeArrowheads="1"/>
            </p:cNvSpPr>
            <p:nvPr/>
          </p:nvSpPr>
          <p:spPr bwMode="auto">
            <a:xfrm>
              <a:off x="4544" y="3311"/>
              <a:ext cx="8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800" b="1">
                  <a:latin typeface="Times New Roman" panose="02020603050405020304" pitchFamily="18" charset="0"/>
                </a:rPr>
                <a:t>Inventory</a:t>
              </a:r>
            </a:p>
          </p:txBody>
        </p:sp>
        <p:sp>
          <p:nvSpPr>
            <p:cNvPr id="70682" name="Text Box 36"/>
            <p:cNvSpPr txBox="1">
              <a:spLocks noChangeArrowheads="1"/>
            </p:cNvSpPr>
            <p:nvPr/>
          </p:nvSpPr>
          <p:spPr bwMode="auto">
            <a:xfrm>
              <a:off x="2222" y="2859"/>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b="1">
                  <a:latin typeface="Times New Roman" panose="02020603050405020304" pitchFamily="18" charset="0"/>
                </a:rPr>
                <a:t>…</a:t>
              </a:r>
            </a:p>
          </p:txBody>
        </p:sp>
      </p:grpSp>
      <p:sp>
        <p:nvSpPr>
          <p:cNvPr id="70662" name="Rectangle 38"/>
          <p:cNvSpPr>
            <a:spLocks noGrp="1" noChangeArrowheads="1"/>
          </p:cNvSpPr>
          <p:nvPr>
            <p:ph type="title"/>
          </p:nvPr>
        </p:nvSpPr>
        <p:spPr>
          <a:xfrm>
            <a:off x="2324100" y="533400"/>
            <a:ext cx="7543800" cy="762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TW" smtClean="0"/>
              <a:t>File Based Information Systems</a:t>
            </a:r>
          </a:p>
        </p:txBody>
      </p:sp>
    </p:spTree>
    <p:extLst>
      <p:ext uri="{BB962C8B-B14F-4D97-AF65-F5344CB8AC3E}">
        <p14:creationId xmlns:p14="http://schemas.microsoft.com/office/powerpoint/2010/main" val="4196434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42542288-DAF2-422D-803A-67E614039F1C}" type="slidenum">
              <a:rPr lang="en-US" altLang="zh-TW">
                <a:solidFill>
                  <a:schemeClr val="tx1">
                    <a:tint val="75000"/>
                  </a:schemeClr>
                </a:solidFill>
                <a:latin typeface="+mn-lt"/>
              </a:rPr>
              <a:pPr algn="ctr">
                <a:defRPr/>
              </a:pPr>
              <a:t>22</a:t>
            </a:fld>
            <a:endParaRPr lang="en-US" altLang="zh-TW">
              <a:solidFill>
                <a:schemeClr val="tx1">
                  <a:tint val="75000"/>
                </a:schemeClr>
              </a:solidFill>
              <a:latin typeface="+mn-lt"/>
            </a:endParaRPr>
          </a:p>
        </p:txBody>
      </p:sp>
      <p:sp>
        <p:nvSpPr>
          <p:cNvPr id="7168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a:normAutofit fontScale="90000"/>
          </a:bodyPr>
          <a:lstStyle/>
          <a:p>
            <a:pPr eaLnBrk="1" hangingPunct="1"/>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endParaRPr lang="en-US" altLang="zh-TW" smtClean="0"/>
          </a:p>
        </p:txBody>
      </p:sp>
      <p:sp>
        <p:nvSpPr>
          <p:cNvPr id="71684" name="Line 3"/>
          <p:cNvSpPr>
            <a:spLocks noChangeShapeType="1"/>
          </p:cNvSpPr>
          <p:nvPr/>
        </p:nvSpPr>
        <p:spPr bwMode="auto">
          <a:xfrm>
            <a:off x="7924800" y="4000500"/>
            <a:ext cx="0" cy="5143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685" name="Group 4"/>
          <p:cNvGrpSpPr>
            <a:grpSpLocks/>
          </p:cNvGrpSpPr>
          <p:nvPr/>
        </p:nvGrpSpPr>
        <p:grpSpPr bwMode="auto">
          <a:xfrm>
            <a:off x="2690814" y="1620838"/>
            <a:ext cx="6865937" cy="4619624"/>
            <a:chOff x="735" y="1021"/>
            <a:chExt cx="4325" cy="2910"/>
          </a:xfrm>
        </p:grpSpPr>
        <p:sp>
          <p:nvSpPr>
            <p:cNvPr id="71687" name="AutoShape 5"/>
            <p:cNvSpPr>
              <a:spLocks noChangeArrowheads="1"/>
            </p:cNvSpPr>
            <p:nvPr/>
          </p:nvSpPr>
          <p:spPr bwMode="auto">
            <a:xfrm>
              <a:off x="3900" y="2404"/>
              <a:ext cx="706" cy="252"/>
            </a:xfrm>
            <a:prstGeom prst="upDownArrow">
              <a:avLst>
                <a:gd name="adj1" fmla="val 50000"/>
                <a:gd name="adj2" fmla="val 2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688" name="Line 6"/>
            <p:cNvSpPr>
              <a:spLocks noChangeShapeType="1"/>
            </p:cNvSpPr>
            <p:nvPr/>
          </p:nvSpPr>
          <p:spPr bwMode="auto">
            <a:xfrm>
              <a:off x="2255" y="2332"/>
              <a:ext cx="1097" cy="45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89" name="AutoShape 7"/>
            <p:cNvSpPr>
              <a:spLocks noChangeArrowheads="1"/>
            </p:cNvSpPr>
            <p:nvPr/>
          </p:nvSpPr>
          <p:spPr bwMode="auto">
            <a:xfrm>
              <a:off x="2271" y="2339"/>
              <a:ext cx="548" cy="272"/>
            </a:xfrm>
            <a:prstGeom prst="upDownArrow">
              <a:avLst>
                <a:gd name="adj1" fmla="val 50000"/>
                <a:gd name="adj2" fmla="val 2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690" name="AutoShape 8"/>
            <p:cNvSpPr>
              <a:spLocks noChangeArrowheads="1"/>
            </p:cNvSpPr>
            <p:nvPr/>
          </p:nvSpPr>
          <p:spPr bwMode="auto">
            <a:xfrm>
              <a:off x="735" y="1021"/>
              <a:ext cx="1504" cy="1031"/>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691" name="AutoShape 9"/>
            <p:cNvSpPr>
              <a:spLocks noChangeArrowheads="1"/>
            </p:cNvSpPr>
            <p:nvPr/>
          </p:nvSpPr>
          <p:spPr bwMode="auto">
            <a:xfrm>
              <a:off x="3430" y="2430"/>
              <a:ext cx="1630" cy="1356"/>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692" name="AutoShape 10"/>
            <p:cNvSpPr>
              <a:spLocks noChangeArrowheads="1"/>
            </p:cNvSpPr>
            <p:nvPr/>
          </p:nvSpPr>
          <p:spPr bwMode="auto">
            <a:xfrm>
              <a:off x="735" y="2362"/>
              <a:ext cx="1567" cy="1322"/>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693" name="AutoShape 11"/>
            <p:cNvSpPr>
              <a:spLocks noChangeArrowheads="1"/>
            </p:cNvSpPr>
            <p:nvPr/>
          </p:nvSpPr>
          <p:spPr bwMode="auto">
            <a:xfrm>
              <a:off x="3430" y="1021"/>
              <a:ext cx="1505" cy="1031"/>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694" name="Text Box 12"/>
            <p:cNvSpPr txBox="1">
              <a:spLocks noChangeArrowheads="1"/>
            </p:cNvSpPr>
            <p:nvPr/>
          </p:nvSpPr>
          <p:spPr bwMode="auto">
            <a:xfrm>
              <a:off x="1048" y="1125"/>
              <a:ext cx="9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600" b="1">
                  <a:latin typeface="Times New Roman" panose="02020603050405020304" pitchFamily="18" charset="0"/>
                </a:rPr>
                <a:t>Customer</a:t>
              </a:r>
            </a:p>
          </p:txBody>
        </p:sp>
        <p:sp>
          <p:nvSpPr>
            <p:cNvPr id="71695" name="Text Box 13"/>
            <p:cNvSpPr txBox="1">
              <a:spLocks noChangeArrowheads="1"/>
            </p:cNvSpPr>
            <p:nvPr/>
          </p:nvSpPr>
          <p:spPr bwMode="auto">
            <a:xfrm>
              <a:off x="3806" y="1125"/>
              <a:ext cx="9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600" b="1">
                  <a:latin typeface="Times New Roman" panose="02020603050405020304" pitchFamily="18" charset="0"/>
                </a:rPr>
                <a:t>Invoice</a:t>
              </a:r>
            </a:p>
          </p:txBody>
        </p:sp>
        <p:sp>
          <p:nvSpPr>
            <p:cNvPr id="71696" name="Text Box 14"/>
            <p:cNvSpPr txBox="1">
              <a:spLocks noChangeArrowheads="1"/>
            </p:cNvSpPr>
            <p:nvPr/>
          </p:nvSpPr>
          <p:spPr bwMode="auto">
            <a:xfrm>
              <a:off x="1111" y="2464"/>
              <a:ext cx="9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600" b="1">
                  <a:latin typeface="Times New Roman" panose="02020603050405020304" pitchFamily="18" charset="0"/>
                </a:rPr>
                <a:t>Inventory</a:t>
              </a:r>
            </a:p>
          </p:txBody>
        </p:sp>
        <p:sp>
          <p:nvSpPr>
            <p:cNvPr id="71697" name="Text Box 15"/>
            <p:cNvSpPr txBox="1">
              <a:spLocks noChangeArrowheads="1"/>
            </p:cNvSpPr>
            <p:nvPr/>
          </p:nvSpPr>
          <p:spPr bwMode="auto">
            <a:xfrm>
              <a:off x="3932" y="2534"/>
              <a:ext cx="8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600" b="1">
                  <a:latin typeface="Times New Roman" panose="02020603050405020304" pitchFamily="18" charset="0"/>
                </a:rPr>
                <a:t>Parts</a:t>
              </a:r>
            </a:p>
          </p:txBody>
        </p:sp>
        <p:sp>
          <p:nvSpPr>
            <p:cNvPr id="71698" name="Text Box 16"/>
            <p:cNvSpPr txBox="1">
              <a:spLocks noChangeArrowheads="1"/>
            </p:cNvSpPr>
            <p:nvPr/>
          </p:nvSpPr>
          <p:spPr bwMode="auto">
            <a:xfrm>
              <a:off x="852" y="1365"/>
              <a:ext cx="1387"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70000"/>
                </a:lnSpc>
                <a:spcBef>
                  <a:spcPct val="50000"/>
                </a:spcBef>
                <a:buFontTx/>
                <a:buNone/>
              </a:pPr>
              <a:r>
                <a:rPr kumimoji="1" lang="en-US" altLang="zh-TW" sz="1400">
                  <a:latin typeface="Times New Roman" panose="02020603050405020304" pitchFamily="18" charset="0"/>
                </a:rPr>
                <a:t>Customer No.</a:t>
              </a:r>
              <a:endParaRPr kumimoji="1" lang="en-US" altLang="zh-TW" sz="1400" u="sng">
                <a:solidFill>
                  <a:schemeClr val="folHlink"/>
                </a:solidFill>
                <a:latin typeface="Times New Roman" panose="02020603050405020304" pitchFamily="18" charset="0"/>
              </a:endParaRPr>
            </a:p>
            <a:p>
              <a:pPr eaLnBrk="1" hangingPunct="1">
                <a:lnSpc>
                  <a:spcPct val="70000"/>
                </a:lnSpc>
                <a:spcBef>
                  <a:spcPct val="50000"/>
                </a:spcBef>
                <a:buFontTx/>
                <a:buNone/>
              </a:pPr>
              <a:r>
                <a:rPr kumimoji="1" lang="en-US" altLang="zh-TW" sz="1400" u="sng">
                  <a:solidFill>
                    <a:schemeClr val="folHlink"/>
                  </a:solidFill>
                  <a:latin typeface="Times New Roman" panose="02020603050405020304" pitchFamily="18" charset="0"/>
                </a:rPr>
                <a:t>Customer Name</a:t>
              </a:r>
            </a:p>
            <a:p>
              <a:pPr eaLnBrk="1" hangingPunct="1">
                <a:lnSpc>
                  <a:spcPct val="70000"/>
                </a:lnSpc>
                <a:spcBef>
                  <a:spcPct val="50000"/>
                </a:spcBef>
                <a:buFontTx/>
                <a:buNone/>
              </a:pPr>
              <a:r>
                <a:rPr kumimoji="1" lang="en-US" altLang="zh-TW" sz="1400">
                  <a:latin typeface="Times New Roman" panose="02020603050405020304" pitchFamily="18" charset="0"/>
                </a:rPr>
                <a:t>Customer Addr.</a:t>
              </a:r>
            </a:p>
            <a:p>
              <a:pPr eaLnBrk="1" hangingPunct="1">
                <a:lnSpc>
                  <a:spcPct val="70000"/>
                </a:lnSpc>
                <a:spcBef>
                  <a:spcPct val="50000"/>
                </a:spcBef>
                <a:buFontTx/>
                <a:buNone/>
              </a:pPr>
              <a:r>
                <a:rPr kumimoji="1" lang="en-US" altLang="zh-TW" sz="1400">
                  <a:latin typeface="Times New Roman" panose="02020603050405020304" pitchFamily="18" charset="0"/>
                </a:rPr>
                <a:t>Social Security ID</a:t>
              </a:r>
            </a:p>
          </p:txBody>
        </p:sp>
        <p:sp>
          <p:nvSpPr>
            <p:cNvPr id="71699" name="Text Box 17"/>
            <p:cNvSpPr txBox="1">
              <a:spLocks noChangeArrowheads="1"/>
            </p:cNvSpPr>
            <p:nvPr/>
          </p:nvSpPr>
          <p:spPr bwMode="auto">
            <a:xfrm>
              <a:off x="3563" y="1297"/>
              <a:ext cx="1191"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TW" sz="1400">
                  <a:latin typeface="Times New Roman" panose="02020603050405020304" pitchFamily="18" charset="0"/>
                </a:rPr>
                <a:t>Customer No.</a:t>
              </a:r>
              <a:endParaRPr kumimoji="1" lang="en-US" altLang="zh-TW" sz="1400" u="sng">
                <a:solidFill>
                  <a:schemeClr val="folHlink"/>
                </a:solidFill>
                <a:latin typeface="Times New Roman" panose="02020603050405020304" pitchFamily="18" charset="0"/>
              </a:endParaRPr>
            </a:p>
            <a:p>
              <a:pPr eaLnBrk="1" hangingPunct="1">
                <a:lnSpc>
                  <a:spcPct val="50000"/>
                </a:lnSpc>
                <a:spcBef>
                  <a:spcPct val="50000"/>
                </a:spcBef>
                <a:buFontTx/>
                <a:buNone/>
              </a:pPr>
              <a:r>
                <a:rPr kumimoji="1" lang="en-US" altLang="zh-TW" sz="1400" u="sng">
                  <a:solidFill>
                    <a:schemeClr val="folHlink"/>
                  </a:solidFill>
                  <a:latin typeface="Times New Roman" panose="02020603050405020304" pitchFamily="18" charset="0"/>
                </a:rPr>
                <a:t>Customer Name</a:t>
              </a:r>
            </a:p>
            <a:p>
              <a:pPr eaLnBrk="1" hangingPunct="1">
                <a:lnSpc>
                  <a:spcPct val="50000"/>
                </a:lnSpc>
                <a:spcBef>
                  <a:spcPct val="50000"/>
                </a:spcBef>
                <a:buFontTx/>
                <a:buNone/>
              </a:pPr>
              <a:r>
                <a:rPr kumimoji="1" lang="en-US" altLang="zh-TW" sz="1400">
                  <a:latin typeface="Times New Roman" panose="02020603050405020304" pitchFamily="18" charset="0"/>
                </a:rPr>
                <a:t>Part No.</a:t>
              </a:r>
            </a:p>
            <a:p>
              <a:pPr eaLnBrk="1" hangingPunct="1">
                <a:lnSpc>
                  <a:spcPct val="50000"/>
                </a:lnSpc>
                <a:spcBef>
                  <a:spcPct val="50000"/>
                </a:spcBef>
                <a:buFontTx/>
                <a:buNone/>
              </a:pPr>
              <a:r>
                <a:rPr kumimoji="1" lang="en-US" altLang="zh-TW" sz="1400">
                  <a:latin typeface="Times New Roman" panose="02020603050405020304" pitchFamily="18" charset="0"/>
                </a:rPr>
                <a:t>Quantities</a:t>
              </a:r>
              <a:endParaRPr kumimoji="1" lang="en-US" altLang="zh-TW" sz="1400" b="1">
                <a:solidFill>
                  <a:schemeClr val="accent2"/>
                </a:solidFill>
                <a:latin typeface="Times New Roman" panose="02020603050405020304" pitchFamily="18" charset="0"/>
              </a:endParaRPr>
            </a:p>
            <a:p>
              <a:pPr eaLnBrk="1" hangingPunct="1">
                <a:lnSpc>
                  <a:spcPct val="50000"/>
                </a:lnSpc>
                <a:spcBef>
                  <a:spcPct val="50000"/>
                </a:spcBef>
                <a:buFontTx/>
                <a:buNone/>
              </a:pPr>
              <a:r>
                <a:rPr kumimoji="1" lang="en-US" altLang="zh-TW" sz="1400" b="1">
                  <a:solidFill>
                    <a:schemeClr val="accent2"/>
                  </a:solidFill>
                  <a:latin typeface="Times New Roman" panose="02020603050405020304" pitchFamily="18" charset="0"/>
                </a:rPr>
                <a:t>Unit Price</a:t>
              </a:r>
            </a:p>
          </p:txBody>
        </p:sp>
        <p:sp>
          <p:nvSpPr>
            <p:cNvPr id="71700" name="Text Box 18"/>
            <p:cNvSpPr txBox="1">
              <a:spLocks noChangeArrowheads="1"/>
            </p:cNvSpPr>
            <p:nvPr/>
          </p:nvSpPr>
          <p:spPr bwMode="auto">
            <a:xfrm>
              <a:off x="790" y="2784"/>
              <a:ext cx="1565" cy="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0000"/>
                </a:lnSpc>
                <a:spcBef>
                  <a:spcPct val="50000"/>
                </a:spcBef>
                <a:buFontTx/>
                <a:buNone/>
              </a:pPr>
              <a:r>
                <a:rPr kumimoji="1" lang="en-US" altLang="zh-TW" sz="1400">
                  <a:latin typeface="Times New Roman" panose="02020603050405020304" pitchFamily="18" charset="0"/>
                </a:rPr>
                <a:t>Part No.</a:t>
              </a:r>
            </a:p>
            <a:p>
              <a:pPr eaLnBrk="1" hangingPunct="1">
                <a:lnSpc>
                  <a:spcPct val="50000"/>
                </a:lnSpc>
                <a:spcBef>
                  <a:spcPct val="50000"/>
                </a:spcBef>
                <a:buFontTx/>
                <a:buNone/>
              </a:pPr>
              <a:r>
                <a:rPr kumimoji="1" lang="en-US" altLang="zh-TW" sz="1400">
                  <a:latin typeface="Times New Roman" panose="02020603050405020304" pitchFamily="18" charset="0"/>
                </a:rPr>
                <a:t>Part Description </a:t>
              </a:r>
              <a:endParaRPr kumimoji="1" lang="en-US" altLang="zh-TW" sz="1400" b="1">
                <a:solidFill>
                  <a:schemeClr val="accent2"/>
                </a:solidFill>
                <a:latin typeface="Times New Roman" panose="02020603050405020304" pitchFamily="18" charset="0"/>
              </a:endParaRPr>
            </a:p>
            <a:p>
              <a:pPr eaLnBrk="1" hangingPunct="1">
                <a:lnSpc>
                  <a:spcPct val="50000"/>
                </a:lnSpc>
                <a:spcBef>
                  <a:spcPct val="50000"/>
                </a:spcBef>
                <a:buFontTx/>
                <a:buNone/>
              </a:pPr>
              <a:r>
                <a:rPr kumimoji="1" lang="en-US" altLang="zh-TW" sz="1400" b="1">
                  <a:solidFill>
                    <a:schemeClr val="accent2"/>
                  </a:solidFill>
                  <a:latin typeface="Times New Roman" panose="02020603050405020304" pitchFamily="18" charset="0"/>
                </a:rPr>
                <a:t>Unit Price</a:t>
              </a:r>
              <a:r>
                <a:rPr kumimoji="1" lang="en-US" altLang="zh-TW" sz="1400">
                  <a:latin typeface="Times New Roman" panose="02020603050405020304" pitchFamily="18" charset="0"/>
                </a:rPr>
                <a:t> </a:t>
              </a:r>
            </a:p>
            <a:p>
              <a:pPr eaLnBrk="1" hangingPunct="1">
                <a:lnSpc>
                  <a:spcPct val="50000"/>
                </a:lnSpc>
                <a:spcBef>
                  <a:spcPct val="50000"/>
                </a:spcBef>
                <a:buFontTx/>
                <a:buNone/>
              </a:pPr>
              <a:r>
                <a:rPr kumimoji="1" lang="en-US" altLang="zh-TW" sz="1400">
                  <a:latin typeface="Times New Roman" panose="02020603050405020304" pitchFamily="18" charset="0"/>
                </a:rPr>
                <a:t>Supplier</a:t>
              </a:r>
            </a:p>
            <a:p>
              <a:pPr eaLnBrk="1" hangingPunct="1">
                <a:lnSpc>
                  <a:spcPct val="50000"/>
                </a:lnSpc>
                <a:spcBef>
                  <a:spcPct val="50000"/>
                </a:spcBef>
                <a:buFontTx/>
                <a:buNone/>
              </a:pPr>
              <a:r>
                <a:rPr kumimoji="1" lang="en-US" altLang="zh-TW" sz="1400">
                  <a:latin typeface="Times New Roman" panose="02020603050405020304" pitchFamily="18" charset="0"/>
                </a:rPr>
                <a:t>Quantities Remain</a:t>
              </a:r>
            </a:p>
            <a:p>
              <a:pPr eaLnBrk="1" hangingPunct="1">
                <a:lnSpc>
                  <a:spcPct val="50000"/>
                </a:lnSpc>
                <a:spcBef>
                  <a:spcPct val="50000"/>
                </a:spcBef>
                <a:buFontTx/>
                <a:buNone/>
              </a:pPr>
              <a:r>
                <a:rPr kumimoji="1" lang="en-US" altLang="zh-TW" sz="1400">
                  <a:latin typeface="Times New Roman" panose="02020603050405020304" pitchFamily="18" charset="0"/>
                </a:rPr>
                <a:t>Quantities Ordered</a:t>
              </a:r>
            </a:p>
          </p:txBody>
        </p:sp>
        <p:sp>
          <p:nvSpPr>
            <p:cNvPr id="71701" name="Text Box 19"/>
            <p:cNvSpPr txBox="1">
              <a:spLocks noChangeArrowheads="1"/>
            </p:cNvSpPr>
            <p:nvPr/>
          </p:nvSpPr>
          <p:spPr bwMode="auto">
            <a:xfrm>
              <a:off x="3548" y="2855"/>
              <a:ext cx="1504" cy="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60000"/>
                </a:lnSpc>
                <a:spcBef>
                  <a:spcPct val="50000"/>
                </a:spcBef>
                <a:buFontTx/>
                <a:buNone/>
              </a:pPr>
              <a:r>
                <a:rPr kumimoji="1" lang="en-US" altLang="zh-TW" sz="1400">
                  <a:latin typeface="Times New Roman" panose="02020603050405020304" pitchFamily="18" charset="0"/>
                </a:rPr>
                <a:t>Part No.</a:t>
              </a:r>
            </a:p>
            <a:p>
              <a:pPr eaLnBrk="1" hangingPunct="1">
                <a:lnSpc>
                  <a:spcPct val="60000"/>
                </a:lnSpc>
                <a:spcBef>
                  <a:spcPct val="50000"/>
                </a:spcBef>
                <a:buFontTx/>
                <a:buNone/>
              </a:pPr>
              <a:r>
                <a:rPr kumimoji="1" lang="en-US" altLang="zh-TW" sz="1400">
                  <a:latin typeface="Times New Roman" panose="02020603050405020304" pitchFamily="18" charset="0"/>
                </a:rPr>
                <a:t>Part Description</a:t>
              </a:r>
            </a:p>
            <a:p>
              <a:pPr eaLnBrk="1" hangingPunct="1">
                <a:lnSpc>
                  <a:spcPct val="60000"/>
                </a:lnSpc>
                <a:spcBef>
                  <a:spcPct val="50000"/>
                </a:spcBef>
                <a:buFontTx/>
                <a:buNone/>
              </a:pPr>
              <a:r>
                <a:rPr kumimoji="1" lang="en-US" altLang="zh-TW" sz="1400">
                  <a:latin typeface="Times New Roman" panose="02020603050405020304" pitchFamily="18" charset="0"/>
                </a:rPr>
                <a:t>Supplier</a:t>
              </a:r>
            </a:p>
            <a:p>
              <a:pPr eaLnBrk="1" hangingPunct="1">
                <a:lnSpc>
                  <a:spcPct val="60000"/>
                </a:lnSpc>
                <a:spcBef>
                  <a:spcPct val="50000"/>
                </a:spcBef>
                <a:buFontTx/>
                <a:buNone/>
              </a:pPr>
              <a:r>
                <a:rPr kumimoji="1" lang="en-US" altLang="zh-TW" sz="1400">
                  <a:latin typeface="Times New Roman" panose="02020603050405020304" pitchFamily="18" charset="0"/>
                </a:rPr>
                <a:t>Quantities Ordered</a:t>
              </a:r>
              <a:endParaRPr kumimoji="1" lang="en-US" altLang="zh-TW" sz="1400" u="sng">
                <a:solidFill>
                  <a:schemeClr val="folHlink"/>
                </a:solidFill>
                <a:latin typeface="Times New Roman" panose="02020603050405020304" pitchFamily="18" charset="0"/>
              </a:endParaRPr>
            </a:p>
            <a:p>
              <a:pPr eaLnBrk="1" hangingPunct="1">
                <a:lnSpc>
                  <a:spcPct val="60000"/>
                </a:lnSpc>
                <a:spcBef>
                  <a:spcPct val="50000"/>
                </a:spcBef>
                <a:buFontTx/>
                <a:buNone/>
              </a:pPr>
              <a:r>
                <a:rPr kumimoji="1" lang="en-US" altLang="zh-TW" sz="1400" u="sng">
                  <a:solidFill>
                    <a:schemeClr val="folHlink"/>
                  </a:solidFill>
                  <a:latin typeface="Times New Roman" panose="02020603050405020304" pitchFamily="18" charset="0"/>
                </a:rPr>
                <a:t>Customer Name</a:t>
              </a:r>
              <a:endParaRPr kumimoji="1" lang="en-US" altLang="zh-TW" sz="1400" b="1">
                <a:solidFill>
                  <a:schemeClr val="accent2"/>
                </a:solidFill>
                <a:latin typeface="Times New Roman" panose="02020603050405020304" pitchFamily="18" charset="0"/>
              </a:endParaRPr>
            </a:p>
            <a:p>
              <a:pPr eaLnBrk="1" hangingPunct="1">
                <a:lnSpc>
                  <a:spcPct val="50000"/>
                </a:lnSpc>
                <a:spcBef>
                  <a:spcPct val="50000"/>
                </a:spcBef>
                <a:buFontTx/>
                <a:buNone/>
              </a:pPr>
              <a:r>
                <a:rPr kumimoji="1" lang="en-US" altLang="zh-TW" sz="1400" b="1">
                  <a:solidFill>
                    <a:schemeClr val="accent2"/>
                  </a:solidFill>
                  <a:latin typeface="Times New Roman" panose="02020603050405020304" pitchFamily="18" charset="0"/>
                </a:rPr>
                <a:t>Unit Price</a:t>
              </a:r>
              <a:endParaRPr kumimoji="1" lang="en-US" altLang="zh-TW" sz="1400" u="sng">
                <a:solidFill>
                  <a:schemeClr val="folHlink"/>
                </a:solidFill>
                <a:latin typeface="Times New Roman" panose="02020603050405020304" pitchFamily="18" charset="0"/>
              </a:endParaRPr>
            </a:p>
            <a:p>
              <a:pPr eaLnBrk="1" hangingPunct="1">
                <a:spcBef>
                  <a:spcPct val="50000"/>
                </a:spcBef>
                <a:buFontTx/>
                <a:buNone/>
              </a:pPr>
              <a:endParaRPr kumimoji="1" lang="en-US" altLang="zh-TW" sz="1400">
                <a:latin typeface="Times New Roman" panose="02020603050405020304" pitchFamily="18" charset="0"/>
              </a:endParaRPr>
            </a:p>
          </p:txBody>
        </p:sp>
        <p:sp>
          <p:nvSpPr>
            <p:cNvPr id="71702" name="AutoShape 20"/>
            <p:cNvSpPr>
              <a:spLocks noChangeArrowheads="1"/>
            </p:cNvSpPr>
            <p:nvPr/>
          </p:nvSpPr>
          <p:spPr bwMode="auto">
            <a:xfrm>
              <a:off x="2302" y="1200"/>
              <a:ext cx="1057" cy="344"/>
            </a:xfrm>
            <a:prstGeom prst="leftRightArrow">
              <a:avLst>
                <a:gd name="adj1" fmla="val 50000"/>
                <a:gd name="adj2" fmla="val 61453"/>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703" name="AutoShape 21"/>
            <p:cNvSpPr>
              <a:spLocks noChangeArrowheads="1"/>
            </p:cNvSpPr>
            <p:nvPr/>
          </p:nvSpPr>
          <p:spPr bwMode="auto">
            <a:xfrm>
              <a:off x="4135" y="2069"/>
              <a:ext cx="345" cy="336"/>
            </a:xfrm>
            <a:prstGeom prst="upDownArrow">
              <a:avLst>
                <a:gd name="adj1" fmla="val 50000"/>
                <a:gd name="adj2" fmla="val 2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704" name="AutoShape 22"/>
            <p:cNvSpPr>
              <a:spLocks noChangeArrowheads="1"/>
            </p:cNvSpPr>
            <p:nvPr/>
          </p:nvSpPr>
          <p:spPr bwMode="auto">
            <a:xfrm>
              <a:off x="2364" y="2964"/>
              <a:ext cx="1029" cy="357"/>
            </a:xfrm>
            <a:prstGeom prst="leftRightArrow">
              <a:avLst>
                <a:gd name="adj1" fmla="val 50000"/>
                <a:gd name="adj2" fmla="val 5764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705" name="AutoShape 23"/>
            <p:cNvSpPr>
              <a:spLocks noChangeArrowheads="1"/>
            </p:cNvSpPr>
            <p:nvPr/>
          </p:nvSpPr>
          <p:spPr bwMode="auto">
            <a:xfrm rot="-1965168">
              <a:off x="2255" y="2034"/>
              <a:ext cx="1237" cy="390"/>
            </a:xfrm>
            <a:prstGeom prst="leftRightArrow">
              <a:avLst>
                <a:gd name="adj1" fmla="val 50000"/>
                <a:gd name="adj2" fmla="val 63436"/>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1706" name="AutoShape 24"/>
            <p:cNvSpPr>
              <a:spLocks noChangeArrowheads="1"/>
            </p:cNvSpPr>
            <p:nvPr/>
          </p:nvSpPr>
          <p:spPr bwMode="auto">
            <a:xfrm rot="2035710">
              <a:off x="2188" y="1960"/>
              <a:ext cx="1380" cy="374"/>
            </a:xfrm>
            <a:prstGeom prst="leftRightArrow">
              <a:avLst>
                <a:gd name="adj1" fmla="val 50000"/>
                <a:gd name="adj2" fmla="val 7379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grpSp>
      <p:sp>
        <p:nvSpPr>
          <p:cNvPr id="71686" name="Text Box 25"/>
          <p:cNvSpPr txBox="1">
            <a:spLocks noChangeArrowheads="1"/>
          </p:cNvSpPr>
          <p:nvPr/>
        </p:nvSpPr>
        <p:spPr bwMode="auto">
          <a:xfrm>
            <a:off x="2209800" y="533401"/>
            <a:ext cx="777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TW" sz="3600" b="1">
                <a:solidFill>
                  <a:schemeClr val="tx2"/>
                </a:solidFill>
                <a:latin typeface="Times New Roman" panose="02020603050405020304" pitchFamily="18" charset="0"/>
                <a:ea typeface="華康行書體(P)"/>
                <a:cs typeface="華康行書體(P)"/>
              </a:rPr>
              <a:t>File Based Information Systems </a:t>
            </a:r>
            <a:r>
              <a:rPr kumimoji="1" lang="en-US" altLang="zh-TW" sz="2800" b="1">
                <a:solidFill>
                  <a:schemeClr val="tx2"/>
                </a:solidFill>
                <a:latin typeface="Times New Roman" panose="02020603050405020304" pitchFamily="18" charset="0"/>
                <a:ea typeface="華康行書體(P)"/>
                <a:cs typeface="華康行書體(P)"/>
              </a:rPr>
              <a:t>(cont.)</a:t>
            </a:r>
          </a:p>
        </p:txBody>
      </p:sp>
    </p:spTree>
    <p:extLst>
      <p:ext uri="{BB962C8B-B14F-4D97-AF65-F5344CB8AC3E}">
        <p14:creationId xmlns:p14="http://schemas.microsoft.com/office/powerpoint/2010/main" val="4020794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E7693E-7460-4D69-BD08-48CC66E2E820}"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72707" name="Rectangle 2"/>
          <p:cNvSpPr>
            <a:spLocks noGrp="1" noChangeArrowheads="1"/>
          </p:cNvSpPr>
          <p:nvPr>
            <p:ph type="title"/>
          </p:nvPr>
        </p:nvSpPr>
        <p:spPr>
          <a:xfrm>
            <a:off x="1981200" y="-76200"/>
            <a:ext cx="8229600" cy="838200"/>
          </a:xfrm>
          <a:noFill/>
        </p:spPr>
        <p:txBody>
          <a:bodyPr/>
          <a:lstStyle/>
          <a:p>
            <a:pPr eaLnBrk="1" hangingPunct="1"/>
            <a:r>
              <a:rPr lang="en-US" altLang="en-US" smtClean="0"/>
              <a:t>Old File Method/3GL</a:t>
            </a:r>
          </a:p>
        </p:txBody>
      </p:sp>
      <p:sp>
        <p:nvSpPr>
          <p:cNvPr id="72708" name="Rectangle 3"/>
          <p:cNvSpPr>
            <a:spLocks noChangeArrowheads="1"/>
          </p:cNvSpPr>
          <p:nvPr/>
        </p:nvSpPr>
        <p:spPr bwMode="auto">
          <a:xfrm>
            <a:off x="3282950" y="1682750"/>
            <a:ext cx="2044700" cy="1663700"/>
          </a:xfrm>
          <a:prstGeom prst="rect">
            <a:avLst/>
          </a:prstGeom>
          <a:solidFill>
            <a:srgbClr val="99CCFF"/>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FF0000"/>
                </a:solidFill>
              </a:rPr>
              <a:t>Data Definition</a:t>
            </a:r>
          </a:p>
          <a:p>
            <a:pPr eaLnBrk="1" hangingPunct="1">
              <a:spcBef>
                <a:spcPct val="0"/>
              </a:spcBef>
              <a:buFontTx/>
              <a:buNone/>
            </a:pPr>
            <a:r>
              <a:rPr lang="en-US" altLang="en-US" sz="2000">
                <a:solidFill>
                  <a:srgbClr val="FF0000"/>
                </a:solidFill>
              </a:rPr>
              <a:t>  File 1</a:t>
            </a:r>
          </a:p>
          <a:p>
            <a:pPr eaLnBrk="1" hangingPunct="1">
              <a:spcBef>
                <a:spcPct val="0"/>
              </a:spcBef>
              <a:buFontTx/>
              <a:buNone/>
            </a:pPr>
            <a:r>
              <a:rPr lang="en-US" altLang="en-US" sz="2000">
                <a:solidFill>
                  <a:srgbClr val="FF0000"/>
                </a:solidFill>
              </a:rPr>
              <a:t>     …</a:t>
            </a:r>
          </a:p>
          <a:p>
            <a:pPr eaLnBrk="1" hangingPunct="1">
              <a:spcBef>
                <a:spcPct val="0"/>
              </a:spcBef>
              <a:buFontTx/>
              <a:buNone/>
            </a:pPr>
            <a:r>
              <a:rPr lang="en-US" altLang="en-US" sz="2000">
                <a:solidFill>
                  <a:srgbClr val="FF0000"/>
                </a:solidFill>
              </a:rPr>
              <a:t>  File 2</a:t>
            </a:r>
          </a:p>
          <a:p>
            <a:pPr eaLnBrk="1" hangingPunct="1">
              <a:spcBef>
                <a:spcPct val="0"/>
              </a:spcBef>
              <a:buFontTx/>
              <a:buNone/>
            </a:pPr>
            <a:r>
              <a:rPr lang="en-US" altLang="en-US" sz="2000">
                <a:solidFill>
                  <a:srgbClr val="FF0000"/>
                </a:solidFill>
              </a:rPr>
              <a:t>     …</a:t>
            </a:r>
          </a:p>
        </p:txBody>
      </p:sp>
      <p:sp>
        <p:nvSpPr>
          <p:cNvPr id="72709" name="Rectangle 4"/>
          <p:cNvSpPr>
            <a:spLocks noChangeArrowheads="1"/>
          </p:cNvSpPr>
          <p:nvPr/>
        </p:nvSpPr>
        <p:spPr bwMode="auto">
          <a:xfrm>
            <a:off x="3282950" y="3816350"/>
            <a:ext cx="2044700" cy="1663700"/>
          </a:xfrm>
          <a:prstGeom prst="rect">
            <a:avLst/>
          </a:prstGeom>
          <a:solidFill>
            <a:srgbClr val="99CCFF"/>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FF0000"/>
                </a:solidFill>
              </a:rPr>
              <a:t>Data Definition</a:t>
            </a:r>
          </a:p>
          <a:p>
            <a:pPr eaLnBrk="1" hangingPunct="1">
              <a:spcBef>
                <a:spcPct val="0"/>
              </a:spcBef>
              <a:buFontTx/>
              <a:buNone/>
            </a:pPr>
            <a:r>
              <a:rPr lang="en-US" altLang="en-US" sz="2000">
                <a:solidFill>
                  <a:srgbClr val="FF0000"/>
                </a:solidFill>
              </a:rPr>
              <a:t>  File A</a:t>
            </a:r>
          </a:p>
          <a:p>
            <a:pPr eaLnBrk="1" hangingPunct="1">
              <a:spcBef>
                <a:spcPct val="0"/>
              </a:spcBef>
              <a:buFontTx/>
              <a:buNone/>
            </a:pPr>
            <a:r>
              <a:rPr lang="en-US" altLang="en-US" sz="2000">
                <a:solidFill>
                  <a:srgbClr val="FF0000"/>
                </a:solidFill>
              </a:rPr>
              <a:t>  File 2</a:t>
            </a:r>
          </a:p>
          <a:p>
            <a:pPr eaLnBrk="1" hangingPunct="1">
              <a:spcBef>
                <a:spcPct val="0"/>
              </a:spcBef>
              <a:buFontTx/>
              <a:buNone/>
            </a:pPr>
            <a:r>
              <a:rPr lang="en-US" altLang="en-US" sz="2000">
                <a:solidFill>
                  <a:srgbClr val="FF0000"/>
                </a:solidFill>
              </a:rPr>
              <a:t>  File C</a:t>
            </a:r>
          </a:p>
          <a:p>
            <a:pPr eaLnBrk="1" hangingPunct="1">
              <a:spcBef>
                <a:spcPct val="0"/>
              </a:spcBef>
              <a:buFontTx/>
              <a:buNone/>
            </a:pPr>
            <a:r>
              <a:rPr lang="en-US" altLang="en-US" sz="2000">
                <a:solidFill>
                  <a:srgbClr val="FF0000"/>
                </a:solidFill>
              </a:rPr>
              <a:t>    …</a:t>
            </a:r>
          </a:p>
        </p:txBody>
      </p:sp>
      <p:sp>
        <p:nvSpPr>
          <p:cNvPr id="72710" name="Oval 5"/>
          <p:cNvSpPr>
            <a:spLocks noChangeArrowheads="1"/>
          </p:cNvSpPr>
          <p:nvPr/>
        </p:nvSpPr>
        <p:spPr bwMode="auto">
          <a:xfrm>
            <a:off x="7169150" y="1606550"/>
            <a:ext cx="1663700" cy="749300"/>
          </a:xfrm>
          <a:prstGeom prst="ellipse">
            <a:avLst/>
          </a:prstGeom>
          <a:solidFill>
            <a:srgbClr val="99FF99"/>
          </a:solidFill>
          <a:ln w="12700">
            <a:solidFill>
              <a:schemeClr val="tx1"/>
            </a:solidFill>
            <a:round/>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Pay History</a:t>
            </a:r>
          </a:p>
        </p:txBody>
      </p:sp>
      <p:sp>
        <p:nvSpPr>
          <p:cNvPr id="72711" name="Oval 6"/>
          <p:cNvSpPr>
            <a:spLocks noChangeArrowheads="1"/>
          </p:cNvSpPr>
          <p:nvPr/>
        </p:nvSpPr>
        <p:spPr bwMode="auto">
          <a:xfrm>
            <a:off x="7778750" y="2901950"/>
            <a:ext cx="1663700" cy="749300"/>
          </a:xfrm>
          <a:prstGeom prst="ellipse">
            <a:avLst/>
          </a:prstGeom>
          <a:solidFill>
            <a:srgbClr val="99FF99"/>
          </a:solidFill>
          <a:ln w="12700">
            <a:solidFill>
              <a:schemeClr val="tx1"/>
            </a:solidFill>
            <a:round/>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Benefits</a:t>
            </a:r>
          </a:p>
        </p:txBody>
      </p:sp>
      <p:sp>
        <p:nvSpPr>
          <p:cNvPr id="72712" name="Oval 7"/>
          <p:cNvSpPr>
            <a:spLocks noChangeArrowheads="1"/>
          </p:cNvSpPr>
          <p:nvPr/>
        </p:nvSpPr>
        <p:spPr bwMode="auto">
          <a:xfrm>
            <a:off x="6788150" y="3892550"/>
            <a:ext cx="1663700" cy="749300"/>
          </a:xfrm>
          <a:prstGeom prst="ellipse">
            <a:avLst/>
          </a:prstGeom>
          <a:solidFill>
            <a:srgbClr val="99FF99"/>
          </a:solidFill>
          <a:ln w="12700">
            <a:solidFill>
              <a:schemeClr val="tx1"/>
            </a:solidFill>
            <a:round/>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Employee</a:t>
            </a:r>
          </a:p>
        </p:txBody>
      </p:sp>
      <p:sp>
        <p:nvSpPr>
          <p:cNvPr id="72713" name="Oval 8"/>
          <p:cNvSpPr>
            <a:spLocks noChangeArrowheads="1"/>
          </p:cNvSpPr>
          <p:nvPr/>
        </p:nvSpPr>
        <p:spPr bwMode="auto">
          <a:xfrm>
            <a:off x="7626350" y="4883150"/>
            <a:ext cx="1974850" cy="889000"/>
          </a:xfrm>
          <a:prstGeom prst="ellipse">
            <a:avLst/>
          </a:prstGeom>
          <a:solidFill>
            <a:srgbClr val="99FF99"/>
          </a:solidFill>
          <a:ln w="12700">
            <a:solidFill>
              <a:schemeClr val="tx1"/>
            </a:solidFill>
            <a:round/>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Employee</a:t>
            </a:r>
          </a:p>
          <a:p>
            <a:pPr algn="ctr" eaLnBrk="1" hangingPunct="1">
              <a:spcBef>
                <a:spcPct val="0"/>
              </a:spcBef>
              <a:buFontTx/>
              <a:buNone/>
            </a:pPr>
            <a:r>
              <a:rPr lang="en-US" altLang="en-US" sz="1800"/>
              <a:t>Choices</a:t>
            </a:r>
          </a:p>
        </p:txBody>
      </p:sp>
      <p:sp>
        <p:nvSpPr>
          <p:cNvPr id="72714" name="Rectangle 9"/>
          <p:cNvSpPr>
            <a:spLocks noChangeArrowheads="1"/>
          </p:cNvSpPr>
          <p:nvPr/>
        </p:nvSpPr>
        <p:spPr bwMode="auto">
          <a:xfrm>
            <a:off x="8975726" y="898525"/>
            <a:ext cx="60272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Files</a:t>
            </a:r>
          </a:p>
        </p:txBody>
      </p:sp>
      <p:sp>
        <p:nvSpPr>
          <p:cNvPr id="72715" name="Rectangle 10"/>
          <p:cNvSpPr>
            <a:spLocks noChangeArrowheads="1"/>
          </p:cNvSpPr>
          <p:nvPr/>
        </p:nvSpPr>
        <p:spPr bwMode="auto">
          <a:xfrm>
            <a:off x="3717925" y="898525"/>
            <a:ext cx="107196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Programs</a:t>
            </a:r>
          </a:p>
        </p:txBody>
      </p:sp>
      <p:sp>
        <p:nvSpPr>
          <p:cNvPr id="72716" name="Line 11"/>
          <p:cNvSpPr>
            <a:spLocks noChangeShapeType="1"/>
          </p:cNvSpPr>
          <p:nvPr/>
        </p:nvSpPr>
        <p:spPr bwMode="auto">
          <a:xfrm flipV="1">
            <a:off x="4267200" y="1905000"/>
            <a:ext cx="281940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2717" name="Line 12"/>
          <p:cNvSpPr>
            <a:spLocks noChangeShapeType="1"/>
          </p:cNvSpPr>
          <p:nvPr/>
        </p:nvSpPr>
        <p:spPr bwMode="auto">
          <a:xfrm>
            <a:off x="4419600" y="2819400"/>
            <a:ext cx="2362200" cy="1219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2718" name="Line 13"/>
          <p:cNvSpPr>
            <a:spLocks noChangeShapeType="1"/>
          </p:cNvSpPr>
          <p:nvPr/>
        </p:nvSpPr>
        <p:spPr bwMode="auto">
          <a:xfrm flipV="1">
            <a:off x="4419600" y="3429000"/>
            <a:ext cx="32004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2719" name="Line 14"/>
          <p:cNvSpPr>
            <a:spLocks noChangeShapeType="1"/>
          </p:cNvSpPr>
          <p:nvPr/>
        </p:nvSpPr>
        <p:spPr bwMode="auto">
          <a:xfrm flipV="1">
            <a:off x="4191000" y="4267200"/>
            <a:ext cx="25146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2720" name="Line 15"/>
          <p:cNvSpPr>
            <a:spLocks noChangeShapeType="1"/>
          </p:cNvSpPr>
          <p:nvPr/>
        </p:nvSpPr>
        <p:spPr bwMode="auto">
          <a:xfrm>
            <a:off x="4267200" y="4953000"/>
            <a:ext cx="32766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2721" name="Rectangle 16"/>
          <p:cNvSpPr>
            <a:spLocks noChangeArrowheads="1"/>
          </p:cNvSpPr>
          <p:nvPr/>
        </p:nvSpPr>
        <p:spPr bwMode="auto">
          <a:xfrm>
            <a:off x="3260726" y="1325563"/>
            <a:ext cx="885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Payroll</a:t>
            </a:r>
          </a:p>
        </p:txBody>
      </p:sp>
      <p:sp>
        <p:nvSpPr>
          <p:cNvPr id="72722" name="Rectangle 17"/>
          <p:cNvSpPr>
            <a:spLocks noChangeArrowheads="1"/>
          </p:cNvSpPr>
          <p:nvPr/>
        </p:nvSpPr>
        <p:spPr bwMode="auto">
          <a:xfrm>
            <a:off x="3336926" y="3459163"/>
            <a:ext cx="103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Benefits</a:t>
            </a:r>
          </a:p>
        </p:txBody>
      </p:sp>
    </p:spTree>
    <p:extLst>
      <p:ext uri="{BB962C8B-B14F-4D97-AF65-F5344CB8AC3E}">
        <p14:creationId xmlns:p14="http://schemas.microsoft.com/office/powerpoint/2010/main" val="4164833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CA06FB-7575-4681-9F2A-8169EECE34F5}"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74755" name="Rectangle 2"/>
          <p:cNvSpPr>
            <a:spLocks noGrp="1" noChangeArrowheads="1"/>
          </p:cNvSpPr>
          <p:nvPr>
            <p:ph type="title"/>
          </p:nvPr>
        </p:nvSpPr>
        <p:spPr>
          <a:xfrm>
            <a:off x="1981200" y="76200"/>
            <a:ext cx="8229600" cy="884238"/>
          </a:xfrm>
          <a:noFill/>
        </p:spPr>
        <p:txBody>
          <a:bodyPr/>
          <a:lstStyle/>
          <a:p>
            <a:pPr eaLnBrk="1" hangingPunct="1"/>
            <a:r>
              <a:rPr lang="en-US" altLang="en-US" smtClean="0"/>
              <a:t>Example of File Method v DBMS</a:t>
            </a:r>
          </a:p>
        </p:txBody>
      </p:sp>
      <p:sp>
        <p:nvSpPr>
          <p:cNvPr id="74756" name="Rectangle 3"/>
          <p:cNvSpPr>
            <a:spLocks noChangeArrowheads="1"/>
          </p:cNvSpPr>
          <p:nvPr/>
        </p:nvSpPr>
        <p:spPr bwMode="auto">
          <a:xfrm>
            <a:off x="2978150" y="1377950"/>
            <a:ext cx="2501900" cy="2578100"/>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File Division</a:t>
            </a:r>
          </a:p>
          <a:p>
            <a:pPr eaLnBrk="1" hangingPunct="1">
              <a:spcBef>
                <a:spcPct val="0"/>
              </a:spcBef>
              <a:buFontTx/>
              <a:buNone/>
            </a:pPr>
            <a:r>
              <a:rPr lang="en-US" altLang="en-US" sz="2000"/>
              <a:t>01 Employees</a:t>
            </a:r>
          </a:p>
          <a:p>
            <a:pPr eaLnBrk="1" hangingPunct="1">
              <a:spcBef>
                <a:spcPct val="0"/>
              </a:spcBef>
              <a:buFontTx/>
              <a:buNone/>
            </a:pPr>
            <a:r>
              <a:rPr lang="en-US" altLang="en-US" sz="2000"/>
              <a:t>  02 ID</a:t>
            </a:r>
          </a:p>
          <a:p>
            <a:pPr eaLnBrk="1" hangingPunct="1">
              <a:spcBef>
                <a:spcPct val="0"/>
              </a:spcBef>
              <a:buFontTx/>
              <a:buNone/>
            </a:pPr>
            <a:r>
              <a:rPr lang="en-US" altLang="en-US" sz="2000"/>
              <a:t>  02 Name</a:t>
            </a:r>
          </a:p>
          <a:p>
            <a:pPr eaLnBrk="1" hangingPunct="1">
              <a:spcBef>
                <a:spcPct val="0"/>
              </a:spcBef>
              <a:buFontTx/>
              <a:buNone/>
            </a:pPr>
            <a:r>
              <a:rPr lang="en-US" altLang="en-US" sz="2000"/>
              <a:t>  02 Address</a:t>
            </a:r>
          </a:p>
          <a:p>
            <a:pPr eaLnBrk="1" hangingPunct="1">
              <a:spcBef>
                <a:spcPct val="0"/>
              </a:spcBef>
              <a:buFontTx/>
              <a:buNone/>
            </a:pPr>
            <a:endParaRPr lang="en-US" altLang="en-US" sz="2000">
              <a:solidFill>
                <a:schemeClr val="tx2"/>
              </a:solidFill>
            </a:endParaRPr>
          </a:p>
          <a:p>
            <a:pPr eaLnBrk="1" hangingPunct="1">
              <a:spcBef>
                <a:spcPct val="0"/>
              </a:spcBef>
              <a:buFontTx/>
              <a:buNone/>
            </a:pPr>
            <a:r>
              <a:rPr lang="en-US" altLang="en-US" sz="2000"/>
              <a:t>01 Department</a:t>
            </a:r>
          </a:p>
          <a:p>
            <a:pPr eaLnBrk="1" hangingPunct="1">
              <a:spcBef>
                <a:spcPct val="0"/>
              </a:spcBef>
              <a:buFontTx/>
              <a:buNone/>
            </a:pPr>
            <a:r>
              <a:rPr lang="en-US" altLang="en-US" sz="2000"/>
              <a:t>  02 ID</a:t>
            </a:r>
          </a:p>
          <a:p>
            <a:pPr eaLnBrk="1" hangingPunct="1">
              <a:spcBef>
                <a:spcPct val="0"/>
              </a:spcBef>
              <a:buFontTx/>
              <a:buNone/>
            </a:pPr>
            <a:r>
              <a:rPr lang="en-US" altLang="en-US" sz="2000"/>
              <a:t>  02 . . .</a:t>
            </a:r>
          </a:p>
        </p:txBody>
      </p:sp>
      <p:sp>
        <p:nvSpPr>
          <p:cNvPr id="74757" name="Rectangle 4"/>
          <p:cNvSpPr>
            <a:spLocks noChangeArrowheads="1"/>
          </p:cNvSpPr>
          <p:nvPr/>
        </p:nvSpPr>
        <p:spPr bwMode="auto">
          <a:xfrm>
            <a:off x="3413125" y="1020763"/>
            <a:ext cx="90665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COBOL</a:t>
            </a:r>
          </a:p>
        </p:txBody>
      </p:sp>
      <p:sp>
        <p:nvSpPr>
          <p:cNvPr id="74758" name="Rectangle 5"/>
          <p:cNvSpPr>
            <a:spLocks noChangeArrowheads="1"/>
          </p:cNvSpPr>
          <p:nvPr/>
        </p:nvSpPr>
        <p:spPr bwMode="auto">
          <a:xfrm>
            <a:off x="7016750" y="1377950"/>
            <a:ext cx="3111500" cy="1130300"/>
          </a:xfrm>
          <a:prstGeom prst="rect">
            <a:avLst/>
          </a:prstGeom>
          <a:solidFill>
            <a:srgbClr val="99FF99"/>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112 Davy Jones 999 Elm</a:t>
            </a:r>
          </a:p>
          <a:p>
            <a:pPr eaLnBrk="1" hangingPunct="1">
              <a:spcBef>
                <a:spcPct val="0"/>
              </a:spcBef>
              <a:buFontTx/>
              <a:buNone/>
            </a:pPr>
            <a:r>
              <a:rPr lang="en-US" altLang="en-US" sz="1800"/>
              <a:t>Street . . . 113 Peter Smith</a:t>
            </a:r>
          </a:p>
          <a:p>
            <a:pPr eaLnBrk="1" hangingPunct="1">
              <a:spcBef>
                <a:spcPct val="0"/>
              </a:spcBef>
              <a:buFontTx/>
              <a:buNone/>
            </a:pPr>
            <a:r>
              <a:rPr lang="en-US" altLang="en-US" sz="1800"/>
              <a:t>101 Oak St . . .</a:t>
            </a:r>
          </a:p>
        </p:txBody>
      </p:sp>
      <p:sp>
        <p:nvSpPr>
          <p:cNvPr id="74759" name="Rectangle 6"/>
          <p:cNvSpPr>
            <a:spLocks noChangeArrowheads="1"/>
          </p:cNvSpPr>
          <p:nvPr/>
        </p:nvSpPr>
        <p:spPr bwMode="auto">
          <a:xfrm>
            <a:off x="7680325" y="1020763"/>
            <a:ext cx="163538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Employee File</a:t>
            </a:r>
          </a:p>
        </p:txBody>
      </p:sp>
      <p:sp>
        <p:nvSpPr>
          <p:cNvPr id="74760" name="Line 7"/>
          <p:cNvSpPr>
            <a:spLocks noChangeShapeType="1"/>
          </p:cNvSpPr>
          <p:nvPr/>
        </p:nvSpPr>
        <p:spPr bwMode="auto">
          <a:xfrm flipV="1">
            <a:off x="4876800" y="1752600"/>
            <a:ext cx="2057400" cy="228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4761" name="Rectangle 8"/>
          <p:cNvSpPr>
            <a:spLocks noChangeArrowheads="1"/>
          </p:cNvSpPr>
          <p:nvPr/>
        </p:nvSpPr>
        <p:spPr bwMode="auto">
          <a:xfrm>
            <a:off x="3032125" y="4144963"/>
            <a:ext cx="180184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More programs</a:t>
            </a:r>
          </a:p>
        </p:txBody>
      </p:sp>
      <p:sp>
        <p:nvSpPr>
          <p:cNvPr id="74762" name="Rectangle 9"/>
          <p:cNvSpPr>
            <a:spLocks noChangeArrowheads="1"/>
          </p:cNvSpPr>
          <p:nvPr/>
        </p:nvSpPr>
        <p:spPr bwMode="auto">
          <a:xfrm>
            <a:off x="3054350" y="4502150"/>
            <a:ext cx="2425700" cy="977900"/>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File Division</a:t>
            </a:r>
          </a:p>
          <a:p>
            <a:pPr eaLnBrk="1" hangingPunct="1">
              <a:spcBef>
                <a:spcPct val="0"/>
              </a:spcBef>
              <a:buFontTx/>
              <a:buNone/>
            </a:pPr>
            <a:r>
              <a:rPr lang="en-US" altLang="en-US" sz="2000"/>
              <a:t>01 Employees</a:t>
            </a:r>
          </a:p>
          <a:p>
            <a:pPr eaLnBrk="1" hangingPunct="1">
              <a:spcBef>
                <a:spcPct val="0"/>
              </a:spcBef>
              <a:buFontTx/>
              <a:buNone/>
            </a:pPr>
            <a:r>
              <a:rPr lang="en-US" altLang="en-US" sz="2000"/>
              <a:t>...</a:t>
            </a:r>
          </a:p>
        </p:txBody>
      </p:sp>
      <p:sp>
        <p:nvSpPr>
          <p:cNvPr id="74763" name="Line 10"/>
          <p:cNvSpPr>
            <a:spLocks noChangeShapeType="1"/>
          </p:cNvSpPr>
          <p:nvPr/>
        </p:nvSpPr>
        <p:spPr bwMode="auto">
          <a:xfrm flipV="1">
            <a:off x="4800600" y="2133600"/>
            <a:ext cx="2057400" cy="2819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4764" name="Rectangle 11"/>
          <p:cNvSpPr>
            <a:spLocks noGrp="1" noChangeArrowheads="1"/>
          </p:cNvSpPr>
          <p:nvPr>
            <p:ph type="body" sz="half" idx="2"/>
          </p:nvPr>
        </p:nvSpPr>
        <p:spPr>
          <a:xfrm>
            <a:off x="5867400" y="2590800"/>
            <a:ext cx="4724400" cy="3429000"/>
          </a:xfrm>
          <a:noFill/>
        </p:spPr>
        <p:txBody>
          <a:bodyPr/>
          <a:lstStyle/>
          <a:p>
            <a:pPr eaLnBrk="1" hangingPunct="1"/>
            <a:r>
              <a:rPr lang="en-US" altLang="en-US" sz="2400"/>
              <a:t>Add to file (e.g.Cell phone)</a:t>
            </a:r>
          </a:p>
          <a:p>
            <a:pPr lvl="1" eaLnBrk="1" hangingPunct="1"/>
            <a:r>
              <a:rPr lang="en-US" altLang="en-US" sz="2000"/>
              <a:t>Write code to copy employee file and add empty cell phone slot.</a:t>
            </a:r>
          </a:p>
          <a:p>
            <a:pPr lvl="1" eaLnBrk="1" hangingPunct="1"/>
            <a:r>
              <a:rPr lang="en-US" altLang="en-US" sz="2000"/>
              <a:t>Find all programs that use employee file.</a:t>
            </a:r>
          </a:p>
          <a:p>
            <a:pPr lvl="2" eaLnBrk="1" hangingPunct="1"/>
            <a:r>
              <a:rPr lang="en-US" altLang="en-US" sz="1800"/>
              <a:t>Modify file definitions.</a:t>
            </a:r>
          </a:p>
          <a:p>
            <a:pPr lvl="2" eaLnBrk="1" hangingPunct="1"/>
            <a:r>
              <a:rPr lang="en-US" altLang="en-US" sz="1800"/>
              <a:t>Modify reports (as needed)</a:t>
            </a:r>
          </a:p>
          <a:p>
            <a:pPr lvl="2" eaLnBrk="1" hangingPunct="1"/>
            <a:r>
              <a:rPr lang="en-US" altLang="en-US" sz="1800"/>
              <a:t>Recompile, fix new bugs.</a:t>
            </a:r>
          </a:p>
          <a:p>
            <a:pPr eaLnBrk="1" hangingPunct="1"/>
            <a:r>
              <a:rPr lang="en-US" altLang="en-US" sz="2400"/>
              <a:t>Easier:  Keep two employee files?</a:t>
            </a:r>
          </a:p>
        </p:txBody>
      </p:sp>
      <p:sp>
        <p:nvSpPr>
          <p:cNvPr id="74765" name="Rectangle 12"/>
          <p:cNvSpPr>
            <a:spLocks noChangeArrowheads="1"/>
          </p:cNvSpPr>
          <p:nvPr/>
        </p:nvSpPr>
        <p:spPr bwMode="auto">
          <a:xfrm>
            <a:off x="3395664" y="2762250"/>
            <a:ext cx="1665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chemeClr val="tx2"/>
                </a:solidFill>
              </a:rPr>
              <a:t> 02 Cell Phone</a:t>
            </a:r>
          </a:p>
        </p:txBody>
      </p:sp>
    </p:spTree>
    <p:extLst>
      <p:ext uri="{BB962C8B-B14F-4D97-AF65-F5344CB8AC3E}">
        <p14:creationId xmlns:p14="http://schemas.microsoft.com/office/powerpoint/2010/main" val="278332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1"/>
            <a:ext cx="8229600" cy="639763"/>
          </a:xfrm>
        </p:spPr>
        <p:txBody>
          <a:bodyPr rtlCol="0">
            <a:normAutofit fontScale="90000"/>
          </a:bodyPr>
          <a:lstStyle/>
          <a:p>
            <a:pPr>
              <a:defRPr/>
            </a:pPr>
            <a:r>
              <a:rPr lang="en-US" dirty="0" smtClean="0"/>
              <a:t>Program-Data Dependencies in FMS</a:t>
            </a:r>
          </a:p>
        </p:txBody>
      </p:sp>
      <p:sp>
        <p:nvSpPr>
          <p:cNvPr id="76803" name="Rectangle 4"/>
          <p:cNvSpPr>
            <a:spLocks noChangeArrowheads="1"/>
          </p:cNvSpPr>
          <p:nvPr/>
        </p:nvSpPr>
        <p:spPr bwMode="auto">
          <a:xfrm>
            <a:off x="1828800" y="685800"/>
            <a:ext cx="8458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SzPct val="78000"/>
              <a:buFontTx/>
              <a:buNone/>
            </a:pPr>
            <a:r>
              <a:rPr lang="en-US" altLang="en-US" sz="2400"/>
              <a:t>Data Dependence</a:t>
            </a:r>
          </a:p>
          <a:p>
            <a:pPr lvl="1" eaLnBrk="1" hangingPunct="1">
              <a:lnSpc>
                <a:spcPct val="90000"/>
              </a:lnSpc>
              <a:spcBef>
                <a:spcPct val="0"/>
              </a:spcBef>
              <a:buFontTx/>
              <a:buNone/>
            </a:pPr>
            <a:r>
              <a:rPr lang="en-US" altLang="en-US" sz="1800"/>
              <a:t>Change in file’s data characteristics requires modification of data access programs</a:t>
            </a:r>
          </a:p>
          <a:p>
            <a:pPr lvl="1" eaLnBrk="1" hangingPunct="1">
              <a:lnSpc>
                <a:spcPct val="90000"/>
              </a:lnSpc>
              <a:spcBef>
                <a:spcPct val="0"/>
              </a:spcBef>
              <a:buFontTx/>
              <a:buNone/>
            </a:pPr>
            <a:r>
              <a:rPr lang="en-US" altLang="en-US" sz="1800"/>
              <a:t>Lengthy development time</a:t>
            </a:r>
          </a:p>
          <a:p>
            <a:pPr lvl="1" eaLnBrk="1" hangingPunct="1">
              <a:lnSpc>
                <a:spcPct val="90000"/>
              </a:lnSpc>
              <a:spcBef>
                <a:spcPct val="0"/>
              </a:spcBef>
              <a:buFontTx/>
              <a:buNone/>
            </a:pPr>
            <a:r>
              <a:rPr lang="en-US" altLang="en-US" sz="1800"/>
              <a:t>Excessive program maintenance</a:t>
            </a:r>
          </a:p>
          <a:p>
            <a:pPr eaLnBrk="1" hangingPunct="1">
              <a:lnSpc>
                <a:spcPct val="90000"/>
              </a:lnSpc>
              <a:spcBef>
                <a:spcPct val="0"/>
              </a:spcBef>
              <a:buSzPct val="78000"/>
              <a:buFontTx/>
              <a:buNone/>
            </a:pPr>
            <a:r>
              <a:rPr lang="en-US" altLang="en-US" sz="2400"/>
              <a:t>Structural Dependence</a:t>
            </a:r>
          </a:p>
          <a:p>
            <a:pPr lvl="1" eaLnBrk="1" hangingPunct="1">
              <a:lnSpc>
                <a:spcPct val="90000"/>
              </a:lnSpc>
              <a:spcBef>
                <a:spcPct val="0"/>
              </a:spcBef>
              <a:buFontTx/>
              <a:buNone/>
            </a:pPr>
            <a:r>
              <a:rPr lang="en-US" altLang="en-US" sz="1800"/>
              <a:t>Change in file structure requires modification of related programs</a:t>
            </a:r>
          </a:p>
        </p:txBody>
      </p:sp>
      <p:pic>
        <p:nvPicPr>
          <p:cNvPr id="76804" name="Picture 4099" descr="FIG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7696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39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02F6ABF6-6643-432E-951C-DB751D10544B}" type="slidenum">
              <a:rPr lang="en-US" altLang="zh-TW">
                <a:solidFill>
                  <a:schemeClr val="tx1">
                    <a:tint val="75000"/>
                  </a:schemeClr>
                </a:solidFill>
                <a:latin typeface="+mn-lt"/>
              </a:rPr>
              <a:pPr algn="ctr">
                <a:defRPr/>
              </a:pPr>
              <a:t>26</a:t>
            </a:fld>
            <a:endParaRPr lang="en-US" altLang="zh-TW">
              <a:solidFill>
                <a:schemeClr val="tx1">
                  <a:tint val="75000"/>
                </a:schemeClr>
              </a:solidFill>
              <a:latin typeface="+mn-lt"/>
            </a:endParaRPr>
          </a:p>
        </p:txBody>
      </p:sp>
      <p:sp>
        <p:nvSpPr>
          <p:cNvPr id="77827" name="Rectangle 2"/>
          <p:cNvSpPr>
            <a:spLocks noGrp="1" noChangeArrowheads="1"/>
          </p:cNvSpPr>
          <p:nvPr>
            <p:ph type="title"/>
          </p:nvPr>
        </p:nvSpPr>
        <p:spPr/>
        <p:txBody>
          <a:bodyPr/>
          <a:lstStyle/>
          <a:p>
            <a:pPr eaLnBrk="1" hangingPunct="1"/>
            <a:r>
              <a:rPr lang="en-US" altLang="zh-TW" smtClean="0"/>
              <a:t>Data </a:t>
            </a:r>
            <a:r>
              <a:rPr lang="en-US" altLang="zh-TW" u="sng" smtClean="0"/>
              <a:t>In</a:t>
            </a:r>
            <a:r>
              <a:rPr lang="en-US" altLang="zh-TW" smtClean="0"/>
              <a:t>dependence in DBMS but not in FMS</a:t>
            </a:r>
          </a:p>
        </p:txBody>
      </p:sp>
      <p:sp>
        <p:nvSpPr>
          <p:cNvPr id="77828" name="Rectangle 3"/>
          <p:cNvSpPr>
            <a:spLocks noGrp="1" noChangeArrowheads="1"/>
          </p:cNvSpPr>
          <p:nvPr>
            <p:ph type="body" idx="1"/>
          </p:nvPr>
        </p:nvSpPr>
        <p:spPr>
          <a:xfrm>
            <a:off x="3276600" y="1371600"/>
            <a:ext cx="5715000" cy="4648200"/>
          </a:xfrm>
        </p:spPr>
        <p:txBody>
          <a:bodyPr/>
          <a:lstStyle/>
          <a:p>
            <a:pPr eaLnBrk="1" hangingPunct="1"/>
            <a:r>
              <a:rPr lang="en-US" altLang="zh-TW" sz="2400"/>
              <a:t>Application Program </a:t>
            </a:r>
          </a:p>
          <a:p>
            <a:pPr eaLnBrk="1" hangingPunct="1">
              <a:lnSpc>
                <a:spcPct val="50000"/>
              </a:lnSpc>
              <a:buFont typeface="Wingdings" panose="05000000000000000000" pitchFamily="2" charset="2"/>
              <a:buNone/>
            </a:pPr>
            <a:r>
              <a:rPr lang="en-US" altLang="zh-TW" sz="2400"/>
              <a:t>                    </a:t>
            </a:r>
            <a:r>
              <a:rPr lang="en-US" altLang="zh-TW" sz="2400">
                <a:sym typeface="Wingdings" panose="05000000000000000000" pitchFamily="2" charset="2"/>
              </a:rPr>
              <a:t></a:t>
            </a:r>
            <a:r>
              <a:rPr lang="en-US" altLang="zh-TW" sz="2400"/>
              <a:t> Data  Structure</a:t>
            </a:r>
          </a:p>
          <a:p>
            <a:pPr eaLnBrk="1" hangingPunct="1"/>
            <a:r>
              <a:rPr lang="en-US" altLang="zh-TW" sz="2400"/>
              <a:t> Immunity of application to change in   </a:t>
            </a:r>
            <a:br>
              <a:rPr lang="en-US" altLang="zh-TW" sz="2400"/>
            </a:br>
            <a:r>
              <a:rPr lang="en-US" altLang="zh-TW" sz="2400"/>
              <a:t> </a:t>
            </a:r>
            <a:r>
              <a:rPr lang="en-US" altLang="zh-TW" sz="2400" u="sng"/>
              <a:t>storage structure</a:t>
            </a:r>
            <a:r>
              <a:rPr lang="en-US" altLang="zh-TW" sz="2400"/>
              <a:t> and </a:t>
            </a:r>
            <a:r>
              <a:rPr lang="en-US" altLang="zh-TW" sz="2400" u="sng"/>
              <a:t>access strategy</a:t>
            </a:r>
            <a:r>
              <a:rPr lang="en-US" altLang="zh-TW" sz="2400"/>
              <a:t>. </a:t>
            </a:r>
          </a:p>
          <a:p>
            <a:pPr eaLnBrk="1" hangingPunct="1"/>
            <a:endParaRPr lang="en-US" altLang="zh-TW" smtClean="0"/>
          </a:p>
        </p:txBody>
      </p:sp>
    </p:spTree>
    <p:extLst>
      <p:ext uri="{BB962C8B-B14F-4D97-AF65-F5344CB8AC3E}">
        <p14:creationId xmlns:p14="http://schemas.microsoft.com/office/powerpoint/2010/main" val="116891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1503E526-008F-4FA7-A044-17BD6268A676}" type="slidenum">
              <a:rPr lang="en-US" altLang="zh-TW">
                <a:solidFill>
                  <a:schemeClr val="tx1">
                    <a:tint val="75000"/>
                  </a:schemeClr>
                </a:solidFill>
                <a:latin typeface="+mn-lt"/>
              </a:rPr>
              <a:pPr algn="ctr">
                <a:defRPr/>
              </a:pPr>
              <a:t>27</a:t>
            </a:fld>
            <a:endParaRPr lang="en-US" altLang="zh-TW">
              <a:solidFill>
                <a:schemeClr val="tx1">
                  <a:tint val="75000"/>
                </a:schemeClr>
              </a:solidFill>
              <a:latin typeface="+mn-lt"/>
            </a:endParaRPr>
          </a:p>
        </p:txBody>
      </p:sp>
      <p:sp>
        <p:nvSpPr>
          <p:cNvPr id="78851" name="Rectangle 2"/>
          <p:cNvSpPr>
            <a:spLocks noGrp="1" noChangeArrowheads="1"/>
          </p:cNvSpPr>
          <p:nvPr>
            <p:ph type="title"/>
          </p:nvPr>
        </p:nvSpPr>
        <p:spPr>
          <a:xfrm>
            <a:off x="2209800" y="533400"/>
            <a:ext cx="7772400" cy="685800"/>
          </a:xfrm>
        </p:spPr>
        <p:txBody>
          <a:bodyPr/>
          <a:lstStyle/>
          <a:p>
            <a:pPr eaLnBrk="1" hangingPunct="1"/>
            <a:r>
              <a:rPr lang="en-US" altLang="zh-TW" sz="3200"/>
              <a:t>Data Dependence </a:t>
            </a:r>
            <a:r>
              <a:rPr lang="en-US" altLang="zh-TW" sz="3200" i="1"/>
              <a:t>vs.</a:t>
            </a:r>
            <a:r>
              <a:rPr lang="en-US" altLang="zh-TW" sz="3200"/>
              <a:t> Data </a:t>
            </a:r>
            <a:r>
              <a:rPr lang="en-US" altLang="zh-TW" sz="3200" u="sng"/>
              <a:t>In</a:t>
            </a:r>
            <a:r>
              <a:rPr lang="en-US" altLang="zh-TW" sz="3200"/>
              <a:t>dependence </a:t>
            </a:r>
          </a:p>
        </p:txBody>
      </p:sp>
      <p:sp>
        <p:nvSpPr>
          <p:cNvPr id="78852"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zh-TW" sz="2000"/>
              <a:t>Data Dependent</a:t>
            </a:r>
          </a:p>
          <a:p>
            <a:pPr lvl="2" eaLnBrk="1" hangingPunct="1">
              <a:lnSpc>
                <a:spcPct val="90000"/>
              </a:lnSpc>
              <a:buFontTx/>
              <a:buNone/>
            </a:pPr>
            <a:r>
              <a:rPr lang="en-US" altLang="zh-TW" sz="1800"/>
              <a:t>e.g.  </a:t>
            </a:r>
            <a:r>
              <a:rPr lang="en-US" altLang="zh-TW" sz="1800" b="1"/>
              <a:t> </a:t>
            </a:r>
            <a:r>
              <a:rPr lang="en-US" altLang="zh-TW" sz="1500"/>
              <a:t>SELECT  CITY</a:t>
            </a:r>
          </a:p>
          <a:p>
            <a:pPr lvl="3" eaLnBrk="1" hangingPunct="1">
              <a:lnSpc>
                <a:spcPct val="60000"/>
              </a:lnSpc>
              <a:buFontTx/>
              <a:buNone/>
            </a:pPr>
            <a:r>
              <a:rPr lang="en-US" altLang="zh-TW" sz="1200"/>
              <a:t>  FROM     S</a:t>
            </a:r>
          </a:p>
          <a:p>
            <a:pPr lvl="3" eaLnBrk="1" hangingPunct="1">
              <a:lnSpc>
                <a:spcPct val="60000"/>
              </a:lnSpc>
              <a:buFontTx/>
              <a:buNone/>
            </a:pPr>
            <a:r>
              <a:rPr lang="en-US" altLang="zh-TW" sz="1200"/>
              <a:t>  WHERE  ITEM = 'X';</a:t>
            </a:r>
          </a:p>
          <a:p>
            <a:pPr lvl="2" eaLnBrk="1" hangingPunct="1">
              <a:lnSpc>
                <a:spcPct val="120000"/>
              </a:lnSpc>
            </a:pPr>
            <a:r>
              <a:rPr lang="en-US" altLang="zh-TW" sz="1800" b="1"/>
              <a:t>Linked list:</a:t>
            </a:r>
            <a:r>
              <a:rPr lang="en-US" altLang="zh-TW" sz="1800"/>
              <a:t>  </a:t>
            </a:r>
            <a:r>
              <a:rPr lang="en-US" altLang="zh-TW" sz="1500"/>
              <a:t>TOP </a:t>
            </a:r>
            <a:r>
              <a:rPr lang="en-US" altLang="zh-TW" sz="1800"/>
              <a:t>    </a:t>
            </a:r>
          </a:p>
          <a:p>
            <a:pPr lvl="3" eaLnBrk="1" hangingPunct="1">
              <a:lnSpc>
                <a:spcPct val="120000"/>
              </a:lnSpc>
              <a:buFontTx/>
              <a:buNone/>
            </a:pPr>
            <a:r>
              <a:rPr lang="en-US" altLang="zh-TW" sz="1600"/>
              <a:t>         </a:t>
            </a:r>
            <a:r>
              <a:rPr lang="en-US" altLang="zh-TW" sz="800"/>
              <a:t> </a:t>
            </a:r>
          </a:p>
          <a:p>
            <a:pPr lvl="3" eaLnBrk="1" hangingPunct="1">
              <a:lnSpc>
                <a:spcPct val="120000"/>
              </a:lnSpc>
              <a:buFontTx/>
              <a:buNone/>
            </a:pPr>
            <a:r>
              <a:rPr lang="en-US" altLang="zh-TW" sz="1600"/>
              <a:t>               if item = </a:t>
            </a:r>
            <a:r>
              <a:rPr lang="en-US" altLang="zh-TW" sz="1200"/>
              <a:t>TOP</a:t>
            </a:r>
            <a:r>
              <a:rPr lang="en-US" altLang="zh-TW" sz="1600"/>
              <a:t></a:t>
            </a:r>
            <a:r>
              <a:rPr lang="en-US" altLang="zh-TW" sz="1200"/>
              <a:t></a:t>
            </a:r>
            <a:r>
              <a:rPr lang="en-US" altLang="zh-TW" sz="1600"/>
              <a:t>. item then .........</a:t>
            </a:r>
          </a:p>
          <a:p>
            <a:pPr lvl="2" eaLnBrk="1" hangingPunct="1">
              <a:lnSpc>
                <a:spcPct val="90000"/>
              </a:lnSpc>
            </a:pPr>
            <a:r>
              <a:rPr lang="en-US" altLang="zh-TW" sz="1800" b="1"/>
              <a:t>Tree: </a:t>
            </a:r>
            <a:endParaRPr lang="en-US" altLang="zh-TW" sz="1800"/>
          </a:p>
          <a:p>
            <a:pPr lvl="3" eaLnBrk="1" hangingPunct="1">
              <a:lnSpc>
                <a:spcPct val="90000"/>
              </a:lnSpc>
              <a:buFontTx/>
              <a:buNone/>
            </a:pPr>
            <a:endParaRPr lang="en-US" altLang="zh-TW" sz="1600"/>
          </a:p>
          <a:p>
            <a:pPr lvl="3" eaLnBrk="1" hangingPunct="1">
              <a:lnSpc>
                <a:spcPct val="90000"/>
              </a:lnSpc>
              <a:buFontTx/>
              <a:buNone/>
            </a:pPr>
            <a:r>
              <a:rPr lang="en-US" altLang="zh-TW" sz="1600"/>
              <a:t>                                              .</a:t>
            </a:r>
          </a:p>
          <a:p>
            <a:pPr lvl="3" eaLnBrk="1" hangingPunct="1">
              <a:lnSpc>
                <a:spcPct val="80000"/>
              </a:lnSpc>
              <a:buFontTx/>
              <a:buNone/>
            </a:pPr>
            <a:r>
              <a:rPr lang="en-US" altLang="zh-TW" sz="1600"/>
              <a:t>               </a:t>
            </a:r>
          </a:p>
          <a:p>
            <a:pPr lvl="3" eaLnBrk="1" hangingPunct="1">
              <a:lnSpc>
                <a:spcPct val="80000"/>
              </a:lnSpc>
              <a:buFontTx/>
              <a:buNone/>
            </a:pPr>
            <a:r>
              <a:rPr lang="en-US" altLang="zh-TW" sz="1600"/>
              <a:t>              if  item &lt; root.data then root := root</a:t>
            </a:r>
            <a:r>
              <a:rPr lang="en-US" altLang="zh-TW" sz="1200"/>
              <a:t></a:t>
            </a:r>
            <a:r>
              <a:rPr lang="en-US" altLang="zh-TW" sz="1600"/>
              <a:t>.left  ..........</a:t>
            </a:r>
          </a:p>
          <a:p>
            <a:pPr lvl="3" eaLnBrk="1" hangingPunct="1">
              <a:lnSpc>
                <a:spcPct val="80000"/>
              </a:lnSpc>
              <a:buFontTx/>
              <a:buNone/>
            </a:pPr>
            <a:endParaRPr lang="en-US" altLang="zh-TW" sz="1600"/>
          </a:p>
          <a:p>
            <a:pPr lvl="2" eaLnBrk="1" hangingPunct="1">
              <a:lnSpc>
                <a:spcPct val="90000"/>
              </a:lnSpc>
            </a:pPr>
            <a:r>
              <a:rPr lang="en-US" altLang="zh-TW" sz="1800" b="1"/>
              <a:t>Array:</a:t>
            </a:r>
            <a:endParaRPr lang="en-US" altLang="zh-TW" sz="1800"/>
          </a:p>
          <a:p>
            <a:pPr lvl="3" eaLnBrk="1" hangingPunct="1">
              <a:lnSpc>
                <a:spcPct val="90000"/>
              </a:lnSpc>
              <a:buFontTx/>
              <a:buNone/>
            </a:pPr>
            <a:r>
              <a:rPr lang="en-US" altLang="zh-TW" sz="1600"/>
              <a:t>                </a:t>
            </a:r>
            <a:r>
              <a:rPr lang="en-US" altLang="zh-TW" sz="800"/>
              <a:t> </a:t>
            </a:r>
          </a:p>
          <a:p>
            <a:pPr lvl="3" eaLnBrk="1" hangingPunct="1">
              <a:lnSpc>
                <a:spcPct val="90000"/>
              </a:lnSpc>
              <a:spcBef>
                <a:spcPct val="0"/>
              </a:spcBef>
              <a:spcAft>
                <a:spcPct val="50000"/>
              </a:spcAft>
              <a:buFontTx/>
              <a:buNone/>
            </a:pPr>
            <a:r>
              <a:rPr lang="en-US" altLang="zh-TW" sz="1600"/>
              <a:t>              if  A[I] = item then  ............</a:t>
            </a:r>
          </a:p>
          <a:p>
            <a:pPr lvl="2" eaLnBrk="1" hangingPunct="1">
              <a:lnSpc>
                <a:spcPct val="90000"/>
              </a:lnSpc>
            </a:pPr>
            <a:r>
              <a:rPr lang="en-US" altLang="zh-TW" sz="1800" b="1" i="1"/>
              <a:t>Storage structure changed  </a:t>
            </a:r>
            <a:r>
              <a:rPr lang="en-US" altLang="zh-TW" sz="1800" b="1">
                <a:sym typeface="Wingdings" panose="05000000000000000000" pitchFamily="2" charset="2"/>
              </a:rPr>
              <a:t></a:t>
            </a:r>
            <a:r>
              <a:rPr lang="en-US" altLang="zh-TW" sz="1800" b="1" i="1"/>
              <a:t>    program changed</a:t>
            </a:r>
            <a:endParaRPr lang="en-US" altLang="zh-TW" sz="1800" b="1"/>
          </a:p>
          <a:p>
            <a:pPr lvl="3" eaLnBrk="1" hangingPunct="1">
              <a:lnSpc>
                <a:spcPct val="90000"/>
              </a:lnSpc>
            </a:pPr>
            <a:endParaRPr lang="en-US" altLang="zh-TW" sz="1600"/>
          </a:p>
        </p:txBody>
      </p:sp>
      <p:grpSp>
        <p:nvGrpSpPr>
          <p:cNvPr id="78853" name="Group 12"/>
          <p:cNvGrpSpPr>
            <a:grpSpLocks/>
          </p:cNvGrpSpPr>
          <p:nvPr/>
        </p:nvGrpSpPr>
        <p:grpSpPr bwMode="auto">
          <a:xfrm>
            <a:off x="5638801" y="1219202"/>
            <a:ext cx="1420813" cy="1511301"/>
            <a:chOff x="2513" y="1520"/>
            <a:chExt cx="895" cy="952"/>
          </a:xfrm>
        </p:grpSpPr>
        <p:grpSp>
          <p:nvGrpSpPr>
            <p:cNvPr id="78898" name="Group 13"/>
            <p:cNvGrpSpPr>
              <a:grpSpLocks/>
            </p:cNvGrpSpPr>
            <p:nvPr/>
          </p:nvGrpSpPr>
          <p:grpSpPr bwMode="auto">
            <a:xfrm>
              <a:off x="2513" y="1520"/>
              <a:ext cx="895" cy="940"/>
              <a:chOff x="2513" y="1520"/>
              <a:chExt cx="895" cy="940"/>
            </a:xfrm>
          </p:grpSpPr>
          <p:sp>
            <p:nvSpPr>
              <p:cNvPr id="78900" name="Rectangle 14"/>
              <p:cNvSpPr>
                <a:spLocks noChangeArrowheads="1"/>
              </p:cNvSpPr>
              <p:nvPr/>
            </p:nvSpPr>
            <p:spPr bwMode="auto">
              <a:xfrm>
                <a:off x="2513" y="152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600">
                    <a:latin typeface="Times New Roman" panose="02020603050405020304" pitchFamily="18" charset="0"/>
                  </a:rPr>
                  <a:t>S</a:t>
                </a:r>
              </a:p>
            </p:txBody>
          </p:sp>
          <p:sp>
            <p:nvSpPr>
              <p:cNvPr id="78901" name="Rectangle 15"/>
              <p:cNvSpPr>
                <a:spLocks noChangeArrowheads="1"/>
              </p:cNvSpPr>
              <p:nvPr/>
            </p:nvSpPr>
            <p:spPr bwMode="auto">
              <a:xfrm>
                <a:off x="2559" y="1726"/>
                <a:ext cx="849" cy="7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902" name="Rectangle 16"/>
              <p:cNvSpPr>
                <a:spLocks noChangeArrowheads="1"/>
              </p:cNvSpPr>
              <p:nvPr/>
            </p:nvSpPr>
            <p:spPr bwMode="auto">
              <a:xfrm>
                <a:off x="2559" y="1726"/>
                <a:ext cx="418" cy="7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903" name="Rectangle 17"/>
              <p:cNvSpPr>
                <a:spLocks noChangeArrowheads="1"/>
              </p:cNvSpPr>
              <p:nvPr/>
            </p:nvSpPr>
            <p:spPr bwMode="auto">
              <a:xfrm>
                <a:off x="2559" y="1726"/>
                <a:ext cx="187" cy="7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904" name="Rectangle 18"/>
              <p:cNvSpPr>
                <a:spLocks noChangeArrowheads="1"/>
              </p:cNvSpPr>
              <p:nvPr/>
            </p:nvSpPr>
            <p:spPr bwMode="auto">
              <a:xfrm>
                <a:off x="2549" y="1728"/>
                <a:ext cx="623" cy="7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905" name="Rectangle 19"/>
              <p:cNvSpPr>
                <a:spLocks noChangeArrowheads="1"/>
              </p:cNvSpPr>
              <p:nvPr/>
            </p:nvSpPr>
            <p:spPr bwMode="auto">
              <a:xfrm>
                <a:off x="2559" y="1726"/>
                <a:ext cx="849" cy="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906" name="Rectangle 20"/>
              <p:cNvSpPr>
                <a:spLocks noChangeArrowheads="1"/>
              </p:cNvSpPr>
              <p:nvPr/>
            </p:nvSpPr>
            <p:spPr bwMode="auto">
              <a:xfrm>
                <a:off x="2534" y="1729"/>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600">
                    <a:latin typeface="Times New Roman" panose="02020603050405020304" pitchFamily="18" charset="0"/>
                  </a:rPr>
                  <a:t>S#</a:t>
                </a:r>
              </a:p>
            </p:txBody>
          </p:sp>
        </p:grpSp>
        <p:sp>
          <p:nvSpPr>
            <p:cNvPr id="78899" name="Rectangle 21"/>
            <p:cNvSpPr>
              <a:spLocks noChangeArrowheads="1"/>
            </p:cNvSpPr>
            <p:nvPr/>
          </p:nvSpPr>
          <p:spPr bwMode="auto">
            <a:xfrm>
              <a:off x="2542" y="1873"/>
              <a:ext cx="234"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400">
                  <a:latin typeface="Times New Roman" panose="02020603050405020304" pitchFamily="18" charset="0"/>
                </a:rPr>
                <a:t>S</a:t>
              </a:r>
              <a:r>
                <a:rPr kumimoji="1" lang="en-US" altLang="zh-TW" sz="1400" baseline="-25000">
                  <a:latin typeface="Times New Roman" panose="02020603050405020304" pitchFamily="18" charset="0"/>
                </a:rPr>
                <a:t>1</a:t>
              </a:r>
              <a:endParaRPr kumimoji="1" lang="en-US" altLang="zh-TW" sz="1400">
                <a:latin typeface="Times New Roman" panose="02020603050405020304" pitchFamily="18" charset="0"/>
              </a:endParaRPr>
            </a:p>
            <a:p>
              <a:pPr>
                <a:spcBef>
                  <a:spcPct val="0"/>
                </a:spcBef>
                <a:buFontTx/>
                <a:buNone/>
              </a:pPr>
              <a:r>
                <a:rPr kumimoji="1" lang="en-US" altLang="zh-TW" sz="1400">
                  <a:latin typeface="Times New Roman" panose="02020603050405020304" pitchFamily="18" charset="0"/>
                </a:rPr>
                <a:t>S</a:t>
              </a:r>
              <a:r>
                <a:rPr kumimoji="1" lang="en-US" altLang="zh-TW" sz="1400" baseline="-25000">
                  <a:latin typeface="Times New Roman" panose="02020603050405020304" pitchFamily="18" charset="0"/>
                </a:rPr>
                <a:t>2</a:t>
              </a:r>
            </a:p>
            <a:p>
              <a:pPr>
                <a:spcBef>
                  <a:spcPct val="0"/>
                </a:spcBef>
                <a:buFontTx/>
                <a:buNone/>
              </a:pPr>
              <a:r>
                <a:rPr kumimoji="1" lang="zh-TW" altLang="en-US" sz="1400">
                  <a:latin typeface="Times New Roman" panose="02020603050405020304" pitchFamily="18" charset="0"/>
                </a:rPr>
                <a:t>：</a:t>
              </a:r>
            </a:p>
            <a:p>
              <a:pPr>
                <a:spcBef>
                  <a:spcPct val="0"/>
                </a:spcBef>
                <a:buFontTx/>
                <a:buNone/>
              </a:pPr>
              <a:r>
                <a:rPr kumimoji="1" lang="en-US" altLang="zh-TW" sz="1400">
                  <a:latin typeface="Times New Roman" panose="02020603050405020304" pitchFamily="18" charset="0"/>
                </a:rPr>
                <a:t>Sn</a:t>
              </a:r>
            </a:p>
          </p:txBody>
        </p:sp>
      </p:grpSp>
      <p:grpSp>
        <p:nvGrpSpPr>
          <p:cNvPr id="78854" name="Group 32"/>
          <p:cNvGrpSpPr>
            <a:grpSpLocks/>
          </p:cNvGrpSpPr>
          <p:nvPr/>
        </p:nvGrpSpPr>
        <p:grpSpPr bwMode="auto">
          <a:xfrm>
            <a:off x="3486150" y="2797176"/>
            <a:ext cx="3676650" cy="561975"/>
            <a:chOff x="735" y="2690"/>
            <a:chExt cx="2316" cy="354"/>
          </a:xfrm>
        </p:grpSpPr>
        <p:grpSp>
          <p:nvGrpSpPr>
            <p:cNvPr id="78877" name="Group 33"/>
            <p:cNvGrpSpPr>
              <a:grpSpLocks/>
            </p:cNvGrpSpPr>
            <p:nvPr/>
          </p:nvGrpSpPr>
          <p:grpSpPr bwMode="auto">
            <a:xfrm>
              <a:off x="953" y="2741"/>
              <a:ext cx="2098" cy="176"/>
              <a:chOff x="953" y="2741"/>
              <a:chExt cx="2098" cy="176"/>
            </a:xfrm>
          </p:grpSpPr>
          <p:sp>
            <p:nvSpPr>
              <p:cNvPr id="78882" name="Rectangle 34"/>
              <p:cNvSpPr>
                <a:spLocks noChangeArrowheads="1"/>
              </p:cNvSpPr>
              <p:nvPr/>
            </p:nvSpPr>
            <p:spPr bwMode="auto">
              <a:xfrm>
                <a:off x="1130" y="2741"/>
                <a:ext cx="275" cy="1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83" name="Rectangle 35"/>
              <p:cNvSpPr>
                <a:spLocks noChangeArrowheads="1"/>
              </p:cNvSpPr>
              <p:nvPr/>
            </p:nvSpPr>
            <p:spPr bwMode="auto">
              <a:xfrm>
                <a:off x="1600" y="2741"/>
                <a:ext cx="274" cy="1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84" name="Rectangle 36"/>
              <p:cNvSpPr>
                <a:spLocks noChangeArrowheads="1"/>
              </p:cNvSpPr>
              <p:nvPr/>
            </p:nvSpPr>
            <p:spPr bwMode="auto">
              <a:xfrm>
                <a:off x="2492" y="2741"/>
                <a:ext cx="276" cy="1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85" name="Line 37"/>
              <p:cNvSpPr>
                <a:spLocks noChangeShapeType="1"/>
              </p:cNvSpPr>
              <p:nvPr/>
            </p:nvSpPr>
            <p:spPr bwMode="auto">
              <a:xfrm>
                <a:off x="1338" y="2741"/>
                <a:ext cx="0" cy="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6" name="Line 38"/>
              <p:cNvSpPr>
                <a:spLocks noChangeShapeType="1"/>
              </p:cNvSpPr>
              <p:nvPr/>
            </p:nvSpPr>
            <p:spPr bwMode="auto">
              <a:xfrm>
                <a:off x="1807" y="2741"/>
                <a:ext cx="0" cy="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7" name="Line 39"/>
              <p:cNvSpPr>
                <a:spLocks noChangeShapeType="1"/>
              </p:cNvSpPr>
              <p:nvPr/>
            </p:nvSpPr>
            <p:spPr bwMode="auto">
              <a:xfrm>
                <a:off x="2703" y="2741"/>
                <a:ext cx="0" cy="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8" name="Line 40"/>
              <p:cNvSpPr>
                <a:spLocks noChangeShapeType="1"/>
              </p:cNvSpPr>
              <p:nvPr/>
            </p:nvSpPr>
            <p:spPr bwMode="auto">
              <a:xfrm>
                <a:off x="953" y="2797"/>
                <a:ext cx="16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9" name="Line 41"/>
              <p:cNvSpPr>
                <a:spLocks noChangeShapeType="1"/>
              </p:cNvSpPr>
              <p:nvPr/>
            </p:nvSpPr>
            <p:spPr bwMode="auto">
              <a:xfrm>
                <a:off x="1422" y="2797"/>
                <a:ext cx="17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0" name="Line 42"/>
              <p:cNvSpPr>
                <a:spLocks noChangeShapeType="1"/>
              </p:cNvSpPr>
              <p:nvPr/>
            </p:nvSpPr>
            <p:spPr bwMode="auto">
              <a:xfrm>
                <a:off x="1892" y="2797"/>
                <a:ext cx="16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1" name="Line 43"/>
              <p:cNvSpPr>
                <a:spLocks noChangeShapeType="1"/>
              </p:cNvSpPr>
              <p:nvPr/>
            </p:nvSpPr>
            <p:spPr bwMode="auto">
              <a:xfrm>
                <a:off x="2283" y="2797"/>
                <a:ext cx="20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2" name="Line 44"/>
              <p:cNvSpPr>
                <a:spLocks noChangeShapeType="1"/>
              </p:cNvSpPr>
              <p:nvPr/>
            </p:nvSpPr>
            <p:spPr bwMode="auto">
              <a:xfrm>
                <a:off x="2784" y="2797"/>
                <a:ext cx="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3" name="Line 45"/>
              <p:cNvSpPr>
                <a:spLocks noChangeShapeType="1"/>
              </p:cNvSpPr>
              <p:nvPr/>
            </p:nvSpPr>
            <p:spPr bwMode="auto">
              <a:xfrm>
                <a:off x="2951" y="2801"/>
                <a:ext cx="0" cy="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4" name="Line 46"/>
              <p:cNvSpPr>
                <a:spLocks noChangeShapeType="1"/>
              </p:cNvSpPr>
              <p:nvPr/>
            </p:nvSpPr>
            <p:spPr bwMode="auto">
              <a:xfrm>
                <a:off x="2847" y="2887"/>
                <a:ext cx="2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5" name="Line 47"/>
              <p:cNvSpPr>
                <a:spLocks noChangeShapeType="1"/>
              </p:cNvSpPr>
              <p:nvPr/>
            </p:nvSpPr>
            <p:spPr bwMode="auto">
              <a:xfrm>
                <a:off x="2918" y="2917"/>
                <a:ext cx="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6" name="Line 48"/>
              <p:cNvSpPr>
                <a:spLocks noChangeShapeType="1"/>
              </p:cNvSpPr>
              <p:nvPr/>
            </p:nvSpPr>
            <p:spPr bwMode="auto">
              <a:xfrm>
                <a:off x="2104" y="2797"/>
                <a:ext cx="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7" name="Line 49"/>
              <p:cNvSpPr>
                <a:spLocks noChangeShapeType="1"/>
              </p:cNvSpPr>
              <p:nvPr/>
            </p:nvSpPr>
            <p:spPr bwMode="auto">
              <a:xfrm>
                <a:off x="2175" y="2797"/>
                <a:ext cx="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8878" name="Rectangle 50"/>
            <p:cNvSpPr>
              <a:spLocks noChangeArrowheads="1"/>
            </p:cNvSpPr>
            <p:nvPr/>
          </p:nvSpPr>
          <p:spPr bwMode="auto">
            <a:xfrm>
              <a:off x="735" y="2735"/>
              <a:ext cx="273"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200" b="1">
                  <a:latin typeface="Times New Roman" panose="02020603050405020304" pitchFamily="18" charset="0"/>
                </a:rPr>
                <a:t>  </a:t>
              </a:r>
              <a:r>
                <a:rPr kumimoji="1" lang="en-US" altLang="zh-TW" sz="1400">
                  <a:latin typeface="Times New Roman" panose="02020603050405020304" pitchFamily="18" charset="0"/>
                </a:rPr>
                <a:t>S</a:t>
              </a:r>
              <a:r>
                <a:rPr kumimoji="1" lang="en-US" altLang="zh-TW" sz="1200" b="1">
                  <a:latin typeface="Times New Roman" panose="02020603050405020304" pitchFamily="18" charset="0"/>
                </a:rPr>
                <a:t/>
              </a:r>
              <a:br>
                <a:rPr kumimoji="1" lang="en-US" altLang="zh-TW" sz="1200" b="1">
                  <a:latin typeface="Times New Roman" panose="02020603050405020304" pitchFamily="18" charset="0"/>
                </a:rPr>
              </a:br>
              <a:r>
                <a:rPr kumimoji="1" lang="en-US" altLang="zh-TW" sz="1200" b="1">
                  <a:latin typeface="Times New Roman" panose="02020603050405020304" pitchFamily="18" charset="0"/>
                </a:rPr>
                <a:t>Top</a:t>
              </a:r>
            </a:p>
          </p:txBody>
        </p:sp>
        <p:sp>
          <p:nvSpPr>
            <p:cNvPr id="78879" name="Rectangle 51"/>
            <p:cNvSpPr>
              <a:spLocks noChangeArrowheads="1"/>
            </p:cNvSpPr>
            <p:nvPr/>
          </p:nvSpPr>
          <p:spPr bwMode="auto">
            <a:xfrm>
              <a:off x="1116" y="2707"/>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400">
                  <a:latin typeface="Times New Roman" panose="02020603050405020304" pitchFamily="18" charset="0"/>
                </a:rPr>
                <a:t>s</a:t>
              </a:r>
              <a:r>
                <a:rPr kumimoji="1" lang="en-US" altLang="zh-TW" sz="1200">
                  <a:latin typeface="Times New Roman" panose="02020603050405020304" pitchFamily="18" charset="0"/>
                </a:rPr>
                <a:t>1</a:t>
              </a:r>
            </a:p>
          </p:txBody>
        </p:sp>
        <p:sp>
          <p:nvSpPr>
            <p:cNvPr id="78880" name="Rectangle 52"/>
            <p:cNvSpPr>
              <a:spLocks noChangeArrowheads="1"/>
            </p:cNvSpPr>
            <p:nvPr/>
          </p:nvSpPr>
          <p:spPr bwMode="auto">
            <a:xfrm>
              <a:off x="1608" y="2709"/>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400">
                  <a:latin typeface="Times New Roman" panose="02020603050405020304" pitchFamily="18" charset="0"/>
                </a:rPr>
                <a:t>s</a:t>
              </a:r>
              <a:r>
                <a:rPr kumimoji="1" lang="en-US" altLang="zh-TW" sz="1200">
                  <a:latin typeface="Times New Roman" panose="02020603050405020304" pitchFamily="18" charset="0"/>
                </a:rPr>
                <a:t>2</a:t>
              </a:r>
            </a:p>
          </p:txBody>
        </p:sp>
        <p:sp>
          <p:nvSpPr>
            <p:cNvPr id="78881" name="Rectangle 53"/>
            <p:cNvSpPr>
              <a:spLocks noChangeArrowheads="1"/>
            </p:cNvSpPr>
            <p:nvPr/>
          </p:nvSpPr>
          <p:spPr bwMode="auto">
            <a:xfrm>
              <a:off x="2504" y="2690"/>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400">
                  <a:latin typeface="Times New Roman" panose="02020603050405020304" pitchFamily="18" charset="0"/>
                </a:rPr>
                <a:t>s</a:t>
              </a:r>
              <a:r>
                <a:rPr kumimoji="1" lang="en-US" altLang="zh-TW" sz="1200">
                  <a:latin typeface="Times New Roman" panose="02020603050405020304" pitchFamily="18" charset="0"/>
                </a:rPr>
                <a:t>n</a:t>
              </a:r>
            </a:p>
          </p:txBody>
        </p:sp>
      </p:grpSp>
      <p:grpSp>
        <p:nvGrpSpPr>
          <p:cNvPr id="78855" name="Group 54"/>
          <p:cNvGrpSpPr>
            <a:grpSpLocks/>
          </p:cNvGrpSpPr>
          <p:nvPr/>
        </p:nvGrpSpPr>
        <p:grpSpPr bwMode="auto">
          <a:xfrm>
            <a:off x="3841750" y="3536950"/>
            <a:ext cx="1263650" cy="806450"/>
            <a:chOff x="979" y="3353"/>
            <a:chExt cx="796" cy="508"/>
          </a:xfrm>
        </p:grpSpPr>
        <p:sp>
          <p:nvSpPr>
            <p:cNvPr id="78866" name="Oval 55"/>
            <p:cNvSpPr>
              <a:spLocks noChangeArrowheads="1"/>
            </p:cNvSpPr>
            <p:nvPr/>
          </p:nvSpPr>
          <p:spPr bwMode="auto">
            <a:xfrm>
              <a:off x="1399" y="3353"/>
              <a:ext cx="131" cy="12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67" name="Oval 56"/>
            <p:cNvSpPr>
              <a:spLocks noChangeArrowheads="1"/>
            </p:cNvSpPr>
            <p:nvPr/>
          </p:nvSpPr>
          <p:spPr bwMode="auto">
            <a:xfrm>
              <a:off x="1154" y="3514"/>
              <a:ext cx="132" cy="12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68" name="Oval 57"/>
            <p:cNvSpPr>
              <a:spLocks noChangeArrowheads="1"/>
            </p:cNvSpPr>
            <p:nvPr/>
          </p:nvSpPr>
          <p:spPr bwMode="auto">
            <a:xfrm>
              <a:off x="979" y="3740"/>
              <a:ext cx="132" cy="12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69" name="Oval 58"/>
            <p:cNvSpPr>
              <a:spLocks noChangeArrowheads="1"/>
            </p:cNvSpPr>
            <p:nvPr/>
          </p:nvSpPr>
          <p:spPr bwMode="auto">
            <a:xfrm>
              <a:off x="1643" y="3514"/>
              <a:ext cx="132" cy="12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70" name="Oval 59"/>
            <p:cNvSpPr>
              <a:spLocks noChangeArrowheads="1"/>
            </p:cNvSpPr>
            <p:nvPr/>
          </p:nvSpPr>
          <p:spPr bwMode="auto">
            <a:xfrm>
              <a:off x="1504" y="3740"/>
              <a:ext cx="131" cy="12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71" name="Oval 60"/>
            <p:cNvSpPr>
              <a:spLocks noChangeArrowheads="1"/>
            </p:cNvSpPr>
            <p:nvPr/>
          </p:nvSpPr>
          <p:spPr bwMode="auto">
            <a:xfrm>
              <a:off x="1329" y="3740"/>
              <a:ext cx="131" cy="12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72" name="Line 61"/>
            <p:cNvSpPr>
              <a:spLocks noChangeShapeType="1"/>
            </p:cNvSpPr>
            <p:nvPr/>
          </p:nvSpPr>
          <p:spPr bwMode="auto">
            <a:xfrm flipH="1">
              <a:off x="1286" y="3450"/>
              <a:ext cx="113" cy="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3" name="Line 62"/>
            <p:cNvSpPr>
              <a:spLocks noChangeShapeType="1"/>
            </p:cNvSpPr>
            <p:nvPr/>
          </p:nvSpPr>
          <p:spPr bwMode="auto">
            <a:xfrm flipV="1">
              <a:off x="1084" y="3635"/>
              <a:ext cx="97" cy="1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4" name="Line 63"/>
            <p:cNvSpPr>
              <a:spLocks noChangeShapeType="1"/>
            </p:cNvSpPr>
            <p:nvPr/>
          </p:nvSpPr>
          <p:spPr bwMode="auto">
            <a:xfrm>
              <a:off x="1258" y="3643"/>
              <a:ext cx="97" cy="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5" name="Line 64"/>
            <p:cNvSpPr>
              <a:spLocks noChangeShapeType="1"/>
            </p:cNvSpPr>
            <p:nvPr/>
          </p:nvSpPr>
          <p:spPr bwMode="auto">
            <a:xfrm flipH="1">
              <a:off x="1600" y="3643"/>
              <a:ext cx="78" cy="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6" name="Line 65"/>
            <p:cNvSpPr>
              <a:spLocks noChangeShapeType="1"/>
            </p:cNvSpPr>
            <p:nvPr/>
          </p:nvSpPr>
          <p:spPr bwMode="auto">
            <a:xfrm>
              <a:off x="1538" y="3450"/>
              <a:ext cx="97" cy="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8856" name="Group 66"/>
          <p:cNvGrpSpPr>
            <a:grpSpLocks/>
          </p:cNvGrpSpPr>
          <p:nvPr/>
        </p:nvGrpSpPr>
        <p:grpSpPr bwMode="auto">
          <a:xfrm>
            <a:off x="4051300" y="5327650"/>
            <a:ext cx="2044700" cy="158750"/>
            <a:chOff x="1129" y="4660"/>
            <a:chExt cx="1288" cy="100"/>
          </a:xfrm>
        </p:grpSpPr>
        <p:sp>
          <p:nvSpPr>
            <p:cNvPr id="78857" name="Rectangle 67"/>
            <p:cNvSpPr>
              <a:spLocks noChangeArrowheads="1"/>
            </p:cNvSpPr>
            <p:nvPr/>
          </p:nvSpPr>
          <p:spPr bwMode="auto">
            <a:xfrm>
              <a:off x="1129" y="4660"/>
              <a:ext cx="1288" cy="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78858" name="Line 68"/>
            <p:cNvSpPr>
              <a:spLocks noChangeShapeType="1"/>
            </p:cNvSpPr>
            <p:nvPr/>
          </p:nvSpPr>
          <p:spPr bwMode="auto">
            <a:xfrm>
              <a:off x="1269"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9" name="Line 69"/>
            <p:cNvSpPr>
              <a:spLocks noChangeShapeType="1"/>
            </p:cNvSpPr>
            <p:nvPr/>
          </p:nvSpPr>
          <p:spPr bwMode="auto">
            <a:xfrm>
              <a:off x="1413"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0" name="Line 70"/>
            <p:cNvSpPr>
              <a:spLocks noChangeShapeType="1"/>
            </p:cNvSpPr>
            <p:nvPr/>
          </p:nvSpPr>
          <p:spPr bwMode="auto">
            <a:xfrm>
              <a:off x="1557"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1" name="Line 71"/>
            <p:cNvSpPr>
              <a:spLocks noChangeShapeType="1"/>
            </p:cNvSpPr>
            <p:nvPr/>
          </p:nvSpPr>
          <p:spPr bwMode="auto">
            <a:xfrm>
              <a:off x="1701"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2" name="Line 72"/>
            <p:cNvSpPr>
              <a:spLocks noChangeShapeType="1"/>
            </p:cNvSpPr>
            <p:nvPr/>
          </p:nvSpPr>
          <p:spPr bwMode="auto">
            <a:xfrm>
              <a:off x="1845"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3" name="Line 73"/>
            <p:cNvSpPr>
              <a:spLocks noChangeShapeType="1"/>
            </p:cNvSpPr>
            <p:nvPr/>
          </p:nvSpPr>
          <p:spPr bwMode="auto">
            <a:xfrm>
              <a:off x="1989"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4" name="Line 74"/>
            <p:cNvSpPr>
              <a:spLocks noChangeShapeType="1"/>
            </p:cNvSpPr>
            <p:nvPr/>
          </p:nvSpPr>
          <p:spPr bwMode="auto">
            <a:xfrm>
              <a:off x="2133"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5" name="Line 75"/>
            <p:cNvSpPr>
              <a:spLocks noChangeShapeType="1"/>
            </p:cNvSpPr>
            <p:nvPr/>
          </p:nvSpPr>
          <p:spPr bwMode="auto">
            <a:xfrm>
              <a:off x="2277" y="4660"/>
              <a:ext cx="0" cy="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822231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1981200" y="152400"/>
            <a:ext cx="8229600" cy="914400"/>
          </a:xfrm>
        </p:spPr>
        <p:txBody>
          <a:bodyPr/>
          <a:lstStyle/>
          <a:p>
            <a:pPr eaLnBrk="1" hangingPunct="1"/>
            <a:r>
              <a:rPr lang="en-US" altLang="en-US" smtClean="0"/>
              <a:t>Data Redundancy in FMS</a:t>
            </a:r>
          </a:p>
        </p:txBody>
      </p:sp>
      <p:sp>
        <p:nvSpPr>
          <p:cNvPr id="79875" name="Rectangle 4"/>
          <p:cNvSpPr>
            <a:spLocks noChangeArrowheads="1"/>
          </p:cNvSpPr>
          <p:nvPr/>
        </p:nvSpPr>
        <p:spPr bwMode="auto">
          <a:xfrm>
            <a:off x="1828800" y="1504950"/>
            <a:ext cx="8458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8000"/>
              <a:buFontTx/>
              <a:buNone/>
            </a:pPr>
            <a:r>
              <a:rPr lang="en-US" altLang="en-US" sz="3600"/>
              <a:t>Data Redundancy</a:t>
            </a:r>
          </a:p>
          <a:p>
            <a:pPr lvl="1" eaLnBrk="1" hangingPunct="1">
              <a:spcBef>
                <a:spcPct val="0"/>
              </a:spcBef>
              <a:buSzPct val="78000"/>
              <a:buFontTx/>
              <a:buNone/>
            </a:pPr>
            <a:r>
              <a:rPr lang="en-US" altLang="en-US" sz="3200"/>
              <a:t>Different and conflicting versions of same data</a:t>
            </a:r>
          </a:p>
          <a:p>
            <a:pPr lvl="1" eaLnBrk="1" hangingPunct="1">
              <a:spcBef>
                <a:spcPct val="0"/>
              </a:spcBef>
              <a:buSzPct val="78000"/>
              <a:buFontTx/>
              <a:buNone/>
            </a:pPr>
            <a:r>
              <a:rPr lang="en-US" altLang="en-US" sz="3200"/>
              <a:t>Results of uncontrolled data redundancy</a:t>
            </a:r>
          </a:p>
          <a:p>
            <a:pPr lvl="2" eaLnBrk="1" hangingPunct="1">
              <a:spcBef>
                <a:spcPct val="0"/>
              </a:spcBef>
            </a:pPr>
            <a:r>
              <a:rPr lang="en-US" altLang="en-US" sz="2800"/>
              <a:t> Data anomalies</a:t>
            </a:r>
          </a:p>
          <a:p>
            <a:pPr lvl="3" eaLnBrk="1" hangingPunct="1">
              <a:spcBef>
                <a:spcPct val="0"/>
              </a:spcBef>
              <a:buFontTx/>
              <a:buNone/>
            </a:pPr>
            <a:r>
              <a:rPr lang="en-US" altLang="en-US" sz="2400">
                <a:solidFill>
                  <a:srgbClr val="FF0000"/>
                </a:solidFill>
              </a:rPr>
              <a:t>Modification</a:t>
            </a:r>
          </a:p>
          <a:p>
            <a:pPr lvl="3" eaLnBrk="1" hangingPunct="1">
              <a:spcBef>
                <a:spcPct val="0"/>
              </a:spcBef>
              <a:buFontTx/>
              <a:buNone/>
            </a:pPr>
            <a:r>
              <a:rPr lang="en-US" altLang="en-US" sz="2400">
                <a:solidFill>
                  <a:srgbClr val="FF0000"/>
                </a:solidFill>
              </a:rPr>
              <a:t>Insertion</a:t>
            </a:r>
          </a:p>
          <a:p>
            <a:pPr lvl="3" eaLnBrk="1" hangingPunct="1">
              <a:spcBef>
                <a:spcPct val="0"/>
              </a:spcBef>
              <a:buFontTx/>
              <a:buNone/>
            </a:pPr>
            <a:r>
              <a:rPr lang="en-US" altLang="en-US" sz="2400">
                <a:solidFill>
                  <a:srgbClr val="FF0000"/>
                </a:solidFill>
              </a:rPr>
              <a:t>Deletion</a:t>
            </a:r>
          </a:p>
          <a:p>
            <a:pPr lvl="2" eaLnBrk="1" hangingPunct="1">
              <a:spcBef>
                <a:spcPct val="0"/>
              </a:spcBef>
            </a:pPr>
            <a:r>
              <a:rPr lang="en-US" altLang="en-US" sz="2800"/>
              <a:t> Data inconsistency</a:t>
            </a:r>
          </a:p>
          <a:p>
            <a:pPr lvl="3" eaLnBrk="1" hangingPunct="1">
              <a:spcBef>
                <a:spcPct val="0"/>
              </a:spcBef>
              <a:buFontTx/>
              <a:buNone/>
            </a:pPr>
            <a:r>
              <a:rPr lang="en-US" altLang="en-US" sz="2400">
                <a:solidFill>
                  <a:srgbClr val="FF0000"/>
                </a:solidFill>
              </a:rPr>
              <a:t>Lack of data integrity</a:t>
            </a:r>
            <a:endParaRPr lang="en-US" altLang="en-US" sz="1800">
              <a:solidFill>
                <a:srgbClr val="FF0000"/>
              </a:solidFill>
            </a:endParaRPr>
          </a:p>
        </p:txBody>
      </p:sp>
    </p:spTree>
    <p:extLst>
      <p:ext uri="{BB962C8B-B14F-4D97-AF65-F5344CB8AC3E}">
        <p14:creationId xmlns:p14="http://schemas.microsoft.com/office/powerpoint/2010/main" val="1433961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t>Purpose of Database System</a:t>
            </a:r>
          </a:p>
        </p:txBody>
      </p:sp>
      <p:sp>
        <p:nvSpPr>
          <p:cNvPr id="82947" name="Rectangle 3"/>
          <p:cNvSpPr>
            <a:spLocks noGrp="1" noChangeArrowheads="1"/>
          </p:cNvSpPr>
          <p:nvPr>
            <p:ph type="body" idx="1"/>
          </p:nvPr>
        </p:nvSpPr>
        <p:spPr>
          <a:xfrm>
            <a:off x="2514601" y="1417638"/>
            <a:ext cx="7580313" cy="4906962"/>
          </a:xfrm>
        </p:spPr>
        <p:txBody>
          <a:bodyPr/>
          <a:lstStyle/>
          <a:p>
            <a:endParaRPr lang="en-US" altLang="en-US" sz="2400"/>
          </a:p>
          <a:p>
            <a:r>
              <a:rPr lang="en-US" altLang="en-US" sz="2400"/>
              <a:t>In the early days, database applications were built on top of file systems</a:t>
            </a:r>
          </a:p>
          <a:p>
            <a:r>
              <a:rPr lang="en-US" altLang="en-US" sz="2400"/>
              <a:t>Drawbacks of using file systems to store data:</a:t>
            </a:r>
          </a:p>
          <a:p>
            <a:pPr lvl="1"/>
            <a:r>
              <a:rPr lang="en-US" altLang="en-US" sz="2000"/>
              <a:t>Data redundancy and inconsistency</a:t>
            </a:r>
          </a:p>
          <a:p>
            <a:pPr lvl="2"/>
            <a:r>
              <a:rPr lang="en-US" altLang="en-US" sz="1800"/>
              <a:t>Multiple file formats, duplication of information in different files</a:t>
            </a:r>
          </a:p>
          <a:p>
            <a:pPr lvl="1"/>
            <a:r>
              <a:rPr lang="en-US" altLang="en-US" sz="2000"/>
              <a:t>Difficulty in accessing data </a:t>
            </a:r>
          </a:p>
          <a:p>
            <a:pPr lvl="2"/>
            <a:r>
              <a:rPr lang="en-US" altLang="en-US" sz="1800"/>
              <a:t>Need to write a new program to carry out each new task</a:t>
            </a:r>
          </a:p>
          <a:p>
            <a:pPr lvl="1"/>
            <a:r>
              <a:rPr lang="en-US" altLang="en-US" sz="2000"/>
              <a:t>Data isolation — multiple files and formats</a:t>
            </a:r>
          </a:p>
          <a:p>
            <a:pPr lvl="1"/>
            <a:r>
              <a:rPr lang="en-US" altLang="en-US" sz="2000"/>
              <a:t>Integrity problems</a:t>
            </a:r>
          </a:p>
          <a:p>
            <a:pPr lvl="2"/>
            <a:r>
              <a:rPr lang="en-US" altLang="en-US" sz="1800"/>
              <a:t>Integrity constraints  (e.g. account balance &gt; 0) become part of program code</a:t>
            </a:r>
          </a:p>
          <a:p>
            <a:pPr lvl="2"/>
            <a:r>
              <a:rPr lang="en-US" altLang="en-US" sz="1800"/>
              <a:t>Hard to add new constraints or change existing ones</a:t>
            </a:r>
          </a:p>
        </p:txBody>
      </p:sp>
    </p:spTree>
    <p:extLst>
      <p:ext uri="{BB962C8B-B14F-4D97-AF65-F5344CB8AC3E}">
        <p14:creationId xmlns:p14="http://schemas.microsoft.com/office/powerpoint/2010/main" val="2911747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Files and Databases</a:t>
            </a:r>
          </a:p>
        </p:txBody>
      </p:sp>
      <p:sp>
        <p:nvSpPr>
          <p:cNvPr id="47107" name="Rectangle 3"/>
          <p:cNvSpPr>
            <a:spLocks noGrp="1" noChangeArrowheads="1"/>
          </p:cNvSpPr>
          <p:nvPr>
            <p:ph type="body" idx="1"/>
          </p:nvPr>
        </p:nvSpPr>
        <p:spPr/>
        <p:txBody>
          <a:bodyPr/>
          <a:lstStyle/>
          <a:p>
            <a:r>
              <a:rPr lang="en-US" altLang="en-US"/>
              <a:t>File: A collection of records or documents dealing with one organization, person, area or subject (Rowley)</a:t>
            </a:r>
          </a:p>
          <a:p>
            <a:pPr lvl="1"/>
            <a:r>
              <a:rPr lang="en-US" altLang="en-US"/>
              <a:t>Manual (paper) files</a:t>
            </a:r>
          </a:p>
          <a:p>
            <a:pPr lvl="1"/>
            <a:r>
              <a:rPr lang="en-US" altLang="en-US"/>
              <a:t>Computer files</a:t>
            </a:r>
          </a:p>
          <a:p>
            <a:r>
              <a:rPr lang="en-US" altLang="en-US"/>
              <a:t>Database: A collection of similar records with relationships between the records (Rowley)</a:t>
            </a:r>
          </a:p>
          <a:p>
            <a:pPr lvl="1"/>
            <a:r>
              <a:rPr lang="en-US" altLang="en-US"/>
              <a:t>Bibliographic, statistical, business data, images, etc.</a:t>
            </a:r>
          </a:p>
        </p:txBody>
      </p:sp>
    </p:spTree>
    <p:extLst>
      <p:ext uri="{BB962C8B-B14F-4D97-AF65-F5344CB8AC3E}">
        <p14:creationId xmlns:p14="http://schemas.microsoft.com/office/powerpoint/2010/main" val="786169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2322513" y="381000"/>
            <a:ext cx="8077200" cy="609600"/>
          </a:xfrm>
        </p:spPr>
        <p:txBody>
          <a:bodyPr>
            <a:normAutofit fontScale="90000"/>
          </a:bodyPr>
          <a:lstStyle/>
          <a:p>
            <a:r>
              <a:rPr lang="en-US" altLang="en-US" smtClean="0"/>
              <a:t>Purpose of Database Systems</a:t>
            </a:r>
          </a:p>
        </p:txBody>
      </p:sp>
      <p:sp>
        <p:nvSpPr>
          <p:cNvPr id="83971" name="Rectangle 1027"/>
          <p:cNvSpPr>
            <a:spLocks noGrp="1" noChangeArrowheads="1"/>
          </p:cNvSpPr>
          <p:nvPr>
            <p:ph type="body" idx="1"/>
          </p:nvPr>
        </p:nvSpPr>
        <p:spPr>
          <a:xfrm>
            <a:off x="2095501" y="1114425"/>
            <a:ext cx="8080375" cy="4876800"/>
          </a:xfrm>
        </p:spPr>
        <p:txBody>
          <a:bodyPr/>
          <a:lstStyle/>
          <a:p>
            <a:r>
              <a:rPr lang="en-US" altLang="en-US" sz="2400"/>
              <a:t>Drawbacks of using file systems (cont.) </a:t>
            </a:r>
          </a:p>
          <a:p>
            <a:pPr lvl="1"/>
            <a:r>
              <a:rPr lang="en-US" altLang="en-US" sz="2000"/>
              <a:t>Atomicity of updates</a:t>
            </a:r>
          </a:p>
          <a:p>
            <a:pPr lvl="2"/>
            <a:r>
              <a:rPr lang="en-US" altLang="en-US" sz="1800"/>
              <a:t>Failures may leave database in an inconsistent state with partial updates carried out</a:t>
            </a:r>
          </a:p>
          <a:p>
            <a:pPr lvl="2"/>
            <a:r>
              <a:rPr lang="en-US" altLang="en-US" sz="1800"/>
              <a:t>E.g. transfer of funds from one account to another should either complete or not happen at all</a:t>
            </a:r>
          </a:p>
          <a:p>
            <a:pPr lvl="1"/>
            <a:r>
              <a:rPr lang="en-US" altLang="en-US" sz="2000"/>
              <a:t>Concurrent access by multiple users</a:t>
            </a:r>
          </a:p>
          <a:p>
            <a:pPr lvl="2"/>
            <a:r>
              <a:rPr lang="en-US" altLang="en-US" sz="1800"/>
              <a:t>Concurrent accessed needed for performance</a:t>
            </a:r>
          </a:p>
          <a:p>
            <a:pPr lvl="2"/>
            <a:r>
              <a:rPr lang="en-US" altLang="en-US" sz="1800"/>
              <a:t>Uncontrolled concurrent accesses can lead to inconsistencies</a:t>
            </a:r>
          </a:p>
          <a:p>
            <a:pPr lvl="3"/>
            <a:r>
              <a:rPr lang="en-US" altLang="en-US" sz="1600"/>
              <a:t>E.g. two people reading a balance and updating it at the same time</a:t>
            </a:r>
          </a:p>
          <a:p>
            <a:pPr lvl="1"/>
            <a:r>
              <a:rPr lang="en-US" altLang="en-US" sz="2000"/>
              <a:t>Security problems</a:t>
            </a:r>
          </a:p>
          <a:p>
            <a:r>
              <a:rPr lang="en-US" altLang="en-US" sz="2400"/>
              <a:t>Database systems offer solutions to all the above problems</a:t>
            </a:r>
          </a:p>
        </p:txBody>
      </p:sp>
    </p:spTree>
    <p:extLst>
      <p:ext uri="{BB962C8B-B14F-4D97-AF65-F5344CB8AC3E}">
        <p14:creationId xmlns:p14="http://schemas.microsoft.com/office/powerpoint/2010/main" val="320538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88392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17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AFA861FE-7BDC-4A22-8CE6-3B89F8665B9A}" type="slidenum">
              <a:rPr lang="en-US" altLang="zh-TW">
                <a:solidFill>
                  <a:schemeClr val="tx1">
                    <a:tint val="75000"/>
                  </a:schemeClr>
                </a:solidFill>
                <a:latin typeface="+mn-lt"/>
              </a:rPr>
              <a:pPr algn="ctr">
                <a:defRPr/>
              </a:pPr>
              <a:t>32</a:t>
            </a:fld>
            <a:endParaRPr lang="en-US" altLang="zh-TW">
              <a:solidFill>
                <a:schemeClr val="tx1">
                  <a:tint val="75000"/>
                </a:schemeClr>
              </a:solidFill>
              <a:latin typeface="+mn-lt"/>
            </a:endParaRPr>
          </a:p>
        </p:txBody>
      </p:sp>
      <p:sp>
        <p:nvSpPr>
          <p:cNvPr id="86019" name="Rectangle 2"/>
          <p:cNvSpPr>
            <a:spLocks noGrp="1" noChangeArrowheads="1"/>
          </p:cNvSpPr>
          <p:nvPr>
            <p:ph type="title"/>
          </p:nvPr>
        </p:nvSpPr>
        <p:spPr>
          <a:xfrm>
            <a:off x="1981200" y="381000"/>
            <a:ext cx="8077200" cy="762000"/>
          </a:xfrm>
        </p:spPr>
        <p:txBody>
          <a:bodyPr>
            <a:normAutofit fontScale="90000"/>
          </a:bodyPr>
          <a:lstStyle/>
          <a:p>
            <a:pPr eaLnBrk="1" hangingPunct="1"/>
            <a:r>
              <a:rPr lang="en-US" altLang="zh-TW" sz="2400"/>
              <a:t>DBMS based Information Systems: </a:t>
            </a:r>
            <a:r>
              <a:rPr lang="en-US" altLang="zh-TW" sz="2800"/>
              <a:t/>
            </a:r>
            <a:br>
              <a:rPr lang="en-US" altLang="zh-TW" sz="2800"/>
            </a:br>
            <a:r>
              <a:rPr lang="en-US" altLang="zh-TW" sz="2800"/>
              <a:t>Basic Approach - Integration</a:t>
            </a:r>
            <a:r>
              <a:rPr lang="en-US" altLang="zh-TW" smtClean="0"/>
              <a:t> </a:t>
            </a:r>
          </a:p>
        </p:txBody>
      </p:sp>
      <p:sp>
        <p:nvSpPr>
          <p:cNvPr id="86020" name="Rectangle 3"/>
          <p:cNvSpPr>
            <a:spLocks noGrp="1" noChangeArrowheads="1"/>
          </p:cNvSpPr>
          <p:nvPr>
            <p:ph type="body" idx="1"/>
          </p:nvPr>
        </p:nvSpPr>
        <p:spPr/>
        <p:txBody>
          <a:bodyPr/>
          <a:lstStyle/>
          <a:p>
            <a:pPr lvl="1" eaLnBrk="1" hangingPunct="1"/>
            <a:r>
              <a:rPr lang="en-US" altLang="zh-TW" smtClean="0"/>
              <a:t>(1) </a:t>
            </a:r>
            <a:r>
              <a:rPr lang="en-US" altLang="zh-TW" u="sng" smtClean="0"/>
              <a:t>Integration</a:t>
            </a:r>
            <a:r>
              <a:rPr lang="en-US" altLang="zh-TW" smtClean="0"/>
              <a:t> of Information</a:t>
            </a:r>
          </a:p>
          <a:p>
            <a:pPr lvl="2" eaLnBrk="1" hangingPunct="1"/>
            <a:r>
              <a:rPr lang="en-US" altLang="zh-TW" smtClean="0"/>
              <a:t> Description of the </a:t>
            </a:r>
            <a:r>
              <a:rPr lang="en-US" altLang="zh-TW" i="1" smtClean="0"/>
              <a:t>integrated view </a:t>
            </a:r>
            <a:r>
              <a:rPr lang="en-US" altLang="zh-TW" smtClean="0"/>
              <a:t>of data is the "</a:t>
            </a:r>
            <a:r>
              <a:rPr lang="en-US" altLang="zh-TW" i="1" u="sng" smtClean="0"/>
              <a:t>Conceptual Schema</a:t>
            </a:r>
            <a:r>
              <a:rPr lang="en-US" altLang="zh-TW" smtClean="0"/>
              <a:t>" of the database</a:t>
            </a:r>
          </a:p>
        </p:txBody>
      </p:sp>
      <p:grpSp>
        <p:nvGrpSpPr>
          <p:cNvPr id="86021" name="Group 125"/>
          <p:cNvGrpSpPr>
            <a:grpSpLocks/>
          </p:cNvGrpSpPr>
          <p:nvPr/>
        </p:nvGrpSpPr>
        <p:grpSpPr bwMode="auto">
          <a:xfrm>
            <a:off x="3040064" y="2954339"/>
            <a:ext cx="6180137" cy="3602519"/>
            <a:chOff x="249" y="1871"/>
            <a:chExt cx="3893" cy="2955"/>
          </a:xfrm>
        </p:grpSpPr>
        <p:sp>
          <p:nvSpPr>
            <p:cNvPr id="86022" name="Rectangle 126"/>
            <p:cNvSpPr>
              <a:spLocks noChangeArrowheads="1"/>
            </p:cNvSpPr>
            <p:nvPr/>
          </p:nvSpPr>
          <p:spPr bwMode="auto">
            <a:xfrm>
              <a:off x="1090" y="2155"/>
              <a:ext cx="1984" cy="2512"/>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3" name="Rectangle 127"/>
            <p:cNvSpPr>
              <a:spLocks noChangeArrowheads="1"/>
            </p:cNvSpPr>
            <p:nvPr/>
          </p:nvSpPr>
          <p:spPr bwMode="auto">
            <a:xfrm>
              <a:off x="1846" y="2719"/>
              <a:ext cx="424" cy="13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4" name="Rectangle 128"/>
            <p:cNvSpPr>
              <a:spLocks noChangeArrowheads="1"/>
            </p:cNvSpPr>
            <p:nvPr/>
          </p:nvSpPr>
          <p:spPr bwMode="auto">
            <a:xfrm>
              <a:off x="550" y="2719"/>
              <a:ext cx="280"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5" name="Rectangle 129"/>
            <p:cNvSpPr>
              <a:spLocks noChangeArrowheads="1"/>
            </p:cNvSpPr>
            <p:nvPr/>
          </p:nvSpPr>
          <p:spPr bwMode="auto">
            <a:xfrm>
              <a:off x="550" y="3247"/>
              <a:ext cx="280"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6" name="Rectangle 130"/>
            <p:cNvSpPr>
              <a:spLocks noChangeArrowheads="1"/>
            </p:cNvSpPr>
            <p:nvPr/>
          </p:nvSpPr>
          <p:spPr bwMode="auto">
            <a:xfrm>
              <a:off x="550" y="3823"/>
              <a:ext cx="280"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7" name="Rectangle 131"/>
            <p:cNvSpPr>
              <a:spLocks noChangeArrowheads="1"/>
            </p:cNvSpPr>
            <p:nvPr/>
          </p:nvSpPr>
          <p:spPr bwMode="auto">
            <a:xfrm>
              <a:off x="1462" y="2911"/>
              <a:ext cx="520"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8" name="Rectangle 132"/>
            <p:cNvSpPr>
              <a:spLocks noChangeArrowheads="1"/>
            </p:cNvSpPr>
            <p:nvPr/>
          </p:nvSpPr>
          <p:spPr bwMode="auto">
            <a:xfrm>
              <a:off x="1462" y="3535"/>
              <a:ext cx="952"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29" name="Line 133"/>
            <p:cNvSpPr>
              <a:spLocks noChangeShapeType="1"/>
            </p:cNvSpPr>
            <p:nvPr/>
          </p:nvSpPr>
          <p:spPr bwMode="auto">
            <a:xfrm>
              <a:off x="1842" y="2911"/>
              <a:ext cx="0"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0" name="Line 134"/>
            <p:cNvSpPr>
              <a:spLocks noChangeShapeType="1"/>
            </p:cNvSpPr>
            <p:nvPr/>
          </p:nvSpPr>
          <p:spPr bwMode="auto">
            <a:xfrm>
              <a:off x="1842" y="3535"/>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1" name="Line 135"/>
            <p:cNvSpPr>
              <a:spLocks noChangeShapeType="1"/>
            </p:cNvSpPr>
            <p:nvPr/>
          </p:nvSpPr>
          <p:spPr bwMode="auto">
            <a:xfrm>
              <a:off x="2274" y="3535"/>
              <a:ext cx="0"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2" name="Rectangle 136"/>
            <p:cNvSpPr>
              <a:spLocks noChangeArrowheads="1"/>
            </p:cNvSpPr>
            <p:nvPr/>
          </p:nvSpPr>
          <p:spPr bwMode="auto">
            <a:xfrm>
              <a:off x="2182" y="3295"/>
              <a:ext cx="328"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33" name="Line 137"/>
            <p:cNvSpPr>
              <a:spLocks noChangeShapeType="1"/>
            </p:cNvSpPr>
            <p:nvPr/>
          </p:nvSpPr>
          <p:spPr bwMode="auto">
            <a:xfrm>
              <a:off x="2182" y="3531"/>
              <a:ext cx="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4" name="Line 138"/>
            <p:cNvSpPr>
              <a:spLocks noChangeShapeType="1"/>
            </p:cNvSpPr>
            <p:nvPr/>
          </p:nvSpPr>
          <p:spPr bwMode="auto">
            <a:xfrm>
              <a:off x="2418" y="3535"/>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5" name="Line 139"/>
            <p:cNvSpPr>
              <a:spLocks noChangeShapeType="1"/>
            </p:cNvSpPr>
            <p:nvPr/>
          </p:nvSpPr>
          <p:spPr bwMode="auto">
            <a:xfrm>
              <a:off x="2274" y="3295"/>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6" name="Rectangle 140"/>
            <p:cNvSpPr>
              <a:spLocks noChangeArrowheads="1"/>
            </p:cNvSpPr>
            <p:nvPr/>
          </p:nvSpPr>
          <p:spPr bwMode="auto">
            <a:xfrm>
              <a:off x="2086" y="3823"/>
              <a:ext cx="568" cy="5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37" name="Line 141"/>
            <p:cNvSpPr>
              <a:spLocks noChangeShapeType="1"/>
            </p:cNvSpPr>
            <p:nvPr/>
          </p:nvSpPr>
          <p:spPr bwMode="auto">
            <a:xfrm>
              <a:off x="2086" y="3867"/>
              <a:ext cx="3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8" name="Line 142"/>
            <p:cNvSpPr>
              <a:spLocks noChangeShapeType="1"/>
            </p:cNvSpPr>
            <p:nvPr/>
          </p:nvSpPr>
          <p:spPr bwMode="auto">
            <a:xfrm flipV="1">
              <a:off x="2418" y="3671"/>
              <a:ext cx="0"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39" name="Line 143"/>
            <p:cNvSpPr>
              <a:spLocks noChangeShapeType="1"/>
            </p:cNvSpPr>
            <p:nvPr/>
          </p:nvSpPr>
          <p:spPr bwMode="auto">
            <a:xfrm>
              <a:off x="2086" y="4059"/>
              <a:ext cx="1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0" name="Line 144"/>
            <p:cNvSpPr>
              <a:spLocks noChangeShapeType="1"/>
            </p:cNvSpPr>
            <p:nvPr/>
          </p:nvSpPr>
          <p:spPr bwMode="auto">
            <a:xfrm flipV="1">
              <a:off x="2274" y="3671"/>
              <a:ext cx="0" cy="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1" name="Rectangle 145"/>
            <p:cNvSpPr>
              <a:spLocks noChangeArrowheads="1"/>
            </p:cNvSpPr>
            <p:nvPr/>
          </p:nvSpPr>
          <p:spPr bwMode="auto">
            <a:xfrm>
              <a:off x="2182" y="2623"/>
              <a:ext cx="56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42" name="Line 146"/>
            <p:cNvSpPr>
              <a:spLocks noChangeShapeType="1"/>
            </p:cNvSpPr>
            <p:nvPr/>
          </p:nvSpPr>
          <p:spPr bwMode="auto">
            <a:xfrm>
              <a:off x="2182" y="2715"/>
              <a:ext cx="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3" name="Line 147"/>
            <p:cNvSpPr>
              <a:spLocks noChangeShapeType="1"/>
            </p:cNvSpPr>
            <p:nvPr/>
          </p:nvSpPr>
          <p:spPr bwMode="auto">
            <a:xfrm>
              <a:off x="2274" y="2719"/>
              <a:ext cx="0"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4" name="Oval 148"/>
            <p:cNvSpPr>
              <a:spLocks noChangeArrowheads="1"/>
            </p:cNvSpPr>
            <p:nvPr/>
          </p:nvSpPr>
          <p:spPr bwMode="auto">
            <a:xfrm>
              <a:off x="1222" y="2287"/>
              <a:ext cx="1720" cy="18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45" name="Arc 149"/>
            <p:cNvSpPr>
              <a:spLocks/>
            </p:cNvSpPr>
            <p:nvPr/>
          </p:nvSpPr>
          <p:spPr bwMode="auto">
            <a:xfrm>
              <a:off x="2034" y="4395"/>
              <a:ext cx="908"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6" name="Arc 150"/>
            <p:cNvSpPr>
              <a:spLocks/>
            </p:cNvSpPr>
            <p:nvPr/>
          </p:nvSpPr>
          <p:spPr bwMode="auto">
            <a:xfrm>
              <a:off x="1223" y="4299"/>
              <a:ext cx="812" cy="2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7" name="Line 151"/>
            <p:cNvSpPr>
              <a:spLocks noChangeShapeType="1"/>
            </p:cNvSpPr>
            <p:nvPr/>
          </p:nvSpPr>
          <p:spPr bwMode="auto">
            <a:xfrm>
              <a:off x="1218" y="2383"/>
              <a:ext cx="0" cy="1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8" name="Line 152"/>
            <p:cNvSpPr>
              <a:spLocks noChangeShapeType="1"/>
            </p:cNvSpPr>
            <p:nvPr/>
          </p:nvSpPr>
          <p:spPr bwMode="auto">
            <a:xfrm>
              <a:off x="2946" y="2383"/>
              <a:ext cx="0" cy="20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49" name="Rectangle 153"/>
            <p:cNvSpPr>
              <a:spLocks noChangeArrowheads="1"/>
            </p:cNvSpPr>
            <p:nvPr/>
          </p:nvSpPr>
          <p:spPr bwMode="auto">
            <a:xfrm>
              <a:off x="3382" y="2575"/>
              <a:ext cx="328"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50" name="Oval 154"/>
            <p:cNvSpPr>
              <a:spLocks noChangeArrowheads="1"/>
            </p:cNvSpPr>
            <p:nvPr/>
          </p:nvSpPr>
          <p:spPr bwMode="auto">
            <a:xfrm>
              <a:off x="3478" y="2623"/>
              <a:ext cx="136"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51" name="Oval 155"/>
            <p:cNvSpPr>
              <a:spLocks noChangeArrowheads="1"/>
            </p:cNvSpPr>
            <p:nvPr/>
          </p:nvSpPr>
          <p:spPr bwMode="auto">
            <a:xfrm>
              <a:off x="3910" y="2575"/>
              <a:ext cx="184"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52" name="Line 156"/>
            <p:cNvSpPr>
              <a:spLocks noChangeShapeType="1"/>
            </p:cNvSpPr>
            <p:nvPr/>
          </p:nvSpPr>
          <p:spPr bwMode="auto">
            <a:xfrm>
              <a:off x="3862" y="2715"/>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3" name="Line 157"/>
            <p:cNvSpPr>
              <a:spLocks noChangeShapeType="1"/>
            </p:cNvSpPr>
            <p:nvPr/>
          </p:nvSpPr>
          <p:spPr bwMode="auto">
            <a:xfrm>
              <a:off x="4002" y="2671"/>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4" name="Line 158"/>
            <p:cNvSpPr>
              <a:spLocks noChangeShapeType="1"/>
            </p:cNvSpPr>
            <p:nvPr/>
          </p:nvSpPr>
          <p:spPr bwMode="auto">
            <a:xfrm flipH="1">
              <a:off x="3902" y="2815"/>
              <a:ext cx="104"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5" name="Line 159"/>
            <p:cNvSpPr>
              <a:spLocks noChangeShapeType="1"/>
            </p:cNvSpPr>
            <p:nvPr/>
          </p:nvSpPr>
          <p:spPr bwMode="auto">
            <a:xfrm>
              <a:off x="4006" y="2815"/>
              <a:ext cx="88"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6" name="Oval 160"/>
            <p:cNvSpPr>
              <a:spLocks noChangeArrowheads="1"/>
            </p:cNvSpPr>
            <p:nvPr/>
          </p:nvSpPr>
          <p:spPr bwMode="auto">
            <a:xfrm>
              <a:off x="3910" y="3103"/>
              <a:ext cx="184"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57" name="Line 161"/>
            <p:cNvSpPr>
              <a:spLocks noChangeShapeType="1"/>
            </p:cNvSpPr>
            <p:nvPr/>
          </p:nvSpPr>
          <p:spPr bwMode="auto">
            <a:xfrm>
              <a:off x="4002" y="3199"/>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8" name="Line 162"/>
            <p:cNvSpPr>
              <a:spLocks noChangeShapeType="1"/>
            </p:cNvSpPr>
            <p:nvPr/>
          </p:nvSpPr>
          <p:spPr bwMode="auto">
            <a:xfrm flipH="1">
              <a:off x="3902" y="3343"/>
              <a:ext cx="104"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59" name="Line 163"/>
            <p:cNvSpPr>
              <a:spLocks noChangeShapeType="1"/>
            </p:cNvSpPr>
            <p:nvPr/>
          </p:nvSpPr>
          <p:spPr bwMode="auto">
            <a:xfrm>
              <a:off x="4006" y="3343"/>
              <a:ext cx="88"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0" name="Oval 164"/>
            <p:cNvSpPr>
              <a:spLocks noChangeArrowheads="1"/>
            </p:cNvSpPr>
            <p:nvPr/>
          </p:nvSpPr>
          <p:spPr bwMode="auto">
            <a:xfrm>
              <a:off x="3910" y="3583"/>
              <a:ext cx="184"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61" name="Line 165"/>
            <p:cNvSpPr>
              <a:spLocks noChangeShapeType="1"/>
            </p:cNvSpPr>
            <p:nvPr/>
          </p:nvSpPr>
          <p:spPr bwMode="auto">
            <a:xfrm>
              <a:off x="4002" y="3679"/>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2" name="Line 166"/>
            <p:cNvSpPr>
              <a:spLocks noChangeShapeType="1"/>
            </p:cNvSpPr>
            <p:nvPr/>
          </p:nvSpPr>
          <p:spPr bwMode="auto">
            <a:xfrm flipH="1">
              <a:off x="3902" y="3823"/>
              <a:ext cx="104"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3" name="Line 167"/>
            <p:cNvSpPr>
              <a:spLocks noChangeShapeType="1"/>
            </p:cNvSpPr>
            <p:nvPr/>
          </p:nvSpPr>
          <p:spPr bwMode="auto">
            <a:xfrm>
              <a:off x="4006" y="3823"/>
              <a:ext cx="88"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4" name="Oval 168"/>
            <p:cNvSpPr>
              <a:spLocks noChangeArrowheads="1"/>
            </p:cNvSpPr>
            <p:nvPr/>
          </p:nvSpPr>
          <p:spPr bwMode="auto">
            <a:xfrm>
              <a:off x="3910" y="4063"/>
              <a:ext cx="184"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65" name="Line 169"/>
            <p:cNvSpPr>
              <a:spLocks noChangeShapeType="1"/>
            </p:cNvSpPr>
            <p:nvPr/>
          </p:nvSpPr>
          <p:spPr bwMode="auto">
            <a:xfrm>
              <a:off x="4002" y="4159"/>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6" name="Line 170"/>
            <p:cNvSpPr>
              <a:spLocks noChangeShapeType="1"/>
            </p:cNvSpPr>
            <p:nvPr/>
          </p:nvSpPr>
          <p:spPr bwMode="auto">
            <a:xfrm flipH="1">
              <a:off x="3902" y="4303"/>
              <a:ext cx="104"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7" name="Line 171"/>
            <p:cNvSpPr>
              <a:spLocks noChangeShapeType="1"/>
            </p:cNvSpPr>
            <p:nvPr/>
          </p:nvSpPr>
          <p:spPr bwMode="auto">
            <a:xfrm>
              <a:off x="4006" y="4303"/>
              <a:ext cx="88"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8" name="Line 172"/>
            <p:cNvSpPr>
              <a:spLocks noChangeShapeType="1"/>
            </p:cNvSpPr>
            <p:nvPr/>
          </p:nvSpPr>
          <p:spPr bwMode="auto">
            <a:xfrm>
              <a:off x="3862" y="3243"/>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69" name="Line 173"/>
            <p:cNvSpPr>
              <a:spLocks noChangeShapeType="1"/>
            </p:cNvSpPr>
            <p:nvPr/>
          </p:nvSpPr>
          <p:spPr bwMode="auto">
            <a:xfrm>
              <a:off x="3862" y="3723"/>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0" name="Line 174"/>
            <p:cNvSpPr>
              <a:spLocks noChangeShapeType="1"/>
            </p:cNvSpPr>
            <p:nvPr/>
          </p:nvSpPr>
          <p:spPr bwMode="auto">
            <a:xfrm>
              <a:off x="3862" y="4203"/>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1" name="Line 175"/>
            <p:cNvSpPr>
              <a:spLocks noChangeShapeType="1"/>
            </p:cNvSpPr>
            <p:nvPr/>
          </p:nvSpPr>
          <p:spPr bwMode="auto">
            <a:xfrm>
              <a:off x="838" y="2815"/>
              <a:ext cx="616" cy="23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2" name="Line 176"/>
            <p:cNvSpPr>
              <a:spLocks noChangeShapeType="1"/>
            </p:cNvSpPr>
            <p:nvPr/>
          </p:nvSpPr>
          <p:spPr bwMode="auto">
            <a:xfrm>
              <a:off x="838" y="3339"/>
              <a:ext cx="10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3" name="Line 177"/>
            <p:cNvSpPr>
              <a:spLocks noChangeShapeType="1"/>
            </p:cNvSpPr>
            <p:nvPr/>
          </p:nvSpPr>
          <p:spPr bwMode="auto">
            <a:xfrm flipV="1">
              <a:off x="838" y="3623"/>
              <a:ext cx="616" cy="29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4" name="Line 178"/>
            <p:cNvSpPr>
              <a:spLocks noChangeShapeType="1"/>
            </p:cNvSpPr>
            <p:nvPr/>
          </p:nvSpPr>
          <p:spPr bwMode="auto">
            <a:xfrm>
              <a:off x="2758" y="2763"/>
              <a:ext cx="61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5" name="Line 179"/>
            <p:cNvSpPr>
              <a:spLocks noChangeShapeType="1"/>
            </p:cNvSpPr>
            <p:nvPr/>
          </p:nvSpPr>
          <p:spPr bwMode="auto">
            <a:xfrm flipV="1">
              <a:off x="2518" y="3239"/>
              <a:ext cx="856" cy="15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6" name="Line 180"/>
            <p:cNvSpPr>
              <a:spLocks noChangeShapeType="1"/>
            </p:cNvSpPr>
            <p:nvPr/>
          </p:nvSpPr>
          <p:spPr bwMode="auto">
            <a:xfrm>
              <a:off x="2422" y="3723"/>
              <a:ext cx="95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7" name="Line 181"/>
            <p:cNvSpPr>
              <a:spLocks noChangeShapeType="1"/>
            </p:cNvSpPr>
            <p:nvPr/>
          </p:nvSpPr>
          <p:spPr bwMode="auto">
            <a:xfrm>
              <a:off x="2662" y="3967"/>
              <a:ext cx="712" cy="28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078" name="Rectangle 182"/>
            <p:cNvSpPr>
              <a:spLocks noChangeArrowheads="1"/>
            </p:cNvSpPr>
            <p:nvPr/>
          </p:nvSpPr>
          <p:spPr bwMode="auto">
            <a:xfrm>
              <a:off x="3382" y="3103"/>
              <a:ext cx="328"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79" name="Oval 183"/>
            <p:cNvSpPr>
              <a:spLocks noChangeArrowheads="1"/>
            </p:cNvSpPr>
            <p:nvPr/>
          </p:nvSpPr>
          <p:spPr bwMode="auto">
            <a:xfrm>
              <a:off x="3478" y="3151"/>
              <a:ext cx="136"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80" name="Rectangle 184"/>
            <p:cNvSpPr>
              <a:spLocks noChangeArrowheads="1"/>
            </p:cNvSpPr>
            <p:nvPr/>
          </p:nvSpPr>
          <p:spPr bwMode="auto">
            <a:xfrm>
              <a:off x="3382" y="3583"/>
              <a:ext cx="328"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81" name="Oval 185"/>
            <p:cNvSpPr>
              <a:spLocks noChangeArrowheads="1"/>
            </p:cNvSpPr>
            <p:nvPr/>
          </p:nvSpPr>
          <p:spPr bwMode="auto">
            <a:xfrm>
              <a:off x="3478" y="3631"/>
              <a:ext cx="136"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82" name="Rectangle 186"/>
            <p:cNvSpPr>
              <a:spLocks noChangeArrowheads="1"/>
            </p:cNvSpPr>
            <p:nvPr/>
          </p:nvSpPr>
          <p:spPr bwMode="auto">
            <a:xfrm>
              <a:off x="3382" y="4111"/>
              <a:ext cx="328" cy="32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83" name="Oval 187"/>
            <p:cNvSpPr>
              <a:spLocks noChangeArrowheads="1"/>
            </p:cNvSpPr>
            <p:nvPr/>
          </p:nvSpPr>
          <p:spPr bwMode="auto">
            <a:xfrm>
              <a:off x="3478" y="4159"/>
              <a:ext cx="136"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6084" name="Rectangle 188"/>
            <p:cNvSpPr>
              <a:spLocks noChangeArrowheads="1"/>
            </p:cNvSpPr>
            <p:nvPr/>
          </p:nvSpPr>
          <p:spPr bwMode="auto">
            <a:xfrm>
              <a:off x="249" y="4142"/>
              <a:ext cx="84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800" b="1">
                  <a:latin typeface="Times New Roman" panose="02020603050405020304" pitchFamily="18" charset="0"/>
                </a:rPr>
                <a:t>Application</a:t>
              </a:r>
            </a:p>
            <a:p>
              <a:pPr>
                <a:spcBef>
                  <a:spcPct val="0"/>
                </a:spcBef>
                <a:buFontTx/>
                <a:buNone/>
              </a:pPr>
              <a:r>
                <a:rPr kumimoji="1" lang="en-US" altLang="zh-TW" sz="1800" b="1">
                  <a:latin typeface="Times New Roman" panose="02020603050405020304" pitchFamily="18" charset="0"/>
                </a:rPr>
                <a:t> program</a:t>
              </a:r>
            </a:p>
          </p:txBody>
        </p:sp>
        <p:sp>
          <p:nvSpPr>
            <p:cNvPr id="86085" name="Rectangle 189"/>
            <p:cNvSpPr>
              <a:spLocks noChangeArrowheads="1"/>
            </p:cNvSpPr>
            <p:nvPr/>
          </p:nvSpPr>
          <p:spPr bwMode="auto">
            <a:xfrm>
              <a:off x="3321" y="4525"/>
              <a:ext cx="689"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800" b="1">
                  <a:latin typeface="Times New Roman" panose="02020603050405020304" pitchFamily="18" charset="0"/>
                </a:rPr>
                <a:t>End-user</a:t>
              </a:r>
            </a:p>
          </p:txBody>
        </p:sp>
        <p:sp>
          <p:nvSpPr>
            <p:cNvPr id="86086" name="Rectangle 190"/>
            <p:cNvSpPr>
              <a:spLocks noChangeArrowheads="1"/>
            </p:cNvSpPr>
            <p:nvPr/>
          </p:nvSpPr>
          <p:spPr bwMode="auto">
            <a:xfrm>
              <a:off x="1785" y="1871"/>
              <a:ext cx="5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2000" b="1">
                  <a:latin typeface="Times New Roman" panose="02020603050405020304" pitchFamily="18" charset="0"/>
                </a:rPr>
                <a:t>DBMS</a:t>
              </a:r>
            </a:p>
          </p:txBody>
        </p:sp>
      </p:grpSp>
    </p:spTree>
    <p:extLst>
      <p:ext uri="{BB962C8B-B14F-4D97-AF65-F5344CB8AC3E}">
        <p14:creationId xmlns:p14="http://schemas.microsoft.com/office/powerpoint/2010/main" val="3461758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2D671452-7615-4B9F-9014-342325CBEF39}" type="slidenum">
              <a:rPr lang="en-US" altLang="zh-TW">
                <a:solidFill>
                  <a:schemeClr val="tx1">
                    <a:tint val="75000"/>
                  </a:schemeClr>
                </a:solidFill>
                <a:latin typeface="+mn-lt"/>
              </a:rPr>
              <a:pPr algn="ctr">
                <a:defRPr/>
              </a:pPr>
              <a:t>33</a:t>
            </a:fld>
            <a:endParaRPr lang="en-US" altLang="zh-TW">
              <a:solidFill>
                <a:schemeClr val="tx1">
                  <a:tint val="75000"/>
                </a:schemeClr>
              </a:solidFill>
              <a:latin typeface="+mn-lt"/>
            </a:endParaRPr>
          </a:p>
        </p:txBody>
      </p:sp>
      <p:sp>
        <p:nvSpPr>
          <p:cNvPr id="87043" name="Rectangle 2"/>
          <p:cNvSpPr>
            <a:spLocks noGrp="1" noChangeArrowheads="1"/>
          </p:cNvSpPr>
          <p:nvPr>
            <p:ph type="title"/>
          </p:nvPr>
        </p:nvSpPr>
        <p:spPr>
          <a:xfrm>
            <a:off x="1752600" y="381000"/>
            <a:ext cx="8686800" cy="762000"/>
          </a:xfrm>
        </p:spPr>
        <p:txBody>
          <a:bodyPr>
            <a:normAutofit fontScale="90000"/>
          </a:bodyPr>
          <a:lstStyle/>
          <a:p>
            <a:pPr eaLnBrk="1" hangingPunct="1"/>
            <a:r>
              <a:rPr lang="en-US" altLang="zh-TW" sz="2400"/>
              <a:t>DBMS based Information Systems: </a:t>
            </a:r>
            <a:r>
              <a:rPr lang="en-US" altLang="zh-TW" sz="2800"/>
              <a:t/>
            </a:r>
            <a:br>
              <a:rPr lang="en-US" altLang="zh-TW" sz="2800"/>
            </a:br>
            <a:r>
              <a:rPr lang="en-US" altLang="zh-TW" sz="2800"/>
              <a:t>Basic Approach – Simple views and High level language</a:t>
            </a:r>
            <a:r>
              <a:rPr lang="en-US" altLang="zh-TW" sz="3200"/>
              <a:t> </a:t>
            </a:r>
          </a:p>
        </p:txBody>
      </p:sp>
      <p:sp>
        <p:nvSpPr>
          <p:cNvPr id="87044" name="Rectangle 3"/>
          <p:cNvSpPr>
            <a:spLocks noGrp="1" noChangeArrowheads="1"/>
          </p:cNvSpPr>
          <p:nvPr>
            <p:ph type="body" idx="1"/>
          </p:nvPr>
        </p:nvSpPr>
        <p:spPr/>
        <p:txBody>
          <a:bodyPr/>
          <a:lstStyle/>
          <a:p>
            <a:pPr lvl="1" eaLnBrk="1" hangingPunct="1"/>
            <a:r>
              <a:rPr lang="en-US" altLang="zh-TW" sz="2000"/>
              <a:t>(2) Provide </a:t>
            </a:r>
            <a:r>
              <a:rPr lang="en-US" altLang="zh-TW" sz="2000" u="sng"/>
              <a:t>simple views</a:t>
            </a:r>
            <a:r>
              <a:rPr lang="en-US" altLang="zh-TW" sz="2000"/>
              <a:t> (External Schema) and </a:t>
            </a:r>
            <a:r>
              <a:rPr lang="en-US" altLang="zh-TW" sz="2000" u="sng"/>
              <a:t>high level language</a:t>
            </a:r>
            <a:r>
              <a:rPr lang="en-US" altLang="zh-TW" sz="2000"/>
              <a:t> (</a:t>
            </a:r>
            <a:r>
              <a:rPr lang="en-US" altLang="zh-TW" sz="1600"/>
              <a:t>e.g. </a:t>
            </a:r>
            <a:r>
              <a:rPr lang="en-US" altLang="zh-TW" sz="2000"/>
              <a:t>SQL) for users to manipulate (handle) data</a:t>
            </a:r>
          </a:p>
          <a:p>
            <a:pPr lvl="2" eaLnBrk="1" hangingPunct="1"/>
            <a:r>
              <a:rPr lang="en-US" altLang="zh-TW"/>
              <a:t>High level language: e.g. </a:t>
            </a:r>
            <a:r>
              <a:rPr lang="en-US" altLang="zh-TW" b="1"/>
              <a:t>SQL</a:t>
            </a:r>
            <a:r>
              <a:rPr lang="en-US" altLang="zh-TW"/>
              <a:t> (Structured Query Language)</a:t>
            </a:r>
          </a:p>
          <a:p>
            <a:pPr lvl="4" eaLnBrk="1" hangingPunct="1">
              <a:buFontTx/>
              <a:buNone/>
            </a:pPr>
            <a:r>
              <a:rPr lang="en-US" altLang="zh-TW" sz="1600"/>
              <a:t>&lt;e.g.&gt;:    SELECT SNAME</a:t>
            </a:r>
          </a:p>
          <a:p>
            <a:pPr lvl="4" eaLnBrk="1" hangingPunct="1">
              <a:lnSpc>
                <a:spcPct val="50000"/>
              </a:lnSpc>
              <a:buFontTx/>
              <a:buNone/>
            </a:pPr>
            <a:r>
              <a:rPr lang="en-US" altLang="zh-TW" sz="1600"/>
              <a:t>               FROM S</a:t>
            </a:r>
          </a:p>
          <a:p>
            <a:pPr lvl="4" eaLnBrk="1" hangingPunct="1">
              <a:lnSpc>
                <a:spcPct val="50000"/>
              </a:lnSpc>
              <a:buFontTx/>
              <a:buNone/>
            </a:pPr>
            <a:r>
              <a:rPr lang="en-US" altLang="zh-TW" sz="1600"/>
              <a:t>               WHERE S#= 'S4';</a:t>
            </a:r>
          </a:p>
          <a:p>
            <a:pPr lvl="4" eaLnBrk="1" hangingPunct="1">
              <a:lnSpc>
                <a:spcPct val="50000"/>
              </a:lnSpc>
              <a:buFontTx/>
              <a:buNone/>
            </a:pPr>
            <a:endParaRPr lang="en-US" altLang="zh-TW" sz="900"/>
          </a:p>
          <a:p>
            <a:pPr lvl="2" eaLnBrk="1" hangingPunct="1"/>
            <a:r>
              <a:rPr lang="en-US" altLang="zh-TW"/>
              <a:t>Description of user's view of data is the "external schema" or "subschema" or "view".</a:t>
            </a:r>
          </a:p>
          <a:p>
            <a:pPr lvl="3" eaLnBrk="1" hangingPunct="1"/>
            <a:endParaRPr lang="en-US" altLang="zh-TW" sz="800"/>
          </a:p>
          <a:p>
            <a:pPr lvl="2" eaLnBrk="1" hangingPunct="1">
              <a:lnSpc>
                <a:spcPct val="70000"/>
              </a:lnSpc>
            </a:pPr>
            <a:r>
              <a:rPr lang="en-US" altLang="zh-TW"/>
              <a:t>High-level languages (Query Language): </a:t>
            </a:r>
            <a:r>
              <a:rPr lang="en-US" altLang="zh-TW" b="1"/>
              <a:t>SQL</a:t>
            </a:r>
          </a:p>
          <a:p>
            <a:pPr lvl="3" eaLnBrk="1" hangingPunct="1">
              <a:lnSpc>
                <a:spcPct val="60000"/>
              </a:lnSpc>
              <a:buFontTx/>
              <a:buNone/>
            </a:pPr>
            <a:r>
              <a:rPr lang="en-US" altLang="zh-TW"/>
              <a:t> 		   (1) Data Definition Language: </a:t>
            </a:r>
          </a:p>
          <a:p>
            <a:pPr lvl="3" eaLnBrk="1" hangingPunct="1">
              <a:lnSpc>
                <a:spcPct val="60000"/>
              </a:lnSpc>
              <a:buFontTx/>
              <a:buNone/>
            </a:pPr>
            <a:r>
              <a:rPr lang="en-US" altLang="zh-TW"/>
              <a:t>                                      define format</a:t>
            </a:r>
          </a:p>
          <a:p>
            <a:pPr lvl="3" eaLnBrk="1" hangingPunct="1">
              <a:lnSpc>
                <a:spcPct val="60000"/>
              </a:lnSpc>
              <a:buFontTx/>
              <a:buNone/>
            </a:pPr>
            <a:r>
              <a:rPr lang="en-US" altLang="zh-TW"/>
              <a:t>		   (2) Data Manipulation Language: </a:t>
            </a:r>
          </a:p>
          <a:p>
            <a:pPr lvl="3" eaLnBrk="1" hangingPunct="1">
              <a:lnSpc>
                <a:spcPct val="60000"/>
              </a:lnSpc>
              <a:buFontTx/>
              <a:buNone/>
            </a:pPr>
            <a:r>
              <a:rPr lang="en-US" altLang="zh-TW"/>
              <a:t>                                      retrieve, insert, delete, update</a:t>
            </a:r>
          </a:p>
          <a:p>
            <a:pPr lvl="3" eaLnBrk="1" hangingPunct="1">
              <a:lnSpc>
                <a:spcPct val="60000"/>
              </a:lnSpc>
              <a:buFontTx/>
              <a:buNone/>
            </a:pPr>
            <a:endParaRPr lang="en-US" altLang="zh-TW" sz="800"/>
          </a:p>
          <a:p>
            <a:pPr lvl="2" eaLnBrk="1" hangingPunct="1">
              <a:lnSpc>
                <a:spcPct val="60000"/>
              </a:lnSpc>
            </a:pPr>
            <a:r>
              <a:rPr lang="en-US" altLang="zh-TW"/>
              <a:t>Emphasize: </a:t>
            </a:r>
            <a:r>
              <a:rPr lang="en-US" altLang="zh-TW" i="1"/>
              <a:t>EASE OF USE !!</a:t>
            </a:r>
          </a:p>
          <a:p>
            <a:pPr eaLnBrk="1" hangingPunct="1"/>
            <a:endParaRPr lang="en-US" altLang="zh-TW" sz="2400"/>
          </a:p>
        </p:txBody>
      </p:sp>
      <p:grpSp>
        <p:nvGrpSpPr>
          <p:cNvPr id="87045" name="Group 4"/>
          <p:cNvGrpSpPr>
            <a:grpSpLocks/>
          </p:cNvGrpSpPr>
          <p:nvPr/>
        </p:nvGrpSpPr>
        <p:grpSpPr bwMode="auto">
          <a:xfrm>
            <a:off x="8686801" y="4724401"/>
            <a:ext cx="1420813" cy="1139825"/>
            <a:chOff x="809" y="3600"/>
            <a:chExt cx="895" cy="718"/>
          </a:xfrm>
        </p:grpSpPr>
        <p:sp>
          <p:nvSpPr>
            <p:cNvPr id="87047" name="Rectangle 5"/>
            <p:cNvSpPr>
              <a:spLocks noChangeArrowheads="1"/>
            </p:cNvSpPr>
            <p:nvPr/>
          </p:nvSpPr>
          <p:spPr bwMode="auto">
            <a:xfrm>
              <a:off x="809" y="360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600">
                  <a:latin typeface="Times New Roman" panose="02020603050405020304" pitchFamily="18" charset="0"/>
                </a:rPr>
                <a:t>S</a:t>
              </a:r>
            </a:p>
          </p:txBody>
        </p:sp>
        <p:sp>
          <p:nvSpPr>
            <p:cNvPr id="87048" name="Rectangle 6"/>
            <p:cNvSpPr>
              <a:spLocks noChangeArrowheads="1"/>
            </p:cNvSpPr>
            <p:nvPr/>
          </p:nvSpPr>
          <p:spPr bwMode="auto">
            <a:xfrm>
              <a:off x="855" y="3806"/>
              <a:ext cx="849"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7049" name="Rectangle 7"/>
            <p:cNvSpPr>
              <a:spLocks noChangeArrowheads="1"/>
            </p:cNvSpPr>
            <p:nvPr/>
          </p:nvSpPr>
          <p:spPr bwMode="auto">
            <a:xfrm>
              <a:off x="855" y="3806"/>
              <a:ext cx="418"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7050" name="Rectangle 8"/>
            <p:cNvSpPr>
              <a:spLocks noChangeArrowheads="1"/>
            </p:cNvSpPr>
            <p:nvPr/>
          </p:nvSpPr>
          <p:spPr bwMode="auto">
            <a:xfrm>
              <a:off x="855" y="3806"/>
              <a:ext cx="187"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7051" name="Rectangle 9"/>
            <p:cNvSpPr>
              <a:spLocks noChangeArrowheads="1"/>
            </p:cNvSpPr>
            <p:nvPr/>
          </p:nvSpPr>
          <p:spPr bwMode="auto">
            <a:xfrm>
              <a:off x="1269" y="3808"/>
              <a:ext cx="199"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7052" name="Rectangle 10"/>
            <p:cNvSpPr>
              <a:spLocks noChangeArrowheads="1"/>
            </p:cNvSpPr>
            <p:nvPr/>
          </p:nvSpPr>
          <p:spPr bwMode="auto">
            <a:xfrm>
              <a:off x="855" y="3806"/>
              <a:ext cx="849" cy="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7053" name="Rectangle 11"/>
            <p:cNvSpPr>
              <a:spLocks noChangeArrowheads="1"/>
            </p:cNvSpPr>
            <p:nvPr/>
          </p:nvSpPr>
          <p:spPr bwMode="auto">
            <a:xfrm>
              <a:off x="830" y="3809"/>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600">
                  <a:latin typeface="Times New Roman" panose="02020603050405020304" pitchFamily="18" charset="0"/>
                </a:rPr>
                <a:t>S#</a:t>
              </a:r>
            </a:p>
          </p:txBody>
        </p:sp>
      </p:grpSp>
      <p:sp>
        <p:nvSpPr>
          <p:cNvPr id="87046" name="Rectangle 12"/>
          <p:cNvSpPr>
            <a:spLocks noChangeArrowheads="1"/>
          </p:cNvSpPr>
          <p:nvPr/>
        </p:nvSpPr>
        <p:spPr bwMode="auto">
          <a:xfrm>
            <a:off x="8977313" y="5057775"/>
            <a:ext cx="57227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400">
                <a:latin typeface="Times New Roman" panose="02020603050405020304" pitchFamily="18" charset="0"/>
              </a:rPr>
              <a:t>name</a:t>
            </a:r>
          </a:p>
        </p:txBody>
      </p:sp>
    </p:spTree>
    <p:extLst>
      <p:ext uri="{BB962C8B-B14F-4D97-AF65-F5344CB8AC3E}">
        <p14:creationId xmlns:p14="http://schemas.microsoft.com/office/powerpoint/2010/main" val="672946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7CFA9EB8-6C87-467E-887A-61BFE642F6F6}" type="slidenum">
              <a:rPr lang="en-US" altLang="zh-TW">
                <a:solidFill>
                  <a:schemeClr val="tx1">
                    <a:tint val="75000"/>
                  </a:schemeClr>
                </a:solidFill>
                <a:latin typeface="+mn-lt"/>
              </a:rPr>
              <a:pPr algn="ctr">
                <a:defRPr/>
              </a:pPr>
              <a:t>34</a:t>
            </a:fld>
            <a:endParaRPr lang="en-US" altLang="zh-TW">
              <a:solidFill>
                <a:schemeClr val="tx1">
                  <a:tint val="75000"/>
                </a:schemeClr>
              </a:solidFill>
              <a:latin typeface="+mn-lt"/>
            </a:endParaRPr>
          </a:p>
        </p:txBody>
      </p:sp>
      <p:sp>
        <p:nvSpPr>
          <p:cNvPr id="88067" name="Rectangle 2"/>
          <p:cNvSpPr>
            <a:spLocks noGrp="1" noChangeArrowheads="1"/>
          </p:cNvSpPr>
          <p:nvPr>
            <p:ph type="title"/>
          </p:nvPr>
        </p:nvSpPr>
        <p:spPr>
          <a:xfrm>
            <a:off x="2514600" y="381000"/>
            <a:ext cx="7239000" cy="685800"/>
          </a:xfrm>
        </p:spPr>
        <p:txBody>
          <a:bodyPr>
            <a:normAutofit fontScale="90000"/>
          </a:bodyPr>
          <a:lstStyle/>
          <a:p>
            <a:pPr eaLnBrk="1" hangingPunct="1"/>
            <a:r>
              <a:rPr lang="en-US" altLang="zh-TW" sz="2400"/>
              <a:t>DBMS based Information Systems: </a:t>
            </a:r>
            <a:r>
              <a:rPr lang="en-US" altLang="zh-TW" sz="2800"/>
              <a:t/>
            </a:r>
            <a:br>
              <a:rPr lang="en-US" altLang="zh-TW" sz="2800"/>
            </a:br>
            <a:r>
              <a:rPr lang="en-US" altLang="zh-TW" sz="2800"/>
              <a:t>Basic Approach - Storage/Access Method</a:t>
            </a:r>
          </a:p>
        </p:txBody>
      </p:sp>
      <p:sp>
        <p:nvSpPr>
          <p:cNvPr id="88068" name="Rectangle 3"/>
          <p:cNvSpPr>
            <a:spLocks noGrp="1" noChangeArrowheads="1"/>
          </p:cNvSpPr>
          <p:nvPr>
            <p:ph type="body" idx="1"/>
          </p:nvPr>
        </p:nvSpPr>
        <p:spPr>
          <a:xfrm>
            <a:off x="2424114" y="1371600"/>
            <a:ext cx="7862887" cy="4648200"/>
          </a:xfrm>
        </p:spPr>
        <p:txBody>
          <a:bodyPr/>
          <a:lstStyle/>
          <a:p>
            <a:pPr lvl="1" eaLnBrk="1" hangingPunct="1"/>
            <a:r>
              <a:rPr lang="en-US" altLang="zh-TW" sz="2000"/>
              <a:t>(3) Efficient </a:t>
            </a:r>
            <a:r>
              <a:rPr lang="en-US" altLang="zh-TW" sz="2000" u="sng"/>
              <a:t>Storage/Access</a:t>
            </a:r>
            <a:r>
              <a:rPr lang="en-US" altLang="zh-TW" sz="2000"/>
              <a:t> Techniques:</a:t>
            </a:r>
          </a:p>
          <a:p>
            <a:pPr lvl="2" eaLnBrk="1" hangingPunct="1"/>
            <a:r>
              <a:rPr lang="en-US" altLang="zh-TW"/>
              <a:t>implemented once rather than duplicated in all application programs.</a:t>
            </a:r>
          </a:p>
          <a:p>
            <a:pPr eaLnBrk="1" hangingPunct="1"/>
            <a:endParaRPr lang="en-US" altLang="zh-TW" sz="2000"/>
          </a:p>
        </p:txBody>
      </p:sp>
      <p:grpSp>
        <p:nvGrpSpPr>
          <p:cNvPr id="88069" name="Group 20"/>
          <p:cNvGrpSpPr>
            <a:grpSpLocks/>
          </p:cNvGrpSpPr>
          <p:nvPr/>
        </p:nvGrpSpPr>
        <p:grpSpPr bwMode="auto">
          <a:xfrm>
            <a:off x="3216275" y="2565400"/>
            <a:ext cx="5099050" cy="3276600"/>
            <a:chOff x="1003" y="1776"/>
            <a:chExt cx="3212" cy="2064"/>
          </a:xfrm>
        </p:grpSpPr>
        <p:sp>
          <p:nvSpPr>
            <p:cNvPr id="88070" name="Rectangle 4"/>
            <p:cNvSpPr>
              <a:spLocks noChangeArrowheads="1"/>
            </p:cNvSpPr>
            <p:nvPr/>
          </p:nvSpPr>
          <p:spPr bwMode="auto">
            <a:xfrm>
              <a:off x="1545" y="2160"/>
              <a:ext cx="2670" cy="1116"/>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8071" name="Rectangle 5"/>
            <p:cNvSpPr>
              <a:spLocks noChangeArrowheads="1"/>
            </p:cNvSpPr>
            <p:nvPr/>
          </p:nvSpPr>
          <p:spPr bwMode="auto">
            <a:xfrm>
              <a:off x="2007" y="2296"/>
              <a:ext cx="1745" cy="23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2000">
                  <a:latin typeface="Times New Roman" panose="02020603050405020304" pitchFamily="18" charset="0"/>
                </a:rPr>
                <a:t>Language  Processor</a:t>
              </a:r>
            </a:p>
          </p:txBody>
        </p:sp>
        <p:sp>
          <p:nvSpPr>
            <p:cNvPr id="88072" name="Rectangle 6"/>
            <p:cNvSpPr>
              <a:spLocks noChangeArrowheads="1"/>
            </p:cNvSpPr>
            <p:nvPr/>
          </p:nvSpPr>
          <p:spPr bwMode="auto">
            <a:xfrm>
              <a:off x="1746" y="2840"/>
              <a:ext cx="2268" cy="36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2000">
                  <a:latin typeface="Times New Roman" panose="02020603050405020304" pitchFamily="18" charset="0"/>
                </a:rPr>
                <a:t>Access  Method</a:t>
              </a:r>
            </a:p>
            <a:p>
              <a:pPr algn="ctr">
                <a:spcBef>
                  <a:spcPct val="0"/>
                </a:spcBef>
                <a:buFontTx/>
                <a:buNone/>
              </a:pPr>
              <a:r>
                <a:rPr kumimoji="1" lang="en-US" altLang="zh-TW" sz="1200">
                  <a:latin typeface="Times New Roman" panose="02020603050405020304" pitchFamily="18" charset="0"/>
                </a:rPr>
                <a:t>(B+ tree, Dynamic Hashing)</a:t>
              </a:r>
            </a:p>
          </p:txBody>
        </p:sp>
        <p:sp>
          <p:nvSpPr>
            <p:cNvPr id="88073" name="Rectangle 7"/>
            <p:cNvSpPr>
              <a:spLocks noChangeArrowheads="1"/>
            </p:cNvSpPr>
            <p:nvPr/>
          </p:nvSpPr>
          <p:spPr bwMode="auto">
            <a:xfrm>
              <a:off x="1003" y="2553"/>
              <a:ext cx="5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2000">
                  <a:latin typeface="Times New Roman" panose="02020603050405020304" pitchFamily="18" charset="0"/>
                </a:rPr>
                <a:t>DBMS</a:t>
              </a:r>
            </a:p>
          </p:txBody>
        </p:sp>
        <p:sp>
          <p:nvSpPr>
            <p:cNvPr id="88074" name="Rectangle 8"/>
            <p:cNvSpPr>
              <a:spLocks noChangeArrowheads="1"/>
            </p:cNvSpPr>
            <p:nvPr/>
          </p:nvSpPr>
          <p:spPr bwMode="auto">
            <a:xfrm>
              <a:off x="2074" y="1776"/>
              <a:ext cx="14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2000">
                  <a:latin typeface="Times New Roman" panose="02020603050405020304" pitchFamily="18" charset="0"/>
                </a:rPr>
                <a:t>User: query in </a:t>
              </a:r>
              <a:r>
                <a:rPr kumimoji="1" lang="en-US" altLang="zh-TW" sz="2000" b="1">
                  <a:latin typeface="Times New Roman" panose="02020603050405020304" pitchFamily="18" charset="0"/>
                </a:rPr>
                <a:t>SQL</a:t>
              </a:r>
            </a:p>
          </p:txBody>
        </p:sp>
        <p:sp>
          <p:nvSpPr>
            <p:cNvPr id="88075" name="Rectangle 9"/>
            <p:cNvSpPr>
              <a:spLocks noChangeArrowheads="1"/>
            </p:cNvSpPr>
            <p:nvPr/>
          </p:nvSpPr>
          <p:spPr bwMode="auto">
            <a:xfrm>
              <a:off x="2756" y="2578"/>
              <a:ext cx="1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800">
                  <a:latin typeface="Times New Roman" panose="02020603050405020304" pitchFamily="18" charset="0"/>
                </a:rPr>
                <a:t>Access Methods Calls</a:t>
              </a:r>
            </a:p>
          </p:txBody>
        </p:sp>
        <p:sp>
          <p:nvSpPr>
            <p:cNvPr id="88076" name="Rectangle 10"/>
            <p:cNvSpPr>
              <a:spLocks noChangeArrowheads="1"/>
            </p:cNvSpPr>
            <p:nvPr/>
          </p:nvSpPr>
          <p:spPr bwMode="auto">
            <a:xfrm>
              <a:off x="2756" y="329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800">
                  <a:latin typeface="Times New Roman" panose="02020603050405020304" pitchFamily="18" charset="0"/>
                </a:rPr>
                <a:t>I/O calls</a:t>
              </a:r>
            </a:p>
          </p:txBody>
        </p:sp>
        <p:sp>
          <p:nvSpPr>
            <p:cNvPr id="88077" name="Oval 11"/>
            <p:cNvSpPr>
              <a:spLocks noChangeArrowheads="1"/>
            </p:cNvSpPr>
            <p:nvPr/>
          </p:nvSpPr>
          <p:spPr bwMode="auto">
            <a:xfrm>
              <a:off x="2282" y="3526"/>
              <a:ext cx="869" cy="7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88078" name="Arc 12"/>
            <p:cNvSpPr>
              <a:spLocks/>
            </p:cNvSpPr>
            <p:nvPr/>
          </p:nvSpPr>
          <p:spPr bwMode="auto">
            <a:xfrm>
              <a:off x="2716" y="3763"/>
              <a:ext cx="435"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9" name="Arc 13"/>
            <p:cNvSpPr>
              <a:spLocks/>
            </p:cNvSpPr>
            <p:nvPr/>
          </p:nvSpPr>
          <p:spPr bwMode="auto">
            <a:xfrm>
              <a:off x="2283" y="3763"/>
              <a:ext cx="434"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80" name="Line 14"/>
            <p:cNvSpPr>
              <a:spLocks noChangeShapeType="1"/>
            </p:cNvSpPr>
            <p:nvPr/>
          </p:nvSpPr>
          <p:spPr bwMode="auto">
            <a:xfrm>
              <a:off x="2278" y="3566"/>
              <a:ext cx="0" cy="1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81" name="Line 15"/>
            <p:cNvSpPr>
              <a:spLocks noChangeShapeType="1"/>
            </p:cNvSpPr>
            <p:nvPr/>
          </p:nvSpPr>
          <p:spPr bwMode="auto">
            <a:xfrm>
              <a:off x="3155" y="3566"/>
              <a:ext cx="0" cy="1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82" name="Line 16"/>
            <p:cNvSpPr>
              <a:spLocks noChangeShapeType="1"/>
            </p:cNvSpPr>
            <p:nvPr/>
          </p:nvSpPr>
          <p:spPr bwMode="auto">
            <a:xfrm>
              <a:off x="2753" y="2561"/>
              <a:ext cx="0" cy="26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83" name="Line 17"/>
            <p:cNvSpPr>
              <a:spLocks noChangeShapeType="1"/>
            </p:cNvSpPr>
            <p:nvPr/>
          </p:nvSpPr>
          <p:spPr bwMode="auto">
            <a:xfrm>
              <a:off x="2753" y="3202"/>
              <a:ext cx="0" cy="32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84" name="Line 18"/>
            <p:cNvSpPr>
              <a:spLocks noChangeShapeType="1"/>
            </p:cNvSpPr>
            <p:nvPr/>
          </p:nvSpPr>
          <p:spPr bwMode="auto">
            <a:xfrm>
              <a:off x="2753" y="2000"/>
              <a:ext cx="0" cy="32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050675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8EA7E927-2D59-46D5-BAF1-4C1FD4D0E7B3}" type="slidenum">
              <a:rPr lang="en-US" altLang="zh-TW">
                <a:solidFill>
                  <a:schemeClr val="tx1">
                    <a:tint val="75000"/>
                  </a:schemeClr>
                </a:solidFill>
                <a:latin typeface="+mn-lt"/>
              </a:rPr>
              <a:pPr algn="ctr">
                <a:defRPr/>
              </a:pPr>
              <a:t>35</a:t>
            </a:fld>
            <a:endParaRPr lang="en-US" altLang="zh-TW">
              <a:solidFill>
                <a:schemeClr val="tx1">
                  <a:tint val="75000"/>
                </a:schemeClr>
              </a:solidFill>
              <a:latin typeface="+mn-lt"/>
            </a:endParaRPr>
          </a:p>
        </p:txBody>
      </p:sp>
      <p:sp>
        <p:nvSpPr>
          <p:cNvPr id="89091" name="Rectangle 2"/>
          <p:cNvSpPr>
            <a:spLocks noGrp="1" noChangeArrowheads="1"/>
          </p:cNvSpPr>
          <p:nvPr>
            <p:ph type="title"/>
          </p:nvPr>
        </p:nvSpPr>
        <p:spPr/>
        <p:txBody>
          <a:bodyPr/>
          <a:lstStyle/>
          <a:p>
            <a:pPr eaLnBrk="1" hangingPunct="1"/>
            <a:r>
              <a:rPr lang="en-US" altLang="zh-TW" sz="2400"/>
              <a:t>DBMS based Information Systems: </a:t>
            </a:r>
            <a:r>
              <a:rPr lang="en-US" altLang="zh-TW" sz="2800"/>
              <a:t/>
            </a:r>
            <a:br>
              <a:rPr lang="en-US" altLang="zh-TW" sz="2800"/>
            </a:br>
            <a:r>
              <a:rPr lang="en-US" altLang="zh-TW" sz="2800"/>
              <a:t>Basic Approach - Transaction Management</a:t>
            </a:r>
          </a:p>
        </p:txBody>
      </p:sp>
      <p:sp>
        <p:nvSpPr>
          <p:cNvPr id="89092" name="Rectangle 3"/>
          <p:cNvSpPr>
            <a:spLocks noGrp="1" noChangeArrowheads="1"/>
          </p:cNvSpPr>
          <p:nvPr>
            <p:ph type="body" idx="1"/>
          </p:nvPr>
        </p:nvSpPr>
        <p:spPr>
          <a:xfrm>
            <a:off x="3124200" y="1524000"/>
            <a:ext cx="6705600" cy="4267200"/>
          </a:xfrm>
        </p:spPr>
        <p:txBody>
          <a:bodyPr/>
          <a:lstStyle/>
          <a:p>
            <a:pPr lvl="1" eaLnBrk="1" hangingPunct="1"/>
            <a:r>
              <a:rPr lang="en-US" altLang="zh-TW" smtClean="0"/>
              <a:t>(4) Provide </a:t>
            </a:r>
            <a:r>
              <a:rPr lang="en-US" altLang="zh-TW" u="sng" smtClean="0"/>
              <a:t>Transaction</a:t>
            </a:r>
            <a:r>
              <a:rPr lang="en-US" altLang="zh-TW" smtClean="0"/>
              <a:t> Management:</a:t>
            </a:r>
          </a:p>
          <a:p>
            <a:pPr lvl="2" eaLnBrk="1" hangingPunct="1"/>
            <a:r>
              <a:rPr lang="en-US" altLang="zh-TW" smtClean="0"/>
              <a:t>Concurrency Control</a:t>
            </a:r>
          </a:p>
          <a:p>
            <a:pPr lvl="2" eaLnBrk="1" hangingPunct="1"/>
            <a:r>
              <a:rPr lang="en-US" altLang="zh-TW" smtClean="0"/>
              <a:t> Recovery</a:t>
            </a:r>
          </a:p>
          <a:p>
            <a:pPr lvl="2" eaLnBrk="1" hangingPunct="1"/>
            <a:r>
              <a:rPr lang="en-US" altLang="zh-TW" smtClean="0"/>
              <a:t> Security</a:t>
            </a:r>
          </a:p>
          <a:p>
            <a:pPr lvl="2" eaLnBrk="1" hangingPunct="1"/>
            <a:r>
              <a:rPr lang="en-US" altLang="zh-TW" smtClean="0"/>
              <a:t>     .</a:t>
            </a:r>
          </a:p>
          <a:p>
            <a:pPr lvl="2" eaLnBrk="1" hangingPunct="1">
              <a:lnSpc>
                <a:spcPct val="80000"/>
              </a:lnSpc>
              <a:spcBef>
                <a:spcPct val="0"/>
              </a:spcBef>
              <a:buClr>
                <a:schemeClr val="tx1"/>
              </a:buClr>
              <a:buFontTx/>
              <a:buNone/>
            </a:pPr>
            <a:r>
              <a:rPr lang="en-US" altLang="zh-TW" smtClean="0"/>
              <a:t>        :</a:t>
            </a:r>
          </a:p>
          <a:p>
            <a:pPr lvl="1" eaLnBrk="1" hangingPunct="1"/>
            <a:endParaRPr lang="en-US" altLang="zh-TW" smtClean="0"/>
          </a:p>
        </p:txBody>
      </p:sp>
    </p:spTree>
    <p:extLst>
      <p:ext uri="{BB962C8B-B14F-4D97-AF65-F5344CB8AC3E}">
        <p14:creationId xmlns:p14="http://schemas.microsoft.com/office/powerpoint/2010/main" val="2255280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4"/>
          <p:cNvSpPr>
            <a:spLocks noGrp="1"/>
          </p:cNvSpPr>
          <p:nvPr>
            <p:ph type="sldNum" sz="quarter" idx="12"/>
          </p:nvPr>
        </p:nvSpPr>
        <p:spPr>
          <a:xfrm>
            <a:off x="4648200" y="6356351"/>
            <a:ext cx="2895600" cy="365125"/>
          </a:xfrm>
        </p:spPr>
        <p:txBody>
          <a:bodyPr rtlCol="0"/>
          <a:lstStyle/>
          <a:p>
            <a:pPr algn="ctr">
              <a:defRPr/>
            </a:pPr>
            <a:r>
              <a:rPr lang="en-US" altLang="zh-TW">
                <a:solidFill>
                  <a:schemeClr val="tx1">
                    <a:tint val="75000"/>
                  </a:schemeClr>
                </a:solidFill>
                <a:latin typeface="+mn-lt"/>
              </a:rPr>
              <a:t>1-</a:t>
            </a:r>
            <a:fld id="{1F7049EC-FB6B-4E08-BD0F-285E8E08C755}" type="slidenum">
              <a:rPr lang="en-US" altLang="zh-TW">
                <a:solidFill>
                  <a:schemeClr val="tx1">
                    <a:tint val="75000"/>
                  </a:schemeClr>
                </a:solidFill>
                <a:latin typeface="+mn-lt"/>
              </a:rPr>
              <a:pPr algn="ctr">
                <a:defRPr/>
              </a:pPr>
              <a:t>36</a:t>
            </a:fld>
            <a:endParaRPr lang="en-US" altLang="zh-TW">
              <a:solidFill>
                <a:schemeClr val="tx1">
                  <a:tint val="75000"/>
                </a:schemeClr>
              </a:solidFill>
              <a:latin typeface="+mn-lt"/>
            </a:endParaRPr>
          </a:p>
        </p:txBody>
      </p:sp>
      <p:sp>
        <p:nvSpPr>
          <p:cNvPr id="90115" name="Rectangle 2"/>
          <p:cNvSpPr>
            <a:spLocks noGrp="1" noChangeArrowheads="1"/>
          </p:cNvSpPr>
          <p:nvPr>
            <p:ph type="title"/>
          </p:nvPr>
        </p:nvSpPr>
        <p:spPr/>
        <p:txBody>
          <a:bodyPr/>
          <a:lstStyle/>
          <a:p>
            <a:pPr eaLnBrk="1" hangingPunct="1"/>
            <a:r>
              <a:rPr lang="en-US" altLang="zh-TW" sz="3200"/>
              <a:t>Example: A Simple Query Processing</a:t>
            </a:r>
          </a:p>
        </p:txBody>
      </p:sp>
      <p:sp>
        <p:nvSpPr>
          <p:cNvPr id="90116" name="Rectangle 50"/>
          <p:cNvSpPr>
            <a:spLocks noChangeArrowheads="1"/>
          </p:cNvSpPr>
          <p:nvPr/>
        </p:nvSpPr>
        <p:spPr bwMode="auto">
          <a:xfrm>
            <a:off x="2209800" y="1371601"/>
            <a:ext cx="4572000" cy="92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ct val="40000"/>
              </a:lnSpc>
              <a:spcBef>
                <a:spcPct val="50000"/>
              </a:spcBef>
              <a:buFont typeface="Wingdings" panose="05000000000000000000" pitchFamily="2" charset="2"/>
              <a:buNone/>
            </a:pPr>
            <a:r>
              <a:rPr kumimoji="1" lang="en-US" altLang="zh-TW" sz="1400" i="1" u="sng">
                <a:latin typeface="Times New Roman" panose="02020603050405020304" pitchFamily="18" charset="0"/>
              </a:rPr>
              <a:t>Query in SQL</a:t>
            </a:r>
            <a:r>
              <a:rPr kumimoji="1" lang="zh-TW" altLang="en-US" sz="1400" i="1">
                <a:latin typeface="Times New Roman" panose="02020603050405020304" pitchFamily="18" charset="0"/>
              </a:rPr>
              <a:t>：</a:t>
            </a:r>
          </a:p>
          <a:p>
            <a:pPr lvl="1">
              <a:lnSpc>
                <a:spcPct val="40000"/>
              </a:lnSpc>
              <a:spcBef>
                <a:spcPct val="50000"/>
              </a:spcBef>
              <a:buFont typeface="Wingdings" panose="05000000000000000000" pitchFamily="2" charset="2"/>
              <a:buNone/>
            </a:pPr>
            <a:r>
              <a:rPr kumimoji="1" lang="zh-TW" altLang="en-US" sz="1200" i="1">
                <a:latin typeface="Times New Roman" panose="02020603050405020304" pitchFamily="18" charset="0"/>
              </a:rPr>
              <a:t>      </a:t>
            </a:r>
            <a:r>
              <a:rPr kumimoji="1" lang="zh-TW" altLang="en-US" sz="1400" i="1">
                <a:latin typeface="Times New Roman" panose="02020603050405020304" pitchFamily="18" charset="0"/>
              </a:rPr>
              <a:t>  </a:t>
            </a:r>
            <a:r>
              <a:rPr kumimoji="1" lang="en-US" altLang="zh-TW" sz="1000">
                <a:latin typeface="Times New Roman" panose="02020603050405020304" pitchFamily="18" charset="0"/>
              </a:rPr>
              <a:t>SELECT CUSTOMER. NAME</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FROM CUSTOMER, INVOICE</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WHERE REGION = 'N.Y.' AND</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AMOUNT &gt; 10000 AND</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CUTOMER.C#=INVOICE.C</a:t>
            </a:r>
          </a:p>
        </p:txBody>
      </p:sp>
      <p:grpSp>
        <p:nvGrpSpPr>
          <p:cNvPr id="90117" name="Group 57"/>
          <p:cNvGrpSpPr>
            <a:grpSpLocks/>
          </p:cNvGrpSpPr>
          <p:nvPr/>
        </p:nvGrpSpPr>
        <p:grpSpPr bwMode="auto">
          <a:xfrm>
            <a:off x="2133600" y="2286001"/>
            <a:ext cx="4572000" cy="544513"/>
            <a:chOff x="384" y="1392"/>
            <a:chExt cx="2880" cy="343"/>
          </a:xfrm>
        </p:grpSpPr>
        <p:sp>
          <p:nvSpPr>
            <p:cNvPr id="90167" name="Freeform 21"/>
            <p:cNvSpPr>
              <a:spLocks/>
            </p:cNvSpPr>
            <p:nvPr/>
          </p:nvSpPr>
          <p:spPr bwMode="auto">
            <a:xfrm>
              <a:off x="1645" y="1624"/>
              <a:ext cx="83" cy="47"/>
            </a:xfrm>
            <a:custGeom>
              <a:avLst/>
              <a:gdLst>
                <a:gd name="T0" fmla="*/ 0 w 76"/>
                <a:gd name="T1" fmla="*/ 0 h 55"/>
                <a:gd name="T2" fmla="*/ 0 w 76"/>
                <a:gd name="T3" fmla="*/ 24 h 55"/>
                <a:gd name="T4" fmla="*/ 117 w 76"/>
                <a:gd name="T5" fmla="*/ 0 h 55"/>
                <a:gd name="T6" fmla="*/ 117 w 76"/>
                <a:gd name="T7" fmla="*/ 24 h 55"/>
                <a:gd name="T8" fmla="*/ 0 w 76"/>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5">
                  <a:moveTo>
                    <a:pt x="0" y="0"/>
                  </a:moveTo>
                  <a:lnTo>
                    <a:pt x="0" y="54"/>
                  </a:lnTo>
                  <a:lnTo>
                    <a:pt x="75" y="0"/>
                  </a:lnTo>
                  <a:lnTo>
                    <a:pt x="75" y="54"/>
                  </a:lnTo>
                  <a:lnTo>
                    <a:pt x="0" y="0"/>
                  </a:lnTo>
                </a:path>
              </a:pathLst>
            </a:custGeom>
            <a:solidFill>
              <a:schemeClr val="bg1"/>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168" name="Rectangle 51"/>
            <p:cNvSpPr>
              <a:spLocks noChangeArrowheads="1"/>
            </p:cNvSpPr>
            <p:nvPr/>
          </p:nvSpPr>
          <p:spPr bwMode="auto">
            <a:xfrm>
              <a:off x="384" y="1392"/>
              <a:ext cx="288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ct val="60000"/>
                </a:lnSpc>
                <a:spcBef>
                  <a:spcPct val="50000"/>
                </a:spcBef>
                <a:buFont typeface="Wingdings" panose="05000000000000000000" pitchFamily="2" charset="2"/>
                <a:buNone/>
              </a:pPr>
              <a:r>
                <a:rPr kumimoji="1" lang="en-US" altLang="zh-TW" sz="1200" i="1" u="sng">
                  <a:latin typeface="Times New Roman" panose="02020603050405020304" pitchFamily="18" charset="0"/>
                </a:rPr>
                <a:t>I</a:t>
              </a:r>
              <a:r>
                <a:rPr kumimoji="1" lang="en-US" altLang="zh-TW" sz="1400" i="1" u="sng">
                  <a:latin typeface="Times New Roman" panose="02020603050405020304" pitchFamily="18" charset="0"/>
                </a:rPr>
                <a:t>nternal Form</a:t>
              </a:r>
              <a:r>
                <a:rPr kumimoji="1" lang="en-US" altLang="zh-TW" sz="1400" i="1">
                  <a:latin typeface="Times New Roman" panose="02020603050405020304" pitchFamily="18" charset="0"/>
                </a:rPr>
                <a:t> :  </a:t>
              </a:r>
            </a:p>
            <a:p>
              <a:pPr lvl="3">
                <a:spcBef>
                  <a:spcPct val="50000"/>
                </a:spcBef>
                <a:buFontTx/>
                <a:buNone/>
              </a:pPr>
              <a:r>
                <a:rPr kumimoji="1" lang="en-US" altLang="zh-TW" sz="1400">
                  <a:latin typeface="Symbol" panose="05050102010706020507" pitchFamily="18" charset="2"/>
                </a:rPr>
                <a:t></a:t>
              </a:r>
              <a:r>
                <a:rPr kumimoji="1" lang="en-US" altLang="zh-TW" sz="1400">
                  <a:latin typeface="Times New Roman" panose="02020603050405020304" pitchFamily="18" charset="0"/>
                </a:rPr>
                <a:t>(</a:t>
              </a:r>
              <a:r>
                <a:rPr kumimoji="1" lang="en-US" altLang="zh-TW" sz="1400">
                  <a:latin typeface="Symbol" panose="05050102010706020507" pitchFamily="18" charset="2"/>
                </a:rPr>
                <a:t></a:t>
              </a:r>
              <a:r>
                <a:rPr kumimoji="1" lang="en-US" altLang="zh-TW" sz="1400" baseline="-25000">
                  <a:latin typeface="Times New Roman" panose="02020603050405020304" pitchFamily="18" charset="0"/>
                </a:rPr>
                <a:t> </a:t>
              </a:r>
              <a:r>
                <a:rPr kumimoji="1" lang="en-US" altLang="zh-TW" sz="1400">
                  <a:latin typeface="Times New Roman" panose="02020603050405020304" pitchFamily="18" charset="0"/>
                </a:rPr>
                <a:t>(S     SP)</a:t>
              </a:r>
            </a:p>
          </p:txBody>
        </p:sp>
      </p:grpSp>
      <p:sp>
        <p:nvSpPr>
          <p:cNvPr id="90118" name="Rectangle 52"/>
          <p:cNvSpPr>
            <a:spLocks noChangeArrowheads="1"/>
          </p:cNvSpPr>
          <p:nvPr/>
        </p:nvSpPr>
        <p:spPr bwMode="auto">
          <a:xfrm>
            <a:off x="2209800" y="2743200"/>
            <a:ext cx="4572000" cy="107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ct val="120000"/>
              </a:lnSpc>
              <a:spcBef>
                <a:spcPct val="50000"/>
              </a:spcBef>
              <a:buFont typeface="Wingdings" panose="05000000000000000000" pitchFamily="2" charset="2"/>
              <a:buNone/>
            </a:pPr>
            <a:r>
              <a:rPr kumimoji="1" lang="en-US" altLang="zh-TW" sz="1400" i="1" u="sng">
                <a:latin typeface="Times New Roman" panose="02020603050405020304" pitchFamily="18" charset="0"/>
              </a:rPr>
              <a:t>Operator</a:t>
            </a:r>
            <a:r>
              <a:rPr kumimoji="1" lang="en-US" altLang="zh-TW" sz="1400" i="1">
                <a:latin typeface="Times New Roman" panose="02020603050405020304" pitchFamily="18" charset="0"/>
              </a:rPr>
              <a:t> :</a:t>
            </a:r>
          </a:p>
          <a:p>
            <a:pPr lvl="1">
              <a:lnSpc>
                <a:spcPct val="40000"/>
              </a:lnSpc>
              <a:spcBef>
                <a:spcPct val="50000"/>
              </a:spcBef>
              <a:buFont typeface="Wingdings" panose="05000000000000000000" pitchFamily="2" charset="2"/>
              <a:buNone/>
            </a:pPr>
            <a:r>
              <a:rPr kumimoji="1" lang="en-US" altLang="zh-TW" sz="1200" i="1">
                <a:latin typeface="Times New Roman" panose="02020603050405020304" pitchFamily="18" charset="0"/>
              </a:rPr>
              <a:t>    </a:t>
            </a:r>
            <a:r>
              <a:rPr kumimoji="1" lang="en-US" altLang="zh-TW" sz="900" i="1">
                <a:latin typeface="Times New Roman" panose="02020603050405020304" pitchFamily="18" charset="0"/>
              </a:rPr>
              <a:t> </a:t>
            </a:r>
            <a:r>
              <a:rPr kumimoji="1" lang="en-US" altLang="zh-TW" sz="1000">
                <a:latin typeface="Times New Roman" panose="02020603050405020304" pitchFamily="18" charset="0"/>
              </a:rPr>
              <a:t>SCAN C using region index, create C</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SCAN I using amount index, create I</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SORT C?and I?on C#</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JOIN C?and I?on C#</a:t>
            </a:r>
          </a:p>
          <a:p>
            <a:pPr lvl="1">
              <a:lnSpc>
                <a:spcPct val="40000"/>
              </a:lnSpc>
              <a:spcBef>
                <a:spcPct val="50000"/>
              </a:spcBef>
              <a:buFont typeface="Wingdings" panose="05000000000000000000" pitchFamily="2" charset="2"/>
              <a:buNone/>
            </a:pPr>
            <a:r>
              <a:rPr kumimoji="1" lang="en-US" altLang="zh-TW" sz="1000">
                <a:latin typeface="Times New Roman" panose="02020603050405020304" pitchFamily="18" charset="0"/>
              </a:rPr>
              <a:t>      EXTRACT name field</a:t>
            </a:r>
          </a:p>
        </p:txBody>
      </p:sp>
      <p:sp>
        <p:nvSpPr>
          <p:cNvPr id="90119" name="Rectangle 53"/>
          <p:cNvSpPr>
            <a:spLocks noChangeArrowheads="1"/>
          </p:cNvSpPr>
          <p:nvPr/>
        </p:nvSpPr>
        <p:spPr bwMode="auto">
          <a:xfrm>
            <a:off x="2667000" y="4132264"/>
            <a:ext cx="45720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kumimoji="1" lang="en-US" altLang="zh-TW" sz="1400" i="1" u="sng">
                <a:latin typeface="Times New Roman" panose="02020603050405020304" pitchFamily="18" charset="0"/>
              </a:rPr>
              <a:t>Calls to Access Method</a:t>
            </a:r>
            <a:r>
              <a:rPr kumimoji="1" lang="zh-TW" altLang="en-US" sz="1400" i="1">
                <a:latin typeface="Times New Roman" panose="02020603050405020304" pitchFamily="18" charset="0"/>
              </a:rPr>
              <a:t>：</a:t>
            </a:r>
          </a:p>
          <a:p>
            <a:pPr>
              <a:lnSpc>
                <a:spcPct val="40000"/>
              </a:lnSpc>
              <a:spcBef>
                <a:spcPct val="50000"/>
              </a:spcBef>
              <a:buFontTx/>
              <a:buNone/>
            </a:pPr>
            <a:r>
              <a:rPr kumimoji="1" lang="zh-TW" altLang="en-US" sz="1000" i="1">
                <a:latin typeface="Times New Roman" panose="02020603050405020304" pitchFamily="18" charset="0"/>
              </a:rPr>
              <a:t>             </a:t>
            </a:r>
            <a:r>
              <a:rPr kumimoji="1" lang="en-US" altLang="zh-TW" sz="1000">
                <a:latin typeface="Times New Roman" panose="02020603050405020304" pitchFamily="18" charset="0"/>
              </a:rPr>
              <a:t>OPEN SCAN on C with region index</a:t>
            </a:r>
          </a:p>
          <a:p>
            <a:pPr>
              <a:lnSpc>
                <a:spcPct val="40000"/>
              </a:lnSpc>
              <a:spcBef>
                <a:spcPct val="50000"/>
              </a:spcBef>
              <a:buFontTx/>
              <a:buNone/>
            </a:pPr>
            <a:r>
              <a:rPr kumimoji="1" lang="en-US" altLang="zh-TW" sz="1000">
                <a:latin typeface="Times New Roman" panose="02020603050405020304" pitchFamily="18" charset="0"/>
              </a:rPr>
              <a:t>             GET next tuple</a:t>
            </a:r>
          </a:p>
          <a:p>
            <a:pPr>
              <a:lnSpc>
                <a:spcPct val="20000"/>
              </a:lnSpc>
              <a:spcBef>
                <a:spcPct val="50000"/>
              </a:spcBef>
              <a:buFontTx/>
              <a:buNone/>
            </a:pPr>
            <a:r>
              <a:rPr kumimoji="1" lang="en-US" altLang="zh-TW" sz="1000" i="1">
                <a:latin typeface="Times New Roman" panose="02020603050405020304" pitchFamily="18" charset="0"/>
              </a:rPr>
              <a:t>                            .</a:t>
            </a:r>
          </a:p>
          <a:p>
            <a:pPr>
              <a:lnSpc>
                <a:spcPct val="20000"/>
              </a:lnSpc>
              <a:spcBef>
                <a:spcPct val="50000"/>
              </a:spcBef>
              <a:buFontTx/>
              <a:buNone/>
            </a:pPr>
            <a:r>
              <a:rPr kumimoji="1" lang="en-US" altLang="zh-TW" sz="1000" i="1">
                <a:latin typeface="Times New Roman" panose="02020603050405020304" pitchFamily="18" charset="0"/>
              </a:rPr>
              <a:t>                            .</a:t>
            </a:r>
          </a:p>
          <a:p>
            <a:pPr>
              <a:lnSpc>
                <a:spcPct val="20000"/>
              </a:lnSpc>
              <a:spcBef>
                <a:spcPct val="50000"/>
              </a:spcBef>
              <a:buFontTx/>
              <a:buNone/>
            </a:pPr>
            <a:r>
              <a:rPr kumimoji="1" lang="en-US" altLang="zh-TW" sz="1000" i="1">
                <a:latin typeface="Times New Roman" panose="02020603050405020304" pitchFamily="18" charset="0"/>
              </a:rPr>
              <a:t>                            .</a:t>
            </a:r>
          </a:p>
        </p:txBody>
      </p:sp>
      <p:sp>
        <p:nvSpPr>
          <p:cNvPr id="90120" name="Rectangle 54"/>
          <p:cNvSpPr>
            <a:spLocks noChangeArrowheads="1"/>
          </p:cNvSpPr>
          <p:nvPr/>
        </p:nvSpPr>
        <p:spPr bwMode="auto">
          <a:xfrm>
            <a:off x="2743200" y="5083176"/>
            <a:ext cx="45720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40000"/>
              </a:lnSpc>
              <a:spcBef>
                <a:spcPct val="50000"/>
              </a:spcBef>
              <a:buFontTx/>
              <a:buNone/>
            </a:pPr>
            <a:r>
              <a:rPr kumimoji="1" lang="en-US" altLang="zh-TW" sz="1400">
                <a:latin typeface="Times New Roman" panose="02020603050405020304" pitchFamily="18" charset="0"/>
              </a:rPr>
              <a:t>Calls to file system</a:t>
            </a:r>
            <a:r>
              <a:rPr kumimoji="1" lang="zh-TW" altLang="en-US" sz="1400" i="1">
                <a:latin typeface="Times New Roman" panose="02020603050405020304" pitchFamily="18" charset="0"/>
              </a:rPr>
              <a:t>：</a:t>
            </a:r>
          </a:p>
          <a:p>
            <a:pPr>
              <a:lnSpc>
                <a:spcPct val="40000"/>
              </a:lnSpc>
              <a:spcBef>
                <a:spcPct val="50000"/>
              </a:spcBef>
              <a:buFontTx/>
              <a:buNone/>
            </a:pPr>
            <a:r>
              <a:rPr kumimoji="1" lang="zh-TW" altLang="en-US" sz="1200" i="1">
                <a:latin typeface="Times New Roman" panose="02020603050405020304" pitchFamily="18" charset="0"/>
              </a:rPr>
              <a:t>            </a:t>
            </a:r>
            <a:r>
              <a:rPr kumimoji="1" lang="en-US" altLang="zh-TW" sz="1000">
                <a:latin typeface="Times New Roman" panose="02020603050405020304" pitchFamily="18" charset="0"/>
              </a:rPr>
              <a:t>GET10th to 25th bytes from</a:t>
            </a:r>
          </a:p>
          <a:p>
            <a:pPr>
              <a:lnSpc>
                <a:spcPct val="40000"/>
              </a:lnSpc>
              <a:spcBef>
                <a:spcPct val="50000"/>
              </a:spcBef>
              <a:buFontTx/>
              <a:buNone/>
            </a:pPr>
            <a:r>
              <a:rPr kumimoji="1" lang="en-US" altLang="zh-TW" sz="1000">
                <a:latin typeface="Times New Roman" panose="02020603050405020304" pitchFamily="18" charset="0"/>
              </a:rPr>
              <a:t>                 block #6 of file #5</a:t>
            </a:r>
          </a:p>
        </p:txBody>
      </p:sp>
      <p:grpSp>
        <p:nvGrpSpPr>
          <p:cNvPr id="90121" name="Group 56"/>
          <p:cNvGrpSpPr>
            <a:grpSpLocks/>
          </p:cNvGrpSpPr>
          <p:nvPr/>
        </p:nvGrpSpPr>
        <p:grpSpPr bwMode="auto">
          <a:xfrm>
            <a:off x="4511675" y="990601"/>
            <a:ext cx="4565650" cy="5835651"/>
            <a:chOff x="2122" y="624"/>
            <a:chExt cx="2876" cy="3676"/>
          </a:xfrm>
        </p:grpSpPr>
        <p:sp>
          <p:nvSpPr>
            <p:cNvPr id="90122" name="Rectangle 4"/>
            <p:cNvSpPr>
              <a:spLocks noChangeArrowheads="1"/>
            </p:cNvSpPr>
            <p:nvPr/>
          </p:nvSpPr>
          <p:spPr bwMode="auto">
            <a:xfrm>
              <a:off x="2557" y="1082"/>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1800" b="1">
                  <a:latin typeface="Times New Roman" panose="02020603050405020304" pitchFamily="18" charset="0"/>
                </a:rPr>
                <a:t>Language Processor</a:t>
              </a:r>
            </a:p>
          </p:txBody>
        </p:sp>
        <p:sp>
          <p:nvSpPr>
            <p:cNvPr id="90123" name="Rectangle 5"/>
            <p:cNvSpPr>
              <a:spLocks noChangeArrowheads="1"/>
            </p:cNvSpPr>
            <p:nvPr/>
          </p:nvSpPr>
          <p:spPr bwMode="auto">
            <a:xfrm>
              <a:off x="2557" y="1590"/>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1800" b="1">
                  <a:latin typeface="Times New Roman" panose="02020603050405020304" pitchFamily="18" charset="0"/>
                </a:rPr>
                <a:t>Optimizer</a:t>
              </a:r>
            </a:p>
          </p:txBody>
        </p:sp>
        <p:sp>
          <p:nvSpPr>
            <p:cNvPr id="90124" name="Rectangle 6"/>
            <p:cNvSpPr>
              <a:spLocks noChangeArrowheads="1"/>
            </p:cNvSpPr>
            <p:nvPr/>
          </p:nvSpPr>
          <p:spPr bwMode="auto">
            <a:xfrm>
              <a:off x="2557" y="2372"/>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1800" b="1">
                  <a:latin typeface="Times New Roman" panose="02020603050405020304" pitchFamily="18" charset="0"/>
                </a:rPr>
                <a:t>Operator Processor</a:t>
              </a:r>
            </a:p>
          </p:txBody>
        </p:sp>
        <p:sp>
          <p:nvSpPr>
            <p:cNvPr id="90125" name="Line 7"/>
            <p:cNvSpPr>
              <a:spLocks noChangeShapeType="1"/>
            </p:cNvSpPr>
            <p:nvPr/>
          </p:nvSpPr>
          <p:spPr bwMode="auto">
            <a:xfrm>
              <a:off x="3269" y="798"/>
              <a:ext cx="1" cy="27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26" name="Line 8"/>
            <p:cNvSpPr>
              <a:spLocks noChangeShapeType="1"/>
            </p:cNvSpPr>
            <p:nvPr/>
          </p:nvSpPr>
          <p:spPr bwMode="auto">
            <a:xfrm>
              <a:off x="3269" y="1316"/>
              <a:ext cx="1" cy="26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27" name="Line 9"/>
            <p:cNvSpPr>
              <a:spLocks noChangeShapeType="1"/>
            </p:cNvSpPr>
            <p:nvPr/>
          </p:nvSpPr>
          <p:spPr bwMode="auto">
            <a:xfrm>
              <a:off x="3269" y="1824"/>
              <a:ext cx="1" cy="53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28" name="Line 10"/>
            <p:cNvSpPr>
              <a:spLocks noChangeShapeType="1"/>
            </p:cNvSpPr>
            <p:nvPr/>
          </p:nvSpPr>
          <p:spPr bwMode="auto">
            <a:xfrm>
              <a:off x="3269" y="2606"/>
              <a:ext cx="1" cy="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29" name="Rectangle 11"/>
            <p:cNvSpPr>
              <a:spLocks noChangeArrowheads="1"/>
            </p:cNvSpPr>
            <p:nvPr/>
          </p:nvSpPr>
          <p:spPr bwMode="auto">
            <a:xfrm>
              <a:off x="2636" y="2512"/>
              <a:ext cx="115" cy="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kumimoji="1" lang="en-US" altLang="zh-TW" sz="1800" b="1">
                <a:latin typeface="Arial" panose="020B0604020202020204" pitchFamily="34" charset="0"/>
              </a:endParaRPr>
            </a:p>
            <a:p>
              <a:pPr>
                <a:spcBef>
                  <a:spcPct val="0"/>
                </a:spcBef>
                <a:buFontTx/>
                <a:buNone/>
              </a:pPr>
              <a:endParaRPr kumimoji="1" lang="en-US" altLang="zh-TW" sz="1800" b="1">
                <a:latin typeface="Arial" panose="020B0604020202020204" pitchFamily="34" charset="0"/>
              </a:endParaRPr>
            </a:p>
            <a:p>
              <a:pPr>
                <a:spcBef>
                  <a:spcPct val="0"/>
                </a:spcBef>
                <a:buFontTx/>
                <a:buNone/>
              </a:pPr>
              <a:endParaRPr kumimoji="1" lang="en-US" altLang="zh-TW" sz="1800" b="1">
                <a:latin typeface="Arial" panose="020B0604020202020204" pitchFamily="34" charset="0"/>
              </a:endParaRPr>
            </a:p>
            <a:p>
              <a:pPr>
                <a:spcBef>
                  <a:spcPct val="0"/>
                </a:spcBef>
                <a:buFontTx/>
                <a:buNone/>
              </a:pPr>
              <a:endParaRPr kumimoji="1" lang="en-US" altLang="zh-TW" sz="1800" b="1">
                <a:latin typeface="Arial" panose="020B0604020202020204" pitchFamily="34" charset="0"/>
              </a:endParaRPr>
            </a:p>
            <a:p>
              <a:pPr latinLnBrk="1">
                <a:spcBef>
                  <a:spcPct val="0"/>
                </a:spcBef>
                <a:buFontTx/>
                <a:buNone/>
              </a:pPr>
              <a:endParaRPr kumimoji="1" lang="en-US" altLang="zh-TW" sz="1800" b="1">
                <a:latin typeface="Arial" panose="020B0604020202020204" pitchFamily="34" charset="0"/>
              </a:endParaRPr>
            </a:p>
          </p:txBody>
        </p:sp>
        <p:sp>
          <p:nvSpPr>
            <p:cNvPr id="90130" name="Oval 12"/>
            <p:cNvSpPr>
              <a:spLocks noChangeArrowheads="1"/>
            </p:cNvSpPr>
            <p:nvPr/>
          </p:nvSpPr>
          <p:spPr bwMode="auto">
            <a:xfrm>
              <a:off x="2749" y="3896"/>
              <a:ext cx="992" cy="18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90131" name="Arc 13"/>
            <p:cNvSpPr>
              <a:spLocks/>
            </p:cNvSpPr>
            <p:nvPr/>
          </p:nvSpPr>
          <p:spPr bwMode="auto">
            <a:xfrm>
              <a:off x="3269" y="4163"/>
              <a:ext cx="472" cy="1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32" name="Arc 14"/>
            <p:cNvSpPr>
              <a:spLocks/>
            </p:cNvSpPr>
            <p:nvPr/>
          </p:nvSpPr>
          <p:spPr bwMode="auto">
            <a:xfrm>
              <a:off x="2750" y="4163"/>
              <a:ext cx="520" cy="1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33" name="Line 15"/>
            <p:cNvSpPr>
              <a:spLocks noChangeShapeType="1"/>
            </p:cNvSpPr>
            <p:nvPr/>
          </p:nvSpPr>
          <p:spPr bwMode="auto">
            <a:xfrm>
              <a:off x="2741" y="4013"/>
              <a:ext cx="1" cy="1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34" name="Line 16"/>
            <p:cNvSpPr>
              <a:spLocks noChangeShapeType="1"/>
            </p:cNvSpPr>
            <p:nvPr/>
          </p:nvSpPr>
          <p:spPr bwMode="auto">
            <a:xfrm>
              <a:off x="3749" y="4013"/>
              <a:ext cx="1" cy="1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35" name="Rectangle 17"/>
            <p:cNvSpPr>
              <a:spLocks noChangeArrowheads="1"/>
            </p:cNvSpPr>
            <p:nvPr/>
          </p:nvSpPr>
          <p:spPr bwMode="auto">
            <a:xfrm>
              <a:off x="2557" y="2919"/>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1800" b="1">
                  <a:latin typeface="Times New Roman" panose="02020603050405020304" pitchFamily="18" charset="0"/>
                </a:rPr>
                <a:t>Access  Method</a:t>
              </a:r>
            </a:p>
          </p:txBody>
        </p:sp>
        <p:sp>
          <p:nvSpPr>
            <p:cNvPr id="90136" name="Rectangle 18"/>
            <p:cNvSpPr>
              <a:spLocks noChangeArrowheads="1"/>
            </p:cNvSpPr>
            <p:nvPr/>
          </p:nvSpPr>
          <p:spPr bwMode="auto">
            <a:xfrm>
              <a:off x="2557" y="3466"/>
              <a:ext cx="1472" cy="2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1800" b="1">
                  <a:latin typeface="Times New Roman" panose="02020603050405020304" pitchFamily="18" charset="0"/>
                </a:rPr>
                <a:t>File  System</a:t>
              </a:r>
            </a:p>
          </p:txBody>
        </p:sp>
        <p:sp>
          <p:nvSpPr>
            <p:cNvPr id="90137" name="Line 19"/>
            <p:cNvSpPr>
              <a:spLocks noChangeShapeType="1"/>
            </p:cNvSpPr>
            <p:nvPr/>
          </p:nvSpPr>
          <p:spPr bwMode="auto">
            <a:xfrm>
              <a:off x="3269" y="3153"/>
              <a:ext cx="1" cy="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38" name="Line 20"/>
            <p:cNvSpPr>
              <a:spLocks noChangeShapeType="1"/>
            </p:cNvSpPr>
            <p:nvPr/>
          </p:nvSpPr>
          <p:spPr bwMode="auto">
            <a:xfrm>
              <a:off x="3269" y="3700"/>
              <a:ext cx="1" cy="18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0139" name="Group 22"/>
            <p:cNvGrpSpPr>
              <a:grpSpLocks/>
            </p:cNvGrpSpPr>
            <p:nvPr/>
          </p:nvGrpSpPr>
          <p:grpSpPr bwMode="auto">
            <a:xfrm>
              <a:off x="3203" y="624"/>
              <a:ext cx="127" cy="144"/>
              <a:chOff x="2142" y="742"/>
              <a:chExt cx="127" cy="177"/>
            </a:xfrm>
          </p:grpSpPr>
          <p:sp>
            <p:nvSpPr>
              <p:cNvPr id="90163" name="Oval 23"/>
              <p:cNvSpPr>
                <a:spLocks noChangeArrowheads="1"/>
              </p:cNvSpPr>
              <p:nvPr/>
            </p:nvSpPr>
            <p:spPr bwMode="auto">
              <a:xfrm>
                <a:off x="2164" y="742"/>
                <a:ext cx="70" cy="5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en-US" altLang="en-US" sz="1800">
                  <a:latin typeface="Arial" panose="020B0604020202020204" pitchFamily="34" charset="0"/>
                  <a:ea typeface="標楷體" pitchFamily="65" charset="-120"/>
                </a:endParaRPr>
              </a:p>
            </p:txBody>
          </p:sp>
          <p:sp>
            <p:nvSpPr>
              <p:cNvPr id="90164" name="Line 24"/>
              <p:cNvSpPr>
                <a:spLocks noChangeShapeType="1"/>
              </p:cNvSpPr>
              <p:nvPr/>
            </p:nvSpPr>
            <p:spPr bwMode="auto">
              <a:xfrm>
                <a:off x="2202" y="808"/>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65" name="Freeform 25"/>
              <p:cNvSpPr>
                <a:spLocks/>
              </p:cNvSpPr>
              <p:nvPr/>
            </p:nvSpPr>
            <p:spPr bwMode="auto">
              <a:xfrm>
                <a:off x="2154" y="870"/>
                <a:ext cx="103" cy="49"/>
              </a:xfrm>
              <a:custGeom>
                <a:avLst/>
                <a:gdLst>
                  <a:gd name="T0" fmla="*/ 0 w 103"/>
                  <a:gd name="T1" fmla="*/ 48 h 49"/>
                  <a:gd name="T2" fmla="*/ 0 w 103"/>
                  <a:gd name="T3" fmla="*/ 48 h 49"/>
                  <a:gd name="T4" fmla="*/ 48 w 103"/>
                  <a:gd name="T5" fmla="*/ 0 h 49"/>
                  <a:gd name="T6" fmla="*/ 102 w 103"/>
                  <a:gd name="T7" fmla="*/ 48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49">
                    <a:moveTo>
                      <a:pt x="0" y="48"/>
                    </a:moveTo>
                    <a:lnTo>
                      <a:pt x="0" y="48"/>
                    </a:lnTo>
                    <a:lnTo>
                      <a:pt x="48" y="0"/>
                    </a:lnTo>
                    <a:lnTo>
                      <a:pt x="102"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166" name="Freeform 26"/>
              <p:cNvSpPr>
                <a:spLocks/>
              </p:cNvSpPr>
              <p:nvPr/>
            </p:nvSpPr>
            <p:spPr bwMode="auto">
              <a:xfrm>
                <a:off x="2142" y="816"/>
                <a:ext cx="127" cy="19"/>
              </a:xfrm>
              <a:custGeom>
                <a:avLst/>
                <a:gdLst>
                  <a:gd name="T0" fmla="*/ 0 w 127"/>
                  <a:gd name="T1" fmla="*/ 6 h 19"/>
                  <a:gd name="T2" fmla="*/ 60 w 127"/>
                  <a:gd name="T3" fmla="*/ 18 h 19"/>
                  <a:gd name="T4" fmla="*/ 126 w 127"/>
                  <a:gd name="T5" fmla="*/ 0 h 19"/>
                  <a:gd name="T6" fmla="*/ 0 60000 65536"/>
                  <a:gd name="T7" fmla="*/ 0 60000 65536"/>
                  <a:gd name="T8" fmla="*/ 0 60000 65536"/>
                </a:gdLst>
                <a:ahLst/>
                <a:cxnLst>
                  <a:cxn ang="T6">
                    <a:pos x="T0" y="T1"/>
                  </a:cxn>
                  <a:cxn ang="T7">
                    <a:pos x="T2" y="T3"/>
                  </a:cxn>
                  <a:cxn ang="T8">
                    <a:pos x="T4" y="T5"/>
                  </a:cxn>
                </a:cxnLst>
                <a:rect l="0" t="0" r="r" b="b"/>
                <a:pathLst>
                  <a:path w="127" h="19">
                    <a:moveTo>
                      <a:pt x="0" y="6"/>
                    </a:moveTo>
                    <a:lnTo>
                      <a:pt x="60" y="18"/>
                    </a:lnTo>
                    <a:lnTo>
                      <a:pt x="126"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0140" name="Rectangle 27"/>
            <p:cNvSpPr>
              <a:spLocks noChangeArrowheads="1"/>
            </p:cNvSpPr>
            <p:nvPr/>
          </p:nvSpPr>
          <p:spPr bwMode="auto">
            <a:xfrm>
              <a:off x="2879" y="4108"/>
              <a:ext cx="6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TW" sz="1400" i="1">
                  <a:latin typeface="Times New Roman" panose="02020603050405020304" pitchFamily="18" charset="0"/>
                </a:rPr>
                <a:t>    database</a:t>
              </a:r>
            </a:p>
          </p:txBody>
        </p:sp>
        <p:sp>
          <p:nvSpPr>
            <p:cNvPr id="90141" name="Line 28"/>
            <p:cNvSpPr>
              <a:spLocks noChangeShapeType="1"/>
            </p:cNvSpPr>
            <p:nvPr/>
          </p:nvSpPr>
          <p:spPr bwMode="auto">
            <a:xfrm>
              <a:off x="3384" y="887"/>
              <a:ext cx="1303"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42" name="Line 29"/>
            <p:cNvSpPr>
              <a:spLocks noChangeShapeType="1"/>
            </p:cNvSpPr>
            <p:nvPr/>
          </p:nvSpPr>
          <p:spPr bwMode="auto">
            <a:xfrm>
              <a:off x="2478" y="3772"/>
              <a:ext cx="2194"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43" name="Line 30"/>
            <p:cNvSpPr>
              <a:spLocks noChangeShapeType="1"/>
            </p:cNvSpPr>
            <p:nvPr/>
          </p:nvSpPr>
          <p:spPr bwMode="auto">
            <a:xfrm>
              <a:off x="4691" y="902"/>
              <a:ext cx="1" cy="28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44" name="Line 31"/>
            <p:cNvSpPr>
              <a:spLocks noChangeShapeType="1"/>
            </p:cNvSpPr>
            <p:nvPr/>
          </p:nvSpPr>
          <p:spPr bwMode="auto">
            <a:xfrm flipH="1">
              <a:off x="2122" y="3772"/>
              <a:ext cx="353"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45" name="Line 32"/>
            <p:cNvSpPr>
              <a:spLocks noChangeShapeType="1"/>
            </p:cNvSpPr>
            <p:nvPr/>
          </p:nvSpPr>
          <p:spPr bwMode="auto">
            <a:xfrm flipV="1">
              <a:off x="2141" y="3393"/>
              <a:ext cx="1" cy="3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46" name="Rectangle 33"/>
            <p:cNvSpPr>
              <a:spLocks noChangeArrowheads="1"/>
            </p:cNvSpPr>
            <p:nvPr/>
          </p:nvSpPr>
          <p:spPr bwMode="auto">
            <a:xfrm>
              <a:off x="4338" y="1637"/>
              <a:ext cx="66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600" b="1">
                  <a:latin typeface="Times New Roman" panose="02020603050405020304" pitchFamily="18" charset="0"/>
                </a:rPr>
                <a:t>Language</a:t>
              </a:r>
            </a:p>
            <a:p>
              <a:pPr>
                <a:spcBef>
                  <a:spcPct val="0"/>
                </a:spcBef>
                <a:buFontTx/>
                <a:buNone/>
              </a:pPr>
              <a:r>
                <a:rPr kumimoji="1" lang="en-US" altLang="zh-TW" sz="1600" b="1">
                  <a:latin typeface="Times New Roman" panose="02020603050405020304" pitchFamily="18" charset="0"/>
                </a:rPr>
                <a:t>Processor</a:t>
              </a:r>
            </a:p>
          </p:txBody>
        </p:sp>
        <p:sp>
          <p:nvSpPr>
            <p:cNvPr id="90147" name="Rectangle 34"/>
            <p:cNvSpPr>
              <a:spLocks noChangeArrowheads="1"/>
            </p:cNvSpPr>
            <p:nvPr/>
          </p:nvSpPr>
          <p:spPr bwMode="auto">
            <a:xfrm>
              <a:off x="4333" y="3125"/>
              <a:ext cx="546"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600" b="1">
                  <a:latin typeface="Times New Roman" panose="02020603050405020304" pitchFamily="18" charset="0"/>
                </a:rPr>
                <a:t>Access</a:t>
              </a:r>
            </a:p>
            <a:p>
              <a:pPr>
                <a:spcBef>
                  <a:spcPct val="0"/>
                </a:spcBef>
                <a:buFontTx/>
                <a:buNone/>
              </a:pPr>
              <a:r>
                <a:rPr kumimoji="1" lang="en-US" altLang="zh-TW" sz="1600" b="1">
                  <a:latin typeface="Times New Roman" panose="02020603050405020304" pitchFamily="18" charset="0"/>
                </a:rPr>
                <a:t>Method</a:t>
              </a:r>
            </a:p>
          </p:txBody>
        </p:sp>
        <p:sp>
          <p:nvSpPr>
            <p:cNvPr id="90148" name="Line 35"/>
            <p:cNvSpPr>
              <a:spLocks noChangeShapeType="1"/>
            </p:cNvSpPr>
            <p:nvPr/>
          </p:nvSpPr>
          <p:spPr bwMode="auto">
            <a:xfrm>
              <a:off x="4132" y="1102"/>
              <a:ext cx="79" cy="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49" name="Line 36"/>
            <p:cNvSpPr>
              <a:spLocks noChangeShapeType="1"/>
            </p:cNvSpPr>
            <p:nvPr/>
          </p:nvSpPr>
          <p:spPr bwMode="auto">
            <a:xfrm>
              <a:off x="4215" y="1166"/>
              <a:ext cx="1" cy="5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0" name="Line 37"/>
            <p:cNvSpPr>
              <a:spLocks noChangeShapeType="1"/>
            </p:cNvSpPr>
            <p:nvPr/>
          </p:nvSpPr>
          <p:spPr bwMode="auto">
            <a:xfrm>
              <a:off x="4219" y="1718"/>
              <a:ext cx="57"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1" name="Line 38"/>
            <p:cNvSpPr>
              <a:spLocks noChangeShapeType="1"/>
            </p:cNvSpPr>
            <p:nvPr/>
          </p:nvSpPr>
          <p:spPr bwMode="auto">
            <a:xfrm flipH="1">
              <a:off x="4211" y="1782"/>
              <a:ext cx="73" cy="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2" name="Line 39"/>
            <p:cNvSpPr>
              <a:spLocks noChangeShapeType="1"/>
            </p:cNvSpPr>
            <p:nvPr/>
          </p:nvSpPr>
          <p:spPr bwMode="auto">
            <a:xfrm>
              <a:off x="4215" y="1846"/>
              <a:ext cx="1" cy="6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3" name="Line 40"/>
            <p:cNvSpPr>
              <a:spLocks noChangeShapeType="1"/>
            </p:cNvSpPr>
            <p:nvPr/>
          </p:nvSpPr>
          <p:spPr bwMode="auto">
            <a:xfrm flipH="1">
              <a:off x="4117" y="2498"/>
              <a:ext cx="102" cy="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4" name="Line 41"/>
            <p:cNvSpPr>
              <a:spLocks noChangeShapeType="1"/>
            </p:cNvSpPr>
            <p:nvPr/>
          </p:nvSpPr>
          <p:spPr bwMode="auto">
            <a:xfrm>
              <a:off x="4125" y="2925"/>
              <a:ext cx="71" cy="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5" name="Line 42"/>
            <p:cNvSpPr>
              <a:spLocks noChangeShapeType="1"/>
            </p:cNvSpPr>
            <p:nvPr/>
          </p:nvSpPr>
          <p:spPr bwMode="auto">
            <a:xfrm>
              <a:off x="4200" y="2996"/>
              <a:ext cx="1" cy="2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6" name="Line 43"/>
            <p:cNvSpPr>
              <a:spLocks noChangeShapeType="1"/>
            </p:cNvSpPr>
            <p:nvPr/>
          </p:nvSpPr>
          <p:spPr bwMode="auto">
            <a:xfrm>
              <a:off x="4204" y="3213"/>
              <a:ext cx="50" cy="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7" name="Line 44"/>
            <p:cNvSpPr>
              <a:spLocks noChangeShapeType="1"/>
            </p:cNvSpPr>
            <p:nvPr/>
          </p:nvSpPr>
          <p:spPr bwMode="auto">
            <a:xfrm flipH="1">
              <a:off x="4204" y="3271"/>
              <a:ext cx="58" cy="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8" name="Line 45"/>
            <p:cNvSpPr>
              <a:spLocks noChangeShapeType="1"/>
            </p:cNvSpPr>
            <p:nvPr/>
          </p:nvSpPr>
          <p:spPr bwMode="auto">
            <a:xfrm>
              <a:off x="4208" y="3330"/>
              <a:ext cx="1" cy="3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59" name="Line 46"/>
            <p:cNvSpPr>
              <a:spLocks noChangeShapeType="1"/>
            </p:cNvSpPr>
            <p:nvPr/>
          </p:nvSpPr>
          <p:spPr bwMode="auto">
            <a:xfrm flipH="1">
              <a:off x="4132" y="3647"/>
              <a:ext cx="80"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160" name="Text Box 47"/>
            <p:cNvSpPr txBox="1">
              <a:spLocks noChangeArrowheads="1"/>
            </p:cNvSpPr>
            <p:nvPr/>
          </p:nvSpPr>
          <p:spPr bwMode="auto">
            <a:xfrm>
              <a:off x="3357" y="318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kumimoji="1" lang="en-US" altLang="en-US" sz="1600">
                <a:latin typeface="Times New Roman" panose="02020603050405020304" pitchFamily="18" charset="0"/>
                <a:ea typeface="新細明體" pitchFamily="18" charset="-120"/>
              </a:endParaRPr>
            </a:p>
          </p:txBody>
        </p:sp>
        <p:sp>
          <p:nvSpPr>
            <p:cNvPr id="90161" name="Text Box 48"/>
            <p:cNvSpPr txBox="1">
              <a:spLocks noChangeArrowheads="1"/>
            </p:cNvSpPr>
            <p:nvPr/>
          </p:nvSpPr>
          <p:spPr bwMode="auto">
            <a:xfrm>
              <a:off x="3253" y="3139"/>
              <a:ext cx="96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kumimoji="1" lang="en-US" altLang="zh-TW" sz="1400">
                  <a:latin typeface="Times New Roman" panose="02020603050405020304" pitchFamily="18" charset="0"/>
                </a:rPr>
                <a:t>e.g.B-tree; Index;</a:t>
              </a:r>
            </a:p>
            <a:p>
              <a:pPr>
                <a:spcBef>
                  <a:spcPct val="0"/>
                </a:spcBef>
                <a:buFontTx/>
                <a:buNone/>
              </a:pPr>
              <a:r>
                <a:rPr kumimoji="1" lang="en-US" altLang="zh-TW" sz="1400">
                  <a:latin typeface="Times New Roman" panose="02020603050405020304" pitchFamily="18" charset="0"/>
                </a:rPr>
                <a:t>     Hashing</a:t>
              </a:r>
            </a:p>
          </p:txBody>
        </p:sp>
        <p:sp>
          <p:nvSpPr>
            <p:cNvPr id="90162" name="Rectangle 55"/>
            <p:cNvSpPr>
              <a:spLocks noChangeArrowheads="1"/>
            </p:cNvSpPr>
            <p:nvPr/>
          </p:nvSpPr>
          <p:spPr bwMode="auto">
            <a:xfrm>
              <a:off x="4198" y="864"/>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TW" sz="1200">
                  <a:latin typeface="Times New Roman" panose="02020603050405020304" pitchFamily="18" charset="0"/>
                </a:rPr>
                <a:t> </a:t>
              </a:r>
              <a:r>
                <a:rPr kumimoji="1" lang="en-US" altLang="zh-TW" sz="1400">
                  <a:latin typeface="Times New Roman" panose="02020603050405020304" pitchFamily="18" charset="0"/>
                </a:rPr>
                <a:t>DBMS</a:t>
              </a:r>
            </a:p>
          </p:txBody>
        </p:sp>
      </p:grpSp>
    </p:spTree>
    <p:extLst>
      <p:ext uri="{BB962C8B-B14F-4D97-AF65-F5344CB8AC3E}">
        <p14:creationId xmlns:p14="http://schemas.microsoft.com/office/powerpoint/2010/main" val="3533250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C3E115-F3DB-4860-9CA5-2224C8B54782}" type="slidenum">
              <a:rPr lang="en-US" altLang="en-US" sz="1200">
                <a:solidFill>
                  <a:srgbClr val="898989"/>
                </a:solidFill>
              </a:rPr>
              <a:pPr>
                <a:spcBef>
                  <a:spcPct val="0"/>
                </a:spcBef>
                <a:buFontTx/>
                <a:buNone/>
              </a:pPr>
              <a:t>37</a:t>
            </a:fld>
            <a:endParaRPr lang="en-US" altLang="en-US" sz="1200">
              <a:solidFill>
                <a:srgbClr val="898989"/>
              </a:solidFill>
            </a:endParaRPr>
          </a:p>
        </p:txBody>
      </p:sp>
      <p:sp>
        <p:nvSpPr>
          <p:cNvPr id="91139" name="Rectangle 2"/>
          <p:cNvSpPr>
            <a:spLocks noGrp="1" noChangeArrowheads="1"/>
          </p:cNvSpPr>
          <p:nvPr>
            <p:ph type="title"/>
          </p:nvPr>
        </p:nvSpPr>
        <p:spPr>
          <a:noFill/>
        </p:spPr>
        <p:txBody>
          <a:bodyPr/>
          <a:lstStyle/>
          <a:p>
            <a:pPr eaLnBrk="1" hangingPunct="1"/>
            <a:r>
              <a:rPr lang="en-US" altLang="en-US" smtClean="0"/>
              <a:t>Advantages of Database Approach</a:t>
            </a:r>
          </a:p>
        </p:txBody>
      </p:sp>
      <p:sp>
        <p:nvSpPr>
          <p:cNvPr id="9219" name="Rectangle 3"/>
          <p:cNvSpPr>
            <a:spLocks noGrp="1" noChangeArrowheads="1"/>
          </p:cNvSpPr>
          <p:nvPr>
            <p:ph type="body" idx="1"/>
          </p:nvPr>
        </p:nvSpPr>
        <p:spPr>
          <a:xfrm>
            <a:off x="1981200" y="1447801"/>
            <a:ext cx="8229600" cy="4678363"/>
          </a:xfrm>
        </p:spPr>
        <p:txBody>
          <a:bodyPr rtlCol="0">
            <a:normAutofit fontScale="92500" lnSpcReduction="10000"/>
          </a:bodyPr>
          <a:lstStyle/>
          <a:p>
            <a:pPr>
              <a:defRPr/>
            </a:pPr>
            <a:r>
              <a:rPr lang="en-US" sz="3000" dirty="0"/>
              <a:t>Minimal data redundancy (Controlled).</a:t>
            </a:r>
          </a:p>
          <a:p>
            <a:pPr>
              <a:defRPr/>
            </a:pPr>
            <a:r>
              <a:rPr lang="en-US" sz="3000" dirty="0"/>
              <a:t>Data consistency is maintained.</a:t>
            </a:r>
          </a:p>
          <a:p>
            <a:pPr>
              <a:defRPr/>
            </a:pPr>
            <a:r>
              <a:rPr lang="en-US" sz="3000" dirty="0"/>
              <a:t>Integration of data in a single repository.</a:t>
            </a:r>
          </a:p>
          <a:p>
            <a:pPr>
              <a:defRPr/>
            </a:pPr>
            <a:r>
              <a:rPr lang="en-US" sz="3000" dirty="0"/>
              <a:t>Improves Data Sharing and Data Quality.</a:t>
            </a:r>
          </a:p>
          <a:p>
            <a:pPr>
              <a:defRPr/>
            </a:pPr>
            <a:r>
              <a:rPr lang="en-US" sz="3000" dirty="0"/>
              <a:t>Enforcement of standards (Business Rules).</a:t>
            </a:r>
          </a:p>
          <a:p>
            <a:pPr>
              <a:defRPr/>
            </a:pPr>
            <a:r>
              <a:rPr lang="en-US" sz="3000" dirty="0"/>
              <a:t>Ease of application development(.</a:t>
            </a:r>
          </a:p>
          <a:p>
            <a:pPr>
              <a:defRPr/>
            </a:pPr>
            <a:r>
              <a:rPr lang="en-US" sz="3000" dirty="0"/>
              <a:t>Uniform security, privacy and integrity.</a:t>
            </a:r>
          </a:p>
          <a:p>
            <a:pPr>
              <a:defRPr/>
            </a:pPr>
            <a:r>
              <a:rPr lang="en-US" sz="3000" dirty="0"/>
              <a:t>Structural and Data independence.</a:t>
            </a:r>
          </a:p>
          <a:p>
            <a:pPr marL="342900" lvl="1" indent="-342900">
              <a:defRPr/>
            </a:pPr>
            <a:r>
              <a:rPr lang="en-US" sz="3000" dirty="0"/>
              <a:t>Stores data structures, relationships, and access paths</a:t>
            </a:r>
          </a:p>
          <a:p>
            <a:pPr>
              <a:defRPr/>
            </a:pPr>
            <a:endParaRPr lang="en-US" dirty="0" smtClean="0"/>
          </a:p>
        </p:txBody>
      </p:sp>
    </p:spTree>
    <p:extLst>
      <p:ext uri="{BB962C8B-B14F-4D97-AF65-F5344CB8AC3E}">
        <p14:creationId xmlns:p14="http://schemas.microsoft.com/office/powerpoint/2010/main" val="3650565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0699D7-7A34-4795-9C75-59721905275B}" type="slidenum">
              <a:rPr lang="en-US" altLang="en-US" sz="1200">
                <a:solidFill>
                  <a:srgbClr val="898989"/>
                </a:solidFill>
              </a:rPr>
              <a:pPr>
                <a:spcBef>
                  <a:spcPct val="0"/>
                </a:spcBef>
                <a:buFontTx/>
                <a:buNone/>
              </a:pPr>
              <a:t>38</a:t>
            </a:fld>
            <a:endParaRPr lang="en-US" altLang="en-US" sz="1200">
              <a:solidFill>
                <a:srgbClr val="898989"/>
              </a:solidFill>
            </a:endParaRPr>
          </a:p>
        </p:txBody>
      </p:sp>
      <p:sp>
        <p:nvSpPr>
          <p:cNvPr id="93187" name="Rectangle 2"/>
          <p:cNvSpPr>
            <a:spLocks noGrp="1" noChangeArrowheads="1"/>
          </p:cNvSpPr>
          <p:nvPr>
            <p:ph type="title"/>
          </p:nvPr>
        </p:nvSpPr>
        <p:spPr>
          <a:xfrm>
            <a:off x="1981200" y="-76200"/>
            <a:ext cx="8229600" cy="914400"/>
          </a:xfrm>
          <a:noFill/>
        </p:spPr>
        <p:txBody>
          <a:bodyPr/>
          <a:lstStyle/>
          <a:p>
            <a:pPr eaLnBrk="1" hangingPunct="1"/>
            <a:r>
              <a:rPr lang="en-US" altLang="en-US" smtClean="0"/>
              <a:t>Database Management Approach</a:t>
            </a:r>
          </a:p>
        </p:txBody>
      </p:sp>
      <p:sp>
        <p:nvSpPr>
          <p:cNvPr id="13315" name="Rectangle 3"/>
          <p:cNvSpPr>
            <a:spLocks noGrp="1" noChangeArrowheads="1"/>
          </p:cNvSpPr>
          <p:nvPr>
            <p:ph type="body" sz="half" idx="1"/>
          </p:nvPr>
        </p:nvSpPr>
        <p:spPr>
          <a:xfrm>
            <a:off x="2819400" y="990600"/>
            <a:ext cx="3810000" cy="5105400"/>
          </a:xfrm>
        </p:spPr>
        <p:txBody>
          <a:bodyPr rtlCol="0">
            <a:normAutofit/>
          </a:bodyPr>
          <a:lstStyle/>
          <a:p>
            <a:pPr>
              <a:defRPr/>
            </a:pPr>
            <a:r>
              <a:rPr lang="en-US" sz="2400" dirty="0"/>
              <a:t>Data is most important</a:t>
            </a:r>
          </a:p>
          <a:p>
            <a:pPr lvl="1">
              <a:defRPr/>
            </a:pPr>
            <a:r>
              <a:rPr lang="en-US" sz="2000" dirty="0"/>
              <a:t>Data defined first</a:t>
            </a:r>
          </a:p>
          <a:p>
            <a:pPr lvl="1">
              <a:defRPr/>
            </a:pPr>
            <a:r>
              <a:rPr lang="en-US" sz="2000" dirty="0"/>
              <a:t>Standard format</a:t>
            </a:r>
          </a:p>
          <a:p>
            <a:pPr>
              <a:defRPr/>
            </a:pPr>
            <a:r>
              <a:rPr lang="en-US" sz="2400" dirty="0"/>
              <a:t>Access through DBMS</a:t>
            </a:r>
          </a:p>
          <a:p>
            <a:pPr lvl="1">
              <a:defRPr/>
            </a:pPr>
            <a:r>
              <a:rPr lang="en-US" sz="2000" dirty="0"/>
              <a:t>Queries, Reports, Forms</a:t>
            </a:r>
          </a:p>
          <a:p>
            <a:pPr lvl="1">
              <a:defRPr/>
            </a:pPr>
            <a:r>
              <a:rPr lang="en-US" sz="2000" dirty="0"/>
              <a:t>Application Programs</a:t>
            </a:r>
          </a:p>
          <a:p>
            <a:pPr lvl="1">
              <a:defRPr/>
            </a:pPr>
            <a:r>
              <a:rPr lang="en-US" sz="2000" dirty="0"/>
              <a:t>3GL Interface</a:t>
            </a:r>
          </a:p>
          <a:p>
            <a:pPr>
              <a:defRPr/>
            </a:pPr>
            <a:r>
              <a:rPr lang="en-US" sz="2400" dirty="0"/>
              <a:t>Data independence</a:t>
            </a:r>
          </a:p>
          <a:p>
            <a:pPr lvl="1">
              <a:defRPr/>
            </a:pPr>
            <a:r>
              <a:rPr lang="en-US" sz="2000" dirty="0"/>
              <a:t>Change data definition without changing code</a:t>
            </a:r>
          </a:p>
          <a:p>
            <a:pPr lvl="1">
              <a:defRPr/>
            </a:pPr>
            <a:r>
              <a:rPr lang="en-US" sz="2000" dirty="0"/>
              <a:t>Alter code without changing data</a:t>
            </a:r>
          </a:p>
          <a:p>
            <a:pPr lvl="1">
              <a:defRPr/>
            </a:pPr>
            <a:r>
              <a:rPr lang="en-US" sz="2000" dirty="0"/>
              <a:t>Move/split data without changing code</a:t>
            </a:r>
          </a:p>
        </p:txBody>
      </p:sp>
      <p:sp>
        <p:nvSpPr>
          <p:cNvPr id="93189" name="Oval 4"/>
          <p:cNvSpPr>
            <a:spLocks noChangeArrowheads="1"/>
          </p:cNvSpPr>
          <p:nvPr/>
        </p:nvSpPr>
        <p:spPr bwMode="auto">
          <a:xfrm>
            <a:off x="7131050" y="2139950"/>
            <a:ext cx="3111500" cy="1130300"/>
          </a:xfrm>
          <a:prstGeom prst="ellipse">
            <a:avLst/>
          </a:prstGeom>
          <a:solidFill>
            <a:srgbClr val="99FF99"/>
          </a:solidFill>
          <a:ln w="12700">
            <a:solidFill>
              <a:schemeClr val="tx1"/>
            </a:solidFill>
            <a:round/>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All Data</a:t>
            </a:r>
          </a:p>
        </p:txBody>
      </p:sp>
      <p:sp>
        <p:nvSpPr>
          <p:cNvPr id="93190" name="Rectangle 5"/>
          <p:cNvSpPr>
            <a:spLocks noChangeArrowheads="1"/>
          </p:cNvSpPr>
          <p:nvPr/>
        </p:nvSpPr>
        <p:spPr bwMode="auto">
          <a:xfrm>
            <a:off x="6864350" y="3282950"/>
            <a:ext cx="3644900" cy="1054100"/>
          </a:xfrm>
          <a:prstGeom prst="rect">
            <a:avLst/>
          </a:prstGeom>
          <a:solidFill>
            <a:srgbClr val="FF99CC"/>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DBMS</a:t>
            </a:r>
          </a:p>
        </p:txBody>
      </p:sp>
      <p:sp>
        <p:nvSpPr>
          <p:cNvPr id="93191" name="Rectangle 6"/>
          <p:cNvSpPr>
            <a:spLocks noChangeArrowheads="1"/>
          </p:cNvSpPr>
          <p:nvPr/>
        </p:nvSpPr>
        <p:spPr bwMode="auto">
          <a:xfrm>
            <a:off x="6902450" y="4349750"/>
            <a:ext cx="1130300" cy="825500"/>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Program1</a:t>
            </a:r>
          </a:p>
        </p:txBody>
      </p:sp>
      <p:sp>
        <p:nvSpPr>
          <p:cNvPr id="93192" name="Rectangle 7"/>
          <p:cNvSpPr>
            <a:spLocks noChangeArrowheads="1"/>
          </p:cNvSpPr>
          <p:nvPr/>
        </p:nvSpPr>
        <p:spPr bwMode="auto">
          <a:xfrm>
            <a:off x="9321800" y="4349750"/>
            <a:ext cx="1112838" cy="825500"/>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Program2</a:t>
            </a:r>
          </a:p>
        </p:txBody>
      </p:sp>
      <p:sp>
        <p:nvSpPr>
          <p:cNvPr id="93193" name="Rectangle 8"/>
          <p:cNvSpPr>
            <a:spLocks noChangeArrowheads="1"/>
          </p:cNvSpPr>
          <p:nvPr/>
        </p:nvSpPr>
        <p:spPr bwMode="auto">
          <a:xfrm>
            <a:off x="8159750" y="4349750"/>
            <a:ext cx="1054100" cy="825500"/>
          </a:xfrm>
          <a:prstGeom prst="rect">
            <a:avLst/>
          </a:prstGeom>
          <a:solidFill>
            <a:srgbClr val="FFCCFF"/>
          </a:solidFill>
          <a:ln w="12700">
            <a:solidFill>
              <a:schemeClr val="tx1"/>
            </a:solidFill>
            <a:miter lim="800000"/>
            <a:headEnd/>
            <a:tailEnd/>
          </a:ln>
        </p:spPr>
        <p:txBody>
          <a:bodyPr wrap="none"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Queries</a:t>
            </a:r>
          </a:p>
          <a:p>
            <a:pPr algn="ctr" eaLnBrk="1" hangingPunct="1">
              <a:spcBef>
                <a:spcPct val="0"/>
              </a:spcBef>
              <a:buFontTx/>
              <a:buNone/>
            </a:pPr>
            <a:r>
              <a:rPr lang="en-US" altLang="en-US" sz="2000"/>
              <a:t>Reports</a:t>
            </a:r>
          </a:p>
        </p:txBody>
      </p:sp>
    </p:spTree>
    <p:extLst>
      <p:ext uri="{BB962C8B-B14F-4D97-AF65-F5344CB8AC3E}">
        <p14:creationId xmlns:p14="http://schemas.microsoft.com/office/powerpoint/2010/main" val="3314771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FF6974-6587-4793-89B7-B736E81EAE3F}" type="slidenum">
              <a:rPr lang="en-US" altLang="en-US" sz="1200">
                <a:solidFill>
                  <a:srgbClr val="898989"/>
                </a:solidFill>
              </a:rPr>
              <a:pPr>
                <a:spcBef>
                  <a:spcPct val="0"/>
                </a:spcBef>
                <a:buFontTx/>
                <a:buNone/>
              </a:pPr>
              <a:t>39</a:t>
            </a:fld>
            <a:endParaRPr lang="en-US" altLang="en-US" sz="1200">
              <a:solidFill>
                <a:srgbClr val="898989"/>
              </a:solidFill>
            </a:endParaRPr>
          </a:p>
        </p:txBody>
      </p:sp>
      <p:sp>
        <p:nvSpPr>
          <p:cNvPr id="95235" name="Rectangle 2"/>
          <p:cNvSpPr>
            <a:spLocks noGrp="1" noChangeArrowheads="1"/>
          </p:cNvSpPr>
          <p:nvPr>
            <p:ph type="title"/>
          </p:nvPr>
        </p:nvSpPr>
        <p:spPr>
          <a:noFill/>
        </p:spPr>
        <p:txBody>
          <a:bodyPr/>
          <a:lstStyle/>
          <a:p>
            <a:pPr eaLnBrk="1" hangingPunct="1"/>
            <a:r>
              <a:rPr lang="en-US" altLang="en-US" smtClean="0"/>
              <a:t>Modifying Data with DBMS</a:t>
            </a:r>
          </a:p>
        </p:txBody>
      </p:sp>
      <p:sp>
        <p:nvSpPr>
          <p:cNvPr id="95236" name="Rectangle 3"/>
          <p:cNvSpPr>
            <a:spLocks noGrp="1" noChangeArrowheads="1"/>
          </p:cNvSpPr>
          <p:nvPr>
            <p:ph type="body" sz="half" idx="1"/>
          </p:nvPr>
        </p:nvSpPr>
        <p:spPr>
          <a:noFill/>
        </p:spPr>
        <p:txBody>
          <a:bodyPr/>
          <a:lstStyle/>
          <a:p>
            <a:pPr eaLnBrk="1" hangingPunct="1"/>
            <a:r>
              <a:rPr lang="en-US" altLang="en-US" sz="2400"/>
              <a:t>Add cell number to employee table</a:t>
            </a:r>
          </a:p>
          <a:p>
            <a:pPr lvl="1" eaLnBrk="1" hangingPunct="1"/>
            <a:r>
              <a:rPr lang="en-US" altLang="en-US" sz="2000"/>
              <a:t>Open table definition</a:t>
            </a:r>
          </a:p>
          <a:p>
            <a:pPr lvl="1" eaLnBrk="1" hangingPunct="1"/>
            <a:r>
              <a:rPr lang="en-US" altLang="en-US" sz="2000"/>
              <a:t>Add data element</a:t>
            </a:r>
          </a:p>
          <a:p>
            <a:pPr lvl="1" eaLnBrk="1" hangingPunct="1"/>
            <a:r>
              <a:rPr lang="en-US" altLang="en-US" sz="2000"/>
              <a:t>If desired, modify reports</a:t>
            </a:r>
          </a:p>
          <a:p>
            <a:pPr lvl="2" eaLnBrk="1" hangingPunct="1"/>
            <a:r>
              <a:rPr lang="en-US" altLang="en-US" sz="1800"/>
              <a:t>Use report writer</a:t>
            </a:r>
          </a:p>
          <a:p>
            <a:pPr lvl="2" eaLnBrk="1" hangingPunct="1"/>
            <a:r>
              <a:rPr lang="en-US" altLang="en-US" sz="1800"/>
              <a:t>No programming</a:t>
            </a:r>
          </a:p>
          <a:p>
            <a:pPr eaLnBrk="1" hangingPunct="1"/>
            <a:r>
              <a:rPr lang="en-US" altLang="en-US" sz="2400"/>
              <a:t>Existing reports, queries, code will all run as before with no changes.</a:t>
            </a:r>
          </a:p>
        </p:txBody>
      </p:sp>
      <p:sp>
        <p:nvSpPr>
          <p:cNvPr id="95237" name="Rectangle 4"/>
          <p:cNvSpPr>
            <a:spLocks noChangeArrowheads="1"/>
          </p:cNvSpPr>
          <p:nvPr/>
        </p:nvSpPr>
        <p:spPr bwMode="auto">
          <a:xfrm>
            <a:off x="6711950" y="1377950"/>
            <a:ext cx="3873500" cy="3187700"/>
          </a:xfrm>
          <a:prstGeom prst="rect">
            <a:avLst/>
          </a:prstGeom>
          <a:solidFill>
            <a:schemeClr val="accent1"/>
          </a:solidFill>
          <a:ln w="12700">
            <a:solidFill>
              <a:schemeClr val="tx1"/>
            </a:solidFill>
            <a:miter lim="800000"/>
            <a:headEnd/>
            <a:tailEnd/>
          </a:ln>
        </p:spPr>
        <p:txBody>
          <a:bodyPr wrap="none" lIns="92075" tIns="46038" rIns="92075" bIns="46038"/>
          <a:lstStyle>
            <a:lvl1pPr>
              <a:spcBef>
                <a:spcPct val="20000"/>
              </a:spcBef>
              <a:buFont typeface="Arial" panose="020B0604020202020204" pitchFamily="34" charset="0"/>
              <a:buChar char="•"/>
              <a:tabLst>
                <a:tab pos="1263650" algn="l"/>
                <a:tab pos="25114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263650" algn="l"/>
                <a:tab pos="25114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263650" algn="l"/>
                <a:tab pos="25114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263650" algn="l"/>
                <a:tab pos="25114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263650" algn="l"/>
                <a:tab pos="25114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3650" algn="l"/>
                <a:tab pos="25114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3650" algn="l"/>
                <a:tab pos="25114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3650" algn="l"/>
                <a:tab pos="25114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3650" algn="l"/>
                <a:tab pos="2511425" algn="l"/>
              </a:tabLst>
              <a:defRPr sz="2000">
                <a:solidFill>
                  <a:schemeClr val="tx1"/>
                </a:solidFill>
                <a:latin typeface="Calibri" panose="020F0502020204030204" pitchFamily="34" charset="0"/>
              </a:defRPr>
            </a:lvl9pPr>
          </a:lstStyle>
          <a:p>
            <a:pPr eaLnBrk="1" hangingPunct="1">
              <a:spcBef>
                <a:spcPct val="0"/>
              </a:spcBef>
              <a:buFontTx/>
              <a:buNone/>
            </a:pPr>
            <a:r>
              <a:rPr lang="en-US" altLang="en-US" sz="1600" u="sng"/>
              <a:t>Field Name	Data Type	Description</a:t>
            </a:r>
          </a:p>
          <a:p>
            <a:pPr eaLnBrk="1" hangingPunct="1">
              <a:spcBef>
                <a:spcPct val="0"/>
              </a:spcBef>
              <a:buFontTx/>
              <a:buNone/>
            </a:pPr>
            <a:endParaRPr lang="en-US" altLang="en-US" sz="1600"/>
          </a:p>
          <a:p>
            <a:pPr eaLnBrk="1" hangingPunct="1">
              <a:spcBef>
                <a:spcPct val="0"/>
              </a:spcBef>
              <a:buFontTx/>
              <a:buNone/>
            </a:pPr>
            <a:r>
              <a:rPr lang="en-US" altLang="en-US" sz="1600"/>
              <a:t>EmployeeID	Number	Autonumber..</a:t>
            </a:r>
          </a:p>
          <a:p>
            <a:pPr eaLnBrk="1" hangingPunct="1">
              <a:spcBef>
                <a:spcPct val="0"/>
              </a:spcBef>
              <a:buFontTx/>
              <a:buNone/>
            </a:pPr>
            <a:r>
              <a:rPr lang="en-US" altLang="en-US" sz="1600"/>
              <a:t>TaxpayerID	Text	Federal ID</a:t>
            </a:r>
          </a:p>
          <a:p>
            <a:pPr eaLnBrk="1" hangingPunct="1">
              <a:spcBef>
                <a:spcPct val="0"/>
              </a:spcBef>
              <a:buFontTx/>
              <a:buNone/>
            </a:pPr>
            <a:r>
              <a:rPr lang="en-US" altLang="en-US" sz="1600"/>
              <a:t>LastName	Text	</a:t>
            </a:r>
          </a:p>
          <a:p>
            <a:pPr eaLnBrk="1" hangingPunct="1">
              <a:spcBef>
                <a:spcPct val="0"/>
              </a:spcBef>
              <a:buFontTx/>
              <a:buNone/>
            </a:pPr>
            <a:r>
              <a:rPr lang="en-US" altLang="en-US" sz="1600"/>
              <a:t>FirstName	Text</a:t>
            </a:r>
          </a:p>
          <a:p>
            <a:pPr eaLnBrk="1" hangingPunct="1">
              <a:spcBef>
                <a:spcPct val="0"/>
              </a:spcBef>
              <a:buFontTx/>
              <a:buNone/>
            </a:pPr>
            <a:r>
              <a:rPr lang="en-US" altLang="en-US" sz="1600"/>
              <a:t>   . . . </a:t>
            </a:r>
          </a:p>
          <a:p>
            <a:pPr eaLnBrk="1" hangingPunct="1">
              <a:spcBef>
                <a:spcPct val="0"/>
              </a:spcBef>
              <a:buFontTx/>
              <a:buNone/>
            </a:pPr>
            <a:r>
              <a:rPr lang="en-US" altLang="en-US" sz="1600"/>
              <a:t>Phone	Text</a:t>
            </a:r>
          </a:p>
          <a:p>
            <a:pPr eaLnBrk="1" hangingPunct="1">
              <a:spcBef>
                <a:spcPct val="0"/>
              </a:spcBef>
              <a:buFontTx/>
              <a:buNone/>
            </a:pPr>
            <a:r>
              <a:rPr lang="en-US" altLang="en-US" sz="1600"/>
              <a:t>   . . .</a:t>
            </a:r>
          </a:p>
          <a:p>
            <a:pPr eaLnBrk="1" hangingPunct="1">
              <a:spcBef>
                <a:spcPct val="0"/>
              </a:spcBef>
              <a:buFontTx/>
              <a:buNone/>
            </a:pPr>
            <a:endParaRPr lang="en-US" altLang="en-US" sz="1600"/>
          </a:p>
          <a:p>
            <a:pPr eaLnBrk="1" hangingPunct="1">
              <a:spcBef>
                <a:spcPct val="0"/>
              </a:spcBef>
              <a:buFontTx/>
              <a:buNone/>
            </a:pPr>
            <a:r>
              <a:rPr lang="en-US" altLang="en-US" sz="1600">
                <a:solidFill>
                  <a:schemeClr val="tx2"/>
                </a:solidFill>
              </a:rPr>
              <a:t>CellPhone	Text	Cellular . . .</a:t>
            </a:r>
            <a:endParaRPr lang="en-US" altLang="en-US" sz="1600"/>
          </a:p>
          <a:p>
            <a:pPr eaLnBrk="1" hangingPunct="1">
              <a:spcBef>
                <a:spcPct val="0"/>
              </a:spcBef>
              <a:buFontTx/>
              <a:buNone/>
            </a:pPr>
            <a:endParaRPr lang="en-US" altLang="en-US" sz="1600"/>
          </a:p>
        </p:txBody>
      </p:sp>
      <p:sp>
        <p:nvSpPr>
          <p:cNvPr id="95238" name="Line 5"/>
          <p:cNvSpPr>
            <a:spLocks noChangeShapeType="1"/>
          </p:cNvSpPr>
          <p:nvPr/>
        </p:nvSpPr>
        <p:spPr bwMode="auto">
          <a:xfrm>
            <a:off x="5638800" y="2819400"/>
            <a:ext cx="1676400" cy="990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842599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endParaRPr lang="en-US" altLang="en-US" sz="1200">
              <a:latin typeface="Times New Roman" panose="02020603050405020304" pitchFamily="18" charset="0"/>
            </a:endParaRPr>
          </a:p>
          <a:p>
            <a:pPr algn="l" fontAlgn="base">
              <a:spcBef>
                <a:spcPct val="0"/>
              </a:spcBef>
              <a:spcAft>
                <a:spcPct val="0"/>
              </a:spcAft>
              <a:buFontTx/>
              <a:buNone/>
            </a:pPr>
            <a:endParaRPr lang="en-US" altLang="en-US" sz="1200">
              <a:solidFill>
                <a:schemeClr val="tx2"/>
              </a:solidFill>
              <a:latin typeface="Times New Roman" panose="02020603050405020304" pitchFamily="18" charset="0"/>
            </a:endParaRPr>
          </a:p>
        </p:txBody>
      </p:sp>
      <p:grpSp>
        <p:nvGrpSpPr>
          <p:cNvPr id="72727" name="Group 1047"/>
          <p:cNvGrpSpPr>
            <a:grpSpLocks/>
          </p:cNvGrpSpPr>
          <p:nvPr/>
        </p:nvGrpSpPr>
        <p:grpSpPr bwMode="auto">
          <a:xfrm>
            <a:off x="6781801" y="3962401"/>
            <a:ext cx="3921125" cy="2511425"/>
            <a:chOff x="3312" y="2544"/>
            <a:chExt cx="2470" cy="1582"/>
          </a:xfrm>
        </p:grpSpPr>
        <p:sp>
          <p:nvSpPr>
            <p:cNvPr id="48147" name="Rectangle 1042"/>
            <p:cNvSpPr>
              <a:spLocks noChangeArrowheads="1"/>
            </p:cNvSpPr>
            <p:nvPr/>
          </p:nvSpPr>
          <p:spPr bwMode="auto">
            <a:xfrm>
              <a:off x="3312" y="2544"/>
              <a:ext cx="2448" cy="1263"/>
            </a:xfrm>
            <a:prstGeom prst="rect">
              <a:avLst/>
            </a:prstGeom>
            <a:solidFill>
              <a:srgbClr val="99CC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CF0E30"/>
                </a:solidFill>
                <a:latin typeface="Book Antiqua" panose="02040602050305030304" pitchFamily="18" charset="0"/>
              </a:endParaRPr>
            </a:p>
            <a:p>
              <a:pPr eaLnBrk="1" hangingPunct="1">
                <a:spcBef>
                  <a:spcPct val="0"/>
                </a:spcBef>
                <a:buFontTx/>
                <a:buNone/>
              </a:pPr>
              <a:endParaRPr lang="en-US" altLang="en-US" sz="2400">
                <a:solidFill>
                  <a:srgbClr val="CF0E30"/>
                </a:solidFill>
                <a:latin typeface="Book Antiqua" panose="02040602050305030304" pitchFamily="18" charset="0"/>
              </a:endParaRPr>
            </a:p>
          </p:txBody>
        </p:sp>
        <p:sp>
          <p:nvSpPr>
            <p:cNvPr id="48148" name="Text Box 1044"/>
            <p:cNvSpPr txBox="1">
              <a:spLocks noChangeArrowheads="1"/>
            </p:cNvSpPr>
            <p:nvPr/>
          </p:nvSpPr>
          <p:spPr bwMode="auto">
            <a:xfrm>
              <a:off x="3436" y="2592"/>
              <a:ext cx="2346"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Book Antiqua" panose="02040602050305030304" pitchFamily="18" charset="0"/>
                </a:rPr>
                <a:t>Q: How do you write </a:t>
              </a:r>
              <a:br>
                <a:rPr lang="en-US" altLang="en-US" sz="2400">
                  <a:latin typeface="Book Antiqua" panose="02040602050305030304" pitchFamily="18" charset="0"/>
                </a:rPr>
              </a:br>
              <a:r>
                <a:rPr lang="en-US" altLang="en-US" sz="2400">
                  <a:latin typeface="Book Antiqua" panose="02040602050305030304" pitchFamily="18" charset="0"/>
                </a:rPr>
                <a:t>programs over a </a:t>
              </a:r>
              <a:br>
                <a:rPr lang="en-US" altLang="en-US" sz="2400">
                  <a:latin typeface="Book Antiqua" panose="02040602050305030304" pitchFamily="18" charset="0"/>
                </a:rPr>
              </a:br>
              <a:r>
                <a:rPr lang="en-US" altLang="en-US" sz="2400">
                  <a:latin typeface="Book Antiqua" panose="02040602050305030304" pitchFamily="18" charset="0"/>
                </a:rPr>
                <a:t>subsystem when it </a:t>
              </a:r>
              <a:br>
                <a:rPr lang="en-US" altLang="en-US" sz="2400">
                  <a:latin typeface="Book Antiqua" panose="02040602050305030304" pitchFamily="18" charset="0"/>
                </a:rPr>
              </a:br>
              <a:r>
                <a:rPr lang="en-US" altLang="en-US" sz="2400">
                  <a:latin typeface="Book Antiqua" panose="02040602050305030304" pitchFamily="18" charset="0"/>
                </a:rPr>
                <a:t>promises you only “???” ?</a:t>
              </a:r>
              <a:endParaRPr lang="en-US" altLang="en-US" sz="1600">
                <a:latin typeface="Book Antiqua" panose="02040602050305030304" pitchFamily="18" charset="0"/>
              </a:endParaRPr>
            </a:p>
          </p:txBody>
        </p:sp>
        <p:sp>
          <p:nvSpPr>
            <p:cNvPr id="48149" name="Text Box 1046"/>
            <p:cNvSpPr txBox="1">
              <a:spLocks noChangeArrowheads="1"/>
            </p:cNvSpPr>
            <p:nvPr/>
          </p:nvSpPr>
          <p:spPr bwMode="auto">
            <a:xfrm>
              <a:off x="3360" y="3300"/>
              <a:ext cx="215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CF0E30"/>
                </a:solidFill>
                <a:latin typeface="Book Antiqua" panose="02040602050305030304" pitchFamily="18" charset="0"/>
              </a:endParaRPr>
            </a:p>
            <a:p>
              <a:pPr algn="ctr" eaLnBrk="1" hangingPunct="1">
                <a:spcBef>
                  <a:spcPct val="0"/>
                </a:spcBef>
                <a:buFontTx/>
                <a:buNone/>
              </a:pPr>
              <a:r>
                <a:rPr lang="en-US" altLang="en-US" sz="2400">
                  <a:solidFill>
                    <a:srgbClr val="FC0128"/>
                  </a:solidFill>
                  <a:latin typeface="Book Antiqua" panose="02040602050305030304" pitchFamily="18" charset="0"/>
                </a:rPr>
                <a:t>A: Very, very carefully!!</a:t>
              </a:r>
            </a:p>
            <a:p>
              <a:pPr algn="ctr" eaLnBrk="1" hangingPunct="1">
                <a:spcBef>
                  <a:spcPct val="0"/>
                </a:spcBef>
                <a:buFontTx/>
                <a:buNone/>
              </a:pPr>
              <a:endParaRPr lang="en-US" altLang="en-US" sz="1600">
                <a:solidFill>
                  <a:srgbClr val="CF0E30"/>
                </a:solidFill>
                <a:latin typeface="Book Antiqua" panose="02040602050305030304" pitchFamily="18" charset="0"/>
              </a:endParaRPr>
            </a:p>
            <a:p>
              <a:pPr algn="ctr" eaLnBrk="1" hangingPunct="1">
                <a:spcBef>
                  <a:spcPct val="0"/>
                </a:spcBef>
                <a:buFontTx/>
                <a:buNone/>
              </a:pPr>
              <a:endParaRPr lang="en-US" altLang="en-US" sz="1600">
                <a:solidFill>
                  <a:srgbClr val="CF0E30"/>
                </a:solidFill>
                <a:latin typeface="Book Antiqua" panose="02040602050305030304" pitchFamily="18" charset="0"/>
              </a:endParaRPr>
            </a:p>
          </p:txBody>
        </p:sp>
      </p:grpSp>
      <p:sp>
        <p:nvSpPr>
          <p:cNvPr id="48132" name="Rectangle 1026"/>
          <p:cNvSpPr>
            <a:spLocks noGrp="1" noChangeArrowheads="1"/>
          </p:cNvSpPr>
          <p:nvPr>
            <p:ph type="title"/>
          </p:nvPr>
        </p:nvSpPr>
        <p:spPr>
          <a:xfrm>
            <a:off x="4953000" y="0"/>
            <a:ext cx="5791200" cy="1143000"/>
          </a:xfrm>
        </p:spPr>
        <p:txBody>
          <a:bodyPr>
            <a:normAutofit fontScale="90000"/>
          </a:bodyPr>
          <a:lstStyle/>
          <a:p>
            <a:r>
              <a:rPr lang="en-US" altLang="en-US" smtClean="0"/>
              <a:t> Is a File System a DBMS?</a:t>
            </a:r>
          </a:p>
        </p:txBody>
      </p:sp>
      <p:sp>
        <p:nvSpPr>
          <p:cNvPr id="48133" name="Rectangle 1027"/>
          <p:cNvSpPr>
            <a:spLocks noGrp="1" noChangeArrowheads="1"/>
          </p:cNvSpPr>
          <p:nvPr>
            <p:ph type="body" idx="1"/>
          </p:nvPr>
        </p:nvSpPr>
        <p:spPr>
          <a:xfrm>
            <a:off x="1828800" y="1524000"/>
            <a:ext cx="8382000" cy="1905000"/>
          </a:xfrm>
        </p:spPr>
        <p:txBody>
          <a:bodyPr/>
          <a:lstStyle/>
          <a:p>
            <a:r>
              <a:rPr lang="en-US" altLang="en-US"/>
              <a:t>Thought Experiment 1:</a:t>
            </a:r>
          </a:p>
          <a:p>
            <a:pPr lvl="1"/>
            <a:r>
              <a:rPr lang="en-US" altLang="en-US"/>
              <a:t>You and your project partner are editing the same file.</a:t>
            </a:r>
          </a:p>
          <a:p>
            <a:pPr lvl="1"/>
            <a:r>
              <a:rPr lang="en-US" altLang="en-US"/>
              <a:t>You both save it at the same time.</a:t>
            </a:r>
          </a:p>
          <a:p>
            <a:pPr lvl="1"/>
            <a:r>
              <a:rPr lang="en-US" altLang="en-US"/>
              <a:t>Whose changes survive?</a:t>
            </a:r>
          </a:p>
        </p:txBody>
      </p:sp>
      <p:pic>
        <p:nvPicPr>
          <p:cNvPr id="48134" name="Picture 10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1524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Text Box 1029"/>
          <p:cNvSpPr txBox="1">
            <a:spLocks noChangeArrowheads="1"/>
          </p:cNvSpPr>
          <p:nvPr/>
        </p:nvSpPr>
        <p:spPr bwMode="auto">
          <a:xfrm>
            <a:off x="2803526" y="442914"/>
            <a:ext cx="461963"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a:solidFill>
                  <a:srgbClr val="CF0E30"/>
                </a:solidFill>
                <a:latin typeface="Book Antiqua" panose="02040602050305030304" pitchFamily="18" charset="0"/>
              </a:rPr>
              <a:t>=</a:t>
            </a:r>
          </a:p>
        </p:txBody>
      </p:sp>
      <p:pic>
        <p:nvPicPr>
          <p:cNvPr id="48136"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0"/>
            <a:ext cx="152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1" name="Text Box 1031"/>
          <p:cNvSpPr txBox="1">
            <a:spLocks noChangeArrowheads="1"/>
          </p:cNvSpPr>
          <p:nvPr/>
        </p:nvSpPr>
        <p:spPr bwMode="auto">
          <a:xfrm>
            <a:off x="1858964" y="3733801"/>
            <a:ext cx="50752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FontTx/>
              <a:buChar char="–"/>
            </a:pPr>
            <a:endParaRPr lang="en-US" altLang="en-US" sz="2400">
              <a:latin typeface="Tahoma" panose="020B0604030504040204" pitchFamily="34" charset="0"/>
            </a:endParaRPr>
          </a:p>
          <a:p>
            <a:pPr eaLnBrk="1" hangingPunct="1">
              <a:buFontTx/>
              <a:buChar char="•"/>
            </a:pPr>
            <a:r>
              <a:rPr lang="en-US" altLang="en-US" sz="2400" b="1">
                <a:latin typeface="Tahoma" panose="020B0604030504040204" pitchFamily="34" charset="0"/>
              </a:rPr>
              <a:t>Thought Experiment 2:</a:t>
            </a:r>
          </a:p>
          <a:p>
            <a:pPr lvl="1" eaLnBrk="1" hangingPunct="1">
              <a:buFontTx/>
              <a:buChar char="–"/>
            </a:pPr>
            <a:r>
              <a:rPr lang="en-US" altLang="en-US" sz="2400">
                <a:latin typeface="Tahoma" panose="020B0604030504040204" pitchFamily="34" charset="0"/>
              </a:rPr>
              <a:t>You’re updating a file.</a:t>
            </a:r>
          </a:p>
          <a:p>
            <a:pPr lvl="1" eaLnBrk="1" hangingPunct="1">
              <a:buFontTx/>
              <a:buChar char="–"/>
            </a:pPr>
            <a:r>
              <a:rPr lang="en-US" altLang="en-US" sz="2400">
                <a:latin typeface="Tahoma" panose="020B0604030504040204" pitchFamily="34" charset="0"/>
              </a:rPr>
              <a:t>The power goes out.</a:t>
            </a:r>
          </a:p>
          <a:p>
            <a:pPr lvl="1" eaLnBrk="1" hangingPunct="1">
              <a:buFontTx/>
              <a:buChar char="–"/>
            </a:pPr>
            <a:r>
              <a:rPr lang="en-US" altLang="en-US" sz="2400">
                <a:latin typeface="Tahoma" panose="020B0604030504040204" pitchFamily="34" charset="0"/>
              </a:rPr>
              <a:t>Which of your changes survive?</a:t>
            </a:r>
          </a:p>
        </p:txBody>
      </p:sp>
      <p:sp>
        <p:nvSpPr>
          <p:cNvPr id="72712" name="Text Box 1032"/>
          <p:cNvSpPr txBox="1">
            <a:spLocks noChangeArrowheads="1"/>
          </p:cNvSpPr>
          <p:nvPr/>
        </p:nvSpPr>
        <p:spPr bwMode="auto">
          <a:xfrm>
            <a:off x="1752601" y="3498851"/>
            <a:ext cx="166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A</a:t>
            </a:r>
            <a:r>
              <a:rPr lang="en-US" altLang="en-US" sz="2800" b="1">
                <a:solidFill>
                  <a:srgbClr val="CF0E30"/>
                </a:solidFill>
                <a:latin typeface="Arial" panose="020B0604020202020204" pitchFamily="34" charset="0"/>
              </a:rPr>
              <a:t>) Yours</a:t>
            </a:r>
          </a:p>
        </p:txBody>
      </p:sp>
      <p:sp>
        <p:nvSpPr>
          <p:cNvPr id="72713" name="Text Box 1033"/>
          <p:cNvSpPr txBox="1">
            <a:spLocks noChangeArrowheads="1"/>
          </p:cNvSpPr>
          <p:nvPr/>
        </p:nvSpPr>
        <p:spPr bwMode="auto">
          <a:xfrm>
            <a:off x="3444876" y="3500438"/>
            <a:ext cx="2201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B</a:t>
            </a:r>
            <a:r>
              <a:rPr lang="en-US" altLang="en-US" sz="2800" b="1">
                <a:solidFill>
                  <a:srgbClr val="CF0E30"/>
                </a:solidFill>
                <a:latin typeface="Arial" panose="020B0604020202020204" pitchFamily="34" charset="0"/>
              </a:rPr>
              <a:t>) Partner’s</a:t>
            </a:r>
          </a:p>
        </p:txBody>
      </p:sp>
      <p:sp>
        <p:nvSpPr>
          <p:cNvPr id="72714" name="Text Box 1034"/>
          <p:cNvSpPr txBox="1">
            <a:spLocks noChangeArrowheads="1"/>
          </p:cNvSpPr>
          <p:nvPr/>
        </p:nvSpPr>
        <p:spPr bwMode="auto">
          <a:xfrm>
            <a:off x="5654676" y="3500438"/>
            <a:ext cx="1470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C</a:t>
            </a:r>
            <a:r>
              <a:rPr lang="en-US" altLang="en-US" sz="2800" b="1">
                <a:solidFill>
                  <a:srgbClr val="CF0E30"/>
                </a:solidFill>
                <a:latin typeface="Arial" panose="020B0604020202020204" pitchFamily="34" charset="0"/>
              </a:rPr>
              <a:t>) Both</a:t>
            </a:r>
            <a:endParaRPr lang="en-US" altLang="en-US" sz="2800">
              <a:solidFill>
                <a:srgbClr val="CF0E30"/>
              </a:solidFill>
              <a:latin typeface="Arial" panose="020B0604020202020204" pitchFamily="34" charset="0"/>
            </a:endParaRPr>
          </a:p>
        </p:txBody>
      </p:sp>
      <p:sp>
        <p:nvSpPr>
          <p:cNvPr id="72715" name="Text Box 1035"/>
          <p:cNvSpPr txBox="1">
            <a:spLocks noChangeArrowheads="1"/>
          </p:cNvSpPr>
          <p:nvPr/>
        </p:nvSpPr>
        <p:spPr bwMode="auto">
          <a:xfrm>
            <a:off x="7178675" y="350043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D</a:t>
            </a:r>
            <a:r>
              <a:rPr lang="en-US" altLang="en-US" sz="2800" b="1">
                <a:solidFill>
                  <a:srgbClr val="CF0E30"/>
                </a:solidFill>
                <a:latin typeface="Arial" panose="020B0604020202020204" pitchFamily="34" charset="0"/>
              </a:rPr>
              <a:t>) Neither</a:t>
            </a:r>
          </a:p>
        </p:txBody>
      </p:sp>
      <p:sp>
        <p:nvSpPr>
          <p:cNvPr id="72716" name="Text Box 1036"/>
          <p:cNvSpPr txBox="1">
            <a:spLocks noChangeArrowheads="1"/>
          </p:cNvSpPr>
          <p:nvPr/>
        </p:nvSpPr>
        <p:spPr bwMode="auto">
          <a:xfrm>
            <a:off x="9159875" y="3500438"/>
            <a:ext cx="1290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E</a:t>
            </a:r>
            <a:r>
              <a:rPr lang="en-US" altLang="en-US" sz="2800" b="1">
                <a:solidFill>
                  <a:srgbClr val="CF0E30"/>
                </a:solidFill>
                <a:latin typeface="Arial" panose="020B0604020202020204" pitchFamily="34" charset="0"/>
              </a:rPr>
              <a:t>) ???</a:t>
            </a:r>
          </a:p>
        </p:txBody>
      </p:sp>
      <p:sp>
        <p:nvSpPr>
          <p:cNvPr id="72717" name="Text Box 1037"/>
          <p:cNvSpPr txBox="1">
            <a:spLocks noChangeArrowheads="1"/>
          </p:cNvSpPr>
          <p:nvPr/>
        </p:nvSpPr>
        <p:spPr bwMode="auto">
          <a:xfrm>
            <a:off x="1828800" y="6019801"/>
            <a:ext cx="111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A</a:t>
            </a:r>
            <a:r>
              <a:rPr lang="en-US" altLang="en-US" sz="2800" b="1">
                <a:solidFill>
                  <a:srgbClr val="CF0E30"/>
                </a:solidFill>
                <a:latin typeface="Arial" panose="020B0604020202020204" pitchFamily="34" charset="0"/>
              </a:rPr>
              <a:t>) All</a:t>
            </a:r>
          </a:p>
        </p:txBody>
      </p:sp>
      <p:sp>
        <p:nvSpPr>
          <p:cNvPr id="72718" name="Text Box 1038"/>
          <p:cNvSpPr txBox="1">
            <a:spLocks noChangeArrowheads="1"/>
          </p:cNvSpPr>
          <p:nvPr/>
        </p:nvSpPr>
        <p:spPr bwMode="auto">
          <a:xfrm>
            <a:off x="3048000" y="6019801"/>
            <a:ext cx="154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B</a:t>
            </a:r>
            <a:r>
              <a:rPr lang="en-US" altLang="en-US" sz="2800" b="1">
                <a:solidFill>
                  <a:srgbClr val="CF0E30"/>
                </a:solidFill>
                <a:latin typeface="Arial" panose="020B0604020202020204" pitchFamily="34" charset="0"/>
              </a:rPr>
              <a:t>) None</a:t>
            </a:r>
          </a:p>
        </p:txBody>
      </p:sp>
      <p:sp>
        <p:nvSpPr>
          <p:cNvPr id="72719" name="Text Box 1039"/>
          <p:cNvSpPr txBox="1">
            <a:spLocks noChangeArrowheads="1"/>
          </p:cNvSpPr>
          <p:nvPr/>
        </p:nvSpPr>
        <p:spPr bwMode="auto">
          <a:xfrm>
            <a:off x="4572001" y="6019801"/>
            <a:ext cx="3922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C</a:t>
            </a:r>
            <a:r>
              <a:rPr lang="en-US" altLang="en-US" sz="2800" b="1">
                <a:solidFill>
                  <a:srgbClr val="CF0E30"/>
                </a:solidFill>
                <a:latin typeface="Arial" panose="020B0604020202020204" pitchFamily="34" charset="0"/>
              </a:rPr>
              <a:t>) All Since Last Save</a:t>
            </a:r>
            <a:endParaRPr lang="en-US" altLang="en-US" sz="2800">
              <a:solidFill>
                <a:srgbClr val="CF0E30"/>
              </a:solidFill>
              <a:latin typeface="Arial" panose="020B0604020202020204" pitchFamily="34" charset="0"/>
            </a:endParaRPr>
          </a:p>
        </p:txBody>
      </p:sp>
      <p:sp>
        <p:nvSpPr>
          <p:cNvPr id="72721" name="Text Box 1041"/>
          <p:cNvSpPr txBox="1">
            <a:spLocks noChangeArrowheads="1"/>
          </p:cNvSpPr>
          <p:nvPr/>
        </p:nvSpPr>
        <p:spPr bwMode="auto">
          <a:xfrm>
            <a:off x="8534401" y="6019801"/>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D</a:t>
            </a:r>
            <a:r>
              <a:rPr lang="en-US" altLang="en-US" sz="2800" b="1">
                <a:solidFill>
                  <a:srgbClr val="CF0E30"/>
                </a:solidFill>
                <a:latin typeface="Arial" panose="020B0604020202020204" pitchFamily="34" charset="0"/>
              </a:rPr>
              <a:t>) ???</a:t>
            </a:r>
            <a:endParaRPr lang="en-US" altLang="en-US" sz="2800">
              <a:solidFill>
                <a:srgbClr val="CF0E30"/>
              </a:solidFill>
              <a:latin typeface="Arial" panose="020B0604020202020204" pitchFamily="34" charset="0"/>
            </a:endParaRPr>
          </a:p>
        </p:txBody>
      </p:sp>
    </p:spTree>
    <p:extLst>
      <p:ext uri="{BB962C8B-B14F-4D97-AF65-F5344CB8AC3E}">
        <p14:creationId xmlns:p14="http://schemas.microsoft.com/office/powerpoint/2010/main" val="2261419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1000" fill="hold"/>
                                        <p:tgtEl>
                                          <p:spTgt spid="72712"/>
                                        </p:tgtEl>
                                        <p:attrNameLst>
                                          <p:attrName>ppt_w</p:attrName>
                                        </p:attrNameLst>
                                      </p:cBhvr>
                                      <p:tavLst>
                                        <p:tav tm="0">
                                          <p:val>
                                            <p:fltVal val="0"/>
                                          </p:val>
                                        </p:tav>
                                        <p:tav tm="100000">
                                          <p:val>
                                            <p:strVal val="#ppt_w"/>
                                          </p:val>
                                        </p:tav>
                                      </p:tavLst>
                                    </p:anim>
                                    <p:anim calcmode="lin" valueType="num">
                                      <p:cBhvr>
                                        <p:cTn id="8" dur="1000" fill="hold"/>
                                        <p:tgtEl>
                                          <p:spTgt spid="72712"/>
                                        </p:tgtEl>
                                        <p:attrNameLst>
                                          <p:attrName>ppt_h</p:attrName>
                                        </p:attrNameLst>
                                      </p:cBhvr>
                                      <p:tavLst>
                                        <p:tav tm="0">
                                          <p:val>
                                            <p:fltVal val="0"/>
                                          </p:val>
                                        </p:tav>
                                        <p:tav tm="100000">
                                          <p:val>
                                            <p:strVal val="#ppt_h"/>
                                          </p:val>
                                        </p:tav>
                                      </p:tavLst>
                                    </p:anim>
                                    <p:anim calcmode="lin" valueType="num">
                                      <p:cBhvr>
                                        <p:cTn id="9" dur="1000" fill="hold"/>
                                        <p:tgtEl>
                                          <p:spTgt spid="7271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27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2713"/>
                                        </p:tgtEl>
                                        <p:attrNameLst>
                                          <p:attrName>style.visibility</p:attrName>
                                        </p:attrNameLst>
                                      </p:cBhvr>
                                      <p:to>
                                        <p:strVal val="visible"/>
                                      </p:to>
                                    </p:set>
                                    <p:anim calcmode="lin" valueType="num">
                                      <p:cBhvr>
                                        <p:cTn id="15" dur="1000" fill="hold"/>
                                        <p:tgtEl>
                                          <p:spTgt spid="72713"/>
                                        </p:tgtEl>
                                        <p:attrNameLst>
                                          <p:attrName>ppt_w</p:attrName>
                                        </p:attrNameLst>
                                      </p:cBhvr>
                                      <p:tavLst>
                                        <p:tav tm="0">
                                          <p:val>
                                            <p:fltVal val="0"/>
                                          </p:val>
                                        </p:tav>
                                        <p:tav tm="100000">
                                          <p:val>
                                            <p:strVal val="#ppt_w"/>
                                          </p:val>
                                        </p:tav>
                                      </p:tavLst>
                                    </p:anim>
                                    <p:anim calcmode="lin" valueType="num">
                                      <p:cBhvr>
                                        <p:cTn id="16" dur="1000" fill="hold"/>
                                        <p:tgtEl>
                                          <p:spTgt spid="72713"/>
                                        </p:tgtEl>
                                        <p:attrNameLst>
                                          <p:attrName>ppt_h</p:attrName>
                                        </p:attrNameLst>
                                      </p:cBhvr>
                                      <p:tavLst>
                                        <p:tav tm="0">
                                          <p:val>
                                            <p:fltVal val="0"/>
                                          </p:val>
                                        </p:tav>
                                        <p:tav tm="100000">
                                          <p:val>
                                            <p:strVal val="#ppt_h"/>
                                          </p:val>
                                        </p:tav>
                                      </p:tavLst>
                                    </p:anim>
                                    <p:anim calcmode="lin" valueType="num">
                                      <p:cBhvr>
                                        <p:cTn id="17" dur="1000" fill="hold"/>
                                        <p:tgtEl>
                                          <p:spTgt spid="7271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27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2714"/>
                                        </p:tgtEl>
                                        <p:attrNameLst>
                                          <p:attrName>style.visibility</p:attrName>
                                        </p:attrNameLst>
                                      </p:cBhvr>
                                      <p:to>
                                        <p:strVal val="visible"/>
                                      </p:to>
                                    </p:set>
                                    <p:anim calcmode="lin" valueType="num">
                                      <p:cBhvr>
                                        <p:cTn id="23" dur="1000" fill="hold"/>
                                        <p:tgtEl>
                                          <p:spTgt spid="72714"/>
                                        </p:tgtEl>
                                        <p:attrNameLst>
                                          <p:attrName>ppt_w</p:attrName>
                                        </p:attrNameLst>
                                      </p:cBhvr>
                                      <p:tavLst>
                                        <p:tav tm="0">
                                          <p:val>
                                            <p:fltVal val="0"/>
                                          </p:val>
                                        </p:tav>
                                        <p:tav tm="100000">
                                          <p:val>
                                            <p:strVal val="#ppt_w"/>
                                          </p:val>
                                        </p:tav>
                                      </p:tavLst>
                                    </p:anim>
                                    <p:anim calcmode="lin" valueType="num">
                                      <p:cBhvr>
                                        <p:cTn id="24" dur="1000" fill="hold"/>
                                        <p:tgtEl>
                                          <p:spTgt spid="72714"/>
                                        </p:tgtEl>
                                        <p:attrNameLst>
                                          <p:attrName>ppt_h</p:attrName>
                                        </p:attrNameLst>
                                      </p:cBhvr>
                                      <p:tavLst>
                                        <p:tav tm="0">
                                          <p:val>
                                            <p:fltVal val="0"/>
                                          </p:val>
                                        </p:tav>
                                        <p:tav tm="100000">
                                          <p:val>
                                            <p:strVal val="#ppt_h"/>
                                          </p:val>
                                        </p:tav>
                                      </p:tavLst>
                                    </p:anim>
                                    <p:anim calcmode="lin" valueType="num">
                                      <p:cBhvr>
                                        <p:cTn id="25" dur="1000" fill="hold"/>
                                        <p:tgtEl>
                                          <p:spTgt spid="7271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27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2715"/>
                                        </p:tgtEl>
                                        <p:attrNameLst>
                                          <p:attrName>style.visibility</p:attrName>
                                        </p:attrNameLst>
                                      </p:cBhvr>
                                      <p:to>
                                        <p:strVal val="visible"/>
                                      </p:to>
                                    </p:set>
                                    <p:anim calcmode="lin" valueType="num">
                                      <p:cBhvr>
                                        <p:cTn id="31" dur="1000" fill="hold"/>
                                        <p:tgtEl>
                                          <p:spTgt spid="72715"/>
                                        </p:tgtEl>
                                        <p:attrNameLst>
                                          <p:attrName>ppt_w</p:attrName>
                                        </p:attrNameLst>
                                      </p:cBhvr>
                                      <p:tavLst>
                                        <p:tav tm="0">
                                          <p:val>
                                            <p:fltVal val="0"/>
                                          </p:val>
                                        </p:tav>
                                        <p:tav tm="100000">
                                          <p:val>
                                            <p:strVal val="#ppt_w"/>
                                          </p:val>
                                        </p:tav>
                                      </p:tavLst>
                                    </p:anim>
                                    <p:anim calcmode="lin" valueType="num">
                                      <p:cBhvr>
                                        <p:cTn id="32" dur="1000" fill="hold"/>
                                        <p:tgtEl>
                                          <p:spTgt spid="72715"/>
                                        </p:tgtEl>
                                        <p:attrNameLst>
                                          <p:attrName>ppt_h</p:attrName>
                                        </p:attrNameLst>
                                      </p:cBhvr>
                                      <p:tavLst>
                                        <p:tav tm="0">
                                          <p:val>
                                            <p:fltVal val="0"/>
                                          </p:val>
                                        </p:tav>
                                        <p:tav tm="100000">
                                          <p:val>
                                            <p:strVal val="#ppt_h"/>
                                          </p:val>
                                        </p:tav>
                                      </p:tavLst>
                                    </p:anim>
                                    <p:anim calcmode="lin" valueType="num">
                                      <p:cBhvr>
                                        <p:cTn id="33" dur="1000" fill="hold"/>
                                        <p:tgtEl>
                                          <p:spTgt spid="7271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27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72716"/>
                                        </p:tgtEl>
                                        <p:attrNameLst>
                                          <p:attrName>style.visibility</p:attrName>
                                        </p:attrNameLst>
                                      </p:cBhvr>
                                      <p:to>
                                        <p:strVal val="visible"/>
                                      </p:to>
                                    </p:set>
                                    <p:anim calcmode="lin" valueType="num">
                                      <p:cBhvr>
                                        <p:cTn id="39" dur="1000" fill="hold"/>
                                        <p:tgtEl>
                                          <p:spTgt spid="72716"/>
                                        </p:tgtEl>
                                        <p:attrNameLst>
                                          <p:attrName>ppt_w</p:attrName>
                                        </p:attrNameLst>
                                      </p:cBhvr>
                                      <p:tavLst>
                                        <p:tav tm="0">
                                          <p:val>
                                            <p:fltVal val="0"/>
                                          </p:val>
                                        </p:tav>
                                        <p:tav tm="100000">
                                          <p:val>
                                            <p:strVal val="#ppt_w"/>
                                          </p:val>
                                        </p:tav>
                                      </p:tavLst>
                                    </p:anim>
                                    <p:anim calcmode="lin" valueType="num">
                                      <p:cBhvr>
                                        <p:cTn id="40" dur="1000" fill="hold"/>
                                        <p:tgtEl>
                                          <p:spTgt spid="72716"/>
                                        </p:tgtEl>
                                        <p:attrNameLst>
                                          <p:attrName>ppt_h</p:attrName>
                                        </p:attrNameLst>
                                      </p:cBhvr>
                                      <p:tavLst>
                                        <p:tav tm="0">
                                          <p:val>
                                            <p:fltVal val="0"/>
                                          </p:val>
                                        </p:tav>
                                        <p:tav tm="100000">
                                          <p:val>
                                            <p:strVal val="#ppt_h"/>
                                          </p:val>
                                        </p:tav>
                                      </p:tavLst>
                                    </p:anim>
                                    <p:anim calcmode="lin" valueType="num">
                                      <p:cBhvr>
                                        <p:cTn id="41" dur="1000" fill="hold"/>
                                        <p:tgtEl>
                                          <p:spTgt spid="72716"/>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27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271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72717"/>
                                        </p:tgtEl>
                                        <p:attrNameLst>
                                          <p:attrName>style.visibility</p:attrName>
                                        </p:attrNameLst>
                                      </p:cBhvr>
                                      <p:to>
                                        <p:strVal val="visible"/>
                                      </p:to>
                                    </p:set>
                                    <p:anim calcmode="lin" valueType="num">
                                      <p:cBhvr>
                                        <p:cTn id="51" dur="1000" fill="hold"/>
                                        <p:tgtEl>
                                          <p:spTgt spid="72717"/>
                                        </p:tgtEl>
                                        <p:attrNameLst>
                                          <p:attrName>ppt_w</p:attrName>
                                        </p:attrNameLst>
                                      </p:cBhvr>
                                      <p:tavLst>
                                        <p:tav tm="0">
                                          <p:val>
                                            <p:fltVal val="0"/>
                                          </p:val>
                                        </p:tav>
                                        <p:tav tm="100000">
                                          <p:val>
                                            <p:strVal val="#ppt_w"/>
                                          </p:val>
                                        </p:tav>
                                      </p:tavLst>
                                    </p:anim>
                                    <p:anim calcmode="lin" valueType="num">
                                      <p:cBhvr>
                                        <p:cTn id="52" dur="1000" fill="hold"/>
                                        <p:tgtEl>
                                          <p:spTgt spid="72717"/>
                                        </p:tgtEl>
                                        <p:attrNameLst>
                                          <p:attrName>ppt_h</p:attrName>
                                        </p:attrNameLst>
                                      </p:cBhvr>
                                      <p:tavLst>
                                        <p:tav tm="0">
                                          <p:val>
                                            <p:fltVal val="0"/>
                                          </p:val>
                                        </p:tav>
                                        <p:tav tm="100000">
                                          <p:val>
                                            <p:strVal val="#ppt_h"/>
                                          </p:val>
                                        </p:tav>
                                      </p:tavLst>
                                    </p:anim>
                                    <p:anim calcmode="lin" valueType="num">
                                      <p:cBhvr>
                                        <p:cTn id="53" dur="1000" fill="hold"/>
                                        <p:tgtEl>
                                          <p:spTgt spid="72717"/>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27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72718"/>
                                        </p:tgtEl>
                                        <p:attrNameLst>
                                          <p:attrName>style.visibility</p:attrName>
                                        </p:attrNameLst>
                                      </p:cBhvr>
                                      <p:to>
                                        <p:strVal val="visible"/>
                                      </p:to>
                                    </p:set>
                                    <p:anim calcmode="lin" valueType="num">
                                      <p:cBhvr>
                                        <p:cTn id="59" dur="1000" fill="hold"/>
                                        <p:tgtEl>
                                          <p:spTgt spid="72718"/>
                                        </p:tgtEl>
                                        <p:attrNameLst>
                                          <p:attrName>ppt_w</p:attrName>
                                        </p:attrNameLst>
                                      </p:cBhvr>
                                      <p:tavLst>
                                        <p:tav tm="0">
                                          <p:val>
                                            <p:fltVal val="0"/>
                                          </p:val>
                                        </p:tav>
                                        <p:tav tm="100000">
                                          <p:val>
                                            <p:strVal val="#ppt_w"/>
                                          </p:val>
                                        </p:tav>
                                      </p:tavLst>
                                    </p:anim>
                                    <p:anim calcmode="lin" valueType="num">
                                      <p:cBhvr>
                                        <p:cTn id="60" dur="1000" fill="hold"/>
                                        <p:tgtEl>
                                          <p:spTgt spid="72718"/>
                                        </p:tgtEl>
                                        <p:attrNameLst>
                                          <p:attrName>ppt_h</p:attrName>
                                        </p:attrNameLst>
                                      </p:cBhvr>
                                      <p:tavLst>
                                        <p:tav tm="0">
                                          <p:val>
                                            <p:fltVal val="0"/>
                                          </p:val>
                                        </p:tav>
                                        <p:tav tm="100000">
                                          <p:val>
                                            <p:strVal val="#ppt_h"/>
                                          </p:val>
                                        </p:tav>
                                      </p:tavLst>
                                    </p:anim>
                                    <p:anim calcmode="lin" valueType="num">
                                      <p:cBhvr>
                                        <p:cTn id="61" dur="1000" fill="hold"/>
                                        <p:tgtEl>
                                          <p:spTgt spid="72718"/>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727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72719"/>
                                        </p:tgtEl>
                                        <p:attrNameLst>
                                          <p:attrName>style.visibility</p:attrName>
                                        </p:attrNameLst>
                                      </p:cBhvr>
                                      <p:to>
                                        <p:strVal val="visible"/>
                                      </p:to>
                                    </p:set>
                                    <p:anim calcmode="lin" valueType="num">
                                      <p:cBhvr>
                                        <p:cTn id="67" dur="1000" fill="hold"/>
                                        <p:tgtEl>
                                          <p:spTgt spid="72719"/>
                                        </p:tgtEl>
                                        <p:attrNameLst>
                                          <p:attrName>ppt_w</p:attrName>
                                        </p:attrNameLst>
                                      </p:cBhvr>
                                      <p:tavLst>
                                        <p:tav tm="0">
                                          <p:val>
                                            <p:fltVal val="0"/>
                                          </p:val>
                                        </p:tav>
                                        <p:tav tm="100000">
                                          <p:val>
                                            <p:strVal val="#ppt_w"/>
                                          </p:val>
                                        </p:tav>
                                      </p:tavLst>
                                    </p:anim>
                                    <p:anim calcmode="lin" valueType="num">
                                      <p:cBhvr>
                                        <p:cTn id="68" dur="1000" fill="hold"/>
                                        <p:tgtEl>
                                          <p:spTgt spid="72719"/>
                                        </p:tgtEl>
                                        <p:attrNameLst>
                                          <p:attrName>ppt_h</p:attrName>
                                        </p:attrNameLst>
                                      </p:cBhvr>
                                      <p:tavLst>
                                        <p:tav tm="0">
                                          <p:val>
                                            <p:fltVal val="0"/>
                                          </p:val>
                                        </p:tav>
                                        <p:tav tm="100000">
                                          <p:val>
                                            <p:strVal val="#ppt_h"/>
                                          </p:val>
                                        </p:tav>
                                      </p:tavLst>
                                    </p:anim>
                                    <p:anim calcmode="lin" valueType="num">
                                      <p:cBhvr>
                                        <p:cTn id="69" dur="1000" fill="hold"/>
                                        <p:tgtEl>
                                          <p:spTgt spid="72719"/>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727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72721"/>
                                        </p:tgtEl>
                                        <p:attrNameLst>
                                          <p:attrName>style.visibility</p:attrName>
                                        </p:attrNameLst>
                                      </p:cBhvr>
                                      <p:to>
                                        <p:strVal val="visible"/>
                                      </p:to>
                                    </p:set>
                                    <p:anim calcmode="lin" valueType="num">
                                      <p:cBhvr>
                                        <p:cTn id="75" dur="1000" fill="hold"/>
                                        <p:tgtEl>
                                          <p:spTgt spid="72721"/>
                                        </p:tgtEl>
                                        <p:attrNameLst>
                                          <p:attrName>ppt_w</p:attrName>
                                        </p:attrNameLst>
                                      </p:cBhvr>
                                      <p:tavLst>
                                        <p:tav tm="0">
                                          <p:val>
                                            <p:fltVal val="0"/>
                                          </p:val>
                                        </p:tav>
                                        <p:tav tm="100000">
                                          <p:val>
                                            <p:strVal val="#ppt_w"/>
                                          </p:val>
                                        </p:tav>
                                      </p:tavLst>
                                    </p:anim>
                                    <p:anim calcmode="lin" valueType="num">
                                      <p:cBhvr>
                                        <p:cTn id="76" dur="1000" fill="hold"/>
                                        <p:tgtEl>
                                          <p:spTgt spid="72721"/>
                                        </p:tgtEl>
                                        <p:attrNameLst>
                                          <p:attrName>ppt_h</p:attrName>
                                        </p:attrNameLst>
                                      </p:cBhvr>
                                      <p:tavLst>
                                        <p:tav tm="0">
                                          <p:val>
                                            <p:fltVal val="0"/>
                                          </p:val>
                                        </p:tav>
                                        <p:tav tm="100000">
                                          <p:val>
                                            <p:strVal val="#ppt_h"/>
                                          </p:val>
                                        </p:tav>
                                      </p:tavLst>
                                    </p:anim>
                                    <p:anim calcmode="lin" valueType="num">
                                      <p:cBhvr>
                                        <p:cTn id="77" dur="1000" fill="hold"/>
                                        <p:tgtEl>
                                          <p:spTgt spid="72721"/>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727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72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1" grpId="0" autoUpdateAnimBg="0"/>
      <p:bldP spid="72712" grpId="0" autoUpdateAnimBg="0"/>
      <p:bldP spid="72713" grpId="0" autoUpdateAnimBg="0"/>
      <p:bldP spid="72714" grpId="0" autoUpdateAnimBg="0"/>
      <p:bldP spid="72715" grpId="0" autoUpdateAnimBg="0"/>
      <p:bldP spid="72716" grpId="0" autoUpdateAnimBg="0"/>
      <p:bldP spid="72717" grpId="0" autoUpdateAnimBg="0"/>
      <p:bldP spid="72718" grpId="0" autoUpdateAnimBg="0"/>
      <p:bldP spid="72719" grpId="0" autoUpdateAnimBg="0"/>
      <p:bldP spid="7272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mtClean="0"/>
              <a:t>Summary of Advantages of DBMS</a:t>
            </a:r>
          </a:p>
        </p:txBody>
      </p:sp>
      <p:sp>
        <p:nvSpPr>
          <p:cNvPr id="114691" name="Content Placeholder 2"/>
          <p:cNvSpPr>
            <a:spLocks noGrp="1"/>
          </p:cNvSpPr>
          <p:nvPr>
            <p:ph idx="1"/>
          </p:nvPr>
        </p:nvSpPr>
        <p:spPr/>
        <p:txBody>
          <a:bodyPr/>
          <a:lstStyle/>
          <a:p>
            <a:r>
              <a:rPr lang="en-US" altLang="en-US" sz="2400">
                <a:solidFill>
                  <a:srgbClr val="000000"/>
                </a:solidFill>
                <a:latin typeface="OpenSymbol"/>
              </a:rPr>
              <a:t> </a:t>
            </a:r>
            <a:r>
              <a:rPr lang="en-US" altLang="en-US" sz="2400">
                <a:solidFill>
                  <a:srgbClr val="000000"/>
                </a:solidFill>
                <a:latin typeface="Cambria" panose="02040503050406030204" pitchFamily="18" charset="0"/>
              </a:rPr>
              <a:t>Sharing of data</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Consistency of data</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Integrity of data</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Security of data</a:t>
            </a:r>
            <a:r>
              <a:rPr lang="en-US" altLang="en-US" sz="2400"/>
              <a:t/>
            </a:r>
            <a:br>
              <a:rPr lang="en-US" altLang="en-US" sz="2400"/>
            </a:br>
            <a:r>
              <a:rPr lang="en-US" altLang="en-US" sz="2400">
                <a:solidFill>
                  <a:srgbClr val="000000"/>
                </a:solidFill>
                <a:latin typeface="OpenSymbol"/>
              </a:rPr>
              <a:t> </a:t>
            </a:r>
            <a:r>
              <a:rPr lang="en-US" altLang="en-US" sz="2400">
                <a:solidFill>
                  <a:srgbClr val="000000"/>
                </a:solidFill>
                <a:latin typeface="Cambria" panose="02040503050406030204" pitchFamily="18" charset="0"/>
              </a:rPr>
              <a:t>Data independence</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Allows for more analysis of the same amount of data</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Improved data access and system performance</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Potentially increased productivity</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Increased concurrency</a:t>
            </a:r>
            <a:br>
              <a:rPr lang="en-US" altLang="en-US" sz="2400">
                <a:solidFill>
                  <a:srgbClr val="000000"/>
                </a:solidFill>
                <a:latin typeface="Cambria" panose="02040503050406030204" pitchFamily="18" charset="0"/>
              </a:rPr>
            </a:br>
            <a:r>
              <a:rPr lang="en-US" altLang="en-US" sz="2400">
                <a:solidFill>
                  <a:srgbClr val="000000"/>
                </a:solidFill>
                <a:latin typeface="OpenSymbol"/>
              </a:rPr>
              <a:t> </a:t>
            </a:r>
            <a:r>
              <a:rPr lang="en-US" altLang="en-US" sz="2400">
                <a:solidFill>
                  <a:srgbClr val="000000"/>
                </a:solidFill>
                <a:latin typeface="Cambria" panose="02040503050406030204" pitchFamily="18" charset="0"/>
              </a:rPr>
              <a:t>Improved data backups and recovery</a:t>
            </a:r>
            <a:endParaRPr lang="en-US" altLang="en-US" sz="2400"/>
          </a:p>
        </p:txBody>
      </p:sp>
    </p:spTree>
    <p:extLst>
      <p:ext uri="{BB962C8B-B14F-4D97-AF65-F5344CB8AC3E}">
        <p14:creationId xmlns:p14="http://schemas.microsoft.com/office/powerpoint/2010/main" val="31334554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endParaRPr lang="en-US" altLang="en-US" smtClean="0"/>
          </a:p>
        </p:txBody>
      </p:sp>
      <p:sp>
        <p:nvSpPr>
          <p:cNvPr id="115715" name="Table Placeholder 2"/>
          <p:cNvSpPr>
            <a:spLocks noGrp="1" noTextEdit="1"/>
          </p:cNvSpPr>
          <p:nvPr>
            <p:ph type="tbl" idx="1"/>
          </p:nvPr>
        </p:nvSpPr>
        <p:spPr>
          <a:xfrm>
            <a:off x="2817813" y="1447800"/>
            <a:ext cx="7772400" cy="4572000"/>
          </a:xfrm>
        </p:spPr>
      </p:sp>
      <p:sp>
        <p:nvSpPr>
          <p:cNvPr id="115716" name="Rectangle 4"/>
          <p:cNvSpPr>
            <a:spLocks noChangeArrowheads="1"/>
          </p:cNvSpPr>
          <p:nvPr/>
        </p:nvSpPr>
        <p:spPr bwMode="auto">
          <a:xfrm>
            <a:off x="2667000" y="1304926"/>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
            </a:r>
            <a:br>
              <a:rPr lang="en-US" altLang="en-US" sz="1800">
                <a:latin typeface="Arial" panose="020B0604020202020204" pitchFamily="34" charset="0"/>
              </a:rPr>
            </a:br>
            <a:endParaRPr lang="en-US" altLang="en-US" sz="1800">
              <a:latin typeface="Arial" panose="020B0604020202020204" pitchFamily="34" charset="0"/>
            </a:endParaRPr>
          </a:p>
        </p:txBody>
      </p:sp>
    </p:spTree>
    <p:extLst>
      <p:ext uri="{BB962C8B-B14F-4D97-AF65-F5344CB8AC3E}">
        <p14:creationId xmlns:p14="http://schemas.microsoft.com/office/powerpoint/2010/main" val="268476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3600"/>
              <a:t>Database</a:t>
            </a:r>
            <a:endParaRPr lang="en-US" altLang="zh-CN" smtClean="0"/>
          </a:p>
        </p:txBody>
      </p:sp>
      <p:sp>
        <p:nvSpPr>
          <p:cNvPr id="49155" name="Rectangle 3"/>
          <p:cNvSpPr>
            <a:spLocks noGrp="1" noChangeArrowheads="1"/>
          </p:cNvSpPr>
          <p:nvPr>
            <p:ph type="body" idx="1"/>
          </p:nvPr>
        </p:nvSpPr>
        <p:spPr>
          <a:xfrm>
            <a:off x="3276600" y="1905000"/>
            <a:ext cx="7010400" cy="4724400"/>
          </a:xfrm>
        </p:spPr>
        <p:txBody>
          <a:bodyPr/>
          <a:lstStyle/>
          <a:p>
            <a:r>
              <a:rPr lang="en-US" altLang="zh-CN" sz="2400"/>
              <a:t>Why Database Design Is Important?</a:t>
            </a:r>
            <a:endParaRPr lang="en-US" altLang="zh-CN" smtClean="0"/>
          </a:p>
          <a:p>
            <a:pPr lvl="1">
              <a:spcBef>
                <a:spcPct val="60000"/>
              </a:spcBef>
            </a:pPr>
            <a:r>
              <a:rPr lang="en-US" altLang="zh-CN" sz="2000" b="1"/>
              <a:t>A well-designed database facilitates data management and becomes a valuable information generator.</a:t>
            </a:r>
          </a:p>
          <a:p>
            <a:pPr lvl="1">
              <a:spcBef>
                <a:spcPct val="60000"/>
              </a:spcBef>
            </a:pPr>
            <a:r>
              <a:rPr lang="en-US" altLang="zh-CN" sz="2000" b="1"/>
              <a:t>A poorly designed database is a breeding ground for uncontrolled data redundancies.</a:t>
            </a:r>
          </a:p>
          <a:p>
            <a:pPr lvl="1">
              <a:spcBef>
                <a:spcPct val="60000"/>
              </a:spcBef>
            </a:pPr>
            <a:r>
              <a:rPr lang="en-US" altLang="zh-CN" sz="2000" b="1"/>
              <a:t>A poorly designed database generates errors that lead to bad decisions.</a:t>
            </a:r>
          </a:p>
        </p:txBody>
      </p:sp>
    </p:spTree>
    <p:extLst>
      <p:ext uri="{BB962C8B-B14F-4D97-AF65-F5344CB8AC3E}">
        <p14:creationId xmlns:p14="http://schemas.microsoft.com/office/powerpoint/2010/main" val="136388830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06969F-F73E-47AD-963F-F481A9093E42}"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80899" name="Rectangle 2"/>
          <p:cNvSpPr>
            <a:spLocks noGrp="1" noChangeArrowheads="1"/>
          </p:cNvSpPr>
          <p:nvPr>
            <p:ph type="title"/>
          </p:nvPr>
        </p:nvSpPr>
        <p:spPr>
          <a:xfrm>
            <a:off x="1905000" y="76200"/>
            <a:ext cx="8229600" cy="884238"/>
          </a:xfrm>
          <a:noFill/>
        </p:spPr>
        <p:txBody>
          <a:bodyPr/>
          <a:lstStyle/>
          <a:p>
            <a:pPr eaLnBrk="1" hangingPunct="1"/>
            <a:r>
              <a:rPr lang="en-US" altLang="en-US" smtClean="0"/>
              <a:t>Drawbacks of FMS</a:t>
            </a:r>
          </a:p>
        </p:txBody>
      </p:sp>
      <p:sp>
        <p:nvSpPr>
          <p:cNvPr id="80900" name="Rectangle 3"/>
          <p:cNvSpPr>
            <a:spLocks noGrp="1" noChangeArrowheads="1"/>
          </p:cNvSpPr>
          <p:nvPr>
            <p:ph type="body" idx="1"/>
          </p:nvPr>
        </p:nvSpPr>
        <p:spPr>
          <a:xfrm>
            <a:off x="1981200" y="762000"/>
            <a:ext cx="8305800" cy="5791200"/>
          </a:xfrm>
        </p:spPr>
        <p:txBody>
          <a:bodyPr>
            <a:normAutofit lnSpcReduction="10000"/>
          </a:bodyPr>
          <a:lstStyle/>
          <a:p>
            <a:pPr eaLnBrk="1" hangingPunct="1"/>
            <a:r>
              <a:rPr lang="en-US" altLang="en-US" sz="2100"/>
              <a:t>Uncontrolled Duplication</a:t>
            </a:r>
          </a:p>
          <a:p>
            <a:pPr lvl="1" eaLnBrk="1" hangingPunct="1"/>
            <a:r>
              <a:rPr lang="en-US" altLang="en-US" sz="2100"/>
              <a:t>Wastes space</a:t>
            </a:r>
          </a:p>
          <a:p>
            <a:pPr lvl="1" eaLnBrk="1" hangingPunct="1"/>
            <a:r>
              <a:rPr lang="en-US" altLang="en-US" sz="2100"/>
              <a:t>Hard to update all files</a:t>
            </a:r>
          </a:p>
          <a:p>
            <a:pPr lvl="1" eaLnBrk="1" hangingPunct="1"/>
            <a:r>
              <a:rPr lang="en-US" altLang="en-US" sz="2100"/>
              <a:t>Multiple file formats, duplication of information in different files</a:t>
            </a:r>
          </a:p>
          <a:p>
            <a:pPr eaLnBrk="1" hangingPunct="1"/>
            <a:r>
              <a:rPr lang="en-US" altLang="en-US" sz="2100"/>
              <a:t>Inconsistent data</a:t>
            </a:r>
          </a:p>
          <a:p>
            <a:pPr eaLnBrk="1" hangingPunct="1"/>
            <a:r>
              <a:rPr lang="en-US" altLang="en-US" sz="2100"/>
              <a:t>Inflexibility</a:t>
            </a:r>
          </a:p>
          <a:p>
            <a:pPr lvl="1" eaLnBrk="1" hangingPunct="1"/>
            <a:r>
              <a:rPr lang="en-US" altLang="en-US" sz="2100"/>
              <a:t>Hard to change data</a:t>
            </a:r>
          </a:p>
          <a:p>
            <a:pPr lvl="1" eaLnBrk="1" hangingPunct="1"/>
            <a:r>
              <a:rPr lang="en-US" altLang="en-US" sz="2100"/>
              <a:t>Hard to change programs</a:t>
            </a:r>
          </a:p>
          <a:p>
            <a:pPr eaLnBrk="1" hangingPunct="1"/>
            <a:r>
              <a:rPr lang="en-US" altLang="en-US" sz="2100"/>
              <a:t>Limited data sharing</a:t>
            </a:r>
          </a:p>
          <a:p>
            <a:pPr eaLnBrk="1" hangingPunct="1"/>
            <a:r>
              <a:rPr lang="en-US" altLang="en-US" sz="2100"/>
              <a:t>Poor enforcement of standards</a:t>
            </a:r>
          </a:p>
          <a:p>
            <a:pPr eaLnBrk="1" hangingPunct="1"/>
            <a:r>
              <a:rPr lang="en-US" altLang="en-US" sz="2100"/>
              <a:t>Poor programmer productivity</a:t>
            </a:r>
          </a:p>
          <a:p>
            <a:pPr eaLnBrk="1" hangingPunct="1"/>
            <a:r>
              <a:rPr lang="en-US" altLang="en-US" sz="2100"/>
              <a:t>Excessive program maintenance</a:t>
            </a:r>
          </a:p>
          <a:p>
            <a:pPr eaLnBrk="1" hangingPunct="1"/>
            <a:r>
              <a:rPr lang="en-US" altLang="en-US" sz="2100"/>
              <a:t>Difficulty in accessing data </a:t>
            </a:r>
          </a:p>
          <a:p>
            <a:pPr lvl="2" eaLnBrk="1" hangingPunct="1"/>
            <a:r>
              <a:rPr lang="en-US" altLang="en-US" sz="2100"/>
              <a:t>Need to write a new program to carry out each new task</a:t>
            </a:r>
          </a:p>
          <a:p>
            <a:pPr eaLnBrk="1" hangingPunct="1"/>
            <a:r>
              <a:rPr lang="en-US" altLang="en-US" sz="2100"/>
              <a:t>Data isolation — multiple files and formats </a:t>
            </a:r>
          </a:p>
        </p:txBody>
      </p:sp>
    </p:spTree>
    <p:extLst>
      <p:ext uri="{BB962C8B-B14F-4D97-AF65-F5344CB8AC3E}">
        <p14:creationId xmlns:p14="http://schemas.microsoft.com/office/powerpoint/2010/main" val="220092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DBMS Benefits</a:t>
            </a:r>
          </a:p>
        </p:txBody>
      </p:sp>
      <p:sp>
        <p:nvSpPr>
          <p:cNvPr id="52227" name="Rectangle 3"/>
          <p:cNvSpPr>
            <a:spLocks noGrp="1" noChangeArrowheads="1"/>
          </p:cNvSpPr>
          <p:nvPr>
            <p:ph type="body" idx="1"/>
          </p:nvPr>
        </p:nvSpPr>
        <p:spPr/>
        <p:txBody>
          <a:bodyPr/>
          <a:lstStyle/>
          <a:p>
            <a:r>
              <a:rPr lang="en-US" altLang="en-US" sz="2400"/>
              <a:t>Minimal data redundancy</a:t>
            </a:r>
          </a:p>
          <a:p>
            <a:r>
              <a:rPr lang="en-US" altLang="en-US" sz="2400"/>
              <a:t>Consistency of data</a:t>
            </a:r>
          </a:p>
          <a:p>
            <a:r>
              <a:rPr lang="en-US" altLang="en-US" sz="2400"/>
              <a:t>Integration of data</a:t>
            </a:r>
          </a:p>
          <a:p>
            <a:r>
              <a:rPr lang="en-US" altLang="en-US" sz="2400"/>
              <a:t>Sharing of data</a:t>
            </a:r>
          </a:p>
          <a:p>
            <a:r>
              <a:rPr lang="en-US" altLang="en-US" sz="2400"/>
              <a:t>Ease of application development</a:t>
            </a:r>
          </a:p>
          <a:p>
            <a:r>
              <a:rPr lang="en-US" altLang="en-US" sz="2400"/>
              <a:t>Uniform security, privacy, and integrity controls</a:t>
            </a:r>
          </a:p>
          <a:p>
            <a:r>
              <a:rPr lang="en-US" altLang="en-US" sz="2400"/>
              <a:t>Data accessibility and responsiveness</a:t>
            </a:r>
          </a:p>
          <a:p>
            <a:r>
              <a:rPr lang="en-US" altLang="en-US" sz="2400"/>
              <a:t>Data independence</a:t>
            </a:r>
          </a:p>
          <a:p>
            <a:r>
              <a:rPr lang="en-US" altLang="en-US" sz="2400"/>
              <a:t>Reduced program maintenance</a:t>
            </a:r>
          </a:p>
        </p:txBody>
      </p:sp>
    </p:spTree>
    <p:extLst>
      <p:ext uri="{BB962C8B-B14F-4D97-AF65-F5344CB8AC3E}">
        <p14:creationId xmlns:p14="http://schemas.microsoft.com/office/powerpoint/2010/main" val="307747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063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89154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635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1702</Words>
  <Application>Microsoft Office PowerPoint</Application>
  <PresentationFormat>Widescreen</PresentationFormat>
  <Paragraphs>427</Paragraphs>
  <Slides>41</Slides>
  <Notes>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9" baseType="lpstr">
      <vt:lpstr>宋体</vt:lpstr>
      <vt:lpstr>Arial</vt:lpstr>
      <vt:lpstr>Book Antiqua</vt:lpstr>
      <vt:lpstr>Calibri</vt:lpstr>
      <vt:lpstr>Calibri Light</vt:lpstr>
      <vt:lpstr>Cambria</vt:lpstr>
      <vt:lpstr>標楷體</vt:lpstr>
      <vt:lpstr>Garamond</vt:lpstr>
      <vt:lpstr>OpenSymbol</vt:lpstr>
      <vt:lpstr>新細明體</vt:lpstr>
      <vt:lpstr>Symbol</vt:lpstr>
      <vt:lpstr>Tahoma</vt:lpstr>
      <vt:lpstr>Times New Roman</vt:lpstr>
      <vt:lpstr>Wingdings</vt:lpstr>
      <vt:lpstr>華康行書體(P)</vt:lpstr>
      <vt:lpstr>Office Theme</vt:lpstr>
      <vt:lpstr>Clip</vt:lpstr>
      <vt:lpstr>Document</vt:lpstr>
      <vt:lpstr>Why Use a DBMS?</vt:lpstr>
      <vt:lpstr>Stages of Information System</vt:lpstr>
      <vt:lpstr>Files and Databases</vt:lpstr>
      <vt:lpstr> Is a File System a DBMS?</vt:lpstr>
      <vt:lpstr>Database</vt:lpstr>
      <vt:lpstr>Drawbacks of FMS</vt:lpstr>
      <vt:lpstr>DBMS Benefits</vt:lpstr>
      <vt:lpstr>PowerPoint Presentation</vt:lpstr>
      <vt:lpstr>PowerPoint Presentation</vt:lpstr>
      <vt:lpstr>PowerPoint Presentation</vt:lpstr>
      <vt:lpstr>FMS VS DBMS</vt:lpstr>
      <vt:lpstr>Database vs. File Systems</vt:lpstr>
      <vt:lpstr>File Method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Based Information Systems</vt:lpstr>
      <vt:lpstr>    </vt:lpstr>
      <vt:lpstr>Old File Method/3GL</vt:lpstr>
      <vt:lpstr>Example of File Method v DBMS</vt:lpstr>
      <vt:lpstr>Program-Data Dependencies in FMS</vt:lpstr>
      <vt:lpstr>Data Independence in DBMS but not in FMS</vt:lpstr>
      <vt:lpstr>Data Dependence vs. Data Independence </vt:lpstr>
      <vt:lpstr>Data Redundancy in FMS</vt:lpstr>
      <vt:lpstr>Purpose of Database System</vt:lpstr>
      <vt:lpstr>Purpose of Database Systems</vt:lpstr>
      <vt:lpstr>PowerPoint Presentation</vt:lpstr>
      <vt:lpstr>DBMS based Information Systems:  Basic Approach - Integration </vt:lpstr>
      <vt:lpstr>DBMS based Information Systems:  Basic Approach – Simple views and High level language </vt:lpstr>
      <vt:lpstr>DBMS based Information Systems:  Basic Approach - Storage/Access Method</vt:lpstr>
      <vt:lpstr>DBMS based Information Systems:  Basic Approach - Transaction Management</vt:lpstr>
      <vt:lpstr>Example: A Simple Query Processing</vt:lpstr>
      <vt:lpstr>Advantages of Database Approach</vt:lpstr>
      <vt:lpstr>Database Management Approach</vt:lpstr>
      <vt:lpstr>Modifying Data with DBMS</vt:lpstr>
      <vt:lpstr>Summary of Advantages of DBMS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a DBMS?</dc:title>
  <dc:creator>Administrator</dc:creator>
  <cp:lastModifiedBy>Administrator</cp:lastModifiedBy>
  <cp:revision>2</cp:revision>
  <dcterms:created xsi:type="dcterms:W3CDTF">2023-08-11T11:13:10Z</dcterms:created>
  <dcterms:modified xsi:type="dcterms:W3CDTF">2023-09-26T04:07:26Z</dcterms:modified>
</cp:coreProperties>
</file>