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1" r:id="rId7"/>
    <p:sldId id="272" r:id="rId8"/>
    <p:sldId id="273" r:id="rId9"/>
    <p:sldId id="274" r:id="rId10"/>
    <p:sldId id="275" r:id="rId11"/>
    <p:sldId id="276" r:id="rId12"/>
    <p:sldId id="277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0519" y="4330585"/>
            <a:ext cx="6098848" cy="1122202"/>
          </a:xfrm>
        </p:spPr>
        <p:txBody>
          <a:bodyPr/>
          <a:lstStyle/>
          <a:p>
            <a:r>
              <a:rPr lang="en-US" dirty="0"/>
              <a:t>DATABASE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6981" y="5640347"/>
            <a:ext cx="4941770" cy="689732"/>
          </a:xfrm>
        </p:spPr>
        <p:txBody>
          <a:bodyPr>
            <a:normAutofit/>
          </a:bodyPr>
          <a:lstStyle/>
          <a:p>
            <a:r>
              <a:rPr lang="en-US" dirty="0"/>
              <a:t>Janani M V- 23MX209</a:t>
            </a:r>
          </a:p>
          <a:p>
            <a:r>
              <a:rPr lang="en-US" dirty="0"/>
              <a:t>Dhatchani R-23MX106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509456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300328"/>
            <a:ext cx="2895600" cy="359071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File System</a:t>
            </a:r>
          </a:p>
          <a:p>
            <a:r>
              <a:rPr lang="en-US" dirty="0"/>
              <a:t>Data Redundancy</a:t>
            </a:r>
          </a:p>
          <a:p>
            <a:r>
              <a:rPr lang="en-US" dirty="0"/>
              <a:t>Data Inconsistency</a:t>
            </a:r>
          </a:p>
          <a:p>
            <a:r>
              <a:rPr lang="en-US" dirty="0"/>
              <a:t>Data Integrity</a:t>
            </a:r>
          </a:p>
          <a:p>
            <a:r>
              <a:rPr lang="en-US" dirty="0"/>
              <a:t>Difficulty in accessing data</a:t>
            </a:r>
          </a:p>
          <a:p>
            <a:r>
              <a:rPr lang="en-US" dirty="0"/>
              <a:t>Data Isolation</a:t>
            </a:r>
          </a:p>
          <a:p>
            <a:r>
              <a:rPr lang="en-US" dirty="0"/>
              <a:t>Security Problem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69448"/>
            <a:ext cx="8421688" cy="1325563"/>
          </a:xfrm>
        </p:spPr>
        <p:txBody>
          <a:bodyPr>
            <a:normAutofit/>
          </a:bodyPr>
          <a:lstStyle/>
          <a:p>
            <a:r>
              <a:rPr lang="en-US" sz="3600" b="0" dirty="0">
                <a:ea typeface="+mj-lt"/>
                <a:cs typeface="+mj-lt"/>
              </a:rPr>
              <a:t>What is File System</a:t>
            </a:r>
            <a:endParaRPr lang="en-US" sz="36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572669-F2BD-0B67-B2D4-A6173C4C6D03}"/>
              </a:ext>
            </a:extLst>
          </p:cNvPr>
          <p:cNvSpPr txBox="1"/>
          <p:nvPr/>
        </p:nvSpPr>
        <p:spPr>
          <a:xfrm>
            <a:off x="1183342" y="2474258"/>
            <a:ext cx="103721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dirty="0">
                <a:latin typeface="Söhne"/>
                <a:ea typeface="Söhne"/>
                <a:cs typeface="Söhne"/>
              </a:rPr>
              <a:t>A file system in DBMS (Database Management System) is a method for </a:t>
            </a:r>
            <a:r>
              <a:rPr lang="en-US" sz="2600" dirty="0">
                <a:solidFill>
                  <a:srgbClr val="C00000"/>
                </a:solidFill>
                <a:latin typeface="Söhne"/>
                <a:ea typeface="Söhne"/>
                <a:cs typeface="Söhne"/>
              </a:rPr>
              <a:t>organizing and storing data</a:t>
            </a:r>
            <a:r>
              <a:rPr lang="en-US" sz="2600" dirty="0">
                <a:latin typeface="Söhne"/>
                <a:ea typeface="Söhne"/>
                <a:cs typeface="Söhne"/>
              </a:rPr>
              <a:t>. It involves storing data in individual files and directories, often hierarchically, providing a basic structure for </a:t>
            </a:r>
            <a:r>
              <a:rPr lang="en-US" sz="2600" dirty="0">
                <a:solidFill>
                  <a:srgbClr val="C00000"/>
                </a:solidFill>
                <a:latin typeface="Söhne"/>
                <a:ea typeface="Söhne"/>
                <a:cs typeface="Söhne"/>
              </a:rPr>
              <a:t>data storage</a:t>
            </a:r>
            <a:r>
              <a:rPr lang="en-US" sz="2600" dirty="0">
                <a:latin typeface="Söhne"/>
                <a:ea typeface="Söhne"/>
                <a:cs typeface="Söhne"/>
              </a:rPr>
              <a:t>. However, it lacks the advanced features of a DBMS, such as data consistency, security, and efficient querying, making it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Söhne"/>
                <a:ea typeface="Söhne"/>
                <a:cs typeface="Söhne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Söhne"/>
                <a:ea typeface="Söhne"/>
                <a:cs typeface="Söhne"/>
              </a:rPr>
              <a:t>less suitable for complex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Söhne"/>
                <a:ea typeface="Söhne"/>
                <a:cs typeface="Söhne"/>
              </a:rPr>
              <a:t> </a:t>
            </a:r>
            <a:r>
              <a:rPr lang="en-US" sz="2600" dirty="0">
                <a:latin typeface="Söhne"/>
                <a:ea typeface="Söhne"/>
                <a:cs typeface="Söhne"/>
              </a:rPr>
              <a:t>data management needs.</a:t>
            </a:r>
            <a:endParaRPr lang="en-US" sz="2600" dirty="0"/>
          </a:p>
          <a:p>
            <a:pPr algn="just"/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69448"/>
            <a:ext cx="8421688" cy="1325563"/>
          </a:xfrm>
        </p:spPr>
        <p:txBody>
          <a:bodyPr>
            <a:normAutofit/>
          </a:bodyPr>
          <a:lstStyle/>
          <a:p>
            <a:r>
              <a:rPr lang="en-US" sz="5400" dirty="0"/>
              <a:t>Data </a:t>
            </a:r>
            <a:r>
              <a:rPr lang="en-US" sz="5400" b="0" dirty="0">
                <a:ea typeface="+mj-lt"/>
                <a:cs typeface="+mj-lt"/>
              </a:rPr>
              <a:t>redundancy </a:t>
            </a:r>
            <a:endParaRPr lang="en-US" sz="36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572669-F2BD-0B67-B2D4-A6173C4C6D03}"/>
              </a:ext>
            </a:extLst>
          </p:cNvPr>
          <p:cNvSpPr txBox="1"/>
          <p:nvPr/>
        </p:nvSpPr>
        <p:spPr>
          <a:xfrm>
            <a:off x="1165412" y="2465293"/>
            <a:ext cx="1037216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Söhne"/>
                <a:ea typeface="+mn-lt"/>
                <a:cs typeface="+mn-lt"/>
              </a:rPr>
              <a:t>Data redundancy leads to larger storage requirements because the</a:t>
            </a:r>
            <a:r>
              <a:rPr lang="en-US" sz="2600" dirty="0">
                <a:solidFill>
                  <a:srgbClr val="C00000"/>
                </a:solidFill>
                <a:latin typeface="Söhne"/>
                <a:ea typeface="+mn-lt"/>
                <a:cs typeface="+mn-lt"/>
              </a:rPr>
              <a:t> same data</a:t>
            </a:r>
            <a:r>
              <a:rPr lang="en-US" sz="2600" dirty="0">
                <a:latin typeface="Söhne"/>
                <a:ea typeface="+mn-lt"/>
                <a:cs typeface="+mn-lt"/>
              </a:rPr>
              <a:t> is stored multiple times in </a:t>
            </a:r>
            <a:r>
              <a:rPr lang="en-US" sz="2600" dirty="0">
                <a:solidFill>
                  <a:srgbClr val="C00000"/>
                </a:solidFill>
                <a:latin typeface="Söhne"/>
                <a:ea typeface="+mn-lt"/>
                <a:cs typeface="+mn-lt"/>
              </a:rPr>
              <a:t>different places</a:t>
            </a:r>
            <a:r>
              <a:rPr lang="en-US" sz="2600" dirty="0">
                <a:latin typeface="Söhne"/>
                <a:ea typeface="+mn-lt"/>
                <a:cs typeface="+mn-lt"/>
              </a:rPr>
              <a:t> or records. This </a:t>
            </a:r>
            <a:r>
              <a:rPr lang="en-US" sz="2600" dirty="0">
                <a:solidFill>
                  <a:srgbClr val="C00000"/>
                </a:solidFill>
                <a:latin typeface="Söhne"/>
                <a:ea typeface="+mn-lt"/>
                <a:cs typeface="+mn-lt"/>
              </a:rPr>
              <a:t>consumes</a:t>
            </a:r>
            <a:r>
              <a:rPr lang="en-US" sz="2600" dirty="0">
                <a:latin typeface="Söhne"/>
                <a:ea typeface="+mn-lt"/>
                <a:cs typeface="+mn-lt"/>
              </a:rPr>
              <a:t> more disk space and can result in higher storage costs for organizations.</a:t>
            </a:r>
          </a:p>
          <a:p>
            <a:endParaRPr lang="en-US" sz="2600" dirty="0">
              <a:latin typeface="Söhne"/>
              <a:ea typeface="+mn-lt"/>
              <a:cs typeface="+mn-lt"/>
            </a:endParaRPr>
          </a:p>
          <a:p>
            <a:r>
              <a:rPr lang="en-US" sz="2600" dirty="0" err="1">
                <a:latin typeface="Söhne"/>
                <a:ea typeface="+mn-lt"/>
                <a:cs typeface="+mn-lt"/>
              </a:rPr>
              <a:t>Eg</a:t>
            </a:r>
            <a:r>
              <a:rPr lang="en-US" sz="2600" dirty="0">
                <a:latin typeface="Söhne"/>
                <a:ea typeface="+mn-lt"/>
                <a:cs typeface="+mn-lt"/>
              </a:rPr>
              <a:t>: </a:t>
            </a:r>
            <a:r>
              <a:rPr lang="en-US" sz="2600" dirty="0">
                <a:latin typeface="Söhne"/>
              </a:rPr>
              <a:t>Customer Information in an E-commerce System</a:t>
            </a:r>
            <a:r>
              <a:rPr lang="en-US" sz="2600" dirty="0">
                <a:latin typeface="Söhne"/>
                <a:ea typeface="+mn-lt"/>
                <a:cs typeface="+mn-lt"/>
              </a:rPr>
              <a:t>:</a:t>
            </a:r>
          </a:p>
          <a:p>
            <a:br>
              <a:rPr lang="en-US" dirty="0">
                <a:latin typeface="Söhne"/>
              </a:rPr>
            </a:br>
            <a:endParaRPr lang="en-US" dirty="0">
              <a:latin typeface="Söhne"/>
              <a:cs typeface="Sabon Next 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2823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779" y="569448"/>
            <a:ext cx="8421688" cy="1325563"/>
          </a:xfrm>
        </p:spPr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            Data Inconsistency</a:t>
            </a:r>
            <a:endParaRPr lang="en-US" sz="36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572669-F2BD-0B67-B2D4-A6173C4C6D03}"/>
              </a:ext>
            </a:extLst>
          </p:cNvPr>
          <p:cNvSpPr txBox="1"/>
          <p:nvPr/>
        </p:nvSpPr>
        <p:spPr>
          <a:xfrm>
            <a:off x="1192306" y="1895011"/>
            <a:ext cx="103721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Söhne"/>
                <a:ea typeface="+mn-lt"/>
                <a:cs typeface="+mn-lt"/>
              </a:rPr>
              <a:t>Data redundancy can cause data inconsistencies when different copies of the same data are updated independently. Changes made to one copy may</a:t>
            </a:r>
            <a:r>
              <a:rPr lang="en-US" sz="2200" dirty="0">
                <a:solidFill>
                  <a:srgbClr val="202C8F"/>
                </a:solidFill>
                <a:latin typeface="Söhne"/>
                <a:ea typeface="+mn-lt"/>
                <a:cs typeface="+mn-lt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Söhne"/>
                <a:ea typeface="+mn-lt"/>
                <a:cs typeface="+mn-lt"/>
              </a:rPr>
              <a:t>not be reflected </a:t>
            </a:r>
            <a:r>
              <a:rPr lang="en-US" sz="2200" dirty="0">
                <a:latin typeface="Söhne"/>
                <a:ea typeface="+mn-lt"/>
                <a:cs typeface="+mn-lt"/>
              </a:rPr>
              <a:t>in others, leading to inaccuracies and conflicts in the database.</a:t>
            </a:r>
          </a:p>
          <a:p>
            <a:pPr algn="just"/>
            <a:endParaRPr lang="en-US" sz="2200" dirty="0">
              <a:latin typeface="Söhne"/>
              <a:ea typeface="+mn-lt"/>
              <a:cs typeface="+mn-lt"/>
            </a:endParaRPr>
          </a:p>
          <a:p>
            <a:pPr algn="just"/>
            <a:r>
              <a:rPr lang="en-US" sz="2200" b="1" dirty="0">
                <a:latin typeface="Söhne"/>
                <a:ea typeface="+mj-lt"/>
                <a:cs typeface="+mj-lt"/>
              </a:rPr>
              <a:t>Example:</a:t>
            </a:r>
            <a:endParaRPr lang="en-US" sz="2200" b="1" dirty="0">
              <a:latin typeface="Söhne"/>
            </a:endParaRPr>
          </a:p>
          <a:p>
            <a:pPr algn="just"/>
            <a:r>
              <a:rPr lang="en-US" sz="2200" dirty="0">
                <a:latin typeface="Söhne"/>
              </a:rPr>
              <a:t>Bank Account Balances:</a:t>
            </a:r>
          </a:p>
          <a:p>
            <a:pPr algn="just"/>
            <a:endParaRPr lang="en-US" sz="2200" dirty="0">
              <a:latin typeface="Söhne"/>
            </a:endParaRPr>
          </a:p>
          <a:p>
            <a:pPr algn="just"/>
            <a:r>
              <a:rPr lang="en-US" sz="2200" dirty="0">
                <a:latin typeface="Söhne"/>
              </a:rPr>
              <a:t>Consider a bank's DBMS, which maintains records of customer bank accounts and their respective balances. In this system, data consistency is crucial for ensuring that account balances are </a:t>
            </a:r>
            <a:r>
              <a:rPr lang="en-US" sz="2200" dirty="0">
                <a:solidFill>
                  <a:srgbClr val="C00000"/>
                </a:solidFill>
                <a:latin typeface="Söhne"/>
              </a:rPr>
              <a:t>accurate and up-to-date</a:t>
            </a:r>
            <a:r>
              <a:rPr lang="en-US" sz="2200" dirty="0">
                <a:solidFill>
                  <a:srgbClr val="202C8F"/>
                </a:solidFill>
                <a:latin typeface="Söhne"/>
              </a:rPr>
              <a:t>.</a:t>
            </a:r>
          </a:p>
          <a:p>
            <a:pPr algn="just"/>
            <a:endParaRPr lang="en-US" sz="2200" dirty="0">
              <a:solidFill>
                <a:srgbClr val="202C8F"/>
              </a:solidFill>
              <a:latin typeface="Söhne"/>
              <a:cs typeface="Sabon Next LT"/>
            </a:endParaRPr>
          </a:p>
          <a:p>
            <a:endParaRPr lang="en-IN" sz="22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61267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45330"/>
            <a:ext cx="8421688" cy="1325563"/>
          </a:xfrm>
        </p:spPr>
        <p:txBody>
          <a:bodyPr>
            <a:normAutofit/>
          </a:bodyPr>
          <a:lstStyle/>
          <a:p>
            <a:pPr algn="just"/>
            <a:r>
              <a:rPr lang="en-US" sz="3600" dirty="0">
                <a:ea typeface="+mj-lt"/>
                <a:cs typeface="+mj-lt"/>
              </a:rPr>
              <a:t>		    DATA Integrity</a:t>
            </a:r>
            <a:endParaRPr lang="en-US" sz="36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algn="just"/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algn="just"/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just"/>
            <a:fld id="{A49DFD55-3C28-40EF-9E31-A92D2E4017FF}" type="slidenum">
              <a:rPr lang="en-US" smtClean="0"/>
              <a:pPr algn="just"/>
              <a:t>6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572669-F2BD-0B67-B2D4-A6173C4C6D03}"/>
              </a:ext>
            </a:extLst>
          </p:cNvPr>
          <p:cNvSpPr txBox="1"/>
          <p:nvPr/>
        </p:nvSpPr>
        <p:spPr>
          <a:xfrm>
            <a:off x="1120588" y="2008093"/>
            <a:ext cx="104169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345" indent="-347345" algn="just"/>
            <a:r>
              <a:rPr lang="en-US" sz="2200" dirty="0">
                <a:latin typeface="Söhne"/>
                <a:ea typeface="+mn-lt"/>
                <a:cs typeface="+mn-lt"/>
              </a:rPr>
              <a:t>Data integrity in a Database Management System (DBMS) is crucial for maintaining the accuracy and reliability of stored data. </a:t>
            </a:r>
          </a:p>
          <a:p>
            <a:pPr marL="347345" indent="-347345" algn="just"/>
            <a:endParaRPr lang="en-US" sz="2200" dirty="0">
              <a:latin typeface="Söhne"/>
              <a:cs typeface="Sabon Next LT"/>
            </a:endParaRPr>
          </a:p>
          <a:p>
            <a:pPr marL="347345" indent="-347345" algn="just"/>
            <a:r>
              <a:rPr lang="en-US" sz="2200" b="1" dirty="0">
                <a:latin typeface="Söhne"/>
                <a:ea typeface="+mn-lt"/>
                <a:cs typeface="+mn-lt"/>
              </a:rPr>
              <a:t>Referential Integrity</a:t>
            </a:r>
            <a:r>
              <a:rPr lang="en-US" sz="2200" dirty="0">
                <a:latin typeface="Söhne"/>
                <a:ea typeface="+mn-lt"/>
                <a:cs typeface="+mn-lt"/>
              </a:rPr>
              <a:t>:: One aspect of data integrity in DBMS is maintaining referential integrity. This means that relationships between tables are enforced, and data dependencies are consistent.</a:t>
            </a:r>
            <a:r>
              <a:rPr lang="en-US" sz="2200" dirty="0">
                <a:solidFill>
                  <a:srgbClr val="002060"/>
                </a:solidFill>
                <a:latin typeface="Söhne"/>
                <a:ea typeface="+mn-lt"/>
                <a:cs typeface="+mn-lt"/>
              </a:rPr>
              <a:t> </a:t>
            </a:r>
            <a:r>
              <a:rPr lang="en-US" sz="2200" dirty="0">
                <a:solidFill>
                  <a:srgbClr val="C00000"/>
                </a:solidFill>
                <a:latin typeface="Söhne"/>
                <a:ea typeface="+mn-lt"/>
                <a:cs typeface="+mn-lt"/>
              </a:rPr>
              <a:t>online bookstore</a:t>
            </a:r>
          </a:p>
          <a:p>
            <a:pPr marL="347345" indent="-347345" algn="just"/>
            <a:endParaRPr lang="en-US" sz="2200" dirty="0">
              <a:solidFill>
                <a:schemeClr val="accent1">
                  <a:lumMod val="50000"/>
                </a:schemeClr>
              </a:solidFill>
              <a:latin typeface="Söhne"/>
              <a:ea typeface="+mn-lt"/>
              <a:cs typeface="+mn-lt"/>
            </a:endParaRPr>
          </a:p>
          <a:p>
            <a:pPr marL="347345" indent="-347345" algn="just"/>
            <a:r>
              <a:rPr lang="en-US" sz="2200" b="1" dirty="0">
                <a:latin typeface="Söhne"/>
                <a:ea typeface="+mn-lt"/>
                <a:cs typeface="+mn-lt"/>
              </a:rPr>
              <a:t>Check Constraints D</a:t>
            </a:r>
            <a:r>
              <a:rPr lang="en-US" sz="2200" dirty="0">
                <a:latin typeface="Söhne"/>
                <a:ea typeface="+mn-lt"/>
                <a:cs typeface="+mn-lt"/>
              </a:rPr>
              <a:t>BMS allows the use of check constraints to define rules that data must adhere to. This constraint maintains data integrity by preventing the entry of invalid or unrealistic values. </a:t>
            </a:r>
            <a:r>
              <a:rPr lang="en-US" sz="2200" dirty="0">
                <a:solidFill>
                  <a:srgbClr val="C00000"/>
                </a:solidFill>
                <a:latin typeface="Söhne"/>
                <a:ea typeface="+mn-lt"/>
                <a:cs typeface="+mn-lt"/>
              </a:rPr>
              <a:t>hospital's patient database</a:t>
            </a:r>
          </a:p>
          <a:p>
            <a:pPr marL="347345" indent="-347345" algn="just"/>
            <a:endParaRPr lang="en-US" sz="2200" b="1" dirty="0">
              <a:solidFill>
                <a:schemeClr val="accent1">
                  <a:lumMod val="50000"/>
                </a:schemeClr>
              </a:solidFill>
              <a:latin typeface="Söhne"/>
              <a:ea typeface="+mn-lt"/>
              <a:cs typeface="+mn-lt"/>
            </a:endParaRPr>
          </a:p>
          <a:p>
            <a:pPr marL="347345" indent="-347345" algn="just"/>
            <a:r>
              <a:rPr lang="en-US" sz="2200" b="1" dirty="0">
                <a:latin typeface="Söhne"/>
                <a:ea typeface="+mn-lt"/>
                <a:cs typeface="+mn-lt"/>
              </a:rPr>
              <a:t>Primary Keys </a:t>
            </a:r>
            <a:r>
              <a:rPr lang="en-US" sz="2200" dirty="0">
                <a:latin typeface="Söhne"/>
                <a:ea typeface="+mn-lt"/>
                <a:cs typeface="+mn-lt"/>
              </a:rPr>
              <a:t>: Data integrity is also maintained through the use of primary keys, which uniquely identify records in a table </a:t>
            </a:r>
            <a:r>
              <a:rPr lang="en-US" sz="2200" dirty="0">
                <a:solidFill>
                  <a:srgbClr val="C00000"/>
                </a:solidFill>
                <a:latin typeface="Söhne"/>
                <a:ea typeface="+mn-lt"/>
                <a:cs typeface="+mn-lt"/>
              </a:rPr>
              <a:t>student database</a:t>
            </a:r>
          </a:p>
          <a:p>
            <a:pPr algn="just"/>
            <a:endParaRPr lang="en-IN" sz="22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4210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778" y="569448"/>
            <a:ext cx="9114539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DIFFICULTY IN ACCESSING THE DATA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8E3CB8-3AB6-BCFC-7943-50DD72DD8B36}"/>
              </a:ext>
            </a:extLst>
          </p:cNvPr>
          <p:cNvSpPr txBox="1"/>
          <p:nvPr/>
        </p:nvSpPr>
        <p:spPr>
          <a:xfrm>
            <a:off x="1246094" y="2026024"/>
            <a:ext cx="104797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Söhne"/>
              </a:rPr>
              <a:t>Find out all employee who resides in a particular city.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Söhne"/>
              </a:rPr>
              <a:t>Find out all employee who gained 25 credits.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Söhne"/>
              </a:rPr>
              <a:t>List the both.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Söhne"/>
              </a:rPr>
              <a:t>File systems are </a:t>
            </a:r>
            <a:r>
              <a:rPr lang="en-US" sz="2200" dirty="0">
                <a:solidFill>
                  <a:srgbClr val="C00000"/>
                </a:solidFill>
                <a:latin typeface="Söhne"/>
              </a:rPr>
              <a:t>NOT convenient and efficient</a:t>
            </a:r>
            <a:r>
              <a:rPr lang="en-US" sz="2200" dirty="0">
                <a:latin typeface="Söhne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C00000"/>
                </a:solidFill>
                <a:latin typeface="Söhne"/>
              </a:rPr>
              <a:t>More responsive data-retrieval system </a:t>
            </a:r>
            <a:r>
              <a:rPr lang="en-US" sz="2200" dirty="0">
                <a:latin typeface="Söhne"/>
              </a:rPr>
              <a:t>is needed.</a:t>
            </a:r>
            <a:endParaRPr lang="en-IN" sz="22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10014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778" y="569448"/>
            <a:ext cx="9114539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DATA ISOLATION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8E3CB8-3AB6-BCFC-7943-50DD72DD8B36}"/>
              </a:ext>
            </a:extLst>
          </p:cNvPr>
          <p:cNvSpPr txBox="1"/>
          <p:nvPr/>
        </p:nvSpPr>
        <p:spPr>
          <a:xfrm>
            <a:off x="1246094" y="2026024"/>
            <a:ext cx="1047974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Söhne"/>
              </a:rPr>
              <a:t>Different programmers - Different files - Different structures.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Söhne"/>
              </a:rPr>
              <a:t> Data are</a:t>
            </a:r>
            <a:r>
              <a:rPr lang="en-US" sz="2200" dirty="0">
                <a:solidFill>
                  <a:srgbClr val="C00000"/>
                </a:solidFill>
                <a:latin typeface="Söhne"/>
              </a:rPr>
              <a:t> scattered </a:t>
            </a:r>
            <a:r>
              <a:rPr lang="en-US" sz="2200" dirty="0">
                <a:latin typeface="Söhne"/>
              </a:rPr>
              <a:t>in different files.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Söhne"/>
              </a:rPr>
              <a:t> Files may be in </a:t>
            </a:r>
            <a:r>
              <a:rPr lang="en-US" sz="2200" dirty="0">
                <a:solidFill>
                  <a:srgbClr val="C00000"/>
                </a:solidFill>
                <a:latin typeface="Söhne"/>
              </a:rPr>
              <a:t>different locations</a:t>
            </a:r>
            <a:r>
              <a:rPr lang="en-US" sz="2200" dirty="0">
                <a:latin typeface="Söhne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Söhne"/>
              </a:rPr>
              <a:t> Data </a:t>
            </a:r>
            <a:r>
              <a:rPr lang="en-US" sz="2200" dirty="0">
                <a:solidFill>
                  <a:srgbClr val="C00000"/>
                </a:solidFill>
                <a:latin typeface="Söhne"/>
              </a:rPr>
              <a:t>isolation</a:t>
            </a:r>
            <a:r>
              <a:rPr lang="en-US" sz="2200" dirty="0">
                <a:latin typeface="Söhne"/>
              </a:rPr>
              <a:t> is difficult.</a:t>
            </a:r>
            <a:endParaRPr lang="en-IN" sz="22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854145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778" y="569448"/>
            <a:ext cx="9114539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Security problem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8E3CB8-3AB6-BCFC-7943-50DD72DD8B36}"/>
              </a:ext>
            </a:extLst>
          </p:cNvPr>
          <p:cNvSpPr txBox="1"/>
          <p:nvPr/>
        </p:nvSpPr>
        <p:spPr>
          <a:xfrm>
            <a:off x="1246094" y="2026024"/>
            <a:ext cx="104797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Söhne"/>
              </a:rPr>
              <a:t> Data access.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Söhne"/>
              </a:rPr>
              <a:t>Authentication and Authorization.</a:t>
            </a:r>
            <a:endParaRPr lang="en-IN" sz="22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54567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56</TotalTime>
  <Words>471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Söhne</vt:lpstr>
      <vt:lpstr>Tenorite</vt:lpstr>
      <vt:lpstr>Wingdings</vt:lpstr>
      <vt:lpstr>Office Theme</vt:lpstr>
      <vt:lpstr>DATABASE MANAGEMENT SYSTEM</vt:lpstr>
      <vt:lpstr>AGENDA</vt:lpstr>
      <vt:lpstr>What is File System</vt:lpstr>
      <vt:lpstr>Data redundancy </vt:lpstr>
      <vt:lpstr>            Data Inconsistency</vt:lpstr>
      <vt:lpstr>      DATA Integrity</vt:lpstr>
      <vt:lpstr>DIFFICULTY IN ACCESSING THE DATA</vt:lpstr>
      <vt:lpstr>DATA ISOLATION</vt:lpstr>
      <vt:lpstr>Security problem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Dhatchani Manickam</dc:creator>
  <cp:lastModifiedBy>Dhatchani Manickam</cp:lastModifiedBy>
  <cp:revision>2</cp:revision>
  <dcterms:created xsi:type="dcterms:W3CDTF">2023-09-12T17:19:30Z</dcterms:created>
  <dcterms:modified xsi:type="dcterms:W3CDTF">2023-09-13T01:32:21Z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