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33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35" r:id="rId22"/>
    <p:sldId id="275" r:id="rId23"/>
    <p:sldId id="276" r:id="rId24"/>
    <p:sldId id="277" r:id="rId25"/>
    <p:sldId id="33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3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31" r:id="rId78"/>
    <p:sldId id="332" r:id="rId79"/>
  </p:sldIdLst>
  <p:sldSz cx="9144000" cy="6858000" type="screen4x3"/>
  <p:notesSz cx="6997700" cy="9283700"/>
  <p:custShowLst>
    <p:custShow name="Custom Show 1" id="0">
      <p:sldLst>
        <p:sld r:id="rId29"/>
        <p:sld r:id="rId4"/>
        <p:sld r:id="rId25"/>
        <p:sld r:id="rId8"/>
        <p:sld r:id="rId10"/>
        <p:sld r:id="rId36"/>
        <p:sld r:id="rId35"/>
        <p:sld r:id="rId12"/>
        <p:sld r:id="rId64"/>
        <p:sld r:id="rId28"/>
        <p:sld r:id="rId28"/>
        <p:sld r:id="rId38"/>
        <p:sld r:id="rId60"/>
        <p:sld r:id="rId63"/>
        <p:sld r:id="rId71"/>
        <p:sld r:id="rId16"/>
        <p:sld r:id="rId45"/>
        <p:sld r:id="rId46"/>
        <p:sld r:id="rId37"/>
        <p:sld r:id="rId61"/>
        <p:sld r:id="rId62"/>
        <p:sld r:id="rId7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 varScale="1">
        <p:scale>
          <a:sx n="99" d="100"/>
          <a:sy n="99" d="100"/>
        </p:scale>
        <p:origin x="-318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presProps" Target="presProps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notesMaster" Target="notesMasters/notesMaster1.xml" /><Relationship Id="rId85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handoutMaster" Target="handoutMasters/handoutMaster1.xml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F6F954C-295E-9668-B328-0CB5CBECF2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AED5392-296C-4529-8F1E-01733496C7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B2CC5B1-97BC-5652-CA82-F16ABC2B21F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2D0C63CE-17D5-C32A-AF98-AB1310423A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9350C84-6AB8-453F-982A-9F86E29C3A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EA07697-25A6-4F30-D38C-E9FB3B9D8E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A424C1C-4630-7E45-9720-042A534A42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3C63497-8DBF-9FDD-8C81-0B631A9BCF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FE58839-5AA9-9AB7-B506-4A25FECC6F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B6859B9-6C13-10D9-8887-93D022D0C7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FC72719-61BD-2EA7-51C3-D86D4317A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4C67F41-DBD2-4059-85DD-757AFF4C96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30258-F0CE-22CD-F772-FAAA0988E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981AC-9A58-4FD4-A7BC-D32213DA7A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9740142F-B92E-6718-6544-4A7BA4DEB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E5E27AAD-39CA-85E0-1B6C-BF5CA9F8D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1C4048-80AF-E5B0-2F2F-FAB961D43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C1678-9EED-4885-9B1B-8261ED72EA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C14E47FA-3E87-521A-403A-D4DA1624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26FA2BC-F4BB-BBCE-3322-3212BD3B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3</a:t>
            </a:r>
          </a:p>
        </p:txBody>
      </p:sp>
      <p:sp>
        <p:nvSpPr>
          <p:cNvPr id="391172" name="Rectangle 4">
            <a:extLst>
              <a:ext uri="{FF2B5EF4-FFF2-40B4-BE49-F238E27FC236}">
                <a16:creationId xmlns:a16="http://schemas.microsoft.com/office/drawing/2014/main" id="{9F7D866A-2517-F0F3-9493-8DE1D232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689D4666-38C5-DF4C-FCFA-EA4ACAFE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A02FD190-87FA-50FE-1DA5-277D4E841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1175" name="Rectangle 7">
            <a:extLst>
              <a:ext uri="{FF2B5EF4-FFF2-40B4-BE49-F238E27FC236}">
                <a16:creationId xmlns:a16="http://schemas.microsoft.com/office/drawing/2014/main" id="{609CE834-F146-E57D-7E02-E6515961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095A24-8862-94EE-1C94-E59A0DBB1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5FB25-4291-484F-A59B-DC05F14AB8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C14F2FFA-691D-A76F-B98E-1E49DF17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182CE474-2A7F-847E-6E51-924734F4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4</a:t>
            </a:r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4087FA60-4DD0-1B80-8E75-9587C6A3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7F80FA4B-E244-A6CD-FBEB-1972CE5F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2" name="Rectangle 6">
            <a:extLst>
              <a:ext uri="{FF2B5EF4-FFF2-40B4-BE49-F238E27FC236}">
                <a16:creationId xmlns:a16="http://schemas.microsoft.com/office/drawing/2014/main" id="{6A1982A0-F936-AD10-B2B4-0C9B18D77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C814FA3E-2CB7-88B8-692F-6FE7C0624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0D04D2-DB93-8037-FA12-6C8055789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53A56-7779-43F0-A124-8BBE98EFDD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036D0C2C-7D0A-15D5-7464-875563E3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76FE8B87-AC5A-811A-61D9-DB381839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5</a:t>
            </a:r>
          </a:p>
        </p:txBody>
      </p:sp>
      <p:sp>
        <p:nvSpPr>
          <p:cNvPr id="395268" name="Rectangle 4">
            <a:extLst>
              <a:ext uri="{FF2B5EF4-FFF2-40B4-BE49-F238E27FC236}">
                <a16:creationId xmlns:a16="http://schemas.microsoft.com/office/drawing/2014/main" id="{9A1CCE7C-DD20-F036-AF71-6B890BC5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9" name="Rectangle 5">
            <a:extLst>
              <a:ext uri="{FF2B5EF4-FFF2-40B4-BE49-F238E27FC236}">
                <a16:creationId xmlns:a16="http://schemas.microsoft.com/office/drawing/2014/main" id="{DD0FBFBA-BC2A-07A8-0115-3709530C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Rectangle 6">
            <a:extLst>
              <a:ext uri="{FF2B5EF4-FFF2-40B4-BE49-F238E27FC236}">
                <a16:creationId xmlns:a16="http://schemas.microsoft.com/office/drawing/2014/main" id="{E968842A-CC88-222A-1393-99196F330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2D457262-39FC-A3A5-6F78-A9CA3FF83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06C26B-63D9-8E56-6457-AA861CBCC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7942B-8472-488D-B9A6-A5A8D2CDB3E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82645F1A-4F3B-15A5-06E7-224D3EC1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799FCCCC-2E25-533F-46C7-C6546FAE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6</a:t>
            </a:r>
          </a:p>
        </p:txBody>
      </p:sp>
      <p:sp>
        <p:nvSpPr>
          <p:cNvPr id="397316" name="Rectangle 4">
            <a:extLst>
              <a:ext uri="{FF2B5EF4-FFF2-40B4-BE49-F238E27FC236}">
                <a16:creationId xmlns:a16="http://schemas.microsoft.com/office/drawing/2014/main" id="{8AFCDD30-61EB-3EA1-9292-DE2CE83B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D5FB0393-8283-BB0C-2F76-EAEA6710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Rectangle 6">
            <a:extLst>
              <a:ext uri="{FF2B5EF4-FFF2-40B4-BE49-F238E27FC236}">
                <a16:creationId xmlns:a16="http://schemas.microsoft.com/office/drawing/2014/main" id="{E70E5271-034D-D142-4E11-76A93D7F4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7319" name="Rectangle 7">
            <a:extLst>
              <a:ext uri="{FF2B5EF4-FFF2-40B4-BE49-F238E27FC236}">
                <a16:creationId xmlns:a16="http://schemas.microsoft.com/office/drawing/2014/main" id="{5F7ECF5A-9ECD-D0F1-EDB9-4DBFDEB87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0DA210-DBE9-1A76-9BEF-690914A7D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BE591-03D3-4E52-9C88-13D0E0B41E7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4819F1EB-4C98-DC8B-7057-699CD0FE6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CB8A2C7D-4DDF-120E-10C8-03727558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8</a:t>
            </a:r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68B45FBA-3C7E-6D20-A916-DA061A21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4CCE94B3-B455-ADF1-AB98-46A1CF09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6" name="Rectangle 6">
            <a:extLst>
              <a:ext uri="{FF2B5EF4-FFF2-40B4-BE49-F238E27FC236}">
                <a16:creationId xmlns:a16="http://schemas.microsoft.com/office/drawing/2014/main" id="{80ACF2D9-D5AD-1B68-BF48-2531E54B6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9367" name="Rectangle 7">
            <a:extLst>
              <a:ext uri="{FF2B5EF4-FFF2-40B4-BE49-F238E27FC236}">
                <a16:creationId xmlns:a16="http://schemas.microsoft.com/office/drawing/2014/main" id="{653709F1-DB5E-703C-0633-2259A8713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588DF-65C9-F3C0-8150-03A797711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537C0-80BC-408A-9AB5-D3866B5F99D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278898A8-ECE8-403C-2F6A-8F2FFF41E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32C2246A-A9CE-7513-56D5-139E858C1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B42A95-0780-884F-0E04-2A7706D7D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F33E6-686E-424C-AE88-6F034364E0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2920260B-F36F-79F9-A9AA-3092598E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BCBFFB8A-00ED-138D-AC9F-DD99BEE9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9</a:t>
            </a:r>
          </a:p>
        </p:txBody>
      </p:sp>
      <p:sp>
        <p:nvSpPr>
          <p:cNvPr id="406532" name="Rectangle 4">
            <a:extLst>
              <a:ext uri="{FF2B5EF4-FFF2-40B4-BE49-F238E27FC236}">
                <a16:creationId xmlns:a16="http://schemas.microsoft.com/office/drawing/2014/main" id="{9EF931D8-8884-F278-B37F-BDCA4666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B491B31E-3029-32F1-29EE-7744DA4E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FC032A80-7BBE-3BC4-8FD7-8DE443F72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C9725586-804D-DC84-7C74-8549064A6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3A3A9F-28F0-0FCE-2CB6-3D2AE28A1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A98A3-708C-4EB1-B1E1-B537AFE78AC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96AA4A12-2F9D-041B-CE12-D572C8938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063023FA-8A24-C377-38CB-48BA72389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F72E94-DE64-276C-8F34-BF42AF30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578F1-9789-4A0B-90B2-49711618EF5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C3600E47-4DF3-6A2F-5036-C793316E1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BDF925AB-D350-FDBF-1513-1D02BAA2F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53BC72-8088-7323-B9BF-61AE4BC0B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B8536-9F6D-44F8-B271-89670BFCABE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184D3BF5-EA8B-3494-95E6-3AD38F42B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A833446A-D887-0B0F-6635-EF3A0922C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773679-998B-8004-F5C5-B3E4E85AD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2642C-C49B-4F02-9529-D19B1E17141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3D57F7A2-FFDC-BD40-378B-B75C8B01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D9B91995-F746-34F7-BFB0-9A3164A7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1</a:t>
            </a:r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485AFA1A-FAFC-BEB4-33CB-BE07229B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F2A8228-9D49-58FB-2660-29B9EA82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33988555-410A-0D71-4D1A-8CC531ACC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E1824C78-28EE-3ED5-63DD-59CD4141A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E2B2B0-2EA9-5DF6-4DCF-95757EA96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F8415-9301-4851-9C7E-FC2A7AF6AE2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F273DAAF-B18B-CC6E-CC3E-F10B6943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17ABC90D-6E7A-745F-91FD-126043F0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7</a:t>
            </a:r>
          </a:p>
        </p:txBody>
      </p:sp>
      <p:sp>
        <p:nvSpPr>
          <p:cNvPr id="412676" name="Rectangle 4">
            <a:extLst>
              <a:ext uri="{FF2B5EF4-FFF2-40B4-BE49-F238E27FC236}">
                <a16:creationId xmlns:a16="http://schemas.microsoft.com/office/drawing/2014/main" id="{4C305372-7472-AFFE-797D-71169C24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Rectangle 5">
            <a:extLst>
              <a:ext uri="{FF2B5EF4-FFF2-40B4-BE49-F238E27FC236}">
                <a16:creationId xmlns:a16="http://schemas.microsoft.com/office/drawing/2014/main" id="{30B989A8-06AF-6D36-508E-DB114E03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Rectangle 6">
            <a:extLst>
              <a:ext uri="{FF2B5EF4-FFF2-40B4-BE49-F238E27FC236}">
                <a16:creationId xmlns:a16="http://schemas.microsoft.com/office/drawing/2014/main" id="{546BCE9D-45F4-00EB-3CE3-4476E2AAD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2679" name="Rectangle 7">
            <a:extLst>
              <a:ext uri="{FF2B5EF4-FFF2-40B4-BE49-F238E27FC236}">
                <a16:creationId xmlns:a16="http://schemas.microsoft.com/office/drawing/2014/main" id="{51BC5519-F67C-7AEA-0D7B-22F07E9BF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03C612-B69C-C762-EA2C-FA734797E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DD1F1-3920-4B31-BCDD-05051B7B0D6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14E657CC-225C-4D8A-EE5C-D14B922F1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E2E008B0-F718-4383-E662-FB8E91EC2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F1985C-C6DD-575D-3832-0E3EA189E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FF9B-FD4D-4543-B61B-2A4DA321174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4021B718-D7CE-8BBD-FF15-CE189362C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8BF6D745-604C-638A-2A5C-5A79E674F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841BFC-D9DC-D554-AA7C-F0B1C433F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36BFA-4472-40DB-B62C-1AA65E3BD5E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55BABAA7-C21A-C626-216A-9A070BAC9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3D685CC9-132A-A606-CCEF-F6ECCACDC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B460CF-CD4F-26FB-C90E-EF2C93AFA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FAD-E34A-4639-857E-80CCF1771D5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BD665968-CFBC-40FD-01C8-B85D23C04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2BB63669-B841-6305-AFD0-5542CF4BA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650BA4-451C-B5BB-FDF5-6205EE21D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00D3D-65C1-4BBA-A92E-C28F04B5453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A1DB9BF2-88C0-89BB-1E1A-0219950D8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E56C9072-2634-DEB3-2305-F4BC3E3F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7E4AE7-76B1-2800-D4D2-8C712DE72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36114-DBB2-46F7-9D9D-7B01DF797FA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707E0434-2928-8B96-4CE0-869CEBB47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CC916D8C-4F13-96B1-92CD-338758E07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9EE11E-0418-F629-38CC-92001031E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3833C-3733-458F-8803-C34CFB4A276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3E60182E-3FAE-69CD-62B0-3AA937AC7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42E09838-8CEF-3F8C-2F91-03E6E278D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6D3655-1CB9-F835-C7CA-6FE5706E0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0EBAE-E814-49D3-BE16-C6AB6EC4DD8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6D82BFDE-D4FA-4292-74CE-6C3502B45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1A19EAEA-00E9-B9D4-AA0E-21689FF23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803114-0C21-4A87-96F8-F4DF45556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87AE0-842D-467C-B6AD-FF6C9BAE69A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4C8BCBA3-E58E-40E2-135A-0788556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D1B32A10-0C3F-7E07-5AE2-62F79CC57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4A502E-E564-1DA9-C7E5-F5A8F5609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A360D-C851-4FF6-A1A4-719CDC1687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FD2509BF-F4E0-6CC9-DDC0-82BDEB5E7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51D57FCD-727A-888D-39E7-1FB159B1E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4AE455-69B4-54F9-6075-B681C50D7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540F5-E90C-4AFA-A54F-6340B71BB17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3B5BCFA0-4EB2-09FC-BECE-62D1F4E9D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BCBC13A5-B346-CC79-E154-F3A7BFB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EF7CD0-B9B9-F6AA-9D84-526EF9D44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F7475-932E-4584-846F-2A50654BE51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727A10DB-D713-D171-5953-BB3FEA460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1A6B7C9-81B9-D30D-3C0E-50377C3FF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EE48A4-01F3-D85E-C451-DB6C1A441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0710F-4506-4EA0-B0BF-3B777EB75D8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F066859D-EFF9-F991-5A7C-A7AD61A84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8FA116CD-FEC8-AFA1-B567-89A09B0F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FED78D-E2DA-BE3A-5F79-CD9C8376B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976B2-E3A5-4637-A641-AEE23F85E68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4F135767-3EF5-71F5-CB0B-3E49C11BA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79C9043B-CAB2-6EFA-4B87-49D33541C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307BC9-90C5-E963-F3C8-841F2D457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1F30A-A257-4220-B1A2-1CFE8290C37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3F9D6FDF-40B0-0B2B-1CD7-998E53088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6377B08A-BE85-275F-69BF-600BAF6C0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B2693F-4E2B-0CFA-D971-6EDAD7D09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28EE7-0438-45DA-96B1-5DB75E47CAE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43E661E0-8C26-9B39-2510-38C196DB0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05D2B6EA-E22E-1BED-25AC-374660259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ABB3AE-C3C0-E53E-1FAC-A796AC790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AF874-54E2-45A5-BBD8-3467D88159A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C0156BE4-E6D0-BFF4-A0E7-C0B2AD20A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09C37F58-C25B-2635-5CDA-DA881D149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A8DBD4-4AAF-87D8-973D-44143BF3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0CBD3-B158-4980-86E7-F09741D4711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B4B60C93-4070-9D2C-60B1-A6BBEB237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D4736F6B-00A9-818D-BF6D-B5CD3908A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A8F7FF-6D0A-DD43-8EE4-AC4792074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54A21-DBA2-491B-BB6E-A0527ABE720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E8273D80-F564-C7A3-8D1D-A9FC75A2C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38B4E2EC-B283-DE0E-0FC9-6E02E08E0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161C9F-E9BC-63B3-2EB2-8AECBD55A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97FB3-ED7D-4330-A3E4-ACC44E3CA18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F93B3148-A54E-48C6-AF02-805033ADD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DFB0CD3F-D1FB-95E9-49D2-8B087B229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DD1B68-01B6-1169-2FF5-1DC5ED268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3290C-56DE-4179-990C-2157DD8CCA8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E227AD74-57B1-C218-C696-9754816F7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AA5E97BA-310B-5EB7-7C11-D3579FF36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C41D62-C496-DA97-DB2B-D2265A6B9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2AF0D-BD74-4182-A0FC-B696E47C4AD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B8BDD7E1-B05B-0800-FAED-A8FAE9489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5AA1B6AB-89F9-DE0D-1038-A5F7060D6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0121C6-2EB2-ED4F-9203-D73E87416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92C33-CF65-4AA2-A9D0-C50FE32AEE7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2413AB48-F40F-617D-6384-6DD475323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3AB5B70B-1072-6B42-DCB7-96D5B36CF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D63D58-8F6A-8C95-4C12-44663638B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F726E-EBE8-44BD-AF48-B17CD5A5240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53CC5301-F47E-166F-E37A-2DE366E08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6B7810D8-3A55-9DB6-0977-A8FDA511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97BBE4-F0F8-0E51-CA41-FCA489809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2881C-8C34-4859-AC54-518E0DAFF0F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80896456-21D9-BB01-4ABE-7D5E6F052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4A6720A6-B213-CF28-0601-BD2BCFF91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7BD116-1FC6-3BAD-777C-AC7FCE431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DF020-561F-4A96-8B00-9EA1D5F3084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1340C60D-7C15-816F-7ECA-96C33C402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5E14CED9-C36A-3ABE-79AF-FA0BBBC4A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7B994D-C164-59B8-DA38-FEDF44113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60703-55A2-452F-B1BF-99CC04D5693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D14A3B45-0A25-75F8-D6B0-104789465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035B7901-6FA7-58EE-0647-4FDB81481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176231-2709-C898-2901-D74F40679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77640-9BE9-432A-8079-0836BE6B62C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FE016A8B-D8CF-AC9B-AC1E-D59B0C43A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F550FC28-5C32-9330-58AA-AF88B8173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11485C-4DBE-748F-BDB8-B5EEF8813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853F8-8D7B-46A4-920F-14541FF392F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46D068F0-EF94-4526-0096-B480328C0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1CBF2F9B-3FB7-9D7A-F900-1C0E73A1B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9E2D2C-0F0C-DB87-9AD2-9649B77CC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2B090-250C-4D1F-BFCF-2FDE2B19DE6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E847C38C-087B-F542-5CD8-66CBA7216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790E3EF8-62AE-D4F1-1843-E68A289A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AA012A-051F-950E-7FB3-B1AC694C9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EFC2-9E85-4F3F-949D-DE47C518390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AEF62B73-8289-C664-348C-2155D9929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7F0CE153-9EDE-07B2-D932-913437F94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575C87-47FE-038E-D52C-0FB0A4EE0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B9ECD-C481-4639-B0CB-BA0FC23740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D6858770-1FDC-D61F-577F-D9E22AA54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74582548-CBC0-D8DC-CA8F-086AECDE8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50B13D-FC22-3B43-B708-213413A61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61E86-5CA8-4180-B0A5-B4CEB143383A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B850B653-2320-22F2-CFC6-11C64B730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67A1DD42-ADF8-B861-FABD-7026A8811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EF9546-B512-2358-5AFF-811B5ACD4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CCC90-C8BB-4809-A853-A5BBCD52B38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4772C067-A2F2-4DEA-E296-EA2AB4A5C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2331105A-E3F7-C1F9-A1E9-ED9017580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0C71FD-E463-F9AD-0F65-6AE51736D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EA260-B0C1-49A9-B5E2-F3AB8A48B85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516902FF-05E0-DD4A-7033-502156A8A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6BD2A36A-7D1D-4756-DD92-9669209DC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D5C274A-39E6-DB8E-E342-8D613C242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93B23-3293-4205-858E-39AABD58D29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8A4AEE93-8E72-DDD0-0EDB-667CA2016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7B0E3827-32F4-CE27-4901-F1691ACEA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DEA946-68D7-B687-8A37-FEC4E572B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ED546-7A50-4C67-882A-223A9F2ED11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55585A15-A1D9-DB74-7170-35065C440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0491CFC5-CAED-3027-2490-2ED1029F0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DD62E0-3EC8-6489-F96E-E7DA85E7B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4EE67-211D-44DD-BA85-744B1775E18A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1AFAFAD5-1681-8DB1-91A1-A3750A57A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559E0D5-E02A-4637-F3F0-DD46CBB8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25F803-799D-C2F3-1EDD-C0A9AA577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96493-8AFC-45FC-984B-B8710B9B4EF9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E68E232C-0C53-8D6E-3805-C890F0A9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ADBD3098-13B7-CDCF-B67A-608E77007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5EAF90-DFF3-5FC7-F57C-ED7A7531B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257E5-7271-480A-ACBD-F9518DBFC33C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1E7B5D93-AF64-6786-1CE4-DAC71D882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E3456C69-1B84-D678-312F-301E77C7C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172C54-0317-3CA9-EF99-530047860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33285-6825-42FB-8D88-B090232AD8AD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7224673C-40AD-77C5-E49C-50B32745D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BB42B14D-DAF9-DC01-A52A-15B3C8D4A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66752D-0066-3C36-6F5F-C0FA34606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44EB8-85D3-489A-B076-7F79B66F669B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D53466F7-B018-DAF6-9C47-D98CD5B2A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54C27420-4D8C-B156-D24C-17FE3D994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5143BD-12BC-5EFD-DB29-012B54F6B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11637-9199-4234-B85D-4FB779337F1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B4F645F3-E183-67B1-9402-39F480292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4A799FA0-D56C-6404-564C-9BCF2A423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6AFF13-3A99-6260-23C9-5E057F479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7073C-C4CA-4AD1-ACEA-652922AC13A0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C17F6530-03B1-39BB-774D-1E836B84C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8F0BAC61-D457-FA1B-BBF7-F83521323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58B909-762E-C80C-232C-04690B8DF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3E929-C5DB-4B24-863F-BDC98B049DD8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8B20C7EB-DE6F-2440-33C7-2F381A450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506C5D26-27A2-B974-971F-08678F69C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B77AC5-DB34-4920-753B-C0F85137B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0AC4F-E914-4805-B449-FBFFC557661C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97BCA63E-E322-F844-4BB5-8B3881F28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1E0B7683-156A-37F5-128A-430461CFE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AA05CE-7370-3C35-8BE3-BC48F3E46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49F29-6F4D-4378-934F-77651E42712B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39967FF6-3661-C574-E1D3-988DB3FFC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977E832B-5E01-537A-8E83-CC9D16606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337930-D825-622A-3DF6-B61429FFD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9B23F-92A8-4CA4-88B3-A4EBB87D1276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D483D7C5-0126-797A-1098-7481294AA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C1603CF8-DF5A-1EC8-3B87-CDBF69119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68F8AB-27DB-14EB-9F63-E2DBC970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6022E-0A56-4399-9B80-37472D507670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1BB61ACC-5F0A-18B5-F69E-641F7C4B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78A8AC7F-8222-EC34-4F09-97F001011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A8891A-90BF-BA4A-B727-D831A36BE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8FFFC-8BB5-482B-9571-1B4A7A27D70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D3487324-2366-B3D1-9676-BA36D9954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D0288C24-E8D7-F9A6-7C9B-B3CA3533E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81C5CA-999C-1465-14CE-613D18A1B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3F899-FD93-46BB-B83C-E9A4A953038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C4860E08-AEF6-A657-7CA0-2404A66C7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144A9BE-2022-2334-F834-8AAC6D8FC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D55480-488C-BAA0-BA8E-86CE9AB59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4FC8B-3A8B-493A-9064-9393806F93F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F19FA645-D71B-994C-8F61-788FBDA4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67E89BAA-9131-AEB6-C636-315AEECF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/>
              <a:t>2</a:t>
            </a:r>
          </a:p>
        </p:txBody>
      </p:sp>
      <p:sp>
        <p:nvSpPr>
          <p:cNvPr id="389124" name="Rectangle 4">
            <a:extLst>
              <a:ext uri="{FF2B5EF4-FFF2-40B4-BE49-F238E27FC236}">
                <a16:creationId xmlns:a16="http://schemas.microsoft.com/office/drawing/2014/main" id="{AFB87D40-D4E0-2DBD-DC27-A25B00CB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E1E06A35-41D0-42C3-16C5-1D596096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6" name="Rectangle 6">
            <a:extLst>
              <a:ext uri="{FF2B5EF4-FFF2-40B4-BE49-F238E27FC236}">
                <a16:creationId xmlns:a16="http://schemas.microsoft.com/office/drawing/2014/main" id="{F4A71CFB-2F8A-CFE0-104F-897BA73EE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E7331243-DB03-7381-F594-F799246F0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.jpeg" /><Relationship Id="rId4" Type="http://schemas.openxmlformats.org/officeDocument/2006/relationships/hyperlink" Target="http://www.db-book.com/" TargetMode="Externa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0D58629B-74A4-AEB8-BE41-FE8CC153D3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A205FD73-0EC2-0FDA-B4F4-2BBF2706D3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D25CA56B-3097-9A6D-8537-2E2951AACA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23269" name="Rectangle 5">
            <a:extLst>
              <a:ext uri="{FF2B5EF4-FFF2-40B4-BE49-F238E27FC236}">
                <a16:creationId xmlns:a16="http://schemas.microsoft.com/office/drawing/2014/main" id="{8BC0F2AB-CF4B-9EAF-2180-A501FB5255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93E4F6D9-B1E2-4B95-BC53-CCA92A6D46E7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523270" name="Rectangle 6">
            <a:extLst>
              <a:ext uri="{FF2B5EF4-FFF2-40B4-BE49-F238E27FC236}">
                <a16:creationId xmlns:a16="http://schemas.microsoft.com/office/drawing/2014/main" id="{E566C6ED-19AF-87D3-6B3F-5AD7C4A93A68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523270" name="Rectangle 6">
                        <a:extLst>
                          <a:ext uri="{FF2B5EF4-FFF2-40B4-BE49-F238E27FC236}">
                            <a16:creationId xmlns:a16="http://schemas.microsoft.com/office/drawing/2014/main" id="{E566C6ED-19AF-87D3-6B3F-5AD7C4A93A68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1" name="Text Box 7">
            <a:extLst>
              <a:ext uri="{FF2B5EF4-FFF2-40B4-BE49-F238E27FC236}">
                <a16:creationId xmlns:a16="http://schemas.microsoft.com/office/drawing/2014/main" id="{0E2B402C-EFED-11D3-85CB-E6408687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523272" name="Picture 8">
            <a:extLst>
              <a:ext uri="{FF2B5EF4-FFF2-40B4-BE49-F238E27FC236}">
                <a16:creationId xmlns:a16="http://schemas.microsoft.com/office/drawing/2014/main" id="{09BD8F11-3248-EBDA-C209-219851FB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96EE-602B-D44F-32F3-C1756AE8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8FDF-781D-D135-B059-BB2F496E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F26BB-AC14-BA02-9B57-CFC2CEE44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5CAAF-3DFC-4AD2-BEB5-AE52AB4F0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5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3EA99-97E3-BCE9-39CA-0B89838E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F7B9A-8EE9-6CDE-5D04-8B4E16E9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6EEC-4823-DA0E-CDFE-563418475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4BB250-6035-4B54-893A-4A22EBA14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9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501D-A3E3-DAB1-A6E1-2C67BE5D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98BE-E088-F21D-154E-9FBFCF6C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D282-7FD5-D0FF-A984-AD23DBD24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07407C-EDBC-40E6-9CC1-DF320DDD3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98B5-89B9-B58C-8826-207A372E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9B87-9063-C1AD-11A2-4470DAC3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A9AB-EDEB-244D-33AA-931FFD548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AAF99F-D4CC-4212-AD61-C2A922B80D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5A7-53F6-9414-7958-7861377A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C82B-3184-470F-9138-25EB1F21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91C-175B-8998-2D40-B7DFD904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EE6E-F6BD-D706-750A-5D974B6C9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785F92-0A30-45C6-B5E1-7DFF12453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8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1840-6CD3-C214-64F5-16A98AA4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385F-E27A-5FC7-3644-569C1CBC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22ED3-95E8-1669-AA69-60421A57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0AE2E-5B89-0E45-292B-A84A32A84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A185-9808-FC5B-353D-183AE5659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620F4-C2DB-0FB0-D42A-2A6A8B063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9D2B55-A67F-41AE-856A-E5698EF05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08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BF5F-8B3F-AD88-8F0D-58F46B35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9C38B-25D2-6F1F-EE14-E3CD10D30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5BE73-46F2-4F7B-8D77-A6D0428837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B37D1-0FAC-C80F-E7AC-C47930C3E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78DEA-6902-4445-A408-1756FFE26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2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C4C8-88E9-62DB-1FD6-14F72FA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8027-0529-E1D2-7B7C-15FD02EF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F8DBB-47B9-DC37-51E4-E90024FC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9AD0D-629D-D637-F153-408778913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315FA-17B3-4C36-88A0-E260F0F0C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4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DD9D-0478-46C3-36B8-B73BE850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BF4B-5F63-EC5A-BC3A-03430923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33F2-A06D-C78A-E32D-F119FA1A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2A7D2-1CC8-66A0-66A9-5609B87A5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4644DB-A3DD-406D-9762-40FD0AD0CB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1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52F89B6C-5148-5392-E8B1-BEF54F64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AD471B22-ECEA-42F7-7200-C9DEA56D20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69EDD39-BC23-4470-8136-9397AC612A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22244" name="Text Box 4">
            <a:extLst>
              <a:ext uri="{FF2B5EF4-FFF2-40B4-BE49-F238E27FC236}">
                <a16:creationId xmlns:a16="http://schemas.microsoft.com/office/drawing/2014/main" id="{43BDB434-5A82-2130-C424-7CC759A0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22245" name="Text Box 5">
            <a:extLst>
              <a:ext uri="{FF2B5EF4-FFF2-40B4-BE49-F238E27FC236}">
                <a16:creationId xmlns:a16="http://schemas.microsoft.com/office/drawing/2014/main" id="{3EFC5C84-9F0D-7D58-ED04-B0BA4DDF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3.</a:t>
            </a:r>
            <a:fld id="{1D0C9F48-510A-47BC-BBF1-FD123DDD7DD9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522246" name="Rectangle 6">
            <a:extLst>
              <a:ext uri="{FF2B5EF4-FFF2-40B4-BE49-F238E27FC236}">
                <a16:creationId xmlns:a16="http://schemas.microsoft.com/office/drawing/2014/main" id="{74F36106-6DA1-37D7-4A0E-FBDD06AEE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22247" name="Text Box 7">
            <a:extLst>
              <a:ext uri="{FF2B5EF4-FFF2-40B4-BE49-F238E27FC236}">
                <a16:creationId xmlns:a16="http://schemas.microsoft.com/office/drawing/2014/main" id="{9BCFA40E-35D6-B19E-3294-C65A7CB2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22248" name="Freeform 8">
            <a:extLst>
              <a:ext uri="{FF2B5EF4-FFF2-40B4-BE49-F238E27FC236}">
                <a16:creationId xmlns:a16="http://schemas.microsoft.com/office/drawing/2014/main" id="{7F467156-C03E-0F96-FEE9-CA58BBC5095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249" name="Picture 9">
            <a:extLst>
              <a:ext uri="{FF2B5EF4-FFF2-40B4-BE49-F238E27FC236}">
                <a16:creationId xmlns:a16="http://schemas.microsoft.com/office/drawing/2014/main" id="{82D89F38-6C68-407F-FC7C-E90160DC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7.wmf" /><Relationship Id="rId4" Type="http://schemas.openxmlformats.org/officeDocument/2006/relationships/oleObject" Target="../embeddings/oleObject2.bin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1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A276AEA1-C988-F2AB-A6D7-CBE04303A2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FF0C8F07-CA6F-82D3-199A-9D4C84BC4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and Alter Table Constructs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AF01BFC1-1E4C-CB27-B65A-AD6D0A7CD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>
                <a:solidFill>
                  <a:srgbClr val="000099"/>
                </a:solidFill>
              </a:rPr>
              <a:t>drop table </a:t>
            </a:r>
            <a:r>
              <a:rPr lang="en-US" altLang="en-US" sz="2000" i="1"/>
              <a:t>student</a:t>
            </a:r>
            <a:endParaRPr lang="en-US" altLang="en-US" sz="2000" b="1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/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>
                <a:solidFill>
                  <a:srgbClr val="000099"/>
                </a:solidFill>
              </a:rPr>
              <a:t>delete from </a:t>
            </a:r>
            <a:r>
              <a:rPr lang="en-US" altLang="en-US" sz="2000" i="1"/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/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>
                <a:solidFill>
                  <a:srgbClr val="000099"/>
                </a:solidFill>
              </a:rPr>
              <a:t>alter table</a:t>
            </a:r>
            <a:r>
              <a:rPr lang="en-US" altLang="en-US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 b="1"/>
              <a:t>alter table </a:t>
            </a:r>
            <a:r>
              <a:rPr lang="en-US" altLang="en-US" sz="2000" i="1"/>
              <a:t>r </a:t>
            </a:r>
            <a:r>
              <a:rPr lang="en-US" altLang="en-US" sz="2000" b="1"/>
              <a:t>add </a:t>
            </a:r>
            <a:r>
              <a:rPr lang="en-US" altLang="en-US" sz="2000" i="1"/>
              <a:t>A D</a:t>
            </a:r>
            <a:endParaRPr lang="en-US" alt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i="1"/>
              <a:t> </a:t>
            </a:r>
            <a:r>
              <a:rPr lang="en-US" altLang="en-US" sz="2000"/>
              <a:t>where </a:t>
            </a:r>
            <a:r>
              <a:rPr lang="en-US" altLang="en-US" sz="2000" i="1"/>
              <a:t>A</a:t>
            </a:r>
            <a:r>
              <a:rPr lang="en-US" altLang="en-US" sz="2000"/>
              <a:t> is the name of the attribute to be added to relation </a:t>
            </a:r>
            <a:r>
              <a:rPr lang="en-US" altLang="en-US" sz="2000" i="1"/>
              <a:t>r </a:t>
            </a:r>
            <a:r>
              <a:rPr lang="en-US" altLang="en-US" sz="2000"/>
              <a:t> and </a:t>
            </a:r>
            <a:r>
              <a:rPr lang="en-US" altLang="en-US" sz="2000" i="1"/>
              <a:t>D</a:t>
            </a:r>
            <a:r>
              <a:rPr lang="en-US" altLang="en-US" sz="2000"/>
              <a:t> is the domain of </a:t>
            </a:r>
            <a:r>
              <a:rPr lang="en-US" altLang="en-US" sz="2000" i="1"/>
              <a:t>A.</a:t>
            </a:r>
            <a:endParaRPr lang="en-US" altLang="en-US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/>
              <a:t>All tuples in the relation are assigned </a:t>
            </a:r>
            <a:r>
              <a:rPr lang="en-US" altLang="en-US" sz="2000" i="1"/>
              <a:t>null</a:t>
            </a:r>
            <a:r>
              <a:rPr lang="en-US" altLang="en-US" sz="2000"/>
              <a:t> as the value for the new attribute.</a:t>
            </a:r>
            <a:r>
              <a:rPr lang="en-US" altLang="en-US"/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000" b="1"/>
              <a:t>alter table </a:t>
            </a:r>
            <a:r>
              <a:rPr lang="en-US" altLang="en-US" sz="2000" i="1"/>
              <a:t>r</a:t>
            </a:r>
            <a:r>
              <a:rPr lang="en-US" altLang="en-US" sz="2000" b="1"/>
              <a:t> drop</a:t>
            </a:r>
            <a:r>
              <a:rPr lang="en-US" altLang="en-US" sz="2000" i="1"/>
              <a:t> A</a:t>
            </a:r>
            <a:r>
              <a:rPr lang="en-US" altLang="en-US" i="1"/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2000"/>
              <a:t>where </a:t>
            </a:r>
            <a:r>
              <a:rPr lang="en-US" altLang="en-US" sz="2000" i="1"/>
              <a:t>A</a:t>
            </a:r>
            <a:r>
              <a:rPr lang="en-US" altLang="en-US" sz="2000"/>
              <a:t> is the name of an attribute of relation</a:t>
            </a:r>
            <a:r>
              <a:rPr lang="en-US" altLang="en-US" sz="2000" i="1"/>
              <a:t> r</a:t>
            </a:r>
            <a:endParaRPr lang="en-US" alt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2000"/>
              <a:t>Dropping of attributes not supported by many databases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A8D5028-81C7-6267-BDB1-DE7B7DC6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Basic Query Structure 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D9E01E10-DAB3-659A-E9C8-AF72D7EE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2000"/>
              <a:t>The SQL </a:t>
            </a:r>
            <a:r>
              <a:rPr lang="en-US" altLang="en-US" sz="2000" b="1">
                <a:solidFill>
                  <a:srgbClr val="000099"/>
                </a:solidFill>
              </a:rPr>
              <a:t>data-manipulation language (DML)</a:t>
            </a:r>
            <a:r>
              <a:rPr lang="en-US" altLang="en-US" sz="200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altLang="en-US" sz="2000"/>
              <a:t>A typical SQL query has the form: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select </a:t>
            </a:r>
            <a:r>
              <a:rPr lang="en-US" altLang="en-US" sz="2000" i="1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 i="1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from</a:t>
            </a:r>
            <a:r>
              <a:rPr lang="en-US" altLang="en-US" sz="2000"/>
              <a:t>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, ..., </a:t>
            </a:r>
            <a:r>
              <a:rPr lang="en-US" altLang="en-US" sz="2000" i="1"/>
              <a:t>r</a:t>
            </a:r>
            <a:r>
              <a:rPr lang="en-US" altLang="en-US" sz="2000" i="1" baseline="-25000"/>
              <a:t>m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where </a:t>
            </a:r>
            <a:r>
              <a:rPr lang="en-US" altLang="en-US" sz="2000" i="1"/>
              <a:t>P</a:t>
            </a:r>
            <a:br>
              <a:rPr lang="en-US" altLang="en-US" i="1"/>
            </a:br>
            <a:endParaRPr lang="en-US" alt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sz="2000" i="1"/>
              <a:t>A</a:t>
            </a:r>
            <a:r>
              <a:rPr lang="en-US" altLang="en-US" sz="2000" i="1" baseline="-25000"/>
              <a:t>i </a:t>
            </a:r>
            <a:r>
              <a:rPr lang="en-US" altLang="en-US" sz="2000"/>
              <a:t>represents an attribute</a:t>
            </a:r>
            <a:endParaRPr lang="en-US" alt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sz="2000" i="1"/>
              <a:t>R</a:t>
            </a:r>
            <a:r>
              <a:rPr lang="en-US" altLang="en-US" sz="2000" i="1" baseline="-25000"/>
              <a:t>i </a:t>
            </a:r>
            <a:r>
              <a:rPr lang="en-US" altLang="en-US" sz="2000"/>
              <a:t>represents a relation</a:t>
            </a:r>
            <a:endParaRPr lang="en-US" alt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en-US" sz="2000" i="1"/>
              <a:t>P</a:t>
            </a:r>
            <a:r>
              <a:rPr lang="en-US" altLang="en-US" sz="2000"/>
              <a:t> is a predicate.</a:t>
            </a:r>
            <a:endParaRPr lang="en-US" altLang="en-US"/>
          </a:p>
          <a:p>
            <a:pPr>
              <a:tabLst>
                <a:tab pos="2055813" algn="l"/>
              </a:tabLst>
            </a:pPr>
            <a:r>
              <a:rPr lang="en-US" altLang="en-US" sz="2000"/>
              <a:t>The result of an SQL query is a relation.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B16CC028-F92A-FA60-C874-8A86D5D9F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select Clause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B9193795-59E4-4480-2A02-5D9868EA2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/>
              <a:t>The </a:t>
            </a:r>
            <a:r>
              <a:rPr lang="en-US" altLang="en-US" b="1"/>
              <a:t>select</a:t>
            </a:r>
            <a:r>
              <a:rPr lang="en-US" altLang="en-US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/>
              <a:t>Example: find the names of all instructors: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b="1"/>
              <a:t>select </a:t>
            </a:r>
            <a:r>
              <a:rPr lang="en-US" altLang="en-US" i="1"/>
              <a:t>name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b="1"/>
              <a:t>from </a:t>
            </a:r>
            <a:r>
              <a:rPr lang="en-US" altLang="en-US" i="1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/>
              <a:t>E.g.   </a:t>
            </a:r>
            <a:r>
              <a:rPr lang="en-US" altLang="en-US" i="1"/>
              <a:t>Name</a:t>
            </a:r>
            <a:r>
              <a:rPr lang="en-US" altLang="en-US"/>
              <a:t> ≡ </a:t>
            </a:r>
            <a:r>
              <a:rPr lang="en-US" altLang="en-US" i="1"/>
              <a:t>NAME</a:t>
            </a:r>
            <a:r>
              <a:rPr lang="en-US" altLang="en-US"/>
              <a:t> ≡ </a:t>
            </a:r>
            <a:r>
              <a:rPr lang="en-US" altLang="en-US" i="1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93629FB6-F766-2694-9CEE-0F923537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AC5E4AD4-8864-CC4D-FC6F-CF2CA8DE5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2000"/>
              <a:t>SQL allows duplicates in relations as well as in query results.</a:t>
            </a:r>
            <a:endParaRPr lang="en-US" altLang="en-US"/>
          </a:p>
          <a:p>
            <a:pPr>
              <a:tabLst>
                <a:tab pos="2055813" algn="l"/>
              </a:tabLst>
            </a:pPr>
            <a:r>
              <a:rPr lang="en-US" altLang="en-US" sz="2000"/>
              <a:t>To force the elimination of duplicates, insert the keyword </a:t>
            </a:r>
            <a:r>
              <a:rPr lang="en-US" altLang="en-US" sz="2000" b="1">
                <a:solidFill>
                  <a:srgbClr val="000099"/>
                </a:solidFill>
              </a:rPr>
              <a:t>distinct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2000"/>
              <a:t> after select</a:t>
            </a:r>
            <a:r>
              <a:rPr lang="en-US" altLang="en-US" sz="2000" b="1"/>
              <a:t>.</a:t>
            </a:r>
            <a:endParaRPr lang="en-US" altLang="en-US" b="1"/>
          </a:p>
          <a:p>
            <a:pPr>
              <a:tabLst>
                <a:tab pos="2055813" algn="l"/>
              </a:tabLst>
            </a:pPr>
            <a:r>
              <a:rPr lang="en-US" altLang="en-US" sz="2000"/>
              <a:t>Find the names of all departments with instructor, and remove duplicates</a:t>
            </a:r>
            <a:endParaRPr lang="en-US" alt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select distinct </a:t>
            </a:r>
            <a:r>
              <a:rPr lang="en-US" altLang="en-US" sz="2000" i="1"/>
              <a:t>dept_name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pPr>
              <a:tabLst>
                <a:tab pos="2055813" algn="l"/>
              </a:tabLst>
            </a:pPr>
            <a:r>
              <a:rPr lang="en-US" altLang="en-US" sz="2000"/>
              <a:t>The keyword </a:t>
            </a:r>
            <a:r>
              <a:rPr lang="en-US" altLang="en-US" sz="2000" b="1"/>
              <a:t>all </a:t>
            </a:r>
            <a:r>
              <a:rPr lang="en-US" altLang="en-US" sz="2000"/>
              <a:t>specifies that duplicates not be removed.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select all</a:t>
            </a:r>
            <a:r>
              <a:rPr lang="en-US" altLang="en-US" sz="2000"/>
              <a:t> </a:t>
            </a:r>
            <a:r>
              <a:rPr lang="en-US" altLang="en-US" sz="2000" i="1"/>
              <a:t>dept_name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887F4C3C-D0FE-13CB-4491-CA69FFD66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2F246E7-88D0-7C60-99E1-0AE62A044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2000"/>
              <a:t>An asterisk in the select clause denotes “all attributes”</a:t>
            </a:r>
            <a:endParaRPr lang="en-US" alt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b="1"/>
              <a:t>			</a:t>
            </a:r>
            <a:r>
              <a:rPr lang="en-US" altLang="en-US" sz="2000" b="1"/>
              <a:t>select </a:t>
            </a:r>
            <a:r>
              <a:rPr lang="en-US" altLang="en-US" sz="2000"/>
              <a:t>*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pPr>
              <a:tabLst>
                <a:tab pos="2055813" algn="l"/>
              </a:tabLst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000099"/>
                </a:solidFill>
              </a:rPr>
              <a:t>select</a:t>
            </a:r>
            <a:r>
              <a:rPr lang="en-US" altLang="en-US" sz="2000"/>
              <a:t> clause can contain arithmetic expressions involving the operation, +, –, </a:t>
            </a:r>
            <a:r>
              <a:rPr lang="en-US" altLang="en-US" sz="2000">
                <a:latin typeface="Symbol" panose="05050102010706020507" pitchFamily="18" charset="2"/>
              </a:rPr>
              <a:t></a:t>
            </a:r>
            <a:r>
              <a:rPr lang="en-US" altLang="en-US" sz="2000"/>
              <a:t>, and /, and operating on constants or attributes of tuples.</a:t>
            </a:r>
            <a:endParaRPr lang="en-US" altLang="en-US"/>
          </a:p>
          <a:p>
            <a:pPr>
              <a:tabLst>
                <a:tab pos="2055813" algn="l"/>
              </a:tabLst>
            </a:pPr>
            <a:r>
              <a:rPr lang="en-US" altLang="en-US" sz="2000"/>
              <a:t>The query:</a:t>
            </a:r>
            <a:r>
              <a:rPr lang="en-US" altLang="en-US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b="1"/>
              <a:t>	                  </a:t>
            </a:r>
            <a:r>
              <a:rPr lang="en-US" altLang="en-US" sz="2000" b="1"/>
              <a:t>select</a:t>
            </a:r>
            <a:r>
              <a:rPr lang="en-US" altLang="en-US" sz="2000"/>
              <a:t> </a:t>
            </a:r>
            <a:r>
              <a:rPr lang="en-US" altLang="en-US" sz="2000" i="1"/>
              <a:t>ID, name, salary/12</a:t>
            </a:r>
            <a:br>
              <a:rPr lang="en-US" altLang="en-US" sz="2000"/>
            </a:br>
            <a:r>
              <a:rPr lang="en-US" altLang="en-US" sz="2000"/>
              <a:t>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i="1"/>
              <a:t>	</a:t>
            </a:r>
            <a:r>
              <a:rPr lang="en-US" altLang="en-US" sz="2000"/>
              <a:t>would return a relation that is the same as the </a:t>
            </a:r>
            <a:r>
              <a:rPr lang="en-US" altLang="en-US" sz="2000" i="1"/>
              <a:t>instructor </a:t>
            </a:r>
            <a:r>
              <a:rPr lang="en-US" altLang="en-US" sz="2000"/>
              <a:t>relation, except that the value of the attribute </a:t>
            </a:r>
            <a:r>
              <a:rPr lang="en-US" altLang="en-US" sz="2000" i="1"/>
              <a:t>salary </a:t>
            </a:r>
            <a:r>
              <a:rPr lang="en-US" altLang="en-US" sz="2000"/>
              <a:t>is divided by 12.</a:t>
            </a:r>
            <a:endParaRPr lang="en-US" alt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5F1CC550-7E1D-1DDD-20D0-9DA4C36D7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where Clause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365239AD-354F-0709-A634-47D9B598B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000099"/>
                </a:solidFill>
              </a:rPr>
              <a:t>where</a:t>
            </a:r>
            <a:r>
              <a:rPr lang="en-US" altLang="en-US" sz="2000" b="1"/>
              <a:t> </a:t>
            </a:r>
            <a:r>
              <a:rPr lang="en-US" altLang="en-US" sz="2000"/>
              <a:t>clause specifies conditions that the result must satisfy</a:t>
            </a:r>
            <a:endParaRPr lang="en-US" altLang="en-US"/>
          </a:p>
          <a:p>
            <a:pPr lvl="1">
              <a:tabLst>
                <a:tab pos="1311275" algn="l"/>
              </a:tabLst>
            </a:pPr>
            <a:r>
              <a:rPr lang="en-US" altLang="en-US" sz="2000"/>
              <a:t>Corresponds to the selection predicate of the relational algebra.</a:t>
            </a:r>
            <a:r>
              <a:rPr lang="en-US" altLang="en-US"/>
              <a:t>  </a:t>
            </a:r>
          </a:p>
          <a:p>
            <a:pPr>
              <a:tabLst>
                <a:tab pos="1311275" algn="l"/>
              </a:tabLst>
            </a:pPr>
            <a:r>
              <a:rPr lang="en-US" altLang="en-US" sz="2000"/>
              <a:t>To find all instructors in Comp. Sci. dept with salary &gt; 80000</a:t>
            </a:r>
            <a:r>
              <a:rPr lang="en-US" altLang="en-US" sz="2000" b="1"/>
              <a:t>		select </a:t>
            </a:r>
            <a:r>
              <a:rPr lang="en-US" altLang="en-US" sz="2000" i="1"/>
              <a:t>name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where </a:t>
            </a:r>
            <a:r>
              <a:rPr lang="en-US" altLang="en-US" sz="2000" i="1"/>
              <a:t>dept_name =</a:t>
            </a:r>
            <a:r>
              <a:rPr lang="en-US" altLang="en-US" sz="2000"/>
              <a:t> </a:t>
            </a:r>
            <a:r>
              <a:rPr lang="en-US" altLang="en-US" sz="2000" i="1"/>
              <a:t>‘</a:t>
            </a:r>
            <a:r>
              <a:rPr lang="en-US" altLang="en-US" sz="2000"/>
              <a:t>Comp. Sci.'</a:t>
            </a:r>
            <a:r>
              <a:rPr lang="en-US" altLang="en-US" sz="2000" i="1"/>
              <a:t>  </a:t>
            </a:r>
            <a:r>
              <a:rPr lang="en-US" altLang="en-US" sz="2000" b="1"/>
              <a:t>and </a:t>
            </a:r>
            <a:r>
              <a:rPr lang="en-US" altLang="en-US" sz="2000" i="1"/>
              <a:t>salary </a:t>
            </a:r>
            <a:r>
              <a:rPr lang="en-US" altLang="en-US" sz="2000"/>
              <a:t>&gt; 80000</a:t>
            </a:r>
            <a:endParaRPr lang="en-US" altLang="en-US"/>
          </a:p>
          <a:p>
            <a:pPr>
              <a:tabLst>
                <a:tab pos="1311275" algn="l"/>
              </a:tabLst>
            </a:pPr>
            <a:r>
              <a:rPr lang="en-US" altLang="en-US" sz="2000"/>
              <a:t>Comparison results can be combined using the logical connectives </a:t>
            </a:r>
            <a:r>
              <a:rPr lang="en-US" altLang="en-US" sz="2000" b="1"/>
              <a:t>and, or, </a:t>
            </a:r>
            <a:r>
              <a:rPr lang="en-US" altLang="en-US" sz="2000"/>
              <a:t>and </a:t>
            </a:r>
            <a:r>
              <a:rPr lang="en-US" altLang="en-US" sz="2000" b="1"/>
              <a:t>not.</a:t>
            </a:r>
            <a:r>
              <a:rPr lang="en-US" altLang="en-US"/>
              <a:t> </a:t>
            </a:r>
          </a:p>
          <a:p>
            <a:pPr>
              <a:tabLst>
                <a:tab pos="1311275" algn="l"/>
              </a:tabLst>
            </a:pPr>
            <a:r>
              <a:rPr lang="en-US" altLang="en-US" sz="2000"/>
              <a:t>Comparisons can be applied to results of arithmetic expressions.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11188EF0-09AA-C9DC-7371-B15EC05A7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F76B3646-B3C9-E100-8F09-359D45722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000099"/>
                </a:solidFill>
              </a:rPr>
              <a:t>from</a:t>
            </a:r>
            <a:r>
              <a:rPr lang="en-US" altLang="en-US" sz="2000" b="1"/>
              <a:t> </a:t>
            </a:r>
            <a:r>
              <a:rPr lang="en-US" altLang="en-US" sz="2000"/>
              <a:t>clause lists the relations involved in the query</a:t>
            </a:r>
            <a:endParaRPr lang="en-US" altLang="en-US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/>
              <a:t>Corresponds to the Cartesian product operation of the relational algebra.</a:t>
            </a:r>
            <a:endParaRPr lang="en-US" alt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/>
              <a:t>Find the Cartesian product </a:t>
            </a:r>
            <a:r>
              <a:rPr lang="en-US" altLang="en-US" sz="2000" i="1"/>
              <a:t>instructor X teaches</a:t>
            </a:r>
            <a:endParaRPr lang="en-US" alt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/>
              <a:t>			</a:t>
            </a:r>
            <a:r>
              <a:rPr lang="en-US" altLang="en-US" sz="2000" b="1"/>
              <a:t>select </a:t>
            </a:r>
            <a:r>
              <a:rPr lang="en-US" altLang="en-US" sz="2000">
                <a:latin typeface="Symbol" panose="05050102010706020507" pitchFamily="18" charset="2"/>
              </a:rPr>
              <a:t>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2000" b="1"/>
              <a:t>from </a:t>
            </a:r>
            <a:r>
              <a:rPr lang="en-US" altLang="en-US" sz="2000" i="1"/>
              <a:t>instructor, teaches</a:t>
            </a:r>
            <a:endParaRPr lang="en-US" altLang="en-US" i="1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000"/>
              <a:t>generates every possible instructor – teaches pair, with all attributes from both relations</a:t>
            </a:r>
            <a:endParaRPr lang="en-US" alt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000"/>
              <a:t>Cartesian product not very useful directly, but useful combined with where-clause condition (selection operation in relational algebra)</a:t>
            </a:r>
            <a:endParaRPr lang="en-US" alt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/>
              <a:t>	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DBFA0468-DDF9-2FF3-77C9-F8972D3ED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Cartesian Product: </a:t>
            </a:r>
            <a:r>
              <a:rPr lang="en-US" altLang="en-US" i="1"/>
              <a:t>instructor X teaches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28EB84D0-4152-9F2E-5549-DA197FCE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00388" name="Picture 4">
            <a:extLst>
              <a:ext uri="{FF2B5EF4-FFF2-40B4-BE49-F238E27FC236}">
                <a16:creationId xmlns:a16="http://schemas.microsoft.com/office/drawing/2014/main" id="{F21AC700-D6EB-A9B1-7378-C1684501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0" name="Text Box 6">
            <a:extLst>
              <a:ext uri="{FF2B5EF4-FFF2-40B4-BE49-F238E27FC236}">
                <a16:creationId xmlns:a16="http://schemas.microsoft.com/office/drawing/2014/main" id="{1F42AE69-B289-824A-1219-C98E5152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instructor</a:t>
            </a:r>
          </a:p>
        </p:txBody>
      </p:sp>
      <p:sp>
        <p:nvSpPr>
          <p:cNvPr id="400391" name="Text Box 7">
            <a:extLst>
              <a:ext uri="{FF2B5EF4-FFF2-40B4-BE49-F238E27FC236}">
                <a16:creationId xmlns:a16="http://schemas.microsoft.com/office/drawing/2014/main" id="{891353E7-8568-707C-17E3-31D82BA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teaches</a:t>
            </a:r>
          </a:p>
        </p:txBody>
      </p:sp>
      <p:pic>
        <p:nvPicPr>
          <p:cNvPr id="400392" name="Picture 8">
            <a:extLst>
              <a:ext uri="{FF2B5EF4-FFF2-40B4-BE49-F238E27FC236}">
                <a16:creationId xmlns:a16="http://schemas.microsoft.com/office/drawing/2014/main" id="{7D53BDEC-F871-C366-3563-863907E9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3" name="Picture 9">
            <a:extLst>
              <a:ext uri="{FF2B5EF4-FFF2-40B4-BE49-F238E27FC236}">
                <a16:creationId xmlns:a16="http://schemas.microsoft.com/office/drawing/2014/main" id="{F15598A2-9B37-6921-8C01-F2B18E4A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9" name="Group 11">
            <a:extLst>
              <a:ext uri="{FF2B5EF4-FFF2-40B4-BE49-F238E27FC236}">
                <a16:creationId xmlns:a16="http://schemas.microsoft.com/office/drawing/2014/main" id="{B0B669B0-CD06-DC49-6665-27A4A5CE2C1B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01417" name="Picture 3" descr="allFigures.pdf">
              <a:extLst>
                <a:ext uri="{FF2B5EF4-FFF2-40B4-BE49-F238E27FC236}">
                  <a16:creationId xmlns:a16="http://schemas.microsoft.com/office/drawing/2014/main" id="{544D2568-6D44-2F3A-37FE-407D75FCE83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414" name="Picture 3" descr="allFigures.pdf">
              <a:extLst>
                <a:ext uri="{FF2B5EF4-FFF2-40B4-BE49-F238E27FC236}">
                  <a16:creationId xmlns:a16="http://schemas.microsoft.com/office/drawing/2014/main" id="{B0F1D4E1-65F4-2124-30B1-A05A39ED721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415" name="Rectangle 7">
              <a:extLst>
                <a:ext uri="{FF2B5EF4-FFF2-40B4-BE49-F238E27FC236}">
                  <a16:creationId xmlns:a16="http://schemas.microsoft.com/office/drawing/2014/main" id="{B0734AC1-2FE3-4ECE-19AF-96F9C68B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6" name="Rectangle 8">
              <a:extLst>
                <a:ext uri="{FF2B5EF4-FFF2-40B4-BE49-F238E27FC236}">
                  <a16:creationId xmlns:a16="http://schemas.microsoft.com/office/drawing/2014/main" id="{DA13CB6B-778C-CB69-4E7D-3E1F4DCD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8" name="Rectangle 10">
              <a:extLst>
                <a:ext uri="{FF2B5EF4-FFF2-40B4-BE49-F238E27FC236}">
                  <a16:creationId xmlns:a16="http://schemas.microsoft.com/office/drawing/2014/main" id="{DC392684-2F08-68E7-FC7C-2A0094289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AEAB75B2-F2C4-81AF-8E86-C409ACD74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3DD2D752-127C-B858-6F12-B07840D20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altLang="en-US" sz="2000"/>
              <a:t>For all instructors who have taught some course, find their names and the course ID of the courses they taught.</a:t>
            </a:r>
            <a:endParaRPr kumimoji="0"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		 </a:t>
            </a:r>
            <a:r>
              <a:rPr lang="en-US" altLang="en-US" sz="2000" b="1"/>
              <a:t>select </a:t>
            </a:r>
            <a:r>
              <a:rPr lang="en-US" altLang="en-US" sz="2000" i="1"/>
              <a:t>name, course_id</a:t>
            </a:r>
            <a:br>
              <a:rPr lang="en-US" altLang="en-US" sz="2000" i="1"/>
            </a:br>
            <a:r>
              <a:rPr lang="en-US" altLang="en-US" sz="2000" i="1"/>
              <a:t>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instructor, teaches</a:t>
            </a:r>
            <a:br>
              <a:rPr lang="en-US" altLang="en-US" sz="2000" i="1"/>
            </a:br>
            <a:r>
              <a:rPr lang="en-US" altLang="en-US" sz="2000" i="1"/>
              <a:t>          </a:t>
            </a:r>
            <a:r>
              <a:rPr lang="en-US" altLang="en-US" sz="2000" b="1"/>
              <a:t>where  </a:t>
            </a:r>
            <a:r>
              <a:rPr lang="en-US" altLang="en-US" sz="2000" b="1" i="1"/>
              <a:t> </a:t>
            </a:r>
            <a:r>
              <a:rPr lang="en-US" altLang="en-US" sz="2000" i="1"/>
              <a:t>instructor.ID = teaches.ID</a:t>
            </a:r>
            <a:endParaRPr lang="en-US" altLang="en-US" i="1"/>
          </a:p>
          <a:p>
            <a:r>
              <a:rPr lang="en-US" altLang="en-US" sz="2000"/>
              <a:t>Find the course ID, semester, year and title of each course offered by the Comp. Sci. department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000" b="1"/>
              <a:t>select </a:t>
            </a:r>
            <a:r>
              <a:rPr lang="en-US" altLang="en-US" sz="2000" i="1"/>
              <a:t>section.course_id, semester, year, title</a:t>
            </a:r>
            <a:br>
              <a:rPr lang="en-US" altLang="en-US" sz="2000" i="1"/>
            </a:br>
            <a:r>
              <a:rPr lang="en-US" altLang="en-US" sz="2000" i="1"/>
              <a:t>          </a:t>
            </a:r>
            <a:r>
              <a:rPr lang="en-US" altLang="en-US" sz="2000" b="1"/>
              <a:t>from </a:t>
            </a:r>
            <a:r>
              <a:rPr lang="en-US" altLang="en-US" sz="2000" i="1"/>
              <a:t>section, course</a:t>
            </a:r>
            <a:br>
              <a:rPr lang="en-US" altLang="en-US" sz="2000" i="1"/>
            </a:br>
            <a:r>
              <a:rPr lang="en-US" altLang="en-US" sz="2000" i="1"/>
              <a:t>          </a:t>
            </a:r>
            <a:r>
              <a:rPr lang="en-US" altLang="en-US" sz="2000" b="1"/>
              <a:t>where  </a:t>
            </a:r>
            <a:r>
              <a:rPr lang="en-US" altLang="en-US" sz="2000" b="1" i="1"/>
              <a:t> </a:t>
            </a:r>
            <a:r>
              <a:rPr lang="en-US" altLang="en-US" sz="2000" i="1"/>
              <a:t>section.course_id = course.course_id  </a:t>
            </a:r>
            <a:r>
              <a:rPr lang="en-US" altLang="en-US" sz="2000" b="1"/>
              <a:t>and</a:t>
            </a:r>
            <a:br>
              <a:rPr lang="en-US" altLang="en-US" sz="2000" b="1"/>
            </a:br>
            <a:r>
              <a:rPr lang="en-US" altLang="en-US" sz="2000" b="1"/>
              <a:t>                         </a:t>
            </a:r>
            <a:r>
              <a:rPr lang="en-US" altLang="en-US" sz="2000" i="1"/>
              <a:t>dept_name =</a:t>
            </a:r>
            <a:r>
              <a:rPr lang="en-US" altLang="en-US" sz="2000"/>
              <a:t> ‘Comp. Sci.'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0157353-DFD0-B7EB-03C2-71B039DD4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 Writing Some Queries in SQL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82244B62-7FBD-4AD0-9113-AA560F2F6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Suggest queries to be written…..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18B30C11-AA28-9C21-DB6F-84E657C6F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Chapter 3:  Introduction to SQL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6FFB39D7-DD06-C9C6-7618-C96FC6212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2000"/>
              <a:t>Overview of the SQL Query Language</a:t>
            </a:r>
            <a:endParaRPr lang="en-US" altLang="en-US"/>
          </a:p>
          <a:p>
            <a:r>
              <a:rPr lang="en-US" altLang="en-US" sz="2000"/>
              <a:t>Data Definition</a:t>
            </a:r>
            <a:endParaRPr lang="en-US" altLang="en-US"/>
          </a:p>
          <a:p>
            <a:r>
              <a:rPr lang="en-US" altLang="en-US" sz="2000"/>
              <a:t>Basic Query Structure</a:t>
            </a:r>
            <a:endParaRPr lang="en-US" altLang="en-US"/>
          </a:p>
          <a:p>
            <a:r>
              <a:rPr lang="en-US" altLang="en-US" sz="2000"/>
              <a:t>Additional Basic Operations</a:t>
            </a:r>
            <a:endParaRPr lang="en-US" altLang="en-US"/>
          </a:p>
          <a:p>
            <a:r>
              <a:rPr lang="en-US" altLang="en-US" sz="2000"/>
              <a:t>Set Operations</a:t>
            </a:r>
            <a:endParaRPr lang="en-US" altLang="en-US"/>
          </a:p>
          <a:p>
            <a:r>
              <a:rPr lang="en-US" altLang="en-US" sz="2000"/>
              <a:t>Null Values</a:t>
            </a:r>
            <a:endParaRPr lang="en-US" altLang="en-US"/>
          </a:p>
          <a:p>
            <a:r>
              <a:rPr lang="en-US" altLang="en-US" sz="2000"/>
              <a:t>Aggregate Functions</a:t>
            </a:r>
            <a:endParaRPr lang="en-US" altLang="en-US"/>
          </a:p>
          <a:p>
            <a:r>
              <a:rPr lang="en-US" altLang="en-US" sz="2000"/>
              <a:t>Nested Subqueries</a:t>
            </a:r>
            <a:endParaRPr lang="en-US" altLang="en-US"/>
          </a:p>
          <a:p>
            <a:r>
              <a:rPr lang="en-US" altLang="en-US" sz="2000"/>
              <a:t>Modification of the Database 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61A3394A-03E0-EAB0-8229-17C0AEB42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639CE6A2-165E-69EA-05C2-F1BDF6296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Natural join matches tuples with the same values for all common attributes, and retains only one copy of each common column</a:t>
            </a:r>
            <a:endParaRPr lang="en-US" altLang="en-US"/>
          </a:p>
          <a:p>
            <a:r>
              <a:rPr lang="en-US" altLang="en-US" sz="2000" b="1"/>
              <a:t>select </a:t>
            </a:r>
            <a:r>
              <a:rPr lang="en-US" altLang="en-US" sz="2000" i="1"/>
              <a:t>*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 i="1"/>
              <a:t>instructor </a:t>
            </a:r>
            <a:r>
              <a:rPr lang="en-US" altLang="en-US" sz="2000" b="1"/>
              <a:t>natural join </a:t>
            </a:r>
            <a:r>
              <a:rPr lang="en-US" altLang="en-US" sz="2000" i="1"/>
              <a:t>teaches</a:t>
            </a:r>
            <a:r>
              <a:rPr lang="en-US" altLang="en-US" sz="2000"/>
              <a:t>;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03460" name="Picture 4">
            <a:extLst>
              <a:ext uri="{FF2B5EF4-FFF2-40B4-BE49-F238E27FC236}">
                <a16:creationId xmlns:a16="http://schemas.microsoft.com/office/drawing/2014/main" id="{E04234D8-92E7-8734-43EE-9EC0DF69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8D218DC6-91EF-2CA4-16A8-341AD487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 Example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77B1D8E2-F503-E717-6FE5-67BDBC4B9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</a:t>
            </a:r>
          </a:p>
          <a:p>
            <a:pPr lvl="1"/>
            <a:r>
              <a:rPr lang="en-US" altLang="en-US" b="1"/>
              <a:t>select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course_id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instructor, teaches</a:t>
            </a:r>
            <a:br>
              <a:rPr lang="en-US" altLang="en-US" i="1"/>
            </a:br>
            <a:r>
              <a:rPr lang="en-US" altLang="en-US" b="1"/>
              <a:t>where </a:t>
            </a:r>
            <a:r>
              <a:rPr lang="en-US" altLang="en-US" i="1"/>
              <a:t>instructor.ID </a:t>
            </a:r>
            <a:r>
              <a:rPr lang="en-US" altLang="en-US"/>
              <a:t>= </a:t>
            </a:r>
            <a:r>
              <a:rPr lang="en-US" altLang="en-US" i="1"/>
              <a:t>teaches.ID</a:t>
            </a:r>
            <a:r>
              <a:rPr lang="en-US" altLang="en-US"/>
              <a:t>;</a:t>
            </a:r>
          </a:p>
          <a:p>
            <a:pPr lvl="1">
              <a:buFont typeface="Monotype Sorts" charset="2"/>
              <a:buNone/>
            </a:pPr>
            <a:endParaRPr lang="en-US" altLang="en-US"/>
          </a:p>
          <a:p>
            <a:pPr lvl="1"/>
            <a:r>
              <a:rPr lang="en-US" altLang="en-US" b="1"/>
              <a:t>select </a:t>
            </a:r>
            <a:r>
              <a:rPr lang="en-US" altLang="en-US" i="1"/>
              <a:t>name</a:t>
            </a:r>
            <a:r>
              <a:rPr lang="en-US" altLang="en-US"/>
              <a:t>,</a:t>
            </a:r>
            <a:r>
              <a:rPr lang="en-US" altLang="en-US" i="1"/>
              <a:t> course_id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instructor </a:t>
            </a:r>
            <a:r>
              <a:rPr lang="en-US" altLang="en-US" b="1"/>
              <a:t>natural join </a:t>
            </a:r>
            <a:r>
              <a:rPr lang="en-US" altLang="en-US" i="1"/>
              <a:t>teaches</a:t>
            </a:r>
            <a:r>
              <a:rPr lang="en-US" altLang="en-US"/>
              <a:t>;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D02CE7A8-36E9-8EA0-F931-D44E79C14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 (Cont.)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711ACEF1-62B2-AF8A-7EAD-D854DD712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/>
          <a:lstStyle/>
          <a:p>
            <a:r>
              <a:rPr lang="en-US" altLang="en-US"/>
              <a:t>Danger in natural join: beware of unrelated attributes with same name which get equated incorrectly</a:t>
            </a:r>
            <a:endParaRPr lang="en-US" altLang="en-US" sz="1600"/>
          </a:p>
          <a:p>
            <a:r>
              <a:rPr lang="en-US" altLang="en-US"/>
              <a:t>List the names of instructors along with the the titles of courses that they teach</a:t>
            </a:r>
            <a:r>
              <a:rPr lang="en-US" altLang="en-US" sz="1600"/>
              <a:t> </a:t>
            </a:r>
          </a:p>
          <a:p>
            <a:pPr lvl="1"/>
            <a:r>
              <a:rPr lang="en-US" altLang="en-US"/>
              <a:t>Incorrect version (makes</a:t>
            </a:r>
            <a:r>
              <a:rPr lang="en-US" altLang="en-US" sz="1600"/>
              <a:t> </a:t>
            </a:r>
            <a:r>
              <a:rPr lang="en-US" altLang="en-US"/>
              <a:t>course.dept_name</a:t>
            </a:r>
            <a:r>
              <a:rPr lang="en-US" altLang="en-US" sz="1600"/>
              <a:t> </a:t>
            </a:r>
            <a:r>
              <a:rPr lang="en-US" altLang="en-US"/>
              <a:t>= instructor.dept_name)</a:t>
            </a:r>
            <a:endParaRPr lang="en-US" altLang="en-US" sz="1600"/>
          </a:p>
          <a:p>
            <a:pPr lvl="2"/>
            <a:r>
              <a:rPr lang="en-US" altLang="en-US" b="1"/>
              <a:t>select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title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instructor </a:t>
            </a:r>
            <a:r>
              <a:rPr lang="en-US" altLang="en-US" b="1"/>
              <a:t>natural join </a:t>
            </a:r>
            <a:r>
              <a:rPr lang="en-US" altLang="en-US" i="1"/>
              <a:t>teaches </a:t>
            </a:r>
            <a:r>
              <a:rPr lang="en-US" altLang="en-US" b="1"/>
              <a:t>natural join </a:t>
            </a:r>
            <a:r>
              <a:rPr lang="en-US" altLang="en-US" i="1"/>
              <a:t>course</a:t>
            </a:r>
            <a:r>
              <a:rPr lang="en-US" altLang="en-US"/>
              <a:t>;</a:t>
            </a:r>
            <a:endParaRPr lang="en-US" altLang="en-US" sz="1600"/>
          </a:p>
          <a:p>
            <a:pPr lvl="1"/>
            <a:r>
              <a:rPr lang="en-US" altLang="en-US"/>
              <a:t>Correct version</a:t>
            </a:r>
            <a:endParaRPr lang="en-US" altLang="en-US" sz="1600"/>
          </a:p>
          <a:p>
            <a:pPr lvl="2"/>
            <a:r>
              <a:rPr lang="en-US" altLang="en-US" b="1"/>
              <a:t>select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title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instructor </a:t>
            </a:r>
            <a:r>
              <a:rPr lang="en-US" altLang="en-US" b="1"/>
              <a:t>natural join </a:t>
            </a:r>
            <a:r>
              <a:rPr lang="en-US" altLang="en-US" i="1"/>
              <a:t>teaches</a:t>
            </a:r>
            <a:r>
              <a:rPr lang="en-US" altLang="en-US"/>
              <a:t>, </a:t>
            </a:r>
            <a:r>
              <a:rPr lang="en-US" altLang="en-US" i="1"/>
              <a:t>course</a:t>
            </a:r>
            <a:br>
              <a:rPr lang="en-US" altLang="en-US" i="1"/>
            </a:br>
            <a:r>
              <a:rPr lang="en-US" altLang="en-US" b="1"/>
              <a:t>where </a:t>
            </a:r>
            <a:r>
              <a:rPr lang="en-US" altLang="en-US" i="1"/>
              <a:t>teaches</a:t>
            </a:r>
            <a:r>
              <a:rPr lang="en-US" altLang="en-US"/>
              <a:t>.</a:t>
            </a:r>
            <a:r>
              <a:rPr lang="en-US" altLang="en-US" i="1"/>
              <a:t>course_id </a:t>
            </a:r>
            <a:r>
              <a:rPr lang="en-US" altLang="en-US"/>
              <a:t>= </a:t>
            </a:r>
            <a:r>
              <a:rPr lang="en-US" altLang="en-US" i="1"/>
              <a:t>course</a:t>
            </a:r>
            <a:r>
              <a:rPr lang="en-US" altLang="en-US"/>
              <a:t>.</a:t>
            </a:r>
            <a:r>
              <a:rPr lang="en-US" altLang="en-US" i="1"/>
              <a:t>course_id</a:t>
            </a:r>
            <a:r>
              <a:rPr lang="en-US" altLang="en-US"/>
              <a:t>;</a:t>
            </a:r>
            <a:endParaRPr lang="en-US" altLang="en-US" sz="1600"/>
          </a:p>
          <a:p>
            <a:pPr lvl="1"/>
            <a:r>
              <a:rPr lang="en-US" altLang="en-US"/>
              <a:t>Another correct version</a:t>
            </a:r>
            <a:endParaRPr lang="en-US" altLang="en-US" sz="1600"/>
          </a:p>
          <a:p>
            <a:pPr lvl="2"/>
            <a:r>
              <a:rPr lang="en-US" altLang="en-US" b="1"/>
              <a:t>select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title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/>
              <a:t>(</a:t>
            </a:r>
            <a:r>
              <a:rPr lang="en-US" altLang="en-US" i="1"/>
              <a:t>instructor </a:t>
            </a:r>
            <a:r>
              <a:rPr lang="en-US" altLang="en-US" b="1"/>
              <a:t>natural join </a:t>
            </a:r>
            <a:r>
              <a:rPr lang="en-US" altLang="en-US" i="1"/>
              <a:t>teaches</a:t>
            </a:r>
            <a:r>
              <a:rPr lang="en-US" altLang="en-US"/>
              <a:t>)</a:t>
            </a:r>
            <a:br>
              <a:rPr lang="en-US" altLang="en-US" b="1"/>
            </a:br>
            <a:r>
              <a:rPr lang="en-US" altLang="en-US" b="1"/>
              <a:t>                                            join </a:t>
            </a:r>
            <a:r>
              <a:rPr lang="en-US" altLang="en-US" i="1"/>
              <a:t>course </a:t>
            </a:r>
            <a:r>
              <a:rPr lang="en-US" altLang="en-US" b="1"/>
              <a:t>using</a:t>
            </a:r>
            <a:r>
              <a:rPr lang="en-US" altLang="en-US"/>
              <a:t>(</a:t>
            </a:r>
            <a:r>
              <a:rPr lang="en-US" altLang="en-US" i="1"/>
              <a:t>course_id</a:t>
            </a:r>
            <a:r>
              <a:rPr lang="en-US" altLang="en-US"/>
              <a:t>);</a:t>
            </a:r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FBDF4F7-3E2D-87F7-5646-D94C9596A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The Rename Operation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41B07EA3-83F3-BE8E-413F-0B0223EF3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2000"/>
              <a:t>The SQL allows renaming relations and attributes using the </a:t>
            </a:r>
            <a:r>
              <a:rPr lang="en-US" altLang="en-US" sz="2000" b="1"/>
              <a:t>as </a:t>
            </a:r>
            <a:r>
              <a:rPr lang="en-US" altLang="en-US" sz="2000"/>
              <a:t>clause:</a:t>
            </a:r>
            <a:endParaRPr lang="en-US" alt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i="1"/>
              <a:t>		</a:t>
            </a:r>
            <a:r>
              <a:rPr lang="en-US" altLang="en-US" sz="2000" i="1"/>
              <a:t>old-name </a:t>
            </a:r>
            <a:r>
              <a:rPr lang="en-US" altLang="en-US" sz="2000" b="1"/>
              <a:t>as</a:t>
            </a:r>
            <a:r>
              <a:rPr lang="en-US" altLang="en-US" sz="2000" i="1"/>
              <a:t> new-name</a:t>
            </a:r>
            <a:endParaRPr lang="en-US" altLang="en-US" i="1"/>
          </a:p>
          <a:p>
            <a:pPr>
              <a:tabLst>
                <a:tab pos="2055813" algn="l"/>
              </a:tabLst>
            </a:pPr>
            <a:r>
              <a:rPr lang="en-US" altLang="en-US" sz="2000"/>
              <a:t>E.g.</a:t>
            </a:r>
            <a:r>
              <a:rPr lang="en-US" altLang="en-US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000" b="1"/>
              <a:t>select </a:t>
            </a:r>
            <a:r>
              <a:rPr lang="en-US" altLang="en-US" sz="2000" i="1"/>
              <a:t>ID, name, salary/12 </a:t>
            </a:r>
            <a:r>
              <a:rPr lang="en-US" altLang="en-US" sz="2000" b="1"/>
              <a:t>as </a:t>
            </a:r>
            <a:r>
              <a:rPr lang="en-US" altLang="en-US" sz="2000" i="1"/>
              <a:t>monthly_salary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/>
            </a:br>
            <a:endParaRPr lang="en-US" altLang="en-US"/>
          </a:p>
          <a:p>
            <a:pPr>
              <a:tabLst>
                <a:tab pos="2055813" algn="l"/>
              </a:tabLst>
            </a:pPr>
            <a:r>
              <a:rPr lang="en-US" altLang="en-US" sz="2000"/>
              <a:t>Find the names of all instructors who have a higher salary than </a:t>
            </a:r>
            <a:br>
              <a:rPr lang="en-US" altLang="en-US" sz="2000"/>
            </a:br>
            <a:r>
              <a:rPr lang="en-US" altLang="en-US" sz="2000"/>
              <a:t>      some instructor in ‘Comp. Sci’.</a:t>
            </a:r>
            <a:endParaRPr lang="en-US" altLang="en-US"/>
          </a:p>
          <a:p>
            <a:pPr lvl="1">
              <a:tabLst>
                <a:tab pos="2055813" algn="l"/>
              </a:tabLst>
            </a:pPr>
            <a:r>
              <a:rPr lang="en-US" altLang="en-US" sz="2000" b="1"/>
              <a:t>select distinct </a:t>
            </a:r>
            <a:r>
              <a:rPr lang="en-US" altLang="en-US" sz="2000" i="1"/>
              <a:t>T. name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T, instructor </a:t>
            </a:r>
            <a:r>
              <a:rPr lang="en-US" altLang="en-US" sz="2000" b="1"/>
              <a:t>as </a:t>
            </a:r>
            <a:r>
              <a:rPr lang="en-US" altLang="en-US" sz="2000" i="1"/>
              <a:t>S</a:t>
            </a:r>
            <a:br>
              <a:rPr lang="en-US" altLang="en-US" sz="2000" i="1"/>
            </a:br>
            <a:r>
              <a:rPr lang="en-US" altLang="en-US" sz="2000" b="1"/>
              <a:t>where </a:t>
            </a:r>
            <a:r>
              <a:rPr lang="en-US" altLang="en-US" sz="2000" i="1"/>
              <a:t>T.salary &gt; S.salary </a:t>
            </a:r>
            <a:r>
              <a:rPr lang="en-US" altLang="en-US" sz="2000" b="1"/>
              <a:t>and </a:t>
            </a:r>
            <a:r>
              <a:rPr lang="en-US" altLang="en-US" sz="2000" i="1"/>
              <a:t>S.dept_name = ‘Comp. Sci.’</a:t>
            </a:r>
            <a:endParaRPr lang="en-US" altLang="en-US"/>
          </a:p>
          <a:p>
            <a:pPr>
              <a:tabLst>
                <a:tab pos="2055813" algn="l"/>
              </a:tabLst>
            </a:pPr>
            <a:r>
              <a:rPr lang="en-US" altLang="en-US" sz="2000"/>
              <a:t>Keyword </a:t>
            </a:r>
            <a:r>
              <a:rPr lang="en-US" altLang="en-US" sz="2000" b="1"/>
              <a:t>as</a:t>
            </a:r>
            <a:r>
              <a:rPr lang="en-US" altLang="en-US" sz="2000"/>
              <a:t> is optional and may be omitted</a:t>
            </a:r>
            <a:br>
              <a:rPr lang="en-US" altLang="en-US" sz="2000"/>
            </a:br>
            <a:r>
              <a:rPr lang="en-US" altLang="en-US" sz="2000"/>
              <a:t>             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T ≡ instructor</a:t>
            </a:r>
            <a:r>
              <a:rPr lang="en-US" altLang="en-US" sz="2000" b="1"/>
              <a:t> </a:t>
            </a:r>
            <a:r>
              <a:rPr lang="en-US" altLang="en-US" sz="2000" i="1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altLang="en-US"/>
              <a:t>Keyword </a:t>
            </a:r>
            <a:r>
              <a:rPr lang="en-US" altLang="en-US" b="1"/>
              <a:t>as </a:t>
            </a:r>
            <a:r>
              <a:rPr lang="en-US" altLang="en-US"/>
              <a:t> must be omitted in Oracle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518ED296-49CC-B813-0127-A287B40A6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8401640E-1C07-0D4B-E5BB-8EEE4693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/>
              <a:t>SQL includes a string-matching operator for comparisons on character strings.  The operator “like” uses patterns that are described using two special characters:</a:t>
            </a:r>
            <a:endParaRPr lang="en-US" altLang="en-US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percent (%).  The % character matches any substring.</a:t>
            </a:r>
            <a:endParaRPr lang="en-US" altLang="en-US" sz="160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underscore (_).  The _ character matches any character.</a:t>
            </a:r>
            <a:endParaRPr lang="en-US" altLang="en-US" sz="160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/>
              <a:t>Find the names of all instructors whose name includes the substring “dar”.</a:t>
            </a:r>
            <a:br>
              <a:rPr lang="en-US" altLang="en-US" sz="2000"/>
            </a:br>
            <a:r>
              <a:rPr lang="en-US" altLang="en-US" b="1"/>
              <a:t>	</a:t>
            </a:r>
            <a:r>
              <a:rPr lang="en-US" altLang="en-US"/>
              <a:t> </a:t>
            </a:r>
            <a:r>
              <a:rPr lang="en-US" altLang="en-US" b="1"/>
              <a:t>select </a:t>
            </a:r>
            <a:r>
              <a:rPr lang="en-US" altLang="en-US" i="1"/>
              <a:t>name</a:t>
            </a:r>
            <a:br>
              <a:rPr lang="en-US" altLang="en-US" i="1"/>
            </a:br>
            <a:r>
              <a:rPr lang="en-US" altLang="en-US" i="1"/>
              <a:t>	</a:t>
            </a:r>
            <a:r>
              <a:rPr lang="en-US" altLang="en-US" b="1"/>
              <a:t>from </a:t>
            </a:r>
            <a:r>
              <a:rPr lang="en-US" altLang="en-US" i="1"/>
              <a:t>instructor</a:t>
            </a:r>
            <a:br>
              <a:rPr lang="en-US" altLang="en-US" i="1"/>
            </a:br>
            <a:r>
              <a:rPr lang="en-US" altLang="en-US" i="1"/>
              <a:t>	</a:t>
            </a:r>
            <a:r>
              <a:rPr lang="en-US" altLang="en-US" b="1"/>
              <a:t>where</a:t>
            </a:r>
            <a:r>
              <a:rPr lang="en-US" altLang="en-US" b="1" i="1"/>
              <a:t> </a:t>
            </a:r>
            <a:r>
              <a:rPr lang="en-US" altLang="en-US" i="1"/>
              <a:t>name </a:t>
            </a:r>
            <a:r>
              <a:rPr lang="en-US" altLang="en-US" b="1"/>
              <a:t>like </a:t>
            </a:r>
            <a:r>
              <a:rPr lang="en-US" altLang="en-US" b="1">
                <a:latin typeface="Century Gothic" panose="020B0502020202020204" pitchFamily="34" charset="0"/>
              </a:rPr>
              <a:t>'</a:t>
            </a:r>
            <a:r>
              <a:rPr lang="en-US" altLang="en-US"/>
              <a:t>%dar%</a:t>
            </a:r>
            <a:r>
              <a:rPr lang="en-US" altLang="en-US">
                <a:latin typeface="Century Gothic" panose="020B0502020202020204" pitchFamily="34" charset="0"/>
              </a:rPr>
              <a:t>'</a:t>
            </a:r>
            <a:r>
              <a:rPr lang="en-US" altLang="en-US" sz="1600">
                <a:latin typeface="Century Gothic" panose="020B0502020202020204" pitchFamily="34" charset="0"/>
              </a:rPr>
              <a:t> </a:t>
            </a:r>
            <a:endParaRPr lang="en-US" altLang="en-US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000"/>
              <a:t>Match the string “100 %”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600"/>
              <a:t>			</a:t>
            </a:r>
            <a:r>
              <a:rPr lang="en-US" altLang="en-US" b="1"/>
              <a:t>like </a:t>
            </a:r>
            <a:r>
              <a:rPr lang="en-US" altLang="en-US" b="1">
                <a:latin typeface="Century Gothic" panose="020B0502020202020204" pitchFamily="34" charset="0"/>
              </a:rPr>
              <a:t>‘</a:t>
            </a:r>
            <a:r>
              <a:rPr lang="en-US" altLang="en-US"/>
              <a:t>100 \%</a:t>
            </a:r>
            <a:r>
              <a:rPr lang="en-US" altLang="en-US">
                <a:latin typeface="Century Gothic" panose="020B0502020202020204" pitchFamily="34" charset="0"/>
              </a:rPr>
              <a:t>' </a:t>
            </a:r>
            <a:r>
              <a:rPr lang="en-US" altLang="en-US"/>
              <a:t> </a:t>
            </a:r>
            <a:r>
              <a:rPr lang="en-US" altLang="en-US" b="1"/>
              <a:t>escape  </a:t>
            </a:r>
            <a:r>
              <a:rPr lang="en-US" altLang="en-US" b="1">
                <a:latin typeface="Century Gothic" panose="020B0502020202020204" pitchFamily="34" charset="0"/>
              </a:rPr>
              <a:t>'</a:t>
            </a:r>
            <a:r>
              <a:rPr lang="en-US" altLang="en-US"/>
              <a:t>\</a:t>
            </a:r>
            <a:r>
              <a:rPr lang="en-US" altLang="en-US">
                <a:latin typeface="Century Gothic" panose="020B0502020202020204" pitchFamily="34" charset="0"/>
              </a:rPr>
              <a:t>'</a:t>
            </a:r>
            <a:r>
              <a:rPr lang="en-US" altLang="en-US" sz="1600">
                <a:latin typeface="Century Gothic" panose="020B0502020202020204" pitchFamily="34" charset="0"/>
              </a:rPr>
              <a:t> </a:t>
            </a: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4C91DA33-63C4-52E3-C4E1-A96DB55E2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Operations (Cont.)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2A5464A0-1C1D-EFDE-6F7D-F539D42B5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A71C241D-A25E-ADD7-2089-BF06F38A8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the Display of Tuples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A4DEF493-8895-DD4C-543B-FF0949D8A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2000"/>
              <a:t>List in alphabetic order the names of all instructors </a:t>
            </a:r>
            <a:br>
              <a:rPr lang="en-US" altLang="en-US" sz="2000"/>
            </a:br>
            <a:r>
              <a:rPr lang="en-US" altLang="en-US" sz="2000"/>
              <a:t>         </a:t>
            </a:r>
            <a:r>
              <a:rPr lang="en-US" altLang="en-US" sz="2000" b="1"/>
              <a:t>select distinct </a:t>
            </a:r>
            <a:r>
              <a:rPr lang="en-US" altLang="en-US" sz="2000" i="1"/>
              <a:t>name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   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/>
              <a:t>	</a:t>
            </a:r>
            <a:r>
              <a:rPr lang="en-US" altLang="en-US" sz="2000" b="1"/>
              <a:t>order by </a:t>
            </a:r>
            <a:r>
              <a:rPr lang="en-US" altLang="en-US" sz="2000" i="1"/>
              <a:t>name</a:t>
            </a:r>
            <a:endParaRPr lang="en-US" altLang="en-US"/>
          </a:p>
          <a:p>
            <a:pPr>
              <a:tabLst>
                <a:tab pos="906463" algn="l"/>
              </a:tabLst>
            </a:pPr>
            <a:r>
              <a:rPr lang="en-US" altLang="en-US" sz="2000"/>
              <a:t>We may specify </a:t>
            </a:r>
            <a:r>
              <a:rPr lang="en-US" altLang="en-US" sz="2000" b="1">
                <a:solidFill>
                  <a:srgbClr val="000099"/>
                </a:solidFill>
              </a:rPr>
              <a:t>desc</a:t>
            </a:r>
            <a:r>
              <a:rPr lang="en-US" altLang="en-US" sz="2000"/>
              <a:t> for descending order or </a:t>
            </a:r>
            <a:r>
              <a:rPr lang="en-US" altLang="en-US" sz="2000" b="1">
                <a:solidFill>
                  <a:srgbClr val="000099"/>
                </a:solidFill>
              </a:rPr>
              <a:t>asc</a:t>
            </a:r>
            <a:r>
              <a:rPr lang="en-US" altLang="en-US" sz="2000"/>
              <a:t> for ascending order, for each attribute; ascending order is the default.</a:t>
            </a:r>
            <a:endParaRPr lang="en-US" altLang="en-US"/>
          </a:p>
          <a:p>
            <a:pPr lvl="1">
              <a:tabLst>
                <a:tab pos="906463" algn="l"/>
              </a:tabLst>
            </a:pPr>
            <a:r>
              <a:rPr lang="en-US" altLang="en-US" sz="2000"/>
              <a:t>Example:  </a:t>
            </a:r>
            <a:r>
              <a:rPr lang="en-US" altLang="en-US" sz="2000" b="1"/>
              <a:t>order by</a:t>
            </a:r>
            <a:r>
              <a:rPr lang="en-US" altLang="en-US" sz="2000"/>
              <a:t> </a:t>
            </a:r>
            <a:r>
              <a:rPr lang="en-US" altLang="en-US" sz="2000" i="1"/>
              <a:t>name</a:t>
            </a:r>
            <a:r>
              <a:rPr lang="en-US" altLang="en-US" sz="2000"/>
              <a:t> </a:t>
            </a:r>
            <a:r>
              <a:rPr lang="en-US" altLang="en-US" sz="2000" b="1"/>
              <a:t>desc</a:t>
            </a:r>
            <a:endParaRPr lang="en-US" altLang="en-US" b="1"/>
          </a:p>
          <a:p>
            <a:pPr>
              <a:tabLst>
                <a:tab pos="906463" algn="l"/>
              </a:tabLst>
            </a:pPr>
            <a:r>
              <a:rPr lang="en-US" altLang="en-US" sz="2000"/>
              <a:t>Can sort on multiple attributes</a:t>
            </a:r>
            <a:endParaRPr lang="en-US" altLang="en-US"/>
          </a:p>
          <a:p>
            <a:pPr lvl="1">
              <a:tabLst>
                <a:tab pos="906463" algn="l"/>
              </a:tabLst>
            </a:pPr>
            <a:r>
              <a:rPr lang="en-US" altLang="en-US" sz="2000"/>
              <a:t>Example: </a:t>
            </a:r>
            <a:r>
              <a:rPr lang="en-US" altLang="en-US" sz="2000" b="1"/>
              <a:t>order by </a:t>
            </a:r>
            <a:r>
              <a:rPr lang="en-US" altLang="en-US" sz="2000"/>
              <a:t> </a:t>
            </a:r>
            <a:r>
              <a:rPr lang="en-US" altLang="en-US" sz="2000" i="1"/>
              <a:t>dept_name, name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91B548D4-FF42-A8F9-EB48-E07D7DCF6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Where Clause Predicates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6E8CB596-D001-86FD-543A-23F9B07DA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2000"/>
              <a:t>SQL includes a </a:t>
            </a:r>
            <a:r>
              <a:rPr lang="en-US" altLang="en-US" sz="2000" b="1">
                <a:solidFill>
                  <a:srgbClr val="000099"/>
                </a:solidFill>
              </a:rPr>
              <a:t>between</a:t>
            </a:r>
            <a:r>
              <a:rPr lang="en-US" altLang="en-US" sz="2000"/>
              <a:t> comparison operator</a:t>
            </a:r>
            <a:endParaRPr lang="en-US" altLang="en-US"/>
          </a:p>
          <a:p>
            <a:r>
              <a:rPr lang="en-US" altLang="en-US" sz="2000"/>
              <a:t>Example:  Find the names of all instructors with salary between $90,000 and $100,000 (that is, </a:t>
            </a:r>
            <a:r>
              <a:rPr lang="en-US" altLang="en-US" sz="2000">
                <a:latin typeface="Symbol" panose="05050102010706020507" pitchFamily="18" charset="2"/>
              </a:rPr>
              <a:t> </a:t>
            </a:r>
            <a:r>
              <a:rPr lang="en-US" altLang="en-US" sz="2000"/>
              <a:t>$90,000 and </a:t>
            </a:r>
            <a:r>
              <a:rPr lang="en-US" altLang="en-US" sz="2000">
                <a:latin typeface="Symbol" panose="05050102010706020507" pitchFamily="18" charset="2"/>
              </a:rPr>
              <a:t> </a:t>
            </a:r>
            <a:r>
              <a:rPr lang="en-US" altLang="en-US" sz="2000"/>
              <a:t>$100,000)</a:t>
            </a:r>
            <a:endParaRPr lang="en-US" altLang="en-US"/>
          </a:p>
          <a:p>
            <a:pPr lvl="1"/>
            <a:r>
              <a:rPr lang="en-US" altLang="en-US" sz="2000" b="1"/>
              <a:t>select</a:t>
            </a:r>
            <a:r>
              <a:rPr lang="en-US" altLang="en-US" sz="2000" i="1"/>
              <a:t> name</a:t>
            </a:r>
            <a:br>
              <a:rPr lang="en-US" altLang="en-US" sz="2000" i="1"/>
            </a:br>
            <a:r>
              <a:rPr lang="en-US" altLang="en-US" sz="2000" i="1"/>
              <a:t>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/>
            </a:br>
            <a:r>
              <a:rPr lang="en-US" altLang="en-US" sz="2000"/>
              <a:t>  </a:t>
            </a:r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 b="1"/>
              <a:t>between </a:t>
            </a:r>
            <a:r>
              <a:rPr lang="en-US" altLang="en-US" sz="2000"/>
              <a:t>90000 </a:t>
            </a:r>
            <a:r>
              <a:rPr lang="en-US" altLang="en-US" sz="2000" b="1"/>
              <a:t>and </a:t>
            </a:r>
            <a:r>
              <a:rPr lang="en-US" altLang="en-US" sz="2000"/>
              <a:t>100000</a:t>
            </a:r>
            <a:endParaRPr lang="en-US" altLang="en-US"/>
          </a:p>
          <a:p>
            <a:r>
              <a:rPr lang="en-US" altLang="en-US" sz="2000"/>
              <a:t>Tuple comparison</a:t>
            </a:r>
            <a:endParaRPr lang="en-US" altLang="en-US"/>
          </a:p>
          <a:p>
            <a:pPr lvl="1"/>
            <a:r>
              <a:rPr kumimoji="0" lang="en-US" altLang="en-US" sz="2000" b="1"/>
              <a:t>select </a:t>
            </a:r>
            <a:r>
              <a:rPr kumimoji="0" lang="en-US" altLang="en-US" sz="2000" i="1"/>
              <a:t>name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course_id</a:t>
            </a:r>
            <a:br>
              <a:rPr kumimoji="0" lang="en-US" altLang="en-US" sz="2000" i="1"/>
            </a:br>
            <a:r>
              <a:rPr kumimoji="0" lang="en-US" altLang="en-US" sz="2000" b="1"/>
              <a:t>from </a:t>
            </a:r>
            <a:r>
              <a:rPr kumimoji="0" lang="en-US" altLang="en-US" sz="2000" i="1"/>
              <a:t>instructor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teaches</a:t>
            </a:r>
            <a:br>
              <a:rPr kumimoji="0" lang="en-US" altLang="en-US" sz="2000" i="1"/>
            </a:br>
            <a:r>
              <a:rPr kumimoji="0" lang="en-US" altLang="en-US" sz="2000" b="1"/>
              <a:t>where </a:t>
            </a:r>
            <a:r>
              <a:rPr kumimoji="0" lang="en-US" altLang="en-US" sz="2000"/>
              <a:t>(</a:t>
            </a:r>
            <a:r>
              <a:rPr kumimoji="0" lang="en-US" altLang="en-US" sz="2000" i="1"/>
              <a:t>instructor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ID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dept_name</a:t>
            </a:r>
            <a:r>
              <a:rPr kumimoji="0" lang="en-US" altLang="en-US" sz="2000"/>
              <a:t>) = (</a:t>
            </a:r>
            <a:r>
              <a:rPr kumimoji="0" lang="en-US" altLang="en-US" sz="2000" i="1"/>
              <a:t>teaches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ID</a:t>
            </a:r>
            <a:r>
              <a:rPr kumimoji="0" lang="en-US" altLang="en-US" sz="2000"/>
              <a:t>, ’Biology’);</a:t>
            </a:r>
            <a:endParaRPr kumimoji="0" lang="en-US" altLang="en-US"/>
          </a:p>
          <a:p>
            <a:pPr lvl="1"/>
            <a:endParaRPr kumimoji="0" lang="en-US" altLang="en-US" sz="2000">
              <a:latin typeface="Times New Roman" panose="02020603050405020304" pitchFamily="18" charset="0"/>
            </a:endParaRP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348A6346-62FC-C115-74FA-93F39E1F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Duplicates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676BD278-1610-4922-1AE5-09E3D734D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en-US" sz="2000"/>
              <a:t>In relations with duplicates, SQL can define how many copies of tuples appear in the result.</a:t>
            </a:r>
            <a:endParaRPr lang="en-US" altLang="en-US"/>
          </a:p>
          <a:p>
            <a:r>
              <a:rPr lang="en-US" altLang="en-US" sz="2000" b="1">
                <a:solidFill>
                  <a:srgbClr val="000099"/>
                </a:solidFill>
              </a:rPr>
              <a:t>Multiset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2000"/>
              <a:t>versions of some of the relational algebra operators – given multiset relations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 and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:</a:t>
            </a:r>
            <a:endParaRPr lang="en-US" altLang="en-US"/>
          </a:p>
          <a:p>
            <a:pPr lvl="1">
              <a:buFont typeface="Monotype Sorts" charset="2"/>
              <a:buNone/>
            </a:pPr>
            <a:r>
              <a:rPr lang="en-US" altLang="en-US" sz="2000"/>
              <a:t>1.	 </a:t>
            </a:r>
            <a:r>
              <a:rPr lang="en-US" altLang="en-US" sz="2800" b="1">
                <a:sym typeface="Symbol" panose="05050102010706020507" pitchFamily="18" charset="2"/>
              </a:rPr>
              <a:t></a:t>
            </a:r>
            <a:r>
              <a:rPr lang="en-US" altLang="en-US" sz="2800" b="1" i="1" baseline="-25000">
                <a:sym typeface="Symbol" panose="05050102010706020507" pitchFamily="18" charset="2"/>
              </a:rPr>
              <a:t> </a:t>
            </a:r>
            <a:r>
              <a:rPr lang="en-US" altLang="en-US" sz="2000" b="1"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sym typeface="Symbol" panose="05050102010706020507" pitchFamily="18" charset="2"/>
              </a:rPr>
              <a:t>r</a:t>
            </a:r>
            <a:r>
              <a:rPr lang="en-US" altLang="en-US" sz="2000" b="1" baseline="-25000">
                <a:sym typeface="Symbol" panose="05050102010706020507" pitchFamily="18" charset="2"/>
              </a:rPr>
              <a:t>1</a:t>
            </a:r>
            <a:r>
              <a:rPr lang="en-US" altLang="en-US" sz="2000" b="1">
                <a:sym typeface="Symbol" panose="05050102010706020507" pitchFamily="18" charset="2"/>
              </a:rPr>
              <a:t>)</a:t>
            </a:r>
            <a:r>
              <a:rPr lang="en-US" altLang="en-US" sz="2000" b="1" i="1">
                <a:sym typeface="Symbol" panose="05050102010706020507" pitchFamily="18" charset="2"/>
              </a:rPr>
              <a:t>:</a:t>
            </a:r>
            <a:r>
              <a:rPr lang="en-US" altLang="en-US" sz="2000"/>
              <a:t> If there are </a:t>
            </a:r>
            <a:r>
              <a:rPr lang="en-US" altLang="en-US" sz="2000" i="1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 copies of tuple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in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, and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satisfies selections 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i="1" baseline="-25000">
                <a:sym typeface="Symbol" panose="05050102010706020507" pitchFamily="18" charset="2"/>
              </a:rPr>
              <a:t></a:t>
            </a:r>
            <a:r>
              <a:rPr lang="en-US" altLang="en-US" sz="2000" baseline="-25000">
                <a:sym typeface="Symbol" panose="05050102010706020507" pitchFamily="18" charset="2"/>
              </a:rPr>
              <a:t>,</a:t>
            </a:r>
            <a:r>
              <a:rPr lang="en-US" altLang="en-US" sz="2000">
                <a:sym typeface="Symbol" panose="05050102010706020507" pitchFamily="18" charset="2"/>
              </a:rPr>
              <a:t>, then there are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1 </a:t>
            </a:r>
            <a:r>
              <a:rPr lang="en-US" altLang="en-US" sz="2000">
                <a:sym typeface="Symbol" panose="05050102010706020507" pitchFamily="18" charset="2"/>
              </a:rPr>
              <a:t>copies of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in </a:t>
            </a:r>
            <a:r>
              <a:rPr lang="en-US" altLang="en-US" sz="2000"/>
              <a:t> </a:t>
            </a:r>
            <a:r>
              <a:rPr lang="en-US" altLang="en-US" sz="2800">
                <a:sym typeface="Symbol" panose="05050102010706020507" pitchFamily="18" charset="2"/>
              </a:rPr>
              <a:t></a:t>
            </a:r>
            <a:r>
              <a:rPr lang="en-US" altLang="en-US" sz="2800" i="1" baseline="-25000">
                <a:sym typeface="Symbol" panose="05050102010706020507" pitchFamily="18" charset="2"/>
              </a:rPr>
              <a:t>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.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2.	 </a:t>
            </a:r>
            <a:r>
              <a:rPr lang="en-US" altLang="en-US" sz="2000" b="1">
                <a:sym typeface="Symbol" panose="05050102010706020507" pitchFamily="18" charset="2"/>
              </a:rPr>
              <a:t></a:t>
            </a:r>
            <a:r>
              <a:rPr lang="en-US" altLang="en-US" sz="2400" b="1" i="1" baseline="-25000">
                <a:sym typeface="Symbol" panose="05050102010706020507" pitchFamily="18" charset="2"/>
              </a:rPr>
              <a:t>A </a:t>
            </a:r>
            <a:r>
              <a:rPr lang="en-US" altLang="en-US" sz="2000" b="1"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sym typeface="Symbol" panose="05050102010706020507" pitchFamily="18" charset="2"/>
              </a:rPr>
              <a:t>r </a:t>
            </a:r>
            <a:r>
              <a:rPr lang="en-US" altLang="en-US" sz="2000" b="1">
                <a:sym typeface="Symbol" panose="05050102010706020507" pitchFamily="18" charset="2"/>
              </a:rPr>
              <a:t>):</a:t>
            </a:r>
            <a:r>
              <a:rPr lang="en-US" altLang="en-US" sz="2000">
                <a:sym typeface="Symbol" panose="05050102010706020507" pitchFamily="18" charset="2"/>
              </a:rPr>
              <a:t> For each copy of tuple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in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, </a:t>
            </a:r>
            <a:r>
              <a:rPr lang="en-US" altLang="en-US" sz="2000">
                <a:sym typeface="Symbol" panose="05050102010706020507" pitchFamily="18" charset="2"/>
              </a:rPr>
              <a:t>there is a copy of tuple</a:t>
            </a:r>
            <a:r>
              <a:rPr lang="en-US" altLang="en-US" sz="2000" i="1">
                <a:sym typeface="Symbol" panose="05050102010706020507" pitchFamily="18" charset="2"/>
              </a:rPr>
              <a:t>    </a:t>
            </a:r>
            <a:r>
              <a:rPr lang="en-US" altLang="en-US" sz="2000">
                <a:sym typeface="Symbol" panose="05050102010706020507" pitchFamily="18" charset="2"/>
              </a:rPr>
              <a:t></a:t>
            </a:r>
            <a:r>
              <a:rPr lang="en-US" altLang="en-US" sz="2400" i="1" baseline="-25000"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)</a:t>
            </a:r>
            <a:r>
              <a:rPr lang="en-US" altLang="en-US" sz="2000">
                <a:sym typeface="Symbol" panose="05050102010706020507" pitchFamily="18" charset="2"/>
              </a:rPr>
              <a:t> in </a:t>
            </a:r>
            <a:r>
              <a:rPr lang="en-US" altLang="en-US" sz="2400" i="1" baseline="-25000"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) where </a:t>
            </a:r>
            <a:r>
              <a:rPr lang="en-US" altLang="en-US" sz="2400" i="1" baseline="-25000"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) denotes the projection of the single tuple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.</a:t>
            </a:r>
            <a:endParaRPr lang="en-US" altLang="en-US" i="1"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3.	 </a:t>
            </a:r>
            <a:r>
              <a:rPr lang="en-US" altLang="en-US" sz="2000" b="1" i="1">
                <a:sym typeface="Symbol" panose="05050102010706020507" pitchFamily="18" charset="2"/>
              </a:rPr>
              <a:t>r</a:t>
            </a:r>
            <a:r>
              <a:rPr lang="en-US" altLang="en-US" sz="2000" b="1" baseline="-25000">
                <a:sym typeface="Symbol" panose="05050102010706020507" pitchFamily="18" charset="2"/>
              </a:rPr>
              <a:t>1 </a:t>
            </a:r>
            <a:r>
              <a:rPr lang="en-US" altLang="en-US" sz="2000" b="1">
                <a:sym typeface="Symbol" panose="05050102010706020507" pitchFamily="18" charset="2"/>
              </a:rPr>
              <a:t> x </a:t>
            </a:r>
            <a:r>
              <a:rPr lang="en-US" altLang="en-US" sz="2000" b="1" i="1"/>
              <a:t>r</a:t>
            </a:r>
            <a:r>
              <a:rPr lang="en-US" altLang="en-US" sz="2000" b="1" baseline="-25000"/>
              <a:t>2</a:t>
            </a:r>
            <a:r>
              <a:rPr lang="en-US" altLang="en-US" sz="2000" b="1">
                <a:sym typeface="Symbol" panose="05050102010706020507" pitchFamily="18" charset="2"/>
              </a:rPr>
              <a:t> :</a:t>
            </a:r>
            <a:r>
              <a:rPr lang="en-US" altLang="en-US" sz="2000">
                <a:sym typeface="Symbol" panose="05050102010706020507" pitchFamily="18" charset="2"/>
              </a:rPr>
              <a:t> If there are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copies of tuple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in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copies of tuple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in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, there are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x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copies of the tuple </a:t>
            </a:r>
            <a:r>
              <a:rPr lang="en-US" altLang="en-US" sz="2000" i="1">
                <a:sym typeface="Symbol" panose="05050102010706020507" pitchFamily="18" charset="2"/>
              </a:rPr>
              <a:t>t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. t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in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sym typeface="Symbol" panose="05050102010706020507" pitchFamily="18" charset="2"/>
              </a:rPr>
              <a:t>1 </a:t>
            </a:r>
            <a:r>
              <a:rPr lang="en-US" altLang="en-US" sz="2000">
                <a:sym typeface="Symbol" panose="05050102010706020507" pitchFamily="18" charset="2"/>
              </a:rPr>
              <a:t> x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0496A3A-50D6-8448-142A-D587B2E7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Duplicates (Cont.)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814C562F-D405-FDDD-D344-395BA7D90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en-US" sz="2000"/>
              <a:t>Example: Suppose multiset relations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 (</a:t>
            </a:r>
            <a:r>
              <a:rPr lang="en-US" altLang="en-US" sz="2000" i="1"/>
              <a:t>A, B</a:t>
            </a:r>
            <a:r>
              <a:rPr lang="en-US" altLang="en-US" sz="2000"/>
              <a:t>) and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 (</a:t>
            </a:r>
            <a:r>
              <a:rPr lang="en-US" altLang="en-US" sz="2000" i="1"/>
              <a:t>C</a:t>
            </a:r>
            <a:r>
              <a:rPr lang="en-US" altLang="en-US" sz="2000"/>
              <a:t>) are as follows: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en-US"/>
              <a:t>		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 = {(1, </a:t>
            </a:r>
            <a:r>
              <a:rPr lang="en-US" altLang="en-US" sz="2000" i="1"/>
              <a:t>a</a:t>
            </a:r>
            <a:r>
              <a:rPr lang="en-US" altLang="en-US" sz="2000"/>
              <a:t>) (2,</a:t>
            </a:r>
            <a:r>
              <a:rPr lang="en-US" altLang="en-US" sz="2000" i="1"/>
              <a:t>a</a:t>
            </a:r>
            <a:r>
              <a:rPr lang="en-US" altLang="en-US" sz="2000"/>
              <a:t>)}    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 = {(2), (3), (3)}</a:t>
            </a:r>
            <a:endParaRPr lang="en-US" alt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en-US" sz="2000"/>
              <a:t>Then </a:t>
            </a:r>
            <a:r>
              <a:rPr lang="en-US" altLang="en-US" sz="2000">
                <a:sym typeface="Symbol" panose="05050102010706020507" pitchFamily="18" charset="2"/>
              </a:rPr>
              <a:t></a:t>
            </a:r>
            <a:r>
              <a:rPr lang="en-US" altLang="en-US" sz="2400" i="1" baseline="-25000"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 would be {(a), (a)}, while </a:t>
            </a:r>
            <a:r>
              <a:rPr lang="en-US" altLang="en-US" sz="2000">
                <a:sym typeface="Symbol" panose="05050102010706020507" pitchFamily="18" charset="2"/>
              </a:rPr>
              <a:t></a:t>
            </a:r>
            <a:r>
              <a:rPr lang="en-US" altLang="en-US" sz="2400" i="1" baseline="-25000"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 x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 would be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en-US"/>
              <a:t>		</a:t>
            </a:r>
            <a:r>
              <a:rPr lang="en-US" altLang="en-US" sz="2000"/>
              <a:t>{(</a:t>
            </a:r>
            <a:r>
              <a:rPr lang="en-US" altLang="en-US" sz="2000" i="1"/>
              <a:t>a</a:t>
            </a:r>
            <a:r>
              <a:rPr lang="en-US" altLang="en-US" sz="2000"/>
              <a:t>,2), (</a:t>
            </a:r>
            <a:r>
              <a:rPr lang="en-US" altLang="en-US" sz="2000" i="1"/>
              <a:t>a</a:t>
            </a:r>
            <a:r>
              <a:rPr lang="en-US" altLang="en-US" sz="2000"/>
              <a:t>,2), (</a:t>
            </a:r>
            <a:r>
              <a:rPr lang="en-US" altLang="en-US" sz="2000" i="1"/>
              <a:t>a</a:t>
            </a:r>
            <a:r>
              <a:rPr lang="en-US" altLang="en-US" sz="2000"/>
              <a:t>,3), (</a:t>
            </a:r>
            <a:r>
              <a:rPr lang="en-US" altLang="en-US" sz="2000" i="1"/>
              <a:t>a</a:t>
            </a:r>
            <a:r>
              <a:rPr lang="en-US" altLang="en-US" sz="2000"/>
              <a:t>,3), (</a:t>
            </a:r>
            <a:r>
              <a:rPr lang="en-US" altLang="en-US" sz="2000" i="1"/>
              <a:t>a</a:t>
            </a:r>
            <a:r>
              <a:rPr lang="en-US" altLang="en-US" sz="2000"/>
              <a:t>,3), (</a:t>
            </a:r>
            <a:r>
              <a:rPr lang="en-US" altLang="en-US" sz="2000" i="1"/>
              <a:t>a</a:t>
            </a:r>
            <a:r>
              <a:rPr lang="en-US" altLang="en-US" sz="2000"/>
              <a:t>,3)}</a:t>
            </a:r>
            <a:endParaRPr lang="en-US" alt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en-US" sz="2000"/>
              <a:t>SQL duplicate semantics:</a:t>
            </a:r>
            <a:r>
              <a:rPr lang="en-US" altLang="en-US"/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select </a:t>
            </a:r>
            <a:r>
              <a:rPr lang="en-US" altLang="en-US" sz="2000" i="1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,</a:t>
            </a:r>
            <a:r>
              <a:rPr lang="en-US" altLang="en-US" sz="2000" baseline="-25000"/>
              <a:t>, </a:t>
            </a:r>
            <a:r>
              <a:rPr lang="en-US" altLang="en-US" sz="2000" i="1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400" i="1" baseline="-25000"/>
              <a:t>n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 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, ..., </a:t>
            </a:r>
            <a:r>
              <a:rPr lang="en-US" altLang="en-US" sz="2000" i="1"/>
              <a:t>r</a:t>
            </a:r>
            <a:r>
              <a:rPr lang="en-US" altLang="en-US" sz="2400" i="1" baseline="-25000"/>
              <a:t>m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where </a:t>
            </a:r>
            <a:r>
              <a:rPr lang="en-US" altLang="en-US" sz="2000" i="1"/>
              <a:t>P</a:t>
            </a:r>
            <a:endParaRPr lang="en-US" altLang="en-US" i="1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en-US" i="1"/>
              <a:t>	</a:t>
            </a:r>
            <a:r>
              <a:rPr lang="en-US" altLang="en-US" sz="2000"/>
              <a:t>is equivalent to the </a:t>
            </a:r>
            <a:r>
              <a:rPr lang="en-US" altLang="en-US" sz="2000" i="1"/>
              <a:t>multiset</a:t>
            </a:r>
            <a:r>
              <a:rPr lang="en-US" altLang="en-US" sz="2000"/>
              <a:t> version of the expression: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en-US"/>
              <a:t>		</a:t>
            </a:r>
            <a:endParaRPr lang="en-US" altLang="en-US" i="1" baseline="-25000"/>
          </a:p>
        </p:txBody>
      </p:sp>
      <p:graphicFrame>
        <p:nvGraphicFramePr>
          <p:cNvPr id="415748" name="Object 4">
            <a:extLst>
              <a:ext uri="{FF2B5EF4-FFF2-40B4-BE49-F238E27FC236}">
                <a16:creationId xmlns:a16="http://schemas.microsoft.com/office/drawing/2014/main" id="{AC5D3074-2619-A16A-5A1B-88C0BA722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3022560" imgH="355320" progId="Equation.3">
                  <p:embed/>
                </p:oleObj>
              </mc:Choice>
              <mc:Fallback>
                <p:oleObj name="Equation" r:id="rId4" imgW="3022560" imgH="355320" progId="Equation.3">
                  <p:embed/>
                  <p:pic>
                    <p:nvPicPr>
                      <p:cNvPr id="415748" name="Object 4">
                        <a:extLst>
                          <a:ext uri="{FF2B5EF4-FFF2-40B4-BE49-F238E27FC236}">
                            <a16:creationId xmlns:a16="http://schemas.microsoft.com/office/drawing/2014/main" id="{AC5D3074-2619-A16A-5A1B-88C0BA722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2A6B4809-A605-3209-F6AD-13598E04A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298F2666-4D87-16C8-3DFC-B48EF902E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IBM Sequel language developed as part of System R project at the IBM San Jose Research Laboratory</a:t>
            </a:r>
            <a:endParaRPr lang="en-US" altLang="en-US"/>
          </a:p>
          <a:p>
            <a:r>
              <a:rPr lang="en-US" altLang="en-US" sz="2000"/>
              <a:t>Renamed Structured Query Language (SQL)</a:t>
            </a:r>
            <a:endParaRPr lang="en-US" altLang="en-US"/>
          </a:p>
          <a:p>
            <a:r>
              <a:rPr lang="en-US" altLang="en-US" sz="2000"/>
              <a:t>ANSI and ISO standard SQL:</a:t>
            </a:r>
            <a:endParaRPr lang="en-US" altLang="en-US"/>
          </a:p>
          <a:p>
            <a:pPr lvl="1"/>
            <a:r>
              <a:rPr lang="en-US" altLang="en-US" sz="2000"/>
              <a:t>SQL-86, SQL-89</a:t>
            </a:r>
            <a:r>
              <a:rPr lang="en-US" altLang="en-US"/>
              <a:t>, </a:t>
            </a:r>
            <a:r>
              <a:rPr lang="en-US" altLang="en-US" sz="2000"/>
              <a:t>SQL-92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SQL:1999, SQL:2003, SQL:2008</a:t>
            </a:r>
            <a:endParaRPr lang="en-US" altLang="en-US"/>
          </a:p>
          <a:p>
            <a:r>
              <a:rPr lang="en-US" altLang="en-US" sz="2000"/>
              <a:t>Commercial systems offer most, if not all, SQL-92 features, plus varying feature sets from later standards and special proprietary features.</a:t>
            </a:r>
            <a:r>
              <a:rPr lang="en-US" altLang="en-US"/>
              <a:t>  </a:t>
            </a:r>
          </a:p>
          <a:p>
            <a:pPr lvl="1"/>
            <a:r>
              <a:rPr lang="en-US" altLang="en-US" sz="2000">
                <a:solidFill>
                  <a:schemeClr val="tx2"/>
                </a:solidFill>
              </a:rPr>
              <a:t>Not all examples here may work on your particular system.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D40287E0-5DBC-B41E-F529-A9C1C546E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80997A8A-92E6-001A-1C39-A6AE8E77B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en-US" sz="2000"/>
              <a:t>Find courses that ran in Fall 2009 or in Spring 2010</a:t>
            </a:r>
            <a:endParaRPr lang="en-US" altLang="en-US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3DAC71F3-7F6C-14B3-E2EF-933F9076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</a:t>
            </a:r>
            <a:r>
              <a:rPr kumimoji="1" lang="en-US" altLang="en-US"/>
              <a:t> </a:t>
            </a:r>
            <a:r>
              <a:rPr kumimoji="1" lang="en-US" altLang="en-US" sz="1800"/>
              <a:t>Find courses that ran in Fall 2009 but not in Spring 2010</a:t>
            </a:r>
            <a:endParaRPr kumimoji="1" lang="en-US" altLang="en-US"/>
          </a:p>
        </p:txBody>
      </p:sp>
      <p:sp>
        <p:nvSpPr>
          <p:cNvPr id="417797" name="Text Box 5">
            <a:extLst>
              <a:ext uri="{FF2B5EF4-FFF2-40B4-BE49-F238E27FC236}">
                <a16:creationId xmlns:a16="http://schemas.microsoft.com/office/drawing/2014/main" id="{00B16136-B9B5-C284-7EC6-087CBF9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‘Fall’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2009)</a:t>
            </a:r>
            <a:br>
              <a:rPr kumimoji="1" lang="en-US" altLang="en-US" sz="2000"/>
            </a:br>
            <a:r>
              <a:rPr kumimoji="1" lang="en-US" altLang="en-US" sz="2000"/>
              <a:t> </a:t>
            </a:r>
            <a:r>
              <a:rPr kumimoji="1" lang="en-US" altLang="en-US" sz="2000" b="1"/>
              <a:t>union</a:t>
            </a:r>
            <a:br>
              <a:rPr kumimoji="1" lang="en-US" altLang="en-US" sz="2000" b="1"/>
            </a:b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‘Spring’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2010)</a:t>
            </a:r>
            <a:endParaRPr kumimoji="1" lang="en-US" altLang="en-US" sz="1800"/>
          </a:p>
        </p:txBody>
      </p:sp>
      <p:sp>
        <p:nvSpPr>
          <p:cNvPr id="417798" name="Text Box 6">
            <a:extLst>
              <a:ext uri="{FF2B5EF4-FFF2-40B4-BE49-F238E27FC236}">
                <a16:creationId xmlns:a16="http://schemas.microsoft.com/office/drawing/2014/main" id="{D66A74F9-EAE7-7783-F7E0-C936D83AD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Find courses that ran in Fall 2009 and in Spring 2010</a:t>
            </a:r>
            <a:endParaRPr kumimoji="1" lang="en-US" altLang="en-US"/>
          </a:p>
        </p:txBody>
      </p:sp>
      <p:sp>
        <p:nvSpPr>
          <p:cNvPr id="417799" name="Text Box 7">
            <a:extLst>
              <a:ext uri="{FF2B5EF4-FFF2-40B4-BE49-F238E27FC236}">
                <a16:creationId xmlns:a16="http://schemas.microsoft.com/office/drawing/2014/main" id="{B9394F7A-C863-C5C2-B892-7E4A582F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‘Fall’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2009)</a:t>
            </a:r>
            <a:br>
              <a:rPr kumimoji="1" lang="en-US" altLang="en-US" sz="2000"/>
            </a:br>
            <a:r>
              <a:rPr kumimoji="1" lang="en-US" altLang="en-US" sz="2000"/>
              <a:t> </a:t>
            </a:r>
            <a:r>
              <a:rPr kumimoji="1" lang="en-US" altLang="en-US" sz="2000" b="1"/>
              <a:t>intersect</a:t>
            </a:r>
            <a:br>
              <a:rPr kumimoji="1" lang="en-US" altLang="en-US" sz="2000" b="1"/>
            </a:b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‘Spring’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2010)</a:t>
            </a:r>
            <a:endParaRPr kumimoji="1" lang="en-US" altLang="en-US" sz="1800"/>
          </a:p>
        </p:txBody>
      </p:sp>
      <p:sp>
        <p:nvSpPr>
          <p:cNvPr id="417800" name="Text Box 8">
            <a:extLst>
              <a:ext uri="{FF2B5EF4-FFF2-40B4-BE49-F238E27FC236}">
                <a16:creationId xmlns:a16="http://schemas.microsoft.com/office/drawing/2014/main" id="{4C2C723A-F55B-3FF7-59F0-C3DC6FC54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‘Fall’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2009)</a:t>
            </a:r>
            <a:br>
              <a:rPr kumimoji="1" lang="en-US" altLang="en-US" sz="2000"/>
            </a:br>
            <a:r>
              <a:rPr kumimoji="1" lang="en-US" altLang="en-US" sz="2000"/>
              <a:t> </a:t>
            </a:r>
            <a:r>
              <a:rPr kumimoji="1" lang="en-US" altLang="en-US" sz="2000" b="1"/>
              <a:t>except</a:t>
            </a:r>
            <a:br>
              <a:rPr kumimoji="1" lang="en-US" altLang="en-US" sz="2000" b="1"/>
            </a:br>
            <a:r>
              <a:rPr kumimoji="1" lang="en-US" altLang="en-US" sz="2000"/>
              <a:t>(</a:t>
            </a:r>
            <a:r>
              <a:rPr kumimoji="1" lang="en-US" altLang="en-US" sz="2000" b="1"/>
              <a:t>select</a:t>
            </a:r>
            <a:r>
              <a:rPr kumimoji="1" lang="en-US" altLang="en-US" sz="2000"/>
              <a:t> </a:t>
            </a:r>
            <a:r>
              <a:rPr kumimoji="1" lang="en-US" altLang="en-US" sz="2000" i="1"/>
              <a:t>course_id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section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sem = </a:t>
            </a:r>
            <a:r>
              <a:rPr kumimoji="1" lang="en-US" altLang="en-US" sz="2000"/>
              <a:t>‘Spring’ </a:t>
            </a:r>
            <a:r>
              <a:rPr kumimoji="1" lang="en-US" altLang="en-US" sz="2000" b="1"/>
              <a:t>and </a:t>
            </a:r>
            <a:r>
              <a:rPr kumimoji="1" lang="en-US" altLang="en-US" sz="2000" i="1"/>
              <a:t>year = </a:t>
            </a:r>
            <a:r>
              <a:rPr kumimoji="1" lang="en-US" altLang="en-US" sz="2000"/>
              <a:t>2010)</a:t>
            </a:r>
            <a:endParaRPr kumimoji="1"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B26CE0FE-93F9-1FCB-2F0E-FC6706E9A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D4F9C530-4C89-B438-05C9-9CC89D522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en-US" sz="2000"/>
              <a:t>Set operations </a:t>
            </a:r>
            <a:r>
              <a:rPr lang="en-US" altLang="en-US" sz="2000" b="1">
                <a:solidFill>
                  <a:srgbClr val="000099"/>
                </a:solidFill>
              </a:rPr>
              <a:t>union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rgbClr val="000099"/>
                </a:solidFill>
              </a:rPr>
              <a:t>intersect</a:t>
            </a:r>
            <a:r>
              <a:rPr lang="en-US" altLang="en-US" sz="2000" b="1"/>
              <a:t>, </a:t>
            </a:r>
            <a:r>
              <a:rPr lang="en-US" altLang="en-US" sz="2000"/>
              <a:t>and </a:t>
            </a:r>
            <a:r>
              <a:rPr lang="en-US" altLang="en-US" sz="2000" b="1">
                <a:solidFill>
                  <a:srgbClr val="000099"/>
                </a:solidFill>
              </a:rPr>
              <a:t>except</a:t>
            </a:r>
            <a:r>
              <a:rPr lang="en-US" altLang="en-US" b="1"/>
              <a:t> 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en-US" sz="2000" b="1">
                <a:solidFill>
                  <a:srgbClr val="000099"/>
                </a:solidFill>
                <a:sym typeface="Symbol" panose="05050102010706020507" pitchFamily="18" charset="2"/>
              </a:rPr>
              <a:t>union all, intersect all</a:t>
            </a:r>
            <a:r>
              <a:rPr lang="en-US" altLang="en-US" sz="2000" b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and </a:t>
            </a:r>
            <a:r>
              <a:rPr lang="en-US" altLang="en-US" sz="2000" b="1">
                <a:solidFill>
                  <a:srgbClr val="000099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2000" b="1">
                <a:sym typeface="Symbol" panose="05050102010706020507" pitchFamily="18" charset="2"/>
              </a:rPr>
              <a:t>.</a:t>
            </a:r>
            <a:br>
              <a:rPr lang="en-US" altLang="en-US" sz="2000" b="1">
                <a:sym typeface="Symbol" panose="05050102010706020507" pitchFamily="18" charset="2"/>
              </a:rPr>
            </a:b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Suppose a tuple occurs </a:t>
            </a:r>
            <a:r>
              <a:rPr lang="en-US" altLang="en-US" sz="2000" i="1">
                <a:sym typeface="Symbol" panose="05050102010706020507" pitchFamily="18" charset="2"/>
              </a:rPr>
              <a:t>m</a:t>
            </a:r>
            <a:r>
              <a:rPr lang="en-US" altLang="en-US" sz="2000">
                <a:sym typeface="Symbol" panose="05050102010706020507" pitchFamily="18" charset="2"/>
              </a:rPr>
              <a:t> times in </a:t>
            </a:r>
            <a:r>
              <a:rPr lang="en-US" altLang="en-US" sz="2000" i="1">
                <a:sym typeface="Symbol" panose="05050102010706020507" pitchFamily="18" charset="2"/>
              </a:rPr>
              <a:t>r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n </a:t>
            </a:r>
            <a:r>
              <a:rPr lang="en-US" altLang="en-US" sz="2000">
                <a:sym typeface="Symbol" panose="05050102010706020507" pitchFamily="18" charset="2"/>
              </a:rPr>
              <a:t>times in </a:t>
            </a:r>
            <a:r>
              <a:rPr lang="en-US" altLang="en-US" sz="2000" i="1">
                <a:sym typeface="Symbol" panose="05050102010706020507" pitchFamily="18" charset="2"/>
              </a:rPr>
              <a:t>s, </a:t>
            </a:r>
            <a:r>
              <a:rPr lang="en-US" altLang="en-US" sz="2000">
                <a:sym typeface="Symbol" panose="05050102010706020507" pitchFamily="18" charset="2"/>
              </a:rPr>
              <a:t>then, it occurs:</a:t>
            </a: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 sz="2000" i="1"/>
              <a:t>m </a:t>
            </a:r>
            <a:r>
              <a:rPr lang="en-US" altLang="en-US" sz="2000" i="1" baseline="-25000"/>
              <a:t> </a:t>
            </a:r>
            <a:r>
              <a:rPr lang="en-US" altLang="en-US" sz="2000" i="1"/>
              <a:t>+ n </a:t>
            </a:r>
            <a:r>
              <a:rPr lang="en-US" altLang="en-US" sz="2000"/>
              <a:t>times in </a:t>
            </a:r>
            <a:r>
              <a:rPr lang="en-US" altLang="en-US" sz="2000" i="1"/>
              <a:t>r </a:t>
            </a:r>
            <a:r>
              <a:rPr lang="en-US" altLang="en-US" sz="2000" b="1"/>
              <a:t>union all </a:t>
            </a:r>
            <a:r>
              <a:rPr lang="en-US" altLang="en-US" sz="2000" i="1"/>
              <a:t>s</a:t>
            </a:r>
            <a:endParaRPr lang="en-US" altLang="en-US" i="1"/>
          </a:p>
          <a:p>
            <a:pPr lvl="1"/>
            <a:r>
              <a:rPr lang="en-US" altLang="en-US" sz="2000"/>
              <a:t>min(</a:t>
            </a:r>
            <a:r>
              <a:rPr lang="en-US" altLang="en-US" sz="2000" i="1"/>
              <a:t>m,n)</a:t>
            </a:r>
            <a:r>
              <a:rPr lang="en-US" altLang="en-US" sz="2000"/>
              <a:t> times in </a:t>
            </a:r>
            <a:r>
              <a:rPr lang="en-US" altLang="en-US" sz="2000" i="1"/>
              <a:t>r</a:t>
            </a:r>
            <a:r>
              <a:rPr lang="en-US" altLang="en-US" sz="2000"/>
              <a:t> </a:t>
            </a:r>
            <a:r>
              <a:rPr lang="en-US" altLang="en-US" sz="2000" b="1"/>
              <a:t>intersect all </a:t>
            </a:r>
            <a:r>
              <a:rPr lang="en-US" altLang="en-US" sz="2000" i="1"/>
              <a:t>s</a:t>
            </a:r>
            <a:endParaRPr lang="en-US" altLang="en-US" i="1"/>
          </a:p>
          <a:p>
            <a:pPr lvl="1"/>
            <a:r>
              <a:rPr lang="en-US" altLang="en-US" sz="2000"/>
              <a:t>max(0, </a:t>
            </a:r>
            <a:r>
              <a:rPr lang="en-US" altLang="en-US" sz="2000" i="1"/>
              <a:t>m – n)</a:t>
            </a:r>
            <a:r>
              <a:rPr lang="en-US" altLang="en-US" sz="2000"/>
              <a:t> times in </a:t>
            </a:r>
            <a:r>
              <a:rPr lang="en-US" altLang="en-US" sz="2000" i="1"/>
              <a:t>r</a:t>
            </a:r>
            <a:r>
              <a:rPr lang="en-US" altLang="en-US" sz="2000"/>
              <a:t> </a:t>
            </a:r>
            <a:r>
              <a:rPr lang="en-US" altLang="en-US" sz="2000" b="1"/>
              <a:t>except all </a:t>
            </a:r>
            <a:r>
              <a:rPr lang="en-US" altLang="en-US" sz="2000" i="1"/>
              <a:t>s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BE351489-7E05-196B-FC3B-0391D5F3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A9186E64-4EBF-147A-CD19-A8447020E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altLang="en-US" sz="2000"/>
              <a:t>It is possible for tuples to have a null value, denoted by </a:t>
            </a:r>
            <a:r>
              <a:rPr lang="en-US" altLang="en-US" sz="2000" i="1"/>
              <a:t>null</a:t>
            </a:r>
            <a:r>
              <a:rPr lang="en-US" altLang="en-US" sz="2000"/>
              <a:t>, for some of their attributes</a:t>
            </a:r>
            <a:endParaRPr lang="en-US" altLang="en-US"/>
          </a:p>
          <a:p>
            <a:r>
              <a:rPr lang="en-US" altLang="en-US" sz="2000" i="1"/>
              <a:t>null</a:t>
            </a:r>
            <a:r>
              <a:rPr lang="en-US" altLang="en-US" sz="2000"/>
              <a:t> signifies an unknown value or that a value does not exist.</a:t>
            </a:r>
            <a:endParaRPr lang="en-US" altLang="en-US"/>
          </a:p>
          <a:p>
            <a:r>
              <a:rPr lang="en-US" altLang="en-US" sz="2000"/>
              <a:t>The result of any arithmetic expression involving </a:t>
            </a:r>
            <a:r>
              <a:rPr lang="en-US" altLang="en-US" sz="2000" i="1"/>
              <a:t>null</a:t>
            </a:r>
            <a:r>
              <a:rPr lang="en-US" altLang="en-US" sz="2000"/>
              <a:t> is </a:t>
            </a:r>
            <a:r>
              <a:rPr lang="en-US" altLang="en-US" sz="2000" i="1"/>
              <a:t>null</a:t>
            </a:r>
            <a:endParaRPr lang="en-US" altLang="en-US" i="1"/>
          </a:p>
          <a:p>
            <a:pPr lvl="1"/>
            <a:r>
              <a:rPr lang="en-US" altLang="en-US" sz="2000"/>
              <a:t>Example:  5 + </a:t>
            </a:r>
            <a:r>
              <a:rPr lang="en-US" altLang="en-US" sz="2000" i="1"/>
              <a:t>null</a:t>
            </a:r>
            <a:r>
              <a:rPr lang="en-US" altLang="en-US" sz="2000"/>
              <a:t>  returns null</a:t>
            </a:r>
            <a:endParaRPr lang="en-US" altLang="en-US"/>
          </a:p>
          <a:p>
            <a:r>
              <a:rPr lang="en-US" altLang="en-US" sz="2000"/>
              <a:t>The predicate  </a:t>
            </a:r>
            <a:r>
              <a:rPr lang="en-US" altLang="en-US" sz="2000" b="1"/>
              <a:t>is null</a:t>
            </a:r>
            <a:r>
              <a:rPr lang="en-US" altLang="en-US" sz="2000"/>
              <a:t> can be used to check for null values.</a:t>
            </a:r>
            <a:endParaRPr lang="en-US" altLang="en-US"/>
          </a:p>
          <a:p>
            <a:pPr lvl="1"/>
            <a:r>
              <a:rPr lang="en-US" altLang="en-US" sz="2000"/>
              <a:t>Example: Find all instructors whose salary is null</a:t>
            </a:r>
            <a:r>
              <a:rPr lang="en-US" altLang="en-US" sz="2000" i="1"/>
              <a:t>.</a:t>
            </a:r>
            <a:endParaRPr lang="en-US" altLang="en-US" i="1"/>
          </a:p>
          <a:p>
            <a:pPr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000" b="1"/>
              <a:t>select</a:t>
            </a:r>
            <a:r>
              <a:rPr lang="en-US" altLang="en-US" sz="2000" i="1"/>
              <a:t> name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</a:t>
            </a:r>
            <a:r>
              <a:rPr lang="en-US" altLang="en-US" sz="2000" i="1"/>
              <a:t> instructor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 b="1"/>
              <a:t>is null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C0F59F24-C019-1FC3-0DB6-C6F2F3AFB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r>
              <a:rPr lang="en-US" altLang="en-US"/>
              <a:t>Null Values and Three Valued Logic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B1EACC51-D135-6DFF-3CDE-6B4979CD9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en-US" sz="2000"/>
              <a:t>Any comparison with </a:t>
            </a:r>
            <a:r>
              <a:rPr lang="en-US" altLang="en-US" sz="2000" i="1"/>
              <a:t>null</a:t>
            </a:r>
            <a:r>
              <a:rPr lang="en-US" altLang="en-US" sz="2000"/>
              <a:t> returns </a:t>
            </a:r>
            <a:r>
              <a:rPr lang="en-US" altLang="en-US" sz="2000" i="1"/>
              <a:t>unknown</a:t>
            </a:r>
            <a:endParaRPr lang="en-US" altLang="en-US" i="1"/>
          </a:p>
          <a:p>
            <a:pPr lvl="1"/>
            <a:r>
              <a:rPr lang="en-US" altLang="en-US" sz="2000"/>
              <a:t>Example</a:t>
            </a:r>
            <a:r>
              <a:rPr lang="en-US" altLang="en-US" sz="2000" i="1"/>
              <a:t>: 5 &lt; null   or   null &lt;&gt; null    or    null = null</a:t>
            </a:r>
            <a:endParaRPr lang="en-US" altLang="en-US" i="1"/>
          </a:p>
          <a:p>
            <a:r>
              <a:rPr lang="en-US" altLang="en-US" sz="2000"/>
              <a:t>Three-valued logic using the truth value </a:t>
            </a:r>
            <a:r>
              <a:rPr lang="en-US" altLang="en-US" sz="2000" i="1"/>
              <a:t>unknown</a:t>
            </a:r>
            <a:r>
              <a:rPr lang="en-US" altLang="en-US" sz="2000"/>
              <a:t>:</a:t>
            </a:r>
            <a:endParaRPr lang="en-US" altLang="en-US"/>
          </a:p>
          <a:p>
            <a:pPr lvl="1"/>
            <a:r>
              <a:rPr lang="en-US" altLang="en-US" sz="2000"/>
              <a:t>OR: (</a:t>
            </a:r>
            <a:r>
              <a:rPr lang="en-US" altLang="en-US" sz="2000" i="1"/>
              <a:t>unknown</a:t>
            </a:r>
            <a:r>
              <a:rPr lang="en-US" altLang="en-US" sz="2000"/>
              <a:t> </a:t>
            </a:r>
            <a:r>
              <a:rPr lang="en-US" altLang="en-US" sz="2000" b="1"/>
              <a:t>or</a:t>
            </a:r>
            <a:r>
              <a:rPr lang="en-US" altLang="en-US" sz="2000"/>
              <a:t> </a:t>
            </a:r>
            <a:r>
              <a:rPr lang="en-US" altLang="en-US" sz="2000" i="1"/>
              <a:t>true</a:t>
            </a:r>
            <a:r>
              <a:rPr lang="en-US" altLang="en-US" sz="2000"/>
              <a:t>)   = </a:t>
            </a:r>
            <a:r>
              <a:rPr lang="en-US" altLang="en-US" sz="2000" i="1"/>
              <a:t>true</a:t>
            </a:r>
            <a:r>
              <a:rPr lang="en-US" altLang="en-US" sz="2000"/>
              <a:t>,</a:t>
            </a:r>
            <a:br>
              <a:rPr lang="en-US" altLang="en-US" sz="2000"/>
            </a:br>
            <a:r>
              <a:rPr lang="en-US" altLang="en-US" sz="2000"/>
              <a:t>       (</a:t>
            </a:r>
            <a:r>
              <a:rPr lang="en-US" altLang="en-US" sz="2000" i="1"/>
              <a:t>unknown</a:t>
            </a:r>
            <a:r>
              <a:rPr lang="en-US" altLang="en-US" sz="2000"/>
              <a:t> </a:t>
            </a:r>
            <a:r>
              <a:rPr lang="en-US" altLang="en-US" sz="2000" b="1"/>
              <a:t>or</a:t>
            </a:r>
            <a:r>
              <a:rPr lang="en-US" altLang="en-US" sz="2000"/>
              <a:t> </a:t>
            </a:r>
            <a:r>
              <a:rPr lang="en-US" altLang="en-US" sz="2000" i="1"/>
              <a:t>false</a:t>
            </a:r>
            <a:r>
              <a:rPr lang="en-US" altLang="en-US" sz="2000"/>
              <a:t>)  = </a:t>
            </a:r>
            <a:r>
              <a:rPr lang="en-US" altLang="en-US" sz="2000" i="1"/>
              <a:t>unknown</a:t>
            </a:r>
            <a:br>
              <a:rPr lang="en-US" altLang="en-US" sz="2000"/>
            </a:br>
            <a:r>
              <a:rPr lang="en-US" altLang="en-US" sz="2000"/>
              <a:t>       (</a:t>
            </a:r>
            <a:r>
              <a:rPr lang="en-US" altLang="en-US" sz="2000" i="1"/>
              <a:t>unknown </a:t>
            </a:r>
            <a:r>
              <a:rPr lang="en-US" altLang="en-US" sz="2000" b="1"/>
              <a:t>or</a:t>
            </a:r>
            <a:r>
              <a:rPr lang="en-US" altLang="en-US" sz="2000" i="1"/>
              <a:t> unknown) = unknown</a:t>
            </a:r>
            <a:endParaRPr lang="en-US" altLang="en-US" i="1"/>
          </a:p>
          <a:p>
            <a:pPr lvl="1"/>
            <a:r>
              <a:rPr lang="en-US" altLang="en-US" sz="2000"/>
              <a:t>AND:</a:t>
            </a:r>
            <a:r>
              <a:rPr lang="en-US" altLang="en-US" sz="2000" i="1"/>
              <a:t> (true</a:t>
            </a:r>
            <a:r>
              <a:rPr lang="en-US" altLang="en-US" sz="2000" b="1"/>
              <a:t> and </a:t>
            </a:r>
            <a:r>
              <a:rPr lang="en-US" altLang="en-US" sz="2000" i="1"/>
              <a:t>unknown)  = unknown,    </a:t>
            </a:r>
            <a:br>
              <a:rPr lang="en-US" altLang="en-US" sz="2000" i="1"/>
            </a:br>
            <a:r>
              <a:rPr lang="en-US" altLang="en-US" sz="2000" i="1"/>
              <a:t>         (false</a:t>
            </a:r>
            <a:r>
              <a:rPr lang="en-US" altLang="en-US" sz="2000" b="1"/>
              <a:t> and </a:t>
            </a:r>
            <a:r>
              <a:rPr lang="en-US" altLang="en-US" sz="2000" i="1"/>
              <a:t>unknown) = false,</a:t>
            </a:r>
            <a:br>
              <a:rPr lang="en-US" altLang="en-US" sz="2000" i="1"/>
            </a:br>
            <a:r>
              <a:rPr lang="en-US" altLang="en-US" sz="2000" i="1"/>
              <a:t>         (unknown </a:t>
            </a:r>
            <a:r>
              <a:rPr lang="en-US" altLang="en-US" sz="2000" b="1"/>
              <a:t>and</a:t>
            </a:r>
            <a:r>
              <a:rPr lang="en-US" altLang="en-US" sz="2000" i="1"/>
              <a:t> unknown) = unknown</a:t>
            </a:r>
            <a:endParaRPr lang="en-US" altLang="en-US" i="1"/>
          </a:p>
          <a:p>
            <a:pPr lvl="1"/>
            <a:r>
              <a:rPr lang="en-US" altLang="en-US" sz="2000"/>
              <a:t>NOT</a:t>
            </a:r>
            <a:r>
              <a:rPr lang="en-US" altLang="en-US" sz="2000" i="1"/>
              <a:t>:  (</a:t>
            </a:r>
            <a:r>
              <a:rPr lang="en-US" altLang="en-US" sz="2000" b="1"/>
              <a:t>not</a:t>
            </a:r>
            <a:r>
              <a:rPr lang="en-US" altLang="en-US" sz="2000" i="1"/>
              <a:t> unknown) = unknown</a:t>
            </a:r>
            <a:endParaRPr lang="en-US" altLang="en-US" i="1"/>
          </a:p>
          <a:p>
            <a:pPr lvl="1"/>
            <a:r>
              <a:rPr lang="en-US" altLang="en-US" sz="2000"/>
              <a:t>“</a:t>
            </a:r>
            <a:r>
              <a:rPr lang="en-US" altLang="en-US" sz="2000" i="1"/>
              <a:t>P</a:t>
            </a:r>
            <a:r>
              <a:rPr lang="en-US" altLang="en-US" sz="2000" b="1"/>
              <a:t> is unknown</a:t>
            </a:r>
            <a:r>
              <a:rPr lang="en-US" altLang="en-US" sz="2000"/>
              <a:t>”</a:t>
            </a:r>
            <a:r>
              <a:rPr lang="en-US" altLang="en-US" sz="2000" b="1"/>
              <a:t> </a:t>
            </a:r>
            <a:r>
              <a:rPr lang="en-US" altLang="en-US" sz="2000"/>
              <a:t>evaluates to true if predicate </a:t>
            </a:r>
            <a:r>
              <a:rPr lang="en-US" altLang="en-US" sz="2000" i="1"/>
              <a:t>P</a:t>
            </a:r>
            <a:r>
              <a:rPr lang="en-US" altLang="en-US" sz="2000"/>
              <a:t> evaluates to </a:t>
            </a:r>
            <a:r>
              <a:rPr lang="en-US" altLang="en-US" sz="2000" i="1"/>
              <a:t>unknown</a:t>
            </a:r>
            <a:endParaRPr lang="en-US" altLang="en-US" i="1"/>
          </a:p>
          <a:p>
            <a:r>
              <a:rPr lang="en-US" altLang="en-US" sz="2000"/>
              <a:t>Result of </a:t>
            </a:r>
            <a:r>
              <a:rPr lang="en-US" altLang="en-US" sz="2000" b="1"/>
              <a:t>where </a:t>
            </a:r>
            <a:r>
              <a:rPr lang="en-US" altLang="en-US" sz="2000"/>
              <a:t>clause predicate is treated as </a:t>
            </a:r>
            <a:r>
              <a:rPr lang="en-US" altLang="en-US" sz="2000" i="1"/>
              <a:t>false </a:t>
            </a:r>
            <a:r>
              <a:rPr lang="en-US" altLang="en-US" sz="2000"/>
              <a:t>if it evaluates to </a:t>
            </a:r>
            <a:r>
              <a:rPr lang="en-US" altLang="en-US" sz="2000" i="1"/>
              <a:t>unknown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71338E51-E5E5-E5A0-4A59-64192C4CE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F034A866-8690-8A9F-5D31-4D48E5E63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2000"/>
              <a:t>These functions operate on the multiset of values of a column of a relation, and return a value</a:t>
            </a:r>
            <a:endParaRPr lang="en-US" altLang="en-US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avg: </a:t>
            </a:r>
            <a:r>
              <a:rPr lang="en-US" altLang="en-US" sz="2000"/>
              <a:t>average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min:  </a:t>
            </a:r>
            <a:r>
              <a:rPr lang="en-US" altLang="en-US" sz="2000"/>
              <a:t>minimum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max:  </a:t>
            </a:r>
            <a:r>
              <a:rPr lang="en-US" altLang="en-US" sz="2000"/>
              <a:t>maximum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sum:  </a:t>
            </a:r>
            <a:r>
              <a:rPr lang="en-US" altLang="en-US" sz="2000"/>
              <a:t>sum of values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count:  </a:t>
            </a:r>
            <a:r>
              <a:rPr lang="en-US" altLang="en-US" sz="2000"/>
              <a:t>number of values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29C4E57F-133A-0ED7-E1FD-D8F46D730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(Cont.)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12CDDA6E-D9C3-B4CD-A741-92E3A82C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2000"/>
              <a:t>Find the average salary of instructors in the Computer Science department</a:t>
            </a:r>
            <a:r>
              <a:rPr lang="en-US" altLang="en-US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000" b="1"/>
              <a:t>select avg 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b="1"/>
              <a:t>where </a:t>
            </a:r>
            <a:r>
              <a:rPr lang="en-US" altLang="en-US" sz="2000" i="1"/>
              <a:t>dept_name</a:t>
            </a:r>
            <a:r>
              <a:rPr lang="en-US" altLang="en-US" sz="2000"/>
              <a:t>= ’Comp. Sci.’;</a:t>
            </a:r>
            <a:endParaRPr lang="en-US" altLang="en-US"/>
          </a:p>
          <a:p>
            <a:pPr>
              <a:tabLst>
                <a:tab pos="1711325" algn="l"/>
              </a:tabLst>
            </a:pPr>
            <a:r>
              <a:rPr kumimoji="0" lang="en-US" altLang="en-US" sz="2000"/>
              <a:t>Find the total number of instructors who teach a course in the Spring 2010 semester</a:t>
            </a:r>
            <a:endParaRPr kumimoji="0" lang="en-US" altLang="en-US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/>
              <a:t>select count </a:t>
            </a:r>
            <a:r>
              <a:rPr kumimoji="0" lang="en-US" altLang="en-US" sz="2000"/>
              <a:t>(</a:t>
            </a:r>
            <a:r>
              <a:rPr kumimoji="0" lang="en-US" altLang="en-US" sz="2000" b="1"/>
              <a:t>distinct </a:t>
            </a:r>
            <a:r>
              <a:rPr kumimoji="0" lang="en-US" altLang="en-US" sz="2000" i="1"/>
              <a:t>ID</a:t>
            </a:r>
            <a:r>
              <a:rPr kumimoji="0" lang="en-US" altLang="en-US" sz="2000"/>
              <a:t>)</a:t>
            </a:r>
            <a:br>
              <a:rPr kumimoji="0" lang="en-US" altLang="en-US" sz="2000"/>
            </a:br>
            <a:r>
              <a:rPr kumimoji="0" lang="en-US" altLang="en-US" sz="2000" b="1"/>
              <a:t>from </a:t>
            </a:r>
            <a:r>
              <a:rPr kumimoji="0" lang="en-US" altLang="en-US" sz="2000" i="1"/>
              <a:t>teaches</a:t>
            </a:r>
            <a:br>
              <a:rPr kumimoji="0" lang="en-US" altLang="en-US" sz="2000" i="1"/>
            </a:br>
            <a:r>
              <a:rPr kumimoji="0" lang="en-US" altLang="en-US" sz="2000" b="1"/>
              <a:t>where </a:t>
            </a:r>
            <a:r>
              <a:rPr kumimoji="0" lang="en-US" altLang="en-US" sz="2000" i="1"/>
              <a:t>semester </a:t>
            </a:r>
            <a:r>
              <a:rPr kumimoji="0" lang="en-US" altLang="en-US" sz="2000"/>
              <a:t>= ’Spring’ </a:t>
            </a:r>
            <a:r>
              <a:rPr kumimoji="0" lang="en-US" altLang="en-US" sz="2000" b="1"/>
              <a:t>and </a:t>
            </a:r>
            <a:r>
              <a:rPr kumimoji="0" lang="en-US" altLang="en-US" sz="2000" i="1"/>
              <a:t>year </a:t>
            </a:r>
            <a:r>
              <a:rPr kumimoji="0" lang="en-US" altLang="en-US" sz="2000"/>
              <a:t>= 2010</a:t>
            </a:r>
            <a:endParaRPr kumimoji="0" lang="en-US" altLang="en-US"/>
          </a:p>
          <a:p>
            <a:pPr>
              <a:tabLst>
                <a:tab pos="1711325" algn="l"/>
              </a:tabLst>
            </a:pPr>
            <a:r>
              <a:rPr kumimoji="0" lang="en-US" altLang="en-US" sz="2000"/>
              <a:t>Find the number of tuples in the </a:t>
            </a:r>
            <a:r>
              <a:rPr kumimoji="0" lang="en-US" altLang="en-US" sz="2000" i="1"/>
              <a:t>course </a:t>
            </a:r>
            <a:r>
              <a:rPr kumimoji="0" lang="en-US" altLang="en-US" sz="2000"/>
              <a:t>relation</a:t>
            </a:r>
            <a:endParaRPr kumimoji="0" lang="en-US" altLang="en-US"/>
          </a:p>
          <a:p>
            <a:pPr lvl="1">
              <a:tabLst>
                <a:tab pos="1711325" algn="l"/>
              </a:tabLst>
            </a:pPr>
            <a:r>
              <a:rPr kumimoji="0" lang="en-US" altLang="en-US" sz="2000" b="1"/>
              <a:t>select count </a:t>
            </a:r>
            <a:r>
              <a:rPr kumimoji="0" lang="en-US" altLang="en-US" sz="2000"/>
              <a:t>(*)</a:t>
            </a:r>
            <a:br>
              <a:rPr kumimoji="0" lang="en-US" altLang="en-US" sz="2000"/>
            </a:br>
            <a:r>
              <a:rPr kumimoji="0" lang="en-US" altLang="en-US" sz="2000" b="1"/>
              <a:t>from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;</a:t>
            </a:r>
            <a:endParaRPr kumimoji="0" lang="en-US" altLang="en-US"/>
          </a:p>
          <a:p>
            <a:pPr>
              <a:tabLst>
                <a:tab pos="1711325" algn="l"/>
              </a:tabLst>
            </a:pPr>
            <a:endParaRPr kumimoji="0" lang="en-US" altLang="en-US"/>
          </a:p>
          <a:p>
            <a:pPr lvl="1">
              <a:tabLst>
                <a:tab pos="1711325" algn="l"/>
              </a:tabLst>
            </a:pPr>
            <a:endParaRPr kumimoji="0" lang="en-US" altLang="en-US"/>
          </a:p>
          <a:p>
            <a:pPr>
              <a:tabLst>
                <a:tab pos="1711325" algn="l"/>
              </a:tabLst>
            </a:pPr>
            <a:endParaRPr lang="en-US" altLang="en-US"/>
          </a:p>
        </p:txBody>
      </p:sp>
      <p:sp>
        <p:nvSpPr>
          <p:cNvPr id="428036" name="Text Box 4">
            <a:extLst>
              <a:ext uri="{FF2B5EF4-FFF2-40B4-BE49-F238E27FC236}">
                <a16:creationId xmlns:a16="http://schemas.microsoft.com/office/drawing/2014/main" id="{37B93E90-6468-354F-9C34-34130B71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1800"/>
              <a:t>   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C922B045-7DAE-0566-DE73-D9AB79756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– Group By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85EFEE48-CA0F-1AE5-D1A1-088B382E5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2000"/>
              <a:t>Find the average salary of instructors in each department</a:t>
            </a:r>
            <a:endParaRPr lang="en-US" altLang="en-US"/>
          </a:p>
          <a:p>
            <a:pPr lvl="1">
              <a:tabLst>
                <a:tab pos="625475" algn="l"/>
              </a:tabLst>
            </a:pP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b="1"/>
              <a:t>avg 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b="1"/>
              <a:t>group by </a:t>
            </a:r>
            <a:r>
              <a:rPr lang="en-US" altLang="en-US" sz="2000" i="1"/>
              <a:t>dept_name</a:t>
            </a:r>
            <a:r>
              <a:rPr lang="en-US" altLang="en-US" sz="2000"/>
              <a:t>;</a:t>
            </a:r>
            <a:endParaRPr lang="en-US" altLang="en-US"/>
          </a:p>
          <a:p>
            <a:pPr lvl="1">
              <a:tabLst>
                <a:tab pos="625475" algn="l"/>
              </a:tabLst>
            </a:pPr>
            <a:r>
              <a:rPr lang="en-US" altLang="en-US" sz="2000"/>
              <a:t>Note: departments with no instructor will not appear in result</a:t>
            </a:r>
            <a:endParaRPr lang="en-US" altLang="en-US"/>
          </a:p>
          <a:p>
            <a:pPr lvl="1">
              <a:tabLst>
                <a:tab pos="625475" algn="l"/>
              </a:tabLst>
            </a:pPr>
            <a:endParaRPr lang="en-US" altLang="en-US"/>
          </a:p>
        </p:txBody>
      </p:sp>
      <p:pic>
        <p:nvPicPr>
          <p:cNvPr id="430084" name="Picture 4">
            <a:extLst>
              <a:ext uri="{FF2B5EF4-FFF2-40B4-BE49-F238E27FC236}">
                <a16:creationId xmlns:a16="http://schemas.microsoft.com/office/drawing/2014/main" id="{D561FF36-BBF0-4EE9-F3C7-F05438F6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1" name="Picture 11">
            <a:extLst>
              <a:ext uri="{FF2B5EF4-FFF2-40B4-BE49-F238E27FC236}">
                <a16:creationId xmlns:a16="http://schemas.microsoft.com/office/drawing/2014/main" id="{205DE375-F1B5-9F33-491A-7ACFBF7F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5789F98E-9892-47B3-7DB2-919E5ED20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(Cont.)</a:t>
            </a:r>
          </a:p>
        </p:txBody>
      </p:sp>
      <p:sp>
        <p:nvSpPr>
          <p:cNvPr id="432131" name="Text Box 3">
            <a:extLst>
              <a:ext uri="{FF2B5EF4-FFF2-40B4-BE49-F238E27FC236}">
                <a16:creationId xmlns:a16="http://schemas.microsoft.com/office/drawing/2014/main" id="{EC1EBEB4-8DED-B0CB-B84F-5DEB606A88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/>
              <a:t>Attributes in </a:t>
            </a:r>
            <a:r>
              <a:rPr lang="en-US" altLang="en-US" sz="2000" b="1"/>
              <a:t>select </a:t>
            </a:r>
            <a:r>
              <a:rPr lang="en-US" altLang="en-US" sz="2000"/>
              <a:t>clause outside of aggregate functions must appear in </a:t>
            </a:r>
            <a:r>
              <a:rPr lang="en-US" altLang="en-US" sz="2000" b="1"/>
              <a:t>group by</a:t>
            </a:r>
            <a:r>
              <a:rPr lang="en-US" altLang="en-US" sz="2000"/>
              <a:t> list</a:t>
            </a:r>
            <a:endParaRPr lang="en-US" altLang="en-US"/>
          </a:p>
          <a:p>
            <a:pPr lvl="1"/>
            <a:r>
              <a:rPr lang="en-US" altLang="en-US" sz="2000"/>
              <a:t>/* erroneous query */</a:t>
            </a:r>
            <a:br>
              <a:rPr lang="en-US" altLang="en-US" sz="2000"/>
            </a:b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ID</a:t>
            </a:r>
            <a:r>
              <a:rPr lang="en-US" altLang="en-US" sz="2000"/>
              <a:t>, </a:t>
            </a:r>
            <a:r>
              <a:rPr lang="en-US" altLang="en-US" sz="2000" b="1"/>
              <a:t>avg 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b="1"/>
              <a:t>group by </a:t>
            </a:r>
            <a:r>
              <a:rPr lang="en-US" altLang="en-US" sz="2000" i="1"/>
              <a:t>dept_name</a:t>
            </a:r>
            <a:r>
              <a:rPr lang="en-US" altLang="en-US" sz="2000"/>
              <a:t>;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C7CE6F5-6031-6290-419F-158B64CB5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r>
              <a:rPr lang="en-US" altLang="en-US"/>
              <a:t>Aggregate Functions – Having Clause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DA1F0D34-852D-4D85-2703-DB7DC61E9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2000"/>
              <a:t>Find the names and average salaries of all departments whose average salary is greater than 42000</a:t>
            </a:r>
            <a:endParaRPr lang="en-US" altLang="en-US"/>
          </a:p>
        </p:txBody>
      </p:sp>
      <p:sp>
        <p:nvSpPr>
          <p:cNvPr id="433156" name="Text Box 4">
            <a:extLst>
              <a:ext uri="{FF2B5EF4-FFF2-40B4-BE49-F238E27FC236}">
                <a16:creationId xmlns:a16="http://schemas.microsoft.com/office/drawing/2014/main" id="{95927BBE-0601-4D97-C93E-AEF65329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567113"/>
            <a:ext cx="78422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1800">
                <a:solidFill>
                  <a:schemeClr val="tx2"/>
                </a:solidFill>
              </a:rPr>
              <a:t>       </a:t>
            </a:r>
            <a:r>
              <a:rPr kumimoji="1" lang="en-US" altLang="en-US" sz="2000"/>
              <a:t>Note:  predicates in the </a:t>
            </a:r>
            <a:r>
              <a:rPr kumimoji="1" lang="en-US" altLang="en-US" sz="2000" b="1"/>
              <a:t>having</a:t>
            </a:r>
            <a:r>
              <a:rPr kumimoji="1" lang="en-US" altLang="en-US" sz="2000"/>
              <a:t> clause are applied after the </a:t>
            </a:r>
            <a:br>
              <a:rPr kumimoji="1" lang="en-US" altLang="en-US" sz="2000"/>
            </a:br>
            <a:r>
              <a:rPr kumimoji="1" lang="en-US" altLang="en-US" sz="2000"/>
              <a:t>                 formation of groups whereas predicates in the </a:t>
            </a:r>
            <a:r>
              <a:rPr kumimoji="1" lang="en-US" altLang="en-US" sz="2000" b="1"/>
              <a:t>where</a:t>
            </a:r>
            <a:r>
              <a:rPr kumimoji="1" lang="en-US" altLang="en-US" sz="2000"/>
              <a:t> </a:t>
            </a:r>
            <a:br>
              <a:rPr kumimoji="1" lang="en-US" altLang="en-US" sz="2000"/>
            </a:br>
            <a:r>
              <a:rPr kumimoji="1" lang="en-US" altLang="en-US" sz="2000"/>
              <a:t>                 clause are applied before forming groups</a:t>
            </a:r>
            <a:endParaRPr kumimoji="1" lang="en-US" altLang="en-US" sz="1800"/>
          </a:p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33157" name="Text Box 5">
            <a:extLst>
              <a:ext uri="{FF2B5EF4-FFF2-40B4-BE49-F238E27FC236}">
                <a16:creationId xmlns:a16="http://schemas.microsoft.com/office/drawing/2014/main" id="{CE73C485-ADB5-7D7E-4258-AA40E5FA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/>
              <a:t>select </a:t>
            </a:r>
            <a:r>
              <a:rPr lang="en-US" altLang="en-US" sz="1800" i="1"/>
              <a:t>dept_name</a:t>
            </a:r>
            <a:r>
              <a:rPr lang="en-US" altLang="en-US" sz="1800"/>
              <a:t>, </a:t>
            </a:r>
            <a:r>
              <a:rPr lang="en-US" altLang="en-US" sz="1800" b="1"/>
              <a:t>avg </a:t>
            </a:r>
            <a:r>
              <a:rPr lang="en-US" altLang="en-US" sz="1800"/>
              <a:t>(</a:t>
            </a:r>
            <a:r>
              <a:rPr lang="en-US" altLang="en-US" sz="1800" i="1"/>
              <a:t>salary</a:t>
            </a:r>
            <a:r>
              <a:rPr lang="en-US" altLang="en-US" sz="1800"/>
              <a:t>)</a:t>
            </a:r>
            <a:endParaRPr lang="en-US" altLang="en-US"/>
          </a:p>
          <a:p>
            <a:r>
              <a:rPr lang="en-US" altLang="en-US" sz="1800" b="1"/>
              <a:t>from </a:t>
            </a:r>
            <a:r>
              <a:rPr lang="en-US" altLang="en-US" sz="1800" i="1"/>
              <a:t>instructor</a:t>
            </a:r>
            <a:endParaRPr lang="en-US" altLang="en-US" i="1"/>
          </a:p>
          <a:p>
            <a:r>
              <a:rPr lang="en-US" altLang="en-US" sz="1800" b="1"/>
              <a:t>group by </a:t>
            </a:r>
            <a:r>
              <a:rPr lang="en-US" altLang="en-US" sz="1800" i="1"/>
              <a:t>dept_name</a:t>
            </a:r>
            <a:endParaRPr lang="en-US" altLang="en-US" i="1"/>
          </a:p>
          <a:p>
            <a:r>
              <a:rPr lang="en-US" altLang="en-US" sz="1800" b="1"/>
              <a:t>having avg </a:t>
            </a:r>
            <a:r>
              <a:rPr lang="en-US" altLang="en-US" sz="1800"/>
              <a:t>(</a:t>
            </a:r>
            <a:r>
              <a:rPr lang="en-US" altLang="en-US" sz="1800" i="1"/>
              <a:t>salary</a:t>
            </a:r>
            <a:r>
              <a:rPr lang="en-US" altLang="en-US" sz="1800"/>
              <a:t>) &gt; 42000</a:t>
            </a:r>
            <a:r>
              <a:rPr lang="en-US" altLang="en-US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2E1565D4-E82D-FF46-F3EB-28476EB29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 and Aggregates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86CEE6C2-BE65-D012-AFAD-85D3484BE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z="2000"/>
              <a:t>Total all salaries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select sum</a:t>
            </a:r>
            <a:r>
              <a:rPr lang="en-US" altLang="en-US" sz="2000"/>
              <a:t> (</a:t>
            </a:r>
            <a:r>
              <a:rPr lang="en-US" altLang="en-US" sz="2000" i="1"/>
              <a:t>salary </a:t>
            </a:r>
            <a:r>
              <a:rPr lang="en-US" altLang="en-US" sz="2000"/>
              <a:t>)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from</a:t>
            </a:r>
            <a:r>
              <a:rPr lang="en-US" altLang="en-US" sz="2000" i="1"/>
              <a:t> instructor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000"/>
              <a:t>Above statement ignores null amounts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000"/>
              <a:t>Result is </a:t>
            </a:r>
            <a:r>
              <a:rPr lang="en-US" altLang="en-US" sz="2000" i="1"/>
              <a:t>null</a:t>
            </a:r>
            <a:r>
              <a:rPr lang="en-US" altLang="en-US" sz="2000"/>
              <a:t> if there is no non-null amount</a:t>
            </a:r>
            <a:endParaRPr lang="en-US" alt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000"/>
              <a:t>All aggregate operations except </a:t>
            </a:r>
            <a:r>
              <a:rPr lang="en-US" altLang="en-US" sz="2000" b="1"/>
              <a:t>count(*)</a:t>
            </a:r>
            <a:r>
              <a:rPr lang="en-US" altLang="en-US" sz="2000"/>
              <a:t> ignore tuples with null values on the aggregated attributes</a:t>
            </a:r>
            <a:endParaRPr lang="en-US" alt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000"/>
              <a:t>What if collection has only null values?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000"/>
              <a:t>count returns 0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z="2000"/>
              <a:t>all other aggregates return null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BAD9C8EF-B0F6-F741-D95D-B92A80219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Definition Language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629186BF-F26E-140B-E78B-CDF0ED63A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altLang="en-US" sz="2000"/>
              <a:t>The schema for each relation.</a:t>
            </a:r>
          </a:p>
          <a:p>
            <a:r>
              <a:rPr lang="en-US" altLang="en-US" sz="2000"/>
              <a:t>The domain of values associated with each attribute.</a:t>
            </a:r>
          </a:p>
          <a:p>
            <a:r>
              <a:rPr lang="en-US" altLang="en-US" sz="2000"/>
              <a:t>Integrity constraints</a:t>
            </a:r>
          </a:p>
          <a:p>
            <a:r>
              <a:rPr lang="en-US" altLang="en-US" sz="2000"/>
              <a:t>And as we will see later, also other information such as </a:t>
            </a:r>
          </a:p>
          <a:p>
            <a:pPr lvl="1"/>
            <a:r>
              <a:rPr lang="en-US" altLang="en-US" sz="2000"/>
              <a:t>The set of indices to be maintained for each relations.</a:t>
            </a:r>
          </a:p>
          <a:p>
            <a:pPr lvl="1"/>
            <a:r>
              <a:rPr lang="en-US" altLang="en-US" sz="2000"/>
              <a:t>Security and authorization information for each relation.</a:t>
            </a:r>
          </a:p>
          <a:p>
            <a:pPr lvl="1"/>
            <a:r>
              <a:rPr lang="en-US" altLang="en-US" sz="2000"/>
              <a:t>The physical storage structure of each relation on disk.</a:t>
            </a:r>
          </a:p>
        </p:txBody>
      </p:sp>
      <p:sp>
        <p:nvSpPr>
          <p:cNvPr id="526340" name="Text Box 4">
            <a:extLst>
              <a:ext uri="{FF2B5EF4-FFF2-40B4-BE49-F238E27FC236}">
                <a16:creationId xmlns:a16="http://schemas.microsoft.com/office/drawing/2014/main" id="{9DC7C393-D4A1-1991-A901-6817B14F9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 SQL </a:t>
            </a:r>
            <a:r>
              <a:rPr lang="en-US" altLang="en-US" sz="2000" b="1">
                <a:solidFill>
                  <a:srgbClr val="000099"/>
                </a:solidFill>
              </a:rPr>
              <a:t>data-definition language (DDL)</a:t>
            </a:r>
            <a:r>
              <a:rPr lang="en-US" altLang="en-US" sz="2000"/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12AFCEC0-BFE3-F488-7544-9AEBD584A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Subqueries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E0870E8A-8CE7-E0C5-F1B3-E2B075DBA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en-US" sz="2000"/>
              <a:t>SQL provides a mechanism for the nesting of subqueries.</a:t>
            </a:r>
            <a:endParaRPr lang="en-US" altLang="en-US"/>
          </a:p>
          <a:p>
            <a:r>
              <a:rPr lang="en-US" altLang="en-US" sz="2000"/>
              <a:t>A </a:t>
            </a:r>
            <a:r>
              <a:rPr lang="en-US" altLang="en-US" sz="2000" b="1">
                <a:solidFill>
                  <a:srgbClr val="000099"/>
                </a:solidFill>
              </a:rPr>
              <a:t>subquery</a:t>
            </a:r>
            <a:r>
              <a:rPr lang="en-US" altLang="en-US" sz="2000"/>
              <a:t> is a </a:t>
            </a:r>
            <a:r>
              <a:rPr lang="en-US" altLang="en-US" sz="2000" b="1"/>
              <a:t>select-from-where</a:t>
            </a:r>
            <a:r>
              <a:rPr lang="en-US" altLang="en-US" sz="2000"/>
              <a:t> expression that is nested within another query.</a:t>
            </a:r>
            <a:endParaRPr lang="en-US" altLang="en-US"/>
          </a:p>
          <a:p>
            <a:r>
              <a:rPr lang="en-US" altLang="en-US" sz="2000"/>
              <a:t>A common use of subqueries is to perform tests for set membership, set comparisons, and set cardinality.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FED3F408-1609-779A-48D8-3395A8D7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Query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78F5CA27-A410-C517-C180-E07A259D2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2000"/>
              <a:t>Find courses offered in Fall 2009 and in Spring 2010</a:t>
            </a:r>
            <a:endParaRPr lang="en-US" altLang="en-US"/>
          </a:p>
        </p:txBody>
      </p:sp>
      <p:sp>
        <p:nvSpPr>
          <p:cNvPr id="439300" name="Text Box 4">
            <a:extLst>
              <a:ext uri="{FF2B5EF4-FFF2-40B4-BE49-F238E27FC236}">
                <a16:creationId xmlns:a16="http://schemas.microsoft.com/office/drawing/2014/main" id="{51FE372D-7302-00C9-6DB1-26651AF0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 </a:t>
            </a:r>
            <a:r>
              <a:rPr kumimoji="1" lang="en-US" altLang="en-US" sz="2000"/>
              <a:t>Find courses offered in Fall 2009 but not in Spring 2010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39301" name="Text Box 5">
            <a:extLst>
              <a:ext uri="{FF2B5EF4-FFF2-40B4-BE49-F238E27FC236}">
                <a16:creationId xmlns:a16="http://schemas.microsoft.com/office/drawing/2014/main" id="{17E882A1-35DA-1871-66E1-6C643840F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distinct </a:t>
            </a:r>
            <a:r>
              <a:rPr lang="en-US" altLang="en-US" sz="2000" i="1"/>
              <a:t>course_id</a:t>
            </a:r>
            <a:endParaRPr lang="en-US" altLang="en-US" sz="1800" i="1"/>
          </a:p>
          <a:p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  <a:endParaRPr lang="en-US" altLang="en-US" sz="1800" i="1"/>
          </a:p>
          <a:p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’Fall’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2009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</a:t>
            </a:r>
            <a:r>
              <a:rPr lang="en-US" altLang="en-US" sz="2000" i="1"/>
              <a:t>course_id </a:t>
            </a:r>
            <a:r>
              <a:rPr lang="en-US" altLang="en-US" sz="2000" b="1"/>
              <a:t>in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course_id</a:t>
            </a:r>
            <a:endParaRPr lang="en-US" altLang="en-US" sz="1800" i="1"/>
          </a:p>
          <a:p>
            <a:r>
              <a:rPr lang="en-US" altLang="en-US" sz="1800" b="1"/>
              <a:t> 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  <a:endParaRPr lang="en-US" altLang="en-US" sz="1800" i="1"/>
          </a:p>
          <a:p>
            <a:r>
              <a:rPr lang="en-US" altLang="en-US" sz="1800" b="1"/>
              <a:t> 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’Spring’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2010);</a:t>
            </a:r>
            <a:endParaRPr lang="en-US" altLang="en-US" sz="1800"/>
          </a:p>
        </p:txBody>
      </p:sp>
      <p:sp>
        <p:nvSpPr>
          <p:cNvPr id="439302" name="Text Box 6">
            <a:extLst>
              <a:ext uri="{FF2B5EF4-FFF2-40B4-BE49-F238E27FC236}">
                <a16:creationId xmlns:a16="http://schemas.microsoft.com/office/drawing/2014/main" id="{4FB7A48C-B528-356F-32E1-1B27E245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distinct </a:t>
            </a:r>
            <a:r>
              <a:rPr lang="en-US" altLang="en-US" sz="2000" i="1"/>
              <a:t>course_id</a:t>
            </a:r>
            <a:endParaRPr lang="en-US" altLang="en-US" sz="1800" i="1"/>
          </a:p>
          <a:p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  <a:endParaRPr lang="en-US" altLang="en-US" sz="1800" i="1"/>
          </a:p>
          <a:p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’Fall’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2009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</a:t>
            </a:r>
            <a:r>
              <a:rPr lang="en-US" altLang="en-US" sz="2000" i="1"/>
              <a:t>course_id  </a:t>
            </a:r>
            <a:r>
              <a:rPr lang="en-US" altLang="en-US" sz="2000" b="1"/>
              <a:t>not in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course_id</a:t>
            </a:r>
            <a:endParaRPr lang="en-US" altLang="en-US" sz="1800" i="1"/>
          </a:p>
          <a:p>
            <a:r>
              <a:rPr lang="en-US" altLang="en-US" sz="1800" b="1"/>
              <a:t> 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  <a:endParaRPr lang="en-US" altLang="en-US" sz="1800" i="1"/>
          </a:p>
          <a:p>
            <a:r>
              <a:rPr lang="en-US" altLang="en-US" sz="1800" b="1"/>
              <a:t> 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’Spring’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2010);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6E8E5D5D-B073-7D59-D8B3-9CD15C108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Query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EA67572B-061B-A327-2C98-4950EECDC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2000"/>
              <a:t>Find the total number of (distinct) studentswho have taken course sections taught by the instructor with </a:t>
            </a:r>
            <a:r>
              <a:rPr lang="en-US" altLang="en-US" sz="2000" i="1"/>
              <a:t>ID </a:t>
            </a:r>
            <a:r>
              <a:rPr lang="en-US" altLang="en-US" sz="2000"/>
              <a:t>10101</a:t>
            </a:r>
            <a:endParaRPr lang="en-US" altLang="en-US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i="1"/>
          </a:p>
        </p:txBody>
      </p:sp>
      <p:sp>
        <p:nvSpPr>
          <p:cNvPr id="441348" name="Text Box 4">
            <a:extLst>
              <a:ext uri="{FF2B5EF4-FFF2-40B4-BE49-F238E27FC236}">
                <a16:creationId xmlns:a16="http://schemas.microsoft.com/office/drawing/2014/main" id="{37C48C1C-538B-A5DA-A6A3-67BA25F1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>
                <a:solidFill>
                  <a:schemeClr val="tx2"/>
                </a:solidFill>
              </a:rPr>
              <a:t>  </a:t>
            </a:r>
            <a:r>
              <a:rPr kumimoji="1" lang="en-US" altLang="en-US" sz="2000">
                <a:solidFill>
                  <a:schemeClr val="tx2"/>
                </a:solidFill>
              </a:rPr>
              <a:t>Note</a:t>
            </a:r>
            <a:r>
              <a:rPr kumimoji="1" lang="en-US" altLang="en-US" sz="2000"/>
              <a:t>: Above query can be written in a much simpler manner.  The </a:t>
            </a:r>
            <a:br>
              <a:rPr kumimoji="1" lang="en-US" altLang="en-US" sz="2000"/>
            </a:br>
            <a:r>
              <a:rPr kumimoji="1" lang="en-US" altLang="en-US" sz="2000"/>
              <a:t>               formulation above is simply to illustrate SQL features.</a:t>
            </a:r>
            <a:endParaRPr kumimoji="1" lang="en-US" altLang="en-US" sz="1800"/>
          </a:p>
        </p:txBody>
      </p:sp>
      <p:sp>
        <p:nvSpPr>
          <p:cNvPr id="441349" name="Text Box 5">
            <a:extLst>
              <a:ext uri="{FF2B5EF4-FFF2-40B4-BE49-F238E27FC236}">
                <a16:creationId xmlns:a16="http://schemas.microsoft.com/office/drawing/2014/main" id="{F9D2268D-4D12-243D-78BB-77554813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count </a:t>
            </a:r>
            <a:r>
              <a:rPr lang="en-US" altLang="en-US" sz="2000"/>
              <a:t>(</a:t>
            </a:r>
            <a:r>
              <a:rPr lang="en-US" altLang="en-US" sz="2000" b="1"/>
              <a:t>distinct </a:t>
            </a:r>
            <a:r>
              <a:rPr lang="en-US" altLang="en-US" sz="2000" i="1"/>
              <a:t>ID</a:t>
            </a:r>
            <a:r>
              <a:rPr lang="en-US" altLang="en-US" sz="2000"/>
              <a:t>)</a:t>
            </a:r>
            <a:endParaRPr lang="en-US" altLang="en-US"/>
          </a:p>
          <a:p>
            <a:r>
              <a:rPr lang="en-US" altLang="en-US" sz="2000" b="1"/>
              <a:t>from </a:t>
            </a:r>
            <a:r>
              <a:rPr lang="en-US" altLang="en-US" sz="2000" i="1"/>
              <a:t>takes</a:t>
            </a:r>
            <a:endParaRPr lang="en-US" altLang="en-US" i="1"/>
          </a:p>
          <a:p>
            <a:r>
              <a:rPr lang="en-US" altLang="en-US" sz="2000" b="1"/>
              <a:t>where </a:t>
            </a:r>
            <a:r>
              <a:rPr lang="en-US" altLang="en-US" sz="2000"/>
              <a:t>(</a:t>
            </a:r>
            <a:r>
              <a:rPr lang="en-US" altLang="en-US" sz="2000" i="1"/>
              <a:t>course_id</a:t>
            </a:r>
            <a:r>
              <a:rPr lang="en-US" altLang="en-US" sz="2000"/>
              <a:t>, </a:t>
            </a:r>
            <a:r>
              <a:rPr lang="en-US" altLang="en-US" sz="2000" i="1"/>
              <a:t>sec_id</a:t>
            </a:r>
            <a:r>
              <a:rPr lang="en-US" altLang="en-US" sz="2000"/>
              <a:t>, </a:t>
            </a:r>
            <a:r>
              <a:rPr lang="en-US" altLang="en-US" sz="2000" i="1"/>
              <a:t>semester</a:t>
            </a:r>
            <a:r>
              <a:rPr lang="en-US" altLang="en-US" sz="2000"/>
              <a:t>, </a:t>
            </a:r>
            <a:r>
              <a:rPr lang="en-US" altLang="en-US" sz="2000" i="1"/>
              <a:t>year</a:t>
            </a:r>
            <a:r>
              <a:rPr lang="en-US" altLang="en-US" sz="2000"/>
              <a:t>) </a:t>
            </a:r>
            <a:r>
              <a:rPr lang="en-US" altLang="en-US" sz="2000" b="1"/>
              <a:t>in </a:t>
            </a:r>
            <a:br>
              <a:rPr lang="en-US" altLang="en-US" sz="2000" b="1"/>
            </a:br>
            <a:r>
              <a:rPr lang="en-US" altLang="en-US" sz="2000" b="1"/>
              <a:t>                               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course_id</a:t>
            </a:r>
            <a:r>
              <a:rPr lang="en-US" altLang="en-US" sz="2000"/>
              <a:t>, </a:t>
            </a:r>
            <a:r>
              <a:rPr lang="en-US" altLang="en-US" sz="2000" i="1"/>
              <a:t>sec_id</a:t>
            </a:r>
            <a:r>
              <a:rPr lang="en-US" altLang="en-US" sz="2000"/>
              <a:t>, </a:t>
            </a:r>
            <a:r>
              <a:rPr lang="en-US" altLang="en-US" sz="2000" i="1"/>
              <a:t>semester</a:t>
            </a:r>
            <a:r>
              <a:rPr lang="en-US" altLang="en-US" sz="2000"/>
              <a:t>, </a:t>
            </a:r>
            <a:r>
              <a:rPr lang="en-US" altLang="en-US" sz="2000" i="1"/>
              <a:t>year</a:t>
            </a:r>
            <a:endParaRPr lang="en-US" altLang="en-US" i="1"/>
          </a:p>
          <a:p>
            <a:r>
              <a:rPr lang="en-US" altLang="en-US" b="1"/>
              <a:t> 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teaches</a:t>
            </a:r>
            <a:endParaRPr lang="en-US" altLang="en-US" i="1"/>
          </a:p>
          <a:p>
            <a:r>
              <a:rPr lang="en-US" altLang="en-US" b="1"/>
              <a:t> 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teaches</a:t>
            </a:r>
            <a:r>
              <a:rPr lang="en-US" altLang="en-US" sz="2000"/>
              <a:t>.</a:t>
            </a:r>
            <a:r>
              <a:rPr lang="en-US" altLang="en-US" sz="2000" i="1"/>
              <a:t>ID</a:t>
            </a:r>
            <a:r>
              <a:rPr lang="en-US" altLang="en-US" sz="2000"/>
              <a:t>= 10101);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630056B-1356-BE59-BAF3-9C7D199D1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r>
              <a:rPr lang="en-US" altLang="en-US"/>
              <a:t>Set Comparison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52A6B6DB-EBF9-D699-82C5-A1FABD289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sz="2000"/>
              <a:t>Find names of instructors with salary greater than that of some (at least one) instructor in the Biology department.</a:t>
            </a:r>
            <a:endParaRPr lang="en-US" altLang="en-US"/>
          </a:p>
        </p:txBody>
      </p:sp>
      <p:sp>
        <p:nvSpPr>
          <p:cNvPr id="443396" name="Text Box 4">
            <a:extLst>
              <a:ext uri="{FF2B5EF4-FFF2-40B4-BE49-F238E27FC236}">
                <a16:creationId xmlns:a16="http://schemas.microsoft.com/office/drawing/2014/main" id="{D5C85FFF-F991-C4BB-B368-AE58C516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</a:t>
            </a:r>
            <a:r>
              <a:rPr kumimoji="1" lang="en-US" altLang="en-US" sz="2000"/>
              <a:t>Same query using &gt; </a:t>
            </a:r>
            <a:r>
              <a:rPr kumimoji="1" lang="en-US" altLang="en-US" sz="2000" b="1"/>
              <a:t>some</a:t>
            </a:r>
            <a:r>
              <a:rPr kumimoji="1" lang="en-US" altLang="en-US" sz="2000"/>
              <a:t> clause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43397" name="Text Box 5">
            <a:extLst>
              <a:ext uri="{FF2B5EF4-FFF2-40B4-BE49-F238E27FC236}">
                <a16:creationId xmlns:a16="http://schemas.microsoft.com/office/drawing/2014/main" id="{86FD2C06-78FC-A356-7E1B-DA0291670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</a:t>
            </a:r>
            <a:r>
              <a:rPr lang="en-US" altLang="en-US" sz="2000" i="1"/>
              <a:t>name</a:t>
            </a:r>
            <a:endParaRPr lang="en-US" altLang="en-US" i="1"/>
          </a:p>
          <a:p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/>
              <a:t>&gt; </a:t>
            </a:r>
            <a:r>
              <a:rPr lang="en-US" altLang="en-US" sz="2000" b="1"/>
              <a:t>some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salary</a:t>
            </a:r>
            <a:endParaRPr lang="en-US" altLang="en-US" i="1"/>
          </a:p>
          <a:p>
            <a:r>
              <a:rPr lang="en-US" altLang="en-US" sz="2000" b="1"/>
              <a:t>                                     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r>
              <a:rPr lang="en-US" altLang="en-US" sz="2000" b="1"/>
              <a:t>                                     where </a:t>
            </a:r>
            <a:r>
              <a:rPr lang="en-US" altLang="en-US" sz="2000" i="1"/>
              <a:t>dept_name </a:t>
            </a:r>
            <a:r>
              <a:rPr lang="en-US" altLang="en-US" sz="2000"/>
              <a:t>= ’Biology’);</a:t>
            </a:r>
            <a:endParaRPr lang="en-US" altLang="en-US"/>
          </a:p>
        </p:txBody>
      </p:sp>
      <p:sp>
        <p:nvSpPr>
          <p:cNvPr id="443398" name="Text Box 6">
            <a:extLst>
              <a:ext uri="{FF2B5EF4-FFF2-40B4-BE49-F238E27FC236}">
                <a16:creationId xmlns:a16="http://schemas.microsoft.com/office/drawing/2014/main" id="{DA702C9C-E511-AC47-F8D1-CD9AA9C0C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distinct </a:t>
            </a:r>
            <a:r>
              <a:rPr lang="en-US" altLang="en-US" sz="2000" i="1"/>
              <a:t>T</a:t>
            </a:r>
            <a:r>
              <a:rPr lang="en-US" altLang="en-US" sz="2000"/>
              <a:t>.</a:t>
            </a:r>
            <a:r>
              <a:rPr lang="en-US" altLang="en-US" sz="2000" i="1"/>
              <a:t>name</a:t>
            </a:r>
            <a:endParaRPr lang="en-US" altLang="en-US" i="1"/>
          </a:p>
          <a:p>
            <a:r>
              <a:rPr lang="en-US" altLang="en-US" sz="2000" b="1"/>
              <a:t>from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T</a:t>
            </a:r>
            <a:r>
              <a:rPr lang="en-US" altLang="en-US" sz="2000"/>
              <a:t>,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S</a:t>
            </a:r>
            <a:endParaRPr lang="en-US" altLang="en-US" i="1"/>
          </a:p>
          <a:p>
            <a:r>
              <a:rPr lang="en-US" altLang="en-US" sz="2000" b="1"/>
              <a:t>where </a:t>
            </a:r>
            <a:r>
              <a:rPr lang="en-US" altLang="en-US" sz="2000" i="1"/>
              <a:t>T.salary </a:t>
            </a:r>
            <a:r>
              <a:rPr lang="en-US" altLang="en-US" sz="2000"/>
              <a:t>&gt; </a:t>
            </a:r>
            <a:r>
              <a:rPr lang="en-US" altLang="en-US" sz="2000" i="1"/>
              <a:t>S.salary </a:t>
            </a:r>
            <a:r>
              <a:rPr lang="en-US" altLang="en-US" sz="2000" b="1"/>
              <a:t>and </a:t>
            </a:r>
            <a:r>
              <a:rPr lang="en-US" altLang="en-US" sz="2000" i="1"/>
              <a:t>S.dept_name </a:t>
            </a:r>
            <a:r>
              <a:rPr lang="en-US" altLang="en-US" sz="2000"/>
              <a:t>= ’Biology’;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B8F314E5-31B9-2F35-744B-1A651521E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r>
              <a:rPr lang="en-US" altLang="en-US"/>
              <a:t>Definition of  Some Clause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676C761C-E3C1-32E5-0BBA-D7449678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 altLang="en-US"/>
              <a:t>F &lt;comp&gt; </a:t>
            </a:r>
            <a:r>
              <a:rPr lang="en-US" altLang="en-US" b="1"/>
              <a:t>some </a:t>
            </a:r>
            <a:r>
              <a:rPr lang="en-US" altLang="en-US" i="1"/>
              <a:t>r </a:t>
            </a:r>
            <a:r>
              <a:rPr lang="en-US" altLang="en-US">
                <a:sym typeface="Symbol" panose="05050102010706020507" pitchFamily="18" charset="2"/>
              </a:rPr>
              <a:t></a:t>
            </a:r>
            <a:r>
              <a:rPr lang="en-US" altLang="en-US" i="1">
                <a:sym typeface="Symbol" panose="05050102010706020507" pitchFamily="18" charset="2"/>
              </a:rPr>
              <a:t>t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 i="1">
                <a:sym typeface="Symbol" panose="05050102010706020507" pitchFamily="18" charset="2"/>
              </a:rPr>
              <a:t>r </a:t>
            </a:r>
            <a:r>
              <a:rPr lang="en-US" altLang="en-US">
                <a:sym typeface="Symbol" panose="05050102010706020507" pitchFamily="18" charset="2"/>
              </a:rPr>
              <a:t>such that (F &lt;comp&gt; </a:t>
            </a:r>
            <a:r>
              <a:rPr lang="en-US" altLang="en-US" i="1">
                <a:sym typeface="Symbol" panose="05050102010706020507" pitchFamily="18" charset="2"/>
              </a:rPr>
              <a:t>t 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/>
          </a:p>
        </p:txBody>
      </p:sp>
      <p:grpSp>
        <p:nvGrpSpPr>
          <p:cNvPr id="445444" name="Group 4">
            <a:extLst>
              <a:ext uri="{FF2B5EF4-FFF2-40B4-BE49-F238E27FC236}">
                <a16:creationId xmlns:a16="http://schemas.microsoft.com/office/drawing/2014/main" id="{F637B611-930E-087D-98EC-6B9D276D4E41}"/>
              </a:ext>
            </a:extLst>
          </p:cNvPr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45445" name="Rectangle 5">
              <a:extLst>
                <a:ext uri="{FF2B5EF4-FFF2-40B4-BE49-F238E27FC236}">
                  <a16:creationId xmlns:a16="http://schemas.microsoft.com/office/drawing/2014/main" id="{8758AEFE-4E6C-A05B-02F3-7EC566BC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5446" name="Rectangle 6">
              <a:extLst>
                <a:ext uri="{FF2B5EF4-FFF2-40B4-BE49-F238E27FC236}">
                  <a16:creationId xmlns:a16="http://schemas.microsoft.com/office/drawing/2014/main" id="{7B1522B6-0A24-D7F1-C7CF-8AD8F1628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5447" name="Rectangle 7">
              <a:extLst>
                <a:ext uri="{FF2B5EF4-FFF2-40B4-BE49-F238E27FC236}">
                  <a16:creationId xmlns:a16="http://schemas.microsoft.com/office/drawing/2014/main" id="{AE6A2184-92A4-156F-A788-29FA300D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45448" name="Text Box 8">
            <a:extLst>
              <a:ext uri="{FF2B5EF4-FFF2-40B4-BE49-F238E27FC236}">
                <a16:creationId xmlns:a16="http://schemas.microsoft.com/office/drawing/2014/main" id="{B5855653-B64F-A534-6502-B25CEFB0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&lt; </a:t>
            </a:r>
            <a:r>
              <a:rPr lang="en-US" altLang="en-US" sz="1800" b="1"/>
              <a:t>some</a:t>
            </a:r>
            <a:endParaRPr lang="en-US" altLang="en-US" sz="1800"/>
          </a:p>
        </p:txBody>
      </p:sp>
      <p:sp>
        <p:nvSpPr>
          <p:cNvPr id="445449" name="Text Box 9">
            <a:extLst>
              <a:ext uri="{FF2B5EF4-FFF2-40B4-BE49-F238E27FC236}">
                <a16:creationId xmlns:a16="http://schemas.microsoft.com/office/drawing/2014/main" id="{D4E43853-C600-C845-CA94-7819973C6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true</a:t>
            </a:r>
          </a:p>
        </p:txBody>
      </p:sp>
      <p:sp>
        <p:nvSpPr>
          <p:cNvPr id="445450" name="Rectangle 10">
            <a:extLst>
              <a:ext uri="{FF2B5EF4-FFF2-40B4-BE49-F238E27FC236}">
                <a16:creationId xmlns:a16="http://schemas.microsoft.com/office/drawing/2014/main" id="{A0BB9B7B-64FC-24DA-F56B-BE991298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1" name="Rectangle 11">
            <a:extLst>
              <a:ext uri="{FF2B5EF4-FFF2-40B4-BE49-F238E27FC236}">
                <a16:creationId xmlns:a16="http://schemas.microsoft.com/office/drawing/2014/main" id="{97B6D5D2-89E5-A43B-6B86-99CE51E7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2" name="Rectangle 12">
            <a:extLst>
              <a:ext uri="{FF2B5EF4-FFF2-40B4-BE49-F238E27FC236}">
                <a16:creationId xmlns:a16="http://schemas.microsoft.com/office/drawing/2014/main" id="{EEAC75E0-FFE1-23B5-2B10-3DD4D788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3" name="Text Box 13">
            <a:extLst>
              <a:ext uri="{FF2B5EF4-FFF2-40B4-BE49-F238E27FC236}">
                <a16:creationId xmlns:a16="http://schemas.microsoft.com/office/drawing/2014/main" id="{A9234EAE-56FA-4B95-3190-28231B1B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false</a:t>
            </a:r>
          </a:p>
        </p:txBody>
      </p:sp>
      <p:sp>
        <p:nvSpPr>
          <p:cNvPr id="445454" name="Rectangle 14">
            <a:extLst>
              <a:ext uri="{FF2B5EF4-FFF2-40B4-BE49-F238E27FC236}">
                <a16:creationId xmlns:a16="http://schemas.microsoft.com/office/drawing/2014/main" id="{05471614-FB4E-7FE2-5790-2A8AC07B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5" name="Rectangle 15">
            <a:extLst>
              <a:ext uri="{FF2B5EF4-FFF2-40B4-BE49-F238E27FC236}">
                <a16:creationId xmlns:a16="http://schemas.microsoft.com/office/drawing/2014/main" id="{8A93746C-EECB-2AC6-C752-2CA5DB75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6" name="Rectangle 16">
            <a:extLst>
              <a:ext uri="{FF2B5EF4-FFF2-40B4-BE49-F238E27FC236}">
                <a16:creationId xmlns:a16="http://schemas.microsoft.com/office/drawing/2014/main" id="{C14A42BC-8583-E43E-F82D-3013B7DA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7" name="Text Box 17">
            <a:extLst>
              <a:ext uri="{FF2B5EF4-FFF2-40B4-BE49-F238E27FC236}">
                <a16:creationId xmlns:a16="http://schemas.microsoft.com/office/drawing/2014/main" id="{658C1B16-ECA9-B58C-92F2-3999E04B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some</a:t>
            </a:r>
          </a:p>
        </p:txBody>
      </p:sp>
      <p:sp>
        <p:nvSpPr>
          <p:cNvPr id="445458" name="Text Box 18">
            <a:extLst>
              <a:ext uri="{FF2B5EF4-FFF2-40B4-BE49-F238E27FC236}">
                <a16:creationId xmlns:a16="http://schemas.microsoft.com/office/drawing/2014/main" id="{1988D6AF-F724-22C3-1614-1C15C4D9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true (since 0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sz="1800">
                <a:sym typeface="Symbol" panose="05050102010706020507" pitchFamily="18" charset="2"/>
              </a:rPr>
              <a:t>5)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5459" name="Text Box 19">
            <a:extLst>
              <a:ext uri="{FF2B5EF4-FFF2-40B4-BE49-F238E27FC236}">
                <a16:creationId xmlns:a16="http://schemas.microsoft.com/office/drawing/2014/main" id="{CE701094-9ECF-9AE6-980A-0128C8AD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(read:  5 &lt; some tuple in the relation) </a:t>
            </a:r>
          </a:p>
        </p:txBody>
      </p:sp>
      <p:sp>
        <p:nvSpPr>
          <p:cNvPr id="445460" name="Text Box 20">
            <a:extLst>
              <a:ext uri="{FF2B5EF4-FFF2-40B4-BE49-F238E27FC236}">
                <a16:creationId xmlns:a16="http://schemas.microsoft.com/office/drawing/2014/main" id="{4217E99C-19AD-C6DE-B6FD-BEA77823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&lt; </a:t>
            </a:r>
            <a:r>
              <a:rPr lang="en-US" altLang="en-US" sz="1800" b="1"/>
              <a:t>some</a:t>
            </a:r>
            <a:endParaRPr lang="en-US" altLang="en-US" sz="1800"/>
          </a:p>
        </p:txBody>
      </p:sp>
      <p:sp>
        <p:nvSpPr>
          <p:cNvPr id="445461" name="Text Box 21">
            <a:extLst>
              <a:ext uri="{FF2B5EF4-FFF2-40B4-BE49-F238E27FC236}">
                <a16:creationId xmlns:a16="http://schemas.microsoft.com/office/drawing/2014/main" id="{1CE4ADB4-6680-2DAC-E8A9-F00EF67F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true</a:t>
            </a:r>
          </a:p>
        </p:txBody>
      </p:sp>
      <p:sp>
        <p:nvSpPr>
          <p:cNvPr id="445462" name="Text Box 22">
            <a:extLst>
              <a:ext uri="{FF2B5EF4-FFF2-40B4-BE49-F238E27FC236}">
                <a16:creationId xmlns:a16="http://schemas.microsoft.com/office/drawing/2014/main" id="{E8D6C552-DC53-A046-4375-4DF42402E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= </a:t>
            </a:r>
            <a:r>
              <a:rPr lang="en-US" altLang="en-US" sz="1800" b="1"/>
              <a:t>some</a:t>
            </a:r>
            <a:endParaRPr lang="en-US" altLang="en-US" sz="1800"/>
          </a:p>
        </p:txBody>
      </p:sp>
      <p:sp>
        <p:nvSpPr>
          <p:cNvPr id="445463" name="Rectangle 23">
            <a:extLst>
              <a:ext uri="{FF2B5EF4-FFF2-40B4-BE49-F238E27FC236}">
                <a16:creationId xmlns:a16="http://schemas.microsoft.com/office/drawing/2014/main" id="{B3E2A54C-E337-4A77-BDAE-F1C782B2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1800">
                <a:latin typeface="Arial" panose="020B0604020202020204" pitchFamily="34" charset="0"/>
              </a:rPr>
              <a:t>(= </a:t>
            </a:r>
            <a:r>
              <a:rPr lang="en-US" altLang="en-US" sz="1800" b="1">
                <a:latin typeface="Arial" panose="020B0604020202020204" pitchFamily="34" charset="0"/>
              </a:rPr>
              <a:t>some</a:t>
            </a:r>
            <a:r>
              <a:rPr lang="en-US" altLang="en-US" sz="1800">
                <a:latin typeface="Arial" panose="020B0604020202020204" pitchFamily="34" charset="0"/>
              </a:rPr>
              <a:t>)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in</a:t>
            </a:r>
          </a:p>
          <a:p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However, (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some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) 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not in</a:t>
            </a:r>
            <a:endParaRPr lang="en-US" altLang="en-US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5464" name="Line 24">
            <a:extLst>
              <a:ext uri="{FF2B5EF4-FFF2-40B4-BE49-F238E27FC236}">
                <a16:creationId xmlns:a16="http://schemas.microsoft.com/office/drawing/2014/main" id="{4305CA98-DB7D-44C3-83D5-12BA46F74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B45909A5-1E85-2A83-DA7C-967A008E0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Query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4C193041-C191-8766-2479-6204B61A2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2000"/>
              <a:t>Find the names of all instructors whose salary is greater than the salary of all instructors in the Biology department.</a:t>
            </a:r>
            <a:endParaRPr lang="en-US" altLang="en-US"/>
          </a:p>
        </p:txBody>
      </p:sp>
      <p:sp>
        <p:nvSpPr>
          <p:cNvPr id="447492" name="Text Box 4">
            <a:extLst>
              <a:ext uri="{FF2B5EF4-FFF2-40B4-BE49-F238E27FC236}">
                <a16:creationId xmlns:a16="http://schemas.microsoft.com/office/drawing/2014/main" id="{1B3C3879-B7E4-E3DA-33A4-97A3E2C4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065338"/>
            <a:ext cx="59610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select </a:t>
            </a:r>
            <a:r>
              <a:rPr lang="en-US" altLang="en-US" sz="2000" i="1"/>
              <a:t>name</a:t>
            </a:r>
            <a:endParaRPr lang="en-US" altLang="en-US" i="1"/>
          </a:p>
          <a:p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/>
              <a:t>&gt; </a:t>
            </a:r>
            <a:r>
              <a:rPr lang="en-US" altLang="en-US" sz="2000" b="1"/>
              <a:t>all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salary</a:t>
            </a:r>
            <a:endParaRPr lang="en-US" altLang="en-US" i="1"/>
          </a:p>
          <a:p>
            <a:r>
              <a:rPr lang="en-US" altLang="en-US" b="1"/>
              <a:t>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endParaRPr lang="en-US" altLang="en-US" i="1"/>
          </a:p>
          <a:p>
            <a:r>
              <a:rPr lang="en-US" altLang="en-US" b="1"/>
              <a:t>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dept_name </a:t>
            </a:r>
            <a:r>
              <a:rPr lang="en-US" altLang="en-US" sz="2000"/>
              <a:t>= ’Biology’);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C7761915-7990-EA5A-B14A-84A6B4CDE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all Clause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462C610F-588D-5851-0603-D4536BF20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F &lt;comp&gt; </a:t>
            </a:r>
            <a:r>
              <a:rPr lang="en-US" altLang="en-US" b="1"/>
              <a:t>all </a:t>
            </a:r>
            <a:r>
              <a:rPr lang="en-US" altLang="en-US" i="1"/>
              <a:t>r </a:t>
            </a:r>
            <a:r>
              <a:rPr lang="en-US" altLang="en-US">
                <a:sym typeface="Symbol" panose="05050102010706020507" pitchFamily="18" charset="2"/>
              </a:rPr>
              <a:t></a:t>
            </a:r>
            <a:r>
              <a:rPr lang="en-US" altLang="en-US" i="1">
                <a:sym typeface="Symbol" panose="05050102010706020507" pitchFamily="18" charset="2"/>
              </a:rPr>
              <a:t>t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 i="1">
                <a:sym typeface="Symbol" panose="05050102010706020507" pitchFamily="18" charset="2"/>
              </a:rPr>
              <a:t>r</a:t>
            </a:r>
            <a:r>
              <a:rPr lang="en-US" altLang="en-US">
                <a:sym typeface="Symbol" panose="05050102010706020507" pitchFamily="18" charset="2"/>
              </a:rPr>
              <a:t> (F &lt;comp&gt; </a:t>
            </a:r>
            <a:r>
              <a:rPr lang="en-US" altLang="en-US" i="1">
                <a:sym typeface="Symbol" panose="05050102010706020507" pitchFamily="18" charset="2"/>
              </a:rPr>
              <a:t>t)</a:t>
            </a:r>
            <a:endParaRPr lang="en-US" altLang="en-US"/>
          </a:p>
        </p:txBody>
      </p:sp>
      <p:grpSp>
        <p:nvGrpSpPr>
          <p:cNvPr id="449540" name="Group 4">
            <a:extLst>
              <a:ext uri="{FF2B5EF4-FFF2-40B4-BE49-F238E27FC236}">
                <a16:creationId xmlns:a16="http://schemas.microsoft.com/office/drawing/2014/main" id="{D89FFC37-98BC-9C45-4CE8-724D1C0CDA26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449541" name="Rectangle 5">
              <a:extLst>
                <a:ext uri="{FF2B5EF4-FFF2-40B4-BE49-F238E27FC236}">
                  <a16:creationId xmlns:a16="http://schemas.microsoft.com/office/drawing/2014/main" id="{AA0F337C-81F0-2D3C-9F29-7F6A3217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9542" name="Rectangle 6">
              <a:extLst>
                <a:ext uri="{FF2B5EF4-FFF2-40B4-BE49-F238E27FC236}">
                  <a16:creationId xmlns:a16="http://schemas.microsoft.com/office/drawing/2014/main" id="{E035C332-29F8-E1F4-A373-4E740C33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9543" name="Rectangle 7">
              <a:extLst>
                <a:ext uri="{FF2B5EF4-FFF2-40B4-BE49-F238E27FC236}">
                  <a16:creationId xmlns:a16="http://schemas.microsoft.com/office/drawing/2014/main" id="{D32F2EB2-81C5-BEF7-C11A-29CD2FF25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49544" name="Text Box 8">
            <a:extLst>
              <a:ext uri="{FF2B5EF4-FFF2-40B4-BE49-F238E27FC236}">
                <a16:creationId xmlns:a16="http://schemas.microsoft.com/office/drawing/2014/main" id="{9062B954-21A9-7B5F-051E-43B1F4E9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&lt; </a:t>
            </a:r>
            <a:r>
              <a:rPr lang="en-US" altLang="en-US" sz="1800" b="1"/>
              <a:t>all</a:t>
            </a:r>
            <a:endParaRPr lang="en-US" altLang="en-US" sz="1800"/>
          </a:p>
        </p:txBody>
      </p:sp>
      <p:sp>
        <p:nvSpPr>
          <p:cNvPr id="449545" name="Text Box 9">
            <a:extLst>
              <a:ext uri="{FF2B5EF4-FFF2-40B4-BE49-F238E27FC236}">
                <a16:creationId xmlns:a16="http://schemas.microsoft.com/office/drawing/2014/main" id="{9857E0F8-BD00-3AD4-10E1-77893A913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false</a:t>
            </a:r>
          </a:p>
        </p:txBody>
      </p:sp>
      <p:sp>
        <p:nvSpPr>
          <p:cNvPr id="449546" name="Rectangle 10">
            <a:extLst>
              <a:ext uri="{FF2B5EF4-FFF2-40B4-BE49-F238E27FC236}">
                <a16:creationId xmlns:a16="http://schemas.microsoft.com/office/drawing/2014/main" id="{5FBE5E5F-8E4F-2A4F-6BE5-4CFBA3E4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9547" name="Rectangle 11">
            <a:extLst>
              <a:ext uri="{FF2B5EF4-FFF2-40B4-BE49-F238E27FC236}">
                <a16:creationId xmlns:a16="http://schemas.microsoft.com/office/drawing/2014/main" id="{2BACFC11-709E-E6C1-CD5C-119288BC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49548" name="Rectangle 12">
            <a:extLst>
              <a:ext uri="{FF2B5EF4-FFF2-40B4-BE49-F238E27FC236}">
                <a16:creationId xmlns:a16="http://schemas.microsoft.com/office/drawing/2014/main" id="{1D3981E8-F497-35F2-0D96-A3BBC7A4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9549" name="Text Box 13">
            <a:extLst>
              <a:ext uri="{FF2B5EF4-FFF2-40B4-BE49-F238E27FC236}">
                <a16:creationId xmlns:a16="http://schemas.microsoft.com/office/drawing/2014/main" id="{C615B792-7AA6-FA34-8605-FA4F399B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true</a:t>
            </a:r>
          </a:p>
        </p:txBody>
      </p:sp>
      <p:sp>
        <p:nvSpPr>
          <p:cNvPr id="449550" name="Rectangle 14">
            <a:extLst>
              <a:ext uri="{FF2B5EF4-FFF2-40B4-BE49-F238E27FC236}">
                <a16:creationId xmlns:a16="http://schemas.microsoft.com/office/drawing/2014/main" id="{3114EDA8-8A5F-99CD-A6DD-7B2E4829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9551" name="Rectangle 15">
            <a:extLst>
              <a:ext uri="{FF2B5EF4-FFF2-40B4-BE49-F238E27FC236}">
                <a16:creationId xmlns:a16="http://schemas.microsoft.com/office/drawing/2014/main" id="{06ED51E4-A060-B796-1A10-4CBBA6C5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9552" name="Rectangle 16">
            <a:extLst>
              <a:ext uri="{FF2B5EF4-FFF2-40B4-BE49-F238E27FC236}">
                <a16:creationId xmlns:a16="http://schemas.microsoft.com/office/drawing/2014/main" id="{9FE73B0C-FBCC-54A5-EF72-5E3D826D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9553" name="Text Box 17">
            <a:extLst>
              <a:ext uri="{FF2B5EF4-FFF2-40B4-BE49-F238E27FC236}">
                <a16:creationId xmlns:a16="http://schemas.microsoft.com/office/drawing/2014/main" id="{EF7DF5D2-24CB-CD41-96B8-0E70BD974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all</a:t>
            </a:r>
          </a:p>
        </p:txBody>
      </p:sp>
      <p:sp>
        <p:nvSpPr>
          <p:cNvPr id="449554" name="Text Box 18">
            <a:extLst>
              <a:ext uri="{FF2B5EF4-FFF2-40B4-BE49-F238E27FC236}">
                <a16:creationId xmlns:a16="http://schemas.microsoft.com/office/drawing/2014/main" id="{7082EF73-7B6D-F937-B91A-8AFD3C74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true (since 5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sz="1800">
                <a:sym typeface="Symbol" panose="05050102010706020507" pitchFamily="18" charset="2"/>
              </a:rPr>
              <a:t>4 and 5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1800">
                <a:sym typeface="Symbol" panose="05050102010706020507" pitchFamily="18" charset="2"/>
              </a:rPr>
              <a:t> 6)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9555" name="Text Box 19">
            <a:extLst>
              <a:ext uri="{FF2B5EF4-FFF2-40B4-BE49-F238E27FC236}">
                <a16:creationId xmlns:a16="http://schemas.microsoft.com/office/drawing/2014/main" id="{348EFEE5-F552-2B72-9F28-72321EFC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&lt; </a:t>
            </a:r>
            <a:r>
              <a:rPr lang="en-US" altLang="en-US" sz="1800" b="1"/>
              <a:t>all</a:t>
            </a:r>
            <a:endParaRPr lang="en-US" altLang="en-US" sz="1800"/>
          </a:p>
        </p:txBody>
      </p:sp>
      <p:sp>
        <p:nvSpPr>
          <p:cNvPr id="449556" name="Text Box 20">
            <a:extLst>
              <a:ext uri="{FF2B5EF4-FFF2-40B4-BE49-F238E27FC236}">
                <a16:creationId xmlns:a16="http://schemas.microsoft.com/office/drawing/2014/main" id="{6A971682-9A12-27D9-DB0B-00F81D3C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) = false</a:t>
            </a:r>
          </a:p>
        </p:txBody>
      </p:sp>
      <p:sp>
        <p:nvSpPr>
          <p:cNvPr id="449557" name="Text Box 21">
            <a:extLst>
              <a:ext uri="{FF2B5EF4-FFF2-40B4-BE49-F238E27FC236}">
                <a16:creationId xmlns:a16="http://schemas.microsoft.com/office/drawing/2014/main" id="{B8CDC411-D187-E582-1F55-CE1A1906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(5 = </a:t>
            </a:r>
            <a:r>
              <a:rPr lang="en-US" altLang="en-US" sz="1800" b="1"/>
              <a:t>all</a:t>
            </a:r>
            <a:endParaRPr lang="en-US" altLang="en-US" sz="1800"/>
          </a:p>
        </p:txBody>
      </p:sp>
      <p:sp>
        <p:nvSpPr>
          <p:cNvPr id="449558" name="Rectangle 22">
            <a:extLst>
              <a:ext uri="{FF2B5EF4-FFF2-40B4-BE49-F238E27FC236}">
                <a16:creationId xmlns:a16="http://schemas.microsoft.com/office/drawing/2014/main" id="{86099205-E7ED-8987-926D-2927EE90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800" b="1">
                <a:latin typeface="Arial" panose="020B0604020202020204" pitchFamily="34" charset="0"/>
              </a:rPr>
              <a:t>all</a:t>
            </a:r>
            <a:r>
              <a:rPr lang="en-US" altLang="en-US" sz="1800">
                <a:latin typeface="Arial" panose="020B0604020202020204" pitchFamily="34" charset="0"/>
              </a:rPr>
              <a:t>)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not in</a:t>
            </a:r>
          </a:p>
          <a:p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However, (=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all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)  </a:t>
            </a: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in</a:t>
            </a:r>
          </a:p>
        </p:txBody>
      </p:sp>
      <p:sp>
        <p:nvSpPr>
          <p:cNvPr id="449559" name="Line 23">
            <a:extLst>
              <a:ext uri="{FF2B5EF4-FFF2-40B4-BE49-F238E27FC236}">
                <a16:creationId xmlns:a16="http://schemas.microsoft.com/office/drawing/2014/main" id="{AB1EE3F9-8D51-D606-E113-1AFD3CA51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D4237D32-C263-4ADF-D67F-A65228899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for Empty Relations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CCC7E48A-1A0E-89CB-D84B-A67349DC4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en-US" sz="2000"/>
              <a:t>The </a:t>
            </a:r>
            <a:r>
              <a:rPr lang="en-US" altLang="en-US" sz="2000" b="1"/>
              <a:t>exists</a:t>
            </a:r>
            <a:r>
              <a:rPr lang="en-US" altLang="en-US" sz="2000"/>
              <a:t> construct returns the value </a:t>
            </a:r>
            <a:r>
              <a:rPr lang="en-US" altLang="en-US" sz="2000" b="1"/>
              <a:t>true</a:t>
            </a:r>
            <a:r>
              <a:rPr lang="en-US" altLang="en-US" sz="2000"/>
              <a:t> if the argument subquery is nonempty.</a:t>
            </a:r>
            <a:endParaRPr lang="en-US" altLang="en-US"/>
          </a:p>
          <a:p>
            <a:r>
              <a:rPr lang="en-US" altLang="en-US" sz="2000" b="1"/>
              <a:t>exists </a:t>
            </a:r>
            <a:r>
              <a:rPr lang="en-US" altLang="en-US" sz="2000" i="1"/>
              <a:t> r </a:t>
            </a:r>
            <a:r>
              <a:rPr lang="en-US" altLang="en-US" sz="2000">
                <a:sym typeface="Symbol" panose="05050102010706020507" pitchFamily="18" charset="2"/>
              </a:rPr>
              <a:t> </a:t>
            </a:r>
            <a:r>
              <a:rPr lang="en-US" altLang="en-US" sz="2000" i="1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 </a:t>
            </a:r>
            <a:r>
              <a:rPr lang="en-US" altLang="en-US" sz="2000" i="1"/>
              <a:t>Ø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000" b="1">
                <a:sym typeface="Symbol" panose="05050102010706020507" pitchFamily="18" charset="2"/>
              </a:rPr>
              <a:t>not exists </a:t>
            </a:r>
            <a:r>
              <a:rPr lang="en-US" altLang="en-US" sz="2000" i="1"/>
              <a:t>r </a:t>
            </a:r>
            <a:r>
              <a:rPr lang="en-US" altLang="en-US" sz="2000">
                <a:sym typeface="Symbol" panose="05050102010706020507" pitchFamily="18" charset="2"/>
              </a:rPr>
              <a:t> </a:t>
            </a:r>
            <a:r>
              <a:rPr lang="en-US" altLang="en-US" sz="2000" i="1">
                <a:sym typeface="Symbol" panose="05050102010706020507" pitchFamily="18" charset="2"/>
              </a:rPr>
              <a:t>r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 i="1"/>
              <a:t>Ø</a:t>
            </a:r>
            <a:endParaRPr lang="en-US" altLang="en-US"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ECD92122-A58F-3CB3-3B26-BFBE3B330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Variables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918E9A05-208A-E0B2-FF61-4647FF398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Yet another way of specifying the query “Find all courses taught in both the Fall 2009 semester and in the Spring 2010 semester”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	   </a:t>
            </a:r>
            <a:r>
              <a:rPr lang="en-US" altLang="en-US" sz="2000" b="1"/>
              <a:t>select </a:t>
            </a:r>
            <a:r>
              <a:rPr lang="en-US" altLang="en-US" sz="2000" i="1"/>
              <a:t>course_id</a:t>
            </a:r>
            <a:br>
              <a:rPr lang="en-US" altLang="en-US" sz="2000" i="1"/>
            </a:br>
            <a:r>
              <a:rPr lang="en-US" altLang="en-US" sz="2000" i="1"/>
              <a:t>   </a:t>
            </a:r>
            <a:r>
              <a:rPr lang="en-US" altLang="en-US" sz="2000" b="1"/>
              <a:t>from </a:t>
            </a:r>
            <a:r>
              <a:rPr lang="en-US" altLang="en-US" sz="2000" i="1"/>
              <a:t>section </a:t>
            </a:r>
            <a:r>
              <a:rPr lang="en-US" altLang="en-US" sz="2000" b="1"/>
              <a:t>as </a:t>
            </a:r>
            <a:r>
              <a:rPr lang="en-US" altLang="en-US" sz="2000" i="1"/>
              <a:t>S</a:t>
            </a:r>
            <a:br>
              <a:rPr lang="en-US" altLang="en-US" sz="2000" i="1"/>
            </a:br>
            <a:r>
              <a:rPr lang="en-US" altLang="en-US" sz="2000" i="1"/>
              <a:t>   </a:t>
            </a: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’Fall’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2009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    exists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/>
              <a:t>*</a:t>
            </a:r>
            <a:br>
              <a:rPr lang="en-US" altLang="en-US" sz="2000"/>
            </a:br>
            <a:r>
              <a:rPr lang="en-US" altLang="en-US" sz="2000"/>
              <a:t>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section </a:t>
            </a:r>
            <a:r>
              <a:rPr lang="en-US" altLang="en-US" sz="2000" b="1"/>
              <a:t>as </a:t>
            </a:r>
            <a:r>
              <a:rPr lang="en-US" altLang="en-US" sz="2000" i="1"/>
              <a:t>T</a:t>
            </a:r>
            <a:br>
              <a:rPr lang="en-US" altLang="en-US" sz="2000" i="1"/>
            </a:br>
            <a:r>
              <a:rPr lang="en-US" altLang="en-US" sz="2000" i="1"/>
              <a:t>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’Spring’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2010 </a:t>
            </a:r>
            <a:br>
              <a:rPr lang="en-US" altLang="en-US" sz="2000"/>
            </a:br>
            <a:r>
              <a:rPr lang="en-US" altLang="en-US" sz="2000"/>
              <a:t>                                        </a:t>
            </a:r>
            <a:r>
              <a:rPr lang="en-US" altLang="en-US" sz="2000" b="1"/>
              <a:t>and </a:t>
            </a:r>
            <a:r>
              <a:rPr lang="en-US" altLang="en-US" sz="2000" i="1"/>
              <a:t>S</a:t>
            </a:r>
            <a:r>
              <a:rPr lang="en-US" altLang="en-US" sz="2000"/>
              <a:t>.</a:t>
            </a:r>
            <a:r>
              <a:rPr lang="en-US" altLang="en-US" sz="2000" i="1"/>
              <a:t>course_id</a:t>
            </a:r>
            <a:r>
              <a:rPr lang="en-US" altLang="en-US" sz="2000"/>
              <a:t>= </a:t>
            </a:r>
            <a:r>
              <a:rPr lang="en-US" altLang="en-US" sz="2000" i="1"/>
              <a:t>T</a:t>
            </a:r>
            <a:r>
              <a:rPr lang="en-US" altLang="en-US" sz="2000"/>
              <a:t>.</a:t>
            </a:r>
            <a:r>
              <a:rPr lang="en-US" altLang="en-US" sz="2000" i="1"/>
              <a:t>course_id</a:t>
            </a:r>
            <a:r>
              <a:rPr lang="en-US" altLang="en-US" sz="2000"/>
              <a:t>);</a:t>
            </a:r>
            <a:endParaRPr lang="en-US" altLang="en-US"/>
          </a:p>
          <a:p>
            <a:r>
              <a:rPr lang="en-US" altLang="en-US" sz="2000" b="1">
                <a:solidFill>
                  <a:srgbClr val="000099"/>
                </a:solidFill>
              </a:rPr>
              <a:t>Correlated subquery</a:t>
            </a:r>
            <a:endParaRPr lang="en-US" altLang="en-US" b="1">
              <a:solidFill>
                <a:srgbClr val="000099"/>
              </a:solidFill>
            </a:endParaRPr>
          </a:p>
          <a:p>
            <a:r>
              <a:rPr lang="en-US" altLang="en-US" sz="2000" b="1">
                <a:solidFill>
                  <a:srgbClr val="000099"/>
                </a:solidFill>
              </a:rPr>
              <a:t>Correlation name</a:t>
            </a:r>
            <a:r>
              <a:rPr lang="en-US" altLang="en-US" sz="2000"/>
              <a:t> or </a:t>
            </a:r>
            <a:r>
              <a:rPr lang="en-US" altLang="en-US" sz="2000" b="1">
                <a:solidFill>
                  <a:srgbClr val="000099"/>
                </a:solidFill>
              </a:rPr>
              <a:t>correlation variable</a:t>
            </a:r>
            <a:endParaRPr lang="en-US" altLang="en-US" b="1">
              <a:solidFill>
                <a:srgbClr val="000099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8C3B7FEF-3558-7077-3EE7-0F6C470D7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Exists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115A3197-5108-3FD3-1817-8CD10C5D6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000"/>
              <a:t>Find all</a:t>
            </a:r>
            <a:r>
              <a:rPr lang="en-US" altLang="en-US"/>
              <a:t> </a:t>
            </a:r>
            <a:r>
              <a:rPr lang="en-US" altLang="en-US" sz="2000"/>
              <a:t>students who</a:t>
            </a:r>
            <a:r>
              <a:rPr lang="en-US" altLang="en-US"/>
              <a:t> </a:t>
            </a:r>
            <a:r>
              <a:rPr lang="en-US" altLang="en-US" sz="2000"/>
              <a:t>have taken all courses offered in the Biology department.</a:t>
            </a:r>
            <a:endParaRPr lang="en-US" altLang="en-US"/>
          </a:p>
        </p:txBody>
      </p:sp>
      <p:sp>
        <p:nvSpPr>
          <p:cNvPr id="454660" name="Text Box 4">
            <a:extLst>
              <a:ext uri="{FF2B5EF4-FFF2-40B4-BE49-F238E27FC236}">
                <a16:creationId xmlns:a16="http://schemas.microsoft.com/office/drawing/2014/main" id="{B895D8D5-BE6E-8E3A-840C-D0CF19A7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000" b="1"/>
              <a:t>select distinct </a:t>
            </a:r>
            <a:r>
              <a:rPr kumimoji="1" lang="en-US" altLang="en-US" sz="2000" i="1"/>
              <a:t>S</a:t>
            </a:r>
            <a:r>
              <a:rPr kumimoji="1" lang="en-US" altLang="en-US" sz="2000"/>
              <a:t>.</a:t>
            </a:r>
            <a:r>
              <a:rPr kumimoji="1" lang="en-US" altLang="en-US" sz="2000" i="1"/>
              <a:t>ID</a:t>
            </a:r>
            <a:r>
              <a:rPr kumimoji="1" lang="en-US" altLang="en-US" sz="2000"/>
              <a:t>, </a:t>
            </a:r>
            <a:r>
              <a:rPr kumimoji="1" lang="en-US" altLang="en-US" sz="2000" i="1"/>
              <a:t>S</a:t>
            </a:r>
            <a:r>
              <a:rPr kumimoji="1" lang="en-US" altLang="en-US" sz="2000"/>
              <a:t>.</a:t>
            </a:r>
            <a:r>
              <a:rPr kumimoji="1" lang="en-US" altLang="en-US" sz="2000" i="1"/>
              <a:t>name</a:t>
            </a:r>
            <a:endParaRPr kumimoji="1" lang="en-US" altLang="en-US" i="1"/>
          </a:p>
          <a:p>
            <a:r>
              <a:rPr kumimoji="1" lang="en-US" altLang="en-US" sz="2000" b="1"/>
              <a:t>from </a:t>
            </a:r>
            <a:r>
              <a:rPr kumimoji="1" lang="en-US" altLang="en-US" sz="2000" i="1"/>
              <a:t>student </a:t>
            </a:r>
            <a:r>
              <a:rPr kumimoji="1" lang="en-US" altLang="en-US" sz="2000" b="1"/>
              <a:t>as </a:t>
            </a:r>
            <a:r>
              <a:rPr kumimoji="1" lang="en-US" altLang="en-US" sz="2000" i="1"/>
              <a:t>S</a:t>
            </a:r>
            <a:endParaRPr kumimoji="1" lang="en-US" altLang="en-US" i="1"/>
          </a:p>
          <a:p>
            <a:r>
              <a:rPr kumimoji="1" lang="en-US" altLang="en-US" sz="2000" b="1"/>
              <a:t>where not exists </a:t>
            </a:r>
            <a:r>
              <a:rPr kumimoji="1" lang="en-US" altLang="en-US" sz="2000"/>
              <a:t>( (</a:t>
            </a:r>
            <a:r>
              <a:rPr kumimoji="1" lang="en-US" altLang="en-US" sz="2000" b="1"/>
              <a:t>select </a:t>
            </a:r>
            <a:r>
              <a:rPr kumimoji="1" lang="en-US" altLang="en-US" sz="2000" i="1"/>
              <a:t>course_id</a:t>
            </a:r>
            <a:endParaRPr kumimoji="1" lang="en-US" altLang="en-US" i="1"/>
          </a:p>
          <a:p>
            <a:r>
              <a:rPr kumimoji="1" lang="en-US" altLang="en-US" b="1"/>
              <a:t>                                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course</a:t>
            </a:r>
            <a:endParaRPr kumimoji="1" lang="en-US" altLang="en-US" i="1"/>
          </a:p>
          <a:p>
            <a:r>
              <a:rPr kumimoji="1" lang="en-US" altLang="en-US" b="1"/>
              <a:t>                                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dept_name </a:t>
            </a:r>
            <a:r>
              <a:rPr kumimoji="1" lang="en-US" altLang="en-US" sz="2000"/>
              <a:t>= ’Biology’)</a:t>
            </a:r>
            <a:endParaRPr kumimoji="1" lang="en-US" altLang="en-US"/>
          </a:p>
          <a:p>
            <a:r>
              <a:rPr kumimoji="1" lang="en-US" altLang="en-US" b="1"/>
              <a:t>                               </a:t>
            </a:r>
            <a:r>
              <a:rPr kumimoji="1" lang="en-US" altLang="en-US" sz="2000" b="1"/>
              <a:t>except</a:t>
            </a:r>
            <a:endParaRPr kumimoji="1" lang="en-US" altLang="en-US" b="1"/>
          </a:p>
          <a:p>
            <a:r>
              <a:rPr kumimoji="1" lang="en-US" altLang="en-US"/>
              <a:t>                                 </a:t>
            </a:r>
            <a:r>
              <a:rPr kumimoji="1" lang="en-US" altLang="en-US" sz="2000"/>
              <a:t>(</a:t>
            </a:r>
            <a:r>
              <a:rPr kumimoji="1" lang="en-US" altLang="en-US" sz="2000" b="1"/>
              <a:t>select </a:t>
            </a:r>
            <a:r>
              <a:rPr kumimoji="1" lang="en-US" altLang="en-US" sz="2000" i="1"/>
              <a:t>T</a:t>
            </a:r>
            <a:r>
              <a:rPr kumimoji="1" lang="en-US" altLang="en-US" sz="2000"/>
              <a:t>.</a:t>
            </a:r>
            <a:r>
              <a:rPr kumimoji="1" lang="en-US" altLang="en-US" sz="2000" i="1"/>
              <a:t>course_id</a:t>
            </a:r>
            <a:endParaRPr kumimoji="1" lang="en-US" altLang="en-US" i="1"/>
          </a:p>
          <a:p>
            <a:r>
              <a:rPr kumimoji="1" lang="en-US" altLang="en-US" b="1"/>
              <a:t>                                  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takes </a:t>
            </a:r>
            <a:r>
              <a:rPr kumimoji="1" lang="en-US" altLang="en-US" sz="2000" b="1"/>
              <a:t>as </a:t>
            </a:r>
            <a:r>
              <a:rPr kumimoji="1" lang="en-US" altLang="en-US" sz="2000" i="1"/>
              <a:t>T</a:t>
            </a:r>
            <a:endParaRPr kumimoji="1" lang="en-US" altLang="en-US" i="1"/>
          </a:p>
          <a:p>
            <a:r>
              <a:rPr kumimoji="1" lang="en-US" altLang="en-US" b="1"/>
              <a:t>                                   </a:t>
            </a:r>
            <a:r>
              <a:rPr kumimoji="1" lang="en-US" altLang="en-US" sz="2000" b="1"/>
              <a:t>where </a:t>
            </a:r>
            <a:r>
              <a:rPr kumimoji="1" lang="en-US" altLang="en-US" sz="2000" i="1"/>
              <a:t>S</a:t>
            </a:r>
            <a:r>
              <a:rPr kumimoji="1" lang="en-US" altLang="en-US" sz="2000"/>
              <a:t>.</a:t>
            </a:r>
            <a:r>
              <a:rPr kumimoji="1" lang="en-US" altLang="en-US" sz="2000" i="1"/>
              <a:t>ID </a:t>
            </a:r>
            <a:r>
              <a:rPr kumimoji="1" lang="en-US" altLang="en-US" sz="2000"/>
              <a:t>= </a:t>
            </a:r>
            <a:r>
              <a:rPr kumimoji="1" lang="en-US" altLang="en-US" sz="2000" i="1"/>
              <a:t>T</a:t>
            </a:r>
            <a:r>
              <a:rPr kumimoji="1" lang="en-US" altLang="en-US" sz="2000"/>
              <a:t>.</a:t>
            </a:r>
            <a:r>
              <a:rPr kumimoji="1" lang="en-US" altLang="en-US" sz="2000" i="1"/>
              <a:t>ID</a:t>
            </a:r>
            <a:r>
              <a:rPr kumimoji="1" lang="en-US" altLang="en-US" sz="2000"/>
              <a:t>));</a:t>
            </a:r>
            <a:endParaRPr kumimoji="1" lang="en-US" altLang="en-US"/>
          </a:p>
        </p:txBody>
      </p:sp>
      <p:sp>
        <p:nvSpPr>
          <p:cNvPr id="454661" name="Text Box 5">
            <a:extLst>
              <a:ext uri="{FF2B5EF4-FFF2-40B4-BE49-F238E27FC236}">
                <a16:creationId xmlns:a16="http://schemas.microsoft.com/office/drawing/2014/main" id="{5876BF76-15C9-EBF9-3EF5-E85D8F06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  </a:t>
            </a:r>
            <a:r>
              <a:rPr kumimoji="1" lang="en-US" altLang="en-US" sz="2000"/>
              <a:t>Note that </a:t>
            </a:r>
            <a:r>
              <a:rPr kumimoji="1" lang="en-US" altLang="en-US" sz="2000" i="1"/>
              <a:t>X – Y = Ø   </a:t>
            </a:r>
            <a:r>
              <a:rPr kumimoji="1" lang="en-US" altLang="en-US" sz="2000">
                <a:sym typeface="Symbol" panose="05050102010706020507" pitchFamily="18" charset="2"/>
              </a:rPr>
              <a:t>   </a:t>
            </a:r>
            <a:r>
              <a:rPr kumimoji="1" lang="en-US" altLang="en-US" sz="2000" i="1">
                <a:sym typeface="Symbol" panose="05050102010706020507" pitchFamily="18" charset="2"/>
              </a:rPr>
              <a:t>X</a:t>
            </a:r>
            <a:r>
              <a:rPr kumimoji="1" lang="en-US" altLang="en-US" sz="2000">
                <a:sym typeface="Symbol" panose="05050102010706020507" pitchFamily="18" charset="2"/>
              </a:rPr>
              <a:t> </a:t>
            </a:r>
            <a:r>
              <a:rPr kumimoji="1" lang="en-US" altLang="en-US" sz="2000" i="1">
                <a:sym typeface="Symbol" panose="05050102010706020507" pitchFamily="18" charset="2"/>
              </a:rPr>
              <a:t>Y</a:t>
            </a:r>
            <a:endParaRPr kumimoji="1" lang="en-US" altLang="en-US" sz="1800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en-US" sz="1800" i="1">
                <a:sym typeface="Symbol" panose="05050102010706020507" pitchFamily="18" charset="2"/>
              </a:rPr>
              <a:t>   </a:t>
            </a:r>
            <a:r>
              <a:rPr kumimoji="1" lang="en-US" altLang="en-US" sz="2000" i="1">
                <a:sym typeface="Symbol" panose="05050102010706020507" pitchFamily="18" charset="2"/>
              </a:rPr>
              <a:t>Note: </a:t>
            </a:r>
            <a:r>
              <a:rPr kumimoji="1" lang="en-US" altLang="en-US" sz="2000">
                <a:sym typeface="Symbol" panose="05050102010706020507" pitchFamily="18" charset="2"/>
              </a:rPr>
              <a:t>Cannot write this query using</a:t>
            </a:r>
            <a:r>
              <a:rPr kumimoji="1" lang="en-US" altLang="en-US" sz="2000" i="1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=</a:t>
            </a:r>
            <a:r>
              <a:rPr kumimoji="1" lang="en-US" altLang="en-US" sz="2000" b="1">
                <a:sym typeface="Symbol" panose="05050102010706020507" pitchFamily="18" charset="2"/>
              </a:rPr>
              <a:t> all</a:t>
            </a:r>
            <a:r>
              <a:rPr kumimoji="1" lang="en-US" altLang="en-US" sz="2000" i="1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and its variants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E9278A75-2F50-B332-4E6E-6D8C23546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Types in SQL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90F1888-1120-796D-EA40-96AF91F87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char(n).</a:t>
            </a:r>
            <a:r>
              <a:rPr lang="en-US" altLang="en-US" sz="2000"/>
              <a:t>  Fixed length character string, with user-specified length </a:t>
            </a:r>
            <a:r>
              <a:rPr lang="en-US" altLang="en-US" sz="2000" i="1"/>
              <a:t>n.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varchar(n).</a:t>
            </a:r>
            <a:r>
              <a:rPr lang="en-US" altLang="en-US" sz="2000" b="1"/>
              <a:t> </a:t>
            </a:r>
            <a:r>
              <a:rPr lang="en-US" altLang="en-US" sz="2000"/>
              <a:t> Variable length character strings, with user-specified maximum length </a:t>
            </a:r>
            <a:r>
              <a:rPr lang="en-US" altLang="en-US" sz="2000" i="1"/>
              <a:t>n.</a:t>
            </a: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int.</a:t>
            </a:r>
            <a:r>
              <a:rPr lang="en-US" altLang="en-US" sz="2000" b="1"/>
              <a:t>  </a:t>
            </a:r>
            <a:r>
              <a:rPr lang="en-US" altLang="en-US" sz="2000"/>
              <a:t>Integer (a finite subset of the integers that is machine-dependent).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smallint.</a:t>
            </a:r>
            <a:r>
              <a:rPr lang="en-US" altLang="en-US" sz="2000"/>
              <a:t>  Small integer (a machine-dependent subset of the integer domain type).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numeric(p,d).</a:t>
            </a:r>
            <a:r>
              <a:rPr lang="en-US" altLang="en-US" sz="2000"/>
              <a:t>  Fixed point number, with user-specified precision of </a:t>
            </a:r>
            <a:r>
              <a:rPr lang="en-US" altLang="en-US" sz="2000" i="1"/>
              <a:t>p</a:t>
            </a:r>
            <a:r>
              <a:rPr lang="en-US" altLang="en-US" sz="2000"/>
              <a:t> digits, with </a:t>
            </a:r>
            <a:r>
              <a:rPr lang="en-US" altLang="en-US" sz="2000" i="1"/>
              <a:t>n</a:t>
            </a:r>
            <a:r>
              <a:rPr lang="en-US" altLang="en-US" sz="2000"/>
              <a:t> digits to the right of decimal point.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real, double precision.</a:t>
            </a:r>
            <a:r>
              <a:rPr lang="en-US" altLang="en-US" sz="2000"/>
              <a:t>  Floating point and double-precision floating point numbers, with machine-dependent precision.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0099"/>
                </a:solidFill>
              </a:rPr>
              <a:t>float(n).</a:t>
            </a:r>
            <a:r>
              <a:rPr lang="en-US" altLang="en-US" sz="2000"/>
              <a:t>  Floating point number, with user-specified precision of at least </a:t>
            </a:r>
            <a:r>
              <a:rPr lang="en-US" altLang="en-US" sz="2000" i="1"/>
              <a:t>n</a:t>
            </a:r>
            <a:r>
              <a:rPr lang="en-US" altLang="en-US" sz="2000"/>
              <a:t> digits.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/>
              <a:t>More are covered in Chapter 4.</a:t>
            </a: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C954BE3E-0C05-3F6E-8F21-3DB8B1F5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/>
          <a:lstStyle/>
          <a:p>
            <a:r>
              <a:rPr lang="en-US" altLang="en-US"/>
              <a:t>Test for Absence of Duplicate Tuples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CEDBB2B4-DBED-9627-8FA0-BCF2C295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99"/>
                </a:solidFill>
              </a:rPr>
              <a:t>unique</a:t>
            </a:r>
            <a:r>
              <a:rPr lang="en-US" altLang="en-US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/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/>
              <a:t>    select </a:t>
            </a:r>
            <a:r>
              <a:rPr lang="en-US" altLang="en-US" i="1"/>
              <a:t>T</a:t>
            </a:r>
            <a:r>
              <a:rPr lang="en-US" altLang="en-US"/>
              <a:t>.</a:t>
            </a:r>
            <a:r>
              <a:rPr lang="en-US" altLang="en-US" i="1"/>
              <a:t>course_id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course </a:t>
            </a:r>
            <a:r>
              <a:rPr lang="en-US" altLang="en-US" b="1"/>
              <a:t>as </a:t>
            </a:r>
            <a:r>
              <a:rPr lang="en-US" altLang="en-US" i="1"/>
              <a:t>T</a:t>
            </a:r>
            <a:br>
              <a:rPr lang="en-US" altLang="en-US" i="1"/>
            </a:br>
            <a:r>
              <a:rPr lang="en-US" altLang="en-US" b="1"/>
              <a:t>where unique </a:t>
            </a:r>
            <a:r>
              <a:rPr lang="en-US" altLang="en-US"/>
              <a:t>(</a:t>
            </a:r>
            <a:r>
              <a:rPr lang="en-US" altLang="en-US" b="1"/>
              <a:t>select </a:t>
            </a:r>
            <a:r>
              <a:rPr lang="en-US" altLang="en-US" i="1"/>
              <a:t>R</a:t>
            </a:r>
            <a:r>
              <a:rPr lang="en-US" altLang="en-US"/>
              <a:t>.</a:t>
            </a:r>
            <a:r>
              <a:rPr lang="en-US" altLang="en-US" i="1"/>
              <a:t>course_id</a:t>
            </a:r>
            <a:br>
              <a:rPr lang="en-US" altLang="en-US" i="1"/>
            </a:br>
            <a:r>
              <a:rPr lang="en-US" altLang="en-US" i="1"/>
              <a:t>                         </a:t>
            </a:r>
            <a:r>
              <a:rPr lang="en-US" altLang="en-US" b="1"/>
              <a:t>from </a:t>
            </a:r>
            <a:r>
              <a:rPr lang="en-US" altLang="en-US" i="1"/>
              <a:t>section </a:t>
            </a:r>
            <a:r>
              <a:rPr lang="en-US" altLang="en-US" b="1"/>
              <a:t>as </a:t>
            </a:r>
            <a:r>
              <a:rPr lang="en-US" altLang="en-US" i="1"/>
              <a:t>R</a:t>
            </a:r>
            <a:br>
              <a:rPr lang="en-US" altLang="en-US" i="1"/>
            </a:br>
            <a:r>
              <a:rPr lang="en-US" altLang="en-US" i="1"/>
              <a:t>                         </a:t>
            </a:r>
            <a:r>
              <a:rPr lang="en-US" altLang="en-US" b="1"/>
              <a:t>where </a:t>
            </a:r>
            <a:r>
              <a:rPr lang="en-US" altLang="en-US" i="1"/>
              <a:t>T</a:t>
            </a:r>
            <a:r>
              <a:rPr lang="en-US" altLang="en-US"/>
              <a:t>.</a:t>
            </a:r>
            <a:r>
              <a:rPr lang="en-US" altLang="en-US" i="1"/>
              <a:t>course_id</a:t>
            </a:r>
            <a:r>
              <a:rPr lang="en-US" altLang="en-US"/>
              <a:t>= </a:t>
            </a:r>
            <a:r>
              <a:rPr lang="en-US" altLang="en-US" i="1"/>
              <a:t>R</a:t>
            </a:r>
            <a:r>
              <a:rPr lang="en-US" altLang="en-US"/>
              <a:t>.</a:t>
            </a:r>
            <a:r>
              <a:rPr lang="en-US" altLang="en-US" i="1"/>
              <a:t>course_id </a:t>
            </a:r>
            <a:br>
              <a:rPr lang="en-US" altLang="en-US" i="1"/>
            </a:br>
            <a:r>
              <a:rPr lang="en-US" altLang="en-US" i="1"/>
              <a:t>                                      </a:t>
            </a:r>
            <a:r>
              <a:rPr lang="en-US" altLang="en-US" b="1"/>
              <a:t>and </a:t>
            </a:r>
            <a:r>
              <a:rPr lang="en-US" altLang="en-US" i="1"/>
              <a:t>R</a:t>
            </a:r>
            <a:r>
              <a:rPr lang="en-US" altLang="en-US"/>
              <a:t>.</a:t>
            </a:r>
            <a:r>
              <a:rPr lang="en-US" altLang="en-US" i="1"/>
              <a:t>year </a:t>
            </a:r>
            <a:r>
              <a:rPr lang="en-US" altLang="en-US"/>
              <a:t>= 2009);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F54B1307-6824-D80A-2AF8-5ED66F825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Subqueries in the From Clause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28819EEA-887E-D44B-936B-556B6859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1014413"/>
            <a:ext cx="848995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000"/>
              <a:t>SQL allows a subquery expression to be used in the </a:t>
            </a:r>
            <a:r>
              <a:rPr lang="en-US" altLang="en-US" sz="2000" b="1"/>
              <a:t>from </a:t>
            </a:r>
            <a:r>
              <a:rPr lang="en-US" altLang="en-US" sz="2000"/>
              <a:t>clause</a:t>
            </a:r>
            <a:endParaRPr lang="en-US" alt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000"/>
              <a:t>Find the average instructors’ salaries of those departments where the average salary is greater than $42,000. </a:t>
            </a:r>
            <a:endParaRPr lang="en-US" alt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/>
              <a:t>    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avg_salary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b="1"/>
              <a:t>avg 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 </a:t>
            </a:r>
            <a:r>
              <a:rPr lang="en-US" altLang="en-US" sz="2000" b="1"/>
              <a:t>as </a:t>
            </a:r>
            <a:r>
              <a:rPr lang="en-US" altLang="en-US" sz="2000" i="1"/>
              <a:t>avg_salary</a:t>
            </a:r>
            <a:br>
              <a:rPr lang="en-US" altLang="en-US" sz="2000" i="1"/>
            </a:br>
            <a:r>
              <a:rPr lang="en-US" altLang="en-US" sz="2000" i="1"/>
              <a:t>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           </a:t>
            </a:r>
            <a:r>
              <a:rPr lang="en-US" altLang="en-US" sz="2000" b="1"/>
              <a:t>group by </a:t>
            </a:r>
            <a:r>
              <a:rPr lang="en-US" altLang="en-US" sz="2000" i="1"/>
              <a:t>dept_name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 b="1"/>
              <a:t>where </a:t>
            </a:r>
            <a:r>
              <a:rPr lang="en-US" altLang="en-US" sz="2000" i="1"/>
              <a:t>avg_salary </a:t>
            </a:r>
            <a:r>
              <a:rPr lang="en-US" altLang="en-US" sz="2000"/>
              <a:t>&gt; 42000;</a:t>
            </a:r>
            <a:endParaRPr lang="en-US" alt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000"/>
              <a:t>Note that we do not need to use the </a:t>
            </a:r>
            <a:r>
              <a:rPr lang="en-US" altLang="en-US" sz="2000" b="1"/>
              <a:t>having </a:t>
            </a:r>
            <a:r>
              <a:rPr lang="en-US" altLang="en-US" sz="2000"/>
              <a:t>clause</a:t>
            </a:r>
            <a:endParaRPr lang="en-US" alt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2000"/>
              <a:t>Another way to write above query</a:t>
            </a:r>
            <a:endParaRPr lang="en-US" alt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/>
              <a:t>    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avg_salary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b="1"/>
              <a:t>avg 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 </a:t>
            </a:r>
            <a:br>
              <a:rPr lang="en-US" altLang="en-US" sz="2000" i="1"/>
            </a:br>
            <a:r>
              <a:rPr lang="en-US" altLang="en-US" sz="2000" i="1"/>
              <a:t>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           </a:t>
            </a:r>
            <a:r>
              <a:rPr lang="en-US" altLang="en-US" sz="2000" b="1"/>
              <a:t>group by </a:t>
            </a:r>
            <a:r>
              <a:rPr lang="en-US" altLang="en-US" sz="2000" i="1"/>
              <a:t>dept_name</a:t>
            </a:r>
            <a:r>
              <a:rPr lang="en-US" altLang="en-US" sz="2000"/>
              <a:t>)</a:t>
            </a:r>
            <a:r>
              <a:rPr lang="en-US" altLang="en-US"/>
              <a:t> </a:t>
            </a:r>
            <a:br>
              <a:rPr lang="en-US" altLang="en-US" sz="2000" b="1"/>
            </a:br>
            <a:r>
              <a:rPr lang="en-US" altLang="en-US" sz="2000" b="1"/>
              <a:t>           as </a:t>
            </a:r>
            <a:r>
              <a:rPr lang="en-US" altLang="en-US" sz="2000" i="1"/>
              <a:t>dept_avg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,</a:t>
            </a:r>
            <a:r>
              <a:rPr lang="en-US" altLang="en-US"/>
              <a:t> </a:t>
            </a:r>
            <a:r>
              <a:rPr lang="en-US" altLang="en-US" sz="2000"/>
              <a:t> </a:t>
            </a:r>
            <a:r>
              <a:rPr lang="en-US" altLang="en-US" sz="2000" i="1"/>
              <a:t>avg_salary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/>
              <a:t> </a:t>
            </a:r>
            <a:r>
              <a:rPr lang="en-US" altLang="en-US" sz="2000" b="1"/>
              <a:t>where </a:t>
            </a:r>
            <a:r>
              <a:rPr lang="en-US" altLang="en-US" sz="2000" i="1"/>
              <a:t>avg_salary </a:t>
            </a:r>
            <a:r>
              <a:rPr lang="en-US" altLang="en-US" sz="2000"/>
              <a:t>&gt; 42000;</a:t>
            </a:r>
            <a:r>
              <a:rPr lang="en-US" altLang="en-US"/>
              <a:t>  </a:t>
            </a:r>
            <a:endParaRPr lang="en-US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332D4B91-20F9-6BBC-AA9D-75B535DC6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Subqueries in the From Clause (Cont.)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889347C8-BEFC-1A36-DEC3-6D02A6F80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And yet another way to write it: </a:t>
            </a:r>
            <a:r>
              <a:rPr lang="en-US" altLang="en-US" sz="2000" b="1">
                <a:solidFill>
                  <a:srgbClr val="000099"/>
                </a:solidFill>
              </a:rPr>
              <a:t>lateral</a:t>
            </a:r>
            <a:r>
              <a:rPr lang="en-US" altLang="en-US" sz="2000"/>
              <a:t> clause</a:t>
            </a:r>
            <a:endParaRPr lang="en-US" altLang="en-US"/>
          </a:p>
          <a:p>
            <a:pPr lvl="1">
              <a:buFont typeface="Monotype Sorts" charset="2"/>
              <a:buNone/>
            </a:pPr>
            <a:r>
              <a:rPr lang="en-US" altLang="en-US" b="1"/>
              <a:t>     </a:t>
            </a:r>
            <a:r>
              <a:rPr lang="en-US" altLang="en-US" sz="2000" b="1"/>
              <a:t>select </a:t>
            </a:r>
            <a:r>
              <a:rPr lang="en-US" altLang="en-US" sz="2000" i="1"/>
              <a:t>name</a:t>
            </a:r>
            <a:r>
              <a:rPr lang="en-US" altLang="en-US" sz="2000"/>
              <a:t>, </a:t>
            </a:r>
            <a:r>
              <a:rPr lang="en-US" altLang="en-US" sz="2000" i="1"/>
              <a:t>salary</a:t>
            </a:r>
            <a:r>
              <a:rPr lang="en-US" altLang="en-US" sz="2000"/>
              <a:t>, </a:t>
            </a:r>
            <a:r>
              <a:rPr lang="en-US" altLang="en-US" sz="2000" i="1"/>
              <a:t>avg_salary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 i="1"/>
              <a:t>instructor I1</a:t>
            </a:r>
            <a:r>
              <a:rPr lang="en-US" altLang="en-US" sz="2000"/>
              <a:t>,</a:t>
            </a:r>
            <a:r>
              <a:rPr lang="en-US" altLang="en-US"/>
              <a:t> </a:t>
            </a:r>
            <a:br>
              <a:rPr lang="en-US" altLang="en-US" sz="2000"/>
            </a:br>
            <a:r>
              <a:rPr lang="en-US" altLang="en-US" sz="2000"/>
              <a:t>                </a:t>
            </a:r>
            <a:r>
              <a:rPr lang="en-US" altLang="en-US" sz="2000" b="1"/>
              <a:t>lateral </a:t>
            </a:r>
            <a:r>
              <a:rPr lang="en-US" altLang="en-US" sz="2000"/>
              <a:t>(</a:t>
            </a:r>
            <a:r>
              <a:rPr lang="en-US" altLang="en-US" sz="2000" b="1"/>
              <a:t>select avg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 as </a:t>
            </a:r>
            <a:r>
              <a:rPr lang="en-US" altLang="en-US" sz="2000" i="1"/>
              <a:t>avg_salary</a:t>
            </a:r>
            <a:br>
              <a:rPr lang="en-US" altLang="en-US" i="1"/>
            </a:br>
            <a:r>
              <a:rPr lang="en-US" altLang="en-US" i="1"/>
              <a:t>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 I2</a:t>
            </a:r>
            <a:br>
              <a:rPr lang="en-US" altLang="en-US" i="1"/>
            </a:br>
            <a:r>
              <a:rPr lang="en-US" altLang="en-US" i="1"/>
              <a:t>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I2</a:t>
            </a:r>
            <a:r>
              <a:rPr lang="en-US" altLang="en-US" sz="2000"/>
              <a:t>.</a:t>
            </a:r>
            <a:r>
              <a:rPr lang="en-US" altLang="en-US" sz="2000" i="1"/>
              <a:t>dept_name</a:t>
            </a:r>
            <a:r>
              <a:rPr lang="en-US" altLang="en-US" sz="2000"/>
              <a:t>= </a:t>
            </a:r>
            <a:r>
              <a:rPr lang="en-US" altLang="en-US" sz="2000" i="1"/>
              <a:t>I1</a:t>
            </a:r>
            <a:r>
              <a:rPr lang="en-US" altLang="en-US" sz="2000"/>
              <a:t>.</a:t>
            </a:r>
            <a:r>
              <a:rPr lang="en-US" altLang="en-US" sz="2000" i="1"/>
              <a:t>dept_name</a:t>
            </a:r>
            <a:r>
              <a:rPr lang="en-US" altLang="en-US" sz="2000"/>
              <a:t>);</a:t>
            </a:r>
            <a:endParaRPr lang="en-US" altLang="en-US"/>
          </a:p>
          <a:p>
            <a:r>
              <a:rPr lang="en-US" altLang="en-US"/>
              <a:t>Lateral clause permits later part of the </a:t>
            </a:r>
            <a:r>
              <a:rPr lang="en-US" altLang="en-US" b="1"/>
              <a:t>from</a:t>
            </a:r>
            <a:r>
              <a:rPr lang="en-US" altLang="en-US"/>
              <a:t> clause </a:t>
            </a:r>
            <a:r>
              <a:rPr lang="en-US" altLang="en-US" sz="2000"/>
              <a:t>(</a:t>
            </a:r>
            <a:r>
              <a:rPr lang="en-US" altLang="en-US"/>
              <a:t>after the lateral keyword</a:t>
            </a:r>
            <a:r>
              <a:rPr lang="en-US" altLang="en-US" sz="2000"/>
              <a:t>)</a:t>
            </a:r>
            <a:r>
              <a:rPr lang="en-US" altLang="en-US"/>
              <a:t> to access correlation variables from the earlier part.</a:t>
            </a:r>
          </a:p>
          <a:p>
            <a:r>
              <a:rPr lang="en-US" altLang="en-US"/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54CB49B7-9EB9-BD0D-1537-11901473E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 Clause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36842205-2BEF-21C0-61F0-E747466F5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000099"/>
                </a:solidFill>
              </a:rPr>
              <a:t>with</a:t>
            </a:r>
            <a:r>
              <a:rPr lang="en-US" altLang="en-US" sz="2000"/>
              <a:t> clause provides a way of defining a temporary view whose definition is available only to the query in which the </a:t>
            </a:r>
            <a:r>
              <a:rPr lang="en-US" altLang="en-US" sz="2000" b="1"/>
              <a:t>with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2000"/>
              <a:t>clause occurs.</a:t>
            </a:r>
            <a:r>
              <a:rPr lang="en-US" altLang="en-US"/>
              <a:t> </a:t>
            </a:r>
          </a:p>
          <a:p>
            <a:r>
              <a:rPr lang="en-US" altLang="en-US" sz="2000"/>
              <a:t>Find all departments with the maximum budget </a:t>
            </a:r>
            <a:br>
              <a:rPr lang="en-US" altLang="en-US" sz="2000"/>
            </a:br>
            <a:br>
              <a:rPr lang="en-US" altLang="en-US" sz="2000" b="1"/>
            </a:br>
            <a:r>
              <a:rPr lang="en-US" altLang="en-US" sz="2000" b="1"/>
              <a:t>     with </a:t>
            </a:r>
            <a:r>
              <a:rPr lang="en-US" altLang="en-US" sz="2000" i="1"/>
              <a:t>max_budget 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 </a:t>
            </a:r>
            <a:br>
              <a:rPr lang="en-US" altLang="en-US" sz="2000" b="1"/>
            </a:br>
            <a:r>
              <a:rPr lang="en-US" altLang="en-US" sz="2000" b="1"/>
              <a:t>         </a:t>
            </a:r>
            <a:r>
              <a:rPr lang="en-US" altLang="en-US" sz="2000"/>
              <a:t>(</a:t>
            </a:r>
            <a:r>
              <a:rPr lang="en-US" altLang="en-US" sz="2000" b="1"/>
              <a:t>select max</a:t>
            </a:r>
            <a:r>
              <a:rPr lang="en-US" altLang="en-US" sz="2000"/>
              <a:t>(</a:t>
            </a:r>
            <a:r>
              <a:rPr lang="en-US" altLang="en-US" sz="2000" i="1"/>
              <a:t>budget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      </a:t>
            </a:r>
            <a:r>
              <a:rPr lang="en-US" altLang="en-US" sz="2000" b="1"/>
              <a:t>from </a:t>
            </a:r>
            <a:r>
              <a:rPr lang="en-US" altLang="en-US" sz="2000" i="1"/>
              <a:t>department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</a:t>
            </a:r>
            <a:r>
              <a:rPr lang="en-US" altLang="en-US" sz="2000" b="1"/>
              <a:t>select </a:t>
            </a:r>
            <a:r>
              <a:rPr lang="en-US" altLang="en-US" sz="2000" i="1"/>
              <a:t>budget</a:t>
            </a:r>
            <a:br>
              <a:rPr lang="en-US" altLang="en-US" sz="2000" i="1"/>
            </a:br>
            <a:r>
              <a:rPr lang="en-US" altLang="en-US" sz="2000" i="1"/>
              <a:t>     </a:t>
            </a:r>
            <a:r>
              <a:rPr lang="en-US" altLang="en-US" sz="2000" b="1"/>
              <a:t>from </a:t>
            </a:r>
            <a:r>
              <a:rPr lang="en-US" altLang="en-US" sz="2000" i="1"/>
              <a:t>department</a:t>
            </a:r>
            <a:r>
              <a:rPr lang="en-US" altLang="en-US" sz="2000"/>
              <a:t>, </a:t>
            </a:r>
            <a:r>
              <a:rPr lang="en-US" altLang="en-US" sz="2000" i="1"/>
              <a:t>max_budget</a:t>
            </a:r>
            <a:br>
              <a:rPr lang="en-US" altLang="en-US" sz="2000" i="1"/>
            </a:br>
            <a:r>
              <a:rPr lang="en-US" altLang="en-US" sz="2000" i="1"/>
              <a:t>     </a:t>
            </a:r>
            <a:r>
              <a:rPr lang="en-US" altLang="en-US" sz="2000" b="1"/>
              <a:t>where </a:t>
            </a:r>
            <a:r>
              <a:rPr lang="en-US" altLang="en-US" sz="2000" i="1"/>
              <a:t>department</a:t>
            </a:r>
            <a:r>
              <a:rPr lang="en-US" altLang="en-US" sz="2000"/>
              <a:t>.</a:t>
            </a:r>
            <a:r>
              <a:rPr lang="en-US" altLang="en-US" sz="2000" i="1"/>
              <a:t>budget </a:t>
            </a:r>
            <a:r>
              <a:rPr lang="en-US" altLang="en-US" sz="2000"/>
              <a:t>= </a:t>
            </a:r>
            <a:r>
              <a:rPr lang="en-US" altLang="en-US" sz="2000" i="1"/>
              <a:t>max_budget.value</a:t>
            </a:r>
            <a:r>
              <a:rPr lang="en-US" altLang="en-US" sz="2000"/>
              <a:t>;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E2331262-5FBE-C279-AF7F-182306F96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Queries using With Clause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26BC1E79-EA68-61F6-80F5-575C2C308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altLang="en-US" sz="2000"/>
              <a:t>With clause is very useful for writing complex queries</a:t>
            </a:r>
          </a:p>
          <a:p>
            <a:r>
              <a:rPr lang="en-US" altLang="en-US" sz="2000"/>
              <a:t>Supported by most database systems, with minor syntax variations</a:t>
            </a:r>
          </a:p>
          <a:p>
            <a:r>
              <a:rPr lang="en-US" altLang="en-US" sz="2000"/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959C9EF4-C837-A81C-2C7A-703C41E6E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with </a:t>
            </a:r>
            <a:r>
              <a:rPr lang="en-US" altLang="en-US" sz="2000" i="1"/>
              <a:t>dept _total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r>
              <a:rPr lang="en-US" altLang="en-US" sz="2000"/>
              <a:t>        (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b="1"/>
              <a:t>sum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         from </a:t>
            </a:r>
            <a:r>
              <a:rPr lang="en-US" altLang="en-US" sz="2000" i="1"/>
              <a:t>instructor</a:t>
            </a:r>
          </a:p>
          <a:p>
            <a:r>
              <a:rPr lang="en-US" altLang="en-US" sz="2000" b="1"/>
              <a:t>         group by </a:t>
            </a:r>
            <a:r>
              <a:rPr lang="en-US" altLang="en-US" sz="2000" i="1"/>
              <a:t>dept_name</a:t>
            </a:r>
            <a:r>
              <a:rPr lang="en-US" altLang="en-US" sz="2000"/>
              <a:t>),</a:t>
            </a:r>
          </a:p>
          <a:p>
            <a:r>
              <a:rPr lang="en-US" altLang="en-US" sz="2000" i="1"/>
              <a:t>dept_total_avg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r>
              <a:rPr lang="en-US" altLang="en-US" sz="2000"/>
              <a:t>       (</a:t>
            </a:r>
            <a:r>
              <a:rPr lang="en-US" altLang="en-US" sz="2000" b="1"/>
              <a:t>select avg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       from </a:t>
            </a:r>
            <a:r>
              <a:rPr lang="en-US" altLang="en-US" sz="2000" i="1"/>
              <a:t>dept_total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</a:p>
          <a:p>
            <a:r>
              <a:rPr lang="en-US" altLang="en-US" sz="2000" b="1"/>
              <a:t>from </a:t>
            </a:r>
            <a:r>
              <a:rPr lang="en-US" altLang="en-US" sz="2000" i="1"/>
              <a:t>dept_total</a:t>
            </a:r>
            <a:r>
              <a:rPr lang="en-US" altLang="en-US" sz="2000"/>
              <a:t>, </a:t>
            </a:r>
            <a:r>
              <a:rPr lang="en-US" altLang="en-US" sz="2000" i="1"/>
              <a:t>dept_total_avg</a:t>
            </a:r>
          </a:p>
          <a:p>
            <a:r>
              <a:rPr lang="en-US" altLang="en-US" sz="2000" b="1"/>
              <a:t>where </a:t>
            </a:r>
            <a:r>
              <a:rPr lang="en-US" altLang="en-US" sz="2000" i="1"/>
              <a:t>dept_total.value </a:t>
            </a:r>
            <a:r>
              <a:rPr lang="en-US" altLang="en-US" sz="2000"/>
              <a:t>&gt;= </a:t>
            </a:r>
            <a:r>
              <a:rPr lang="en-US" altLang="en-US" sz="2000" i="1"/>
              <a:t>dept_total_avg.value</a:t>
            </a:r>
            <a:r>
              <a:rPr lang="en-US" altLang="en-US" sz="20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33BB87CD-D8D3-10E6-5D1A-8C49E76C0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Subquery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13C10F9A-32C8-FB90-43CD-112BA4F28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en-US"/>
              <a:t>Scalar subquery is one which is used where a single value is expected</a:t>
            </a:r>
          </a:p>
          <a:p>
            <a:r>
              <a:rPr lang="en-US" altLang="en-US" sz="1600"/>
              <a:t>E.g.   </a:t>
            </a:r>
            <a:r>
              <a:rPr lang="en-US" altLang="en-US" b="1"/>
              <a:t>select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             (</a:t>
            </a:r>
            <a:r>
              <a:rPr lang="en-US" altLang="en-US" b="1"/>
              <a:t>select count</a:t>
            </a:r>
            <a:r>
              <a:rPr lang="en-US" altLang="en-US"/>
              <a:t>(*) </a:t>
            </a:r>
            <a:br>
              <a:rPr lang="en-US" altLang="en-US"/>
            </a:br>
            <a:r>
              <a:rPr lang="en-US" altLang="en-US"/>
              <a:t>                 </a:t>
            </a:r>
            <a:r>
              <a:rPr lang="en-US" altLang="en-US" b="1"/>
              <a:t>from </a:t>
            </a:r>
            <a:r>
              <a:rPr lang="en-US" altLang="en-US" i="1"/>
              <a:t>instructor </a:t>
            </a:r>
            <a:br>
              <a:rPr lang="en-US" altLang="en-US" i="1"/>
            </a:br>
            <a:r>
              <a:rPr lang="en-US" altLang="en-US" i="1"/>
              <a:t>                </a:t>
            </a:r>
            <a:r>
              <a:rPr lang="en-US" altLang="en-US" b="1"/>
              <a:t>where </a:t>
            </a:r>
            <a:r>
              <a:rPr lang="en-US" altLang="en-US" i="1"/>
              <a:t>department</a:t>
            </a:r>
            <a:r>
              <a:rPr lang="en-US" altLang="en-US"/>
              <a:t>.</a:t>
            </a:r>
            <a:r>
              <a:rPr lang="en-US" altLang="en-US" i="1"/>
              <a:t>dept_name </a:t>
            </a:r>
            <a:r>
              <a:rPr lang="en-US" altLang="en-US"/>
              <a:t>= </a:t>
            </a:r>
            <a:r>
              <a:rPr lang="en-US" altLang="en-US" i="1"/>
              <a:t>instructor</a:t>
            </a:r>
            <a:r>
              <a:rPr lang="en-US" altLang="en-US"/>
              <a:t>.</a:t>
            </a:r>
            <a:r>
              <a:rPr lang="en-US" altLang="en-US" i="1"/>
              <a:t>dept_name</a:t>
            </a:r>
            <a:r>
              <a:rPr lang="en-US" altLang="en-US"/>
              <a:t>)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b="1"/>
              <a:t>as </a:t>
            </a:r>
            <a:r>
              <a:rPr lang="en-US" altLang="en-US" i="1"/>
              <a:t>num_instructors</a:t>
            </a:r>
            <a:br>
              <a:rPr lang="en-US" altLang="en-US" i="1"/>
            </a:br>
            <a:r>
              <a:rPr lang="en-US" altLang="en-US" i="1"/>
              <a:t>         </a:t>
            </a:r>
            <a:r>
              <a:rPr lang="en-US" altLang="en-US" b="1"/>
              <a:t>from </a:t>
            </a:r>
            <a:r>
              <a:rPr lang="en-US" altLang="en-US" i="1"/>
              <a:t>department</a:t>
            </a:r>
            <a:r>
              <a:rPr lang="en-US" altLang="en-US"/>
              <a:t>;</a:t>
            </a:r>
            <a:endParaRPr lang="en-US" altLang="en-US" sz="1600"/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E.g.  </a:t>
            </a:r>
            <a:r>
              <a:rPr lang="en-US" altLang="en-US" b="1"/>
              <a:t>select </a:t>
            </a:r>
            <a:r>
              <a:rPr lang="en-US" altLang="en-US" i="1"/>
              <a:t>name</a:t>
            </a:r>
            <a:br>
              <a:rPr lang="en-US" altLang="en-US" i="1"/>
            </a:br>
            <a:r>
              <a:rPr lang="en-US" altLang="en-US" i="1"/>
              <a:t>        </a:t>
            </a:r>
            <a:r>
              <a:rPr lang="en-US" altLang="en-US" b="1"/>
              <a:t>from </a:t>
            </a:r>
            <a:r>
              <a:rPr lang="en-US" altLang="en-US" i="1"/>
              <a:t>instructor</a:t>
            </a:r>
            <a:br>
              <a:rPr lang="en-US" altLang="en-US" i="1"/>
            </a:br>
            <a:r>
              <a:rPr lang="en-US" altLang="en-US" i="1"/>
              <a:t>        </a:t>
            </a:r>
            <a:r>
              <a:rPr lang="en-US" altLang="en-US" b="1"/>
              <a:t>where</a:t>
            </a:r>
            <a:r>
              <a:rPr lang="en-US" altLang="en-US" i="1"/>
              <a:t>  salary * 10 &gt; </a:t>
            </a:r>
            <a:br>
              <a:rPr lang="en-US" altLang="en-US"/>
            </a:br>
            <a:r>
              <a:rPr lang="en-US" altLang="en-US"/>
              <a:t>             (</a:t>
            </a:r>
            <a:r>
              <a:rPr lang="en-US" altLang="en-US" b="1"/>
              <a:t>select </a:t>
            </a:r>
            <a:r>
              <a:rPr lang="en-US" altLang="en-US" i="1"/>
              <a:t>budget</a:t>
            </a:r>
            <a:r>
              <a:rPr lang="en-US" altLang="en-US"/>
              <a:t>  </a:t>
            </a:r>
            <a:r>
              <a:rPr lang="en-US" altLang="en-US" b="1"/>
              <a:t>from </a:t>
            </a:r>
            <a:r>
              <a:rPr lang="en-US" altLang="en-US" i="1"/>
              <a:t>department </a:t>
            </a:r>
            <a:br>
              <a:rPr lang="en-US" altLang="en-US" i="1"/>
            </a:br>
            <a:r>
              <a:rPr lang="en-US" altLang="en-US" i="1"/>
              <a:t>                </a:t>
            </a:r>
            <a:r>
              <a:rPr lang="en-US" altLang="en-US" b="1"/>
              <a:t>where </a:t>
            </a:r>
            <a:r>
              <a:rPr lang="en-US" altLang="en-US" i="1"/>
              <a:t>department</a:t>
            </a:r>
            <a:r>
              <a:rPr lang="en-US" altLang="en-US"/>
              <a:t>.</a:t>
            </a:r>
            <a:r>
              <a:rPr lang="en-US" altLang="en-US" i="1"/>
              <a:t>dept_name </a:t>
            </a:r>
            <a:r>
              <a:rPr lang="en-US" altLang="en-US"/>
              <a:t>= </a:t>
            </a:r>
            <a:r>
              <a:rPr lang="en-US" altLang="en-US" i="1"/>
              <a:t>instructor</a:t>
            </a:r>
            <a:r>
              <a:rPr lang="en-US" altLang="en-US"/>
              <a:t>.</a:t>
            </a:r>
            <a:r>
              <a:rPr lang="en-US" altLang="en-US" i="1"/>
              <a:t>dept_name</a:t>
            </a:r>
            <a:r>
              <a:rPr lang="en-US" altLang="en-US"/>
              <a:t>)</a:t>
            </a:r>
            <a:br>
              <a:rPr lang="en-US" altLang="en-US"/>
            </a:br>
            <a:r>
              <a:rPr lang="en-US" altLang="en-US"/>
              <a:t>        </a:t>
            </a:r>
            <a:endParaRPr lang="en-US" altLang="en-US" i="1"/>
          </a:p>
          <a:p>
            <a:r>
              <a:rPr lang="en-US" altLang="en-US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7B427D6D-6A6E-085D-9297-33FF513D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Modification of the Database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54B0D897-4FDA-6FFE-FA1B-9E29D2B25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Deletion of tuples from a given relation</a:t>
            </a:r>
          </a:p>
          <a:p>
            <a:r>
              <a:rPr lang="en-US" altLang="en-US"/>
              <a:t>Insertion of new tuples into a given relation</a:t>
            </a:r>
          </a:p>
          <a:p>
            <a:r>
              <a:rPr lang="en-US" altLang="en-US"/>
              <a:t>Updating values in some tuples in a given relation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229A6F4-A782-8782-69CA-301DF4E60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r>
              <a:rPr lang="en-US" altLang="en-US"/>
              <a:t>Modification of the Database – Deletion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D2F401A5-D84F-ACDF-07C3-1A4779D5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2000"/>
              <a:t>Delete all instructors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delete from </a:t>
            </a:r>
            <a:r>
              <a:rPr lang="en-US" altLang="en-US" sz="2000" i="1"/>
              <a:t>instructor</a:t>
            </a:r>
            <a:r>
              <a:rPr lang="en-US" altLang="en-US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000"/>
              <a:t>Delete all instructors from the Finance department</a:t>
            </a:r>
            <a:br>
              <a:rPr lang="en-US" altLang="en-US" sz="2000"/>
            </a:br>
            <a:r>
              <a:rPr lang="en-US" altLang="en-US" sz="2000"/>
              <a:t>                     </a:t>
            </a:r>
            <a:r>
              <a:rPr lang="en-US" altLang="en-US" sz="2000" b="1"/>
              <a:t>delete 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dept_name</a:t>
            </a:r>
            <a:r>
              <a:rPr lang="en-US" altLang="en-US" sz="2000"/>
              <a:t>= ’Finance’;</a:t>
            </a:r>
            <a:endParaRPr lang="en-US" altLang="en-US"/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000"/>
              <a:t>Delete all tuples in the </a:t>
            </a:r>
            <a:r>
              <a:rPr lang="en-US" altLang="en-US" sz="2000" i="1"/>
              <a:t>instructor </a:t>
            </a:r>
            <a:r>
              <a:rPr lang="en-US" altLang="en-US" sz="2000"/>
              <a:t>relation for those instructors associated with a department located in the Watson building.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/>
              <a:t>		</a:t>
            </a:r>
            <a:r>
              <a:rPr lang="en-US" altLang="en-US" sz="2000" b="1"/>
              <a:t>delete from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dept_name </a:t>
            </a:r>
            <a:r>
              <a:rPr lang="en-US" altLang="en-US" sz="2000" b="1"/>
              <a:t>in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br>
              <a:rPr lang="en-US" altLang="en-US" sz="2000" i="1"/>
            </a:br>
            <a:r>
              <a:rPr lang="en-US" altLang="en-US" sz="2000" i="1"/>
              <a:t>                        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department</a:t>
            </a:r>
            <a:br>
              <a:rPr lang="en-US" altLang="en-US" sz="2000" i="1"/>
            </a:br>
            <a:r>
              <a:rPr lang="en-US" altLang="en-US" sz="2000" i="1"/>
              <a:t>                        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building </a:t>
            </a:r>
            <a:r>
              <a:rPr lang="en-US" altLang="en-US" sz="2000"/>
              <a:t>= ’Watson’);</a:t>
            </a:r>
            <a:endParaRPr lang="en-US" altLang="en-US"/>
          </a:p>
          <a:p>
            <a:pPr>
              <a:tabLst>
                <a:tab pos="1652588" algn="l"/>
                <a:tab pos="2633663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4EB08A1B-A3CB-45CE-FFE7-AA386FF76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(Cont.)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52665264-D1C1-E374-D7F8-869B324CA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2000"/>
              <a:t>Delete all instructors whose salary is less than the average salary of instructors</a:t>
            </a:r>
            <a:endParaRPr lang="en-US" altLang="en-US"/>
          </a:p>
        </p:txBody>
      </p:sp>
      <p:sp>
        <p:nvSpPr>
          <p:cNvPr id="468996" name="Text Box 4">
            <a:extLst>
              <a:ext uri="{FF2B5EF4-FFF2-40B4-BE49-F238E27FC236}">
                <a16:creationId xmlns:a16="http://schemas.microsoft.com/office/drawing/2014/main" id="{1F7C2AF2-ADA4-E055-C5AE-618775111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000" b="1"/>
              <a:t>delete from </a:t>
            </a:r>
            <a:r>
              <a:rPr kumimoji="1" lang="en-US" altLang="en-US" sz="2000" i="1"/>
              <a:t>instructor</a:t>
            </a:r>
          </a:p>
          <a:p>
            <a:r>
              <a:rPr kumimoji="1" lang="en-US" altLang="en-US" sz="2000" b="1"/>
              <a:t>where </a:t>
            </a:r>
            <a:r>
              <a:rPr kumimoji="1" lang="en-US" altLang="en-US" sz="2000" i="1"/>
              <a:t>salary</a:t>
            </a:r>
            <a:r>
              <a:rPr kumimoji="1" lang="en-US" altLang="en-US" sz="2000"/>
              <a:t>&lt; (</a:t>
            </a:r>
            <a:r>
              <a:rPr kumimoji="1" lang="en-US" altLang="en-US" sz="2000" b="1"/>
              <a:t>select avg </a:t>
            </a:r>
            <a:r>
              <a:rPr kumimoji="1" lang="en-US" altLang="en-US" sz="2000"/>
              <a:t>(</a:t>
            </a:r>
            <a:r>
              <a:rPr kumimoji="1" lang="en-US" altLang="en-US" sz="2000" i="1"/>
              <a:t>salary</a:t>
            </a:r>
            <a:r>
              <a:rPr kumimoji="1" lang="en-US" altLang="en-US" sz="2000"/>
              <a:t>) </a:t>
            </a:r>
            <a:r>
              <a:rPr kumimoji="1" lang="en-US" altLang="en-US" sz="2000" b="1"/>
              <a:t>from </a:t>
            </a:r>
            <a:r>
              <a:rPr kumimoji="1" lang="en-US" altLang="en-US" sz="2000" i="1"/>
              <a:t>instructor</a:t>
            </a:r>
            <a:r>
              <a:rPr kumimoji="1" lang="en-US" altLang="en-US" sz="2000"/>
              <a:t>);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DACAF119-2F5C-9814-9F9A-B8DAB891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3750" indent="-336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3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altLang="en-US" sz="2000">
                <a:latin typeface="Helvetica" panose="020B0604020202020204" pitchFamily="34" charset="0"/>
              </a:rPr>
              <a:t>Problem:  as we delete tuples from deposit, the average salary changes</a:t>
            </a:r>
            <a:endParaRPr kumimoji="1" lang="en-US" alt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altLang="en-US" sz="2000">
                <a:latin typeface="Helvetica" panose="020B0604020202020204" pitchFamily="34" charset="0"/>
              </a:rPr>
              <a:t>Solution used in SQL:</a:t>
            </a:r>
            <a:endParaRPr kumimoji="1" lang="en-US" alt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en-US" sz="1800">
                <a:latin typeface="Helvetica" panose="020B0604020202020204" pitchFamily="34" charset="0"/>
              </a:rPr>
              <a:t>       </a:t>
            </a:r>
            <a:r>
              <a:rPr kumimoji="1" lang="en-US" altLang="en-US" sz="2000">
                <a:latin typeface="Helvetica" panose="020B0604020202020204" pitchFamily="34" charset="0"/>
              </a:rPr>
              <a:t>1.   First, compute </a:t>
            </a:r>
            <a:r>
              <a:rPr kumimoji="1" lang="en-US" altLang="en-US" sz="2000" b="1">
                <a:latin typeface="Helvetica" panose="020B0604020202020204" pitchFamily="34" charset="0"/>
              </a:rPr>
              <a:t>avg</a:t>
            </a:r>
            <a:r>
              <a:rPr kumimoji="1" lang="en-US" altLang="en-US" sz="2000">
                <a:latin typeface="Helvetica" panose="020B0604020202020204" pitchFamily="34" charset="0"/>
              </a:rPr>
              <a:t> salary and find all tuples to delete</a:t>
            </a:r>
            <a:endParaRPr kumimoji="1" lang="en-US" alt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en-US" sz="1800">
                <a:latin typeface="Helvetica" panose="020B0604020202020204" pitchFamily="34" charset="0"/>
              </a:rPr>
              <a:t>       </a:t>
            </a:r>
            <a:r>
              <a:rPr kumimoji="1" lang="en-US" altLang="en-US" sz="2000">
                <a:latin typeface="Helvetica" panose="020B0604020202020204" pitchFamily="34" charset="0"/>
              </a:rPr>
              <a:t>2.   Next, delete all tuples found above (without recomputing </a:t>
            </a:r>
            <a:r>
              <a:rPr kumimoji="1" lang="en-US" altLang="en-US" sz="2000" b="1">
                <a:latin typeface="Helvetica" panose="020B0604020202020204" pitchFamily="34" charset="0"/>
              </a:rPr>
              <a:t>avg</a:t>
            </a:r>
            <a:r>
              <a:rPr kumimoji="1" lang="en-US" altLang="en-US" sz="2000">
                <a:latin typeface="Helvetica" panose="020B0604020202020204" pitchFamily="34" charset="0"/>
              </a:rPr>
              <a:t> or   </a:t>
            </a:r>
            <a:br>
              <a:rPr kumimoji="1" lang="en-US" altLang="en-US" sz="2000">
                <a:latin typeface="Helvetica" panose="020B0604020202020204" pitchFamily="34" charset="0"/>
              </a:rPr>
            </a:br>
            <a:r>
              <a:rPr kumimoji="1" lang="en-US" altLang="en-US" sz="2000">
                <a:latin typeface="Helvetica" panose="020B0604020202020204" pitchFamily="34" charset="0"/>
              </a:rPr>
              <a:t>       retesting the tuples)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4F93E596-8A7B-C893-2D6D-5CF0C77B1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963" y="177800"/>
            <a:ext cx="8077200" cy="457200"/>
          </a:xfrm>
        </p:spPr>
        <p:txBody>
          <a:bodyPr/>
          <a:lstStyle/>
          <a:p>
            <a:r>
              <a:rPr lang="en-US" altLang="en-US"/>
              <a:t>Modification of the Database – Insertion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DA77C274-4E10-D9F3-651D-A4CAC5C08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2000"/>
              <a:t>Add a new tuple to </a:t>
            </a:r>
            <a:r>
              <a:rPr lang="en-US" altLang="en-US" sz="2000" i="1"/>
              <a:t>course</a:t>
            </a:r>
            <a:endParaRPr lang="en-US" altLang="en-US" i="1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/>
              <a:t>	      </a:t>
            </a:r>
            <a:r>
              <a:rPr lang="en-US" altLang="en-US" sz="2000" b="1"/>
              <a:t>insert into </a:t>
            </a:r>
            <a:r>
              <a:rPr lang="en-US" altLang="en-US" sz="2000" i="1"/>
              <a:t>course</a:t>
            </a:r>
            <a:br>
              <a:rPr lang="en-US" altLang="en-US" sz="2000" i="1"/>
            </a:br>
            <a:r>
              <a:rPr lang="en-US" altLang="en-US" sz="2000" i="1"/>
              <a:t>             </a:t>
            </a:r>
            <a:r>
              <a:rPr lang="en-US" altLang="en-US" sz="2000" b="1"/>
              <a:t>values </a:t>
            </a:r>
            <a:r>
              <a:rPr lang="en-US" altLang="en-US" sz="2000"/>
              <a:t>(’CS-437’, ’Database Systems’, ’Comp. Sci.’, 4);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2000"/>
              <a:t>or equivalently</a:t>
            </a:r>
            <a:br>
              <a:rPr lang="en-US" altLang="en-US" sz="2000"/>
            </a:br>
            <a:r>
              <a:rPr lang="en-US" altLang="en-US" sz="2000"/>
              <a:t>      </a:t>
            </a:r>
            <a:r>
              <a:rPr lang="en-US" altLang="en-US" sz="2000" b="1"/>
              <a:t>insert into </a:t>
            </a:r>
            <a:r>
              <a:rPr lang="en-US" altLang="en-US" sz="2000" i="1"/>
              <a:t>course </a:t>
            </a:r>
            <a:r>
              <a:rPr lang="en-US" altLang="en-US" sz="2000"/>
              <a:t>(</a:t>
            </a:r>
            <a:r>
              <a:rPr lang="en-US" altLang="en-US" sz="2000" i="1"/>
              <a:t>course_id</a:t>
            </a:r>
            <a:r>
              <a:rPr lang="en-US" altLang="en-US" sz="2000"/>
              <a:t>, </a:t>
            </a:r>
            <a:r>
              <a:rPr lang="en-US" altLang="en-US" sz="2000" i="1"/>
              <a:t>title</a:t>
            </a:r>
            <a:r>
              <a:rPr lang="en-US" altLang="en-US" sz="2000"/>
              <a:t>,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credits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        </a:t>
            </a:r>
            <a:r>
              <a:rPr lang="en-US" altLang="en-US" sz="2000" b="1"/>
              <a:t>values </a:t>
            </a:r>
            <a:r>
              <a:rPr lang="en-US" altLang="en-US" sz="2000"/>
              <a:t>(’CS-437’, ’Database Systems’, ’Comp. Sci.’, 4);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2000"/>
              <a:t>Add a new tuple to </a:t>
            </a:r>
            <a:r>
              <a:rPr lang="en-US" altLang="en-US" sz="2000" i="1"/>
              <a:t>student </a:t>
            </a:r>
            <a:r>
              <a:rPr lang="en-US" altLang="en-US" sz="2000"/>
              <a:t>with </a:t>
            </a:r>
            <a:r>
              <a:rPr lang="en-US" altLang="en-US" sz="2000" i="1"/>
              <a:t>tot_creds </a:t>
            </a:r>
            <a:r>
              <a:rPr lang="en-US" altLang="en-US" sz="2000"/>
              <a:t>set to null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/>
              <a:t>	      </a:t>
            </a:r>
            <a:r>
              <a:rPr lang="en-US" altLang="en-US" sz="2000" b="1"/>
              <a:t>insert into </a:t>
            </a:r>
            <a:r>
              <a:rPr lang="en-US" altLang="en-US" sz="2000" i="1"/>
              <a:t>student</a:t>
            </a:r>
            <a:br>
              <a:rPr lang="en-US" altLang="en-US" sz="2000" i="1"/>
            </a:br>
            <a:r>
              <a:rPr lang="en-US" altLang="en-US" sz="2000" i="1"/>
              <a:t>             </a:t>
            </a:r>
            <a:r>
              <a:rPr lang="en-US" altLang="en-US" sz="2000" b="1"/>
              <a:t>values </a:t>
            </a:r>
            <a:r>
              <a:rPr lang="en-US" altLang="en-US" sz="2000"/>
              <a:t>(’3003’, ’Green’, ’Finance’, </a:t>
            </a:r>
            <a:r>
              <a:rPr lang="en-US" altLang="en-US" sz="2000" i="1"/>
              <a:t>null</a:t>
            </a:r>
            <a:r>
              <a:rPr lang="en-US" altLang="en-US" sz="2000"/>
              <a:t>);</a:t>
            </a:r>
            <a:endParaRPr lang="en-US" alt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F75A917C-10C9-F4A2-2F13-D982DD1C2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 Construct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5F970C18-83C4-7CAA-4AA9-DDCA57F0A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000"/>
              <a:t>An SQL relation is defined using the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create table</a:t>
            </a:r>
            <a:r>
              <a:rPr lang="en-US" altLang="en-US" sz="2000" b="1"/>
              <a:t> </a:t>
            </a:r>
            <a:r>
              <a:rPr kumimoji="0" lang="en-US" altLang="en-US" sz="2000"/>
              <a:t>command</a:t>
            </a:r>
            <a:r>
              <a:rPr lang="en-US" altLang="en-US" sz="2000"/>
              <a:t>:</a:t>
            </a: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/>
              <a:t>		</a:t>
            </a:r>
            <a:r>
              <a:rPr lang="en-US" altLang="en-US" sz="2000" b="1"/>
              <a:t>create table </a:t>
            </a:r>
            <a:r>
              <a:rPr lang="en-US" altLang="en-US" sz="2000" i="1"/>
              <a:t>r </a:t>
            </a:r>
            <a:r>
              <a:rPr lang="en-US" altLang="en-US" sz="2000"/>
              <a:t>(</a:t>
            </a:r>
            <a:r>
              <a:rPr lang="en-US" altLang="en-US" sz="2000" i="1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 i="1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 baseline="-25000"/>
              <a:t>2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</a:t>
            </a:r>
            <a:r>
              <a:rPr lang="en-US" altLang="en-US" sz="2000" i="1"/>
              <a:t> D</a:t>
            </a:r>
            <a:r>
              <a:rPr lang="en-US" altLang="en-US" sz="2000" i="1" baseline="-25000"/>
              <a:t>n</a:t>
            </a:r>
            <a:r>
              <a:rPr lang="en-US" altLang="en-US" sz="2000" i="1"/>
              <a:t>,</a:t>
            </a:r>
            <a:br>
              <a:rPr lang="en-US" altLang="en-US" sz="2000" i="1"/>
            </a:br>
            <a:r>
              <a:rPr lang="en-US" altLang="en-US" sz="2000" i="1"/>
              <a:t>			</a:t>
            </a:r>
            <a:r>
              <a:rPr lang="en-US" altLang="en-US" sz="2000"/>
              <a:t>(integrity-constraint</a:t>
            </a:r>
            <a:r>
              <a:rPr lang="en-US" altLang="en-US" sz="2000" baseline="-25000"/>
              <a:t>1</a:t>
            </a:r>
            <a:r>
              <a:rPr lang="en-US" altLang="en-US" sz="2000"/>
              <a:t>),</a:t>
            </a:r>
            <a:br>
              <a:rPr lang="en-US" altLang="en-US" sz="2000"/>
            </a:br>
            <a:r>
              <a:rPr lang="en-US" altLang="en-US" sz="2000"/>
              <a:t>			...,</a:t>
            </a:r>
            <a:br>
              <a:rPr lang="en-US" altLang="en-US" sz="2000"/>
            </a:br>
            <a:r>
              <a:rPr lang="en-US" altLang="en-US" sz="2000"/>
              <a:t>			(integrity-constraint</a:t>
            </a:r>
            <a:r>
              <a:rPr lang="en-US" altLang="en-US" sz="2000" baseline="-25000"/>
              <a:t>k</a:t>
            </a:r>
            <a:r>
              <a:rPr lang="en-US" altLang="en-US" sz="2000"/>
              <a:t>))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i="1"/>
              <a:t>r</a:t>
            </a:r>
            <a:r>
              <a:rPr lang="en-US" altLang="en-US" sz="2000"/>
              <a:t> is the name of the relation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/>
              <a:t>each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i</a:t>
            </a:r>
            <a:r>
              <a:rPr lang="en-US" altLang="en-US" sz="2000"/>
              <a:t> is an attribute name in the schema of relation </a:t>
            </a:r>
            <a:r>
              <a:rPr lang="en-US" altLang="en-US" sz="2000" i="1"/>
              <a:t>r</a:t>
            </a:r>
            <a:endParaRPr lang="en-US" altLang="en-US" i="1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 is the data type of values in the domain of attribute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i</a:t>
            </a:r>
            <a:endParaRPr lang="en-US" alt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000"/>
              <a:t>Example</a:t>
            </a:r>
            <a:r>
              <a:rPr lang="en-US" altLang="en-US" sz="2000"/>
              <a:t>:</a:t>
            </a: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/>
              <a:t>		 </a:t>
            </a:r>
            <a:r>
              <a:rPr lang="en-US" altLang="en-US" sz="2000" b="1"/>
              <a:t>create table</a:t>
            </a:r>
            <a:r>
              <a:rPr lang="en-US" altLang="en-US" sz="2000"/>
              <a:t> </a:t>
            </a:r>
            <a:r>
              <a:rPr lang="en-US" altLang="en-US" sz="2000" i="1"/>
              <a:t>instructor</a:t>
            </a:r>
            <a:r>
              <a:rPr lang="en-US" altLang="en-US" sz="2000"/>
              <a:t> (</a:t>
            </a:r>
            <a:br>
              <a:rPr lang="en-US" altLang="en-US" sz="2000"/>
            </a:br>
            <a:r>
              <a:rPr lang="en-US" altLang="en-US" sz="2000"/>
              <a:t>                             </a:t>
            </a:r>
            <a:r>
              <a:rPr lang="en-US" altLang="en-US" sz="2000" i="1"/>
              <a:t>ID</a:t>
            </a:r>
            <a:r>
              <a:rPr lang="en-US" altLang="en-US" sz="2000"/>
              <a:t>                </a:t>
            </a:r>
            <a:r>
              <a:rPr lang="en-US" altLang="en-US" sz="2000" b="1"/>
              <a:t>char</a:t>
            </a:r>
            <a:r>
              <a:rPr lang="en-US" altLang="en-US" sz="2000"/>
              <a:t>(5),</a:t>
            </a:r>
            <a:br>
              <a:rPr lang="en-US" altLang="en-US" sz="2000"/>
            </a:br>
            <a:r>
              <a:rPr lang="en-US" altLang="en-US" sz="2000"/>
              <a:t>                             </a:t>
            </a:r>
            <a:r>
              <a:rPr lang="en-US" altLang="en-US" sz="2000" i="1"/>
              <a:t>name           </a:t>
            </a:r>
            <a:r>
              <a:rPr lang="en-US" altLang="en-US" sz="2000" b="1"/>
              <a:t>varchar</a:t>
            </a:r>
            <a:r>
              <a:rPr lang="en-US" altLang="en-US" sz="2000"/>
              <a:t>(20) </a:t>
            </a:r>
            <a:r>
              <a:rPr lang="en-US" altLang="en-US" sz="2000" b="1"/>
              <a:t>not null,</a:t>
            </a:r>
            <a:br>
              <a:rPr lang="en-US" altLang="en-US" sz="2000" b="1" i="1"/>
            </a:br>
            <a:r>
              <a:rPr lang="en-US" altLang="en-US" sz="2000" b="1" i="1"/>
              <a:t>                             </a:t>
            </a:r>
            <a:r>
              <a:rPr lang="en-US" altLang="en-US" sz="2000" i="1"/>
              <a:t>dept_name  </a:t>
            </a:r>
            <a:r>
              <a:rPr lang="en-US" altLang="en-US" sz="2000" b="1"/>
              <a:t>varchar</a:t>
            </a:r>
            <a:r>
              <a:rPr lang="en-US" altLang="en-US" sz="2000"/>
              <a:t>(20),</a:t>
            </a:r>
            <a:br>
              <a:rPr lang="en-US" altLang="en-US" sz="2000"/>
            </a:br>
            <a:r>
              <a:rPr lang="en-US" altLang="en-US" sz="2000"/>
              <a:t>                             </a:t>
            </a:r>
            <a:r>
              <a:rPr lang="en-US" altLang="en-US" sz="2000" i="1"/>
              <a:t>salary</a:t>
            </a:r>
            <a:r>
              <a:rPr lang="en-US" altLang="en-US" sz="2000"/>
              <a:t>           </a:t>
            </a:r>
            <a:r>
              <a:rPr lang="en-US" altLang="en-US" sz="2000" b="1"/>
              <a:t>numeric</a:t>
            </a:r>
            <a:r>
              <a:rPr lang="en-US" altLang="en-US" sz="2000"/>
              <a:t>(8,2))</a:t>
            </a:r>
            <a:endParaRPr lang="en-US" alt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b="1"/>
              <a:t>insert into </a:t>
            </a:r>
            <a:r>
              <a:rPr lang="en-US" altLang="en-US" sz="2000" i="1"/>
              <a:t>instructor  </a:t>
            </a:r>
            <a:r>
              <a:rPr lang="en-US" altLang="en-US" sz="2000" b="1"/>
              <a:t>values </a:t>
            </a:r>
            <a:r>
              <a:rPr lang="en-US" altLang="en-US" sz="2000"/>
              <a:t>(‘10211’, ’Smith’, ’Biology’, 66000);</a:t>
            </a:r>
            <a:endParaRPr lang="en-US" alt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b="1"/>
              <a:t>insert into </a:t>
            </a:r>
            <a:r>
              <a:rPr lang="en-US" altLang="en-US" sz="2000" i="1"/>
              <a:t>instructor  </a:t>
            </a:r>
            <a:r>
              <a:rPr lang="en-US" altLang="en-US" sz="2000" b="1"/>
              <a:t>values </a:t>
            </a:r>
            <a:r>
              <a:rPr lang="en-US" altLang="en-US" sz="2000"/>
              <a:t>(‘10211’, null, ’Biology’, 66000);</a:t>
            </a: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1B14053F-E77A-F9C8-BCEE-A8DE8DC9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r>
              <a:rPr lang="en-US" altLang="en-US"/>
              <a:t>Insertion (Cont.)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CD7BAB60-E0CD-3384-28CA-63B92AC34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2000"/>
              <a:t>Add all instructors to the </a:t>
            </a:r>
            <a:r>
              <a:rPr lang="en-US" altLang="en-US" sz="2000" i="1"/>
              <a:t>student</a:t>
            </a:r>
            <a:r>
              <a:rPr lang="en-US" altLang="en-US" sz="2000"/>
              <a:t> relation with tot_creds set to 0</a:t>
            </a:r>
            <a:endParaRPr lang="en-US" altLang="en-US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/>
              <a:t>	    </a:t>
            </a:r>
            <a:r>
              <a:rPr lang="en-US" altLang="en-US" sz="2000" b="1"/>
              <a:t>insert into </a:t>
            </a:r>
            <a:r>
              <a:rPr lang="en-US" altLang="en-US" sz="2000" i="1"/>
              <a:t>student</a:t>
            </a:r>
            <a:br>
              <a:rPr lang="en-US" altLang="en-US" sz="2000" i="1"/>
            </a:br>
            <a:r>
              <a:rPr lang="en-US" altLang="en-US" sz="2000" i="1"/>
              <a:t>	</a:t>
            </a:r>
            <a:r>
              <a:rPr lang="en-US" altLang="en-US" sz="2000" b="1"/>
              <a:t>select </a:t>
            </a:r>
            <a:r>
              <a:rPr lang="en-US" altLang="en-US" sz="2000" i="1"/>
              <a:t>ID, name, dept_name, 0</a:t>
            </a:r>
            <a:br>
              <a:rPr lang="en-US" altLang="en-US" sz="2000" i="1"/>
            </a:br>
            <a:r>
              <a:rPr lang="en-US" altLang="en-US" sz="2000" i="1"/>
              <a:t>         </a:t>
            </a:r>
            <a:r>
              <a:rPr lang="en-US" altLang="en-US" sz="2000" b="1"/>
              <a:t>from </a:t>
            </a:r>
            <a:r>
              <a:rPr lang="en-US" altLang="en-US" sz="2000" i="1"/>
              <a:t>  instructor</a:t>
            </a:r>
            <a:endParaRPr lang="en-US" altLang="en-US" i="1"/>
          </a:p>
          <a:p>
            <a:pPr>
              <a:tabLst>
                <a:tab pos="908050" algn="l"/>
              </a:tabLst>
            </a:pPr>
            <a:r>
              <a:rPr lang="en-US" altLang="en-US" sz="2000"/>
              <a:t>The </a:t>
            </a:r>
            <a:r>
              <a:rPr lang="en-US" altLang="en-US" sz="2000" b="1"/>
              <a:t>select from where</a:t>
            </a:r>
            <a:r>
              <a:rPr lang="en-US" altLang="en-US" sz="2000"/>
              <a:t> statement is evaluated fully before any of its results are inserted into the relation (otherwise queries like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insert into</a:t>
            </a:r>
            <a:r>
              <a:rPr lang="en-US" altLang="en-US" sz="2000"/>
              <a:t> </a:t>
            </a:r>
            <a:r>
              <a:rPr lang="en-US" altLang="en-US" sz="2000" i="1"/>
              <a:t>table</a:t>
            </a:r>
            <a:r>
              <a:rPr lang="en-US" altLang="en-US" sz="2000"/>
              <a:t>1 </a:t>
            </a:r>
            <a:r>
              <a:rPr lang="en-US" altLang="en-US" sz="2000" b="1"/>
              <a:t>select</a:t>
            </a:r>
            <a:r>
              <a:rPr lang="en-US" altLang="en-US" sz="2000"/>
              <a:t> * </a:t>
            </a:r>
            <a:r>
              <a:rPr lang="en-US" altLang="en-US" sz="2000" b="1"/>
              <a:t>from</a:t>
            </a:r>
            <a:r>
              <a:rPr lang="en-US" altLang="en-US" sz="2000"/>
              <a:t> </a:t>
            </a:r>
            <a:r>
              <a:rPr lang="en-US" altLang="en-US" sz="2000" i="1"/>
              <a:t>table</a:t>
            </a:r>
            <a:r>
              <a:rPr lang="en-US" altLang="en-US" sz="2000"/>
              <a:t>1</a:t>
            </a:r>
            <a:br>
              <a:rPr lang="en-US" altLang="en-US" sz="2000"/>
            </a:br>
            <a:r>
              <a:rPr lang="en-US" altLang="en-US" sz="2000"/>
              <a:t>would cause problems, if </a:t>
            </a:r>
            <a:r>
              <a:rPr lang="en-US" altLang="en-US" sz="2000" i="1"/>
              <a:t>table1</a:t>
            </a:r>
            <a:r>
              <a:rPr lang="en-US" altLang="en-US" sz="2000"/>
              <a:t> did not have any primary key defined. 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DC5A2444-4DF8-6DAA-DE94-A1CAF4368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r>
              <a:rPr lang="en-US" altLang="en-US"/>
              <a:t>Modification of the Database – Updates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C47F57C1-EDF0-6DAE-8D3A-5F7B3113E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2000"/>
              <a:t>Increase salaries of instructors whose salary is over $100,000 by 3%, and all others receive a 5% raise</a:t>
            </a:r>
            <a:endParaRPr lang="en-US" altLang="en-US"/>
          </a:p>
          <a:p>
            <a:pPr lvl="1">
              <a:tabLst>
                <a:tab pos="2336800" algn="l"/>
              </a:tabLst>
            </a:pPr>
            <a:r>
              <a:rPr lang="en-US" altLang="en-US" sz="2000"/>
              <a:t>Write two </a:t>
            </a:r>
            <a:r>
              <a:rPr lang="en-US" altLang="en-US" sz="2000" b="1"/>
              <a:t>update </a:t>
            </a:r>
            <a:r>
              <a:rPr lang="en-US" altLang="en-US" sz="2000"/>
              <a:t>statements:</a:t>
            </a:r>
            <a:endParaRPr lang="en-US" altLang="en-US"/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/>
              <a:t>	           </a:t>
            </a:r>
            <a:r>
              <a:rPr lang="en-US" altLang="en-US" sz="2000" b="1">
                <a:sym typeface="Symbol" panose="05050102010706020507" pitchFamily="18" charset="2"/>
              </a:rPr>
              <a:t>update </a:t>
            </a:r>
            <a:r>
              <a:rPr lang="en-US" altLang="en-US" sz="2000" i="1">
                <a:sym typeface="Symbol" panose="05050102010706020507" pitchFamily="18" charset="2"/>
              </a:rPr>
              <a:t>instructor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               </a:t>
            </a:r>
            <a:r>
              <a:rPr lang="en-US" altLang="en-US" sz="2000" b="1">
                <a:sym typeface="Symbol" panose="05050102010706020507" pitchFamily="18" charset="2"/>
              </a:rPr>
              <a:t>set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* 1.03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               </a:t>
            </a:r>
            <a:r>
              <a:rPr lang="en-US" altLang="en-US" sz="2000" b="1">
                <a:sym typeface="Symbol" panose="05050102010706020507" pitchFamily="18" charset="2"/>
              </a:rPr>
              <a:t>where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&gt; 100000;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           </a:t>
            </a:r>
            <a:r>
              <a:rPr lang="en-US" altLang="en-US" sz="2000" b="1">
                <a:sym typeface="Symbol" panose="05050102010706020507" pitchFamily="18" charset="2"/>
              </a:rPr>
              <a:t>update </a:t>
            </a:r>
            <a:r>
              <a:rPr lang="en-US" altLang="en-US" sz="2000" i="1">
                <a:sym typeface="Symbol" panose="05050102010706020507" pitchFamily="18" charset="2"/>
              </a:rPr>
              <a:t>instructor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                </a:t>
            </a:r>
            <a:r>
              <a:rPr lang="en-US" altLang="en-US" sz="2000" b="1">
                <a:sym typeface="Symbol" panose="05050102010706020507" pitchFamily="18" charset="2"/>
              </a:rPr>
              <a:t>set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* 1.05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                </a:t>
            </a:r>
            <a:r>
              <a:rPr lang="en-US" altLang="en-US" sz="2000" b="1">
                <a:sym typeface="Symbol" panose="05050102010706020507" pitchFamily="18" charset="2"/>
              </a:rPr>
              <a:t>where </a:t>
            </a:r>
            <a:r>
              <a:rPr lang="en-US" altLang="en-US" sz="2000" i="1">
                <a:sym typeface="Symbol" panose="05050102010706020507" pitchFamily="18" charset="2"/>
              </a:rPr>
              <a:t>salary </a:t>
            </a:r>
            <a:r>
              <a:rPr lang="en-US" altLang="en-US" sz="2000">
                <a:sym typeface="Symbol" panose="05050102010706020507" pitchFamily="18" charset="2"/>
              </a:rPr>
              <a:t>&lt;= 100000;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>
                <a:sym typeface="Symbol" panose="05050102010706020507" pitchFamily="18" charset="2"/>
              </a:rPr>
              <a:t>The order is important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2000">
                <a:sym typeface="Symbol" panose="05050102010706020507" pitchFamily="18" charset="2"/>
              </a:rPr>
              <a:t>Can be done better using the </a:t>
            </a:r>
            <a:r>
              <a:rPr lang="en-US" altLang="en-US" sz="2000" b="1">
                <a:sym typeface="Symbol" panose="05050102010706020507" pitchFamily="18" charset="2"/>
              </a:rPr>
              <a:t>case </a:t>
            </a:r>
            <a:r>
              <a:rPr lang="en-US" altLang="en-US" sz="2000">
                <a:sym typeface="Symbol" panose="05050102010706020507" pitchFamily="18" charset="2"/>
              </a:rPr>
              <a:t>statement (next slide)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2F14A396-40BE-7C55-6C7F-2A221AAA3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4763"/>
            <a:ext cx="8077200" cy="609601"/>
          </a:xfrm>
        </p:spPr>
        <p:txBody>
          <a:bodyPr/>
          <a:lstStyle/>
          <a:p>
            <a:r>
              <a:rPr lang="en-US" altLang="en-US"/>
              <a:t>Case Statement for Conditional Updates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925F6FCD-A412-FE13-0360-A44ADD7A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6075" cy="4903787"/>
          </a:xfrm>
        </p:spPr>
        <p:txBody>
          <a:bodyPr/>
          <a:lstStyle/>
          <a:p>
            <a:r>
              <a:rPr lang="en-US" altLang="en-US" sz="2000"/>
              <a:t>Same query as before but with case statement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		 </a:t>
            </a:r>
            <a:r>
              <a:rPr lang="en-US" altLang="en-US" sz="2000" b="1"/>
              <a:t>update </a:t>
            </a:r>
            <a:r>
              <a:rPr lang="en-US" altLang="en-US" sz="2000" i="1"/>
              <a:t>instructor</a:t>
            </a:r>
            <a:br>
              <a:rPr lang="en-US" altLang="en-US" sz="2000" i="1"/>
            </a:br>
            <a:r>
              <a:rPr lang="en-US" altLang="en-US" sz="2000" i="1"/>
              <a:t>               </a:t>
            </a:r>
            <a:r>
              <a:rPr lang="en-US" altLang="en-US" sz="2000" b="1"/>
              <a:t>set </a:t>
            </a:r>
            <a:r>
              <a:rPr lang="en-US" altLang="en-US" sz="2000" i="1"/>
              <a:t>salary </a:t>
            </a:r>
            <a:r>
              <a:rPr lang="en-US" altLang="en-US" sz="2000"/>
              <a:t>= </a:t>
            </a:r>
            <a:r>
              <a:rPr lang="en-US" altLang="en-US" sz="2000" b="1"/>
              <a:t>case</a:t>
            </a:r>
            <a:br>
              <a:rPr lang="en-US" altLang="en-US" sz="2000" b="1"/>
            </a:br>
            <a:r>
              <a:rPr lang="en-US" altLang="en-US" sz="2000" b="1"/>
              <a:t>                                      when </a:t>
            </a:r>
            <a:r>
              <a:rPr lang="en-US" altLang="en-US" sz="2000" i="1"/>
              <a:t>salary </a:t>
            </a:r>
            <a:r>
              <a:rPr lang="en-US" altLang="en-US" sz="2000"/>
              <a:t>&lt;= 100000 </a:t>
            </a:r>
            <a:r>
              <a:rPr lang="en-US" altLang="en-US" sz="2000" b="1"/>
              <a:t>then </a:t>
            </a:r>
            <a:r>
              <a:rPr lang="en-US" altLang="en-US" sz="2000" i="1"/>
              <a:t>salary </a:t>
            </a:r>
            <a:r>
              <a:rPr lang="en-US" altLang="en-US" sz="2000"/>
              <a:t>* 1.05</a:t>
            </a:r>
            <a:br>
              <a:rPr lang="en-US" altLang="en-US" sz="2000"/>
            </a:br>
            <a:r>
              <a:rPr lang="en-US" altLang="en-US" sz="2000"/>
              <a:t>                                      </a:t>
            </a:r>
            <a:r>
              <a:rPr lang="en-US" altLang="en-US" sz="2000" b="1"/>
              <a:t>else </a:t>
            </a:r>
            <a:r>
              <a:rPr lang="en-US" altLang="en-US" sz="2000" i="1"/>
              <a:t>salary </a:t>
            </a:r>
            <a:r>
              <a:rPr lang="en-US" altLang="en-US" sz="2000"/>
              <a:t>* 1.03</a:t>
            </a:r>
            <a:br>
              <a:rPr lang="en-US" altLang="en-US" sz="2000"/>
            </a:br>
            <a:r>
              <a:rPr lang="en-US" altLang="en-US" sz="2000"/>
              <a:t>                                     </a:t>
            </a:r>
            <a:r>
              <a:rPr lang="en-US" altLang="en-US" sz="2000" b="1"/>
              <a:t>end</a:t>
            </a: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4E1C3BC3-AD8A-3B22-EAA7-8E30F83FB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 with Scalar Subqueries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CABD5525-262C-0CBB-79A4-873DBC466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/>
          <a:lstStyle/>
          <a:p>
            <a:r>
              <a:rPr lang="en-US" altLang="en-US" sz="2000"/>
              <a:t>Recompute and update tot_creds value for all students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       </a:t>
            </a:r>
            <a:r>
              <a:rPr lang="en-US" altLang="en-US" sz="2000" b="1"/>
              <a:t>update </a:t>
            </a:r>
            <a:r>
              <a:rPr lang="en-US" altLang="en-US" sz="2000" i="1"/>
              <a:t>student S </a:t>
            </a:r>
            <a:br>
              <a:rPr lang="en-US" altLang="en-US" sz="2000" i="1"/>
            </a:br>
            <a:r>
              <a:rPr lang="en-US" altLang="en-US" sz="2000" i="1"/>
              <a:t>     </a:t>
            </a:r>
            <a:r>
              <a:rPr lang="en-US" altLang="en-US" sz="2000" b="1"/>
              <a:t>set </a:t>
            </a:r>
            <a:r>
              <a:rPr lang="en-US" altLang="en-US" sz="2000" i="1"/>
              <a:t>tot_cred </a:t>
            </a:r>
            <a:r>
              <a:rPr lang="en-US" altLang="en-US" sz="2000"/>
              <a:t>= ( </a:t>
            </a:r>
            <a:r>
              <a:rPr lang="en-US" altLang="en-US" sz="2000" b="1"/>
              <a:t>select sum</a:t>
            </a:r>
            <a:r>
              <a:rPr lang="en-US" altLang="en-US" sz="2000"/>
              <a:t>(</a:t>
            </a:r>
            <a:r>
              <a:rPr lang="en-US" altLang="en-US" sz="2000" i="1"/>
              <a:t>credits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takes </a:t>
            </a:r>
            <a:r>
              <a:rPr lang="en-US" altLang="en-US" sz="2000" b="1"/>
              <a:t>natural join </a:t>
            </a:r>
            <a:r>
              <a:rPr lang="en-US" altLang="en-US" sz="2000" i="1"/>
              <a:t>course</a:t>
            </a:r>
            <a:br>
              <a:rPr lang="en-US" altLang="en-US" sz="2000" i="1"/>
            </a:br>
            <a:r>
              <a:rPr lang="en-US" altLang="en-US" sz="2000" i="1"/>
              <a:t>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S</a:t>
            </a:r>
            <a:r>
              <a:rPr lang="en-US" altLang="en-US" sz="2000"/>
              <a:t>.</a:t>
            </a:r>
            <a:r>
              <a:rPr lang="en-US" altLang="en-US" sz="2000" i="1"/>
              <a:t>ID</a:t>
            </a:r>
            <a:r>
              <a:rPr lang="en-US" altLang="en-US" sz="2000"/>
              <a:t>= </a:t>
            </a:r>
            <a:r>
              <a:rPr lang="en-US" altLang="en-US" sz="2000" i="1"/>
              <a:t>takes</a:t>
            </a:r>
            <a:r>
              <a:rPr lang="en-US" altLang="en-US" sz="2000"/>
              <a:t>.</a:t>
            </a:r>
            <a:r>
              <a:rPr lang="en-US" altLang="en-US" sz="2000" i="1"/>
              <a:t>ID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                              </a:t>
            </a:r>
            <a:r>
              <a:rPr lang="en-US" altLang="en-US" sz="2000" i="1"/>
              <a:t>takes</a:t>
            </a:r>
            <a:r>
              <a:rPr lang="en-US" altLang="en-US" sz="2000"/>
              <a:t>.</a:t>
            </a:r>
            <a:r>
              <a:rPr lang="en-US" altLang="en-US" sz="2000" i="1"/>
              <a:t>grade </a:t>
            </a:r>
            <a:r>
              <a:rPr lang="en-US" altLang="en-US" sz="2000"/>
              <a:t>&lt;&gt; ’F’ </a:t>
            </a:r>
            <a:r>
              <a:rPr lang="en-US" altLang="en-US" sz="2000" b="1"/>
              <a:t>and</a:t>
            </a:r>
            <a:br>
              <a:rPr lang="en-US" altLang="en-US" sz="2000" b="1"/>
            </a:br>
            <a:r>
              <a:rPr lang="en-US" altLang="en-US" sz="2000" b="1"/>
              <a:t>                                         </a:t>
            </a:r>
            <a:r>
              <a:rPr lang="en-US" altLang="en-US" sz="2000" i="1"/>
              <a:t>takes</a:t>
            </a:r>
            <a:r>
              <a:rPr lang="en-US" altLang="en-US" sz="2000"/>
              <a:t>.</a:t>
            </a:r>
            <a:r>
              <a:rPr lang="en-US" altLang="en-US" sz="2000" i="1"/>
              <a:t>grade </a:t>
            </a:r>
            <a:r>
              <a:rPr lang="en-US" altLang="en-US" sz="2000" b="1"/>
              <a:t>is not null</a:t>
            </a:r>
            <a:r>
              <a:rPr lang="en-US" altLang="en-US" sz="2000"/>
              <a:t>);</a:t>
            </a:r>
            <a:endParaRPr lang="en-US" altLang="en-US"/>
          </a:p>
          <a:p>
            <a:r>
              <a:rPr lang="en-US" altLang="en-US" sz="2000"/>
              <a:t>Sets </a:t>
            </a:r>
            <a:r>
              <a:rPr lang="en-US" altLang="en-US" sz="2000" i="1"/>
              <a:t>tot_creds</a:t>
            </a:r>
            <a:r>
              <a:rPr lang="en-US" altLang="en-US" sz="2000"/>
              <a:t> to null for students who have not taken any course</a:t>
            </a:r>
            <a:endParaRPr lang="en-US" altLang="en-US"/>
          </a:p>
          <a:p>
            <a:r>
              <a:rPr lang="en-US" altLang="en-US" sz="2000"/>
              <a:t>Instead of </a:t>
            </a:r>
            <a:r>
              <a:rPr lang="en-US" altLang="en-US" sz="2000" b="1"/>
              <a:t>sum</a:t>
            </a:r>
            <a:r>
              <a:rPr lang="en-US" altLang="en-US" sz="2000"/>
              <a:t>(</a:t>
            </a:r>
            <a:r>
              <a:rPr lang="en-US" altLang="en-US" sz="2000" i="1"/>
              <a:t>credits</a:t>
            </a:r>
            <a:r>
              <a:rPr lang="en-US" altLang="en-US" sz="2000"/>
              <a:t>), use: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b="1"/>
              <a:t>                  </a:t>
            </a:r>
            <a:r>
              <a:rPr lang="en-US" altLang="en-US" sz="2000" b="1"/>
              <a:t>case </a:t>
            </a:r>
            <a:br>
              <a:rPr lang="en-US" altLang="en-US" sz="2000" b="1"/>
            </a:br>
            <a:r>
              <a:rPr lang="en-US" altLang="en-US" sz="2000" b="1"/>
              <a:t>                 when sum</a:t>
            </a:r>
            <a:r>
              <a:rPr lang="en-US" altLang="en-US" sz="2000"/>
              <a:t>(</a:t>
            </a:r>
            <a:r>
              <a:rPr lang="en-US" altLang="en-US" sz="2000" i="1"/>
              <a:t>credits</a:t>
            </a:r>
            <a:r>
              <a:rPr lang="en-US" altLang="en-US" sz="2000"/>
              <a:t>) </a:t>
            </a:r>
            <a:r>
              <a:rPr lang="en-US" altLang="en-US" sz="2000" b="1"/>
              <a:t>is not null then sum</a:t>
            </a:r>
            <a:r>
              <a:rPr lang="en-US" altLang="en-US" sz="2000"/>
              <a:t>(</a:t>
            </a:r>
            <a:r>
              <a:rPr lang="en-US" altLang="en-US" sz="2000" i="1"/>
              <a:t>credits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            </a:t>
            </a:r>
            <a:r>
              <a:rPr lang="en-US" altLang="en-US" sz="2000" b="1"/>
              <a:t>else </a:t>
            </a:r>
            <a:r>
              <a:rPr lang="en-US" altLang="en-US" sz="2000"/>
              <a:t>0</a:t>
            </a:r>
            <a:br>
              <a:rPr lang="en-US" altLang="en-US" sz="2000"/>
            </a:br>
            <a:r>
              <a:rPr lang="en-US" altLang="en-US" sz="2000"/>
              <a:t>             </a:t>
            </a:r>
            <a:r>
              <a:rPr lang="en-US" altLang="en-US" sz="2000" b="1"/>
              <a:t>end</a:t>
            </a: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6DF1B9C8-18FB-9D5A-E5EE-81E8B615C2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D2109C4F-7B98-EAF2-8286-970628915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SQL Features**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F39CDAF3-536D-BA6E-A5EF-03A3A2A82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	</a:t>
            </a: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temp_account</a:t>
            </a:r>
            <a:r>
              <a:rPr lang="en-US" altLang="en-US"/>
              <a:t> </a:t>
            </a:r>
            <a:r>
              <a:rPr lang="en-US" altLang="en-US" b="1"/>
              <a:t>like</a:t>
            </a:r>
            <a:r>
              <a:rPr lang="en-US" altLang="en-US"/>
              <a:t> </a:t>
            </a:r>
            <a:r>
              <a:rPr lang="en-US" altLang="en-US" i="1"/>
              <a:t>account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39012023-1DCE-489B-DC43-D94349EA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3.02</a:t>
            </a:r>
          </a:p>
        </p:txBody>
      </p:sp>
      <p:pic>
        <p:nvPicPr>
          <p:cNvPr id="484355" name="Picture 3">
            <a:extLst>
              <a:ext uri="{FF2B5EF4-FFF2-40B4-BE49-F238E27FC236}">
                <a16:creationId xmlns:a16="http://schemas.microsoft.com/office/drawing/2014/main" id="{7EBED183-E535-374F-833E-E5D6E349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939925"/>
            <a:ext cx="1092200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58AC98B7-116D-A70E-C8AD-77586EADF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3.03</a:t>
            </a:r>
          </a:p>
        </p:txBody>
      </p:sp>
      <p:pic>
        <p:nvPicPr>
          <p:cNvPr id="486403" name="Picture 3">
            <a:extLst>
              <a:ext uri="{FF2B5EF4-FFF2-40B4-BE49-F238E27FC236}">
                <a16:creationId xmlns:a16="http://schemas.microsoft.com/office/drawing/2014/main" id="{52D87839-E2DA-51D7-A63C-8F7537E9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1947863"/>
            <a:ext cx="1106487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C6EBA694-FA4F-6C8E-9AE6-11C759AF7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3.04</a:t>
            </a:r>
          </a:p>
        </p:txBody>
      </p:sp>
      <p:pic>
        <p:nvPicPr>
          <p:cNvPr id="488451" name="Picture 3">
            <a:extLst>
              <a:ext uri="{FF2B5EF4-FFF2-40B4-BE49-F238E27FC236}">
                <a16:creationId xmlns:a16="http://schemas.microsoft.com/office/drawing/2014/main" id="{DFDC0BBB-8AF1-165B-969F-F7A36215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301466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FA2CA953-B071-A87E-21BD-B19DDB27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3.05</a:t>
            </a:r>
          </a:p>
        </p:txBody>
      </p:sp>
      <p:pic>
        <p:nvPicPr>
          <p:cNvPr id="490499" name="Picture 3">
            <a:extLst>
              <a:ext uri="{FF2B5EF4-FFF2-40B4-BE49-F238E27FC236}">
                <a16:creationId xmlns:a16="http://schemas.microsoft.com/office/drawing/2014/main" id="{C11071C1-4252-A948-EDAE-49DF09FC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1947863"/>
            <a:ext cx="3090863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CAAF9F5C-C73D-160F-ED01-FC13BFAF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altLang="en-US"/>
              <a:t>Integrity Constraints in Create Table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B4BDFBD2-C8E6-063C-FD6A-3B7A06F5D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altLang="en-US" sz="2000" b="1"/>
              <a:t>not null</a:t>
            </a:r>
            <a:endParaRPr lang="en-US" altLang="en-US" b="1"/>
          </a:p>
          <a:p>
            <a:r>
              <a:rPr lang="en-US" altLang="en-US" sz="2000" b="1"/>
              <a:t>primary key</a:t>
            </a:r>
            <a:r>
              <a:rPr lang="en-US" altLang="en-US" sz="2000"/>
              <a:t> (</a:t>
            </a:r>
            <a:r>
              <a:rPr lang="en-US" altLang="en-US" sz="2000" i="1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 </a:t>
            </a:r>
            <a:r>
              <a:rPr lang="en-US" altLang="en-US" sz="2000"/>
              <a:t>)</a:t>
            </a:r>
            <a:endParaRPr lang="en-US" altLang="en-US"/>
          </a:p>
          <a:p>
            <a:r>
              <a:rPr lang="en-US" altLang="en-US" sz="2000" b="1"/>
              <a:t>foreign key </a:t>
            </a:r>
            <a:r>
              <a:rPr lang="en-US" altLang="en-US" sz="2000"/>
              <a:t>(</a:t>
            </a:r>
            <a:r>
              <a:rPr lang="en-US" altLang="en-US" sz="2000" i="1"/>
              <a:t>A</a:t>
            </a:r>
            <a:r>
              <a:rPr lang="en-US" altLang="en-US" sz="2000" baseline="-25000"/>
              <a:t>m</a:t>
            </a:r>
            <a:r>
              <a:rPr lang="en-US" altLang="en-US" sz="2000"/>
              <a:t>, ...,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n </a:t>
            </a:r>
            <a:r>
              <a:rPr lang="en-US" altLang="en-US" sz="2000"/>
              <a:t>) </a:t>
            </a:r>
            <a:r>
              <a:rPr lang="en-US" altLang="en-US" sz="2000" b="1"/>
              <a:t>references </a:t>
            </a:r>
            <a:r>
              <a:rPr lang="en-US" altLang="en-US" sz="2000" i="1"/>
              <a:t>r</a:t>
            </a:r>
            <a:endParaRPr lang="en-US" altLang="en-US"/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16223DAF-73D3-9DBA-6E21-741749F6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Example:  Declare</a:t>
            </a:r>
            <a:r>
              <a:rPr lang="en-US" altLang="en-US" sz="1800">
                <a:latin typeface="Helvetica" panose="020B0604020202020204" pitchFamily="34" charset="0"/>
              </a:rPr>
              <a:t> </a:t>
            </a:r>
            <a:r>
              <a:rPr lang="en-US" altLang="en-US" sz="2000" i="1">
                <a:latin typeface="Helvetica" panose="020B0604020202020204" pitchFamily="34" charset="0"/>
              </a:rPr>
              <a:t>dept_name</a:t>
            </a:r>
            <a:r>
              <a:rPr lang="en-US" altLang="en-US" sz="1800">
                <a:latin typeface="Helvetica" panose="020B0604020202020204" pitchFamily="34" charset="0"/>
              </a:rPr>
              <a:t> </a:t>
            </a:r>
            <a:r>
              <a:rPr lang="en-US" altLang="en-US" sz="2000">
                <a:latin typeface="Helvetica" panose="020B0604020202020204" pitchFamily="34" charset="0"/>
              </a:rPr>
              <a:t>as the primary key for</a:t>
            </a:r>
            <a:r>
              <a:rPr lang="en-US" altLang="en-US" sz="1800">
                <a:latin typeface="Helvetica" panose="020B0604020202020204" pitchFamily="34" charset="0"/>
              </a:rPr>
              <a:t> </a:t>
            </a:r>
            <a:r>
              <a:rPr lang="en-US" altLang="en-US" sz="2000" i="1">
                <a:latin typeface="Helvetica" panose="020B0604020202020204" pitchFamily="34" charset="0"/>
              </a:rPr>
              <a:t>department</a:t>
            </a:r>
            <a:endParaRPr lang="en-US" altLang="en-US" sz="1800" i="1">
              <a:latin typeface="Helvetica" panose="020B0604020202020204" pitchFamily="34" charset="0"/>
            </a:endParaRPr>
          </a:p>
          <a:p>
            <a:r>
              <a:rPr lang="en-US" altLang="en-US" sz="2000">
                <a:latin typeface="Helvetica" panose="020B0604020202020204" pitchFamily="34" charset="0"/>
              </a:rPr>
              <a:t>.</a:t>
            </a:r>
            <a:endParaRPr lang="en-US" altLang="en-US" sz="1800" b="1">
              <a:latin typeface="Helvetica" panose="020B0604020202020204" pitchFamily="34" charset="0"/>
            </a:endParaRPr>
          </a:p>
          <a:p>
            <a:r>
              <a:rPr lang="en-US" altLang="en-US" sz="1800">
                <a:latin typeface="Helvetica" panose="020B0604020202020204" pitchFamily="34" charset="0"/>
              </a:rPr>
              <a:t>	</a:t>
            </a:r>
            <a:r>
              <a:rPr kumimoji="1" lang="en-US" altLang="en-US" sz="1800" b="1">
                <a:latin typeface="Helvetica" panose="020B0604020202020204" pitchFamily="34" charset="0"/>
              </a:rPr>
              <a:t>create table</a:t>
            </a:r>
            <a:r>
              <a:rPr kumimoji="1" lang="en-US" altLang="en-US" sz="1800">
                <a:latin typeface="Helvetica" panose="020B0604020202020204" pitchFamily="34" charset="0"/>
              </a:rPr>
              <a:t> </a:t>
            </a:r>
            <a:r>
              <a:rPr kumimoji="1" lang="en-US" altLang="en-US" sz="1800" i="1">
                <a:latin typeface="Helvetica" panose="020B0604020202020204" pitchFamily="34" charset="0"/>
              </a:rPr>
              <a:t>instructor</a:t>
            </a:r>
            <a:r>
              <a:rPr kumimoji="1" lang="en-US" altLang="en-US" sz="1800">
                <a:latin typeface="Helvetica" panose="020B0604020202020204" pitchFamily="34" charset="0"/>
              </a:rPr>
              <a:t> (</a:t>
            </a:r>
            <a:br>
              <a:rPr kumimoji="1" lang="en-US" altLang="en-US" sz="1800">
                <a:latin typeface="Helvetica" panose="020B0604020202020204" pitchFamily="34" charset="0"/>
              </a:rPr>
            </a:br>
            <a:r>
              <a:rPr kumimoji="1" lang="en-US" alt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altLang="en-US" sz="1800" i="1">
                <a:latin typeface="Helvetica" panose="020B0604020202020204" pitchFamily="34" charset="0"/>
              </a:rPr>
              <a:t>ID</a:t>
            </a:r>
            <a:r>
              <a:rPr kumimoji="1" lang="en-US" altLang="en-US" sz="1800">
                <a:latin typeface="Helvetica" panose="020B0604020202020204" pitchFamily="34" charset="0"/>
              </a:rPr>
              <a:t>                </a:t>
            </a:r>
            <a:r>
              <a:rPr kumimoji="1" lang="en-US" altLang="en-US" sz="1800" b="1">
                <a:latin typeface="Helvetica" panose="020B0604020202020204" pitchFamily="34" charset="0"/>
              </a:rPr>
              <a:t>char</a:t>
            </a:r>
            <a:r>
              <a:rPr kumimoji="1" lang="en-US" altLang="en-US" sz="1800">
                <a:latin typeface="Helvetica" panose="020B0604020202020204" pitchFamily="34" charset="0"/>
              </a:rPr>
              <a:t>(5),</a:t>
            </a:r>
            <a:br>
              <a:rPr kumimoji="1" lang="en-US" altLang="en-US" sz="1800">
                <a:latin typeface="Helvetica" panose="020B0604020202020204" pitchFamily="34" charset="0"/>
              </a:rPr>
            </a:br>
            <a:r>
              <a:rPr kumimoji="1" lang="en-US" alt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altLang="en-US" sz="1800" i="1">
                <a:latin typeface="Helvetica" panose="020B0604020202020204" pitchFamily="34" charset="0"/>
              </a:rPr>
              <a:t>name           </a:t>
            </a:r>
            <a:r>
              <a:rPr kumimoji="1" lang="en-US" altLang="en-US" sz="1800" b="1">
                <a:latin typeface="Helvetica" panose="020B0604020202020204" pitchFamily="34" charset="0"/>
              </a:rPr>
              <a:t>varchar</a:t>
            </a:r>
            <a:r>
              <a:rPr kumimoji="1" lang="en-US" altLang="en-US" sz="1800">
                <a:latin typeface="Helvetica" panose="020B0604020202020204" pitchFamily="34" charset="0"/>
              </a:rPr>
              <a:t>(20) </a:t>
            </a:r>
            <a:r>
              <a:rPr kumimoji="1" lang="en-US" altLang="en-US" sz="1800" b="1">
                <a:latin typeface="Helvetica" panose="020B0604020202020204" pitchFamily="34" charset="0"/>
              </a:rPr>
              <a:t>not null,</a:t>
            </a:r>
            <a:br>
              <a:rPr kumimoji="1" lang="en-US" altLang="en-US" sz="1800" b="1" i="1">
                <a:latin typeface="Helvetica" panose="020B0604020202020204" pitchFamily="34" charset="0"/>
              </a:rPr>
            </a:br>
            <a:r>
              <a:rPr kumimoji="1" lang="en-US" altLang="en-US" sz="1800" b="1" i="1">
                <a:latin typeface="Helvetica" panose="020B0604020202020204" pitchFamily="34" charset="0"/>
              </a:rPr>
              <a:t>                             </a:t>
            </a:r>
            <a:r>
              <a:rPr kumimoji="1" lang="en-US" altLang="en-US" sz="1800" i="1">
                <a:latin typeface="Helvetica" panose="020B0604020202020204" pitchFamily="34" charset="0"/>
              </a:rPr>
              <a:t>dept_name  </a:t>
            </a:r>
            <a:r>
              <a:rPr kumimoji="1" lang="en-US" altLang="en-US" sz="1800" b="1">
                <a:latin typeface="Helvetica" panose="020B0604020202020204" pitchFamily="34" charset="0"/>
              </a:rPr>
              <a:t>varchar</a:t>
            </a:r>
            <a:r>
              <a:rPr kumimoji="1" lang="en-US" altLang="en-US" sz="1800">
                <a:latin typeface="Helvetica" panose="020B0604020202020204" pitchFamily="34" charset="0"/>
              </a:rPr>
              <a:t>(20),</a:t>
            </a:r>
            <a:br>
              <a:rPr kumimoji="1" lang="en-US" altLang="en-US" sz="1800">
                <a:latin typeface="Helvetica" panose="020B0604020202020204" pitchFamily="34" charset="0"/>
              </a:rPr>
            </a:br>
            <a:r>
              <a:rPr kumimoji="1" lang="en-US" alt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altLang="en-US" sz="1800" i="1">
                <a:latin typeface="Helvetica" panose="020B0604020202020204" pitchFamily="34" charset="0"/>
              </a:rPr>
              <a:t>salary</a:t>
            </a:r>
            <a:r>
              <a:rPr kumimoji="1" lang="en-US" altLang="en-US" sz="1800">
                <a:latin typeface="Helvetica" panose="020B0604020202020204" pitchFamily="34" charset="0"/>
              </a:rPr>
              <a:t>           </a:t>
            </a:r>
            <a:r>
              <a:rPr kumimoji="1" lang="en-US" altLang="en-US" sz="1800" b="1">
                <a:latin typeface="Helvetica" panose="020B0604020202020204" pitchFamily="34" charset="0"/>
              </a:rPr>
              <a:t>numeric</a:t>
            </a:r>
            <a:r>
              <a:rPr kumimoji="1" lang="en-US" altLang="en-US" sz="1800">
                <a:latin typeface="Helvetica" panose="020B0604020202020204" pitchFamily="34" charset="0"/>
              </a:rPr>
              <a:t>(8,2),</a:t>
            </a:r>
            <a:br>
              <a:rPr kumimoji="1" lang="en-US" altLang="en-US" sz="1800">
                <a:latin typeface="Helvetica" panose="020B0604020202020204" pitchFamily="34" charset="0"/>
              </a:rPr>
            </a:br>
            <a:r>
              <a:rPr kumimoji="1" lang="en-US" altLang="en-US" sz="1800">
                <a:latin typeface="Helvetica" panose="020B0604020202020204" pitchFamily="34" charset="0"/>
              </a:rPr>
              <a:t>                             </a:t>
            </a:r>
            <a:r>
              <a:rPr lang="en-US" altLang="en-US" sz="2000" b="1">
                <a:latin typeface="Helvetica" panose="020B0604020202020204" pitchFamily="34" charset="0"/>
              </a:rPr>
              <a:t>primary key </a:t>
            </a:r>
            <a:r>
              <a:rPr kumimoji="1" lang="en-US" altLang="en-US" sz="2000">
                <a:latin typeface="Helvetica" panose="020B0604020202020204" pitchFamily="34" charset="0"/>
              </a:rPr>
              <a:t>(</a:t>
            </a:r>
            <a:r>
              <a:rPr lang="en-US" altLang="en-US" sz="2000" i="1">
                <a:latin typeface="Helvetica" panose="020B0604020202020204" pitchFamily="34" charset="0"/>
              </a:rPr>
              <a:t>ID</a:t>
            </a:r>
            <a:r>
              <a:rPr kumimoji="1" lang="en-US" altLang="en-US" sz="2000">
                <a:latin typeface="Helvetica" panose="020B0604020202020204" pitchFamily="34" charset="0"/>
              </a:rPr>
              <a:t>),</a:t>
            </a:r>
            <a:br>
              <a:rPr kumimoji="1" lang="en-US" altLang="en-US" sz="2000">
                <a:latin typeface="Helvetica" panose="020B0604020202020204" pitchFamily="34" charset="0"/>
              </a:rPr>
            </a:br>
            <a:r>
              <a:rPr kumimoji="1" lang="en-US" altLang="en-US" sz="2000">
                <a:latin typeface="Helvetica" panose="020B0604020202020204" pitchFamily="34" charset="0"/>
              </a:rPr>
              <a:t>                          </a:t>
            </a:r>
            <a:r>
              <a:rPr kumimoji="1" lang="en-US" altLang="en-US" sz="2000" b="1">
                <a:latin typeface="Helvetica" panose="020B0604020202020204" pitchFamily="34" charset="0"/>
              </a:rPr>
              <a:t>foreign key </a:t>
            </a:r>
            <a:r>
              <a:rPr kumimoji="1" lang="en-US" altLang="en-US" sz="2000" i="1">
                <a:latin typeface="Helvetica" panose="020B0604020202020204" pitchFamily="34" charset="0"/>
              </a:rPr>
              <a:t>(dept_name</a:t>
            </a:r>
            <a:r>
              <a:rPr kumimoji="1" lang="en-US" altLang="en-US" sz="2000">
                <a:latin typeface="Helvetica" panose="020B0604020202020204" pitchFamily="34" charset="0"/>
              </a:rPr>
              <a:t>) </a:t>
            </a:r>
            <a:r>
              <a:rPr kumimoji="1" lang="en-US" altLang="en-US" sz="2000" b="1">
                <a:latin typeface="Helvetica" panose="020B0604020202020204" pitchFamily="34" charset="0"/>
              </a:rPr>
              <a:t>references </a:t>
            </a:r>
            <a:r>
              <a:rPr kumimoji="1" lang="en-US" altLang="en-US" sz="2000" i="1">
                <a:latin typeface="Helvetica" panose="020B0604020202020204" pitchFamily="34" charset="0"/>
              </a:rPr>
              <a:t>department</a:t>
            </a:r>
            <a:r>
              <a:rPr lang="en-US" altLang="en-US" sz="2000" i="1">
                <a:latin typeface="Helvetica" panose="020B0604020202020204" pitchFamily="34" charset="0"/>
              </a:rPr>
              <a:t>)</a:t>
            </a:r>
            <a:endParaRPr lang="en-US" altLang="en-US" sz="1800" i="1">
              <a:latin typeface="Helvetica" panose="020B0604020202020204" pitchFamily="34" charset="0"/>
            </a:endParaRPr>
          </a:p>
        </p:txBody>
      </p:sp>
      <p:sp>
        <p:nvSpPr>
          <p:cNvPr id="381957" name="Rectangle 5">
            <a:extLst>
              <a:ext uri="{FF2B5EF4-FFF2-40B4-BE49-F238E27FC236}">
                <a16:creationId xmlns:a16="http://schemas.microsoft.com/office/drawing/2014/main" id="{23BB852A-4CA4-D15E-2A56-0F153E74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en-US" sz="2000" b="1">
                <a:latin typeface="Helvetica" panose="020B0604020202020204" pitchFamily="34" charset="0"/>
              </a:rPr>
              <a:t>primary key </a:t>
            </a:r>
            <a:r>
              <a:rPr kumimoji="1" lang="en-US" altLang="en-US" sz="2000">
                <a:latin typeface="Helvetica" panose="020B0604020202020204" pitchFamily="34" charset="0"/>
              </a:rPr>
              <a:t>declaration on an attribute automatically ensures</a:t>
            </a:r>
            <a:r>
              <a:rPr kumimoji="1" lang="en-US" altLang="en-US" sz="1800" b="1">
                <a:latin typeface="Helvetica" panose="020B0604020202020204" pitchFamily="34" charset="0"/>
              </a:rPr>
              <a:t> </a:t>
            </a:r>
            <a:r>
              <a:rPr kumimoji="1" lang="en-US" altLang="en-US" sz="2000" b="1">
                <a:latin typeface="Helvetica" panose="020B0604020202020204" pitchFamily="34" charset="0"/>
              </a:rPr>
              <a:t>not null</a:t>
            </a:r>
            <a:endParaRPr kumimoji="1" lang="en-US" altLang="en-US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6D43CE34-DC39-5004-A905-FF471FBFB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3.07</a:t>
            </a:r>
          </a:p>
        </p:txBody>
      </p:sp>
      <p:pic>
        <p:nvPicPr>
          <p:cNvPr id="494595" name="Picture 3">
            <a:extLst>
              <a:ext uri="{FF2B5EF4-FFF2-40B4-BE49-F238E27FC236}">
                <a16:creationId xmlns:a16="http://schemas.microsoft.com/office/drawing/2014/main" id="{844E0F05-14E0-3B67-BC17-0E77F728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682750"/>
            <a:ext cx="1933575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7A9D15D6-946C-5CBF-121C-3E8F9237B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3.08</a:t>
            </a:r>
          </a:p>
        </p:txBody>
      </p:sp>
      <p:pic>
        <p:nvPicPr>
          <p:cNvPr id="496643" name="Picture 3">
            <a:extLst>
              <a:ext uri="{FF2B5EF4-FFF2-40B4-BE49-F238E27FC236}">
                <a16:creationId xmlns:a16="http://schemas.microsoft.com/office/drawing/2014/main" id="{6A4F1315-6EDF-CCA9-5710-6F579DBB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5A99B558-E8A2-C76A-4FDD-6AD22310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3.09</a:t>
            </a:r>
          </a:p>
        </p:txBody>
      </p:sp>
      <p:pic>
        <p:nvPicPr>
          <p:cNvPr id="498691" name="Picture 3">
            <a:extLst>
              <a:ext uri="{FF2B5EF4-FFF2-40B4-BE49-F238E27FC236}">
                <a16:creationId xmlns:a16="http://schemas.microsoft.com/office/drawing/2014/main" id="{D8B29849-1A20-16C0-136F-29CCF294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900363"/>
            <a:ext cx="919163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B03318D9-F91D-52CF-D447-16B493B45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3.10</a:t>
            </a:r>
          </a:p>
        </p:txBody>
      </p:sp>
      <p:pic>
        <p:nvPicPr>
          <p:cNvPr id="500739" name="Picture 3">
            <a:extLst>
              <a:ext uri="{FF2B5EF4-FFF2-40B4-BE49-F238E27FC236}">
                <a16:creationId xmlns:a16="http://schemas.microsoft.com/office/drawing/2014/main" id="{A3C56916-DB48-E157-1C6E-5D4564E1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500313"/>
            <a:ext cx="892175" cy="18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D0EC609A-A398-9009-A3F7-8D7FCB101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3.11</a:t>
            </a:r>
          </a:p>
        </p:txBody>
      </p:sp>
      <p:pic>
        <p:nvPicPr>
          <p:cNvPr id="502787" name="Picture 3">
            <a:extLst>
              <a:ext uri="{FF2B5EF4-FFF2-40B4-BE49-F238E27FC236}">
                <a16:creationId xmlns:a16="http://schemas.microsoft.com/office/drawing/2014/main" id="{02EDB1F5-2B9A-AFCC-D0C4-0B123B19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392363"/>
            <a:ext cx="941387" cy="20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330DEC46-E235-CCC8-E8D1-92E6D664A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3.12</a:t>
            </a:r>
          </a:p>
        </p:txBody>
      </p:sp>
      <p:pic>
        <p:nvPicPr>
          <p:cNvPr id="504835" name="Picture 3">
            <a:extLst>
              <a:ext uri="{FF2B5EF4-FFF2-40B4-BE49-F238E27FC236}">
                <a16:creationId xmlns:a16="http://schemas.microsoft.com/office/drawing/2014/main" id="{F9893468-4FFC-13B7-D8D2-CFE98DDB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3135313"/>
            <a:ext cx="8778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133FE2E1-6267-506A-459F-F8DD4B2DE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3.13</a:t>
            </a:r>
          </a:p>
        </p:txBody>
      </p:sp>
      <p:pic>
        <p:nvPicPr>
          <p:cNvPr id="506883" name="Picture 3">
            <a:extLst>
              <a:ext uri="{FF2B5EF4-FFF2-40B4-BE49-F238E27FC236}">
                <a16:creationId xmlns:a16="http://schemas.microsoft.com/office/drawing/2014/main" id="{3258345A-6656-6861-3B20-97ADEF76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2989263"/>
            <a:ext cx="877887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7584E25C-9BF6-A2AF-1CA1-CE7B00AFC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3.16</a:t>
            </a:r>
          </a:p>
        </p:txBody>
      </p:sp>
      <p:pic>
        <p:nvPicPr>
          <p:cNvPr id="513027" name="Picture 3">
            <a:extLst>
              <a:ext uri="{FF2B5EF4-FFF2-40B4-BE49-F238E27FC236}">
                <a16:creationId xmlns:a16="http://schemas.microsoft.com/office/drawing/2014/main" id="{1EF8138C-A388-1781-D674-05310F30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828925"/>
            <a:ext cx="1627187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EDC2C690-2E07-0543-E676-CCCCAD286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3.17</a:t>
            </a:r>
          </a:p>
        </p:txBody>
      </p:sp>
      <p:pic>
        <p:nvPicPr>
          <p:cNvPr id="515075" name="Picture 3">
            <a:extLst>
              <a:ext uri="{FF2B5EF4-FFF2-40B4-BE49-F238E27FC236}">
                <a16:creationId xmlns:a16="http://schemas.microsoft.com/office/drawing/2014/main" id="{20D6FDDD-52D8-F0E0-E5C9-25CD61C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2722563"/>
            <a:ext cx="1792287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0FE2955E-374E-F7B2-3392-741640B92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a Few More Relation Definitions</a:t>
            </a:r>
          </a:p>
        </p:txBody>
      </p:sp>
      <p:sp>
        <p:nvSpPr>
          <p:cNvPr id="384003" name="AutoShape 3">
            <a:extLst>
              <a:ext uri="{FF2B5EF4-FFF2-40B4-BE49-F238E27FC236}">
                <a16:creationId xmlns:a16="http://schemas.microsoft.com/office/drawing/2014/main" id="{D3D162C8-FE5F-D784-87A4-9B42838AF0A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76250" y="823913"/>
            <a:ext cx="8350250" cy="576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student</a:t>
            </a:r>
            <a:r>
              <a:rPr lang="en-US" altLang="en-US"/>
              <a:t> (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ID</a:t>
            </a:r>
            <a:r>
              <a:rPr lang="en-US" altLang="en-US"/>
              <a:t>                    </a:t>
            </a:r>
            <a:r>
              <a:rPr lang="en-US" altLang="en-US" b="1"/>
              <a:t>varchar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name</a:t>
            </a:r>
            <a:r>
              <a:rPr lang="en-US" altLang="en-US"/>
              <a:t>               </a:t>
            </a:r>
            <a:r>
              <a:rPr lang="en-US" altLang="en-US" b="1"/>
              <a:t>varchar</a:t>
            </a:r>
            <a:r>
              <a:rPr lang="en-US" altLang="en-US"/>
              <a:t>(20) not null,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dept_name</a:t>
            </a:r>
            <a:r>
              <a:rPr lang="en-US" altLang="en-US"/>
              <a:t>      </a:t>
            </a:r>
            <a:r>
              <a:rPr lang="en-US" altLang="en-US" b="1"/>
              <a:t>varchar</a:t>
            </a:r>
            <a:r>
              <a:rPr lang="en-US" altLang="en-US"/>
              <a:t>(20),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tot_cred</a:t>
            </a:r>
            <a:r>
              <a:rPr lang="en-US" altLang="en-US"/>
              <a:t>           </a:t>
            </a:r>
            <a:r>
              <a:rPr lang="en-US" altLang="en-US" b="1"/>
              <a:t>numeric</a:t>
            </a:r>
            <a:r>
              <a:rPr lang="en-US" altLang="en-US"/>
              <a:t>(3,0),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/>
              <a:t>primary key</a:t>
            </a:r>
            <a:r>
              <a:rPr lang="en-US" altLang="en-US"/>
              <a:t> (</a:t>
            </a:r>
            <a:r>
              <a:rPr lang="en-US" altLang="en-US" i="1"/>
              <a:t>ID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/>
              <a:t>foreign key </a:t>
            </a:r>
            <a:r>
              <a:rPr lang="en-US" altLang="en-US" i="1"/>
              <a:t>(dept_name</a:t>
            </a:r>
            <a:r>
              <a:rPr lang="en-US" altLang="en-US"/>
              <a:t>) </a:t>
            </a:r>
            <a:r>
              <a:rPr lang="en-US" altLang="en-US" b="1"/>
              <a:t>references </a:t>
            </a:r>
            <a:r>
              <a:rPr lang="en-US" altLang="en-US" i="1"/>
              <a:t>department</a:t>
            </a:r>
            <a:r>
              <a:rPr kumimoji="0" lang="en-US" altLang="en-US" i="1"/>
              <a:t>) </a:t>
            </a:r>
            <a:r>
              <a:rPr lang="en-US" altLang="en-US"/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takes</a:t>
            </a:r>
            <a:r>
              <a:rPr lang="en-US" altLang="en-US"/>
              <a:t> (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ID</a:t>
            </a:r>
            <a:r>
              <a:rPr lang="en-US" altLang="en-US"/>
              <a:t>                   </a:t>
            </a:r>
            <a:r>
              <a:rPr lang="en-US" altLang="en-US" b="1"/>
              <a:t>varchar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course_id</a:t>
            </a:r>
            <a:r>
              <a:rPr lang="en-US" altLang="en-US"/>
              <a:t>       </a:t>
            </a:r>
            <a:r>
              <a:rPr lang="en-US" altLang="en-US" b="1"/>
              <a:t>varchar</a:t>
            </a:r>
            <a:r>
              <a:rPr lang="en-US" altLang="en-US"/>
              <a:t>(8),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sec_id</a:t>
            </a:r>
            <a:r>
              <a:rPr lang="en-US" altLang="en-US"/>
              <a:t>            </a:t>
            </a:r>
            <a:r>
              <a:rPr lang="en-US" altLang="en-US" b="1"/>
              <a:t>varchar</a:t>
            </a:r>
            <a:r>
              <a:rPr lang="en-US" altLang="en-US"/>
              <a:t>(8),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semester</a:t>
            </a:r>
            <a:r>
              <a:rPr lang="en-US" altLang="en-US"/>
              <a:t>        </a:t>
            </a:r>
            <a:r>
              <a:rPr lang="en-US" altLang="en-US" b="1"/>
              <a:t>varchar</a:t>
            </a:r>
            <a:r>
              <a:rPr lang="en-US" altLang="en-US"/>
              <a:t>(6),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year</a:t>
            </a:r>
            <a:r>
              <a:rPr lang="en-US" altLang="en-US"/>
              <a:t>                </a:t>
            </a:r>
            <a:r>
              <a:rPr lang="en-US" altLang="en-US" b="1"/>
              <a:t>numeric</a:t>
            </a:r>
            <a:r>
              <a:rPr lang="en-US" altLang="en-US"/>
              <a:t>(4,0),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grade</a:t>
            </a:r>
            <a:r>
              <a:rPr lang="en-US" altLang="en-US"/>
              <a:t>              </a:t>
            </a:r>
            <a:r>
              <a:rPr lang="en-US" altLang="en-US" b="1"/>
              <a:t>varchar</a:t>
            </a:r>
            <a:r>
              <a:rPr lang="en-US" altLang="en-US"/>
              <a:t>(2),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/>
              <a:t>primary key </a:t>
            </a:r>
            <a:r>
              <a:rPr lang="en-US" altLang="en-US" i="1"/>
              <a:t>(ID, course_id, sec_id, semester, year),</a:t>
            </a:r>
            <a:br>
              <a:rPr lang="en-US" altLang="en-US" b="1"/>
            </a:br>
            <a:r>
              <a:rPr lang="en-US" altLang="en-US"/>
              <a:t>        </a:t>
            </a:r>
            <a:r>
              <a:rPr lang="en-US" altLang="en-US" b="1"/>
              <a:t>foreign key </a:t>
            </a:r>
            <a:r>
              <a:rPr lang="en-US" altLang="en-US"/>
              <a:t>(</a:t>
            </a:r>
            <a:r>
              <a:rPr lang="en-US" altLang="en-US" i="1"/>
              <a:t>ID</a:t>
            </a:r>
            <a:r>
              <a:rPr lang="en-US" altLang="en-US"/>
              <a:t>) </a:t>
            </a:r>
            <a:r>
              <a:rPr lang="en-US" altLang="en-US" b="1"/>
              <a:t>references </a:t>
            </a:r>
            <a:r>
              <a:rPr lang="en-US" altLang="en-US" b="1" i="1"/>
              <a:t> </a:t>
            </a:r>
            <a:r>
              <a:rPr lang="en-US" altLang="en-US" i="1"/>
              <a:t>student,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/>
              <a:t>foreign key </a:t>
            </a:r>
            <a:r>
              <a:rPr lang="en-US" altLang="en-US"/>
              <a:t>(</a:t>
            </a:r>
            <a:r>
              <a:rPr lang="en-US" altLang="en-US" i="1"/>
              <a:t>course_id, sec_id, semester, year</a:t>
            </a:r>
            <a:r>
              <a:rPr lang="en-US" altLang="en-US"/>
              <a:t>) </a:t>
            </a:r>
            <a:r>
              <a:rPr lang="en-US" altLang="en-US" b="1"/>
              <a:t>references </a:t>
            </a:r>
            <a:r>
              <a:rPr lang="en-US" altLang="en-US" i="1"/>
              <a:t>section</a:t>
            </a:r>
            <a:r>
              <a:rPr lang="en-US" altLang="en-US"/>
              <a:t> );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Note: </a:t>
            </a:r>
            <a:r>
              <a:rPr lang="en-US" altLang="en-US" i="1"/>
              <a:t>sec_id</a:t>
            </a:r>
            <a:r>
              <a:rPr lang="en-US" altLang="en-US"/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DA6B2646-528C-4361-CAA0-CDC38BB8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more still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3E2C4B74-BEE6-0AA3-72B2-CDA62120C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988" y="908050"/>
            <a:ext cx="7661275" cy="4903788"/>
          </a:xfrm>
        </p:spPr>
        <p:txBody>
          <a:bodyPr/>
          <a:lstStyle/>
          <a:p>
            <a:r>
              <a:rPr lang="en-US" altLang="en-US" sz="2000" b="1"/>
              <a:t>create table</a:t>
            </a:r>
            <a:r>
              <a:rPr lang="en-US" altLang="en-US" sz="2000"/>
              <a:t> </a:t>
            </a:r>
            <a:r>
              <a:rPr lang="en-US" altLang="en-US" sz="2000" i="1"/>
              <a:t>course</a:t>
            </a:r>
            <a:r>
              <a:rPr lang="en-US" altLang="en-US" sz="2000"/>
              <a:t> (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course_id</a:t>
            </a:r>
            <a:r>
              <a:rPr lang="en-US" altLang="en-US" sz="2000"/>
              <a:t>        </a:t>
            </a:r>
            <a:r>
              <a:rPr lang="en-US" altLang="en-US" sz="2000" b="1"/>
              <a:t>varchar</a:t>
            </a:r>
            <a:r>
              <a:rPr lang="en-US" altLang="en-US" sz="2000"/>
              <a:t>(8) </a:t>
            </a:r>
            <a:r>
              <a:rPr lang="en-US" altLang="en-US" sz="2000" b="1"/>
              <a:t>primary key</a:t>
            </a:r>
            <a:r>
              <a:rPr lang="en-US" altLang="en-US" sz="2000"/>
              <a:t>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title</a:t>
            </a:r>
            <a:r>
              <a:rPr lang="en-US" altLang="en-US" sz="2000"/>
              <a:t>                  </a:t>
            </a:r>
            <a:r>
              <a:rPr lang="en-US" altLang="en-US" sz="2000" b="1"/>
              <a:t>varchar(</a:t>
            </a:r>
            <a:r>
              <a:rPr lang="en-US" altLang="en-US" sz="2000"/>
              <a:t>50),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dept_name</a:t>
            </a:r>
            <a:r>
              <a:rPr lang="en-US" altLang="en-US" sz="2000"/>
              <a:t>      </a:t>
            </a:r>
            <a:r>
              <a:rPr lang="en-US" altLang="en-US" sz="2000" b="1"/>
              <a:t>varchar</a:t>
            </a:r>
            <a:r>
              <a:rPr lang="en-US" altLang="en-US" sz="2000"/>
              <a:t>(20),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credits</a:t>
            </a:r>
            <a:r>
              <a:rPr lang="en-US" altLang="en-US" sz="2000"/>
              <a:t>             </a:t>
            </a:r>
            <a:r>
              <a:rPr lang="en-US" altLang="en-US" sz="2000" b="1"/>
              <a:t>numeric</a:t>
            </a:r>
            <a:r>
              <a:rPr lang="en-US" altLang="en-US" sz="2000"/>
              <a:t>(2,0),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b="1"/>
              <a:t>foreign key </a:t>
            </a:r>
            <a:r>
              <a:rPr lang="en-US" altLang="en-US" sz="2000" i="1"/>
              <a:t>(dept_name</a:t>
            </a:r>
            <a:r>
              <a:rPr lang="en-US" altLang="en-US" sz="2000"/>
              <a:t>) </a:t>
            </a:r>
            <a:r>
              <a:rPr lang="en-US" altLang="en-US" sz="2000" b="1"/>
              <a:t>references </a:t>
            </a:r>
            <a:r>
              <a:rPr lang="en-US" altLang="en-US" sz="2000" i="1"/>
              <a:t>department</a:t>
            </a:r>
            <a:r>
              <a:rPr kumimoji="0" lang="en-US" altLang="en-US" sz="2000" i="1"/>
              <a:t>) </a:t>
            </a:r>
            <a:r>
              <a:rPr lang="en-US" altLang="en-US" sz="2000"/>
              <a:t>);</a:t>
            </a:r>
          </a:p>
          <a:p>
            <a:pPr lvl="1"/>
            <a:r>
              <a:rPr lang="en-US" altLang="en-US" sz="2000"/>
              <a:t>Primary key declaration can be combined with attribute declaration as shown above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51156</TotalTime>
  <Words>3716</Words>
  <Application>Microsoft Office PowerPoint</Application>
  <PresentationFormat>On-screen Show (4:3)</PresentationFormat>
  <Paragraphs>486</Paragraphs>
  <Slides>78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2_db-5-grey</vt:lpstr>
      <vt:lpstr>Chapter 3: Introduction to SQL</vt:lpstr>
      <vt:lpstr>Chapter 3:  Introduction to SQL</vt:lpstr>
      <vt:lpstr>History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Try Writing Some Queries in SQL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Test for Absence of Duplicate Tuples</vt:lpstr>
      <vt:lpstr>Subqueries in the From Clause</vt:lpstr>
      <vt:lpstr>Subqueries in the From Clause (Cont.)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End of Chapter 3</vt:lpstr>
      <vt:lpstr>Advanced SQL Features**</vt:lpstr>
      <vt:lpstr>Figure 3.02</vt:lpstr>
      <vt:lpstr>Figure 3.03</vt:lpstr>
      <vt:lpstr>Figure 3.04</vt:lpstr>
      <vt:lpstr>Figure 3.05</vt:lpstr>
      <vt:lpstr>Figure 3.07</vt:lpstr>
      <vt:lpstr>Figure 3.08</vt:lpstr>
      <vt:lpstr>Figure 3.09</vt:lpstr>
      <vt:lpstr>Figure 3.10</vt:lpstr>
      <vt:lpstr>Figure 3.11</vt:lpstr>
      <vt:lpstr>Figure 3.12</vt:lpstr>
      <vt:lpstr>Figure 3.13</vt:lpstr>
      <vt:lpstr>Figure 3.16</vt:lpstr>
      <vt:lpstr>Figure 3.17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Vishwajith GS</cp:lastModifiedBy>
  <cp:revision>200</cp:revision>
  <cp:lastPrinted>2005-01-10T21:51:57Z</cp:lastPrinted>
  <dcterms:created xsi:type="dcterms:W3CDTF">1999-11-04T20:50:09Z</dcterms:created>
  <dcterms:modified xsi:type="dcterms:W3CDTF">2023-08-31T13:36:12Z</dcterms:modified>
</cp:coreProperties>
</file>