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PT Sans Narrow"/>
      <p:regular r:id="rId50"/>
      <p:bold r:id="rId51"/>
    </p:embeddedFont>
    <p:embeddedFont>
      <p:font typeface="Old Standard TT"/>
      <p:regular r:id="rId52"/>
      <p:bold r:id="rId53"/>
      <p: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Kalyani A - PSGC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C3FC09-2859-4120-A3AF-16B4123D7B6D}">
  <a:tblStyle styleId="{E3C3FC09-2859-4120-A3AF-16B4123D7B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OldStandardTT-bold.fntdata"/><Relationship Id="rId52" Type="http://schemas.openxmlformats.org/officeDocument/2006/relationships/font" Target="fonts/OldStandardTT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regular.fntdata"/><Relationship Id="rId10" Type="http://schemas.openxmlformats.org/officeDocument/2006/relationships/slide" Target="slides/slide3.xml"/><Relationship Id="rId54" Type="http://schemas.openxmlformats.org/officeDocument/2006/relationships/font" Target="fonts/OldStandardTT-italic.fntdata"/><Relationship Id="rId13" Type="http://schemas.openxmlformats.org/officeDocument/2006/relationships/slide" Target="slides/slide6.xml"/><Relationship Id="rId57" Type="http://schemas.openxmlformats.org/officeDocument/2006/relationships/font" Target="fonts/OpenSans-italic.fntdata"/><Relationship Id="rId12" Type="http://schemas.openxmlformats.org/officeDocument/2006/relationships/slide" Target="slides/slide5.xml"/><Relationship Id="rId56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8T11:12:36.039">
    <p:pos x="313" y="542"/>
    <p:text>https://builtin.com/software-engineering-perspectives/javascript-regex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65f4c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65f4c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40189200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0401892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077d502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077d502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40189200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0401892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077d502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077d502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40189200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401892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077d5020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077d5020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077d502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077d502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077d5020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077d5020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a7a8af5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a7a8af5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a7a8af5f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a7a8af5f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05c28a6d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05c28a6d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7a7a8af5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7a7a8af5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7a7a8af5f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7a7a8af5f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77d50203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077d50203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7a7a8af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7a7a8af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05c28a6d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05c28a6d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7a7a8af5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7a7a8af5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077d5020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077d5020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077d50203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077d50203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077d50203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077d50203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077d50203_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077d50203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7a7a8af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7a7a8af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7a7a8af5f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7a7a8af5f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7a7a8af5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7a7a8af5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7a7a8af5f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7a7a8af5f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7efd26ce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7efd26c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7efd26c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7efd26c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7efd26c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7efd26c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865f4c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865f4c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865f4c4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865f4c4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896b4a5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896b4a5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a7a8af5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a7a8af5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5c28a6d5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5c28a6d5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5c28a6d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5c28a6d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a7a8af5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a7a8af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a7a8af5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a7a8af5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gexr.com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JavaScript/Guide/Regular_express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 using JavaScript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683000" y="2774182"/>
            <a:ext cx="5366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"/>
              <a:buFont typeface="Arial"/>
              <a:buNone/>
            </a:pPr>
            <a:r>
              <a:rPr lang="en" sz="1760"/>
              <a:t>23MX209 - Janani MV</a:t>
            </a:r>
            <a:endParaRPr sz="17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"/>
              <a:buFont typeface="Arial"/>
              <a:buNone/>
            </a:pPr>
            <a:r>
              <a:rPr lang="en" sz="1760"/>
              <a:t>23MX106 - Dhatchani </a:t>
            </a:r>
            <a:endParaRPr sz="17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"/>
              <a:buFont typeface="Arial"/>
              <a:buNone/>
            </a:pPr>
            <a:r>
              <a:rPr lang="en" sz="1760"/>
              <a:t>23MX111 -  KajaLakshmi</a:t>
            </a:r>
            <a:endParaRPr sz="17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"/>
              <a:buFont typeface="Arial"/>
              <a:buNone/>
            </a:pPr>
            <a:r>
              <a:rPr lang="en" sz="1760"/>
              <a:t>23MX223 - PriyaDharshini </a:t>
            </a:r>
            <a:endParaRPr sz="176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"/>
              <a:buFont typeface="Arial"/>
              <a:buNone/>
            </a:pPr>
            <a:r>
              <a:rPr lang="en" sz="1760"/>
              <a:t>23MX210 - Jessica 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24850" y="56200"/>
            <a:ext cx="655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CHARACTER SET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97950" y="861900"/>
            <a:ext cx="8308800" cy="4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b="1" i="1" lang="en" sz="1600">
                <a:latin typeface="Times"/>
                <a:ea typeface="Times"/>
                <a:cs typeface="Times"/>
                <a:sym typeface="Times"/>
              </a:rPr>
              <a:t>Introduction :</a:t>
            </a:r>
            <a:endParaRPr b="1"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set allow us to group characters and match any single character from the 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b="1" i="1" lang="en" sz="1600">
                <a:latin typeface="Times"/>
                <a:ea typeface="Times"/>
                <a:cs typeface="Times"/>
                <a:sym typeface="Times"/>
              </a:rPr>
              <a:t>Syntax:</a:t>
            </a:r>
            <a:endParaRPr b="1"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Enclose characters within square brackets [ ] to create a character set. The RegEx /[bcd]art/ matches lines with "bart," "cart," and "dart." This is equivalent to /[b|c|d]art but shorter and more concise.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b="1" i="1" lang="en" sz="1600">
                <a:latin typeface="Times"/>
                <a:ea typeface="Times"/>
                <a:cs typeface="Times"/>
                <a:sym typeface="Times"/>
              </a:rPr>
              <a:t>Modifier Keys:</a:t>
            </a:r>
            <a:endParaRPr b="1" i="1" sz="1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[ ], most modifier keys act as normal characters. For example, /what [.!*?]* / matches "what," "what.", "what!", "what?**!", and more.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"/>
              <a:ea typeface="Times"/>
              <a:cs typeface="Times"/>
              <a:sym typeface="Time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"/>
              <a:buChar char="●"/>
            </a:pPr>
            <a:r>
              <a:rPr b="1" i="1" lang="en" sz="1600">
                <a:latin typeface="Times"/>
                <a:ea typeface="Times"/>
                <a:cs typeface="Times"/>
                <a:sym typeface="Time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111325" y="234925"/>
            <a:ext cx="37743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ear/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 false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//return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024525" y="234925"/>
            <a:ext cx="37743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[^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ear/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false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 false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798825" y="2524825"/>
            <a:ext cx="38319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bt!*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ear/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'tear*'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'fear!'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 false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//return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0" y="2178625"/>
            <a:ext cx="242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CHARACTER SET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344725" y="2141575"/>
            <a:ext cx="3610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NEGATED CHARACTER SET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142375" y="4468525"/>
            <a:ext cx="4673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CHARACTER SET WITH MODIFIED KEY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373775" y="85550"/>
            <a:ext cx="655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CHARACTER RANGES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97975" y="513675"/>
            <a:ext cx="83088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regular expressions (RegEx), you can use character sets to specify a range of characters using a hyphen '-'. This simplifies pattern matching for character ranges and makes it more concise.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"/>
              <a:buChar char="●"/>
            </a:pPr>
            <a:r>
              <a:rPr b="1" i="1" lang="en" sz="1500">
                <a:latin typeface="Times"/>
                <a:ea typeface="Times"/>
                <a:cs typeface="Times"/>
                <a:sym typeface="Times"/>
              </a:rPr>
              <a:t>Syntax:</a:t>
            </a:r>
            <a:endParaRPr b="1" i="1"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character set '[ ]', use a hyphen '-' to define a range of characters. For example, /[a-z]/ matches any lowercase letter.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"/>
              <a:buChar char="●"/>
            </a:pPr>
            <a:r>
              <a:rPr b="1" i="1" lang="en" sz="1500">
                <a:latin typeface="Times"/>
                <a:ea typeface="Times"/>
                <a:cs typeface="Times"/>
                <a:sym typeface="Times"/>
              </a:rPr>
              <a:t>Matching Letters and Digits:</a:t>
            </a:r>
            <a:endParaRPr b="1" i="1"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/[a-zA-Z0-9]/ matches any letter or digit. This concise pattern simplifies matching alphanumeric characters.</a:t>
            </a:r>
            <a:endParaRPr i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"/>
              <a:buChar char="●"/>
            </a:pPr>
            <a:r>
              <a:rPr b="1" i="1" lang="en" sz="1500">
                <a:latin typeface="Times"/>
                <a:ea typeface="Times"/>
                <a:cs typeface="Times"/>
                <a:sym typeface="Times"/>
              </a:rPr>
              <a:t>Negating a Character Set :</a:t>
            </a:r>
            <a:endParaRPr b="1" i="1"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caret '^' at the beginning of a character set to negate it. Example: /[^abcd]/ matches any character except 'a', 'b', 'c', or 'd'.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"/>
              <a:buChar char="●"/>
            </a:pPr>
            <a:r>
              <a:rPr b="1" i="1" lang="en" sz="1500">
                <a:latin typeface="Times"/>
                <a:ea typeface="Times"/>
                <a:cs typeface="Times"/>
                <a:sym typeface="Times"/>
              </a:rPr>
              <a:t>Escaping the Hyphen: </a:t>
            </a:r>
            <a:endParaRPr b="1" i="1"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character set, the hyphen '-' must be escaped to be matched. Example: /[\-+]?[0-9]+/ matches optional '-' or '+', followed by at least one digit.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569875" y="649700"/>
            <a:ext cx="38610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ear/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false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79825" y="2816650"/>
            <a:ext cx="45039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a-z0-9</a:t>
            </a:r>
            <a:r>
              <a:rPr lang="en" sz="12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ear/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'fear8'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'tear'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returns true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412925" y="864850"/>
            <a:ext cx="4139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MATCHING LETTERS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412925" y="3051600"/>
            <a:ext cx="41394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MATCHING DIGITS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24850" y="56200"/>
            <a:ext cx="655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Metacharacter Ranges in RegEx</a:t>
            </a:r>
            <a:endParaRPr b="1" sz="1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7458" l="0" r="0" t="0"/>
          <a:stretch/>
        </p:blipFill>
        <p:spPr>
          <a:xfrm>
            <a:off x="860500" y="664050"/>
            <a:ext cx="7164325" cy="3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/s and /S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847625"/>
            <a:ext cx="86130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The \s metacharacter matches whitespace character where as /S does not matches </a:t>
            </a:r>
            <a:r>
              <a:rPr lang="en" sz="1490">
                <a:latin typeface="Arial"/>
                <a:ea typeface="Arial"/>
                <a:cs typeface="Arial"/>
                <a:sym typeface="Arial"/>
              </a:rPr>
              <a:t>with whitespace characters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Whitespace characters can be: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space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tab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carriage return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new line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vertical tab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form feed character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/>
          </a:p>
        </p:txBody>
      </p:sp>
      <p:sp>
        <p:nvSpPr>
          <p:cNvPr id="167" name="Google Shape;167;p27"/>
          <p:cNvSpPr txBox="1"/>
          <p:nvPr/>
        </p:nvSpPr>
        <p:spPr>
          <a:xfrm>
            <a:off x="3365500" y="1200125"/>
            <a:ext cx="4038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"what is your name?"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/\s/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//[' ', ' ', ' ']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365500" y="2738975"/>
            <a:ext cx="50448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"what is your name?"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/\S/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matches</a:t>
            </a:r>
            <a:r>
              <a:rPr lang="en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//['w', 'h', 'a', 't', 'i', 's', 'y', 'o', 'u', 'r', 'n', 'a', 'm', 'e', '?']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 and /D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847625"/>
            <a:ext cx="86130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The \d metacharacter matches digits from 0 to 9.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"Give 100%!"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/\d/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//1,0,0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The \D metacharacter matches non-digit characters.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"Give 100%!"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2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/\D/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//G,i,v,e, ,%,!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/w and /W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847625"/>
            <a:ext cx="86130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The \w metacharacter match</a:t>
            </a:r>
            <a:r>
              <a:rPr lang="en" sz="1490">
                <a:latin typeface="Arial"/>
                <a:ea typeface="Arial"/>
                <a:cs typeface="Arial"/>
                <a:sym typeface="Arial"/>
              </a:rPr>
              <a:t>es word characters.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0">
                <a:latin typeface="Arial"/>
                <a:ea typeface="Arial"/>
                <a:cs typeface="Arial"/>
                <a:sym typeface="Arial"/>
              </a:rPr>
              <a:t>A word character is a character a-z, A-Z, 0-9, including _ (underscore).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"Give 100%!"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/\w/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//['G', 'i', 'v', 'e', '1', '0', '0']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\W metacharacter matches non-word characters: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word character is a character a-z, A-Z, 0-9, including _ (underscore).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"Give 100%!"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/\W/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//[' ', '%', '!']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133250" y="120000"/>
            <a:ext cx="9010800" cy="5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795">
                <a:latin typeface="Arial"/>
                <a:ea typeface="Arial"/>
                <a:cs typeface="Arial"/>
                <a:sym typeface="Arial"/>
              </a:rPr>
              <a:t>LIMITING BEGINNING AND END </a:t>
            </a:r>
            <a:endParaRPr sz="17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/ / → starting and ending of regular expression</a:t>
            </a:r>
            <a:endParaRPr sz="16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Limiting beginning of a string: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^   → The ^ character defines </a:t>
            </a: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of a string.(Circumflex)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regexp = /^J/;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console.log(regexp.test("Javascript")); // true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console.log(regexp.test("html"));   // false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Negation circumflex: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Inside  square brackets, the circumflex has another meaning, that of negation.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[^]  →  negation circumflex</a:t>
            </a:r>
            <a:endParaRPr b="0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ample:</a:t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[^0-9]  →  not a number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52200"/>
            <a:ext cx="9289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b="1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Limiting</a:t>
            </a:r>
            <a:r>
              <a:rPr b="1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end of a string:</a:t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$   →   The $ character represent end of the string.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const regexp=/t$/;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console.log(regexp.test(“Javascript”));     //true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console.log(regexp.test(“html”));          //False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b="1"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Limiting the beginning and end of a string:</a:t>
            </a:r>
            <a:endParaRPr b="1"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Const regexp = /^Javascrpit$/;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console.log(regexp.test(“Javascript”));     //true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console.log(regexp.test(“Java”));          //False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</a:t>
            </a:r>
            <a:r>
              <a:rPr b="1" lang="en" sz="2900">
                <a:solidFill>
                  <a:schemeClr val="accent4"/>
                </a:solidFill>
              </a:rPr>
              <a:t> AGENDA</a:t>
            </a:r>
            <a:endParaRPr b="1" sz="2900">
              <a:solidFill>
                <a:schemeClr val="accent4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3686325" y="974150"/>
            <a:ext cx="5184300" cy="3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Regular Expression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Defining Regular Expression in JavaScript.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Testing character against regular expression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Basic Regular Expression formulations 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Using character classes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Limiting beginning and end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Using quantifiers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Searching for occurrences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Searching for occurrences within a string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Accessing individual part </a:t>
            </a:r>
            <a:endParaRPr sz="18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B1B1B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-899625" y="195575"/>
            <a:ext cx="56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0"/>
            <a:ext cx="85206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Limit the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beginning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 and end of a word: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0" y="714900"/>
            <a:ext cx="8832300" cy="4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In addition to limiting the entire string, we can also use \b to test for the boundaries of a </a:t>
            </a: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words.</a:t>
            </a: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              \b  —</a:t>
            </a: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&gt;  Limit entire string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Const regexp=/\bPlay\b/;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console.log(regexp.test(“I play the electric guitar”));     //true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console.log(regexp.test(“I am a student”));                   //False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\B →It can be used to describe that exactly no word boundary should be present.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Const regexp=/\BPlay\B/;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console.log(regexp.test(“I play the electric guitar”));     //False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console.log(regexp.test(“I am a student”));                   //True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0"/>
            <a:ext cx="8520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Phone number example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692900"/>
            <a:ext cx="88323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We can also use regular expressions for the phone numbers.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const regexp = /^\d\d\s\d\d\s\d\d\d\d\d\d\d\d$/;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console.log(regexp.test("49 32 12345678"));                  // True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console.log(regexp.test("I play the electric guitar"));      // 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console.log(regexp.test("493 32 12345678"));              // False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88200"/>
            <a:ext cx="8520600" cy="4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               </a:t>
            </a:r>
            <a:r>
              <a:rPr lang="en" sz="16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</a:t>
            </a: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SEARCHING FOR OCCURENCES</a:t>
            </a:r>
            <a:endParaRPr b="1"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>
                <a:solidFill>
                  <a:srgbClr val="0000EE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860">
              <a:solidFill>
                <a:srgbClr val="000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search():</a:t>
            </a:r>
            <a:endParaRPr b="1" sz="186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6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60"/>
              <a:buChar char="➔"/>
            </a:pPr>
            <a:r>
              <a:rPr lang="en" sz="146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In JavaScript, you can use the </a:t>
            </a:r>
            <a:r>
              <a:rPr b="1"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`String.prototype.search()` </a:t>
            </a: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method to search for occurrences of a regular expression in a string. The `search()` method returns the index of the first match or -1 if no match is found.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60"/>
              <a:buFont typeface="Arial"/>
              <a:buChar char="➔"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Here's an example demonstrating how to use</a:t>
            </a:r>
            <a:r>
              <a:rPr b="1"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 `search()` </a:t>
            </a: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with a regular expression: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const inputString = "Hello, World! Hello, Universe!";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const regex = /Hello/;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const firstMatchIndex = inputString.</a:t>
            </a:r>
            <a:r>
              <a:rPr b="1"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search(regex);</a:t>
            </a:r>
            <a:endParaRPr b="1"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if (firstMatchIndex !== -1) {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  console.log(`First occurrence of "Hello" found at index ${firstMatchIndex}`);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  console.log("No match found");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">
                <a:solidFill>
                  <a:srgbClr val="343541"/>
                </a:solidFill>
                <a:latin typeface="Arial"/>
                <a:ea typeface="Arial"/>
                <a:cs typeface="Arial"/>
                <a:sym typeface="Arial"/>
              </a:rPr>
              <a:t>O/P⇒ First occurrence of "Hello" found at index 0</a:t>
            </a:r>
            <a:endParaRPr b="1" sz="1460">
              <a:solidFill>
                <a:srgbClr val="343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6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46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109075" y="127250"/>
            <a:ext cx="8723100" cy="48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  QUANTIFIERS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Quantifiers in regex allow you to specify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how many times a certain element should occur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in the input string. They help define the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length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repetition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of a pattern.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Quantifiers meta characters, used to test the number of instances or occurrences of a character in the given string.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" sz="1600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>
                <a:solidFill>
                  <a:srgbClr val="0000EE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commonly used quantifiers </a:t>
            </a:r>
            <a:r>
              <a:rPr lang="en" sz="1600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a+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indicates one or more occurrences of a character.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a*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 indicates zero or more occurrences of a character. 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a{n}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→indicates exactly n  occurrences of a character.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a{m,n}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→indicates between m and n occurrences of a character.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a{m,}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→indicates at least m occurrences of a character.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a?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Matches any string that contains zero or one occurrences of a.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a$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→matches any string with a at the end of it.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^a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matches any string with a at the beginning of it.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?=a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matches any string that is followed by a specific string a.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?!a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→ matches any string that is not followed by a specific string a.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20575" y="143725"/>
            <a:ext cx="39999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const testString = "aaaabbbbccccdddda";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Match one or more occurrences of 'a'</a:t>
            </a:r>
            <a:endParaRPr b="1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const regex1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/a+/;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result1 = testString.match(regex1);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console.log(result1); // Output: [ 'aaaa'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zero or more occurrences of 'c'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const regex2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/a*/;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const result2 = testString.match(regex2);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console.log(result2); // Output: [ ‘aaaa'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exactly 4 occurrences of 'c'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const regex3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/c{5}/;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result3 = testString.match(regex3);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console.log(result3); // Output: null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4832400" y="374425"/>
            <a:ext cx="39999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between 2 and 4 occurrences of 'd'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regex4 =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/d{2,4}/;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result4 = testString.match(regex4);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console.log(result4); // Output: [ 'dddd'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at least 3 occurrences of 'a'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regex5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/a{3,}/;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result5 = testString.match(regex5);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console.log(result5); // Output: [ 'aaaa'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any string with 'a' at the end of it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regex6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/a$/;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result6 = testString.match(regex6);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console.log(result6); // Output: [ 'a'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174275" y="194450"/>
            <a:ext cx="39999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const testString = "aaaabbbbccccdddda";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any string with 'a' at the beginning of it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regex7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/^a/;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result7 = testString.match(regex7);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console.log(result7); // Output: [ 'a' 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 Match any string followed by 'b'</a:t>
            </a:r>
            <a:endParaRPr b="1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regex8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/a(?=b)/;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result8 = testString.match(regex8);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console.log(result8); 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// Output: [ 'a', 'a', 'a', 'a', 'b', 'b', 'b', 'b']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4724425" y="785200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//Matches any string thatis not followed by a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inputString = "abcaaaab";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 =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/(?!a)/g;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matches = inputString.match(regex);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console.log("Matches for '?!a':", matches);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// Output: ['b', 'c', 'b']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0"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Create a regular expression to validate</a:t>
            </a:r>
            <a:endParaRPr b="0" sz="2300"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0"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                         dates in the format "YYYY-MM-DD". </a:t>
            </a:r>
            <a:endParaRPr b="0" sz="2300"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495275"/>
            <a:ext cx="85206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function validateDate(dateString) {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    const regex = /^\d{4}-(0[1-9]|1[0-2])-(0[1-9]|1[1-9]|2[1-9]|3[01])$/;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    return regex.test(dateString); }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const date1 = "2022-12-25";  //example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const date2 = "2022-31-31";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console.log(validateDate(date1)); // Output: true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rgbClr val="1B1B1B"/>
                </a:solidFill>
              </a:rPr>
              <a:t>console.log(validateDate(date2)); // Output: false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26125"/>
            <a:ext cx="8520600" cy="4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SPLITTING STRING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85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split()</a:t>
            </a:r>
            <a:endParaRPr b="1" sz="185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  In JavaScript, you can use the </a:t>
            </a:r>
            <a:r>
              <a:rPr b="1"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`String.prototype.split()` </a:t>
            </a: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method along with a regular expression to split a string based on a pattern defined by the regular expression.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Here's an example demonstrating how to use </a:t>
            </a:r>
            <a:r>
              <a:rPr b="1"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`split()` </a:t>
            </a: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with a regular expression: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inputString = "Hello, World! How are you?";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regex = /[\s,!?]+/;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parts = inputString.</a:t>
            </a:r>
            <a:r>
              <a:rPr b="1"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split(regex);</a:t>
            </a:r>
            <a:endParaRPr b="1"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console.log(parts);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//[ 'Hello', 'World', 'How', 'are', 'you' ]</a:t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55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541950" y="454250"/>
            <a:ext cx="8105400" cy="4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ACCESSING INDIVIDUAL PARTS OF THE OCCURRENCE IN REGULAR EXPRESSION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Arial"/>
              <a:buChar char="➔"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In regular expressions, you can use parentheses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`(` `)`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to create capture groups. These capture groups allow you to extract specific parts of a matched pattern. Each set of parentheses defines a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separate capture group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Here's a definition of how to access individual parts of a matched occurrence: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Capture Group: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A portion of the pattern enclosed in parentheses `(` `)`. It allows you to isolate and extract specific parts of a matched pattern.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Consider the regular expression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`/(\w+)\s(\w+)/`.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`(\w+)`</a:t>
            </a: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The first capture group. It matches one or more word characters (letters, digits, or      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 underscores).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`\s` </a:t>
            </a: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Matches a whitespace character (space).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`(\w+)`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The second capture group. It matches one or more word characters.</a:t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EXAMPLE -Email Id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73200" y="1198375"/>
            <a:ext cx="4372500" cy="33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emailRegex = /(\w+)@(\w+\.\w+)/;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emailAddress = "jan.kaja@example.com";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match = emailRegex.exec(emailAddress);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if (match) {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const fullMatch = match[0];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const username = match[1];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 const domain = match[2];</a:t>
            </a:r>
            <a:endParaRPr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4745700" y="1198375"/>
            <a:ext cx="38232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 console.log("Full Match:", fullMatch);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  console.log("Username:", username);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  console.log("Domain:", domain);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} else {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  console.log("No match found.");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}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//Full Match: jan.kaja@example.com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Username: jan.kaja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Domain: example.com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0" y="339800"/>
            <a:ext cx="89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WHAT IS REGULAR EXPRESSION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0218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In JavaScript, a Regular Expression is an expression that describes a sequence of characters used for defining a search </a:t>
            </a:r>
            <a:r>
              <a:rPr b="1" lang="en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pattern.</a:t>
            </a:r>
            <a:endParaRPr b="1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regular expression can be a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character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more complicated pattern. Regular expressions can be used to perform all types of 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text search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text replacement operations.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expressions can be used to perform all types of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 search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replace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/pattern/modifiers;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/23MX/i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regular expression.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23MX  is a pattern (to be used in a search).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is a modifier (modifies the search to be case-insensitive).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: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https://regexr.com/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77375" y="629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SEARCHING FOR OCCURRENCES USING EXEC() METHOD</a:t>
            </a:r>
            <a:endParaRPr sz="2400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837175" y="1497725"/>
            <a:ext cx="77376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search for occurrences that match a regular expression, use the </a:t>
            </a:r>
            <a:r>
              <a:rPr b="1" lang="en" sz="1500"/>
              <a:t>exec()</a:t>
            </a:r>
            <a:r>
              <a:rPr lang="en" sz="1500"/>
              <a:t>method.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Like the test() method, this method expects an argument in the form of </a:t>
            </a:r>
            <a:r>
              <a:rPr b="1" lang="en" sz="1500"/>
              <a:t>string</a:t>
            </a:r>
            <a:r>
              <a:rPr lang="en" sz="1500"/>
              <a:t> to which the regular expression is to be applied.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exec() </a:t>
            </a:r>
            <a:r>
              <a:rPr lang="en" sz="1500"/>
              <a:t>method - </a:t>
            </a:r>
            <a:r>
              <a:rPr b="1" lang="en" sz="1500"/>
              <a:t>Does not return a boolean value</a:t>
            </a:r>
            <a:r>
              <a:rPr lang="en" sz="1500"/>
              <a:t>, but information about the occurrence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return value is the </a:t>
            </a:r>
            <a:r>
              <a:rPr b="1" lang="en" sz="1500"/>
              <a:t>array</a:t>
            </a:r>
            <a:r>
              <a:rPr lang="en" sz="1500"/>
              <a:t> and the first element of this array contains the part of the text that matched the regular expression.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/>
        </p:nvSpPr>
        <p:spPr>
          <a:xfrm>
            <a:off x="826500" y="729175"/>
            <a:ext cx="74910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45F06"/>
                </a:solidFill>
              </a:rPr>
              <a:t>PROPERTIES AND ELEMENTS OF THE RETURNED VALUE OF EXEC()</a:t>
            </a:r>
            <a:endParaRPr b="1" sz="17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endParaRPr/>
          </a:p>
        </p:txBody>
      </p:sp>
      <p:graphicFrame>
        <p:nvGraphicFramePr>
          <p:cNvPr id="259" name="Google Shape;259;p43"/>
          <p:cNvGraphicFramePr/>
          <p:nvPr/>
        </p:nvGraphicFramePr>
        <p:xfrm>
          <a:off x="811650" y="170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{E3C3FC09-2859-4120-A3AF-16B4123D7B6D}</a:tableStyleId>
              </a:tblPr>
              <a:tblGrid>
                <a:gridCol w="3760350"/>
                <a:gridCol w="3760350"/>
              </a:tblGrid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</a:t>
                      </a:r>
                      <a:r>
                        <a:rPr b="1" lang="en"/>
                        <a:t> PROPERTY/ELEMENT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position where the occurrence was 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string passed to the exec() 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[0]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occurrence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[1],[2],....[n]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substring of the occurrence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/>
        </p:nvSpPr>
        <p:spPr>
          <a:xfrm>
            <a:off x="181400" y="585825"/>
            <a:ext cx="76941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text = "I have 34 cats.";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pattern = /\d+/;</a:t>
            </a:r>
            <a:r>
              <a:rPr lang="en"/>
              <a:t> </a:t>
            </a:r>
            <a:r>
              <a:rPr lang="en"/>
              <a:t> </a:t>
            </a:r>
            <a:r>
              <a:rPr b="1" lang="en"/>
              <a:t>(regExpression)</a:t>
            </a:r>
            <a:endParaRPr b="1" sz="17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match = pattern.exec(text);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(match)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console.log(`Found: ${match[0]} at index ${match.index}`);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console.log("No match found.");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181400" y="105525"/>
            <a:ext cx="2892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EXAMPLE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/>
        </p:nvSpPr>
        <p:spPr>
          <a:xfrm>
            <a:off x="539700" y="1551025"/>
            <a:ext cx="80646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B1B1B"/>
                </a:solidFill>
              </a:rPr>
              <a:t>If you want to search for multiple occurrences in a string , add </a:t>
            </a:r>
            <a:r>
              <a:rPr b="1" lang="en" sz="1500">
                <a:solidFill>
                  <a:srgbClr val="1B1B1B"/>
                </a:solidFill>
              </a:rPr>
              <a:t>g </a:t>
            </a:r>
            <a:r>
              <a:rPr lang="en" sz="1500">
                <a:solidFill>
                  <a:srgbClr val="1B1B1B"/>
                </a:solidFill>
              </a:rPr>
              <a:t>after the regular expression. 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B1B1B"/>
                </a:solidFill>
              </a:rPr>
              <a:t>The g stands for </a:t>
            </a:r>
            <a:r>
              <a:rPr b="1" lang="en" sz="1500">
                <a:solidFill>
                  <a:srgbClr val="1B1B1B"/>
                </a:solidFill>
              </a:rPr>
              <a:t>global</a:t>
            </a:r>
            <a:r>
              <a:rPr lang="en" sz="1500">
                <a:solidFill>
                  <a:srgbClr val="1B1B1B"/>
                </a:solidFill>
              </a:rPr>
              <a:t> , which means not only the first occurrences but all the occurrences should be found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B1B1B"/>
                </a:solidFill>
              </a:rPr>
              <a:t>This is so called </a:t>
            </a:r>
            <a:r>
              <a:rPr b="1" lang="en" sz="1500">
                <a:solidFill>
                  <a:srgbClr val="1B1B1B"/>
                </a:solidFill>
              </a:rPr>
              <a:t>flag or modifier </a:t>
            </a:r>
            <a:r>
              <a:rPr lang="en" sz="1500">
                <a:solidFill>
                  <a:srgbClr val="1B1B1B"/>
                </a:solidFill>
              </a:rPr>
              <a:t>that can be used to configure the way the regular expression works. 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B1B1B"/>
                </a:solidFill>
              </a:rPr>
              <a:t>Then you have to call the </a:t>
            </a:r>
            <a:r>
              <a:rPr b="1" lang="en" sz="1500">
                <a:solidFill>
                  <a:srgbClr val="1B1B1B"/>
                </a:solidFill>
              </a:rPr>
              <a:t>exec() method </a:t>
            </a:r>
            <a:r>
              <a:rPr lang="en" sz="1500">
                <a:solidFill>
                  <a:srgbClr val="1B1B1B"/>
                </a:solidFill>
              </a:rPr>
              <a:t>in a</a:t>
            </a:r>
            <a:r>
              <a:rPr b="1" lang="en" sz="1500">
                <a:solidFill>
                  <a:srgbClr val="1B1B1B"/>
                </a:solidFill>
              </a:rPr>
              <a:t> loop</a:t>
            </a:r>
            <a:r>
              <a:rPr lang="en" sz="1500">
                <a:solidFill>
                  <a:srgbClr val="1B1B1B"/>
                </a:solidFill>
              </a:rPr>
              <a:t> to find all occurrences.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958825" y="782550"/>
            <a:ext cx="70536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45F06"/>
                </a:solidFill>
              </a:rPr>
              <a:t>SEARCHING FOR ALL OCCURRENCES WITHIN A STRING</a:t>
            </a:r>
            <a:endParaRPr b="1" sz="17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/>
        </p:nvSpPr>
        <p:spPr>
          <a:xfrm>
            <a:off x="100800" y="227475"/>
            <a:ext cx="89424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const teststr = " I have 4 cats and I have 5 dogs";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const re = /I have (\d+) (\w+)/g  </a:t>
            </a:r>
            <a:r>
              <a:rPr b="1" lang="en">
                <a:solidFill>
                  <a:srgbClr val="1B1B1B"/>
                </a:solidFill>
              </a:rPr>
              <a:t>(regExpression)</a:t>
            </a:r>
            <a:endParaRPr b="1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let regexResult;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while ((regexResult = re.exec(teststr)) !=null){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    console.log(regexResult);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</a:rPr>
              <a:t>}</a:t>
            </a:r>
            <a:endParaRPr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194225" y="740600"/>
            <a:ext cx="2582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B45F06"/>
                </a:solidFill>
              </a:rPr>
              <a:t>EXAMPLE</a:t>
            </a:r>
            <a:endParaRPr b="1" sz="16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47"/>
          <p:cNvGraphicFramePr/>
          <p:nvPr/>
        </p:nvGraphicFramePr>
        <p:xfrm>
          <a:off x="952500" y="118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{E3C3FC09-2859-4120-A3AF-16B4123D7B6D}</a:tableStyleId>
              </a:tblPr>
              <a:tblGrid>
                <a:gridCol w="3619500"/>
                <a:gridCol w="3619500"/>
              </a:tblGrid>
              <a:tr h="51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FLAG / MODIFIER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/>
                        <a:t>g</a:t>
                      </a:r>
                      <a:endParaRPr i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Stands for global :</a:t>
                      </a:r>
                      <a:r>
                        <a:rPr lang="en"/>
                        <a:t> The regular expression is to be applied globally.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/>
                        <a:t>i</a:t>
                      </a:r>
                      <a:endParaRPr i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</a:t>
                      </a:r>
                      <a:r>
                        <a:rPr b="1" lang="en"/>
                        <a:t>ta</a:t>
                      </a:r>
                      <a:r>
                        <a:rPr b="1" lang="en"/>
                        <a:t>nds for ignore case : </a:t>
                      </a:r>
                      <a:r>
                        <a:rPr lang="en"/>
                        <a:t>The regular expression is not case - </a:t>
                      </a:r>
                      <a:r>
                        <a:rPr lang="en"/>
                        <a:t>sensitive.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Stands for multi line : </a:t>
                      </a:r>
                      <a:r>
                        <a:rPr lang="en"/>
                        <a:t>The regular expression is to be applied over several lines if the </a:t>
                      </a:r>
                      <a:r>
                        <a:rPr lang="en"/>
                        <a:t>corresponding</a:t>
                      </a:r>
                      <a:r>
                        <a:rPr lang="en"/>
                        <a:t> string spans several lines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47"/>
          <p:cNvSpPr txBox="1"/>
          <p:nvPr/>
        </p:nvSpPr>
        <p:spPr>
          <a:xfrm>
            <a:off x="863700" y="473800"/>
            <a:ext cx="74166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45F06"/>
                </a:solidFill>
              </a:rPr>
              <a:t>THE DIFFERENT MODIFIERS FOR REGULAR EXPRESSION</a:t>
            </a:r>
            <a:endParaRPr b="1" sz="18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JavaScript program to read our class  roll number </a:t>
            </a:r>
            <a:r>
              <a:rPr lang="en"/>
              <a:t> ( 23MX101 to 129 and 23MX201 to 230) </a:t>
            </a:r>
            <a:r>
              <a:rPr lang="en"/>
              <a:t>and validate it using Javascript RegExp object.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RegExp class</a:t>
            </a:r>
            <a:endParaRPr/>
          </a:p>
        </p:txBody>
      </p:sp>
      <p:sp>
        <p:nvSpPr>
          <p:cNvPr id="295" name="Google Shape;295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https://www.tutorialspoint.com/javascript/javascript_regexp_object.htm#:~:text=The%20JavaScript%20RegExp%20class%20represents,and%2Dreplace%20functions%20on%20text.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213925" y="13146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YOU!!!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0" y="0"/>
            <a:ext cx="84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95050" y="0"/>
            <a:ext cx="85416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</a:rPr>
              <a:t>Defining Regular Expression in JavaScript.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highlight>
                  <a:srgbClr val="FFFFFF"/>
                </a:highlight>
              </a:rPr>
              <a:t>In JavaScript, regular expressions are also objects. </a:t>
            </a:r>
            <a:r>
              <a:rPr lang="en"/>
              <a:t>There are two ways to create a regular expression in JavaScript. It can either be created with a </a:t>
            </a:r>
            <a:r>
              <a:rPr b="1" lang="en"/>
              <a:t>RegExp constructor</a:t>
            </a:r>
            <a:r>
              <a:rPr lang="en"/>
              <a:t>, or by using literal with </a:t>
            </a:r>
            <a:r>
              <a:rPr b="1" lang="en"/>
              <a:t>forward slashes ( / ) </a:t>
            </a:r>
            <a:r>
              <a:rPr lang="en"/>
              <a:t>to enclose the pattern.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</a:rPr>
              <a:t>REGULAR EXPRESSION CONSTRUCTOR</a:t>
            </a:r>
            <a:endParaRPr b="1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r>
              <a:rPr lang="en"/>
              <a:t> new RegExp(pattern[, flags])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regexConst = new RegExp('abc');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</a:rPr>
              <a:t>REGULAR EXPRESSION (REGEX) LITERAL</a:t>
            </a:r>
            <a:endParaRPr b="1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Syntax:</a:t>
            </a:r>
            <a:r>
              <a:rPr lang="en"/>
              <a:t> /pattern/flags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 Literal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regexLiteral = /abc/;</a:t>
            </a:r>
            <a:r>
              <a:rPr lang="en"/>
              <a:t>// regexp = /pattern/gmi; // with flags g,m and 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There might also be cases where you want to create regular expressions </a:t>
            </a:r>
            <a:r>
              <a:rPr b="1" lang="en">
                <a:solidFill>
                  <a:srgbClr val="1B1B1B"/>
                </a:solidFill>
              </a:rPr>
              <a:t>dynamically,</a:t>
            </a:r>
            <a:r>
              <a:rPr lang="en"/>
              <a:t> in which case, regex literal won’t work. So, you have to use a </a:t>
            </a:r>
            <a:r>
              <a:rPr b="1" lang="en">
                <a:solidFill>
                  <a:srgbClr val="1B1B1B"/>
                </a:solidFill>
              </a:rPr>
              <a:t>R</a:t>
            </a:r>
            <a:r>
              <a:rPr b="1" lang="en">
                <a:solidFill>
                  <a:srgbClr val="1B1B1B"/>
                </a:solidFill>
              </a:rPr>
              <a:t>egular expression constructor</a:t>
            </a:r>
            <a:r>
              <a:rPr lang="en">
                <a:solidFill>
                  <a:srgbClr val="1B1B1B"/>
                </a:solidFill>
              </a:rPr>
              <a:t>.</a:t>
            </a:r>
            <a:endParaRPr>
              <a:solidFill>
                <a:srgbClr val="1B1B1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No matter which method you choose, the result is going to be a regex object.</a:t>
            </a:r>
            <a:r>
              <a:rPr b="1" lang="en"/>
              <a:t> Both regex objects</a:t>
            </a:r>
            <a:r>
              <a:rPr lang="en"/>
              <a:t> will have the same </a:t>
            </a:r>
            <a:r>
              <a:rPr b="1" lang="en"/>
              <a:t>methods and properties</a:t>
            </a:r>
            <a:r>
              <a:rPr lang="en"/>
              <a:t> attached to them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forward slashes are used to enclose patterns in the above example, you have to escape the forward slash ( / ) with a backslash ( \ ) if you want to use it as a part of the regex.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10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Working with</a:t>
            </a:r>
            <a:r>
              <a:rPr lang="en" sz="3400"/>
              <a:t> Regular Expression in Js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833575"/>
            <a:ext cx="85206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Regular expressions are used with the RegExp methods test() and exec() and with the String methods match(), replace(), search(), and split().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exec():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Executes a search for a match in a string. It returns an array of information or null on a mismatch. 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test():</a:t>
            </a:r>
            <a:r>
              <a:rPr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Tests for a match in a string. It returns true or false.</a:t>
            </a:r>
            <a:endParaRPr sz="1400">
              <a:solidFill>
                <a:srgbClr val="0000E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match():</a:t>
            </a:r>
            <a:r>
              <a:rPr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Returns an array containing all of the matches, including capturing groups, or null if no match is found. 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search()</a:t>
            </a:r>
            <a:r>
              <a:rPr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Tests for a match in a string. It returns the index of the match, or -1 if the search fails.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replace()</a:t>
            </a:r>
            <a:r>
              <a:rPr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Executes a search for a match in a string, and replaces the matched substring with a replacement substring. 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1B1B1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split():</a:t>
            </a:r>
            <a:r>
              <a:rPr b="1" lang="en" sz="1400">
                <a:solidFill>
                  <a:srgbClr val="0000E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Uses a regular expression or a fixed string to break a string into an array of substrings.</a:t>
            </a:r>
            <a:endParaRPr sz="1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3250" y="3973250"/>
            <a:ext cx="8197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7250"/>
            <a:ext cx="3999900" cy="4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exec()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text = "Hey I’m, Janani. How are you?";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pattern = </a:t>
            </a: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/Janani/;</a:t>
            </a:r>
            <a:endParaRPr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result = pattern.exec(text);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console.log(result ? "Match found" : "No match found");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test()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pattern = </a:t>
            </a:r>
            <a:r>
              <a:rPr b="1"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/dhanush/i;</a:t>
            </a:r>
            <a:endParaRPr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text1 = "I like Mr.Dhanush.";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text2 = "apples are great.";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console.log(pattern.test(text1)); // true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console.log(pattern.test(text2)); // false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match()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text = "Apples are red, apples are green, and apples are tasty.";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pattern =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/apples/g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 matches = text.match(pattern);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console.log(matches); // ["apples", "apples", "apples"]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88200"/>
            <a:ext cx="39999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search()</a:t>
            </a:r>
            <a:b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text = "JavaScript is a powerful language for web development.";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pattern =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 /language/</a:t>
            </a: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index = text.search(pattern);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console.log(index); // 26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replace()</a:t>
            </a:r>
            <a:endParaRPr b="1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text = "Hello, kaja!";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pattern = /kaja/;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replacement = </a:t>
            </a: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"dhatch"</a:t>
            </a: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updatedText = text.replace(pattern, replacement);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console.log(updatedText);// Hello,dhatch!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spilt()</a:t>
            </a:r>
            <a:b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text = "apple,banana,cherry,date";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const items = text.split(",");</a:t>
            </a:r>
            <a:endParaRPr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console.log(items); // ["apple", "banana", "cherry", "date"]</a:t>
            </a:r>
            <a:endParaRPr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83900" y="395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Testing Characters Against a Regular Expression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E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 u="sng">
              <a:solidFill>
                <a:srgbClr val="0000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342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Example 1: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Basic test() Method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Use the test() method to check if a string matches a regular expression.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const regExp = /abcde/;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const result = regExp.test("abcdefghijklmnopqrstuvwxyz");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// Result will be true because "abcde" is in the string.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369775" y="1434250"/>
            <a:ext cx="4462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 2:(Practice Question)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a JavaScript program to test whether the first character of a string is S or not.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International Phone Numbers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Create / check a regular expression for international phone numbers.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country code (2 digits), 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area code (2 digits), 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phone number (5-7 digits), optional '+' sign.</a:t>
            </a:r>
            <a:b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Total length should be between 11 to 13 characters.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83900" y="741375"/>
            <a:ext cx="896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powerful tools to match patterns in strings. The test() method is used to </a:t>
            </a:r>
            <a:r>
              <a:rPr b="1" lang="en"/>
              <a:t>check</a:t>
            </a:r>
            <a:r>
              <a:rPr lang="en"/>
              <a:t> if a </a:t>
            </a:r>
            <a:r>
              <a:rPr b="1" lang="en"/>
              <a:t>string matches</a:t>
            </a:r>
            <a:r>
              <a:rPr lang="en"/>
              <a:t> a regular expression.It returns a Boolean value (true or false).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asic Regular Expression formulations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latin typeface="Arial"/>
                <a:ea typeface="Arial"/>
                <a:cs typeface="Arial"/>
                <a:sym typeface="Arial"/>
              </a:rPr>
              <a:t>Any Character (except the line break):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Regular Expression</a:t>
            </a:r>
            <a:r>
              <a:rPr b="1" lang="en" sz="1490">
                <a:latin typeface="Arial"/>
                <a:ea typeface="Arial"/>
                <a:cs typeface="Arial"/>
                <a:sym typeface="Arial"/>
              </a:rPr>
              <a:t>: /./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Meaning: It matches any character except a line break.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const regex =</a:t>
            </a:r>
            <a:r>
              <a:rPr b="1" lang="en" sz="1490">
                <a:latin typeface="Arial"/>
                <a:ea typeface="Arial"/>
                <a:cs typeface="Arial"/>
                <a:sym typeface="Arial"/>
              </a:rPr>
              <a:t> /./;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const result = regex.test("a"); // true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//try this one ("")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90">
                <a:latin typeface="Arial"/>
                <a:ea typeface="Arial"/>
                <a:cs typeface="Arial"/>
                <a:sym typeface="Arial"/>
              </a:rPr>
              <a:t>The Characters "a" or "b":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Regular Expression: /[ab]/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It matches either "a" or "b" in the text.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const regex =</a:t>
            </a:r>
            <a:r>
              <a:rPr b="1" lang="en" sz="1490">
                <a:latin typeface="Arial"/>
                <a:ea typeface="Arial"/>
                <a:cs typeface="Arial"/>
                <a:sym typeface="Arial"/>
              </a:rPr>
              <a:t> /[ab]/;</a:t>
            </a: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r>
              <a:rPr lang="en" sz="1490">
                <a:latin typeface="Arial"/>
                <a:ea typeface="Arial"/>
                <a:cs typeface="Arial"/>
                <a:sym typeface="Arial"/>
              </a:rPr>
              <a:t>const result = regex.test("banana"); // true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br>
              <a:rPr lang="en" sz="1490">
                <a:latin typeface="Arial"/>
                <a:ea typeface="Arial"/>
                <a:cs typeface="Arial"/>
                <a:sym typeface="Arial"/>
              </a:rPr>
            </a:b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90">
                <a:latin typeface="Arial"/>
                <a:ea typeface="Arial"/>
                <a:cs typeface="Arial"/>
                <a:sym typeface="Arial"/>
              </a:rPr>
              <a:t>The Character "a":</a:t>
            </a:r>
            <a:r>
              <a:rPr lang="en" sz="1390">
                <a:latin typeface="Arial"/>
                <a:ea typeface="Arial"/>
                <a:cs typeface="Arial"/>
                <a:sym typeface="Arial"/>
              </a:rPr>
              <a:t>Regular Expression: /a/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Meaning: It matches the specific character "a" in a string.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const regex = </a:t>
            </a:r>
            <a:r>
              <a:rPr b="1" lang="en" sz="1390">
                <a:latin typeface="Arial"/>
                <a:ea typeface="Arial"/>
                <a:cs typeface="Arial"/>
                <a:sym typeface="Arial"/>
              </a:rPr>
              <a:t>/a/;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const result = regex.test("abc"); // true</a:t>
            </a:r>
            <a:endParaRPr sz="13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90">
                <a:latin typeface="Arial"/>
                <a:ea typeface="Arial"/>
                <a:cs typeface="Arial"/>
                <a:sym typeface="Arial"/>
              </a:rPr>
              <a:t>The String "ob":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Regular Expression: /ob/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Meaning: It matches the exact string "ob" in a given text.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const regex = </a:t>
            </a:r>
            <a:r>
              <a:rPr b="1" lang="en" sz="1390">
                <a:latin typeface="Arial"/>
                <a:ea typeface="Arial"/>
                <a:cs typeface="Arial"/>
                <a:sym typeface="Arial"/>
              </a:rPr>
              <a:t>/ob/;</a:t>
            </a:r>
            <a:br>
              <a:rPr lang="en" sz="1390">
                <a:latin typeface="Arial"/>
                <a:ea typeface="Arial"/>
                <a:cs typeface="Arial"/>
                <a:sym typeface="Arial"/>
              </a:rPr>
            </a:br>
            <a:r>
              <a:rPr lang="en" sz="1390">
                <a:latin typeface="Arial"/>
                <a:ea typeface="Arial"/>
                <a:cs typeface="Arial"/>
                <a:sym typeface="Arial"/>
              </a:rPr>
              <a:t>const result = regex.test("The object is here."); // true</a:t>
            </a:r>
            <a:endParaRPr sz="13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9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619975" y="2831375"/>
            <a:ext cx="8163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JavaScript and regular expressions, a "character set" is often referred to as a "character class."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Character classes are sets of characters grouped together and treated as a single character in a regular expression.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are enclosed within square brackets, and you can use them to match specific types of characters or patterns of characters in text.</a:t>
            </a:r>
            <a:endParaRPr sz="1600"/>
          </a:p>
        </p:txBody>
      </p:sp>
      <p:sp>
        <p:nvSpPr>
          <p:cNvPr id="121" name="Google Shape;121;p21"/>
          <p:cNvSpPr txBox="1"/>
          <p:nvPr/>
        </p:nvSpPr>
        <p:spPr>
          <a:xfrm>
            <a:off x="324850" y="56200"/>
            <a:ext cx="655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7F7F8"/>
                </a:highlight>
              </a:rPr>
              <a:t>REGULAR EXPRESSIONS: CHARACTER CLASSES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22" name="Google Shape;122;p21"/>
          <p:cNvSpPr txBox="1"/>
          <p:nvPr/>
        </p:nvSpPr>
        <p:spPr>
          <a:xfrm>
            <a:off x="324850" y="2405375"/>
            <a:ext cx="6441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</a:rPr>
              <a:t>WHAT ARE CHARACTER SET</a:t>
            </a:r>
            <a:endParaRPr b="1" sz="1700">
              <a:solidFill>
                <a:schemeClr val="accent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658675" y="476600"/>
            <a:ext cx="80862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 is a versatile programming language commonly used for web development.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 expressions (RegEx) in JavaScript help search and manipulate text.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Character sets or character classes are powerful tools in RegEx for matching specific character patterns.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