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8288000" cy="10287000"/>
  <p:notesSz cx="6858000" cy="9144000"/>
  <p:embeddedFontLst>
    <p:embeddedFont>
      <p:font typeface="Calibri" panose="020F0502020204030204" pitchFamily="34" charset="0"/>
      <p:regular r:id="rId45"/>
      <p:bold r:id="rId46"/>
      <p:italic r:id="rId47"/>
      <p:boldItalic r:id="rId48"/>
    </p:embeddedFont>
    <p:embeddedFont>
      <p:font typeface="Canva Sans" panose="020B0604020202020204" charset="0"/>
      <p:regular r:id="rId49"/>
    </p:embeddedFont>
    <p:embeddedFont>
      <p:font typeface="Canva Sans Bold"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53627" y="788981"/>
            <a:ext cx="16672373" cy="8621719"/>
          </a:xfrm>
          <a:prstGeom prst="rect">
            <a:avLst/>
          </a:prstGeom>
        </p:spPr>
        <p:txBody>
          <a:bodyPr wrap="square" lIns="0" tIns="0" rIns="0" bIns="0" rtlCol="0" anchor="t">
            <a:spAutoFit/>
          </a:bodyPr>
          <a:lstStyle/>
          <a:p>
            <a:pPr algn="ctr">
              <a:lnSpc>
                <a:spcPts val="5890"/>
              </a:lnSpc>
            </a:pPr>
            <a:r>
              <a:rPr lang="en-US" sz="4207" u="sng" dirty="0">
                <a:solidFill>
                  <a:srgbClr val="FFFFFF"/>
                </a:solidFill>
                <a:latin typeface="Canva Sans Bold"/>
              </a:rPr>
              <a:t>IPV4(Internet </a:t>
            </a:r>
            <a:r>
              <a:rPr lang="en-US" sz="4207" u="sng" dirty="0" err="1">
                <a:solidFill>
                  <a:srgbClr val="FFFFFF"/>
                </a:solidFill>
                <a:latin typeface="Canva Sans Bold"/>
              </a:rPr>
              <a:t>Protoccol</a:t>
            </a:r>
            <a:r>
              <a:rPr lang="en-US" sz="4207" u="sng" dirty="0">
                <a:solidFill>
                  <a:srgbClr val="FFFFFF"/>
                </a:solidFill>
                <a:latin typeface="Canva Sans Bold"/>
              </a:rPr>
              <a:t> version 4)</a:t>
            </a:r>
          </a:p>
          <a:p>
            <a:endParaRPr lang="en-US" sz="2400" dirty="0">
              <a:solidFill>
                <a:srgbClr val="FFFFFF"/>
              </a:solidFill>
              <a:latin typeface="Canva Sans"/>
            </a:endParaRPr>
          </a:p>
          <a:p>
            <a:r>
              <a:rPr lang="en-US" sz="2800" dirty="0">
                <a:solidFill>
                  <a:srgbClr val="FFFFFF"/>
                </a:solidFill>
                <a:latin typeface="Canva Sans"/>
              </a:rPr>
              <a:t>Topics – broadly covered under</a:t>
            </a:r>
          </a:p>
          <a:p>
            <a:endParaRPr lang="en-US" sz="2800" dirty="0">
              <a:solidFill>
                <a:srgbClr val="FFFFFF"/>
              </a:solidFill>
              <a:latin typeface="Canva Sans"/>
            </a:endParaRPr>
          </a:p>
          <a:p>
            <a:r>
              <a:rPr lang="en-US" sz="2800" dirty="0">
                <a:solidFill>
                  <a:srgbClr val="FFFFFF"/>
                </a:solidFill>
                <a:latin typeface="Canva Sans"/>
              </a:rPr>
              <a:t>Part 1</a:t>
            </a:r>
          </a:p>
          <a:p>
            <a:pPr marL="908402" lvl="1" indent="-454201">
              <a:buFont typeface="Arial"/>
              <a:buChar char="•"/>
            </a:pPr>
            <a:r>
              <a:rPr lang="en-US" sz="2800" dirty="0">
                <a:solidFill>
                  <a:srgbClr val="FFFFFF"/>
                </a:solidFill>
                <a:latin typeface="Canva Sans"/>
              </a:rPr>
              <a:t>Networks - overview. </a:t>
            </a:r>
          </a:p>
          <a:p>
            <a:pPr marL="908402" lvl="1" indent="-454201">
              <a:buFont typeface="Arial"/>
              <a:buChar char="•"/>
            </a:pPr>
            <a:r>
              <a:rPr lang="en-US" sz="2800" dirty="0">
                <a:solidFill>
                  <a:srgbClr val="FFFFFF"/>
                </a:solidFill>
                <a:latin typeface="Canva Sans"/>
              </a:rPr>
              <a:t>IPv4 Characteristics and Packet structure </a:t>
            </a:r>
          </a:p>
          <a:p>
            <a:pPr marL="908402" lvl="1" indent="-454201">
              <a:buFont typeface="Arial"/>
              <a:buChar char="•"/>
            </a:pPr>
            <a:r>
              <a:rPr lang="en-US" sz="2800" dirty="0">
                <a:solidFill>
                  <a:srgbClr val="FFFFFF"/>
                </a:solidFill>
                <a:latin typeface="Canva Sans"/>
              </a:rPr>
              <a:t>IPv4 Addressing – the 3 modes </a:t>
            </a:r>
          </a:p>
          <a:p>
            <a:pPr marL="908402" lvl="1" indent="-454201">
              <a:buFont typeface="Arial"/>
              <a:buChar char="•"/>
            </a:pPr>
            <a:r>
              <a:rPr lang="en-US" sz="2800" dirty="0">
                <a:solidFill>
                  <a:srgbClr val="FFFFFF"/>
                </a:solidFill>
                <a:latin typeface="Canva Sans"/>
              </a:rPr>
              <a:t>Hierarchical addressing scheme  of IP address  - the NW and Subnet mask</a:t>
            </a:r>
          </a:p>
          <a:p>
            <a:pPr marL="908402" lvl="1" indent="-454201">
              <a:buFont typeface="Arial"/>
              <a:buChar char="•"/>
            </a:pPr>
            <a:r>
              <a:rPr lang="en-US" sz="2800" dirty="0">
                <a:solidFill>
                  <a:srgbClr val="FFFFFF"/>
                </a:solidFill>
                <a:latin typeface="Canva Sans"/>
              </a:rPr>
              <a:t>IPv4 Address classes – A, B, C, D, E</a:t>
            </a:r>
          </a:p>
          <a:p>
            <a:pPr marL="908402" lvl="1" indent="-454201">
              <a:buFont typeface="Arial"/>
              <a:buChar char="•"/>
            </a:pPr>
            <a:r>
              <a:rPr lang="en-US" sz="2800" dirty="0">
                <a:solidFill>
                  <a:srgbClr val="FFFFFF"/>
                </a:solidFill>
                <a:latin typeface="Canva Sans"/>
              </a:rPr>
              <a:t>IPv4 – Subnetting for each class and its variations</a:t>
            </a:r>
          </a:p>
          <a:p>
            <a:pPr marL="908402" lvl="1" indent="-454201">
              <a:buFont typeface="Arial"/>
              <a:buChar char="•"/>
            </a:pPr>
            <a:r>
              <a:rPr lang="en-US" sz="2800" dirty="0">
                <a:solidFill>
                  <a:srgbClr val="FFFFFF"/>
                </a:solidFill>
                <a:latin typeface="Canva Sans"/>
              </a:rPr>
              <a:t>IPv4 – VLSM vs FLSM with an example</a:t>
            </a:r>
          </a:p>
          <a:p>
            <a:pPr>
              <a:lnSpc>
                <a:spcPts val="5890"/>
              </a:lnSpc>
            </a:pPr>
            <a:r>
              <a:rPr lang="en-US" sz="2800" dirty="0">
                <a:solidFill>
                  <a:srgbClr val="FFFFFF"/>
                </a:solidFill>
                <a:latin typeface="Canva Sans"/>
              </a:rPr>
              <a:t>Part 2</a:t>
            </a:r>
          </a:p>
          <a:p>
            <a:pPr marL="908402" lvl="1" indent="-454201">
              <a:buFont typeface="Arial"/>
              <a:buChar char="•"/>
            </a:pPr>
            <a:r>
              <a:rPr lang="en-US" sz="2800" dirty="0">
                <a:solidFill>
                  <a:srgbClr val="FFFFFF"/>
                </a:solidFill>
                <a:latin typeface="Canva Sans"/>
              </a:rPr>
              <a:t>IPv4 – Reserved addresses</a:t>
            </a:r>
          </a:p>
          <a:p>
            <a:pPr marL="908402" lvl="1" indent="-454201">
              <a:buFont typeface="Arial"/>
              <a:buChar char="•"/>
            </a:pPr>
            <a:r>
              <a:rPr lang="en-US" sz="2800" dirty="0">
                <a:solidFill>
                  <a:srgbClr val="FFFFFF"/>
                </a:solidFill>
                <a:latin typeface="Canva Sans"/>
              </a:rPr>
              <a:t> IPv4 Packet flow in NW  - how communication happens ion the NW using IPv4 – from acquiring an IP address to delivery of message</a:t>
            </a:r>
          </a:p>
          <a:p>
            <a:pPr marL="908402" lvl="1" indent="-454201">
              <a:buFont typeface="Arial"/>
              <a:buChar char="•"/>
            </a:pPr>
            <a:r>
              <a:rPr lang="en-US" sz="2800" dirty="0">
                <a:solidFill>
                  <a:srgbClr val="FFFFFF"/>
                </a:solidFill>
                <a:latin typeface="Canva Sans"/>
              </a:rPr>
              <a:t>Summarize and need for IPv6</a:t>
            </a:r>
          </a:p>
          <a:p>
            <a:pPr>
              <a:lnSpc>
                <a:spcPts val="5890"/>
              </a:lnSpc>
            </a:pPr>
            <a:endParaRPr lang="en-US" sz="4207" dirty="0">
              <a:solidFill>
                <a:srgbClr val="FFFFFF"/>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36575"/>
            <a:ext cx="16208930" cy="9288761"/>
          </a:xfrm>
          <a:prstGeom prst="rect">
            <a:avLst/>
          </a:prstGeom>
        </p:spPr>
        <p:txBody>
          <a:bodyPr lIns="0" tIns="0" rIns="0" bIns="0" rtlCol="0" anchor="t">
            <a:spAutoFit/>
          </a:bodyPr>
          <a:lstStyle/>
          <a:p>
            <a:pPr marL="1485900" lvl="2" indent="-571500">
              <a:lnSpc>
                <a:spcPts val="5599"/>
              </a:lnSpc>
              <a:buFont typeface="Arial" panose="020B0604020202020204" pitchFamily="34" charset="0"/>
              <a:buChar char="•"/>
            </a:pPr>
            <a:r>
              <a:rPr lang="en-US" sz="3999" dirty="0">
                <a:solidFill>
                  <a:srgbClr val="FFFFFF"/>
                </a:solidFill>
                <a:latin typeface="Canva Sans"/>
              </a:rPr>
              <a:t>Broadcast addressing mode </a:t>
            </a:r>
          </a:p>
          <a:p>
            <a:pPr marL="2590798" lvl="3" indent="-647700">
              <a:lnSpc>
                <a:spcPts val="5599"/>
              </a:lnSpc>
              <a:spcBef>
                <a:spcPct val="0"/>
              </a:spcBef>
              <a:buFont typeface="Arial"/>
              <a:buChar char="￭"/>
            </a:pPr>
            <a:r>
              <a:rPr lang="en-US" sz="3999" dirty="0">
                <a:solidFill>
                  <a:srgbClr val="FFFFFF"/>
                </a:solidFill>
                <a:latin typeface="Canva Sans"/>
              </a:rPr>
              <a:t>data is sent to all the devices in the network, i.e., multiple hosts. </a:t>
            </a:r>
          </a:p>
          <a:p>
            <a:pPr marL="2590798" lvl="3" indent="-647700">
              <a:lnSpc>
                <a:spcPts val="5599"/>
              </a:lnSpc>
              <a:spcBef>
                <a:spcPct val="0"/>
              </a:spcBef>
              <a:buFont typeface="Arial"/>
              <a:buChar char="￭"/>
            </a:pPr>
            <a:r>
              <a:rPr lang="en-US" sz="3999" dirty="0">
                <a:solidFill>
                  <a:srgbClr val="FFFFFF"/>
                </a:solidFill>
                <a:latin typeface="Canva Sans"/>
              </a:rPr>
              <a:t>Special Broadcast address which is represented by 255.255.255.255</a:t>
            </a:r>
          </a:p>
          <a:p>
            <a:pPr>
              <a:lnSpc>
                <a:spcPts val="5599"/>
              </a:lnSpc>
              <a:spcBef>
                <a:spcPct val="0"/>
              </a:spcBef>
            </a:pPr>
            <a:endParaRPr lang="en-US" sz="3999" dirty="0">
              <a:solidFill>
                <a:srgbClr val="FFFFFF"/>
              </a:solidFill>
              <a:latin typeface="Canva Sans"/>
            </a:endParaRPr>
          </a:p>
          <a:p>
            <a:pPr marL="1485900" lvl="2" indent="-571500">
              <a:lnSpc>
                <a:spcPts val="5599"/>
              </a:lnSpc>
              <a:spcBef>
                <a:spcPct val="0"/>
              </a:spcBef>
              <a:buFont typeface="Arial" panose="020B0604020202020204" pitchFamily="34" charset="0"/>
              <a:buChar char="•"/>
            </a:pPr>
            <a:r>
              <a:rPr lang="en-US" sz="3999" dirty="0">
                <a:solidFill>
                  <a:srgbClr val="FFFFFF"/>
                </a:solidFill>
                <a:latin typeface="Canva Sans"/>
              </a:rPr>
              <a:t>Multicast addressing mode </a:t>
            </a:r>
          </a:p>
          <a:p>
            <a:pPr marL="2590798" lvl="3" indent="-647700">
              <a:lnSpc>
                <a:spcPts val="5599"/>
              </a:lnSpc>
              <a:spcBef>
                <a:spcPct val="0"/>
              </a:spcBef>
              <a:buFont typeface="Arial"/>
              <a:buChar char="￭"/>
            </a:pPr>
            <a:r>
              <a:rPr lang="en-US" sz="3999" dirty="0">
                <a:solidFill>
                  <a:srgbClr val="FFFFFF"/>
                </a:solidFill>
                <a:latin typeface="Canva Sans"/>
              </a:rPr>
              <a:t>there is one source and a group of destinations or hosts </a:t>
            </a:r>
          </a:p>
          <a:p>
            <a:pPr marL="2590798" lvl="3" indent="-647700">
              <a:lnSpc>
                <a:spcPts val="5599"/>
              </a:lnSpc>
              <a:spcBef>
                <a:spcPct val="0"/>
              </a:spcBef>
              <a:buFont typeface="Arial"/>
              <a:buChar char="￭"/>
            </a:pPr>
            <a:r>
              <a:rPr lang="en-US" sz="3999" dirty="0">
                <a:solidFill>
                  <a:srgbClr val="FFFFFF"/>
                </a:solidFill>
                <a:latin typeface="Canva Sans"/>
              </a:rPr>
              <a:t>Relationship between the source and the destination is one too many. </a:t>
            </a:r>
          </a:p>
          <a:p>
            <a:pPr marL="2590798" lvl="3" indent="-647700">
              <a:lnSpc>
                <a:spcPts val="5599"/>
              </a:lnSpc>
              <a:spcBef>
                <a:spcPct val="0"/>
              </a:spcBef>
              <a:buFont typeface="Arial"/>
              <a:buChar char="￭"/>
            </a:pPr>
            <a:r>
              <a:rPr lang="en-US" sz="3999" dirty="0">
                <a:solidFill>
                  <a:srgbClr val="FFFFFF"/>
                </a:solidFill>
                <a:latin typeface="Canva Sans"/>
              </a:rPr>
              <a:t>The destination address consists of a special address starting with 224.x.x.x.</a:t>
            </a:r>
          </a:p>
          <a:p>
            <a:pPr>
              <a:lnSpc>
                <a:spcPts val="5599"/>
              </a:lnSpc>
              <a:spcBef>
                <a:spcPct val="0"/>
              </a:spcBef>
            </a:pPr>
            <a:endParaRPr lang="en-US" sz="3999" dirty="0">
              <a:solidFill>
                <a:srgbClr val="FFFFFF"/>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9230"/>
            <a:ext cx="18288000" cy="9990171"/>
          </a:xfrm>
          <a:prstGeom prst="rect">
            <a:avLst/>
          </a:prstGeom>
        </p:spPr>
        <p:txBody>
          <a:bodyPr lIns="0" tIns="0" rIns="0" bIns="0" rtlCol="0" anchor="t">
            <a:spAutoFit/>
          </a:bodyPr>
          <a:lstStyle/>
          <a:p>
            <a:pPr>
              <a:lnSpc>
                <a:spcPts val="4620"/>
              </a:lnSpc>
            </a:pPr>
            <a:r>
              <a:rPr lang="en-US" sz="3300" u="sng" dirty="0">
                <a:solidFill>
                  <a:srgbClr val="F8CF2C"/>
                </a:solidFill>
                <a:latin typeface="Canva Sans Bold"/>
              </a:rPr>
              <a:t>Hierarchical Addressing Scheme of IP address:</a:t>
            </a:r>
          </a:p>
          <a:p>
            <a:pPr marL="914400" lvl="1" indent="-457200">
              <a:lnSpc>
                <a:spcPts val="4620"/>
              </a:lnSpc>
              <a:buFont typeface="Arial" panose="020B0604020202020204" pitchFamily="34" charset="0"/>
              <a:buChar char="•"/>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32-bits in length - divided into </a:t>
            </a:r>
            <a:r>
              <a:rPr lang="en-US" sz="3300" dirty="0">
                <a:solidFill>
                  <a:schemeClr val="accent2"/>
                </a:solidFill>
                <a:latin typeface="Canva Sans"/>
              </a:rPr>
              <a:t>two or three parts </a:t>
            </a:r>
            <a:endParaRPr lang="en-US" sz="3300" u="sng" dirty="0">
              <a:solidFill>
                <a:srgbClr val="F8CF2C"/>
              </a:solidFill>
              <a:latin typeface="Canva Sans Bold"/>
            </a:endParaRPr>
          </a:p>
          <a:p>
            <a:pPr marL="1371600" lvl="2" indent="-457200">
              <a:lnSpc>
                <a:spcPts val="4620"/>
              </a:lnSpc>
              <a:buFont typeface="Arial" panose="020B0604020202020204" pitchFamily="34" charset="0"/>
              <a:buChar char="•"/>
            </a:pPr>
            <a:r>
              <a:rPr lang="en-US" sz="3300" dirty="0">
                <a:solidFill>
                  <a:srgbClr val="FFFFFF"/>
                </a:solidFill>
                <a:latin typeface="Canva Sans"/>
              </a:rPr>
              <a:t>IPv4 uses hierarchical addressing scheme - a network can have </a:t>
            </a:r>
            <a:r>
              <a:rPr lang="en-US" sz="3300" dirty="0">
                <a:solidFill>
                  <a:schemeClr val="accent2"/>
                </a:solidFill>
                <a:latin typeface="Canva Sans"/>
              </a:rPr>
              <a:t>many sub-networks </a:t>
            </a:r>
            <a:r>
              <a:rPr lang="en-US" sz="3300" dirty="0">
                <a:solidFill>
                  <a:srgbClr val="FFFFFF"/>
                </a:solidFill>
                <a:latin typeface="Canva Sans"/>
              </a:rPr>
              <a:t>which in turn can have </a:t>
            </a:r>
            <a:r>
              <a:rPr lang="en-US" sz="3300" dirty="0">
                <a:solidFill>
                  <a:schemeClr val="accent2"/>
                </a:solidFill>
                <a:latin typeface="Canva Sans"/>
              </a:rPr>
              <a:t>many hosts.</a:t>
            </a: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a:lnSpc>
                <a:spcPts val="4620"/>
              </a:lnSpc>
            </a:pPr>
            <a:endParaRPr lang="en-US" sz="3300" dirty="0">
              <a:solidFill>
                <a:srgbClr val="FFFFFF"/>
              </a:solidFill>
              <a:latin typeface="Canva Sans"/>
            </a:endParaRPr>
          </a:p>
          <a:p>
            <a:pPr marL="1371600" lvl="2" indent="-457200">
              <a:lnSpc>
                <a:spcPts val="4620"/>
              </a:lnSpc>
              <a:buFont typeface="Arial" panose="020B0604020202020204" pitchFamily="34" charset="0"/>
              <a:buChar char="•"/>
            </a:pPr>
            <a:r>
              <a:rPr lang="en-US" sz="3300" dirty="0">
                <a:solidFill>
                  <a:srgbClr val="FFFFFF"/>
                </a:solidFill>
                <a:latin typeface="Canva Sans"/>
              </a:rPr>
              <a:t>A single IP address contains information about </a:t>
            </a:r>
          </a:p>
          <a:p>
            <a:pPr marL="2541270" lvl="5" indent="-356235">
              <a:lnSpc>
                <a:spcPts val="4620"/>
              </a:lnSpc>
              <a:buFont typeface="Arial"/>
              <a:buChar char="•"/>
            </a:pPr>
            <a:r>
              <a:rPr lang="en-US" sz="3300" dirty="0">
                <a:solidFill>
                  <a:srgbClr val="FFFFFF"/>
                </a:solidFill>
                <a:latin typeface="Canva Sans"/>
              </a:rPr>
              <a:t>the network </a:t>
            </a:r>
          </a:p>
          <a:p>
            <a:pPr marL="2541270" lvl="5" indent="-356235">
              <a:lnSpc>
                <a:spcPts val="4620"/>
              </a:lnSpc>
              <a:buFont typeface="Arial"/>
              <a:buChar char="•"/>
            </a:pPr>
            <a:r>
              <a:rPr lang="en-US" sz="3300" dirty="0">
                <a:solidFill>
                  <a:srgbClr val="FFFFFF"/>
                </a:solidFill>
                <a:latin typeface="Canva Sans"/>
              </a:rPr>
              <a:t>its sub-network </a:t>
            </a:r>
          </a:p>
          <a:p>
            <a:pPr marL="2541270" lvl="5" indent="-356235">
              <a:lnSpc>
                <a:spcPts val="4620"/>
              </a:lnSpc>
              <a:buFont typeface="Arial"/>
              <a:buChar char="•"/>
            </a:pPr>
            <a:r>
              <a:rPr lang="en-US" sz="3300" dirty="0">
                <a:solidFill>
                  <a:srgbClr val="FFFFFF"/>
                </a:solidFill>
                <a:latin typeface="Canva Sans"/>
              </a:rPr>
              <a:t>the host. </a:t>
            </a:r>
          </a:p>
          <a:p>
            <a:pPr marL="2541270" lvl="5" indent="-356235">
              <a:lnSpc>
                <a:spcPts val="4620"/>
              </a:lnSpc>
              <a:buFont typeface="Arial"/>
              <a:buChar char="•"/>
            </a:pPr>
            <a:r>
              <a:rPr lang="en-US" sz="3300" dirty="0">
                <a:solidFill>
                  <a:srgbClr val="FFFFFF"/>
                </a:solidFill>
                <a:latin typeface="Canva Sans"/>
              </a:rPr>
              <a:t>I	P Address is hierarchical – </a:t>
            </a:r>
          </a:p>
          <a:p>
            <a:pPr>
              <a:lnSpc>
                <a:spcPts val="4620"/>
              </a:lnSpc>
              <a:spcBef>
                <a:spcPct val="0"/>
              </a:spcBef>
            </a:pPr>
            <a:endParaRPr lang="en-US" sz="3300" dirty="0">
              <a:solidFill>
                <a:srgbClr val="FFFFFF"/>
              </a:solidFill>
              <a:latin typeface="Canva Sans"/>
            </a:endParaRPr>
          </a:p>
        </p:txBody>
      </p:sp>
      <p:sp>
        <p:nvSpPr>
          <p:cNvPr id="3" name="Freeform 3"/>
          <p:cNvSpPr/>
          <p:nvPr/>
        </p:nvSpPr>
        <p:spPr>
          <a:xfrm>
            <a:off x="1028700" y="3582952"/>
            <a:ext cx="16230600" cy="2246348"/>
          </a:xfrm>
          <a:custGeom>
            <a:avLst/>
            <a:gdLst/>
            <a:ahLst/>
            <a:cxnLst/>
            <a:rect l="l" t="t" r="r" b="b"/>
            <a:pathLst>
              <a:path w="16230600" h="2246348">
                <a:moveTo>
                  <a:pt x="0" y="0"/>
                </a:moveTo>
                <a:lnTo>
                  <a:pt x="16230600" y="0"/>
                </a:lnTo>
                <a:lnTo>
                  <a:pt x="16230600" y="2246348"/>
                </a:lnTo>
                <a:lnTo>
                  <a:pt x="0" y="2246348"/>
                </a:lnTo>
                <a:lnTo>
                  <a:pt x="0" y="0"/>
                </a:lnTo>
                <a:close/>
              </a:path>
            </a:pathLst>
          </a:custGeom>
          <a:blipFill>
            <a:blip r:embed="rId2"/>
            <a:stretch>
              <a:fillRect l="-1766"/>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5862610" cy="5860835"/>
          </a:xfrm>
          <a:prstGeom prst="rect">
            <a:avLst/>
          </a:prstGeom>
        </p:spPr>
        <p:txBody>
          <a:bodyPr lIns="0" tIns="0" rIns="0" bIns="0" rtlCol="0" anchor="t">
            <a:spAutoFit/>
          </a:bodyPr>
          <a:lstStyle/>
          <a:p>
            <a:pPr>
              <a:lnSpc>
                <a:spcPts val="4620"/>
              </a:lnSpc>
            </a:pPr>
            <a:r>
              <a:rPr lang="en-US" sz="3300" u="sng" dirty="0">
                <a:solidFill>
                  <a:srgbClr val="FFFFFF"/>
                </a:solidFill>
                <a:latin typeface="Canva Sans Bold"/>
              </a:rPr>
              <a:t>Subnet Mask</a:t>
            </a:r>
          </a:p>
          <a:p>
            <a:pPr>
              <a:lnSpc>
                <a:spcPts val="4620"/>
              </a:lnSpc>
            </a:pPr>
            <a:endParaRPr lang="en-US" sz="3300" u="sng" dirty="0">
              <a:solidFill>
                <a:srgbClr val="FFFFFF"/>
              </a:solidFill>
              <a:latin typeface="Canva Sans Bold"/>
            </a:endParaRPr>
          </a:p>
          <a:p>
            <a:pPr marL="712470" lvl="1" indent="-356235">
              <a:lnSpc>
                <a:spcPts val="4620"/>
              </a:lnSpc>
              <a:buFont typeface="Arial"/>
              <a:buChar char="•"/>
            </a:pPr>
            <a:r>
              <a:rPr lang="en-US" sz="3300" dirty="0">
                <a:solidFill>
                  <a:srgbClr val="FFFFFF"/>
                </a:solidFill>
                <a:latin typeface="Canva Sans"/>
              </a:rPr>
              <a:t>IP address contains info about NW Id and Host Id</a:t>
            </a:r>
          </a:p>
          <a:p>
            <a:pPr marL="712470" lvl="1" indent="-356235">
              <a:lnSpc>
                <a:spcPts val="4620"/>
              </a:lnSpc>
              <a:buFont typeface="Arial"/>
              <a:buChar char="•"/>
            </a:pPr>
            <a:r>
              <a:rPr lang="en-US" sz="3300" dirty="0">
                <a:solidFill>
                  <a:srgbClr val="FFFFFF"/>
                </a:solidFill>
                <a:latin typeface="Canva Sans"/>
              </a:rPr>
              <a:t>Routers need to distinguish both. </a:t>
            </a:r>
          </a:p>
          <a:p>
            <a:pPr marL="712470" lvl="1" indent="-356235">
              <a:lnSpc>
                <a:spcPts val="4620"/>
              </a:lnSpc>
              <a:buFont typeface="Arial"/>
              <a:buChar char="•"/>
            </a:pPr>
            <a:r>
              <a:rPr lang="en-US" sz="3300" dirty="0">
                <a:solidFill>
                  <a:srgbClr val="FFFFFF"/>
                </a:solidFill>
                <a:latin typeface="Canva Sans"/>
              </a:rPr>
              <a:t>Routers use Subnet Mask, which is also 32 bit</a:t>
            </a:r>
          </a:p>
          <a:p>
            <a:pPr marL="712470" lvl="1" indent="-356235">
              <a:lnSpc>
                <a:spcPts val="4620"/>
              </a:lnSpc>
              <a:buFont typeface="Arial"/>
              <a:buChar char="•"/>
            </a:pPr>
            <a:r>
              <a:rPr lang="en-US" sz="3300" dirty="0">
                <a:solidFill>
                  <a:srgbClr val="FFFFFF"/>
                </a:solidFill>
                <a:latin typeface="Canva Sans"/>
              </a:rPr>
              <a:t>If the IP address in binary is ANDed with its Subnet Mask, the result yields the Network address. </a:t>
            </a:r>
          </a:p>
          <a:p>
            <a:pPr marL="712470" lvl="1" indent="-356235">
              <a:lnSpc>
                <a:spcPts val="4620"/>
              </a:lnSpc>
              <a:spcBef>
                <a:spcPct val="0"/>
              </a:spcBef>
              <a:buFont typeface="Arial"/>
              <a:buChar char="•"/>
            </a:pPr>
            <a:r>
              <a:rPr lang="en-US" sz="3300" dirty="0">
                <a:solidFill>
                  <a:schemeClr val="accent3"/>
                </a:solidFill>
                <a:latin typeface="Canva Sans"/>
              </a:rPr>
              <a:t>Example </a:t>
            </a:r>
            <a:r>
              <a:rPr lang="en-US" sz="3300" dirty="0">
                <a:solidFill>
                  <a:srgbClr val="FFFFFF"/>
                </a:solidFill>
                <a:latin typeface="Canva Sans"/>
              </a:rPr>
              <a:t>- say IP Address is 192.168.1.152 and the Subnet Mask is 255.255.255.0 then −  192.168.1.0 is the NW, and 192.168.1.152 is the host on that NW </a:t>
            </a:r>
          </a:p>
        </p:txBody>
      </p:sp>
      <p:pic>
        <p:nvPicPr>
          <p:cNvPr id="5" name="Picture 4">
            <a:extLst>
              <a:ext uri="{FF2B5EF4-FFF2-40B4-BE49-F238E27FC236}">
                <a16:creationId xmlns:a16="http://schemas.microsoft.com/office/drawing/2014/main" id="{D2AAB3DB-D9A3-C6E7-C4A8-CF7329B330B1}"/>
              </a:ext>
            </a:extLst>
          </p:cNvPr>
          <p:cNvPicPr>
            <a:picLocks noChangeAspect="1"/>
          </p:cNvPicPr>
          <p:nvPr/>
        </p:nvPicPr>
        <p:blipFill>
          <a:blip r:embed="rId2"/>
          <a:stretch>
            <a:fillRect/>
          </a:stretch>
        </p:blipFill>
        <p:spPr>
          <a:xfrm>
            <a:off x="1676400" y="7124700"/>
            <a:ext cx="14173200" cy="2362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485900"/>
            <a:ext cx="16230600" cy="6669711"/>
          </a:xfrm>
          <a:prstGeom prst="rect">
            <a:avLst/>
          </a:prstGeom>
        </p:spPr>
        <p:txBody>
          <a:bodyPr lIns="0" tIns="0" rIns="0" bIns="0" rtlCol="0" anchor="t">
            <a:spAutoFit/>
          </a:bodyPr>
          <a:lstStyle/>
          <a:p>
            <a:pPr>
              <a:lnSpc>
                <a:spcPts val="5880"/>
              </a:lnSpc>
            </a:pPr>
            <a:r>
              <a:rPr lang="en-US" sz="4200" dirty="0">
                <a:solidFill>
                  <a:srgbClr val="FFFFFF"/>
                </a:solidFill>
                <a:latin typeface="Canva Sans"/>
              </a:rPr>
              <a:t>-The IPv4 Addressing system - divided into five classes of IP Addresses – namely A, B, C, D, E classes</a:t>
            </a: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-All the five classes are </a:t>
            </a:r>
            <a:r>
              <a:rPr lang="en-US" sz="4200" dirty="0">
                <a:solidFill>
                  <a:schemeClr val="accent2"/>
                </a:solidFill>
                <a:latin typeface="Canva Sans"/>
              </a:rPr>
              <a:t>identified by the first octet </a:t>
            </a:r>
            <a:r>
              <a:rPr lang="en-US" sz="4200" dirty="0">
                <a:solidFill>
                  <a:srgbClr val="FFFFFF"/>
                </a:solidFill>
                <a:latin typeface="Canva Sans"/>
              </a:rPr>
              <a:t>of IP Address. The first octet is the left most of all.</a:t>
            </a:r>
          </a:p>
          <a:p>
            <a:pPr>
              <a:lnSpc>
                <a:spcPts val="5880"/>
              </a:lnSpc>
            </a:pPr>
            <a:r>
              <a:rPr lang="en-US" sz="4200" dirty="0">
                <a:solidFill>
                  <a:srgbClr val="FFFFFF"/>
                </a:solidFill>
                <a:latin typeface="Canva Sans"/>
              </a:rPr>
              <a:t>The octets numbered in the dotted decimal notation of IP Address −</a:t>
            </a:r>
          </a:p>
          <a:p>
            <a:pPr>
              <a:lnSpc>
                <a:spcPts val="5180"/>
              </a:lnSpc>
            </a:pPr>
            <a:endParaRPr lang="en-US" sz="3700" dirty="0">
              <a:solidFill>
                <a:srgbClr val="FFFFFF"/>
              </a:solidFill>
              <a:latin typeface="Canva Sans"/>
            </a:endParaRPr>
          </a:p>
          <a:p>
            <a:pPr>
              <a:lnSpc>
                <a:spcPts val="5880"/>
              </a:lnSpc>
            </a:pPr>
            <a:endParaRPr lang="en-US" sz="4200" dirty="0">
              <a:solidFill>
                <a:srgbClr val="FFFFFF"/>
              </a:solidFill>
              <a:latin typeface="Canva Sans"/>
            </a:endParaRPr>
          </a:p>
        </p:txBody>
      </p:sp>
      <p:sp>
        <p:nvSpPr>
          <p:cNvPr id="3" name="TextBox 3"/>
          <p:cNvSpPr txBox="1"/>
          <p:nvPr/>
        </p:nvSpPr>
        <p:spPr>
          <a:xfrm>
            <a:off x="1022169" y="419100"/>
            <a:ext cx="5684540" cy="688974"/>
          </a:xfrm>
          <a:prstGeom prst="rect">
            <a:avLst/>
          </a:prstGeom>
        </p:spPr>
        <p:txBody>
          <a:bodyPr lIns="0" tIns="0" rIns="0" bIns="0" rtlCol="0" anchor="t">
            <a:spAutoFit/>
          </a:bodyPr>
          <a:lstStyle/>
          <a:p>
            <a:pPr algn="ctr">
              <a:lnSpc>
                <a:spcPts val="5600"/>
              </a:lnSpc>
              <a:spcBef>
                <a:spcPct val="0"/>
              </a:spcBef>
            </a:pPr>
            <a:r>
              <a:rPr lang="en-US" sz="4000" u="sng" dirty="0">
                <a:solidFill>
                  <a:srgbClr val="F8CF2C"/>
                </a:solidFill>
                <a:latin typeface="Canva Sans Bold"/>
              </a:rPr>
              <a:t>IPv4 - Address Classes</a:t>
            </a:r>
          </a:p>
        </p:txBody>
      </p:sp>
      <p:sp>
        <p:nvSpPr>
          <p:cNvPr id="5" name="Freeform 3">
            <a:extLst>
              <a:ext uri="{FF2B5EF4-FFF2-40B4-BE49-F238E27FC236}">
                <a16:creationId xmlns:a16="http://schemas.microsoft.com/office/drawing/2014/main" id="{6A0AAFC0-33BB-6D8B-6281-71F34A94C5A9}"/>
              </a:ext>
            </a:extLst>
          </p:cNvPr>
          <p:cNvSpPr/>
          <p:nvPr/>
        </p:nvSpPr>
        <p:spPr>
          <a:xfrm>
            <a:off x="2286000" y="7318464"/>
            <a:ext cx="11529579" cy="2776297"/>
          </a:xfrm>
          <a:custGeom>
            <a:avLst/>
            <a:gdLst/>
            <a:ahLst/>
            <a:cxnLst/>
            <a:rect l="l" t="t" r="r" b="b"/>
            <a:pathLst>
              <a:path w="11529579" h="2925219">
                <a:moveTo>
                  <a:pt x="0" y="0"/>
                </a:moveTo>
                <a:lnTo>
                  <a:pt x="11529578" y="0"/>
                </a:lnTo>
                <a:lnTo>
                  <a:pt x="11529578" y="2925219"/>
                </a:lnTo>
                <a:lnTo>
                  <a:pt x="0" y="292521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42807"/>
            <a:ext cx="18288000" cy="7957948"/>
          </a:xfrm>
          <a:prstGeom prst="rect">
            <a:avLst/>
          </a:prstGeom>
        </p:spPr>
        <p:txBody>
          <a:bodyPr lIns="0" tIns="0" rIns="0" bIns="0" rtlCol="0" anchor="t">
            <a:spAutoFit/>
          </a:bodyPr>
          <a:lstStyle/>
          <a:p>
            <a:pPr>
              <a:lnSpc>
                <a:spcPts val="5180"/>
              </a:lnSpc>
              <a:spcBef>
                <a:spcPct val="0"/>
              </a:spcBef>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 The number of networks &amp; number of hosts in each class is derived as</a:t>
            </a: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a:lnSpc>
                <a:spcPts val="5180"/>
              </a:lnSpc>
            </a:pPr>
            <a:endParaRPr lang="en-US" sz="3700" dirty="0">
              <a:solidFill>
                <a:srgbClr val="FFFFFF"/>
              </a:solidFill>
              <a:latin typeface="Canva Sans"/>
            </a:endParaRPr>
          </a:p>
          <a:p>
            <a:pPr marL="798838" lvl="1" indent="-399419">
              <a:lnSpc>
                <a:spcPts val="5180"/>
              </a:lnSpc>
              <a:buFont typeface="Arial"/>
              <a:buChar char="•"/>
            </a:pPr>
            <a:r>
              <a:rPr lang="en-US" sz="3700" dirty="0">
                <a:solidFill>
                  <a:srgbClr val="FFFFFF"/>
                </a:solidFill>
                <a:latin typeface="Canva Sans"/>
              </a:rPr>
              <a:t>No of hosts IP addresses -2 IP addresses are decreased – </a:t>
            </a:r>
          </a:p>
          <a:p>
            <a:pPr marL="1713238" lvl="3" indent="-399419">
              <a:lnSpc>
                <a:spcPts val="5180"/>
              </a:lnSpc>
              <a:buFont typeface="Arial"/>
              <a:buChar char="•"/>
            </a:pPr>
            <a:r>
              <a:rPr lang="en-US" sz="3700" dirty="0">
                <a:solidFill>
                  <a:srgbClr val="FFFFFF"/>
                </a:solidFill>
                <a:latin typeface="Canva Sans"/>
              </a:rPr>
              <a:t>the first IP of a network is network number </a:t>
            </a:r>
          </a:p>
          <a:p>
            <a:pPr marL="1313819" lvl="3">
              <a:lnSpc>
                <a:spcPts val="5180"/>
              </a:lnSpc>
            </a:pPr>
            <a:r>
              <a:rPr lang="en-US" sz="3700" dirty="0">
                <a:solidFill>
                  <a:srgbClr val="FFFFFF"/>
                </a:solidFill>
                <a:latin typeface="Canva Sans"/>
              </a:rPr>
              <a:t>               Example – 192.168.1.0 </a:t>
            </a:r>
          </a:p>
          <a:p>
            <a:pPr marL="1713238" lvl="3" indent="-399419">
              <a:lnSpc>
                <a:spcPts val="5180"/>
              </a:lnSpc>
              <a:buFont typeface="Arial"/>
              <a:buChar char="•"/>
            </a:pPr>
            <a:endParaRPr lang="en-US" sz="3700" dirty="0">
              <a:solidFill>
                <a:srgbClr val="FFFFFF"/>
              </a:solidFill>
              <a:latin typeface="Canva Sans"/>
            </a:endParaRPr>
          </a:p>
          <a:p>
            <a:pPr marL="1713238" lvl="3" indent="-399419">
              <a:lnSpc>
                <a:spcPts val="5180"/>
              </a:lnSpc>
              <a:buFont typeface="Arial"/>
              <a:buChar char="•"/>
            </a:pPr>
            <a:r>
              <a:rPr lang="en-US" sz="3700" dirty="0">
                <a:solidFill>
                  <a:srgbClr val="FFFFFF"/>
                </a:solidFill>
                <a:latin typeface="Canva Sans"/>
              </a:rPr>
              <a:t>the last IP is reserved as Broadcast IP for that NW.</a:t>
            </a:r>
          </a:p>
          <a:p>
            <a:pPr marL="1313819" lvl="3">
              <a:lnSpc>
                <a:spcPts val="5180"/>
              </a:lnSpc>
            </a:pPr>
            <a:r>
              <a:rPr lang="en-US" sz="3700" dirty="0">
                <a:solidFill>
                  <a:srgbClr val="FFFFFF"/>
                </a:solidFill>
                <a:latin typeface="Canva Sans"/>
              </a:rPr>
              <a:t>               Example – 192.168.1.255</a:t>
            </a:r>
          </a:p>
        </p:txBody>
      </p:sp>
      <p:sp>
        <p:nvSpPr>
          <p:cNvPr id="4" name="Freeform 4"/>
          <p:cNvSpPr/>
          <p:nvPr/>
        </p:nvSpPr>
        <p:spPr>
          <a:xfrm>
            <a:off x="1981200" y="2088690"/>
            <a:ext cx="10707049" cy="1798784"/>
          </a:xfrm>
          <a:custGeom>
            <a:avLst/>
            <a:gdLst/>
            <a:ahLst/>
            <a:cxnLst/>
            <a:rect l="l" t="t" r="r" b="b"/>
            <a:pathLst>
              <a:path w="10707049" h="1798784">
                <a:moveTo>
                  <a:pt x="0" y="0"/>
                </a:moveTo>
                <a:lnTo>
                  <a:pt x="10707050" y="0"/>
                </a:lnTo>
                <a:lnTo>
                  <a:pt x="10707050" y="1798785"/>
                </a:lnTo>
                <a:lnTo>
                  <a:pt x="0" y="179878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5084" y="316230"/>
            <a:ext cx="17777832" cy="9827306"/>
          </a:xfrm>
          <a:prstGeom prst="rect">
            <a:avLst/>
          </a:prstGeom>
        </p:spPr>
        <p:txBody>
          <a:bodyPr lIns="0" tIns="0" rIns="0" bIns="0" rtlCol="0" anchor="t">
            <a:spAutoFit/>
          </a:bodyPr>
          <a:lstStyle/>
          <a:p>
            <a:pPr>
              <a:lnSpc>
                <a:spcPts val="5460"/>
              </a:lnSpc>
            </a:pPr>
            <a:r>
              <a:rPr lang="en-US" sz="3900" u="sng" dirty="0">
                <a:solidFill>
                  <a:srgbClr val="F8CF2C"/>
                </a:solidFill>
                <a:latin typeface="Canva Sans Bold"/>
              </a:rPr>
              <a:t>Class A Address</a:t>
            </a:r>
          </a:p>
          <a:p>
            <a:pPr>
              <a:lnSpc>
                <a:spcPts val="5460"/>
              </a:lnSpc>
            </a:pPr>
            <a:endParaRPr lang="en-US" sz="3900" u="sng" dirty="0">
              <a:solidFill>
                <a:srgbClr val="F8CF2C"/>
              </a:solidFill>
              <a:latin typeface="Canva Sans Bold"/>
            </a:endParaRPr>
          </a:p>
          <a:p>
            <a:pPr>
              <a:lnSpc>
                <a:spcPts val="5460"/>
              </a:lnSpc>
            </a:pPr>
            <a:r>
              <a:rPr lang="en-US" sz="3900" dirty="0">
                <a:solidFill>
                  <a:srgbClr val="FFFFFF"/>
                </a:solidFill>
                <a:latin typeface="Canva Sans"/>
              </a:rPr>
              <a:t>·      The </a:t>
            </a:r>
            <a:r>
              <a:rPr lang="en-US" sz="3900" dirty="0">
                <a:solidFill>
                  <a:schemeClr val="accent2"/>
                </a:solidFill>
                <a:latin typeface="Canva Sans"/>
              </a:rPr>
              <a:t>first bit of the first octet</a:t>
            </a:r>
            <a:r>
              <a:rPr lang="en-US" sz="3900" dirty="0">
                <a:solidFill>
                  <a:srgbClr val="FFFFFF"/>
                </a:solidFill>
                <a:latin typeface="Canva Sans"/>
              </a:rPr>
              <a:t> is always set to 0 (zero). </a:t>
            </a:r>
          </a:p>
          <a:p>
            <a:pPr>
              <a:lnSpc>
                <a:spcPts val="5460"/>
              </a:lnSpc>
            </a:pPr>
            <a:r>
              <a:rPr lang="en-US" sz="3900" dirty="0">
                <a:solidFill>
                  <a:srgbClr val="FFFFFF"/>
                </a:solidFill>
                <a:latin typeface="Canva Sans"/>
              </a:rPr>
              <a:t>·      First octet ranges from 1 – 127, i.e.</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6" lvl="1" indent="-421008">
              <a:lnSpc>
                <a:spcPts val="5460"/>
              </a:lnSpc>
              <a:buFont typeface="Arial"/>
              <a:buChar char="•"/>
            </a:pPr>
            <a:r>
              <a:rPr lang="en-US" sz="3900" dirty="0">
                <a:solidFill>
                  <a:srgbClr val="FFFFFF"/>
                </a:solidFill>
                <a:latin typeface="Canva Sans"/>
              </a:rPr>
              <a:t> Class A addresses only include IP starting from 1.x.x.x to 126.x.x.x only.</a:t>
            </a:r>
          </a:p>
          <a:p>
            <a:pPr marL="842016" lvl="1" indent="-421008">
              <a:lnSpc>
                <a:spcPts val="5460"/>
              </a:lnSpc>
              <a:buFont typeface="Arial"/>
              <a:buChar char="•"/>
            </a:pPr>
            <a:r>
              <a:rPr lang="en-US" sz="3900" dirty="0">
                <a:solidFill>
                  <a:srgbClr val="FFFFFF"/>
                </a:solidFill>
                <a:latin typeface="Canva Sans"/>
              </a:rPr>
              <a:t>The IP range 127.x.x.x is reserved for  universal loopback IP addresses.</a:t>
            </a:r>
          </a:p>
          <a:p>
            <a:pPr marL="842016" lvl="1" indent="-421008">
              <a:lnSpc>
                <a:spcPts val="5460"/>
              </a:lnSpc>
              <a:buFont typeface="Arial"/>
              <a:buChar char="•"/>
            </a:pPr>
            <a:r>
              <a:rPr lang="en-US" sz="3900" dirty="0">
                <a:solidFill>
                  <a:srgbClr val="FFFFFF"/>
                </a:solidFill>
                <a:latin typeface="Canva Sans"/>
              </a:rPr>
              <a:t>The default subnet mask for Class A IP address is 255.0.0.0 </a:t>
            </a:r>
          </a:p>
          <a:p>
            <a:pPr>
              <a:lnSpc>
                <a:spcPts val="5460"/>
              </a:lnSpc>
            </a:pPr>
            <a:r>
              <a:rPr lang="en-US" sz="3900" dirty="0">
                <a:solidFill>
                  <a:srgbClr val="FFFFFF"/>
                </a:solidFill>
                <a:latin typeface="Canva Sans"/>
              </a:rPr>
              <a:t>         =&gt; Class A addressing can have 126 networks (2^7 - 2) and 16777214 hosts (2^24 - 2).</a:t>
            </a:r>
          </a:p>
          <a:p>
            <a:pPr marL="842016" lvl="1" indent="-421008">
              <a:lnSpc>
                <a:spcPts val="5460"/>
              </a:lnSpc>
              <a:buFont typeface="Arial"/>
              <a:buChar char="•"/>
            </a:pPr>
            <a:r>
              <a:rPr lang="en-US" sz="3900" dirty="0">
                <a:solidFill>
                  <a:srgbClr val="FFFFFF"/>
                </a:solidFill>
                <a:latin typeface="Canva Sans"/>
              </a:rPr>
              <a:t>Class A IP address format is       							 				             </a:t>
            </a:r>
            <a:r>
              <a:rPr lang="en-US" sz="3900" dirty="0">
                <a:solidFill>
                  <a:srgbClr val="FFC000"/>
                </a:solidFill>
                <a:latin typeface="Canva Sans"/>
              </a:rPr>
              <a:t>0</a:t>
            </a:r>
            <a:r>
              <a:rPr lang="en-US" sz="3900" dirty="0">
                <a:solidFill>
                  <a:schemeClr val="accent3"/>
                </a:solidFill>
                <a:latin typeface="Canva Sans"/>
              </a:rPr>
              <a:t>NNNNNNN</a:t>
            </a:r>
            <a:r>
              <a:rPr lang="en-US" sz="3900" dirty="0">
                <a:solidFill>
                  <a:srgbClr val="FFFFFF"/>
                </a:solidFill>
                <a:latin typeface="Canva Sans"/>
              </a:rPr>
              <a:t>.</a:t>
            </a:r>
            <a:r>
              <a:rPr lang="en-US" sz="3900" dirty="0">
                <a:solidFill>
                  <a:schemeClr val="accent2"/>
                </a:solidFill>
                <a:latin typeface="Canva Sans"/>
              </a:rPr>
              <a:t>HHHHHHHH.HHHHHHHH.HHHHHHHH</a:t>
            </a:r>
          </a:p>
        </p:txBody>
      </p:sp>
      <p:sp>
        <p:nvSpPr>
          <p:cNvPr id="3" name="Freeform 3"/>
          <p:cNvSpPr/>
          <p:nvPr/>
        </p:nvSpPr>
        <p:spPr>
          <a:xfrm>
            <a:off x="5400989" y="3165947"/>
            <a:ext cx="7486023" cy="1684834"/>
          </a:xfrm>
          <a:custGeom>
            <a:avLst/>
            <a:gdLst/>
            <a:ahLst/>
            <a:cxnLst/>
            <a:rect l="l" t="t" r="r" b="b"/>
            <a:pathLst>
              <a:path w="7486023" h="1684834">
                <a:moveTo>
                  <a:pt x="0" y="0"/>
                </a:moveTo>
                <a:lnTo>
                  <a:pt x="7486022" y="0"/>
                </a:lnTo>
                <a:lnTo>
                  <a:pt x="7486022" y="1684833"/>
                </a:lnTo>
                <a:lnTo>
                  <a:pt x="0" y="1684833"/>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7268" y="491807"/>
            <a:ext cx="18120732" cy="9342942"/>
          </a:xfrm>
          <a:prstGeom prst="rect">
            <a:avLst/>
          </a:prstGeom>
        </p:spPr>
        <p:txBody>
          <a:bodyPr lIns="0" tIns="0" rIns="0" bIns="0" rtlCol="0" anchor="t">
            <a:spAutoFit/>
          </a:bodyPr>
          <a:lstStyle/>
          <a:p>
            <a:pPr>
              <a:lnSpc>
                <a:spcPts val="5599"/>
              </a:lnSpc>
            </a:pPr>
            <a:r>
              <a:rPr lang="en-US" sz="3999" u="sng" dirty="0">
                <a:solidFill>
                  <a:srgbClr val="F8CF2C"/>
                </a:solidFill>
                <a:latin typeface="Canva Sans Bold"/>
              </a:rPr>
              <a:t>Class B Address:</a:t>
            </a:r>
          </a:p>
          <a:p>
            <a:pPr>
              <a:lnSpc>
                <a:spcPts val="5179"/>
              </a:lnSpc>
            </a:pPr>
            <a:endParaRPr lang="en-US" sz="3999" u="sng" dirty="0">
              <a:solidFill>
                <a:srgbClr val="F8CF2C"/>
              </a:solidFill>
              <a:latin typeface="Canva Sans Bold"/>
            </a:endParaRPr>
          </a:p>
          <a:p>
            <a:pPr marL="798829" lvl="1" indent="-399415">
              <a:lnSpc>
                <a:spcPts val="5179"/>
              </a:lnSpc>
              <a:buFont typeface="Arial"/>
              <a:buChar char="•"/>
            </a:pPr>
            <a:r>
              <a:rPr lang="en-US" sz="3699" dirty="0">
                <a:solidFill>
                  <a:srgbClr val="FFFFFF"/>
                </a:solidFill>
                <a:latin typeface="Canva Sans"/>
              </a:rPr>
              <a:t>An IP address which belongs to class B has the </a:t>
            </a:r>
            <a:r>
              <a:rPr lang="en-US" sz="3699" dirty="0">
                <a:solidFill>
                  <a:schemeClr val="accent2"/>
                </a:solidFill>
                <a:latin typeface="Canva Sans"/>
              </a:rPr>
              <a:t>first two bits in the first octet </a:t>
            </a:r>
            <a:r>
              <a:rPr lang="en-US" sz="3699" dirty="0">
                <a:solidFill>
                  <a:srgbClr val="FFFFFF"/>
                </a:solidFill>
                <a:latin typeface="Canva Sans"/>
              </a:rPr>
              <a:t>set to 10, i.e.</a:t>
            </a: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marL="798829" lvl="1" indent="-399415">
              <a:lnSpc>
                <a:spcPts val="5179"/>
              </a:lnSpc>
              <a:buFont typeface="Arial"/>
              <a:buChar char="•"/>
            </a:pPr>
            <a:r>
              <a:rPr lang="en-US" sz="3699" dirty="0">
                <a:solidFill>
                  <a:srgbClr val="FFFFFF"/>
                </a:solidFill>
                <a:latin typeface="Canva Sans"/>
              </a:rPr>
              <a:t>Class B IP Addresses range from 128.0.x.x to 191.255.x.x. The default subnet mask for Class B is 255.255.x.x.</a:t>
            </a:r>
          </a:p>
          <a:p>
            <a:pPr>
              <a:lnSpc>
                <a:spcPts val="5179"/>
              </a:lnSpc>
            </a:pPr>
            <a:r>
              <a:rPr lang="en-US" sz="3699" dirty="0">
                <a:solidFill>
                  <a:srgbClr val="FFFFFF"/>
                </a:solidFill>
                <a:latin typeface="Canva Sans"/>
              </a:rPr>
              <a:t>·      Class B has 16384 (2^14) Network addresses and 65534 (2^16 - 2) Host addresses.</a:t>
            </a:r>
          </a:p>
          <a:p>
            <a:pPr>
              <a:lnSpc>
                <a:spcPts val="5179"/>
              </a:lnSpc>
            </a:pPr>
            <a:r>
              <a:rPr lang="en-US" sz="3699" dirty="0">
                <a:solidFill>
                  <a:srgbClr val="FFFFFF"/>
                </a:solidFill>
                <a:latin typeface="Canva Sans"/>
              </a:rPr>
              <a:t>·      Class B IP address format is: </a:t>
            </a:r>
          </a:p>
          <a:p>
            <a:pPr>
              <a:lnSpc>
                <a:spcPts val="5179"/>
              </a:lnSpc>
            </a:pPr>
            <a:r>
              <a:rPr lang="en-US" sz="3699" dirty="0">
                <a:solidFill>
                  <a:srgbClr val="FFC000"/>
                </a:solidFill>
                <a:latin typeface="Canva Sans"/>
              </a:rPr>
              <a:t>                              10</a:t>
            </a:r>
            <a:r>
              <a:rPr lang="en-US" sz="3699" dirty="0">
                <a:solidFill>
                  <a:schemeClr val="accent3"/>
                </a:solidFill>
                <a:latin typeface="Canva Sans"/>
              </a:rPr>
              <a:t>NNNNNN.NNNNNNNN</a:t>
            </a:r>
            <a:r>
              <a:rPr lang="en-US" sz="3699" dirty="0">
                <a:solidFill>
                  <a:srgbClr val="FFFFFF"/>
                </a:solidFill>
                <a:latin typeface="Canva Sans"/>
              </a:rPr>
              <a:t>.</a:t>
            </a:r>
            <a:r>
              <a:rPr lang="en-US" sz="3699" dirty="0">
                <a:solidFill>
                  <a:schemeClr val="accent2"/>
                </a:solidFill>
                <a:latin typeface="Canva Sans"/>
              </a:rPr>
              <a:t>HHHHHHHH.HHHHHHHH</a:t>
            </a:r>
          </a:p>
          <a:p>
            <a:pPr>
              <a:lnSpc>
                <a:spcPts val="5179"/>
              </a:lnSpc>
              <a:spcBef>
                <a:spcPct val="0"/>
              </a:spcBef>
            </a:pPr>
            <a:endParaRPr lang="en-US" sz="3699" dirty="0">
              <a:solidFill>
                <a:srgbClr val="FFFFFF"/>
              </a:solidFill>
              <a:latin typeface="Canva Sans"/>
            </a:endParaRPr>
          </a:p>
        </p:txBody>
      </p:sp>
      <p:sp>
        <p:nvSpPr>
          <p:cNvPr id="3" name="Freeform 3"/>
          <p:cNvSpPr/>
          <p:nvPr/>
        </p:nvSpPr>
        <p:spPr>
          <a:xfrm>
            <a:off x="5234498" y="3038767"/>
            <a:ext cx="7819004" cy="1834860"/>
          </a:xfrm>
          <a:custGeom>
            <a:avLst/>
            <a:gdLst/>
            <a:ahLst/>
            <a:cxnLst/>
            <a:rect l="l" t="t" r="r" b="b"/>
            <a:pathLst>
              <a:path w="7819004" h="1834860">
                <a:moveTo>
                  <a:pt x="0" y="0"/>
                </a:moveTo>
                <a:lnTo>
                  <a:pt x="7819004" y="0"/>
                </a:lnTo>
                <a:lnTo>
                  <a:pt x="7819004" y="1834860"/>
                </a:lnTo>
                <a:lnTo>
                  <a:pt x="0" y="183486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29243"/>
            <a:ext cx="18288000" cy="10006842"/>
          </a:xfrm>
          <a:prstGeom prst="rect">
            <a:avLst/>
          </a:prstGeom>
        </p:spPr>
        <p:txBody>
          <a:bodyPr lIns="0" tIns="0" rIns="0" bIns="0" rtlCol="0" anchor="t">
            <a:spAutoFit/>
          </a:bodyPr>
          <a:lstStyle/>
          <a:p>
            <a:pPr>
              <a:lnSpc>
                <a:spcPts val="6160"/>
              </a:lnSpc>
            </a:pPr>
            <a:r>
              <a:rPr lang="en-US" sz="4400" u="sng" dirty="0">
                <a:solidFill>
                  <a:srgbClr val="F8CF2C"/>
                </a:solidFill>
                <a:latin typeface="Canva Sans Bold"/>
              </a:rPr>
              <a:t>Class C Address</a:t>
            </a:r>
          </a:p>
          <a:p>
            <a:pPr>
              <a:lnSpc>
                <a:spcPts val="6160"/>
              </a:lnSpc>
            </a:pPr>
            <a:endParaRPr lang="en-US" sz="4400" u="sng" dirty="0">
              <a:solidFill>
                <a:srgbClr val="F8CF2C"/>
              </a:solidFill>
              <a:latin typeface="Canva Sans Bold"/>
            </a:endParaRPr>
          </a:p>
          <a:p>
            <a:pPr marL="842013" lvl="1" indent="-421007">
              <a:lnSpc>
                <a:spcPts val="5460"/>
              </a:lnSpc>
              <a:buFont typeface="Arial"/>
              <a:buChar char="•"/>
            </a:pPr>
            <a:r>
              <a:rPr lang="en-US" sz="3900" dirty="0">
                <a:solidFill>
                  <a:srgbClr val="FFFFFF"/>
                </a:solidFill>
                <a:latin typeface="Canva Sans"/>
              </a:rPr>
              <a:t>The first octet of Class C IP address has its </a:t>
            </a:r>
            <a:r>
              <a:rPr lang="en-US" sz="3900" dirty="0">
                <a:solidFill>
                  <a:schemeClr val="accent2"/>
                </a:solidFill>
                <a:latin typeface="Canva Sans"/>
              </a:rPr>
              <a:t>first 3 bits set to 110</a:t>
            </a:r>
            <a:r>
              <a:rPr lang="en-US" sz="3900" dirty="0">
                <a:solidFill>
                  <a:srgbClr val="FFFFFF"/>
                </a:solidFill>
                <a:latin typeface="Canva Sans"/>
              </a:rPr>
              <a:t>, that is −</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3" lvl="1" indent="-421007">
              <a:lnSpc>
                <a:spcPts val="5460"/>
              </a:lnSpc>
              <a:buFont typeface="Arial"/>
              <a:buChar char="•"/>
            </a:pPr>
            <a:r>
              <a:rPr lang="en-US" sz="3900" dirty="0">
                <a:solidFill>
                  <a:srgbClr val="FFFFFF"/>
                </a:solidFill>
                <a:latin typeface="Canva Sans"/>
              </a:rPr>
              <a:t>Class C IP addresses range from 192.0.0.x to 223.255.255.x. The default subnet mask for Class C is 255.255.255.x.</a:t>
            </a:r>
          </a:p>
          <a:p>
            <a:pPr marL="842013" lvl="1" indent="-421007">
              <a:lnSpc>
                <a:spcPts val="5460"/>
              </a:lnSpc>
              <a:buFont typeface="Arial"/>
              <a:buChar char="•"/>
            </a:pPr>
            <a:r>
              <a:rPr lang="en-US" sz="3900" dirty="0">
                <a:solidFill>
                  <a:srgbClr val="FFFFFF"/>
                </a:solidFill>
                <a:latin typeface="Canva Sans"/>
              </a:rPr>
              <a:t>Class C gives 2097152 (2^21) Network addresses and 254 (2^8 - 2) Host addresses.</a:t>
            </a:r>
          </a:p>
          <a:p>
            <a:pPr marL="842013" lvl="1" indent="-421007">
              <a:lnSpc>
                <a:spcPts val="5460"/>
              </a:lnSpc>
              <a:buFont typeface="Arial"/>
              <a:buChar char="•"/>
            </a:pPr>
            <a:r>
              <a:rPr lang="en-US" sz="3900" dirty="0">
                <a:solidFill>
                  <a:srgbClr val="FFFFFF"/>
                </a:solidFill>
                <a:latin typeface="Canva Sans"/>
              </a:rPr>
              <a:t>Class C IP address format is: </a:t>
            </a:r>
          </a:p>
          <a:p>
            <a:pPr>
              <a:lnSpc>
                <a:spcPts val="5460"/>
              </a:lnSpc>
            </a:pPr>
            <a:r>
              <a:rPr lang="en-US" sz="3900" dirty="0">
                <a:solidFill>
                  <a:srgbClr val="FFFFFF"/>
                </a:solidFill>
                <a:latin typeface="Canva Sans"/>
              </a:rPr>
              <a:t>       </a:t>
            </a:r>
            <a:r>
              <a:rPr lang="en-US" sz="3900" dirty="0">
                <a:solidFill>
                  <a:srgbClr val="FFC000"/>
                </a:solidFill>
                <a:latin typeface="Canva Sans"/>
              </a:rPr>
              <a:t>110</a:t>
            </a:r>
            <a:r>
              <a:rPr lang="en-US" sz="3900" dirty="0">
                <a:solidFill>
                  <a:schemeClr val="accent3"/>
                </a:solidFill>
                <a:latin typeface="Canva Sans"/>
              </a:rPr>
              <a:t>NNNNN.NNNNNNNN.NNNNNNNN</a:t>
            </a:r>
            <a:r>
              <a:rPr lang="en-US" sz="3900" dirty="0">
                <a:solidFill>
                  <a:srgbClr val="FFFFFF"/>
                </a:solidFill>
                <a:latin typeface="Canva Sans"/>
              </a:rPr>
              <a:t>.</a:t>
            </a:r>
            <a:r>
              <a:rPr lang="en-US" sz="3900" dirty="0">
                <a:solidFill>
                  <a:schemeClr val="accent2"/>
                </a:solidFill>
                <a:latin typeface="Canva Sans"/>
              </a:rPr>
              <a:t>HHHHHHHH</a:t>
            </a:r>
          </a:p>
          <a:p>
            <a:pPr>
              <a:lnSpc>
                <a:spcPts val="5460"/>
              </a:lnSpc>
              <a:spcBef>
                <a:spcPct val="0"/>
              </a:spcBef>
            </a:pPr>
            <a:endParaRPr lang="en-US" sz="3900" dirty="0">
              <a:solidFill>
                <a:srgbClr val="FFFFFF"/>
              </a:solidFill>
              <a:latin typeface="Canva Sans"/>
            </a:endParaRPr>
          </a:p>
        </p:txBody>
      </p:sp>
      <p:sp>
        <p:nvSpPr>
          <p:cNvPr id="3" name="Freeform 3"/>
          <p:cNvSpPr/>
          <p:nvPr/>
        </p:nvSpPr>
        <p:spPr>
          <a:xfrm>
            <a:off x="4096628" y="2816388"/>
            <a:ext cx="10094743" cy="2087825"/>
          </a:xfrm>
          <a:custGeom>
            <a:avLst/>
            <a:gdLst/>
            <a:ahLst/>
            <a:cxnLst/>
            <a:rect l="l" t="t" r="r" b="b"/>
            <a:pathLst>
              <a:path w="10094743" h="2087825">
                <a:moveTo>
                  <a:pt x="0" y="0"/>
                </a:moveTo>
                <a:lnTo>
                  <a:pt x="10094744" y="0"/>
                </a:lnTo>
                <a:lnTo>
                  <a:pt x="10094744" y="2087825"/>
                </a:lnTo>
                <a:lnTo>
                  <a:pt x="0" y="20878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91465"/>
            <a:ext cx="16230600" cy="10542566"/>
          </a:xfrm>
          <a:prstGeom prst="rect">
            <a:avLst/>
          </a:prstGeom>
        </p:spPr>
        <p:txBody>
          <a:bodyPr lIns="0" tIns="0" rIns="0" bIns="0" rtlCol="0" anchor="t">
            <a:spAutoFit/>
          </a:bodyPr>
          <a:lstStyle/>
          <a:p>
            <a:pPr>
              <a:lnSpc>
                <a:spcPts val="5880"/>
              </a:lnSpc>
            </a:pPr>
            <a:r>
              <a:rPr lang="en-US" sz="4200" u="sng" dirty="0">
                <a:solidFill>
                  <a:srgbClr val="F8CF2C"/>
                </a:solidFill>
                <a:latin typeface="Canva Sans Bold"/>
              </a:rPr>
              <a:t>Class D Address</a:t>
            </a:r>
          </a:p>
          <a:p>
            <a:pPr>
              <a:lnSpc>
                <a:spcPts val="5880"/>
              </a:lnSpc>
            </a:pPr>
            <a:r>
              <a:rPr lang="en-US" sz="4200" dirty="0">
                <a:solidFill>
                  <a:srgbClr val="FFFFFF"/>
                </a:solidFill>
                <a:latin typeface="Canva Sans"/>
              </a:rPr>
              <a:t>·      The </a:t>
            </a:r>
            <a:r>
              <a:rPr lang="en-US" sz="4200" dirty="0">
                <a:solidFill>
                  <a:schemeClr val="accent2"/>
                </a:solidFill>
                <a:latin typeface="Canva Sans"/>
              </a:rPr>
              <a:t>first four bits </a:t>
            </a:r>
            <a:r>
              <a:rPr lang="en-US" sz="4200" dirty="0">
                <a:solidFill>
                  <a:srgbClr val="FFFFFF"/>
                </a:solidFill>
                <a:latin typeface="Canva Sans"/>
              </a:rPr>
              <a:t>of the first octet in Class D IP addresses are set to 1110, giving a range of −</a:t>
            </a: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endParaRPr lang="en-US" sz="4200" dirty="0">
              <a:solidFill>
                <a:srgbClr val="FFFFFF"/>
              </a:solidFill>
              <a:latin typeface="Canva Sans"/>
            </a:endParaRPr>
          </a:p>
          <a:p>
            <a:pPr>
              <a:lnSpc>
                <a:spcPts val="5880"/>
              </a:lnSpc>
            </a:pPr>
            <a:r>
              <a:rPr lang="en-US" sz="4200" dirty="0">
                <a:solidFill>
                  <a:srgbClr val="FFFFFF"/>
                </a:solidFill>
                <a:latin typeface="Canva Sans"/>
              </a:rPr>
              <a:t>·      Class D has IP address range from 224.0.0.0 to 239.255.255.255. </a:t>
            </a:r>
          </a:p>
          <a:p>
            <a:pPr>
              <a:lnSpc>
                <a:spcPts val="5880"/>
              </a:lnSpc>
            </a:pPr>
            <a:r>
              <a:rPr lang="en-US" sz="4200" dirty="0">
                <a:solidFill>
                  <a:srgbClr val="FFFFFF"/>
                </a:solidFill>
                <a:latin typeface="Canva Sans"/>
              </a:rPr>
              <a:t>·      Class D is reserved for Multicasting – data not destined for a particular host  but a pre-determined group of hosts</a:t>
            </a:r>
          </a:p>
          <a:p>
            <a:pPr marL="1943100" lvl="3" indent="-571500">
              <a:lnSpc>
                <a:spcPts val="5880"/>
              </a:lnSpc>
              <a:buFont typeface="Arial" panose="020B0604020202020204" pitchFamily="34" charset="0"/>
              <a:buChar char="•"/>
            </a:pPr>
            <a:r>
              <a:rPr lang="en-US" sz="4200" dirty="0">
                <a:solidFill>
                  <a:srgbClr val="FFFFFF"/>
                </a:solidFill>
                <a:latin typeface="Canva Sans"/>
              </a:rPr>
              <a:t>no need to extract host address from the IP address</a:t>
            </a:r>
          </a:p>
          <a:p>
            <a:pPr marL="1943100" lvl="3" indent="-571500">
              <a:lnSpc>
                <a:spcPts val="5880"/>
              </a:lnSpc>
              <a:buFont typeface="Arial" panose="020B0604020202020204" pitchFamily="34" charset="0"/>
              <a:buChar char="•"/>
            </a:pPr>
            <a:r>
              <a:rPr lang="en-US" sz="4200" dirty="0">
                <a:solidFill>
                  <a:srgbClr val="FFFFFF"/>
                </a:solidFill>
                <a:latin typeface="Canva Sans"/>
              </a:rPr>
              <a:t>does not have any subnet mask.</a:t>
            </a:r>
          </a:p>
          <a:p>
            <a:pPr>
              <a:lnSpc>
                <a:spcPts val="5880"/>
              </a:lnSpc>
              <a:spcBef>
                <a:spcPct val="0"/>
              </a:spcBef>
            </a:pPr>
            <a:endParaRPr lang="en-US" sz="4200" dirty="0">
              <a:solidFill>
                <a:srgbClr val="FFFFFF"/>
              </a:solidFill>
              <a:latin typeface="Canva Sans"/>
            </a:endParaRPr>
          </a:p>
        </p:txBody>
      </p:sp>
      <p:sp>
        <p:nvSpPr>
          <p:cNvPr id="3" name="Freeform 3"/>
          <p:cNvSpPr/>
          <p:nvPr/>
        </p:nvSpPr>
        <p:spPr>
          <a:xfrm>
            <a:off x="4266660" y="3004783"/>
            <a:ext cx="9754680" cy="1995842"/>
          </a:xfrm>
          <a:custGeom>
            <a:avLst/>
            <a:gdLst/>
            <a:ahLst/>
            <a:cxnLst/>
            <a:rect l="l" t="t" r="r" b="b"/>
            <a:pathLst>
              <a:path w="9754680" h="1995842">
                <a:moveTo>
                  <a:pt x="0" y="0"/>
                </a:moveTo>
                <a:lnTo>
                  <a:pt x="9754680" y="0"/>
                </a:lnTo>
                <a:lnTo>
                  <a:pt x="9754680" y="1995842"/>
                </a:lnTo>
                <a:lnTo>
                  <a:pt x="0" y="1995842"/>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28002"/>
            <a:ext cx="16230600" cy="9135745"/>
          </a:xfrm>
          <a:prstGeom prst="rect">
            <a:avLst/>
          </a:prstGeom>
        </p:spPr>
        <p:txBody>
          <a:bodyPr lIns="0" tIns="0" rIns="0" bIns="0" rtlCol="0" anchor="t">
            <a:spAutoFit/>
          </a:bodyPr>
          <a:lstStyle/>
          <a:p>
            <a:pPr>
              <a:lnSpc>
                <a:spcPts val="7279"/>
              </a:lnSpc>
            </a:pPr>
            <a:r>
              <a:rPr lang="en-US" sz="5199" u="sng">
                <a:solidFill>
                  <a:srgbClr val="F8CF2C"/>
                </a:solidFill>
                <a:latin typeface="Canva Sans Bold"/>
              </a:rPr>
              <a:t>Class E Address:</a:t>
            </a:r>
          </a:p>
          <a:p>
            <a:pPr>
              <a:lnSpc>
                <a:spcPts val="7279"/>
              </a:lnSpc>
            </a:pPr>
            <a:endParaRPr lang="en-US" sz="5199" u="sng">
              <a:solidFill>
                <a:srgbClr val="F8CF2C"/>
              </a:solidFill>
              <a:latin typeface="Canva Sans Bold"/>
            </a:endParaRPr>
          </a:p>
          <a:p>
            <a:pPr marL="971553" lvl="1" indent="-485777">
              <a:lnSpc>
                <a:spcPts val="6300"/>
              </a:lnSpc>
              <a:buFont typeface="Arial"/>
              <a:buChar char="•"/>
            </a:pPr>
            <a:r>
              <a:rPr lang="en-US" sz="4500">
                <a:solidFill>
                  <a:srgbClr val="FFFFFF"/>
                </a:solidFill>
                <a:latin typeface="Canva Sans Bold"/>
              </a:rPr>
              <a:t>This IP Class is reserved for experimental purposes only for R&amp;D or Study.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IP addresses in this class ranges from 240.0.0.0 to 255.255.255.254.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Like Class D, this class too does not have any subnet mask.</a:t>
            </a:r>
          </a:p>
          <a:p>
            <a:pPr>
              <a:lnSpc>
                <a:spcPts val="7279"/>
              </a:lnSpc>
              <a:spcBef>
                <a:spcPct val="0"/>
              </a:spcBef>
            </a:pPr>
            <a:endParaRPr lang="en-US" sz="4500">
              <a:solidFill>
                <a:srgbClr val="FFFFFF"/>
              </a:solidFill>
              <a:latin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07814" y="663035"/>
            <a:ext cx="16672373" cy="9029523"/>
          </a:xfrm>
          <a:prstGeom prst="rect">
            <a:avLst/>
          </a:prstGeom>
        </p:spPr>
        <p:txBody>
          <a:bodyPr lIns="0" tIns="0" rIns="0" bIns="0" rtlCol="0" anchor="t">
            <a:spAutoFit/>
          </a:bodyPr>
          <a:lstStyle/>
          <a:p>
            <a:pPr>
              <a:lnSpc>
                <a:spcPts val="5890"/>
              </a:lnSpc>
            </a:pPr>
            <a:r>
              <a:rPr lang="en-US" sz="4207" u="sng" dirty="0">
                <a:solidFill>
                  <a:srgbClr val="FFFFFF"/>
                </a:solidFill>
                <a:latin typeface="Canva Sans Bold"/>
              </a:rPr>
              <a:t>Network – </a:t>
            </a:r>
          </a:p>
          <a:p>
            <a:pPr>
              <a:lnSpc>
                <a:spcPts val="5890"/>
              </a:lnSpc>
            </a:pPr>
            <a:endParaRPr lang="en-US" sz="4207" u="sng" dirty="0">
              <a:solidFill>
                <a:srgbClr val="FFFFFF"/>
              </a:solidFill>
              <a:latin typeface="Canva Sans Bold"/>
            </a:endParaRPr>
          </a:p>
          <a:p>
            <a:pPr marL="908402" lvl="1" indent="-454201">
              <a:lnSpc>
                <a:spcPts val="5890"/>
              </a:lnSpc>
              <a:buFont typeface="Arial"/>
              <a:buChar char="•"/>
            </a:pPr>
            <a:r>
              <a:rPr lang="en-US" sz="4207" dirty="0">
                <a:solidFill>
                  <a:srgbClr val="FFFFFF"/>
                </a:solidFill>
                <a:latin typeface="Canva Sans"/>
              </a:rPr>
              <a:t>A collection of interconnected hosts, via some shared media which can be wired or wireless. </a:t>
            </a:r>
          </a:p>
          <a:p>
            <a:pPr marL="908402" lvl="1" indent="-454201">
              <a:lnSpc>
                <a:spcPts val="5890"/>
              </a:lnSpc>
              <a:buFont typeface="Arial"/>
              <a:buChar char="•"/>
            </a:pPr>
            <a:r>
              <a:rPr lang="en-US" sz="4207" dirty="0">
                <a:solidFill>
                  <a:srgbClr val="FFFFFF"/>
                </a:solidFill>
                <a:latin typeface="Canva Sans"/>
              </a:rPr>
              <a:t>Enables its hosts to share and exchange data and information over the media </a:t>
            </a:r>
          </a:p>
          <a:p>
            <a:pPr marL="2397301" lvl="4" indent="-571500">
              <a:lnSpc>
                <a:spcPts val="5890"/>
              </a:lnSpc>
              <a:buFont typeface="Wingdings" panose="05000000000000000000" pitchFamily="2" charset="2"/>
              <a:buChar char="§"/>
            </a:pPr>
            <a:r>
              <a:rPr lang="en-US" sz="4207" dirty="0">
                <a:solidFill>
                  <a:srgbClr val="FFFFFF"/>
                </a:solidFill>
                <a:latin typeface="Canva Sans"/>
              </a:rPr>
              <a:t>Media can be a </a:t>
            </a:r>
          </a:p>
          <a:p>
            <a:pPr marL="2854501" lvl="5" indent="-571500">
              <a:lnSpc>
                <a:spcPts val="5890"/>
              </a:lnSpc>
              <a:buFont typeface="Arial" panose="020B0604020202020204" pitchFamily="34" charset="0"/>
              <a:buChar char="•"/>
            </a:pPr>
            <a:r>
              <a:rPr lang="en-US" sz="4207" dirty="0">
                <a:solidFill>
                  <a:srgbClr val="FFFFFF"/>
                </a:solidFill>
                <a:latin typeface="Canva Sans"/>
              </a:rPr>
              <a:t>LAN - spanned across an office or</a:t>
            </a:r>
          </a:p>
          <a:p>
            <a:pPr marL="2857500" lvl="5" indent="-571500">
              <a:lnSpc>
                <a:spcPts val="5890"/>
              </a:lnSpc>
              <a:buFont typeface="Arial" panose="020B0604020202020204" pitchFamily="34" charset="0"/>
              <a:buChar char="•"/>
            </a:pPr>
            <a:r>
              <a:rPr lang="en-US" sz="4207" dirty="0">
                <a:solidFill>
                  <a:srgbClr val="FFFFFF"/>
                </a:solidFill>
                <a:latin typeface="Canva Sans"/>
              </a:rPr>
              <a:t>Metro Area NW - spanned across a city or </a:t>
            </a:r>
          </a:p>
          <a:p>
            <a:pPr marL="2857500" lvl="5" indent="-571500">
              <a:lnSpc>
                <a:spcPts val="5890"/>
              </a:lnSpc>
              <a:buFont typeface="Arial" panose="020B0604020202020204" pitchFamily="34" charset="0"/>
              <a:buChar char="•"/>
            </a:pPr>
            <a:r>
              <a:rPr lang="en-US" sz="4207" dirty="0">
                <a:solidFill>
                  <a:srgbClr val="FFFFFF"/>
                </a:solidFill>
                <a:latin typeface="Canva Sans"/>
              </a:rPr>
              <a:t>Wide Area NW - can be spanned across</a:t>
            </a:r>
          </a:p>
          <a:p>
            <a:pPr>
              <a:lnSpc>
                <a:spcPts val="5890"/>
              </a:lnSpc>
            </a:pPr>
            <a:r>
              <a:rPr lang="en-US" sz="4207" dirty="0">
                <a:solidFill>
                  <a:srgbClr val="FFFFFF"/>
                </a:solidFill>
                <a:latin typeface="Canva Sans"/>
              </a:rPr>
              <a:t>                     cities and states</a:t>
            </a:r>
          </a:p>
          <a:p>
            <a:pPr>
              <a:lnSpc>
                <a:spcPts val="5890"/>
              </a:lnSpc>
            </a:pPr>
            <a:endParaRPr lang="en-US" sz="4207" dirty="0">
              <a:solidFill>
                <a:srgbClr val="FFFFFF"/>
              </a:solidFill>
              <a:latin typeface="Canva Sans"/>
            </a:endParaRPr>
          </a:p>
        </p:txBody>
      </p:sp>
    </p:spTree>
    <p:extLst>
      <p:ext uri="{BB962C8B-B14F-4D97-AF65-F5344CB8AC3E}">
        <p14:creationId xmlns:p14="http://schemas.microsoft.com/office/powerpoint/2010/main" val="231701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7640"/>
            <a:ext cx="18288000" cy="10341293"/>
          </a:xfrm>
          <a:prstGeom prst="rect">
            <a:avLst/>
          </a:prstGeom>
        </p:spPr>
        <p:txBody>
          <a:bodyPr lIns="0" tIns="0" rIns="0" bIns="0" rtlCol="0" anchor="t">
            <a:spAutoFit/>
          </a:bodyPr>
          <a:lstStyle/>
          <a:p>
            <a:pPr>
              <a:lnSpc>
                <a:spcPts val="5369"/>
              </a:lnSpc>
            </a:pPr>
            <a:r>
              <a:rPr lang="en-US" sz="3835" u="sng" dirty="0">
                <a:solidFill>
                  <a:srgbClr val="F8CF2C"/>
                </a:solidFill>
                <a:latin typeface="Canva Sans Bold"/>
              </a:rPr>
              <a:t>IPv4 - Subnetting</a:t>
            </a:r>
          </a:p>
          <a:p>
            <a:pPr>
              <a:lnSpc>
                <a:spcPts val="5369"/>
              </a:lnSpc>
            </a:pPr>
            <a:endParaRPr lang="en-US" sz="3835" u="sng" dirty="0">
              <a:solidFill>
                <a:srgbClr val="F8CF2C"/>
              </a:solidFill>
              <a:latin typeface="Canva Sans Bold"/>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Classful IP </a:t>
            </a:r>
            <a:r>
              <a:rPr lang="en-US" sz="3835" dirty="0">
                <a:solidFill>
                  <a:srgbClr val="FFFFFF"/>
                </a:solidFill>
                <a:latin typeface="Canva Sans"/>
              </a:rPr>
              <a:t>addressing:</a:t>
            </a:r>
          </a:p>
          <a:p>
            <a:pPr marL="1742456" lvl="3" indent="-414028">
              <a:lnSpc>
                <a:spcPts val="5369"/>
              </a:lnSpc>
              <a:buFont typeface="Arial"/>
              <a:buChar char="•"/>
            </a:pPr>
            <a:r>
              <a:rPr lang="en-US" sz="3835" dirty="0">
                <a:solidFill>
                  <a:srgbClr val="FFFFFF"/>
                </a:solidFill>
                <a:latin typeface="Canva Sans"/>
              </a:rPr>
              <a:t>Each class has its own default subnet mask.</a:t>
            </a:r>
          </a:p>
          <a:p>
            <a:pPr marL="1742456" lvl="3" indent="-414028">
              <a:lnSpc>
                <a:spcPts val="5369"/>
              </a:lnSpc>
              <a:buFont typeface="Arial"/>
              <a:buChar char="•"/>
            </a:pPr>
            <a:r>
              <a:rPr lang="en-US" sz="3835" dirty="0">
                <a:solidFill>
                  <a:srgbClr val="FFFFFF"/>
                </a:solidFill>
                <a:latin typeface="Canva Sans"/>
              </a:rPr>
              <a:t>Prefixed number of Networks and Hosts per network. </a:t>
            </a:r>
          </a:p>
          <a:p>
            <a:pPr marL="1742456" lvl="3" indent="-414028">
              <a:lnSpc>
                <a:spcPts val="5369"/>
              </a:lnSpc>
              <a:buFont typeface="Arial"/>
              <a:buChar char="•"/>
            </a:pPr>
            <a:r>
              <a:rPr lang="en-US" sz="3835" dirty="0">
                <a:solidFill>
                  <a:srgbClr val="FFFFFF"/>
                </a:solidFill>
                <a:latin typeface="Canva Sans"/>
              </a:rPr>
              <a:t>No flexibility to have less number of Hosts per Network or more Networks per IP Class.</a:t>
            </a:r>
          </a:p>
          <a:p>
            <a:pPr>
              <a:lnSpc>
                <a:spcPts val="5369"/>
              </a:lnSpc>
            </a:pPr>
            <a:endParaRPr lang="en-US" sz="3835" dirty="0">
              <a:solidFill>
                <a:srgbClr val="FFFFFF"/>
              </a:solidFill>
              <a:latin typeface="Canva Sans"/>
            </a:endParaRPr>
          </a:p>
          <a:p>
            <a:pPr>
              <a:lnSpc>
                <a:spcPts val="5369"/>
              </a:lnSpc>
            </a:pPr>
            <a:r>
              <a:rPr lang="en-US" sz="3835" dirty="0">
                <a:solidFill>
                  <a:srgbClr val="FFFFFF"/>
                </a:solidFill>
                <a:latin typeface="Canva Sans"/>
              </a:rPr>
              <a:t>	</a:t>
            </a:r>
            <a:r>
              <a:rPr lang="en-US" sz="3835" dirty="0">
                <a:solidFill>
                  <a:schemeClr val="accent2"/>
                </a:solidFill>
                <a:latin typeface="Canva Sans"/>
              </a:rPr>
              <a:t>CIDR</a:t>
            </a:r>
            <a:r>
              <a:rPr lang="en-US" sz="3835" dirty="0">
                <a:solidFill>
                  <a:srgbClr val="FFFFFF"/>
                </a:solidFill>
                <a:latin typeface="Canva Sans"/>
              </a:rPr>
              <a:t> - Classless Inter Domain Routing</a:t>
            </a:r>
          </a:p>
          <a:p>
            <a:pPr marL="1943100" lvl="3" indent="-571500">
              <a:lnSpc>
                <a:spcPts val="5369"/>
              </a:lnSpc>
              <a:buFont typeface="Arial" panose="020B0604020202020204" pitchFamily="34" charset="0"/>
              <a:buChar char="•"/>
            </a:pPr>
            <a:r>
              <a:rPr lang="en-US" sz="3835" dirty="0">
                <a:solidFill>
                  <a:srgbClr val="FFFFFF"/>
                </a:solidFill>
                <a:latin typeface="Canva Sans"/>
              </a:rPr>
              <a:t>provides flexibility to borrow bits of Host part and use them to have more Networks in that Network, called Subnets. </a:t>
            </a:r>
          </a:p>
          <a:p>
            <a:pPr marL="1742456" lvl="3" indent="-414028">
              <a:lnSpc>
                <a:spcPts val="5369"/>
              </a:lnSpc>
              <a:buFont typeface="Arial"/>
              <a:buChar char="•"/>
            </a:pPr>
            <a:r>
              <a:rPr lang="en-US" sz="3835" dirty="0">
                <a:solidFill>
                  <a:srgbClr val="FFFFFF"/>
                </a:solidFill>
                <a:latin typeface="Canva Sans"/>
              </a:rPr>
              <a:t> By using subnetting, one single Class A IP address can be used to have smaller sub-networks which provides better network management capabilities.</a:t>
            </a:r>
          </a:p>
          <a:p>
            <a:pPr>
              <a:lnSpc>
                <a:spcPts val="5369"/>
              </a:lnSpc>
              <a:spcBef>
                <a:spcPct val="0"/>
              </a:spcBef>
            </a:pPr>
            <a:endParaRPr lang="en-US" sz="3835" dirty="0">
              <a:solidFill>
                <a:srgbClr val="FFFFFF"/>
              </a:solidFill>
              <a:latin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0340"/>
            <a:ext cx="18135600" cy="9182707"/>
          </a:xfrm>
          <a:prstGeom prst="rect">
            <a:avLst/>
          </a:prstGeom>
        </p:spPr>
        <p:txBody>
          <a:bodyPr wrap="square" lIns="0" tIns="0" rIns="0" bIns="0" rtlCol="0" anchor="t">
            <a:spAutoFit/>
          </a:bodyPr>
          <a:lstStyle/>
          <a:p>
            <a:pPr>
              <a:lnSpc>
                <a:spcPts val="5995"/>
              </a:lnSpc>
            </a:pPr>
            <a:r>
              <a:rPr lang="en-US" sz="4282" u="sng" dirty="0">
                <a:solidFill>
                  <a:srgbClr val="F8CF2C"/>
                </a:solidFill>
                <a:latin typeface="Canva Sans Bold"/>
              </a:rPr>
              <a:t>Class A Subnets:</a:t>
            </a:r>
          </a:p>
          <a:p>
            <a:pPr>
              <a:lnSpc>
                <a:spcPts val="5995"/>
              </a:lnSpc>
            </a:pPr>
            <a:endParaRPr lang="en-US" sz="4282" u="sng" dirty="0">
              <a:solidFill>
                <a:srgbClr val="F8CF2C"/>
              </a:solidFill>
              <a:latin typeface="Canva Sans Bold"/>
            </a:endParaRPr>
          </a:p>
          <a:p>
            <a:pPr marL="924611" lvl="1" indent="-462305">
              <a:lnSpc>
                <a:spcPts val="5995"/>
              </a:lnSpc>
              <a:buFont typeface="Arial"/>
              <a:buChar char="•"/>
            </a:pPr>
            <a:r>
              <a:rPr lang="en-US" sz="4282" dirty="0">
                <a:solidFill>
                  <a:srgbClr val="FFFFFF"/>
                </a:solidFill>
                <a:latin typeface="Canva Sans"/>
              </a:rPr>
              <a:t>The default subnet mask for Class A IP address is 255.0.0.0 =&gt;126(2^7 - 2) networks and 16777214 (2^24 - 2) hosts.</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If one MSB (Most Significant Bit) is borrowed from host bits of Second octet and added to Network address, it creates two Subnets (2^1 = 2) with (2^23 - 2) 8388606 Hosts per Subnet.</a:t>
            </a:r>
          </a:p>
          <a:p>
            <a:pPr marL="924611" lvl="1" indent="-462305">
              <a:lnSpc>
                <a:spcPts val="5995"/>
              </a:lnSpc>
              <a:buFont typeface="Arial"/>
              <a:buChar char="•"/>
            </a:pPr>
            <a:endParaRPr lang="en-US" sz="4282" dirty="0">
              <a:solidFill>
                <a:srgbClr val="FFFFFF"/>
              </a:solidFill>
              <a:latin typeface="Canva Sans"/>
            </a:endParaRPr>
          </a:p>
          <a:p>
            <a:pPr marL="924611" lvl="1" indent="-462305">
              <a:lnSpc>
                <a:spcPts val="5995"/>
              </a:lnSpc>
              <a:buFont typeface="Arial"/>
              <a:buChar char="•"/>
            </a:pPr>
            <a:r>
              <a:rPr lang="en-US" sz="4282" dirty="0">
                <a:solidFill>
                  <a:srgbClr val="FFFFFF"/>
                </a:solidFill>
                <a:latin typeface="Canva Sans"/>
              </a:rPr>
              <a:t>Sub-netting cannot be implemented by using more than 30 bits as Network Bits, which provides less than two hosts per subnet.</a:t>
            </a:r>
          </a:p>
          <a:p>
            <a:pPr>
              <a:lnSpc>
                <a:spcPts val="5995"/>
              </a:lnSpc>
              <a:spcBef>
                <a:spcPct val="0"/>
              </a:spcBef>
            </a:pPr>
            <a:endParaRPr lang="en-US" sz="4282" dirty="0">
              <a:solidFill>
                <a:srgbClr val="FFFFFF"/>
              </a:solidFill>
              <a:latin typeface="Canv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5945049" y="2460771"/>
            <a:ext cx="6393472" cy="6797529"/>
          </a:xfrm>
          <a:custGeom>
            <a:avLst/>
            <a:gdLst/>
            <a:ahLst/>
            <a:cxnLst/>
            <a:rect l="l" t="t" r="r" b="b"/>
            <a:pathLst>
              <a:path w="6393472" h="6797529">
                <a:moveTo>
                  <a:pt x="0" y="0"/>
                </a:moveTo>
                <a:lnTo>
                  <a:pt x="6393473" y="0"/>
                </a:lnTo>
                <a:lnTo>
                  <a:pt x="6393473" y="6797529"/>
                </a:lnTo>
                <a:lnTo>
                  <a:pt x="0" y="6797529"/>
                </a:lnTo>
                <a:lnTo>
                  <a:pt x="0" y="0"/>
                </a:lnTo>
                <a:close/>
              </a:path>
            </a:pathLst>
          </a:custGeom>
          <a:blipFill>
            <a:blip r:embed="rId2"/>
            <a:stretch>
              <a:fillRect t="-1381" b="-1381"/>
            </a:stretch>
          </a:blipFill>
        </p:spPr>
        <p:txBody>
          <a:bodyPr/>
          <a:lstStyle/>
          <a:p>
            <a:endParaRPr lang="en-US"/>
          </a:p>
        </p:txBody>
      </p:sp>
      <p:sp>
        <p:nvSpPr>
          <p:cNvPr id="3" name="TextBox 3"/>
          <p:cNvSpPr txBox="1"/>
          <p:nvPr/>
        </p:nvSpPr>
        <p:spPr>
          <a:xfrm>
            <a:off x="1028700" y="981075"/>
            <a:ext cx="16230600" cy="1054736"/>
          </a:xfrm>
          <a:prstGeom prst="rect">
            <a:avLst/>
          </a:prstGeom>
        </p:spPr>
        <p:txBody>
          <a:bodyPr lIns="0" tIns="0" rIns="0" bIns="0" rtlCol="0" anchor="t">
            <a:spAutoFit/>
          </a:bodyPr>
          <a:lstStyle/>
          <a:p>
            <a:pPr>
              <a:lnSpc>
                <a:spcPts val="4339"/>
              </a:lnSpc>
              <a:spcBef>
                <a:spcPct val="0"/>
              </a:spcBef>
            </a:pPr>
            <a:r>
              <a:rPr lang="en-US" sz="3099">
                <a:solidFill>
                  <a:srgbClr val="FFFFFF"/>
                </a:solidFill>
                <a:latin typeface="Canva Sans Bold"/>
              </a:rPr>
              <a:t>The Subnet mask is changed accordingly to reflect subnetting. Given below is a list of all possible combination of Class A subnets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4841171" y="3268762"/>
            <a:ext cx="8605659" cy="5989538"/>
          </a:xfrm>
          <a:custGeom>
            <a:avLst/>
            <a:gdLst/>
            <a:ahLst/>
            <a:cxnLst/>
            <a:rect l="l" t="t" r="r" b="b"/>
            <a:pathLst>
              <a:path w="8605659" h="5989538">
                <a:moveTo>
                  <a:pt x="0" y="0"/>
                </a:moveTo>
                <a:lnTo>
                  <a:pt x="8605658" y="0"/>
                </a:lnTo>
                <a:lnTo>
                  <a:pt x="8605658" y="5989538"/>
                </a:lnTo>
                <a:lnTo>
                  <a:pt x="0" y="598953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4350" y="312805"/>
            <a:ext cx="17773650" cy="2647950"/>
          </a:xfrm>
          <a:prstGeom prst="rect">
            <a:avLst/>
          </a:prstGeom>
        </p:spPr>
        <p:txBody>
          <a:bodyPr lIns="0" tIns="0" rIns="0" bIns="0" rtlCol="0" anchor="t">
            <a:spAutoFit/>
          </a:bodyPr>
          <a:lstStyle/>
          <a:p>
            <a:pPr>
              <a:lnSpc>
                <a:spcPts val="4200"/>
              </a:lnSpc>
              <a:spcBef>
                <a:spcPct val="0"/>
              </a:spcBef>
            </a:pPr>
            <a:r>
              <a:rPr lang="en-US" sz="3000" u="sng" dirty="0">
                <a:solidFill>
                  <a:srgbClr val="F8CF2C"/>
                </a:solidFill>
                <a:latin typeface="Canva Sans Bold"/>
              </a:rPr>
              <a:t>Class B Subnets:</a:t>
            </a:r>
          </a:p>
          <a:p>
            <a:pPr marL="647700" lvl="1" indent="-323850">
              <a:lnSpc>
                <a:spcPts val="4200"/>
              </a:lnSpc>
              <a:buFont typeface="Arial"/>
              <a:buChar char="•"/>
            </a:pPr>
            <a:r>
              <a:rPr lang="en-US" sz="3000" dirty="0">
                <a:solidFill>
                  <a:srgbClr val="FFFFFF"/>
                </a:solidFill>
                <a:latin typeface="Canva Sans"/>
              </a:rPr>
              <a:t>The default subnet mask for Class B IP address is 255.255.0.0 =&gt;14 bits are used as Network bits providing 16384(2^14) Networks and 65534(2^16-2) Hosts.</a:t>
            </a:r>
          </a:p>
          <a:p>
            <a:pPr marL="647700" lvl="1" indent="-323850">
              <a:lnSpc>
                <a:spcPts val="4200"/>
              </a:lnSpc>
              <a:buFont typeface="Arial"/>
              <a:buChar char="•"/>
            </a:pPr>
            <a:r>
              <a:rPr lang="en-US" sz="3000" dirty="0">
                <a:solidFill>
                  <a:srgbClr val="FFFFFF"/>
                </a:solidFill>
                <a:latin typeface="Canva Sans"/>
              </a:rPr>
              <a:t>Class B can be sub netted by borrowing bits from Host bits. </a:t>
            </a:r>
          </a:p>
          <a:p>
            <a:pPr marL="647700" lvl="1" indent="-323850">
              <a:lnSpc>
                <a:spcPts val="4200"/>
              </a:lnSpc>
              <a:spcBef>
                <a:spcPct val="0"/>
              </a:spcBef>
              <a:buFont typeface="Arial"/>
              <a:buChar char="•"/>
            </a:pPr>
            <a:r>
              <a:rPr lang="en-US" sz="3000" dirty="0">
                <a:solidFill>
                  <a:srgbClr val="FFFFFF"/>
                </a:solidFill>
                <a:latin typeface="Canva Sans"/>
              </a:rPr>
              <a:t>Given below  all possible combination of Class B subnetting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379211" y="4842163"/>
            <a:ext cx="11529579" cy="4163825"/>
          </a:xfrm>
          <a:custGeom>
            <a:avLst/>
            <a:gdLst/>
            <a:ahLst/>
            <a:cxnLst/>
            <a:rect l="l" t="t" r="r" b="b"/>
            <a:pathLst>
              <a:path w="11529579" h="4163825">
                <a:moveTo>
                  <a:pt x="0" y="0"/>
                </a:moveTo>
                <a:lnTo>
                  <a:pt x="11529578" y="0"/>
                </a:lnTo>
                <a:lnTo>
                  <a:pt x="11529578" y="4163825"/>
                </a:lnTo>
                <a:lnTo>
                  <a:pt x="0" y="416382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327512"/>
            <a:ext cx="18288000" cy="4001224"/>
          </a:xfrm>
          <a:prstGeom prst="rect">
            <a:avLst/>
          </a:prstGeom>
        </p:spPr>
        <p:txBody>
          <a:bodyPr lIns="0" tIns="0" rIns="0" bIns="0" rtlCol="0" anchor="t">
            <a:spAutoFit/>
          </a:bodyPr>
          <a:lstStyle/>
          <a:p>
            <a:pPr>
              <a:lnSpc>
                <a:spcPts val="4480"/>
              </a:lnSpc>
              <a:spcBef>
                <a:spcPct val="0"/>
              </a:spcBef>
            </a:pPr>
            <a:r>
              <a:rPr lang="en-US" sz="3200" u="sng" dirty="0">
                <a:solidFill>
                  <a:srgbClr val="F8CF2C"/>
                </a:solidFill>
                <a:latin typeface="Canva Sans Bold"/>
              </a:rPr>
              <a:t>Class C Subnets:</a:t>
            </a:r>
          </a:p>
          <a:p>
            <a:pPr>
              <a:lnSpc>
                <a:spcPts val="4480"/>
              </a:lnSpc>
              <a:spcBef>
                <a:spcPct val="0"/>
              </a:spcBef>
            </a:pPr>
            <a:endParaRPr lang="en-US" sz="3200" u="sng" dirty="0">
              <a:solidFill>
                <a:srgbClr val="F8CF2C"/>
              </a:solidFill>
              <a:latin typeface="Canva Sans Bold"/>
            </a:endParaRPr>
          </a:p>
          <a:p>
            <a:pPr marL="690881" lvl="1" indent="-345440">
              <a:lnSpc>
                <a:spcPts val="4480"/>
              </a:lnSpc>
              <a:buFont typeface="Arial"/>
              <a:buChar char="•"/>
            </a:pPr>
            <a:r>
              <a:rPr lang="en-US" sz="3200" dirty="0">
                <a:solidFill>
                  <a:srgbClr val="FFFFFF"/>
                </a:solidFill>
                <a:latin typeface="Canva Sans"/>
              </a:rPr>
              <a:t>The default subnet mask for Class C IP address is 255.255.255.0 =&gt; 21 bits are used as Network bits providing 2097152 (2^21) Networks,  and 254 (2^8-2) Hosts.</a:t>
            </a:r>
          </a:p>
          <a:p>
            <a:pPr marL="690881" lvl="1" indent="-345440">
              <a:lnSpc>
                <a:spcPts val="4480"/>
              </a:lnSpc>
              <a:spcBef>
                <a:spcPct val="0"/>
              </a:spcBef>
              <a:buFont typeface="Arial"/>
              <a:buChar char="•"/>
            </a:pPr>
            <a:r>
              <a:rPr lang="en-US" sz="3200" dirty="0">
                <a:solidFill>
                  <a:srgbClr val="FFFFFF"/>
                </a:solidFill>
                <a:latin typeface="Canva Sans"/>
              </a:rPr>
              <a:t>Class C IP addresses are normally assigned to a very small size network as it can only have 254 hosts in a network. </a:t>
            </a:r>
          </a:p>
          <a:p>
            <a:pPr marL="690881" lvl="1" indent="-345440">
              <a:lnSpc>
                <a:spcPts val="4480"/>
              </a:lnSpc>
              <a:spcBef>
                <a:spcPct val="0"/>
              </a:spcBef>
              <a:buFont typeface="Arial"/>
              <a:buChar char="•"/>
            </a:pPr>
            <a:r>
              <a:rPr lang="en-US" sz="3200" dirty="0">
                <a:solidFill>
                  <a:srgbClr val="FFFFFF"/>
                </a:solidFill>
                <a:latin typeface="Canva Sans"/>
              </a:rPr>
              <a:t>Given below all possible combination of Class C subnetting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307019" y="1632585"/>
            <a:ext cx="15673963" cy="7630550"/>
          </a:xfrm>
          <a:prstGeom prst="rect">
            <a:avLst/>
          </a:prstGeom>
        </p:spPr>
        <p:txBody>
          <a:bodyPr lIns="0" tIns="0" rIns="0" bIns="0" rtlCol="0" anchor="t">
            <a:spAutoFit/>
          </a:bodyPr>
          <a:lstStyle/>
          <a:p>
            <a:pPr>
              <a:lnSpc>
                <a:spcPts val="4620"/>
              </a:lnSpc>
              <a:spcBef>
                <a:spcPct val="0"/>
              </a:spcBef>
            </a:pPr>
            <a:r>
              <a:rPr lang="en-US" sz="3300" u="sng" dirty="0">
                <a:solidFill>
                  <a:srgbClr val="F8CF2C"/>
                </a:solidFill>
                <a:latin typeface="Canva Sans Bold"/>
              </a:rPr>
              <a:t>IPv4 – Variable Length Subnet Mask(VLSM)</a:t>
            </a:r>
          </a:p>
          <a:p>
            <a:pPr>
              <a:lnSpc>
                <a:spcPts val="4620"/>
              </a:lnSpc>
              <a:spcBef>
                <a:spcPct val="0"/>
              </a:spcBef>
            </a:pPr>
            <a:endParaRPr lang="en-US" sz="3300" u="sng" dirty="0">
              <a:solidFill>
                <a:srgbClr val="F8CF2C"/>
              </a:solidFill>
              <a:latin typeface="Canva Sans Bold"/>
            </a:endParaRPr>
          </a:p>
          <a:p>
            <a:pPr marL="712470" lvl="1" indent="-356235">
              <a:lnSpc>
                <a:spcPts val="4620"/>
              </a:lnSpc>
              <a:buFont typeface="Arial"/>
              <a:buChar char="•"/>
            </a:pPr>
            <a:r>
              <a:rPr lang="en-US" sz="3300" dirty="0">
                <a:solidFill>
                  <a:srgbClr val="FFFFFF"/>
                </a:solidFill>
                <a:latin typeface="Canva Sans Bold"/>
              </a:rPr>
              <a:t>Customers requiring IP addresses approach the ISP(Internet Service Providers).</a:t>
            </a:r>
          </a:p>
          <a:p>
            <a:pPr marL="914400" lvl="1" indent="-457200">
              <a:lnSpc>
                <a:spcPts val="4620"/>
              </a:lnSpc>
              <a:spcBef>
                <a:spcPct val="0"/>
              </a:spcBef>
              <a:buFont typeface="Arial" panose="020B0604020202020204" pitchFamily="34" charset="0"/>
              <a:buChar char="•"/>
            </a:pPr>
            <a:r>
              <a:rPr lang="en-US" sz="3300" dirty="0">
                <a:solidFill>
                  <a:srgbClr val="FFFFFF"/>
                </a:solidFill>
                <a:latin typeface="Canva Sans Bold"/>
              </a:rPr>
              <a:t>For an ISP -  not feasible to divide the IP addresses into fixed size subnets.</a:t>
            </a:r>
          </a:p>
          <a:p>
            <a:pPr marL="712470" lvl="1" indent="-356235">
              <a:lnSpc>
                <a:spcPts val="4620"/>
              </a:lnSpc>
              <a:buFont typeface="Arial"/>
              <a:buChar char="•"/>
            </a:pPr>
            <a:r>
              <a:rPr lang="en-US" sz="3300" dirty="0">
                <a:solidFill>
                  <a:srgbClr val="FFFFFF"/>
                </a:solidFill>
                <a:latin typeface="Canva Sans Bold"/>
              </a:rPr>
              <a:t> ISPs will want to subnet the subnets in such a way which results in minimum wastage of IP addresses.</a:t>
            </a:r>
          </a:p>
          <a:p>
            <a:pPr marL="712470" lvl="1" indent="-356235">
              <a:lnSpc>
                <a:spcPts val="4620"/>
              </a:lnSpc>
              <a:spcBef>
                <a:spcPct val="0"/>
              </a:spcBef>
              <a:buFont typeface="Arial"/>
              <a:buChar char="•"/>
            </a:pPr>
            <a:r>
              <a:rPr lang="en-US" sz="3300" dirty="0">
                <a:solidFill>
                  <a:srgbClr val="FFFFFF"/>
                </a:solidFill>
                <a:latin typeface="Canva Sans Bold"/>
              </a:rPr>
              <a:t>Ex PSG Tech and PSGR </a:t>
            </a:r>
            <a:r>
              <a:rPr lang="en-US" sz="3300" dirty="0" err="1">
                <a:solidFill>
                  <a:srgbClr val="FFFFFF"/>
                </a:solidFill>
                <a:latin typeface="Canva Sans Bold"/>
              </a:rPr>
              <a:t>Krishnammal</a:t>
            </a:r>
            <a:r>
              <a:rPr lang="en-US" sz="3300" dirty="0">
                <a:solidFill>
                  <a:srgbClr val="FFFFFF"/>
                </a:solidFill>
                <a:latin typeface="Canva Sans Bold"/>
              </a:rPr>
              <a:t> college may approach the same ISP provider in the region with different no of host requirements. May have same Class C address(subnet mask 255.255.255.x), but the 4th octet of the Subnet Mask will have different masking bits to differentiate the 2 NW IP address allotment.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213610"/>
            <a:ext cx="16230600" cy="5793105"/>
          </a:xfrm>
          <a:prstGeom prst="rect">
            <a:avLst/>
          </a:prstGeom>
        </p:spPr>
        <p:txBody>
          <a:bodyPr lIns="0" tIns="0" rIns="0" bIns="0" rtlCol="0" anchor="t">
            <a:spAutoFit/>
          </a:bodyPr>
          <a:lstStyle/>
          <a:p>
            <a:pPr>
              <a:lnSpc>
                <a:spcPts val="4620"/>
              </a:lnSpc>
              <a:spcBef>
                <a:spcPct val="0"/>
              </a:spcBef>
            </a:pPr>
            <a:r>
              <a:rPr lang="en-US" sz="3300">
                <a:solidFill>
                  <a:srgbClr val="FFFFFF"/>
                </a:solidFill>
                <a:latin typeface="Canva Sans Bold"/>
              </a:rPr>
              <a:t>An example of VLSM within an organisation:</a:t>
            </a:r>
          </a:p>
          <a:p>
            <a:pPr>
              <a:lnSpc>
                <a:spcPts val="4620"/>
              </a:lnSpc>
              <a:spcBef>
                <a:spcPct val="0"/>
              </a:spcBef>
            </a:pPr>
            <a:endParaRPr lang="en-US" sz="3300">
              <a:solidFill>
                <a:srgbClr val="FFFFFF"/>
              </a:solidFill>
              <a:latin typeface="Canva Sans Bold"/>
            </a:endParaRPr>
          </a:p>
          <a:p>
            <a:pPr marL="712470" lvl="1" indent="-356235">
              <a:lnSpc>
                <a:spcPts val="4620"/>
              </a:lnSpc>
              <a:buFont typeface="Arial"/>
              <a:buChar char="•"/>
            </a:pPr>
            <a:r>
              <a:rPr lang="en-US" sz="3300">
                <a:solidFill>
                  <a:srgbClr val="FFFFFF"/>
                </a:solidFill>
                <a:latin typeface="Canva Sans"/>
              </a:rPr>
              <a:t>Administrator of 192.168.1.0/24 network – 24 bits used for NW address, 255.255.255.x is the sub net mask.</a:t>
            </a:r>
          </a:p>
          <a:p>
            <a:pPr marL="712470" lvl="1" indent="-356235">
              <a:lnSpc>
                <a:spcPts val="4620"/>
              </a:lnSpc>
              <a:spcBef>
                <a:spcPct val="0"/>
              </a:spcBef>
              <a:buFont typeface="Arial"/>
              <a:buChar char="•"/>
            </a:pPr>
            <a:r>
              <a:rPr lang="en-US" sz="3300">
                <a:solidFill>
                  <a:srgbClr val="FFFFFF"/>
                </a:solidFill>
                <a:latin typeface="Canva Sans"/>
              </a:rPr>
              <a:t>Has 3 different departments with different number of hosts – </a:t>
            </a:r>
          </a:p>
          <a:p>
            <a:pPr marL="712470" lvl="1" indent="-356235">
              <a:lnSpc>
                <a:spcPts val="4620"/>
              </a:lnSpc>
              <a:spcBef>
                <a:spcPct val="0"/>
              </a:spcBef>
              <a:buFont typeface="Arial"/>
              <a:buChar char="•"/>
            </a:pPr>
            <a:r>
              <a:rPr lang="en-US" sz="3300">
                <a:solidFill>
                  <a:srgbClr val="FFFFFF"/>
                </a:solidFill>
                <a:latin typeface="Canva Sans"/>
              </a:rPr>
              <a:t>Sales - 100 computers</a:t>
            </a:r>
          </a:p>
          <a:p>
            <a:pPr marL="712470" lvl="1" indent="-356235">
              <a:lnSpc>
                <a:spcPts val="4620"/>
              </a:lnSpc>
              <a:spcBef>
                <a:spcPct val="0"/>
              </a:spcBef>
              <a:buFont typeface="Arial"/>
              <a:buChar char="•"/>
            </a:pPr>
            <a:r>
              <a:rPr lang="en-US" sz="3300">
                <a:solidFill>
                  <a:srgbClr val="FFFFFF"/>
                </a:solidFill>
                <a:latin typeface="Canva Sans"/>
              </a:rPr>
              <a:t>Purchase - 50 computers</a:t>
            </a:r>
          </a:p>
          <a:p>
            <a:pPr marL="712470" lvl="1" indent="-356235">
              <a:lnSpc>
                <a:spcPts val="4620"/>
              </a:lnSpc>
              <a:spcBef>
                <a:spcPct val="0"/>
              </a:spcBef>
              <a:buFont typeface="Arial"/>
              <a:buChar char="•"/>
            </a:pPr>
            <a:r>
              <a:rPr lang="en-US" sz="3300">
                <a:solidFill>
                  <a:srgbClr val="FFFFFF"/>
                </a:solidFill>
                <a:latin typeface="Canva Sans"/>
              </a:rPr>
              <a:t>Accounts - 25 computers</a:t>
            </a:r>
          </a:p>
          <a:p>
            <a:pPr marL="712470" lvl="1" indent="-356235">
              <a:lnSpc>
                <a:spcPts val="4620"/>
              </a:lnSpc>
              <a:spcBef>
                <a:spcPct val="0"/>
              </a:spcBef>
              <a:buFont typeface="Arial"/>
              <a:buChar char="•"/>
            </a:pPr>
            <a:r>
              <a:rPr lang="en-US" sz="3300">
                <a:solidFill>
                  <a:srgbClr val="FFFFFF"/>
                </a:solidFill>
                <a:latin typeface="Canva Sans"/>
              </a:rPr>
              <a:t>Management - 5 computers. </a:t>
            </a:r>
          </a:p>
          <a:p>
            <a:pPr>
              <a:lnSpc>
                <a:spcPts val="4620"/>
              </a:lnSpc>
              <a:spcBef>
                <a:spcPct val="0"/>
              </a:spcBef>
            </a:pPr>
            <a:endParaRPr lang="en-US" sz="3300">
              <a:solidFill>
                <a:srgbClr val="FFFFFF"/>
              </a:solidFill>
              <a:latin typeface="Canv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081950" y="4527879"/>
            <a:ext cx="11529579" cy="4730421"/>
          </a:xfrm>
          <a:custGeom>
            <a:avLst/>
            <a:gdLst/>
            <a:ahLst/>
            <a:cxnLst/>
            <a:rect l="l" t="t" r="r" b="b"/>
            <a:pathLst>
              <a:path w="11529579" h="4730421">
                <a:moveTo>
                  <a:pt x="0" y="0"/>
                </a:moveTo>
                <a:lnTo>
                  <a:pt x="11529579" y="0"/>
                </a:lnTo>
                <a:lnTo>
                  <a:pt x="11529579" y="4730421"/>
                </a:lnTo>
                <a:lnTo>
                  <a:pt x="0" y="47304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42876"/>
            <a:ext cx="15636078" cy="3347720"/>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The following procedure shows how VLSM can be used in order to allocate department-wise IP addresses for the above example.</a:t>
            </a:r>
          </a:p>
          <a:p>
            <a:pPr>
              <a:lnSpc>
                <a:spcPts val="4480"/>
              </a:lnSpc>
              <a:spcBef>
                <a:spcPct val="0"/>
              </a:spcBef>
            </a:pPr>
            <a:endParaRPr lang="en-US" sz="3200">
              <a:solidFill>
                <a:srgbClr val="FFFFFF"/>
              </a:solidFill>
              <a:latin typeface="Canva Sans"/>
            </a:endParaRPr>
          </a:p>
          <a:p>
            <a:pPr>
              <a:lnSpc>
                <a:spcPts val="4480"/>
              </a:lnSpc>
              <a:spcBef>
                <a:spcPct val="0"/>
              </a:spcBef>
            </a:pPr>
            <a:r>
              <a:rPr lang="en-US" sz="3200" u="sng">
                <a:solidFill>
                  <a:srgbClr val="F8CF2C"/>
                </a:solidFill>
                <a:latin typeface="Canva Sans Bold"/>
              </a:rPr>
              <a:t>Step - 1:</a:t>
            </a:r>
          </a:p>
          <a:p>
            <a:pPr>
              <a:lnSpc>
                <a:spcPts val="4480"/>
              </a:lnSpc>
              <a:spcBef>
                <a:spcPct val="0"/>
              </a:spcBef>
            </a:pPr>
            <a:endParaRPr lang="en-US" sz="3200" u="sng">
              <a:solidFill>
                <a:srgbClr val="F8CF2C"/>
              </a:solidFill>
              <a:latin typeface="Canva Sans Bold"/>
            </a:endParaRPr>
          </a:p>
          <a:p>
            <a:pPr>
              <a:lnSpc>
                <a:spcPts val="4480"/>
              </a:lnSpc>
              <a:spcBef>
                <a:spcPct val="0"/>
              </a:spcBef>
            </a:pPr>
            <a:r>
              <a:rPr lang="en-US" sz="3200">
                <a:solidFill>
                  <a:srgbClr val="FFFFFF"/>
                </a:solidFill>
                <a:latin typeface="Canva Sans"/>
              </a:rPr>
              <a:t>Make a list of Subnets possible.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919982" y="689473"/>
            <a:ext cx="14448037" cy="4780915"/>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- 2:</a:t>
            </a:r>
          </a:p>
          <a:p>
            <a:pPr>
              <a:lnSpc>
                <a:spcPts val="4759"/>
              </a:lnSpc>
            </a:pPr>
            <a:r>
              <a:rPr lang="en-US" sz="3399">
                <a:solidFill>
                  <a:srgbClr val="FFFFFF"/>
                </a:solidFill>
                <a:latin typeface="Canva Sans Bold"/>
              </a:rPr>
              <a:t>Sort the requirements of IPs in descending order (Highest to Lowest)</a:t>
            </a:r>
          </a:p>
          <a:p>
            <a:pPr>
              <a:lnSpc>
                <a:spcPts val="4759"/>
              </a:lnSpc>
            </a:pPr>
            <a:r>
              <a:rPr lang="en-US" sz="3399">
                <a:solidFill>
                  <a:srgbClr val="FFFFFF"/>
                </a:solidFill>
                <a:latin typeface="Canva Sans Bold"/>
              </a:rPr>
              <a:t>.</a:t>
            </a:r>
          </a:p>
          <a:p>
            <a:pPr marL="734059" lvl="1" indent="-367030">
              <a:lnSpc>
                <a:spcPts val="4759"/>
              </a:lnSpc>
              <a:spcBef>
                <a:spcPct val="0"/>
              </a:spcBef>
              <a:buFont typeface="Arial"/>
              <a:buChar char="•"/>
            </a:pPr>
            <a:r>
              <a:rPr lang="en-US" sz="3399">
                <a:solidFill>
                  <a:srgbClr val="FFFFFF"/>
                </a:solidFill>
                <a:latin typeface="Canva Sans Bold"/>
              </a:rPr>
              <a:t>Sales 100</a:t>
            </a:r>
          </a:p>
          <a:p>
            <a:pPr marL="734059" lvl="1" indent="-367030">
              <a:lnSpc>
                <a:spcPts val="4759"/>
              </a:lnSpc>
              <a:spcBef>
                <a:spcPct val="0"/>
              </a:spcBef>
              <a:buFont typeface="Arial"/>
              <a:buChar char="•"/>
            </a:pPr>
            <a:r>
              <a:rPr lang="en-US" sz="3399">
                <a:solidFill>
                  <a:srgbClr val="FFFFFF"/>
                </a:solidFill>
                <a:latin typeface="Canva Sans Bold"/>
              </a:rPr>
              <a:t>Purchase 50</a:t>
            </a:r>
          </a:p>
          <a:p>
            <a:pPr marL="734059" lvl="1" indent="-367030">
              <a:lnSpc>
                <a:spcPts val="4759"/>
              </a:lnSpc>
              <a:spcBef>
                <a:spcPct val="0"/>
              </a:spcBef>
              <a:buFont typeface="Arial"/>
              <a:buChar char="•"/>
            </a:pPr>
            <a:r>
              <a:rPr lang="en-US" sz="3399">
                <a:solidFill>
                  <a:srgbClr val="FFFFFF"/>
                </a:solidFill>
                <a:latin typeface="Canva Sans Bold"/>
              </a:rPr>
              <a:t>Accounts 25</a:t>
            </a:r>
          </a:p>
          <a:p>
            <a:pPr marL="734059" lvl="1" indent="-367030">
              <a:lnSpc>
                <a:spcPts val="4759"/>
              </a:lnSpc>
              <a:spcBef>
                <a:spcPct val="0"/>
              </a:spcBef>
              <a:buFont typeface="Arial"/>
              <a:buChar char="•"/>
            </a:pPr>
            <a:r>
              <a:rPr lang="en-US" sz="3399">
                <a:solidFill>
                  <a:srgbClr val="FFFFFF"/>
                </a:solidFill>
                <a:latin typeface="Canva Sans Bold"/>
              </a:rPr>
              <a:t>Management 5</a:t>
            </a:r>
          </a:p>
          <a:p>
            <a:pPr>
              <a:lnSpc>
                <a:spcPts val="4759"/>
              </a:lnSpc>
              <a:spcBef>
                <a:spcPct val="0"/>
              </a:spcBef>
            </a:pPr>
            <a:endParaRPr lang="en-US" sz="3399">
              <a:solidFill>
                <a:srgbClr val="FFFFFF"/>
              </a:solidFill>
              <a:latin typeface="Canva Sans Bold"/>
            </a:endParaRPr>
          </a:p>
        </p:txBody>
      </p:sp>
      <p:sp>
        <p:nvSpPr>
          <p:cNvPr id="3" name="TextBox 3"/>
          <p:cNvSpPr txBox="1"/>
          <p:nvPr/>
        </p:nvSpPr>
        <p:spPr>
          <a:xfrm>
            <a:off x="1919982" y="5403713"/>
            <a:ext cx="14348002" cy="4180840"/>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- 3</a:t>
            </a:r>
          </a:p>
          <a:p>
            <a:pPr>
              <a:lnSpc>
                <a:spcPts val="4759"/>
              </a:lnSpc>
              <a:spcBef>
                <a:spcPct val="0"/>
              </a:spcBef>
            </a:pPr>
            <a:endParaRPr lang="en-US" sz="3399" u="sng">
              <a:solidFill>
                <a:srgbClr val="F8CF2C"/>
              </a:solidFill>
              <a:latin typeface="Canva Sans Bold"/>
            </a:endParaRPr>
          </a:p>
          <a:p>
            <a:pPr marL="734059" lvl="1" indent="-367030">
              <a:lnSpc>
                <a:spcPts val="4759"/>
              </a:lnSpc>
              <a:buFont typeface="Arial"/>
              <a:buChar char="•"/>
            </a:pPr>
            <a:r>
              <a:rPr lang="en-US" sz="3399">
                <a:solidFill>
                  <a:srgbClr val="FFFFFF"/>
                </a:solidFill>
                <a:latin typeface="Canva Sans Bold"/>
              </a:rPr>
              <a:t>Allocate the highest range of IPs to the highest requirement.</a:t>
            </a:r>
          </a:p>
          <a:p>
            <a:pPr marL="734059" lvl="1" indent="-367030">
              <a:lnSpc>
                <a:spcPts val="4759"/>
              </a:lnSpc>
              <a:buFont typeface="Arial"/>
              <a:buChar char="•"/>
            </a:pPr>
            <a:r>
              <a:rPr lang="en-US" sz="3399">
                <a:solidFill>
                  <a:srgbClr val="FFFFFF"/>
                </a:solidFill>
                <a:latin typeface="Canva Sans Bold"/>
              </a:rPr>
              <a:t>Sales – assign 192.168.1.0 /25 (255.255.255.128)- 126 valid hosts,  against the requirement of 100 hosts.</a:t>
            </a:r>
          </a:p>
          <a:p>
            <a:pPr marL="734059" lvl="1" indent="-367030">
              <a:lnSpc>
                <a:spcPts val="4759"/>
              </a:lnSpc>
              <a:buFont typeface="Arial"/>
              <a:buChar char="•"/>
            </a:pPr>
            <a:r>
              <a:rPr lang="en-US" sz="3399">
                <a:solidFill>
                  <a:srgbClr val="FFFFFF"/>
                </a:solidFill>
                <a:latin typeface="Canva Sans Bold"/>
              </a:rPr>
              <a:t>The subnet mask used for this subnet has 10000000(128) as the last octet.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619443"/>
            <a:ext cx="16230600" cy="8381364"/>
          </a:xfrm>
          <a:prstGeom prst="rect">
            <a:avLst/>
          </a:prstGeom>
        </p:spPr>
        <p:txBody>
          <a:bodyPr lIns="0" tIns="0" rIns="0" bIns="0" rtlCol="0" anchor="t">
            <a:spAutoFit/>
          </a:bodyPr>
          <a:lstStyle/>
          <a:p>
            <a:pPr>
              <a:lnSpc>
                <a:spcPts val="4760"/>
              </a:lnSpc>
              <a:spcBef>
                <a:spcPct val="0"/>
              </a:spcBef>
            </a:pPr>
            <a:r>
              <a:rPr lang="en-US" sz="3400" u="sng">
                <a:solidFill>
                  <a:srgbClr val="F8CF2C"/>
                </a:solidFill>
                <a:latin typeface="Canva Sans Bold"/>
              </a:rPr>
              <a:t>Step - 4:</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Purchase – assign 192.168.1.128 /26 (255.255.255.192) - 62 valid hosts against the requirement of 50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11000000(192) as the last octet.</a:t>
            </a:r>
          </a:p>
          <a:p>
            <a:pPr>
              <a:lnSpc>
                <a:spcPts val="4760"/>
              </a:lnSpc>
              <a:spcBef>
                <a:spcPct val="0"/>
              </a:spcBef>
            </a:pPr>
            <a:endParaRPr lang="en-US" sz="3400">
              <a:solidFill>
                <a:srgbClr val="FFFFFF"/>
              </a:solidFill>
              <a:latin typeface="Canva Sans"/>
            </a:endParaRPr>
          </a:p>
          <a:p>
            <a:pPr>
              <a:lnSpc>
                <a:spcPts val="4760"/>
              </a:lnSpc>
              <a:spcBef>
                <a:spcPct val="0"/>
              </a:spcBef>
            </a:pPr>
            <a:r>
              <a:rPr lang="en-US" sz="3400" u="sng">
                <a:solidFill>
                  <a:srgbClr val="F8CF2C"/>
                </a:solidFill>
                <a:latin typeface="Canva Sans Bold"/>
              </a:rPr>
              <a:t>Step – 5:</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Accounts – assign 192.168.1.192 /27 (255.255.255.224)) - 30 valid hosts against the requirement of 25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11100000(224) as the last octet.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52400" y="596747"/>
            <a:ext cx="17907000" cy="9194953"/>
          </a:xfrm>
          <a:prstGeom prst="rect">
            <a:avLst/>
          </a:prstGeom>
        </p:spPr>
        <p:txBody>
          <a:bodyPr wrap="square" lIns="0" tIns="0" rIns="0" bIns="0" rtlCol="0" anchor="t">
            <a:spAutoFit/>
          </a:bodyPr>
          <a:lstStyle/>
          <a:p>
            <a:pPr algn="just">
              <a:lnSpc>
                <a:spcPts val="4480"/>
              </a:lnSpc>
            </a:pPr>
            <a:r>
              <a:rPr lang="en-US" sz="3200" u="sng" dirty="0">
                <a:solidFill>
                  <a:srgbClr val="FFFFFF"/>
                </a:solidFill>
                <a:latin typeface="Canva Sans Bold"/>
              </a:rPr>
              <a:t>Components involved in a Network :</a:t>
            </a:r>
          </a:p>
          <a:p>
            <a:pPr algn="just">
              <a:lnSpc>
                <a:spcPts val="4480"/>
              </a:lnSpc>
            </a:pPr>
            <a:endParaRPr lang="en-US" sz="3200" u="sng" dirty="0">
              <a:solidFill>
                <a:srgbClr val="FFFFFF"/>
              </a:solidFill>
              <a:latin typeface="Canva Sans Bold"/>
            </a:endParaRPr>
          </a:p>
          <a:p>
            <a:pPr marL="457200" indent="-457200" algn="just">
              <a:lnSpc>
                <a:spcPts val="4480"/>
              </a:lnSpc>
              <a:buFont typeface="Arial" panose="020B0604020202020204" pitchFamily="34" charset="0"/>
              <a:buChar char="•"/>
            </a:pPr>
            <a:r>
              <a:rPr lang="en-US" sz="3200" dirty="0">
                <a:solidFill>
                  <a:srgbClr val="FFFFFF"/>
                </a:solidFill>
                <a:latin typeface="Canva Sans"/>
              </a:rPr>
              <a:t>Hosts − situated at ultimate end of the network, </a:t>
            </a:r>
          </a:p>
          <a:p>
            <a:pPr marL="2072671" lvl="3" indent="-518168" algn="just">
              <a:lnSpc>
                <a:spcPts val="4480"/>
              </a:lnSpc>
              <a:spcBef>
                <a:spcPct val="0"/>
              </a:spcBef>
              <a:buFont typeface="Arial"/>
              <a:buChar char="￭"/>
            </a:pPr>
            <a:r>
              <a:rPr lang="en-US" sz="3200" dirty="0">
                <a:solidFill>
                  <a:srgbClr val="FFFFFF"/>
                </a:solidFill>
                <a:latin typeface="Canva Sans"/>
              </a:rPr>
              <a:t>One host is a source of information, and another host will be the destination. Information flows end to end between hosts. </a:t>
            </a:r>
          </a:p>
          <a:p>
            <a:pPr marL="2072671" lvl="3" indent="-518168" algn="just">
              <a:lnSpc>
                <a:spcPts val="4480"/>
              </a:lnSpc>
              <a:spcBef>
                <a:spcPct val="0"/>
              </a:spcBef>
              <a:buFont typeface="Arial"/>
              <a:buChar char="￭"/>
            </a:pPr>
            <a:r>
              <a:rPr lang="en-US" sz="3200" dirty="0">
                <a:solidFill>
                  <a:srgbClr val="FFFFFF"/>
                </a:solidFill>
                <a:latin typeface="Canva Sans"/>
              </a:rPr>
              <a:t>a host can be - user’s PC, an internet Server, a database server etc.</a:t>
            </a:r>
          </a:p>
          <a:p>
            <a:pPr marL="457200" indent="-457200" algn="just">
              <a:lnSpc>
                <a:spcPts val="4480"/>
              </a:lnSpc>
              <a:spcBef>
                <a:spcPct val="0"/>
              </a:spcBef>
              <a:buFont typeface="Arial" panose="020B0604020202020204" pitchFamily="34" charset="0"/>
              <a:buChar char="•"/>
            </a:pPr>
            <a:r>
              <a:rPr lang="en-US" sz="3200" dirty="0">
                <a:solidFill>
                  <a:srgbClr val="FFFFFF"/>
                </a:solidFill>
                <a:latin typeface="Canva Sans"/>
              </a:rPr>
              <a:t>Media – wired  </a:t>
            </a:r>
            <a:r>
              <a:rPr lang="en-US" sz="3200" dirty="0">
                <a:solidFill>
                  <a:srgbClr val="FFFFFF"/>
                </a:solidFill>
                <a:latin typeface="Canva Sans"/>
                <a:sym typeface="Wingdings" panose="05000000000000000000" pitchFamily="2" charset="2"/>
              </a:rPr>
              <a:t></a:t>
            </a:r>
            <a:r>
              <a:rPr lang="en-US" sz="3200" dirty="0">
                <a:solidFill>
                  <a:srgbClr val="FFFFFF"/>
                </a:solidFill>
                <a:latin typeface="Canva Sans"/>
              </a:rPr>
              <a:t> copper cable, fiber optic cable, coaxial cable.</a:t>
            </a:r>
          </a:p>
          <a:p>
            <a:pPr algn="just">
              <a:lnSpc>
                <a:spcPts val="4480"/>
              </a:lnSpc>
              <a:spcBef>
                <a:spcPct val="0"/>
              </a:spcBef>
            </a:pPr>
            <a:r>
              <a:rPr lang="en-US" sz="3200" dirty="0">
                <a:solidFill>
                  <a:srgbClr val="FFFFFF"/>
                </a:solidFill>
                <a:latin typeface="Canva Sans"/>
              </a:rPr>
              <a:t>                  -  wireless</a:t>
            </a:r>
          </a:p>
          <a:p>
            <a:pPr marL="457200" indent="-457200" algn="just">
              <a:lnSpc>
                <a:spcPts val="4480"/>
              </a:lnSpc>
              <a:spcBef>
                <a:spcPct val="0"/>
              </a:spcBef>
              <a:buFont typeface="Arial" panose="020B0604020202020204" pitchFamily="34" charset="0"/>
              <a:buChar char="•"/>
            </a:pPr>
            <a:r>
              <a:rPr lang="en-US" sz="3200" dirty="0">
                <a:solidFill>
                  <a:srgbClr val="FFFFFF"/>
                </a:solidFill>
                <a:latin typeface="Canva Sans"/>
              </a:rPr>
              <a:t>Hub − A hub is a multiport repeater </a:t>
            </a:r>
          </a:p>
          <a:p>
            <a:pPr marL="1381781" lvl="2" indent="-460594" algn="just">
              <a:lnSpc>
                <a:spcPts val="4480"/>
              </a:lnSpc>
              <a:spcBef>
                <a:spcPct val="0"/>
              </a:spcBef>
              <a:buFont typeface="Arial"/>
              <a:buChar char="⚬"/>
            </a:pPr>
            <a:r>
              <a:rPr lang="en-US" sz="3200" dirty="0">
                <a:solidFill>
                  <a:srgbClr val="FFFFFF"/>
                </a:solidFill>
                <a:latin typeface="Canva Sans"/>
              </a:rPr>
              <a:t>used to connect hosts in a LAN segment. </a:t>
            </a:r>
          </a:p>
          <a:p>
            <a:pPr marL="1381781" lvl="2" indent="-460594" algn="just">
              <a:lnSpc>
                <a:spcPts val="4480"/>
              </a:lnSpc>
              <a:spcBef>
                <a:spcPct val="0"/>
              </a:spcBef>
              <a:buFont typeface="Arial"/>
              <a:buChar char="⚬"/>
            </a:pPr>
            <a:r>
              <a:rPr lang="en-US" sz="3200" dirty="0">
                <a:solidFill>
                  <a:srgbClr val="FFFFFF"/>
                </a:solidFill>
                <a:latin typeface="Canva Sans"/>
              </a:rPr>
              <a:t>Hub works on Layer-1 (Physical Layer) of OSI Model.</a:t>
            </a:r>
          </a:p>
          <a:p>
            <a:pPr marL="1381781" lvl="2" indent="-460594" algn="just">
              <a:lnSpc>
                <a:spcPts val="4480"/>
              </a:lnSpc>
              <a:spcBef>
                <a:spcPct val="0"/>
              </a:spcBef>
              <a:buFont typeface="Arial"/>
              <a:buChar char="⚬"/>
            </a:pPr>
            <a:endParaRPr lang="en-US" sz="3200" dirty="0">
              <a:solidFill>
                <a:srgbClr val="FFFFFF"/>
              </a:solidFill>
              <a:latin typeface="Canva Sans"/>
            </a:endParaRPr>
          </a:p>
          <a:p>
            <a:pPr marL="457200" indent="-457200" algn="just">
              <a:lnSpc>
                <a:spcPts val="4480"/>
              </a:lnSpc>
              <a:spcBef>
                <a:spcPct val="0"/>
              </a:spcBef>
              <a:buFont typeface="Arial" panose="020B0604020202020204" pitchFamily="34" charset="0"/>
              <a:buChar char="•"/>
            </a:pPr>
            <a:r>
              <a:rPr lang="en-US" sz="3200" dirty="0">
                <a:solidFill>
                  <a:srgbClr val="FFFFFF"/>
                </a:solidFill>
                <a:latin typeface="Canva Sans"/>
              </a:rPr>
              <a:t>Switch − A Switch is a multiport bridge and is used to connect hosts in a LAN segment. </a:t>
            </a:r>
          </a:p>
          <a:p>
            <a:pPr marL="1148090" lvl="2" indent="-345445" algn="just">
              <a:lnSpc>
                <a:spcPts val="4480"/>
              </a:lnSpc>
              <a:spcBef>
                <a:spcPct val="0"/>
              </a:spcBef>
              <a:buFont typeface="Arial"/>
              <a:buChar char="•"/>
            </a:pPr>
            <a:r>
              <a:rPr lang="en-US" sz="3200" dirty="0">
                <a:solidFill>
                  <a:srgbClr val="FFFFFF"/>
                </a:solidFill>
                <a:latin typeface="Canva Sans"/>
              </a:rPr>
              <a:t>much faster than Hubs and operate on wire speed. </a:t>
            </a:r>
          </a:p>
          <a:p>
            <a:pPr marL="1148090" lvl="2" indent="-345445" algn="just">
              <a:lnSpc>
                <a:spcPts val="4480"/>
              </a:lnSpc>
              <a:buFont typeface="Arial"/>
              <a:buChar char="•"/>
            </a:pPr>
            <a:r>
              <a:rPr lang="en-US" sz="3200" dirty="0">
                <a:solidFill>
                  <a:srgbClr val="FFFFFF"/>
                </a:solidFill>
                <a:latin typeface="Canva Sans"/>
              </a:rPr>
              <a:t>Switch works on Layer-2 (Data Link Layer), but Layer-3 (Network Layer) switches(switch – L3) are also available.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769740" y="1586296"/>
            <a:ext cx="14748519" cy="5380812"/>
          </a:xfrm>
          <a:prstGeom prst="rect">
            <a:avLst/>
          </a:prstGeom>
        </p:spPr>
        <p:txBody>
          <a:bodyPr lIns="0" tIns="0" rIns="0" bIns="0" rtlCol="0" anchor="t">
            <a:spAutoFit/>
          </a:bodyPr>
          <a:lstStyle/>
          <a:p>
            <a:pPr>
              <a:lnSpc>
                <a:spcPts val="4769"/>
              </a:lnSpc>
              <a:spcBef>
                <a:spcPct val="0"/>
              </a:spcBef>
            </a:pPr>
            <a:r>
              <a:rPr lang="en-US" sz="3407">
                <a:solidFill>
                  <a:srgbClr val="F8CF2C"/>
                </a:solidFill>
                <a:latin typeface="Canva Sans Bold"/>
              </a:rPr>
              <a:t>Step – 6:</a:t>
            </a:r>
          </a:p>
          <a:p>
            <a:pPr>
              <a:lnSpc>
                <a:spcPts val="4769"/>
              </a:lnSpc>
              <a:spcBef>
                <a:spcPct val="0"/>
              </a:spcBef>
            </a:pPr>
            <a:endParaRPr lang="en-US" sz="3407">
              <a:solidFill>
                <a:srgbClr val="F8CF2C"/>
              </a:solidFill>
              <a:latin typeface="Canva Sans Bold"/>
            </a:endParaRPr>
          </a:p>
          <a:p>
            <a:pPr marL="735575" lvl="1" indent="-367788">
              <a:lnSpc>
                <a:spcPts val="4769"/>
              </a:lnSpc>
              <a:buFont typeface="Arial"/>
              <a:buChar char="•"/>
            </a:pPr>
            <a:r>
              <a:rPr lang="en-US" sz="3407">
                <a:solidFill>
                  <a:srgbClr val="FFFFFF"/>
                </a:solidFill>
                <a:latin typeface="Canva Sans Bold"/>
              </a:rPr>
              <a:t>Allocate the next highest range to next highest requirement.</a:t>
            </a:r>
          </a:p>
          <a:p>
            <a:pPr>
              <a:lnSpc>
                <a:spcPts val="4769"/>
              </a:lnSpc>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Management – assign 192.168.1.224 /29 (255.255.255.248)) - 6 valid hosts against the requirement of 5 hosts.</a:t>
            </a:r>
          </a:p>
          <a:p>
            <a:pPr>
              <a:lnSpc>
                <a:spcPts val="4769"/>
              </a:lnSpc>
              <a:spcBef>
                <a:spcPct val="0"/>
              </a:spcBef>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The subnet mask used for this subnet has 11111000(248) as the last octet.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947115" y="820420"/>
            <a:ext cx="16393770" cy="8560436"/>
          </a:xfrm>
          <a:prstGeom prst="rect">
            <a:avLst/>
          </a:prstGeom>
        </p:spPr>
        <p:txBody>
          <a:bodyPr lIns="0" tIns="0" rIns="0" bIns="0" rtlCol="0" anchor="t">
            <a:spAutoFit/>
          </a:bodyPr>
          <a:lstStyle/>
          <a:p>
            <a:pPr algn="ctr">
              <a:lnSpc>
                <a:spcPts val="6859"/>
              </a:lnSpc>
              <a:spcBef>
                <a:spcPct val="0"/>
              </a:spcBef>
            </a:pPr>
            <a:r>
              <a:rPr lang="en-US" sz="4899" u="sng">
                <a:solidFill>
                  <a:srgbClr val="F8CF2C"/>
                </a:solidFill>
                <a:latin typeface="Canva Sans Bold"/>
              </a:rPr>
              <a:t>IPv4 - Reserved Addresses</a:t>
            </a:r>
          </a:p>
          <a:p>
            <a:pPr>
              <a:lnSpc>
                <a:spcPts val="6859"/>
              </a:lnSpc>
              <a:spcBef>
                <a:spcPct val="0"/>
              </a:spcBef>
            </a:pPr>
            <a:endParaRPr lang="en-US" sz="4899" u="sng">
              <a:solidFill>
                <a:srgbClr val="F8CF2C"/>
              </a:solidFill>
              <a:latin typeface="Canva Sans Bold"/>
            </a:endParaRPr>
          </a:p>
          <a:p>
            <a:pPr marL="928365" lvl="1" indent="-464182">
              <a:lnSpc>
                <a:spcPts val="6019"/>
              </a:lnSpc>
              <a:buFont typeface="Arial"/>
              <a:buChar char="•"/>
            </a:pPr>
            <a:r>
              <a:rPr lang="en-US" sz="4299">
                <a:solidFill>
                  <a:srgbClr val="FFFFFF"/>
                </a:solidFill>
                <a:latin typeface="Canva Sans Bold"/>
              </a:rPr>
              <a:t>Few reserved IPv4 address spaces which cannot be used on the internet.</a:t>
            </a:r>
          </a:p>
          <a:p>
            <a:pPr>
              <a:lnSpc>
                <a:spcPts val="6019"/>
              </a:lnSpc>
            </a:pPr>
            <a:endParaRPr lang="en-US" sz="4299">
              <a:solidFill>
                <a:srgbClr val="FFFFFF"/>
              </a:solidFill>
              <a:latin typeface="Canva Sans Bold"/>
            </a:endParaRPr>
          </a:p>
          <a:p>
            <a:pPr>
              <a:lnSpc>
                <a:spcPts val="6019"/>
              </a:lnSpc>
              <a:spcBef>
                <a:spcPct val="0"/>
              </a:spcBef>
            </a:pPr>
            <a:r>
              <a:rPr lang="en-US" sz="4299">
                <a:solidFill>
                  <a:srgbClr val="FFFFFF"/>
                </a:solidFill>
                <a:latin typeface="Canva Sans Bold"/>
              </a:rPr>
              <a:t>    ---&gt;These addresses serve special purpose and cannot be routed outside the Local Area Network.</a:t>
            </a:r>
          </a:p>
          <a:p>
            <a:pPr>
              <a:lnSpc>
                <a:spcPts val="6019"/>
              </a:lnSpc>
              <a:spcBef>
                <a:spcPct val="0"/>
              </a:spcBef>
            </a:pPr>
            <a:endParaRPr lang="en-US" sz="4299">
              <a:solidFill>
                <a:srgbClr val="FFFFFF"/>
              </a:solidFill>
              <a:latin typeface="Canva Sans Bold"/>
            </a:endParaRPr>
          </a:p>
          <a:p>
            <a:pPr marL="928365" lvl="1" indent="-464182">
              <a:lnSpc>
                <a:spcPts val="6019"/>
              </a:lnSpc>
              <a:spcBef>
                <a:spcPct val="0"/>
              </a:spcBef>
              <a:buFont typeface="Arial"/>
              <a:buChar char="•"/>
            </a:pPr>
            <a:r>
              <a:rPr lang="en-US" sz="4299">
                <a:solidFill>
                  <a:srgbClr val="FFFFFF"/>
                </a:solidFill>
                <a:latin typeface="Canva Sans Bold"/>
              </a:rPr>
              <a:t>Private IP Addresses</a:t>
            </a:r>
          </a:p>
          <a:p>
            <a:pPr marL="928365" lvl="1" indent="-464182">
              <a:lnSpc>
                <a:spcPts val="6019"/>
              </a:lnSpc>
              <a:spcBef>
                <a:spcPct val="0"/>
              </a:spcBef>
              <a:buFont typeface="Arial"/>
              <a:buChar char="•"/>
            </a:pPr>
            <a:r>
              <a:rPr lang="en-US" sz="4299">
                <a:solidFill>
                  <a:srgbClr val="FFFFFF"/>
                </a:solidFill>
                <a:latin typeface="Canva Sans Bold"/>
              </a:rPr>
              <a:t>Loopback IP Addresses</a:t>
            </a:r>
          </a:p>
          <a:p>
            <a:pPr marL="928365" lvl="1" indent="-464182">
              <a:lnSpc>
                <a:spcPts val="6019"/>
              </a:lnSpc>
              <a:spcBef>
                <a:spcPct val="0"/>
              </a:spcBef>
              <a:buFont typeface="Arial"/>
              <a:buChar char="•"/>
            </a:pPr>
            <a:r>
              <a:rPr lang="en-US" sz="4299">
                <a:solidFill>
                  <a:srgbClr val="FFFFFF"/>
                </a:solidFill>
                <a:latin typeface="Canva Sans Bold"/>
              </a:rPr>
              <a:t>Link-local Addresses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496442" y="558878"/>
            <a:ext cx="15295117" cy="6356985"/>
          </a:xfrm>
          <a:prstGeom prst="rect">
            <a:avLst/>
          </a:prstGeom>
        </p:spPr>
        <p:txBody>
          <a:bodyPr lIns="0" tIns="0" rIns="0" bIns="0" rtlCol="0" anchor="t">
            <a:spAutoFit/>
          </a:bodyPr>
          <a:lstStyle/>
          <a:p>
            <a:pPr>
              <a:lnSpc>
                <a:spcPts val="5039"/>
              </a:lnSpc>
              <a:spcBef>
                <a:spcPct val="0"/>
              </a:spcBef>
            </a:pPr>
            <a:r>
              <a:rPr lang="en-US" sz="3599" u="sng">
                <a:solidFill>
                  <a:srgbClr val="F8CF2C"/>
                </a:solidFill>
                <a:latin typeface="Canva Sans Bold"/>
              </a:rPr>
              <a:t>Private IP Addresses:</a:t>
            </a:r>
          </a:p>
          <a:p>
            <a:pPr>
              <a:lnSpc>
                <a:spcPts val="5039"/>
              </a:lnSpc>
              <a:spcBef>
                <a:spcPct val="0"/>
              </a:spcBef>
            </a:pPr>
            <a:endParaRPr lang="en-US" sz="3599" u="sng">
              <a:solidFill>
                <a:srgbClr val="F8CF2C"/>
              </a:solidFill>
              <a:latin typeface="Canva Sans Bold"/>
            </a:endParaRPr>
          </a:p>
          <a:p>
            <a:pPr marL="777238" lvl="1" indent="-388619">
              <a:lnSpc>
                <a:spcPts val="5039"/>
              </a:lnSpc>
              <a:buFont typeface="Arial"/>
              <a:buChar char="•"/>
            </a:pPr>
            <a:r>
              <a:rPr lang="en-US" sz="3599">
                <a:solidFill>
                  <a:srgbClr val="FFFFFF"/>
                </a:solidFill>
                <a:latin typeface="Canva Sans Bold"/>
              </a:rPr>
              <a:t>Every class of IP, (A, B &amp; C) has some addresses reserved as Private IP addresses. </a:t>
            </a:r>
          </a:p>
          <a:p>
            <a:pPr>
              <a:lnSpc>
                <a:spcPts val="5039"/>
              </a:lnSpc>
              <a:spcBef>
                <a:spcPct val="0"/>
              </a:spcBef>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IPs can be used within a network, campus, company and are private to it. </a:t>
            </a:r>
          </a:p>
          <a:p>
            <a:pPr>
              <a:lnSpc>
                <a:spcPts val="5039"/>
              </a:lnSpc>
            </a:pPr>
            <a:endParaRPr lang="en-US" sz="3599">
              <a:solidFill>
                <a:srgbClr val="FFFFFF"/>
              </a:solidFill>
              <a:latin typeface="Canva Sans Bold"/>
            </a:endParaRPr>
          </a:p>
          <a:p>
            <a:pPr marL="777238" lvl="1" indent="-388619">
              <a:lnSpc>
                <a:spcPts val="5039"/>
              </a:lnSpc>
              <a:spcBef>
                <a:spcPct val="0"/>
              </a:spcBef>
              <a:buFont typeface="Arial"/>
              <a:buChar char="•"/>
            </a:pPr>
            <a:r>
              <a:rPr lang="en-US" sz="3599">
                <a:solidFill>
                  <a:srgbClr val="FFFFFF"/>
                </a:solidFill>
                <a:latin typeface="Canva Sans Bold"/>
              </a:rPr>
              <a:t>These addresses cannot be routed on the Internet, so packets containing these private addresses are dropped by the Routers.</a:t>
            </a:r>
          </a:p>
        </p:txBody>
      </p:sp>
      <p:sp>
        <p:nvSpPr>
          <p:cNvPr id="3" name="Freeform 3"/>
          <p:cNvSpPr/>
          <p:nvPr/>
        </p:nvSpPr>
        <p:spPr>
          <a:xfrm>
            <a:off x="3379211" y="7329329"/>
            <a:ext cx="11529579" cy="2371799"/>
          </a:xfrm>
          <a:custGeom>
            <a:avLst/>
            <a:gdLst/>
            <a:ahLst/>
            <a:cxnLst/>
            <a:rect l="l" t="t" r="r" b="b"/>
            <a:pathLst>
              <a:path w="11529579" h="2371799">
                <a:moveTo>
                  <a:pt x="0" y="0"/>
                </a:moveTo>
                <a:lnTo>
                  <a:pt x="11529578" y="0"/>
                </a:lnTo>
                <a:lnTo>
                  <a:pt x="11529578" y="2371800"/>
                </a:lnTo>
                <a:lnTo>
                  <a:pt x="0" y="23718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31190"/>
            <a:ext cx="18288000" cy="89674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Canva Sans Bold"/>
              </a:rPr>
              <a:t>For private NW to communicate with the outside world, their private NW IP addresses must be translated to some public IP addresses using NAT(Network address translation) process, or Web Proxy server can be used.</a:t>
            </a:r>
          </a:p>
          <a:p>
            <a:pPr>
              <a:lnSpc>
                <a:spcPts val="4480"/>
              </a:lnSpc>
              <a:spcBef>
                <a:spcPct val="0"/>
              </a:spcBef>
            </a:pPr>
            <a:endParaRPr lang="en-US" sz="3200">
              <a:solidFill>
                <a:srgbClr val="FFFFFF"/>
              </a:solidFill>
              <a:latin typeface="Canva Sans Bold"/>
            </a:endParaRPr>
          </a:p>
          <a:p>
            <a:pPr marL="690881" lvl="1" indent="-345440">
              <a:lnSpc>
                <a:spcPts val="4480"/>
              </a:lnSpc>
              <a:buFont typeface="Arial"/>
              <a:buChar char="•"/>
            </a:pPr>
            <a:r>
              <a:rPr lang="en-US" sz="3200">
                <a:solidFill>
                  <a:srgbClr val="FFFFFF"/>
                </a:solidFill>
                <a:latin typeface="Canva Sans Bold"/>
              </a:rPr>
              <a:t>Purpose of private addresses is to control assignment of already-limited IPv4 address pool. By using a private address range within LAN, the requirement of IPv4 addresses has globally decreased significantly.</a:t>
            </a:r>
          </a:p>
          <a:p>
            <a:pPr>
              <a:lnSpc>
                <a:spcPts val="4480"/>
              </a:lnSpc>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IP class, while using private address range, can be chosen as per the size and requirement of the organization.</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Larger organizations may choose class A private IP address range(Ex- PSG Tech), smaller organizations may opt for class C.</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These private IP addresses within the organization can be further sub-netted and assigned to departments within an organization.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7175" y="236855"/>
            <a:ext cx="17773650" cy="9756140"/>
          </a:xfrm>
          <a:prstGeom prst="rect">
            <a:avLst/>
          </a:prstGeom>
        </p:spPr>
        <p:txBody>
          <a:bodyPr lIns="0" tIns="0" rIns="0" bIns="0" rtlCol="0" anchor="t">
            <a:spAutoFit/>
          </a:bodyPr>
          <a:lstStyle/>
          <a:p>
            <a:pPr>
              <a:lnSpc>
                <a:spcPts val="4060"/>
              </a:lnSpc>
              <a:spcBef>
                <a:spcPct val="0"/>
              </a:spcBef>
            </a:pPr>
            <a:r>
              <a:rPr lang="en-US" sz="2900" u="sng">
                <a:solidFill>
                  <a:srgbClr val="F8CF2C"/>
                </a:solidFill>
                <a:latin typeface="Canva Sans Bold"/>
              </a:rPr>
              <a:t>Loopback IP Addresses:</a:t>
            </a:r>
          </a:p>
          <a:p>
            <a:pPr>
              <a:lnSpc>
                <a:spcPts val="4060"/>
              </a:lnSpc>
              <a:spcBef>
                <a:spcPct val="0"/>
              </a:spcBef>
            </a:pPr>
            <a:endParaRPr lang="en-US" sz="2900" u="sng">
              <a:solidFill>
                <a:srgbClr val="F8CF2C"/>
              </a:solidFill>
              <a:latin typeface="Canva Sans Bold"/>
            </a:endParaRPr>
          </a:p>
          <a:p>
            <a:pPr marL="626112" lvl="1" indent="-313056">
              <a:lnSpc>
                <a:spcPts val="4060"/>
              </a:lnSpc>
              <a:buFont typeface="Arial"/>
              <a:buChar char="•"/>
            </a:pPr>
            <a:r>
              <a:rPr lang="en-US" sz="2900">
                <a:solidFill>
                  <a:srgbClr val="FFFFFF"/>
                </a:solidFill>
                <a:latin typeface="Canva Sans"/>
              </a:rPr>
              <a:t> The IP address range 127.0.0.0 – 127.255.255.255 is reserved for loopback, i.e. a Host’s self-address, also known as localhost address. </a:t>
            </a:r>
          </a:p>
          <a:p>
            <a:pPr>
              <a:lnSpc>
                <a:spcPts val="4060"/>
              </a:lnSpc>
            </a:pPr>
            <a:endParaRPr lang="en-US" sz="2900">
              <a:solidFill>
                <a:srgbClr val="FFFFFF"/>
              </a:solidFill>
              <a:latin typeface="Canva Sans"/>
            </a:endParaRPr>
          </a:p>
          <a:p>
            <a:pPr marL="626112" lvl="1" indent="-313056">
              <a:lnSpc>
                <a:spcPts val="4060"/>
              </a:lnSpc>
              <a:buFont typeface="Arial"/>
              <a:buChar char="•"/>
            </a:pPr>
            <a:r>
              <a:rPr lang="en-US" sz="2900">
                <a:solidFill>
                  <a:srgbClr val="FFFFFF"/>
                </a:solidFill>
                <a:latin typeface="Canva Sans"/>
              </a:rPr>
              <a:t>This loopback IP address is managed entirely by and within the operating system. </a:t>
            </a:r>
          </a:p>
          <a:p>
            <a:pPr>
              <a:lnSpc>
                <a:spcPts val="4060"/>
              </a:lnSpc>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Loopback addresses, enable the Server and Client processes on a single system to communicate with each other. </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When a process creates a packet with destination address as loopback address, the operating system loops it back to itself without having any interference of NIC(NW interface card).</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Data sent on loopback is forwarded by the operating system to a virtual network interface within operating system. This address is mostly used for testing purposes like client-server architecture on a single machine.</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If a host machine can successfully ping 127.0.0.1 or any IP from loopback range, implies that the TCP/IP software stack on the machine is successfully loaded and working.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590550"/>
            <a:ext cx="18288000" cy="8515350"/>
          </a:xfrm>
          <a:prstGeom prst="rect">
            <a:avLst/>
          </a:prstGeom>
        </p:spPr>
        <p:txBody>
          <a:bodyPr lIns="0" tIns="0" rIns="0" bIns="0" rtlCol="0" anchor="t">
            <a:spAutoFit/>
          </a:bodyPr>
          <a:lstStyle/>
          <a:p>
            <a:pPr>
              <a:lnSpc>
                <a:spcPts val="4200"/>
              </a:lnSpc>
              <a:spcBef>
                <a:spcPct val="0"/>
              </a:spcBef>
            </a:pPr>
            <a:r>
              <a:rPr lang="en-US" sz="3000" u="sng">
                <a:solidFill>
                  <a:srgbClr val="F8CF2C"/>
                </a:solidFill>
                <a:latin typeface="Canva Sans Bold"/>
              </a:rPr>
              <a:t>Link-local Addresses:</a:t>
            </a:r>
          </a:p>
          <a:p>
            <a:pPr>
              <a:lnSpc>
                <a:spcPts val="4200"/>
              </a:lnSpc>
              <a:spcBef>
                <a:spcPct val="0"/>
              </a:spcBef>
            </a:pPr>
            <a:endParaRPr lang="en-US" sz="3000" u="sng">
              <a:solidFill>
                <a:srgbClr val="F8CF2C"/>
              </a:solidFill>
              <a:latin typeface="Canva Sans Bold"/>
            </a:endParaRPr>
          </a:p>
          <a:p>
            <a:pPr marL="647700" lvl="1" indent="-323850">
              <a:lnSpc>
                <a:spcPts val="4200"/>
              </a:lnSpc>
              <a:buFont typeface="Arial"/>
              <a:buChar char="•"/>
            </a:pPr>
            <a:r>
              <a:rPr lang="en-US" sz="3000">
                <a:solidFill>
                  <a:srgbClr val="FFFFFF"/>
                </a:solidFill>
                <a:latin typeface="Canva Sans"/>
              </a:rPr>
              <a:t>Link local address ranges from 169.254.0.0 -- 169.254.255.255.</a:t>
            </a:r>
          </a:p>
          <a:p>
            <a:pPr>
              <a:lnSpc>
                <a:spcPts val="4200"/>
              </a:lnSpc>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In case a host is not able to acquire an IP address from the DHCP server and it has not been assigned any IP address manually, the host can assign itself an IP address from a range of reserved Link-local addresses. </a:t>
            </a:r>
          </a:p>
          <a:p>
            <a:pPr>
              <a:lnSpc>
                <a:spcPts val="4200"/>
              </a:lnSpc>
              <a:spcBef>
                <a:spcPct val="0"/>
              </a:spcBef>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How it works - </a:t>
            </a:r>
          </a:p>
          <a:p>
            <a:pPr marL="1295400" lvl="2" indent="-431800">
              <a:lnSpc>
                <a:spcPts val="4200"/>
              </a:lnSpc>
              <a:spcBef>
                <a:spcPct val="0"/>
              </a:spcBef>
              <a:buFont typeface="Arial"/>
              <a:buChar char="⚬"/>
            </a:pPr>
            <a:r>
              <a:rPr lang="en-US" sz="3000">
                <a:solidFill>
                  <a:srgbClr val="FFFFFF"/>
                </a:solidFill>
                <a:latin typeface="Canva Sans"/>
              </a:rPr>
              <a:t>Assume a network segment where all systems are configured to acquire IP addresses from a DHCP server connected to the same network segment. </a:t>
            </a:r>
          </a:p>
          <a:p>
            <a:pPr marL="1295400" lvl="2" indent="-431800">
              <a:lnSpc>
                <a:spcPts val="4200"/>
              </a:lnSpc>
              <a:spcBef>
                <a:spcPct val="0"/>
              </a:spcBef>
              <a:buFont typeface="Arial"/>
              <a:buChar char="⚬"/>
            </a:pPr>
            <a:r>
              <a:rPr lang="en-US" sz="3000">
                <a:solidFill>
                  <a:srgbClr val="FFFFFF"/>
                </a:solidFill>
                <a:latin typeface="Canva Sans"/>
              </a:rPr>
              <a:t>If the DHCP server is not available, no host on the segment will be able to communicate to any other.</a:t>
            </a:r>
          </a:p>
          <a:p>
            <a:pPr marL="1295400" lvl="2" indent="-431800">
              <a:lnSpc>
                <a:spcPts val="4200"/>
              </a:lnSpc>
              <a:spcBef>
                <a:spcPct val="0"/>
              </a:spcBef>
              <a:buFont typeface="Arial"/>
              <a:buChar char="⚬"/>
            </a:pPr>
            <a:r>
              <a:rPr lang="en-US" sz="3000">
                <a:solidFill>
                  <a:srgbClr val="FFFFFF"/>
                </a:solidFill>
                <a:latin typeface="Canva Sans"/>
              </a:rPr>
              <a:t>In absence of DHCP server, every host machine randomly chooses an IP address from the above mentioned range and then checks to ascertain by means of ARP, if some other host also has not configured itself with the same IP address.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931670"/>
            <a:ext cx="16230600" cy="6356985"/>
          </a:xfrm>
          <a:prstGeom prst="rect">
            <a:avLst/>
          </a:prstGeom>
        </p:spPr>
        <p:txBody>
          <a:bodyPr lIns="0" tIns="0" rIns="0" bIns="0" rtlCol="0" anchor="t">
            <a:spAutoFit/>
          </a:bodyPr>
          <a:lstStyle/>
          <a:p>
            <a:pPr marL="777238" lvl="1" indent="-388619">
              <a:lnSpc>
                <a:spcPts val="5039"/>
              </a:lnSpc>
              <a:buFont typeface="Arial"/>
              <a:buChar char="•"/>
            </a:pPr>
            <a:r>
              <a:rPr lang="en-US" sz="3599">
                <a:solidFill>
                  <a:srgbClr val="FFFFFF"/>
                </a:solidFill>
                <a:latin typeface="Canva Sans Bold"/>
              </a:rPr>
              <a:t>Once all hosts are using link local addresses of same range, they can communicate with each other.</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Windows (98 or later), and Mac OS (8.0 or later) supports this functionality of self-configuration of Link-local IP address.</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 addresses cannot help systems to communicate when they do not belong to the same physical or logical segment. These IPs are also not routable.</a:t>
            </a:r>
          </a:p>
          <a:p>
            <a:pPr>
              <a:lnSpc>
                <a:spcPts val="5039"/>
              </a:lnSpc>
            </a:pPr>
            <a:endParaRPr lang="en-US" sz="3599">
              <a:solidFill>
                <a:srgbClr val="FFFFFF"/>
              </a:solidFill>
              <a:latin typeface="Canva Sans 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48652"/>
            <a:ext cx="18288000" cy="8894445"/>
          </a:xfrm>
          <a:prstGeom prst="rect">
            <a:avLst/>
          </a:prstGeom>
        </p:spPr>
        <p:txBody>
          <a:bodyPr lIns="0" tIns="0" rIns="0" bIns="0" rtlCol="0" anchor="t">
            <a:spAutoFit/>
          </a:bodyPr>
          <a:lstStyle/>
          <a:p>
            <a:pPr algn="ctr">
              <a:lnSpc>
                <a:spcPts val="7279"/>
              </a:lnSpc>
              <a:spcBef>
                <a:spcPct val="0"/>
              </a:spcBef>
            </a:pPr>
            <a:r>
              <a:rPr lang="en-US" sz="5199">
                <a:solidFill>
                  <a:srgbClr val="F8CF2C"/>
                </a:solidFill>
                <a:latin typeface="Canva Sans Bold"/>
              </a:rPr>
              <a:t>IPv4 - Example</a:t>
            </a:r>
          </a:p>
          <a:p>
            <a:pPr>
              <a:lnSpc>
                <a:spcPts val="4899"/>
              </a:lnSpc>
              <a:spcBef>
                <a:spcPct val="0"/>
              </a:spcBef>
            </a:pPr>
            <a:r>
              <a:rPr lang="en-US" sz="3499" u="sng">
                <a:solidFill>
                  <a:srgbClr val="F8CF2C"/>
                </a:solidFill>
                <a:latin typeface="Canva Sans"/>
              </a:rPr>
              <a:t>Packet Flow in Network:</a:t>
            </a:r>
          </a:p>
          <a:p>
            <a:pPr>
              <a:lnSpc>
                <a:spcPts val="4899"/>
              </a:lnSpc>
              <a:spcBef>
                <a:spcPct val="0"/>
              </a:spcBef>
            </a:pPr>
            <a:endParaRPr lang="en-US" sz="3499" u="sng">
              <a:solidFill>
                <a:srgbClr val="F8CF2C"/>
              </a:solidFill>
              <a:latin typeface="Canva Sans"/>
            </a:endParaRPr>
          </a:p>
          <a:p>
            <a:pPr marL="690881" lvl="1" indent="-345440">
              <a:lnSpc>
                <a:spcPts val="4480"/>
              </a:lnSpc>
              <a:buFont typeface="Arial"/>
              <a:buChar char="•"/>
            </a:pPr>
            <a:r>
              <a:rPr lang="en-US" sz="3200">
                <a:solidFill>
                  <a:srgbClr val="FFFFFF"/>
                </a:solidFill>
                <a:latin typeface="Canva Sans"/>
              </a:rPr>
              <a:t>All the hosts in IPv4 environment are assigned unique logical IP addresses. When a host wants to send some data to another host on the network, it needs the physical (MAC) address of the destination host.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To get the MAC address, the host an broadcasts ARP message and asks to give the MAC address whoever is the owner of destination IP address.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All the hosts on that segment receive the ARP packet, but only the host having its IP matching with the one in the ARP message, replies with its MAC address.</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 Once the sender receives the MAC address of the receiving station, data is sent on the physical media.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174661" y="912178"/>
            <a:ext cx="15938678" cy="8405495"/>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In case the IP does not belong to the local subnet, the data is sent to the destination by means of Gateway of the subnet. To understand the packet flow, we must first understand the following components −</a:t>
            </a:r>
          </a:p>
          <a:p>
            <a:pPr>
              <a:lnSpc>
                <a:spcPts val="4480"/>
              </a:lnSpc>
              <a:spcBef>
                <a:spcPct val="0"/>
              </a:spcBef>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Bold"/>
              </a:rPr>
              <a:t>MAC Address − </a:t>
            </a:r>
          </a:p>
          <a:p>
            <a:pPr marL="1381761" lvl="2" indent="-460587">
              <a:lnSpc>
                <a:spcPts val="4480"/>
              </a:lnSpc>
              <a:buFont typeface="Arial"/>
              <a:buChar char="⚬"/>
            </a:pPr>
            <a:r>
              <a:rPr lang="en-US" sz="3200">
                <a:solidFill>
                  <a:srgbClr val="FFFFFF"/>
                </a:solidFill>
                <a:latin typeface="Canva Sans"/>
              </a:rPr>
              <a:t>Media Access Control Address is 48-bit factory hard coded physical address of network device which can uniquely be identified. </a:t>
            </a:r>
          </a:p>
          <a:p>
            <a:pPr marL="1381761" lvl="2" indent="-460587">
              <a:lnSpc>
                <a:spcPts val="4480"/>
              </a:lnSpc>
              <a:buFont typeface="Arial"/>
              <a:buChar char="⚬"/>
            </a:pPr>
            <a:r>
              <a:rPr lang="en-US" sz="3200">
                <a:solidFill>
                  <a:srgbClr val="FFFFFF"/>
                </a:solidFill>
                <a:latin typeface="Canva Sans"/>
              </a:rPr>
              <a:t>This address is assigned by device manufacturers.</a:t>
            </a:r>
          </a:p>
          <a:p>
            <a:pPr>
              <a:lnSpc>
                <a:spcPts val="4480"/>
              </a:lnSpc>
            </a:pPr>
            <a:endParaRPr lang="en-US" sz="3200">
              <a:solidFill>
                <a:srgbClr val="FFFFFF"/>
              </a:solidFill>
              <a:latin typeface="Canva Sans"/>
            </a:endParaRPr>
          </a:p>
          <a:p>
            <a:pPr marL="690881" lvl="1" indent="-345440">
              <a:lnSpc>
                <a:spcPts val="4480"/>
              </a:lnSpc>
              <a:spcBef>
                <a:spcPct val="0"/>
              </a:spcBef>
              <a:buFont typeface="Arial"/>
              <a:buChar char="•"/>
            </a:pPr>
            <a:r>
              <a:rPr lang="en-US" sz="3200">
                <a:solidFill>
                  <a:srgbClr val="FFFFFF"/>
                </a:solidFill>
                <a:latin typeface="Canva Sans Bold"/>
              </a:rPr>
              <a:t>Address Resolution Protocol − </a:t>
            </a:r>
          </a:p>
          <a:p>
            <a:pPr marL="1381761" lvl="2" indent="-460587">
              <a:lnSpc>
                <a:spcPts val="4480"/>
              </a:lnSpc>
              <a:spcBef>
                <a:spcPct val="0"/>
              </a:spcBef>
              <a:buFont typeface="Arial"/>
              <a:buChar char="⚬"/>
            </a:pPr>
            <a:r>
              <a:rPr lang="en-US" sz="3200">
                <a:solidFill>
                  <a:srgbClr val="FFFFFF"/>
                </a:solidFill>
                <a:latin typeface="Canva Sans"/>
              </a:rPr>
              <a:t>Address Resolution Protocol is used to acquire the MAC address of a host whose IP address is known. </a:t>
            </a:r>
          </a:p>
          <a:p>
            <a:pPr marL="1381761" lvl="2" indent="-460587">
              <a:lnSpc>
                <a:spcPts val="4480"/>
              </a:lnSpc>
              <a:spcBef>
                <a:spcPct val="0"/>
              </a:spcBef>
              <a:buFont typeface="Arial"/>
              <a:buChar char="⚬"/>
            </a:pPr>
            <a:r>
              <a:rPr lang="en-US" sz="3200">
                <a:solidFill>
                  <a:srgbClr val="FFFFFF"/>
                </a:solidFill>
                <a:latin typeface="Canva Sans"/>
              </a:rPr>
              <a:t>ARP is a Broadcast packet which is received by all the host in the network segment. But only the host whose IP is mentioned in ARP responds to it providing its MAC address.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93665" y="350203"/>
            <a:ext cx="17700670" cy="9529445"/>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Canva Sans Bold"/>
              </a:rPr>
              <a:t>Proxy Server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To access the Internet, networks use a Proxy Server which has a public IP assigned. All the PCs request the Proxy Server for a Server on the Internet. </a:t>
            </a:r>
          </a:p>
          <a:p>
            <a:pPr marL="690881" lvl="1" indent="-345440" algn="just">
              <a:lnSpc>
                <a:spcPts val="4480"/>
              </a:lnSpc>
              <a:buFont typeface="Arial"/>
              <a:buChar char="•"/>
            </a:pPr>
            <a:r>
              <a:rPr lang="en-US" sz="3200">
                <a:solidFill>
                  <a:srgbClr val="FFFFFF"/>
                </a:solidFill>
                <a:latin typeface="Canva Sans"/>
              </a:rPr>
              <a:t>The Proxy Server on behalf of the PCS sends the request to the server and when it receives a response from the Server, the Proxy Server forwards it to the client PC. </a:t>
            </a:r>
          </a:p>
          <a:p>
            <a:pPr marL="690881" lvl="1" indent="-345440" algn="just">
              <a:lnSpc>
                <a:spcPts val="4480"/>
              </a:lnSpc>
              <a:buFont typeface="Arial"/>
              <a:buChar char="•"/>
            </a:pPr>
            <a:r>
              <a:rPr lang="en-US" sz="3200">
                <a:solidFill>
                  <a:srgbClr val="FFFFFF"/>
                </a:solidFill>
                <a:latin typeface="Canva Sans"/>
              </a:rPr>
              <a:t>This is a way to control Internet access in computer networks and it helps to implement web based policies.</a:t>
            </a:r>
          </a:p>
          <a:p>
            <a:pPr algn="just">
              <a:lnSpc>
                <a:spcPts val="4480"/>
              </a:lnSpc>
              <a:spcBef>
                <a:spcPct val="0"/>
              </a:spcBef>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Bold"/>
              </a:rPr>
              <a:t>Dynamic Host Control Protocol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DHCP is a service by which a host is assigned IP address from a pre-defined address pool. </a:t>
            </a:r>
          </a:p>
          <a:p>
            <a:pPr marL="690881" lvl="1" indent="-345440" algn="just">
              <a:lnSpc>
                <a:spcPts val="4480"/>
              </a:lnSpc>
              <a:buFont typeface="Arial"/>
              <a:buChar char="•"/>
            </a:pPr>
            <a:r>
              <a:rPr lang="en-US" sz="3200">
                <a:solidFill>
                  <a:srgbClr val="FFFFFF"/>
                </a:solidFill>
                <a:latin typeface="Canva Sans"/>
              </a:rPr>
              <a:t>DHCP server also provides necessary information such as Gateway IP, DNS Server Address, lease assigned with the IP, etc. </a:t>
            </a:r>
          </a:p>
          <a:p>
            <a:pPr marL="690881" lvl="1" indent="-345440" algn="just">
              <a:lnSpc>
                <a:spcPts val="4480"/>
              </a:lnSpc>
              <a:buFont typeface="Arial"/>
              <a:buChar char="•"/>
            </a:pPr>
            <a:r>
              <a:rPr lang="en-US" sz="3200">
                <a:solidFill>
                  <a:srgbClr val="FFFFFF"/>
                </a:solidFill>
                <a:latin typeface="Canva Sans"/>
              </a:rPr>
              <a:t>By using DHCP services, a network administrator can manage assignment of IP addresses at 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28600" y="291465"/>
            <a:ext cx="17602200" cy="9785949"/>
          </a:xfrm>
          <a:prstGeom prst="rect">
            <a:avLst/>
          </a:prstGeom>
        </p:spPr>
        <p:txBody>
          <a:bodyPr wrap="square" lIns="0" tIns="0" rIns="0" bIns="0" rtlCol="0" anchor="t">
            <a:spAutoFit/>
          </a:bodyPr>
          <a:lstStyle/>
          <a:p>
            <a:pPr marL="571500" indent="-571500" algn="just">
              <a:lnSpc>
                <a:spcPts val="5880"/>
              </a:lnSpc>
              <a:buFont typeface="Arial" panose="020B0604020202020204" pitchFamily="34" charset="0"/>
              <a:buChar char="•"/>
            </a:pPr>
            <a:r>
              <a:rPr lang="en-US" sz="4200" dirty="0">
                <a:solidFill>
                  <a:srgbClr val="FFFFFF"/>
                </a:solidFill>
                <a:latin typeface="Canva Sans"/>
              </a:rPr>
              <a:t>Router − A router is Layer-3 (Network Layer) device </a:t>
            </a:r>
          </a:p>
          <a:p>
            <a:pPr marL="2720340" lvl="3" indent="-680085" algn="just">
              <a:lnSpc>
                <a:spcPts val="5880"/>
              </a:lnSpc>
              <a:buFont typeface="Arial"/>
              <a:buChar char="￭"/>
            </a:pPr>
            <a:r>
              <a:rPr lang="en-US" sz="4200" dirty="0">
                <a:solidFill>
                  <a:srgbClr val="FFFFFF"/>
                </a:solidFill>
                <a:latin typeface="Canva Sans"/>
              </a:rPr>
              <a:t> makes routing decisions for the data/information sent for some remote destination. </a:t>
            </a:r>
          </a:p>
          <a:p>
            <a:pPr algn="just">
              <a:lnSpc>
                <a:spcPts val="5880"/>
              </a:lnSpc>
            </a:pPr>
            <a:endParaRPr lang="en-US" sz="4200" dirty="0">
              <a:solidFill>
                <a:srgbClr val="FFFFFF"/>
              </a:solidFill>
              <a:latin typeface="Canva Sans"/>
            </a:endParaRPr>
          </a:p>
          <a:p>
            <a:pPr marL="571500" indent="-571500" algn="just">
              <a:lnSpc>
                <a:spcPts val="5880"/>
              </a:lnSpc>
              <a:buFont typeface="Arial" panose="020B0604020202020204" pitchFamily="34" charset="0"/>
              <a:buChar char="•"/>
            </a:pPr>
            <a:r>
              <a:rPr lang="en-US" sz="4200" dirty="0">
                <a:solidFill>
                  <a:srgbClr val="FFFFFF"/>
                </a:solidFill>
                <a:latin typeface="Canva Sans"/>
              </a:rPr>
              <a:t>Gateways − A software or combination of software and hardware put together</a:t>
            </a:r>
          </a:p>
          <a:p>
            <a:pPr marL="2720340" lvl="3" indent="-680085" algn="just">
              <a:lnSpc>
                <a:spcPts val="5880"/>
              </a:lnSpc>
              <a:buFont typeface="Arial"/>
              <a:buChar char="￭"/>
            </a:pPr>
            <a:r>
              <a:rPr lang="en-US" sz="4200" dirty="0">
                <a:solidFill>
                  <a:srgbClr val="FFFFFF"/>
                </a:solidFill>
                <a:latin typeface="Canva Sans"/>
              </a:rPr>
              <a:t>required for exchanging data among networks which are using different protocols for sharing data.</a:t>
            </a:r>
          </a:p>
          <a:p>
            <a:pPr algn="just">
              <a:lnSpc>
                <a:spcPts val="5880"/>
              </a:lnSpc>
            </a:pPr>
            <a:endParaRPr lang="en-US" sz="4200" dirty="0">
              <a:solidFill>
                <a:srgbClr val="FFFFFF"/>
              </a:solidFill>
              <a:latin typeface="Canva Sans"/>
            </a:endParaRPr>
          </a:p>
          <a:p>
            <a:pPr marL="571500" indent="-571500" algn="just">
              <a:lnSpc>
                <a:spcPts val="5880"/>
              </a:lnSpc>
              <a:buFont typeface="Arial" panose="020B0604020202020204" pitchFamily="34" charset="0"/>
              <a:buChar char="•"/>
            </a:pPr>
            <a:r>
              <a:rPr lang="en-US" sz="4200" dirty="0">
                <a:solidFill>
                  <a:srgbClr val="FFFFFF"/>
                </a:solidFill>
                <a:latin typeface="Canva Sans"/>
              </a:rPr>
              <a:t>Firewall − Software or combination of software and hardware, </a:t>
            </a:r>
          </a:p>
          <a:p>
            <a:pPr marL="2720340" lvl="3" indent="-680085" algn="just">
              <a:lnSpc>
                <a:spcPts val="5880"/>
              </a:lnSpc>
              <a:buFont typeface="Arial"/>
              <a:buChar char="￭"/>
            </a:pPr>
            <a:r>
              <a:rPr lang="en-US" sz="4200" dirty="0">
                <a:solidFill>
                  <a:srgbClr val="FFFFFF"/>
                </a:solidFill>
                <a:latin typeface="Canva Sans"/>
              </a:rPr>
              <a:t>used to protect users' data from unintended recipients on the network/internet.</a:t>
            </a:r>
          </a:p>
          <a:p>
            <a:pPr algn="just">
              <a:lnSpc>
                <a:spcPts val="5880"/>
              </a:lnSpc>
              <a:spcBef>
                <a:spcPct val="0"/>
              </a:spcBef>
            </a:pPr>
            <a:endParaRPr lang="en-US" sz="4200" dirty="0">
              <a:solidFill>
                <a:srgbClr val="FFFFFF"/>
              </a:solidFill>
              <a:latin typeface="Canva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6510"/>
            <a:ext cx="18288000" cy="10270490"/>
          </a:xfrm>
          <a:prstGeom prst="rect">
            <a:avLst/>
          </a:prstGeom>
        </p:spPr>
        <p:txBody>
          <a:bodyPr lIns="0" tIns="0" rIns="0" bIns="0" rtlCol="0" anchor="t">
            <a:spAutoFit/>
          </a:bodyPr>
          <a:lstStyle/>
          <a:p>
            <a:pPr>
              <a:lnSpc>
                <a:spcPts val="4060"/>
              </a:lnSpc>
              <a:spcBef>
                <a:spcPct val="0"/>
              </a:spcBef>
            </a:pPr>
            <a:r>
              <a:rPr lang="en-US" sz="2900">
                <a:solidFill>
                  <a:srgbClr val="FFFFFF"/>
                </a:solidFill>
                <a:latin typeface="Canva Sans Bold"/>
              </a:rPr>
              <a:t>• Domain Name System −</a:t>
            </a:r>
            <a:r>
              <a:rPr lang="en-US" sz="2900">
                <a:solidFill>
                  <a:srgbClr val="FFFFFF"/>
                </a:solidFill>
                <a:latin typeface="Canva Sans"/>
              </a:rPr>
              <a:t> It is very likely that a user does not know the IP address of a remote Server he wants to connect to. But he knows the name assigned to it, for example, tutorialpoints.com. When the user types the name of a remote server he wants to connect to, the localhost behind the screens sends a DNS query. Domain Name System is a method to acquire the IP address of the host whose Domain Name is known.</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 </a:t>
            </a:r>
            <a:r>
              <a:rPr lang="en-US" sz="2900">
                <a:solidFill>
                  <a:srgbClr val="FFFFFF"/>
                </a:solidFill>
                <a:latin typeface="Canva Sans"/>
              </a:rPr>
              <a:t>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a:t>
            </a:r>
            <a:r>
              <a:rPr lang="en-US" sz="2900">
                <a:solidFill>
                  <a:srgbClr val="FFFFFF"/>
                </a:solidFill>
                <a:latin typeface="Canva Sans"/>
              </a:rPr>
              <a:t>− 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23851"/>
            <a:ext cx="18288000" cy="9582149"/>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Canva Sans"/>
              </a:rPr>
              <a:t>We can now describe the packet flow. Assume that a user wants to access www.TutorialsPoint.com from his personal computer. He has internet connection from his ISP. The following steps will be taken by the system to help him reach the destination website.</a:t>
            </a:r>
          </a:p>
          <a:p>
            <a:pPr>
              <a:lnSpc>
                <a:spcPts val="4200"/>
              </a:lnSpc>
              <a:spcBef>
                <a:spcPct val="0"/>
              </a:spcBef>
            </a:pPr>
            <a:endParaRPr lang="en-US" sz="3000">
              <a:solidFill>
                <a:srgbClr val="FFFFFF"/>
              </a:solidFill>
              <a:latin typeface="Canva Sans"/>
            </a:endParaRPr>
          </a:p>
          <a:p>
            <a:pPr>
              <a:lnSpc>
                <a:spcPts val="4200"/>
              </a:lnSpc>
              <a:spcBef>
                <a:spcPct val="0"/>
              </a:spcBef>
            </a:pPr>
            <a:r>
              <a:rPr lang="en-US" sz="3000" u="sng">
                <a:solidFill>
                  <a:srgbClr val="F8CF2C"/>
                </a:solidFill>
                <a:latin typeface="Canva Sans Bold"/>
              </a:rPr>
              <a:t>Step 1 – Acquiring an IP Address (DHCP)</a:t>
            </a:r>
          </a:p>
          <a:p>
            <a:pPr>
              <a:lnSpc>
                <a:spcPts val="4200"/>
              </a:lnSpc>
              <a:spcBef>
                <a:spcPct val="0"/>
              </a:spcBef>
            </a:pPr>
            <a:endParaRPr lang="en-US" sz="3000" u="sng">
              <a:solidFill>
                <a:srgbClr val="F8CF2C"/>
              </a:solidFill>
              <a:latin typeface="Canva Sans Bold"/>
            </a:endParaRPr>
          </a:p>
          <a:p>
            <a:pPr marL="647711" lvl="1" indent="-323856">
              <a:lnSpc>
                <a:spcPts val="4200"/>
              </a:lnSpc>
              <a:buFont typeface="Arial"/>
              <a:buChar char="•"/>
            </a:pPr>
            <a:r>
              <a:rPr lang="en-US" sz="3000">
                <a:solidFill>
                  <a:srgbClr val="FFFFFF"/>
                </a:solidFill>
                <a:latin typeface="Canva Sans"/>
              </a:rPr>
              <a:t>When the user’s PC boots up, it searches for a DHCP server to acquire an IP address. For the same, the PC sends a DHCPDISCOVER broadcast which is received by one or more DHCP servers on the subnet and they all respond with DHCPOFFER which includes all the necessary details such as IP, subnet, Gateway, DNS, etc. </a:t>
            </a:r>
          </a:p>
          <a:p>
            <a:pPr>
              <a:lnSpc>
                <a:spcPts val="4200"/>
              </a:lnSpc>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The PC sends DHCPREQUEST packet in order to request the offered IP address. Finally, the DHCP sends DHCPACK packet to tell the PC that it can keep the IP for some given amount of time that is known as IP lease.</a:t>
            </a:r>
          </a:p>
          <a:p>
            <a:pPr>
              <a:lnSpc>
                <a:spcPts val="4200"/>
              </a:lnSpc>
              <a:spcBef>
                <a:spcPct val="0"/>
              </a:spcBef>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Alternatively, a PC can be assigned an IP address manually without taking any help from DHCP server. When a PC is well configured with IP address details, it can communicate other computers all over the IP enabled network.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5653930" cy="7727950"/>
          </a:xfrm>
          <a:prstGeom prst="rect">
            <a:avLst/>
          </a:prstGeom>
        </p:spPr>
        <p:txBody>
          <a:bodyPr lIns="0" tIns="0" rIns="0" bIns="0" rtlCol="0" anchor="t">
            <a:spAutoFit/>
          </a:bodyPr>
          <a:lstStyle/>
          <a:p>
            <a:pPr>
              <a:lnSpc>
                <a:spcPts val="5599"/>
              </a:lnSpc>
              <a:spcBef>
                <a:spcPct val="0"/>
              </a:spcBef>
            </a:pPr>
            <a:r>
              <a:rPr lang="en-US" sz="3999" u="sng">
                <a:solidFill>
                  <a:srgbClr val="F8CF2C"/>
                </a:solidFill>
                <a:latin typeface="Canva Sans Bold"/>
              </a:rPr>
              <a:t>Step 2 – DNS Query</a:t>
            </a:r>
          </a:p>
          <a:p>
            <a:pPr>
              <a:lnSpc>
                <a:spcPts val="5599"/>
              </a:lnSpc>
              <a:spcBef>
                <a:spcPct val="0"/>
              </a:spcBef>
            </a:pPr>
            <a:endParaRPr lang="en-US" sz="3999" u="sng">
              <a:solidFill>
                <a:srgbClr val="F8CF2C"/>
              </a:solidFill>
              <a:latin typeface="Canva Sans Bold"/>
            </a:endParaRPr>
          </a:p>
          <a:p>
            <a:pPr marL="863599" lvl="1" indent="-431800">
              <a:lnSpc>
                <a:spcPts val="5599"/>
              </a:lnSpc>
              <a:buFont typeface="Arial"/>
              <a:buChar char="•"/>
            </a:pPr>
            <a:r>
              <a:rPr lang="en-US" sz="3999">
                <a:solidFill>
                  <a:srgbClr val="FFFFFF"/>
                </a:solidFill>
                <a:latin typeface="Canva Sans"/>
              </a:rPr>
              <a:t>When a user opens a web browser and types www.tutorialpoints.com which is a domain name and a PC does not understand how to communicate with the server using domain names, then the PC sends a DNS query out on the network in order to obtain the IP address pertaining to the domain name. </a:t>
            </a:r>
          </a:p>
          <a:p>
            <a:pPr>
              <a:lnSpc>
                <a:spcPts val="5599"/>
              </a:lnSpc>
            </a:pPr>
            <a:endParaRPr lang="en-US" sz="3999">
              <a:solidFill>
                <a:srgbClr val="FFFFFF"/>
              </a:solidFill>
              <a:latin typeface="Canva Sans"/>
            </a:endParaRPr>
          </a:p>
          <a:p>
            <a:pPr marL="863599" lvl="1" indent="-431800">
              <a:lnSpc>
                <a:spcPts val="5599"/>
              </a:lnSpc>
              <a:buFont typeface="Arial"/>
              <a:buChar char="•"/>
            </a:pPr>
            <a:r>
              <a:rPr lang="en-US" sz="3999">
                <a:solidFill>
                  <a:srgbClr val="FFFFFF"/>
                </a:solidFill>
                <a:latin typeface="Canva Sans"/>
              </a:rPr>
              <a:t>The pre-configured DNS server responds to the query with IP address of the domain name specified.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743952" y="376614"/>
            <a:ext cx="16800096" cy="9467097"/>
          </a:xfrm>
          <a:prstGeom prst="rect">
            <a:avLst/>
          </a:prstGeom>
        </p:spPr>
        <p:txBody>
          <a:bodyPr lIns="0" tIns="0" rIns="0" bIns="0" rtlCol="0" anchor="t">
            <a:spAutoFit/>
          </a:bodyPr>
          <a:lstStyle/>
          <a:p>
            <a:pPr>
              <a:lnSpc>
                <a:spcPts val="4801"/>
              </a:lnSpc>
              <a:spcBef>
                <a:spcPct val="0"/>
              </a:spcBef>
            </a:pPr>
            <a:r>
              <a:rPr lang="en-US" sz="3429" u="sng">
                <a:solidFill>
                  <a:srgbClr val="F8CF2C"/>
                </a:solidFill>
                <a:latin typeface="Canva Sans Bold"/>
              </a:rPr>
              <a:t>Step 3 – ARP Request:</a:t>
            </a:r>
          </a:p>
          <a:p>
            <a:pPr>
              <a:lnSpc>
                <a:spcPts val="3681"/>
              </a:lnSpc>
              <a:spcBef>
                <a:spcPct val="0"/>
              </a:spcBef>
            </a:pPr>
            <a:endParaRPr lang="en-US" sz="3429" u="sng">
              <a:solidFill>
                <a:srgbClr val="F8CF2C"/>
              </a:solidFill>
              <a:latin typeface="Canva Sans Bold"/>
            </a:endParaRPr>
          </a:p>
          <a:p>
            <a:pPr marL="567746" lvl="1" indent="-283873">
              <a:lnSpc>
                <a:spcPts val="3681"/>
              </a:lnSpc>
              <a:buFont typeface="Arial"/>
              <a:buChar char="•"/>
            </a:pPr>
            <a:r>
              <a:rPr lang="en-US" sz="2629">
                <a:solidFill>
                  <a:srgbClr val="FFFFFF"/>
                </a:solidFill>
                <a:latin typeface="Canva Sans"/>
              </a:rPr>
              <a:t>The PC finds that the destination IP address does not belong to his own IP address range and it has to forward the request to the Gateway. The Gateway in this scenario can be a router or a Proxy Server.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Though the Gateway’s IP address is known to the client machine but computers do not exchange data on IP addresses, rather they need the machine’s hardware address which is Layer-2 factory coded MAC address.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To obtain the MAC address of the Gateway, the client PC broadcasts an ARP request saying "Who owns this IP address?" The Gateway in response to the ARP query sends its MAC address.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Upon receiving the MAC address, the PC sends the packets to the Gateway.</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An IP packet has both source and destination addresses and it connects the host with a remote host logically, whereas MAC addresses help systems on a single network segment to transfer actual data.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It is important that source and destination MAC addresses change as they travel across the Internet (segment by segment) but source and destination IP addresses never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83355" y="787400"/>
            <a:ext cx="14921291" cy="8756051"/>
          </a:xfrm>
          <a:prstGeom prst="rect">
            <a:avLst/>
          </a:prstGeom>
        </p:spPr>
        <p:txBody>
          <a:bodyPr lIns="0" tIns="0" rIns="0" bIns="0" rtlCol="0" anchor="t">
            <a:spAutoFit/>
          </a:bodyPr>
          <a:lstStyle/>
          <a:p>
            <a:pPr>
              <a:lnSpc>
                <a:spcPts val="4900"/>
              </a:lnSpc>
            </a:pPr>
            <a:r>
              <a:rPr lang="en-US" sz="3500" dirty="0">
                <a:solidFill>
                  <a:srgbClr val="F8CF2C"/>
                </a:solidFill>
                <a:latin typeface="Canva Sans Bold"/>
              </a:rPr>
              <a:t>Host Addressing need?</a:t>
            </a:r>
          </a:p>
          <a:p>
            <a:pPr>
              <a:lnSpc>
                <a:spcPts val="4900"/>
              </a:lnSpc>
            </a:pPr>
            <a:endParaRPr lang="en-US" sz="3500" dirty="0">
              <a:solidFill>
                <a:srgbClr val="F8CF2C"/>
              </a:solidFill>
              <a:latin typeface="Canva Sans Bold"/>
            </a:endParaRPr>
          </a:p>
          <a:p>
            <a:pPr marL="755651" lvl="1" indent="-377825">
              <a:lnSpc>
                <a:spcPts val="4900"/>
              </a:lnSpc>
              <a:buFont typeface="Arial"/>
              <a:buChar char="•"/>
            </a:pPr>
            <a:r>
              <a:rPr lang="en-US" sz="3500" dirty="0">
                <a:solidFill>
                  <a:srgbClr val="FFFFFF"/>
                </a:solidFill>
                <a:latin typeface="Canva Sans"/>
              </a:rPr>
              <a:t>Communication between hosts happen only if they can identify each other on the network. </a:t>
            </a:r>
          </a:p>
          <a:p>
            <a:pPr marL="755651" lvl="1" indent="-377825">
              <a:lnSpc>
                <a:spcPts val="4900"/>
              </a:lnSpc>
              <a:buFont typeface="Arial"/>
              <a:buChar char="•"/>
            </a:pPr>
            <a:r>
              <a:rPr lang="en-US" sz="3500" dirty="0">
                <a:solidFill>
                  <a:srgbClr val="FFFFFF"/>
                </a:solidFill>
                <a:latin typeface="Canva Sans"/>
              </a:rPr>
              <a:t>In a </a:t>
            </a:r>
            <a:r>
              <a:rPr lang="en-US" sz="3500" b="1" dirty="0">
                <a:solidFill>
                  <a:schemeClr val="accent2"/>
                </a:solidFill>
                <a:latin typeface="Canva Sans"/>
              </a:rPr>
              <a:t>single collision domain</a:t>
            </a:r>
            <a:r>
              <a:rPr lang="en-US" sz="3500" dirty="0">
                <a:solidFill>
                  <a:srgbClr val="FFFFFF"/>
                </a:solidFill>
                <a:latin typeface="Canva Sans"/>
              </a:rPr>
              <a:t> (where every packet sent on the segment by one host is heard by every other host) hosts can </a:t>
            </a:r>
            <a:r>
              <a:rPr lang="en-US" sz="3500" dirty="0">
                <a:solidFill>
                  <a:schemeClr val="accent2"/>
                </a:solidFill>
                <a:latin typeface="Canva Sans"/>
              </a:rPr>
              <a:t>communicate directly via MAC address</a:t>
            </a:r>
            <a:r>
              <a:rPr lang="en-US" sz="3500" dirty="0">
                <a:solidFill>
                  <a:srgbClr val="FFFFFF"/>
                </a:solidFill>
                <a:latin typeface="Canva Sans"/>
              </a:rPr>
              <a:t>.</a:t>
            </a:r>
          </a:p>
          <a:p>
            <a:pPr marL="755651" lvl="1" indent="-377825">
              <a:lnSpc>
                <a:spcPts val="4900"/>
              </a:lnSpc>
              <a:buFont typeface="Arial"/>
              <a:buChar char="•"/>
            </a:pPr>
            <a:r>
              <a:rPr lang="en-US" sz="3500" dirty="0">
                <a:solidFill>
                  <a:srgbClr val="FFFFFF"/>
                </a:solidFill>
                <a:latin typeface="Canva Sans"/>
              </a:rPr>
              <a:t>MAC address is a factory coded 48-bits hardware address which can also uniquely identify a host. </a:t>
            </a:r>
          </a:p>
          <a:p>
            <a:pPr marL="755651" lvl="1" indent="-377825">
              <a:lnSpc>
                <a:spcPts val="4900"/>
              </a:lnSpc>
              <a:buFont typeface="Arial"/>
              <a:buChar char="•"/>
            </a:pPr>
            <a:r>
              <a:rPr lang="en-US" sz="3500" dirty="0">
                <a:solidFill>
                  <a:srgbClr val="FFFFFF"/>
                </a:solidFill>
                <a:latin typeface="Canva Sans"/>
              </a:rPr>
              <a:t>But for a </a:t>
            </a:r>
            <a:r>
              <a:rPr lang="en-US" sz="3500" dirty="0">
                <a:solidFill>
                  <a:schemeClr val="accent2"/>
                </a:solidFill>
                <a:latin typeface="Canva Sans"/>
              </a:rPr>
              <a:t>Remote host </a:t>
            </a:r>
            <a:r>
              <a:rPr lang="en-US" sz="3500" dirty="0">
                <a:solidFill>
                  <a:srgbClr val="FFFFFF"/>
                </a:solidFill>
                <a:latin typeface="Canva Sans"/>
              </a:rPr>
              <a:t>- i.e. not in the same segment or </a:t>
            </a:r>
            <a:r>
              <a:rPr lang="en-US" sz="3500" dirty="0">
                <a:solidFill>
                  <a:schemeClr val="accent2"/>
                </a:solidFill>
                <a:latin typeface="Canva Sans"/>
              </a:rPr>
              <a:t>logically not connected</a:t>
            </a:r>
            <a:r>
              <a:rPr lang="en-US" sz="3500" dirty="0">
                <a:solidFill>
                  <a:srgbClr val="FFFFFF"/>
                </a:solidFill>
                <a:latin typeface="Canva Sans"/>
              </a:rPr>
              <a:t> - then some means of addressing is required to identify the remote host uniquely. </a:t>
            </a:r>
          </a:p>
          <a:p>
            <a:pPr marL="755651" lvl="1" indent="-377825">
              <a:lnSpc>
                <a:spcPts val="4900"/>
              </a:lnSpc>
              <a:buFont typeface="Arial"/>
              <a:buChar char="•"/>
            </a:pPr>
            <a:r>
              <a:rPr lang="en-US" sz="3500" dirty="0">
                <a:solidFill>
                  <a:schemeClr val="accent2"/>
                </a:solidFill>
                <a:latin typeface="Canva Sans"/>
              </a:rPr>
              <a:t>A logical address</a:t>
            </a:r>
            <a:r>
              <a:rPr lang="en-US" sz="3500" dirty="0">
                <a:solidFill>
                  <a:srgbClr val="FFFFFF"/>
                </a:solidFill>
                <a:latin typeface="Canva Sans"/>
              </a:rPr>
              <a:t> is given to all hosts connected to Internet and this logical address is called Internet Protocol Address.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9215"/>
            <a:ext cx="18288000" cy="10349115"/>
          </a:xfrm>
          <a:prstGeom prst="rect">
            <a:avLst/>
          </a:prstGeom>
        </p:spPr>
        <p:txBody>
          <a:bodyPr lIns="0" tIns="0" rIns="0" bIns="0" rtlCol="0" anchor="t">
            <a:spAutoFit/>
          </a:bodyPr>
          <a:lstStyle/>
          <a:p>
            <a:pPr>
              <a:lnSpc>
                <a:spcPts val="4480"/>
              </a:lnSpc>
              <a:spcBef>
                <a:spcPct val="0"/>
              </a:spcBef>
            </a:pPr>
            <a:r>
              <a:rPr lang="en-US" sz="3200" dirty="0">
                <a:solidFill>
                  <a:srgbClr val="F8CF2C"/>
                </a:solidFill>
                <a:latin typeface="Canva Sans Bold"/>
              </a:rPr>
              <a:t>Characteristics of IPv4 Address:</a:t>
            </a:r>
          </a:p>
          <a:p>
            <a:pPr>
              <a:lnSpc>
                <a:spcPts val="4480"/>
              </a:lnSpc>
              <a:spcBef>
                <a:spcPct val="0"/>
              </a:spcBef>
            </a:pPr>
            <a:endParaRPr lang="en-US" sz="3200" dirty="0">
              <a:solidFill>
                <a:srgbClr val="F8CF2C"/>
              </a:solidFill>
              <a:latin typeface="Canva Sans Bold"/>
            </a:endParaRPr>
          </a:p>
          <a:p>
            <a:pPr marL="690882" lvl="1" indent="-345441">
              <a:lnSpc>
                <a:spcPts val="4480"/>
              </a:lnSpc>
              <a:spcBef>
                <a:spcPct val="0"/>
              </a:spcBef>
              <a:buFont typeface="Arial"/>
              <a:buChar char="•"/>
            </a:pPr>
            <a:r>
              <a:rPr lang="en-US" sz="3200" dirty="0">
                <a:solidFill>
                  <a:srgbClr val="FFFFFF"/>
                </a:solidFill>
                <a:latin typeface="Canva Sans"/>
              </a:rPr>
              <a:t>This protocol works at the </a:t>
            </a:r>
            <a:r>
              <a:rPr lang="en-US" sz="3200" dirty="0">
                <a:solidFill>
                  <a:schemeClr val="accent2"/>
                </a:solidFill>
                <a:latin typeface="Canva Sans"/>
              </a:rPr>
              <a:t>Network layer </a:t>
            </a:r>
            <a:r>
              <a:rPr lang="en-US" sz="3200" dirty="0">
                <a:solidFill>
                  <a:srgbClr val="FFFFFF"/>
                </a:solidFill>
                <a:latin typeface="Canva Sans"/>
              </a:rPr>
              <a:t>of the </a:t>
            </a:r>
            <a:r>
              <a:rPr lang="en-US" sz="3200" dirty="0">
                <a:solidFill>
                  <a:schemeClr val="accent2"/>
                </a:solidFill>
                <a:latin typeface="Canva Sans"/>
              </a:rPr>
              <a:t>OSI model </a:t>
            </a:r>
            <a:r>
              <a:rPr lang="en-US" sz="3200" dirty="0">
                <a:solidFill>
                  <a:srgbClr val="FFFFFF"/>
                </a:solidFill>
                <a:latin typeface="Canva Sans"/>
              </a:rPr>
              <a:t>and at the </a:t>
            </a:r>
            <a:r>
              <a:rPr lang="en-US" sz="3200" dirty="0">
                <a:solidFill>
                  <a:schemeClr val="accent2"/>
                </a:solidFill>
                <a:latin typeface="Canva Sans"/>
              </a:rPr>
              <a:t>Internet layer </a:t>
            </a:r>
            <a:r>
              <a:rPr lang="en-US" sz="3200" dirty="0">
                <a:solidFill>
                  <a:srgbClr val="FFFFFF"/>
                </a:solidFill>
                <a:latin typeface="Canva Sans"/>
              </a:rPr>
              <a:t>of the </a:t>
            </a:r>
            <a:r>
              <a:rPr lang="en-US" sz="3200" dirty="0">
                <a:solidFill>
                  <a:schemeClr val="accent2"/>
                </a:solidFill>
                <a:latin typeface="Canva Sans"/>
              </a:rPr>
              <a:t>TCP/IP model</a:t>
            </a:r>
          </a:p>
          <a:p>
            <a:pPr marL="690882" lvl="1" indent="-345441">
              <a:lnSpc>
                <a:spcPts val="4480"/>
              </a:lnSpc>
              <a:spcBef>
                <a:spcPct val="0"/>
              </a:spcBef>
              <a:buFont typeface="Arial"/>
              <a:buChar char="•"/>
            </a:pPr>
            <a:r>
              <a:rPr lang="en-US" sz="3200" dirty="0">
                <a:solidFill>
                  <a:srgbClr val="FFFFFF"/>
                </a:solidFill>
                <a:latin typeface="Canva Sans"/>
              </a:rPr>
              <a:t>IPv4 addresses - </a:t>
            </a:r>
            <a:r>
              <a:rPr lang="en-US" sz="3200" dirty="0">
                <a:solidFill>
                  <a:schemeClr val="accent2"/>
                </a:solidFill>
                <a:latin typeface="Canva Sans"/>
              </a:rPr>
              <a:t>32-bit</a:t>
            </a:r>
            <a:r>
              <a:rPr lang="en-US" sz="3200" dirty="0">
                <a:solidFill>
                  <a:srgbClr val="FFFFFF"/>
                </a:solidFill>
                <a:latin typeface="Canva Sans"/>
              </a:rPr>
              <a:t> long.</a:t>
            </a:r>
          </a:p>
          <a:p>
            <a:pPr marL="690882" lvl="1" indent="-345441">
              <a:lnSpc>
                <a:spcPts val="4480"/>
              </a:lnSpc>
              <a:spcBef>
                <a:spcPct val="0"/>
              </a:spcBef>
              <a:buFont typeface="Arial"/>
              <a:buChar char="•"/>
            </a:pPr>
            <a:r>
              <a:rPr lang="en-US" sz="3200" dirty="0">
                <a:solidFill>
                  <a:srgbClr val="FFFFFF"/>
                </a:solidFill>
                <a:latin typeface="Canva Sans"/>
              </a:rPr>
              <a:t>Represented in binary, dotted-decimal, or hexadecimal notation. The most common form to represent IPv4 addresses is the dotted decimal notation.</a:t>
            </a:r>
          </a:p>
          <a:p>
            <a:pPr marL="690882" lvl="1" indent="-345441">
              <a:lnSpc>
                <a:spcPts val="4480"/>
              </a:lnSpc>
              <a:spcBef>
                <a:spcPct val="0"/>
              </a:spcBef>
              <a:buFont typeface="Arial"/>
              <a:buChar char="•"/>
            </a:pPr>
            <a:r>
              <a:rPr lang="en-US" sz="3200" dirty="0">
                <a:solidFill>
                  <a:srgbClr val="FFFFFF"/>
                </a:solidFill>
                <a:latin typeface="Canva Sans"/>
              </a:rPr>
              <a:t>Classified into classful addressing where the address space is divided into five classes- </a:t>
            </a:r>
            <a:r>
              <a:rPr lang="en-US" sz="3200" dirty="0">
                <a:solidFill>
                  <a:schemeClr val="accent2"/>
                </a:solidFill>
                <a:latin typeface="Canva Sans"/>
              </a:rPr>
              <a:t>Class A, Class B, Class C, Class D, and Class E</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Addresses are unique, so no two devices on a network can have the same IP address.</a:t>
            </a:r>
          </a:p>
          <a:p>
            <a:pPr marL="690882" lvl="1" indent="-345441">
              <a:lnSpc>
                <a:spcPts val="4480"/>
              </a:lnSpc>
              <a:spcBef>
                <a:spcPct val="0"/>
              </a:spcBef>
              <a:buFont typeface="Arial"/>
              <a:buChar char="•"/>
            </a:pPr>
            <a:r>
              <a:rPr lang="en-US" sz="3200" dirty="0">
                <a:solidFill>
                  <a:srgbClr val="FFFFFF"/>
                </a:solidFill>
                <a:latin typeface="Canva Sans"/>
              </a:rPr>
              <a:t>Consists of two parts - the </a:t>
            </a:r>
            <a:r>
              <a:rPr lang="en-US" sz="3200" dirty="0">
                <a:solidFill>
                  <a:schemeClr val="accent2"/>
                </a:solidFill>
                <a:latin typeface="Canva Sans"/>
              </a:rPr>
              <a:t>network part </a:t>
            </a:r>
            <a:r>
              <a:rPr lang="en-US" sz="3200" dirty="0">
                <a:solidFill>
                  <a:srgbClr val="FFFFFF"/>
                </a:solidFill>
                <a:latin typeface="Canva Sans"/>
              </a:rPr>
              <a:t>and the </a:t>
            </a:r>
            <a:r>
              <a:rPr lang="en-US" sz="3200" dirty="0">
                <a:solidFill>
                  <a:schemeClr val="accent2"/>
                </a:solidFill>
                <a:latin typeface="Canva Sans"/>
              </a:rPr>
              <a:t>host part</a:t>
            </a:r>
            <a:r>
              <a:rPr lang="en-US" sz="3200" dirty="0">
                <a:solidFill>
                  <a:srgbClr val="FFFFFF"/>
                </a:solidFill>
                <a:latin typeface="Canva Sans"/>
              </a:rPr>
              <a:t>.</a:t>
            </a:r>
          </a:p>
          <a:p>
            <a:pPr marL="690882" lvl="1" indent="-345441">
              <a:lnSpc>
                <a:spcPts val="4480"/>
              </a:lnSpc>
              <a:spcBef>
                <a:spcPct val="0"/>
              </a:spcBef>
              <a:buFont typeface="Arial"/>
              <a:buChar char="•"/>
            </a:pPr>
            <a:r>
              <a:rPr lang="en-US" sz="3200" dirty="0">
                <a:solidFill>
                  <a:srgbClr val="FFFFFF"/>
                </a:solidFill>
                <a:latin typeface="Canva Sans"/>
              </a:rPr>
              <a:t>The IPv4 packet header(handled at the NW layer) consists of 20 bytes of data.</a:t>
            </a:r>
          </a:p>
          <a:p>
            <a:pPr marL="690882" lvl="1" indent="-345441">
              <a:lnSpc>
                <a:spcPts val="4480"/>
              </a:lnSpc>
              <a:spcBef>
                <a:spcPct val="0"/>
              </a:spcBef>
              <a:buFont typeface="Arial"/>
              <a:buChar char="•"/>
            </a:pPr>
            <a:r>
              <a:rPr lang="en-US" sz="3200" dirty="0">
                <a:solidFill>
                  <a:srgbClr val="FFFFFF"/>
                </a:solidFill>
                <a:latin typeface="Canva Sans"/>
              </a:rPr>
              <a:t>Connectionless protocol - can be unreliable while transmitting packets-best effort delivery</a:t>
            </a:r>
          </a:p>
          <a:p>
            <a:pPr marL="690882" lvl="1" indent="-345441">
              <a:lnSpc>
                <a:spcPts val="4480"/>
              </a:lnSpc>
              <a:spcBef>
                <a:spcPct val="0"/>
              </a:spcBef>
              <a:buFont typeface="Arial"/>
              <a:buChar char="•"/>
            </a:pPr>
            <a:r>
              <a:rPr lang="en-US" sz="3200" dirty="0">
                <a:solidFill>
                  <a:srgbClr val="FFFFFF"/>
                </a:solidFill>
                <a:latin typeface="Canva Sans"/>
              </a:rPr>
              <a:t>3 modes of addressing- unicast, broadcast, and multicast.</a:t>
            </a:r>
          </a:p>
          <a:p>
            <a:pPr marL="690882" lvl="1" indent="-345441">
              <a:lnSpc>
                <a:spcPts val="4480"/>
              </a:lnSpc>
              <a:spcBef>
                <a:spcPct val="0"/>
              </a:spcBef>
              <a:buFont typeface="Arial"/>
              <a:buChar char="•"/>
            </a:pPr>
            <a:r>
              <a:rPr lang="en-US" sz="3200" dirty="0">
                <a:solidFill>
                  <a:srgbClr val="FFFFFF"/>
                </a:solidFill>
                <a:latin typeface="Canva Sans"/>
              </a:rPr>
              <a:t>Can be assigned manually or by a protocol known as DHCP(Dynamic Host Configuration Protocol).</a:t>
            </a:r>
          </a:p>
          <a:p>
            <a:pPr>
              <a:lnSpc>
                <a:spcPts val="4480"/>
              </a:lnSpc>
              <a:spcBef>
                <a:spcPct val="0"/>
              </a:spcBef>
            </a:pPr>
            <a:endParaRPr lang="en-US" sz="3200" dirty="0">
              <a:solidFill>
                <a:srgbClr val="FFFFFF"/>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4217455" y="537527"/>
            <a:ext cx="9853090" cy="887095"/>
          </a:xfrm>
          <a:prstGeom prst="rect">
            <a:avLst/>
          </a:prstGeom>
        </p:spPr>
        <p:txBody>
          <a:bodyPr lIns="0" tIns="0" rIns="0" bIns="0" rtlCol="0" anchor="t">
            <a:spAutoFit/>
          </a:bodyPr>
          <a:lstStyle/>
          <a:p>
            <a:pPr algn="ctr">
              <a:lnSpc>
                <a:spcPts val="7279"/>
              </a:lnSpc>
              <a:spcBef>
                <a:spcPct val="0"/>
              </a:spcBef>
            </a:pPr>
            <a:r>
              <a:rPr lang="en-US" sz="5199" u="sng">
                <a:solidFill>
                  <a:srgbClr val="F8CF2C"/>
                </a:solidFill>
                <a:latin typeface="Canva Sans Bold"/>
              </a:rPr>
              <a:t>IPv4 - Packet Structure</a:t>
            </a:r>
          </a:p>
        </p:txBody>
      </p:sp>
      <p:sp>
        <p:nvSpPr>
          <p:cNvPr id="3" name="TextBox 3"/>
          <p:cNvSpPr txBox="1"/>
          <p:nvPr/>
        </p:nvSpPr>
        <p:spPr>
          <a:xfrm>
            <a:off x="1038224" y="1527249"/>
            <a:ext cx="16487775" cy="6359451"/>
          </a:xfrm>
          <a:prstGeom prst="rect">
            <a:avLst/>
          </a:prstGeom>
        </p:spPr>
        <p:txBody>
          <a:bodyPr wrap="square" lIns="0" tIns="0" rIns="0" bIns="0" rtlCol="0" anchor="t">
            <a:spAutoFit/>
          </a:bodyPr>
          <a:lstStyle/>
          <a:p>
            <a:pPr marL="971553" lvl="1" indent="-485777">
              <a:lnSpc>
                <a:spcPts val="6300"/>
              </a:lnSpc>
              <a:buFont typeface="Arial"/>
              <a:buChar char="•"/>
            </a:pPr>
            <a:r>
              <a:rPr lang="en-US" sz="4500" dirty="0">
                <a:solidFill>
                  <a:srgbClr val="FFFFFF"/>
                </a:solidFill>
                <a:latin typeface="Canva Sans"/>
              </a:rPr>
              <a:t> Internet Protocol being a layer-3 protocol (</a:t>
            </a:r>
            <a:r>
              <a:rPr lang="en-US" sz="4500" dirty="0" err="1">
                <a:solidFill>
                  <a:srgbClr val="FFFFFF"/>
                </a:solidFill>
                <a:latin typeface="Canva Sans"/>
              </a:rPr>
              <a:t>Newtwork</a:t>
            </a:r>
            <a:r>
              <a:rPr lang="en-US" sz="4500" dirty="0">
                <a:solidFill>
                  <a:srgbClr val="FFFFFF"/>
                </a:solidFill>
                <a:latin typeface="Canva Sans"/>
              </a:rPr>
              <a:t>) takes data Segments from layer-4 (Transport) and divides it into packets. </a:t>
            </a:r>
          </a:p>
          <a:p>
            <a:pPr>
              <a:lnSpc>
                <a:spcPts val="6300"/>
              </a:lnSpc>
            </a:pPr>
            <a:endParaRPr lang="en-US" sz="4500" dirty="0">
              <a:solidFill>
                <a:srgbClr val="FFFFFF"/>
              </a:solidFill>
              <a:latin typeface="Canva Sans"/>
            </a:endParaRPr>
          </a:p>
          <a:p>
            <a:pPr marL="971553" lvl="1" indent="-485777">
              <a:lnSpc>
                <a:spcPts val="6300"/>
              </a:lnSpc>
              <a:buFont typeface="Arial"/>
              <a:buChar char="•"/>
            </a:pPr>
            <a:r>
              <a:rPr lang="en-US" sz="4500" dirty="0">
                <a:solidFill>
                  <a:srgbClr val="FFFFFF"/>
                </a:solidFill>
                <a:latin typeface="Canva Sans"/>
              </a:rPr>
              <a:t>IP packet encapsulates the data Segments received from above layer(Transport) and its own header information.</a:t>
            </a:r>
          </a:p>
          <a:p>
            <a:pPr>
              <a:lnSpc>
                <a:spcPts val="6300"/>
              </a:lnSpc>
              <a:spcBef>
                <a:spcPct val="0"/>
              </a:spcBef>
            </a:pPr>
            <a:endParaRPr lang="en-US" sz="4500" dirty="0">
              <a:solidFill>
                <a:srgbClr val="FFFFFF"/>
              </a:solidFill>
              <a:latin typeface="Canva Sans"/>
            </a:endParaRPr>
          </a:p>
        </p:txBody>
      </p:sp>
      <p:sp>
        <p:nvSpPr>
          <p:cNvPr id="4" name="Freeform 4"/>
          <p:cNvSpPr/>
          <p:nvPr/>
        </p:nvSpPr>
        <p:spPr>
          <a:xfrm>
            <a:off x="6096000" y="6766822"/>
            <a:ext cx="9337223" cy="2491478"/>
          </a:xfrm>
          <a:custGeom>
            <a:avLst/>
            <a:gdLst/>
            <a:ahLst/>
            <a:cxnLst/>
            <a:rect l="l" t="t" r="r" b="b"/>
            <a:pathLst>
              <a:path w="9337223" h="2491478">
                <a:moveTo>
                  <a:pt x="0" y="0"/>
                </a:moveTo>
                <a:lnTo>
                  <a:pt x="9337223" y="0"/>
                </a:lnTo>
                <a:lnTo>
                  <a:pt x="9337223" y="2491478"/>
                </a:lnTo>
                <a:lnTo>
                  <a:pt x="0" y="249147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121944" y="4838699"/>
            <a:ext cx="11529579" cy="4957651"/>
          </a:xfrm>
          <a:custGeom>
            <a:avLst/>
            <a:gdLst/>
            <a:ahLst/>
            <a:cxnLst/>
            <a:rect l="l" t="t" r="r" b="b"/>
            <a:pathLst>
              <a:path w="11529579" h="6219384">
                <a:moveTo>
                  <a:pt x="0" y="0"/>
                </a:moveTo>
                <a:lnTo>
                  <a:pt x="11529579" y="0"/>
                </a:lnTo>
                <a:lnTo>
                  <a:pt x="11529579" y="6219385"/>
                </a:lnTo>
                <a:lnTo>
                  <a:pt x="0" y="621938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942975"/>
            <a:ext cx="15716067" cy="3922228"/>
          </a:xfrm>
          <a:prstGeom prst="rect">
            <a:avLst/>
          </a:prstGeom>
        </p:spPr>
        <p:txBody>
          <a:bodyPr lIns="0" tIns="0" rIns="0" bIns="0" rtlCol="0" anchor="t">
            <a:spAutoFit/>
          </a:bodyPr>
          <a:lstStyle/>
          <a:p>
            <a:pPr marL="928365" lvl="1" indent="-464182">
              <a:lnSpc>
                <a:spcPts val="6019"/>
              </a:lnSpc>
              <a:buFont typeface="Arial"/>
              <a:buChar char="•"/>
            </a:pPr>
            <a:r>
              <a:rPr lang="en-US" sz="4299" dirty="0">
                <a:solidFill>
                  <a:srgbClr val="FFFFFF"/>
                </a:solidFill>
                <a:latin typeface="Canva Sans"/>
              </a:rPr>
              <a:t>The encapsulated data is referred to as </a:t>
            </a:r>
            <a:r>
              <a:rPr lang="en-US" sz="4299" dirty="0">
                <a:solidFill>
                  <a:schemeClr val="accent2"/>
                </a:solidFill>
                <a:latin typeface="Canva Sans Bold"/>
              </a:rPr>
              <a:t>IP Payload</a:t>
            </a:r>
            <a:r>
              <a:rPr lang="en-US" sz="4299" dirty="0">
                <a:solidFill>
                  <a:srgbClr val="FFFFFF"/>
                </a:solidFill>
                <a:latin typeface="Canva Sans"/>
              </a:rPr>
              <a:t>. IP header contains all necessary information to deliver packet at the other end.</a:t>
            </a:r>
          </a:p>
          <a:p>
            <a:pPr marL="928365" lvl="1" indent="-464182">
              <a:lnSpc>
                <a:spcPts val="6019"/>
              </a:lnSpc>
              <a:buFont typeface="Arial"/>
              <a:buChar char="•"/>
            </a:pPr>
            <a:r>
              <a:rPr lang="en-US" sz="4299" dirty="0">
                <a:solidFill>
                  <a:srgbClr val="FFFFFF"/>
                </a:solidFill>
                <a:latin typeface="Canva Sans"/>
              </a:rPr>
              <a:t>Source and Destination address of packets – 32 bits</a:t>
            </a:r>
          </a:p>
          <a:p>
            <a:pPr>
              <a:lnSpc>
                <a:spcPts val="7279"/>
              </a:lnSpc>
              <a:spcBef>
                <a:spcPct val="0"/>
              </a:spcBef>
            </a:pPr>
            <a:endParaRPr lang="en-US" sz="4299" dirty="0">
              <a:solidFill>
                <a:srgbClr val="FFFFFF"/>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5654725" y="257175"/>
            <a:ext cx="6978551" cy="771525"/>
          </a:xfrm>
          <a:prstGeom prst="rect">
            <a:avLst/>
          </a:prstGeom>
        </p:spPr>
        <p:txBody>
          <a:bodyPr lIns="0" tIns="0" rIns="0" bIns="0" rtlCol="0" anchor="t">
            <a:spAutoFit/>
          </a:bodyPr>
          <a:lstStyle/>
          <a:p>
            <a:pPr algn="ctr">
              <a:lnSpc>
                <a:spcPts val="6300"/>
              </a:lnSpc>
              <a:spcBef>
                <a:spcPct val="0"/>
              </a:spcBef>
            </a:pPr>
            <a:r>
              <a:rPr lang="en-US" sz="4500" u="sng">
                <a:solidFill>
                  <a:srgbClr val="F8CF2C"/>
                </a:solidFill>
                <a:latin typeface="Canva Sans Bold"/>
              </a:rPr>
              <a:t>IPv4 – Addressing Modes</a:t>
            </a:r>
          </a:p>
        </p:txBody>
      </p:sp>
      <p:sp>
        <p:nvSpPr>
          <p:cNvPr id="3" name="TextBox 3"/>
          <p:cNvSpPr txBox="1"/>
          <p:nvPr/>
        </p:nvSpPr>
        <p:spPr>
          <a:xfrm>
            <a:off x="1028700" y="1295400"/>
            <a:ext cx="16230600" cy="8412752"/>
          </a:xfrm>
          <a:prstGeom prst="rect">
            <a:avLst/>
          </a:prstGeom>
        </p:spPr>
        <p:txBody>
          <a:bodyPr lIns="0" tIns="0" rIns="0" bIns="0" rtlCol="0" anchor="t">
            <a:spAutoFit/>
          </a:bodyPr>
          <a:lstStyle/>
          <a:p>
            <a:pPr>
              <a:lnSpc>
                <a:spcPts val="5972"/>
              </a:lnSpc>
              <a:spcBef>
                <a:spcPct val="0"/>
              </a:spcBef>
            </a:pPr>
            <a:r>
              <a:rPr lang="en-US" sz="4266" dirty="0">
                <a:solidFill>
                  <a:srgbClr val="FFFFFF"/>
                </a:solidFill>
                <a:latin typeface="Canva Sans"/>
              </a:rPr>
              <a:t>Addressing mode refers to the </a:t>
            </a:r>
            <a:r>
              <a:rPr lang="en-US" sz="4266" dirty="0">
                <a:solidFill>
                  <a:schemeClr val="accent2"/>
                </a:solidFill>
                <a:latin typeface="Canva Sans"/>
              </a:rPr>
              <a:t>mechanism of hosting an address on a given network.</a:t>
            </a:r>
          </a:p>
          <a:p>
            <a:pPr>
              <a:lnSpc>
                <a:spcPts val="5972"/>
              </a:lnSpc>
              <a:spcBef>
                <a:spcPct val="0"/>
              </a:spcBef>
            </a:pPr>
            <a:endParaRPr lang="en-US" sz="4266" dirty="0">
              <a:solidFill>
                <a:srgbClr val="FFFFFF"/>
              </a:solidFill>
              <a:latin typeface="Canva Sans"/>
            </a:endParaRPr>
          </a:p>
          <a:p>
            <a:pPr>
              <a:lnSpc>
                <a:spcPts val="5972"/>
              </a:lnSpc>
              <a:spcBef>
                <a:spcPct val="0"/>
              </a:spcBef>
            </a:pPr>
            <a:r>
              <a:rPr lang="en-US" sz="4266" dirty="0">
                <a:solidFill>
                  <a:srgbClr val="FFFFFF"/>
                </a:solidFill>
                <a:latin typeface="Canva Sans"/>
              </a:rPr>
              <a:t>Different Types of Addressing Modes supported by IPv4.</a:t>
            </a:r>
          </a:p>
          <a:p>
            <a:pPr>
              <a:lnSpc>
                <a:spcPts val="5972"/>
              </a:lnSpc>
              <a:spcBef>
                <a:spcPct val="0"/>
              </a:spcBef>
            </a:pPr>
            <a:endParaRPr lang="en-US" sz="4266" dirty="0">
              <a:solidFill>
                <a:srgbClr val="FFFFFF"/>
              </a:solidFill>
              <a:latin typeface="Canva Sans"/>
            </a:endParaRPr>
          </a:p>
          <a:p>
            <a:pPr marL="1028700" lvl="1" indent="-571500">
              <a:lnSpc>
                <a:spcPts val="5972"/>
              </a:lnSpc>
              <a:spcBef>
                <a:spcPct val="0"/>
              </a:spcBef>
              <a:buFont typeface="Arial" panose="020B0604020202020204" pitchFamily="34" charset="0"/>
              <a:buChar char="•"/>
            </a:pPr>
            <a:r>
              <a:rPr lang="en-US" sz="4266" dirty="0">
                <a:solidFill>
                  <a:srgbClr val="FFFFFF"/>
                </a:solidFill>
                <a:latin typeface="Canva Sans"/>
              </a:rPr>
              <a:t>Unicast addressing mode – </a:t>
            </a:r>
          </a:p>
          <a:p>
            <a:pPr marL="1946429" lvl="3" indent="-571500">
              <a:lnSpc>
                <a:spcPts val="5972"/>
              </a:lnSpc>
              <a:buFont typeface="Wingdings" panose="05000000000000000000" pitchFamily="2" charset="2"/>
              <a:buChar char="§"/>
            </a:pPr>
            <a:r>
              <a:rPr lang="en-US" sz="4266" dirty="0">
                <a:solidFill>
                  <a:srgbClr val="FFFFFF"/>
                </a:solidFill>
                <a:latin typeface="Canva Sans"/>
              </a:rPr>
              <a:t>most common mode of addressing</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Data sent to only a single host</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One source and one receiver. </a:t>
            </a:r>
          </a:p>
          <a:p>
            <a:pPr marL="1946429" lvl="3" indent="-571500">
              <a:lnSpc>
                <a:spcPts val="5972"/>
              </a:lnSpc>
              <a:spcBef>
                <a:spcPct val="0"/>
              </a:spcBef>
              <a:buFont typeface="Wingdings" panose="05000000000000000000" pitchFamily="2" charset="2"/>
              <a:buChar char="§"/>
            </a:pPr>
            <a:r>
              <a:rPr lang="en-US" sz="4266" dirty="0">
                <a:solidFill>
                  <a:srgbClr val="FFFFFF"/>
                </a:solidFill>
                <a:latin typeface="Canva Sans"/>
              </a:rPr>
              <a:t>The relationship between the source and the destination network is one-to-one.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4202</Words>
  <Application>Microsoft Office PowerPoint</Application>
  <PresentationFormat>Custom</PresentationFormat>
  <Paragraphs>370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Canva Sans Bold</vt:lpstr>
      <vt:lpstr>Canva Sans</vt: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dc:title>
  <cp:lastModifiedBy>varadharaja perumal</cp:lastModifiedBy>
  <cp:revision>21</cp:revision>
  <dcterms:created xsi:type="dcterms:W3CDTF">2006-08-16T00:00:00Z</dcterms:created>
  <dcterms:modified xsi:type="dcterms:W3CDTF">2023-09-21T15:51:51Z</dcterms:modified>
  <dc:identifier>DAFuCXWfhWw</dc:identifier>
</cp:coreProperties>
</file>