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PT Sans Narrow" panose="020B0506020203020204" pitchFamily="34" charset="0"/>
      <p:regular r:id="rId44"/>
      <p:bold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B6zdn8UoV8N3CN5EyPwv/ZXW1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A3A5B9-217A-420C-8315-273E0245904E}">
  <a:tblStyle styleId="{7DA3A5B9-217A-420C-8315-273E024590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9ff6e569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9ff6e569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9338ce9e6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9338ce9e6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9338ce9e6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9338ce9e6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9338ce9e6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9338ce9e6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9338ce9e6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9338ce9e6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9ff6e56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9ff6e569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9338ce9e6_3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9338ce9e6_3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13b3b1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13b3b1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9ff6e569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9ff6e569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9338ce9e6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9338ce9e6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9ff6e569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9ff6e569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9338ce9e6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9338ce9e6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9ff6e56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9ff6e56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9ff6e56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9ff6e56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9338ce9e6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9338ce9e6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9338ce9e6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9338ce9e6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9338ce9e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9338ce9e6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9ff6e56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9ff6e56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9338ce9e6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9338ce9e6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9ff6e569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9ff6e569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9ff6e569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9ff6e569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9ff6e569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9ff6e569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a6ab1d9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9a6ab1d9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a6ab1d9b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9a6ab1d9b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a6ab1d9b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9a6ab1d9b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a6ab1d9b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9a6ab1d9b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9338ce9e6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9338ce9e6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99338ce9e6_1_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299338ce9e6_1_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g299338ce9e6_1_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g299338ce9e6_1_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g299338ce9e6_1_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g299338ce9e6_1_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g299338ce9e6_1_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g299338ce9e6_1_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g299338ce9e6_1_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g299338ce9e6_1_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g299338ce9e6_1_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9338ce9e6_1_6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299338ce9e6_1_60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299338ce9e6_1_60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299338ce9e6_1_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9338ce9e6_1_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99338ce9e6_1_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g299338ce9e6_1_2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299338ce9e6_1_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99338ce9e6_1_3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g299338ce9e6_1_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99338ce9e6_1_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299338ce9e6_1_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99338ce9e6_1_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99338ce9e6_1_3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g299338ce9e6_1_3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g299338ce9e6_1_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99338ce9e6_1_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299338ce9e6_1_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99338ce9e6_1_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g299338ce9e6_1_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g299338ce9e6_1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99338ce9e6_1_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299338ce9e6_1_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9338ce9e6_1_5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g299338ce9e6_1_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g299338ce9e6_1_50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g299338ce9e6_1_50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g299338ce9e6_1_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299338ce9e6_1_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9338ce9e6_1_57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g299338ce9e6_1_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99338ce9e6_1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g299338ce9e6_1_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299338ce9e6_1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574350" y="906600"/>
            <a:ext cx="75822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Creating HTML elements dynamically in web pages</a:t>
            </a:r>
            <a:endParaRPr sz="466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4309100" y="2338275"/>
            <a:ext cx="34818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80" b="1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580" b="1">
                <a:solidFill>
                  <a:srgbClr val="7F6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80" b="1" u="sng">
                <a:solidFill>
                  <a:srgbClr val="7F6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lang="en" sz="1580" b="1">
                <a:solidFill>
                  <a:srgbClr val="7F6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80" b="1" u="sng">
                <a:solidFill>
                  <a:srgbClr val="7F6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 sz="200" b="1" u="sng">
              <a:solidFill>
                <a:srgbClr val="7F6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200" b="1" u="sng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Georgia"/>
              <a:buAutoNum type="arabicPeriod"/>
            </a:pPr>
            <a:r>
              <a:rPr lang="en" sz="108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HEMANTH KUMAR V - </a:t>
            </a:r>
            <a:r>
              <a:rPr lang="en" sz="108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23MX110</a:t>
            </a:r>
            <a:endParaRPr sz="108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Georgia"/>
              <a:buAutoNum type="arabicPeriod"/>
            </a:pPr>
            <a:r>
              <a:rPr lang="en" sz="108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VARADHARAJAPERUMAL T - </a:t>
            </a:r>
            <a:r>
              <a:rPr lang="en" sz="108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23MX128</a:t>
            </a:r>
            <a:endParaRPr sz="108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Georgia"/>
              <a:buAutoNum type="arabicPeriod"/>
            </a:pPr>
            <a:r>
              <a:rPr lang="en" sz="108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HARI KISHORE G - </a:t>
            </a:r>
            <a:r>
              <a:rPr lang="en" sz="108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23MX207</a:t>
            </a:r>
            <a:endParaRPr sz="108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Georgia"/>
              <a:buAutoNum type="arabicPeriod"/>
            </a:pPr>
            <a:r>
              <a:rPr lang="en" sz="108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MAHALAKSHMI R - </a:t>
            </a:r>
            <a:r>
              <a:rPr lang="en" sz="108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23MX214</a:t>
            </a:r>
            <a:endParaRPr sz="108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Georgia"/>
              <a:buAutoNum type="arabicPeriod"/>
            </a:pPr>
            <a:r>
              <a:rPr lang="en" sz="108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MERLIN YAZHINI A T - </a:t>
            </a:r>
            <a:r>
              <a:rPr lang="en" sz="108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23MX216</a:t>
            </a:r>
            <a:endParaRPr sz="108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9ff6e569e_0_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99ff6e569e_0_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g299ff6e569e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414"/>
            <a:ext cx="9143999" cy="443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9338ce9e6_1_93"/>
          <p:cNvSpPr txBox="1">
            <a:spLocks noGrp="1"/>
          </p:cNvSpPr>
          <p:nvPr>
            <p:ph type="title"/>
          </p:nvPr>
        </p:nvSpPr>
        <p:spPr>
          <a:xfrm>
            <a:off x="311700" y="96325"/>
            <a:ext cx="85206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Different ways to get HTML elements</a:t>
            </a:r>
            <a:endParaRPr sz="2640"/>
          </a:p>
        </p:txBody>
      </p:sp>
      <p:sp>
        <p:nvSpPr>
          <p:cNvPr id="127" name="Google Shape;127;g299338ce9e6_1_93"/>
          <p:cNvSpPr txBox="1">
            <a:spLocks noGrp="1"/>
          </p:cNvSpPr>
          <p:nvPr>
            <p:ph type="body" idx="1"/>
          </p:nvPr>
        </p:nvSpPr>
        <p:spPr>
          <a:xfrm>
            <a:off x="311700" y="670350"/>
            <a:ext cx="8520600" cy="4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607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Courier New"/>
              <a:buAutoNum type="arabicPeriod"/>
            </a:pPr>
            <a:r>
              <a:rPr lang="en" sz="12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By Id</a:t>
            </a: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607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Courier New"/>
              <a:buAutoNum type="arabicPeriod"/>
            </a:pPr>
            <a:r>
              <a:rPr lang="en" sz="12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By Class</a:t>
            </a: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607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Courier New"/>
              <a:buAutoNum type="arabicPeriod"/>
            </a:pPr>
            <a:r>
              <a:rPr lang="en" sz="12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Using QuerySelector</a:t>
            </a: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607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Courier New"/>
              <a:buAutoNum type="arabicPeriod"/>
            </a:pPr>
            <a:r>
              <a:rPr lang="en" sz="12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Using QuerySelectorAll</a:t>
            </a: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607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Courier New"/>
              <a:buAutoNum type="arabicPeriod"/>
            </a:pPr>
            <a:r>
              <a:rPr lang="en" sz="12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Using Tags</a:t>
            </a: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20" b="1" i="1" u="sng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10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2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972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ourier New"/>
              <a:buChar char="●"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 content = document.getElementById("content");  </a:t>
            </a:r>
            <a:r>
              <a:rPr lang="en" sz="11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//getting element by id</a:t>
            </a:r>
            <a:endParaRPr sz="112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972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ourier New"/>
              <a:buChar char="●"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 footerButton = document.getElementsByClassName("last_one");  </a:t>
            </a:r>
            <a:r>
              <a:rPr lang="en" sz="11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//getting element by        </a:t>
            </a:r>
            <a:endParaRPr sz="112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classname</a:t>
            </a:r>
            <a:endParaRPr sz="12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972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ourier New"/>
              <a:buChar char="●"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 graphicsButton = document.querySelector("#graphicsButton");  </a:t>
            </a:r>
            <a:r>
              <a:rPr lang="en" sz="11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//getting element by       </a:t>
            </a:r>
            <a:endParaRPr sz="112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querySelector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6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6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6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625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714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156">
              <a:solidFill>
                <a:srgbClr val="D4D4D4"/>
              </a:solidFill>
              <a:highlight>
                <a:srgbClr val="20124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6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6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9338ce9e6_9_0"/>
          <p:cNvSpPr txBox="1">
            <a:spLocks noGrp="1"/>
          </p:cNvSpPr>
          <p:nvPr>
            <p:ph type="title"/>
          </p:nvPr>
        </p:nvSpPr>
        <p:spPr>
          <a:xfrm>
            <a:off x="311700" y="867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function(the ones that we used)</a:t>
            </a:r>
            <a:endParaRPr sz="1525" b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99338ce9e6_9_0"/>
          <p:cNvSpPr txBox="1">
            <a:spLocks noGrp="1"/>
          </p:cNvSpPr>
          <p:nvPr>
            <p:ph type="body" idx="1"/>
          </p:nvPr>
        </p:nvSpPr>
        <p:spPr>
          <a:xfrm>
            <a:off x="311700" y="897050"/>
            <a:ext cx="8520600" cy="3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Arrow functions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81"/>
              <a:buFont typeface="Arial"/>
              <a:buNone/>
            </a:pPr>
            <a:r>
              <a:rPr lang="en" sz="1044" b="1" i="1" u="sng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1044" b="1" i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44" b="1" i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4894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Courier New"/>
              <a:buChar char="❖"/>
            </a:pPr>
            <a:r>
              <a:rPr lang="en" sz="1044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 example:</a:t>
            </a:r>
            <a:endParaRPr sz="1044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 clearEffects() {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content.style.animation = "none";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content.style.backgroundColor = "initial";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content.style.color = "initial";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content.style.fontFamily = "initial";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4894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Courier New"/>
              <a:buChar char="❖"/>
            </a:pPr>
            <a:r>
              <a:rPr lang="en" sz="1044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Arrow Function example:</a:t>
            </a:r>
            <a:endParaRPr sz="1044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44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animation.addEventListener("click", () =&gt; {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clearEffects();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content.innerHTML = "&lt;div class='but-animation'&gt;&lt;center &gt;&lt;h1 class='header-text'&gt;Dynamic Web Page&lt;/h1&gt;&lt;p class='header-para'&gt;Web Technology Presentation&lt;/p&gt;&lt;/center&gt;&lt;/div&gt;";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content.style.backgroundColor = "white";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44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44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1"/>
              <a:buFont typeface="Arial"/>
              <a:buNone/>
            </a:pPr>
            <a:endParaRPr sz="146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9338ce9e6_9_5"/>
          <p:cNvSpPr txBox="1">
            <a:spLocks noGrp="1"/>
          </p:cNvSpPr>
          <p:nvPr>
            <p:ph type="title"/>
          </p:nvPr>
        </p:nvSpPr>
        <p:spPr>
          <a:xfrm>
            <a:off x="401275" y="740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JS</a:t>
            </a:r>
            <a:endParaRPr/>
          </a:p>
        </p:txBody>
      </p:sp>
      <p:sp>
        <p:nvSpPr>
          <p:cNvPr id="139" name="Google Shape;139;g299338ce9e6_9_5"/>
          <p:cNvSpPr txBox="1">
            <a:spLocks noGrp="1"/>
          </p:cNvSpPr>
          <p:nvPr>
            <p:ph type="body" idx="1"/>
          </p:nvPr>
        </p:nvSpPr>
        <p:spPr>
          <a:xfrm>
            <a:off x="153475" y="781400"/>
            <a:ext cx="9016200" cy="41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2921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➔"/>
            </a:pP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Variables are Containers for Storing Data</a:t>
            </a:r>
            <a:b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➔"/>
            </a:pPr>
            <a:r>
              <a:rPr lang="en" sz="400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JavaScript Variables can be declared in 4 ways:</a:t>
            </a:r>
            <a:endParaRPr sz="400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Automatically</a:t>
            </a: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Using var</a:t>
            </a: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Using let</a:t>
            </a: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●"/>
            </a:pP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Using const</a:t>
            </a:r>
            <a:b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➔"/>
            </a:pPr>
            <a:r>
              <a:rPr lang="en" sz="400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When to Use var, let, or const?</a:t>
            </a: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2476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30000"/>
              <a:buFont typeface="Roboto"/>
              <a:buChar char="●"/>
            </a:pPr>
            <a:r>
              <a:rPr lang="en" sz="4000" u="sng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var:</a:t>
            </a:r>
            <a:endParaRPr sz="4000" u="sng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1" indent="-2476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30000"/>
              <a:buFont typeface="Roboto"/>
              <a:buChar char="○"/>
            </a:pPr>
            <a:r>
              <a:rPr lang="en" sz="400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 Scope:</a:t>
            </a: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Variables declared with var are function-scoped, meaning they are only visible within the function in which they are declared.</a:t>
            </a: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1" indent="-2476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30000"/>
              <a:buFont typeface="Roboto"/>
              <a:buChar char="○"/>
            </a:pPr>
            <a:r>
              <a:rPr lang="en" sz="400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Hoisting:</a:t>
            </a: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Variables declared with var are hoisted to the top of their scope, allowing them to be used before the declaration in the code.</a:t>
            </a:r>
            <a:b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2476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30000"/>
              <a:buFont typeface="Roboto"/>
              <a:buChar char="●"/>
            </a:pPr>
            <a:r>
              <a:rPr lang="en" sz="4000" u="sng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let:</a:t>
            </a:r>
            <a:endParaRPr sz="4000" u="sng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1" indent="-2476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30000"/>
              <a:buFont typeface="Roboto"/>
              <a:buChar char="○"/>
            </a:pPr>
            <a:r>
              <a:rPr lang="en" sz="400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Block Scope:</a:t>
            </a: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Variables declared with let are block-scoped, meaning they are only visible within the block (statement or expression) where they are defined.</a:t>
            </a: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1" indent="-2476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30000"/>
              <a:buFont typeface="Roboto"/>
              <a:buChar char="○"/>
            </a:pPr>
            <a:r>
              <a:rPr lang="en" sz="400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 Re-declaration:</a:t>
            </a: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Unlike var, you cannot re-declare a variable with let in the same scope.</a:t>
            </a:r>
            <a:b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2476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30000"/>
              <a:buFont typeface="Roboto"/>
              <a:buChar char="●"/>
            </a:pPr>
            <a:r>
              <a:rPr lang="en" sz="4000" u="sng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const:</a:t>
            </a:r>
            <a:endParaRPr sz="4000" u="sng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1" indent="-2476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30000"/>
              <a:buFont typeface="Roboto"/>
              <a:buChar char="○"/>
            </a:pPr>
            <a:r>
              <a:rPr lang="en" sz="400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Block Scope: </a:t>
            </a: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Like let, variables declared with const are block-scoped.</a:t>
            </a: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1" indent="-24765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30000"/>
              <a:buFont typeface="Roboto"/>
              <a:buChar char="○"/>
            </a:pPr>
            <a:r>
              <a:rPr lang="en" sz="400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Immutable Value:</a:t>
            </a:r>
            <a:r>
              <a:rPr lang="en" sz="40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Variables declared with const cannot be reassigned once a value is assigned. </a:t>
            </a:r>
            <a:endParaRPr sz="3323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81"/>
              <a:buFont typeface="Arial"/>
              <a:buNone/>
            </a:pPr>
            <a:endParaRPr sz="1525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338ce9e6_1_112"/>
          <p:cNvSpPr txBox="1"/>
          <p:nvPr/>
        </p:nvSpPr>
        <p:spPr>
          <a:xfrm>
            <a:off x="152400" y="879600"/>
            <a:ext cx="8839200" cy="4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950" b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50" b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950" b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50" b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950" b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950" b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950" b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950" b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&lt;div class="header" id="</a:t>
            </a:r>
            <a:r>
              <a:rPr lang="en" sz="950" b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title_header</a:t>
            </a: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&lt;span id="dateTime"&gt;&lt;/span&gt;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&lt;h1&gt;Dynamic webpage&lt;/h1&gt;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&lt;/div&gt;</a:t>
            </a: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changeheader=function(){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clearEffects();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let titleheader= document.getElementById("</a:t>
            </a:r>
            <a:r>
              <a:rPr lang="en" sz="950" b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title_header</a:t>
            </a: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titleheader.style.color="orange";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titleheader.style.fontFamily="Lucida Console", "Courier New";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titleheader.style.fontSize="30px";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titleheader.style.height="fit-content";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titleheader.style.backgroundColor="lightblue";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9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9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g299338ce9e6_1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25" y="1292500"/>
            <a:ext cx="8876152" cy="6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99338ce9e6_1_112"/>
          <p:cNvSpPr txBox="1"/>
          <p:nvPr/>
        </p:nvSpPr>
        <p:spPr>
          <a:xfrm>
            <a:off x="3131625" y="2009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Header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9ff6e569e_0_7"/>
          <p:cNvSpPr txBox="1">
            <a:spLocks noGrp="1"/>
          </p:cNvSpPr>
          <p:nvPr>
            <p:ph type="body" idx="1"/>
          </p:nvPr>
        </p:nvSpPr>
        <p:spPr>
          <a:xfrm>
            <a:off x="239550" y="1983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updateDateTime() {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const dateTimeElement = document.getElementById("</a:t>
            </a:r>
            <a:r>
              <a:rPr lang="en" sz="9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const currentDate = new Date();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const formattedDateTime = currentDate.toLocaleString('en-IN', {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weekday: 'long',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year: 'numeric',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month: 'numeric',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day: 'numeric',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hour: 'numeric',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minute: 'numeric',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second: 'numeric',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hour12: true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});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dateTimeElement.textContent = formattedDateTime;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updateDateTime();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setInterval(updateDateTime, 1000);</a:t>
            </a:r>
            <a:endParaRPr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2" name="Google Shape;152;g299ff6e569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7125"/>
            <a:ext cx="9144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9338ce9e6_3_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 Tag</a:t>
            </a:r>
            <a:endParaRPr/>
          </a:p>
        </p:txBody>
      </p:sp>
      <p:sp>
        <p:nvSpPr>
          <p:cNvPr id="158" name="Google Shape;158;g299338ce9e6_3_96"/>
          <p:cNvSpPr txBox="1">
            <a:spLocks noGrp="1"/>
          </p:cNvSpPr>
          <p:nvPr>
            <p:ph type="body" idx="1"/>
          </p:nvPr>
        </p:nvSpPr>
        <p:spPr>
          <a:xfrm>
            <a:off x="311700" y="1456825"/>
            <a:ext cx="8520600" cy="3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pTagButton.addEventListener("click", () =&gt; {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clearEffects();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content.innerHTML = "&lt;div class='</a:t>
            </a:r>
            <a:r>
              <a:rPr lang="en" sz="11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ptag</a:t>
            </a: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'&gt;&lt;center&gt;&lt;p&gt;About&lt;b&gt;&lt;br&gt; &lt;br&gt; &lt;hr&gt; &lt;br&gt;Creating a web page using dynamic HTML elements allows you to build web content that can change and adapt based on user interactions, input, or data.&lt;br&gt; Dynamic web pages are commonly created using a combination of HTML, CSS, and JavaScript.&lt;/b&gt;&lt;/p&gt;&lt;/center&gt;&lt;/div&gt;";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content.style.backgroundColor = "lightyellow";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1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clearEffects()</a:t>
            </a: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content.style.animation = "none";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content.style.backgroundColor = "rgb(39, 39, 39)";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content.style.color = "initial";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content.style.fontFamily = "initial";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2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3b3b1ad1_0_0"/>
          <p:cNvSpPr txBox="1">
            <a:spLocks noGrp="1"/>
          </p:cNvSpPr>
          <p:nvPr>
            <p:ph type="body" idx="1"/>
          </p:nvPr>
        </p:nvSpPr>
        <p:spPr>
          <a:xfrm>
            <a:off x="3130450" y="516375"/>
            <a:ext cx="8929200" cy="45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.ptag</a:t>
            </a: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transform: translateY(200px);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animation: wordgap 3s ease-in;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@keyframes </a:t>
            </a:r>
            <a:r>
              <a:rPr lang="en" sz="11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wordgap</a:t>
            </a: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0% {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word-spacing: 320px;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line-height: 340px;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opacity: 0;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100% {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opacity: 1;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word-spacing: 0px;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1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9ff6e569e_0_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99ff6e569e_0_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g299ff6e569e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414"/>
            <a:ext cx="9143999" cy="443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9338ce9e6_3_102"/>
          <p:cNvSpPr txBox="1">
            <a:spLocks noGrp="1"/>
          </p:cNvSpPr>
          <p:nvPr>
            <p:ph type="title"/>
          </p:nvPr>
        </p:nvSpPr>
        <p:spPr>
          <a:xfrm>
            <a:off x="196725" y="22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 word - Using Regular Expression</a:t>
            </a:r>
            <a:endParaRPr/>
          </a:p>
        </p:txBody>
      </p:sp>
      <p:sp>
        <p:nvSpPr>
          <p:cNvPr id="176" name="Google Shape;176;g299338ce9e6_3_102"/>
          <p:cNvSpPr txBox="1">
            <a:spLocks noGrp="1"/>
          </p:cNvSpPr>
          <p:nvPr>
            <p:ph type="body" idx="1"/>
          </p:nvPr>
        </p:nvSpPr>
        <p:spPr>
          <a:xfrm>
            <a:off x="311700" y="920399"/>
            <a:ext cx="8520600" cy="399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b="1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attributesButton</a:t>
            </a: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.addEventListener("click", () =&gt; {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clearEffects();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const userInput = prompt("Enter the text:");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(userInput) {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const regex = new RegExp(userInput, 'ig'); 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const contentText = content.innerHTML;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if (regex.test(contentText)) {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content.innerHTML = contentText.replace(regex, (match) =&gt; {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return `&lt;span style="background-color:blue;"&gt;${match}&lt;/span&gt;`;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});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content.style.color="lightgrey";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content.style.backgroundColor = "brown";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else {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alert("User input does not match any content in the 'content' area.");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else {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alert("No input provided");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13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13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113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113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endParaRPr sz="16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316525" y="1276125"/>
            <a:ext cx="42603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DHTML?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Components of DHTML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Benefits of DHTML elements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Static vs Dynamic web pages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Different ways to get HTML elements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Types of function used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 in JS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Elements used 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17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9ff6e569e_0_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99ff6e569e_0_5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g299ff6e569e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414"/>
            <a:ext cx="9143999" cy="443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9338ce9e6_3_113"/>
          <p:cNvSpPr txBox="1">
            <a:spLocks noGrp="1"/>
          </p:cNvSpPr>
          <p:nvPr>
            <p:ph type="title"/>
          </p:nvPr>
        </p:nvSpPr>
        <p:spPr>
          <a:xfrm>
            <a:off x="376975" y="-105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dynamically </a:t>
            </a:r>
            <a:endParaRPr/>
          </a:p>
        </p:txBody>
      </p:sp>
      <p:sp>
        <p:nvSpPr>
          <p:cNvPr id="189" name="Google Shape;189;g299338ce9e6_3_113"/>
          <p:cNvSpPr txBox="1">
            <a:spLocks noGrp="1"/>
          </p:cNvSpPr>
          <p:nvPr>
            <p:ph type="body" idx="1"/>
          </p:nvPr>
        </p:nvSpPr>
        <p:spPr>
          <a:xfrm>
            <a:off x="1095150" y="387938"/>
            <a:ext cx="8520600" cy="4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createTable = function () {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clearEffects();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content.style.backgroundColor = "white";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let mRows = prompt("Enter number of rows (greater than 1) : ");    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let nCols = prompt("Enter number of columns (greater than 1) : ");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if (mRows &gt; 1 &amp;&amp; nCols &gt;= 1) {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content.innerHTML = "&lt;table id='mytable' class='but-table'&gt;&lt;/table&gt;"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tbl = document.querySelector("#mytable")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for (i = 0; i &lt; mRows; i++) {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row = document.createElement("tr");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row.style.border = '4px solid red';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if (i === 0) {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cell = document.createElement("th");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cell.innerText = prompt("Enter table title : ");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cell.style.width='220px';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cell.style.colspan = 8;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cell.style = 'text-align : center';  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cell.style.height = '35px';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cell.style="text-align: center";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row.appendChild(cell);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</a:t>
            </a:r>
            <a:endParaRPr sz="1050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700" b="1" dirty="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9ff6e569e_0_1"/>
          <p:cNvSpPr txBox="1">
            <a:spLocks noGrp="1"/>
          </p:cNvSpPr>
          <p:nvPr>
            <p:ph type="body" idx="1"/>
          </p:nvPr>
        </p:nvSpPr>
        <p:spPr>
          <a:xfrm>
            <a:off x="734250" y="156600"/>
            <a:ext cx="8520600" cy="4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else {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for (j = 0; j &lt; nCols; j++) {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cell = document.createElement("td")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let x = Math.random() * 100;  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x = Math.round(x);    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cell.innerText = x;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cell.style =  "text-align: center";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cell.style.width = '100px';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cell.style.height = '35px';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cell.style.backgroundColor = 'rgb(82, 196, 196)';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row.appendChild(cell);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}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tbl.appendChild(row);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tbl.style.backgroundColor = "lightblue";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tbl.style.border = '4px solid red';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else {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alert('Please enter valid values for rows and columns');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1E1E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1E1E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9ff6e569e_0_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99ff6e569e_0_6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1" name="Google Shape;201;g299ff6e569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414"/>
            <a:ext cx="9143999" cy="443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9338ce9e6_1_9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sp>
        <p:nvSpPr>
          <p:cNvPr id="207" name="Google Shape;207;g299338ce9e6_1_98"/>
          <p:cNvSpPr txBox="1">
            <a:spLocks noGrp="1"/>
          </p:cNvSpPr>
          <p:nvPr>
            <p:ph type="body" idx="1"/>
          </p:nvPr>
        </p:nvSpPr>
        <p:spPr>
          <a:xfrm>
            <a:off x="449525" y="-48000"/>
            <a:ext cx="8740200" cy="52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animation.addEventListener("click", () =&gt; {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clearEffects();  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content.innerHTML = "&lt;div class='but-animation'&gt;&lt;center &gt;&lt;h1 class='header-text'&gt; Dynamic Web Page&lt;/h1&gt;&lt;p class='header-para'&gt;Web Technology Presentation&lt;/p&gt;&lt;/center&gt;&lt;/div&gt;";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content.style.backgroundColor = "white";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.but-animation</a:t>
            </a: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transform: translateY(200px);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@keyframes </a:t>
            </a:r>
            <a:r>
              <a:rPr lang="en" sz="102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fadeIn</a:t>
            </a: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                                                                  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0% {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opacity: 0;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transform: translateY(0px);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50% {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opacity: 0.7;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100% {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opacity: 1;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transform: translateY(150px);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" sz="102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2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sz="122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9338ce9e6_1_79"/>
          <p:cNvSpPr txBox="1">
            <a:spLocks noGrp="1"/>
          </p:cNvSpPr>
          <p:nvPr>
            <p:ph type="title"/>
          </p:nvPr>
        </p:nvSpPr>
        <p:spPr>
          <a:xfrm>
            <a:off x="427925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99338ce9e6_1_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4" name="Google Shape;214;g299338ce9e6_1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39"/>
            <a:ext cx="9143999" cy="443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338ce9e6_1_84"/>
          <p:cNvSpPr txBox="1">
            <a:spLocks noGrp="1"/>
          </p:cNvSpPr>
          <p:nvPr>
            <p:ph type="title"/>
          </p:nvPr>
        </p:nvSpPr>
        <p:spPr>
          <a:xfrm>
            <a:off x="254550" y="12355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Graphics</a:t>
            </a:r>
            <a:endParaRPr dirty="0"/>
          </a:p>
        </p:txBody>
      </p:sp>
      <p:sp>
        <p:nvSpPr>
          <p:cNvPr id="220" name="Google Shape;220;g299338ce9e6_1_84"/>
          <p:cNvSpPr txBox="1">
            <a:spLocks noGrp="1"/>
          </p:cNvSpPr>
          <p:nvPr>
            <p:ph type="body" idx="1"/>
          </p:nvPr>
        </p:nvSpPr>
        <p:spPr>
          <a:xfrm>
            <a:off x="623400" y="477256"/>
            <a:ext cx="8520600" cy="3373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FC1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graphicsButton.addEventListener("click", () =&gt; {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clearEffects();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content.innerHTML = "&lt;div class='graph-img'&gt;&lt;img src='./image/background.jpg' alt='Web Design' width='100%'&gt;&lt;/div&gt;";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.graph-img img{</a:t>
            </a:r>
            <a:endParaRPr sz="900" b="1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width: 1200px;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height: 530px;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animation: zoomIn 4.5s;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900" b="1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@keyframes </a:t>
            </a:r>
            <a:r>
              <a:rPr lang="en" sz="900" b="1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zoomIn</a:t>
            </a: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6065"/>
              <a:buFont typeface="Arial"/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0% {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065"/>
              <a:buFont typeface="Arial"/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transform: skewY(100deg);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065"/>
              <a:buFont typeface="Arial"/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065"/>
              <a:buFont typeface="Arial"/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100% {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065"/>
              <a:buFont typeface="Arial"/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transform: skewY(0deg);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065"/>
              <a:buFont typeface="Arial"/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065"/>
              <a:buFont typeface="Arial"/>
              <a:buNone/>
            </a:pPr>
            <a:r>
              <a:rPr lang="en" sz="900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9ff6e569e_0_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99ff6e569e_0_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7" name="Google Shape;227;g299ff6e569e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414"/>
            <a:ext cx="9143999" cy="443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9338ce9e6_3_119"/>
          <p:cNvSpPr txBox="1">
            <a:spLocks noGrp="1"/>
          </p:cNvSpPr>
          <p:nvPr>
            <p:ph type="title"/>
          </p:nvPr>
        </p:nvSpPr>
        <p:spPr>
          <a:xfrm>
            <a:off x="311700" y="1465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</a:t>
            </a:r>
            <a:endParaRPr/>
          </a:p>
        </p:txBody>
      </p:sp>
      <p:sp>
        <p:nvSpPr>
          <p:cNvPr id="233" name="Google Shape;233;g299338ce9e6_3_119"/>
          <p:cNvSpPr txBox="1">
            <a:spLocks noGrp="1"/>
          </p:cNvSpPr>
          <p:nvPr>
            <p:ph type="body" idx="1"/>
          </p:nvPr>
        </p:nvSpPr>
        <p:spPr>
          <a:xfrm>
            <a:off x="396950" y="993625"/>
            <a:ext cx="8520600" cy="48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footerButton.addEventListener("click", () =&gt; {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last_one.classList.add("</a:t>
            </a:r>
            <a:r>
              <a:rPr lang="en" sz="1151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");//here calling the css properties by classname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last_one.innerHTML = " &lt;h1&gt; THANK YOU &amp;#128591; &lt;/h1&gt;"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1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.testing</a:t>
            </a: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bottom: 0px;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width: 100%;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background: linear-gradient(to right, #feda75,#fa7e1e,#d62976,#962fbf,#4f5bd5);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151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151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151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9ff6e569e_0_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99ff6e569e_0_6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0" name="Google Shape;240;g299ff6e569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198"/>
            <a:ext cx="9143999" cy="424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DHTML?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311700" y="1325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DHTML stands for Dynamic Hypertext Markup language i.e., Dynamic HTML.</a:t>
            </a:r>
            <a:endParaRPr sz="15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Dynamic HTML is not a markup or programming language but it is a term that combines the features of various web development technologies for creating the web pages dynamic and interactive.</a:t>
            </a:r>
            <a:endParaRPr sz="15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DHTML application was introduced by Microsoft with the release of the 4th version of IE (Internet Explorer) in 1997.</a:t>
            </a:r>
            <a:endParaRPr sz="15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Dynamically generating HTML code or content.</a:t>
            </a:r>
            <a:endParaRPr sz="15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Times New Roman"/>
              <a:buChar char="➢"/>
            </a:pPr>
            <a:r>
              <a:rPr lang="en" sz="1500" b="1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DHTML </a:t>
            </a: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Content can be generated dynamically both at the back end (server side) or at the front end.</a:t>
            </a:r>
            <a:endParaRPr sz="15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311700" y="866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body" idx="1"/>
          </p:nvPr>
        </p:nvSpPr>
        <p:spPr>
          <a:xfrm>
            <a:off x="311700" y="866150"/>
            <a:ext cx="90342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u="sng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 TAGS</a:t>
            </a:r>
            <a:r>
              <a:rPr lang="en" sz="1250" b="1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" sz="1300">
                <a:solidFill>
                  <a:srgbClr val="374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374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Fundamental Building Blocks used to structure and present content on the web      </a:t>
            </a:r>
            <a:endParaRPr sz="1250">
              <a:solidFill>
                <a:srgbClr val="37415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7415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page.</a:t>
            </a:r>
            <a:endParaRPr sz="12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&lt;div&gt;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Used to group and style content in various sections.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&lt;center&gt;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Used for centering content horizontally.          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&lt;h1&gt;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Define headings.                                 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Define a paragraph of text.                      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&lt;b&gt;  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Make the text bold.                              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&lt;hr&gt;  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Create a horizontal line.                        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&lt;img&gt;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Used for displaying images.                      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Inline container used to apply styles to a specific part of text.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&lt;table&gt;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Defines an HTML table.                           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&lt;tr&gt;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Define a row of cells.                           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Define the content inside; typically bold and centered.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&lt;td&gt; 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Define the data of a row.                             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&lt;button&gt;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The opening tag of the button element. </a:t>
            </a:r>
            <a:r>
              <a:rPr lang="en" sz="105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0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7415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688"/>
              <a:buNone/>
            </a:pPr>
            <a:endParaRPr sz="1200">
              <a:solidFill>
                <a:srgbClr val="37415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9ff6e569e_0_72"/>
          <p:cNvSpPr txBox="1">
            <a:spLocks noGrp="1"/>
          </p:cNvSpPr>
          <p:nvPr>
            <p:ph type="body" idx="1"/>
          </p:nvPr>
        </p:nvSpPr>
        <p:spPr>
          <a:xfrm>
            <a:off x="375225" y="582000"/>
            <a:ext cx="9048600" cy="4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 u="sng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ATTRIBUTES</a:t>
            </a:r>
            <a:r>
              <a:rPr lang="en" sz="1150" b="1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150" b="1" u="sng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822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id: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Used to uniquely identify HTML elements.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class: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Used to apply CSS styles to multiple elements.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src: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Used to specify the source file or location.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width,alt: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Used with the &lt;img&gt; tag to set the width and alternative text for images.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colspan :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Used with the &lt;th&gt; tag to specify the number of columns a table header should span.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style: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Inline styles applied directly to HTML elements.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6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6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 u="sng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 INTERACTION</a:t>
            </a:r>
            <a:r>
              <a:rPr lang="en" sz="1150" b="1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150" b="1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822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innerHTML: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Sets or retrieves the HTML content within an element.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6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 u="sng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r>
              <a:rPr lang="en" sz="1150" b="1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150" b="1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822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clearEffects: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Clears various styles from the content element.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createTable: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Prompts the user for the number of rows and columns, creates a table 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changeheader: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Modifies the styles of the title_header element.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150" b="1" u="sng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6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6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sz="129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9ff6e569e_0_77"/>
          <p:cNvSpPr txBox="1">
            <a:spLocks noGrp="1"/>
          </p:cNvSpPr>
          <p:nvPr>
            <p:ph type="body" idx="1"/>
          </p:nvPr>
        </p:nvSpPr>
        <p:spPr>
          <a:xfrm>
            <a:off x="166275" y="391925"/>
            <a:ext cx="9041700" cy="4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 u="sng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DOM ELEMENTS</a:t>
            </a:r>
            <a:r>
              <a:rPr lang="en" sz="1150" b="1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 manipulate and interact with the HTML elements.</a:t>
            </a:r>
            <a:endParaRPr sz="1150" i="1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getElementsById:</a:t>
            </a:r>
            <a:r>
              <a:rPr lang="en" sz="1150">
                <a:solidFill>
                  <a:srgbClr val="11182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Allows you to access that specific element by providing its ID.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getElementsByClassName:</a:t>
            </a:r>
            <a:r>
              <a:rPr lang="en" sz="115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 to retrieve a collection of HTML elements based on their shared  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class name.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querySelector:</a:t>
            </a:r>
            <a:r>
              <a:rPr lang="en" sz="115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11182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Retrieves the first HTML element that matches the specified CSS selector.</a:t>
            </a:r>
            <a:endParaRPr sz="11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5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 u="sng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 LISTENERS:</a:t>
            </a:r>
            <a:r>
              <a:rPr lang="en" sz="115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Attached to buttons to perform specific actions when clicked.</a:t>
            </a:r>
            <a:endParaRPr sz="1150" i="1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pTagButton:</a:t>
            </a:r>
            <a:r>
              <a:rPr lang="en" sz="115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 a content area with a yellow background and some text.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resetButton:</a:t>
            </a:r>
            <a:r>
              <a:rPr lang="en" sz="115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Clears the content, removes certain styles, and adds a new element to the page.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Animation:</a:t>
            </a:r>
            <a:r>
              <a:rPr lang="en" sz="115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 a specific content with a white background.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graphicsButton:</a:t>
            </a:r>
            <a:r>
              <a:rPr lang="en" sz="115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Adds an image to the content area.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attributesButton:</a:t>
            </a:r>
            <a:r>
              <a:rPr lang="en" sz="115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Prompts the user for input, searches for matches in the content, and highlights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them.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footerButton:</a:t>
            </a:r>
            <a:r>
              <a:rPr lang="en" sz="115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Adds a thank you message to the last_one element</a:t>
            </a:r>
            <a:r>
              <a:rPr lang="en" sz="115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changeHeader:</a:t>
            </a:r>
            <a:r>
              <a:rPr lang="en" sz="115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Function modifies the styles of an element</a:t>
            </a:r>
            <a:r>
              <a:rPr lang="en" sz="115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150" b="1" u="sng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PROMPT AND ALERT</a:t>
            </a:r>
            <a:r>
              <a:rPr lang="en" sz="1150" b="1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960" b="1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96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endParaRPr sz="96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Prompt: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Displays a dialog box with a prompt for the user to enter text.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 :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Displays an alert dialog with a specified message.</a:t>
            </a: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5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150">
                <a:highlight>
                  <a:srgbClr val="FFFFFF"/>
                </a:highlight>
              </a:rPr>
              <a:t> </a:t>
            </a:r>
            <a:endParaRPr sz="11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Components of DHTML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3347550" y="1295375"/>
            <a:ext cx="2448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25400" lvl="0" indent="-3048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5.0</a:t>
            </a:r>
            <a:endParaRPr sz="15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sz="15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sz="15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DOM</a:t>
            </a:r>
            <a:endParaRPr sz="1500">
              <a:solidFill>
                <a:srgbClr val="3741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a6ab1d9b3_0_5"/>
          <p:cNvSpPr txBox="1">
            <a:spLocks noGrp="1"/>
          </p:cNvSpPr>
          <p:nvPr>
            <p:ph type="title"/>
          </p:nvPr>
        </p:nvSpPr>
        <p:spPr>
          <a:xfrm>
            <a:off x="357425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Benefits of Dynamic HTML</a:t>
            </a:r>
            <a:endParaRPr/>
          </a:p>
        </p:txBody>
      </p:sp>
      <p:sp>
        <p:nvSpPr>
          <p:cNvPr id="91" name="Google Shape;91;g29a6ab1d9b3_0_5"/>
          <p:cNvSpPr txBox="1">
            <a:spLocks noGrp="1"/>
          </p:cNvSpPr>
          <p:nvPr>
            <p:ph type="body" idx="1"/>
          </p:nvPr>
        </p:nvSpPr>
        <p:spPr>
          <a:xfrm>
            <a:off x="623400" y="1114359"/>
            <a:ext cx="8520600" cy="3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171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Create - interactive and responsive  web pages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1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Update content  of page without full page reload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Improved user interface </a:t>
            </a:r>
            <a:endParaRPr sz="366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1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Create Dynamic menus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1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Tool tips  and  other User Interface  elements  that respond to user actions – more intuitive and user friendly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171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Facilitates Asynchronous  Communication  with server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5995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Enables data to be retrieved from server in the background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5995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No need to refresh entire page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5995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Leads to faster and more efficient UI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1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o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Technologies  used – XMLHttpRequest, FetchAPI</a:t>
            </a:r>
            <a:endParaRPr sz="2934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171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Enhanced Animation and Visual Effects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1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" sz="2934">
                <a:latin typeface="Times New Roman"/>
                <a:ea typeface="Times New Roman"/>
                <a:cs typeface="Times New Roman"/>
                <a:sym typeface="Times New Roman"/>
              </a:rPr>
              <a:t>Using JSS and CSS  in tandem – can create Transitions and  visually appealing content  </a:t>
            </a: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7713"/>
              <a:buNone/>
            </a:pP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7713"/>
              <a:buNone/>
            </a:pP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7713"/>
              <a:buNone/>
            </a:pPr>
            <a:endParaRPr sz="293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a6ab1d9b3_0_49"/>
          <p:cNvSpPr txBox="1">
            <a:spLocks noGrp="1"/>
          </p:cNvSpPr>
          <p:nvPr>
            <p:ph type="title"/>
          </p:nvPr>
        </p:nvSpPr>
        <p:spPr>
          <a:xfrm>
            <a:off x="311700" y="125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9512"/>
              <a:buNone/>
            </a:pPr>
            <a:r>
              <a:rPr lang="en"/>
              <a:t>Benefits of Dynamic HTML </a:t>
            </a:r>
            <a:r>
              <a:rPr lang="en" sz="1822"/>
              <a:t>(cont.)</a:t>
            </a:r>
            <a:endParaRPr sz="1822"/>
          </a:p>
        </p:txBody>
      </p:sp>
      <p:sp>
        <p:nvSpPr>
          <p:cNvPr id="97" name="Google Shape;97;g29a6ab1d9b3_0_49"/>
          <p:cNvSpPr txBox="1">
            <a:spLocks noGrp="1"/>
          </p:cNvSpPr>
          <p:nvPr>
            <p:ph type="body" idx="1"/>
          </p:nvPr>
        </p:nvSpPr>
        <p:spPr>
          <a:xfrm>
            <a:off x="311700" y="946300"/>
            <a:ext cx="8520600" cy="3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Font typeface="Times New Roman"/>
              <a:buChar char="●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Form validation  and feedback</a:t>
            </a:r>
            <a:endParaRPr sz="16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Font typeface="Times New Roman"/>
              <a:buChar char="▪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Validate form data on client side before sending to server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Font typeface="Times New Roman"/>
              <a:buChar char="▪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Instant feed back to user  -  better user experience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Font typeface="Times New Roman"/>
              <a:buChar char="▪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Reduces number of http requests  to server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Font typeface="Times New Roman"/>
              <a:buChar char="●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Responsive web design  </a:t>
            </a:r>
            <a:endParaRPr sz="16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Font typeface="Times New Roman"/>
              <a:buChar char="▪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Dynamically adjusting layout and sizing of elements  based on users device specs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654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Font typeface="Times New Roman"/>
              <a:buChar char="▪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Facilitates same level of user experience  across devices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3623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Font typeface="Times New Roman"/>
              <a:buChar char="●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Real time updates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790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Font typeface="Times New Roman"/>
              <a:buChar char="▪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DHTML supports real time updates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790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Font typeface="Times New Roman"/>
              <a:buChar char="▪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Useful for applications that require live updates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4450" lvl="3" indent="-2790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Font typeface="Times New Roman"/>
              <a:buChar char="o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Chat applications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4450" lvl="3" indent="-2790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Font typeface="Times New Roman"/>
              <a:buChar char="o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Live feeds, Live Scores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4450" lvl="3" indent="-2790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Font typeface="Times New Roman"/>
              <a:buChar char="o"/>
            </a:pPr>
            <a:r>
              <a:rPr lang="en" sz="1462">
                <a:latin typeface="Times New Roman"/>
                <a:ea typeface="Times New Roman"/>
                <a:cs typeface="Times New Roman"/>
                <a:sym typeface="Times New Roman"/>
              </a:rPr>
              <a:t>Collaborative editing tools</a:t>
            </a: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Open Sans"/>
              <a:buNone/>
            </a:pPr>
            <a:endParaRPr sz="146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Open Sans"/>
              <a:buNone/>
            </a:pPr>
            <a:endParaRPr sz="146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1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5"/>
              <a:buNone/>
            </a:pP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1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5"/>
              <a:buNone/>
            </a:pPr>
            <a:endParaRPr sz="138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a6ab1d9b3_0_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Benefits of Dynamic HTML </a:t>
            </a:r>
            <a:r>
              <a:rPr lang="en" sz="1822"/>
              <a:t>(cont.)</a:t>
            </a:r>
            <a:endParaRPr/>
          </a:p>
        </p:txBody>
      </p:sp>
      <p:sp>
        <p:nvSpPr>
          <p:cNvPr id="103" name="Google Shape;103;g29a6ab1d9b3_0_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Interactive Widgets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▪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 Interface elements  on a web page that helps user interact and manipulate contents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3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o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Sliders,  Progress bars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3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o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Volume controls, Interactive maps etc.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Reduced server load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▪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Updating only the necessary parts of page and not entire page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Cross-Browser compatibility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▪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Modern DHTML techniques are designed to  work across  different web browsers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▪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Facilitates consistent  user experience irrespective of the browser used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9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Enhanced user experience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2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▪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Smooth and enjoyable user experience helps retain users -  user will  visit the web site more often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1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1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a6ab1d9b3_0_137"/>
          <p:cNvSpPr txBox="1">
            <a:spLocks noGrp="1"/>
          </p:cNvSpPr>
          <p:nvPr>
            <p:ph type="title"/>
          </p:nvPr>
        </p:nvSpPr>
        <p:spPr>
          <a:xfrm>
            <a:off x="344650" y="106818"/>
            <a:ext cx="83280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Static VS Dynamic Webpage</a:t>
            </a:r>
            <a:endParaRPr/>
          </a:p>
        </p:txBody>
      </p:sp>
      <p:graphicFrame>
        <p:nvGraphicFramePr>
          <p:cNvPr id="109" name="Google Shape;109;g29a6ab1d9b3_0_137"/>
          <p:cNvGraphicFramePr/>
          <p:nvPr/>
        </p:nvGraphicFramePr>
        <p:xfrm>
          <a:off x="344647" y="970808"/>
          <a:ext cx="8454725" cy="3734700"/>
        </p:xfrm>
        <a:graphic>
          <a:graphicData uri="http://schemas.openxmlformats.org/drawingml/2006/table">
            <a:tbl>
              <a:tblPr firstRow="1" bandRow="1">
                <a:noFill/>
                <a:tableStyleId>{7DA3A5B9-217A-420C-8315-273E0245904E}</a:tableStyleId>
              </a:tblPr>
              <a:tblGrid>
                <a:gridCol w="121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</a:t>
                      </a:r>
                      <a:endParaRPr sz="1500" b="1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Static Webpage</a:t>
                      </a:r>
                      <a:endParaRPr sz="1500" b="1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 Webpage</a:t>
                      </a:r>
                      <a:endParaRPr sz="1500" b="1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Fixed and unchanging content.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 can change based on user input, interactions, or real-time events.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sz="1000" b="0" i="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Typically built with HTML and CSS.</a:t>
                      </a:r>
                      <a:endParaRPr sz="1000" b="0" i="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HTML, CSS, JavaScript, and server-side technologies.</a:t>
                      </a:r>
                      <a:endParaRPr sz="1000" b="0" i="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Handling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 is hard-coded into HTML files.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fetch data from databases and external sources.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Generally faster loading times.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 have longer loading times due to server-side processing.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Maintenance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updates to HTML and CSS files.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 can be updated more easily through content management systems (CMS).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Scalability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suitable for websites with extensive content or</a:t>
                      </a:r>
                      <a:r>
                        <a:rPr lang="en" sz="1000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 interactivity.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Suitable for websites with extensive content and interactivity.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Interaction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interactivity, mostly static.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Supports user interactions, form submissions, and real-time updates.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Real-Time Data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not display real-time data.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display real-time data, such as live notifications or updates.</a:t>
                      </a:r>
                      <a:endParaRPr sz="1000" u="none" strike="noStrike" cap="none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9338ce9e6_1_69"/>
          <p:cNvSpPr txBox="1">
            <a:spLocks noGrp="1"/>
          </p:cNvSpPr>
          <p:nvPr>
            <p:ph type="body" idx="1"/>
          </p:nvPr>
        </p:nvSpPr>
        <p:spPr>
          <a:xfrm>
            <a:off x="194250" y="45750"/>
            <a:ext cx="8755500" cy="5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&lt;meta name="viewport" content="width=device-width, initial-scale=1.0"&gt;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&lt;title&gt;Dynamic webpage&lt;/title&gt;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&lt;link rel="stylesheet" href="style.css"&gt;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  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&lt;div class="header" id="title_header"&gt;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&lt;span id="dateTime"&gt;&lt;/span&gt;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&lt;h1&gt;Dynamic webpage&lt;/h1&gt;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&lt;div class="side-nav"&gt; &lt;br&gt;&lt;br&gt;&lt;br&gt;&lt;br&gt;&lt;br&gt;&lt;br&gt;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&lt;button id="HeaderButton" onclick='changeheader();'&gt;&lt;b&gt;Header&lt;/b&gt;&lt;/button&gt;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&lt;button id="animation"&gt;&lt;b&gt;Animation&lt;/b&gt;&lt;/button&gt;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&lt;button id="graphicsButton"&gt;&lt;b&gt;Graphics&lt;/b&gt;&lt;/button&gt;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&lt;button id="pTagButton"&gt;&lt;b&gt;Paragraph Tag&lt;/b&gt;&lt;/button&gt;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&lt;button id="attributesButton"&gt;&lt;b&gt;Attributes&lt;/b&gt;&lt;/button&gt;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&lt;button id="Tablebutton" onclick="createTable();"&gt;&lt;b&gt;Create table&lt;/b&gt;&lt;/button&gt;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&lt;button id="footerButton"&gt;&lt;b&gt;Footer&lt;/b&gt;&lt;/button&gt;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&lt;div class="content" id="content"&gt;&lt;/div&gt;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&lt;div class="output-but"&gt; &lt;button id="reset"&gt;&lt;b&gt;Reset&lt;/b&gt;&lt;/button&gt;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&lt;footer class="last_one" id="last_one"&gt;Done by :&lt;br&gt;Hemanth&amp;nbsp;&amp;nbsp;Varadharajaperumal&amp;nbsp;&amp;nbsp; Hari Kishore &amp;nbsp;&amp;nbsp;Mahalakshmi &amp;nbsp;&amp;nbsp; Merlin &lt;/footer&gt;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&lt;script src="script.js"&gt;&lt;/script&gt;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5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50" b="1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3096</Words>
  <Application>Microsoft Office PowerPoint</Application>
  <PresentationFormat>On-screen Show (16:9)</PresentationFormat>
  <Paragraphs>458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PT Sans Narrow</vt:lpstr>
      <vt:lpstr>Arial</vt:lpstr>
      <vt:lpstr>Open Sans</vt:lpstr>
      <vt:lpstr>Times New Roman</vt:lpstr>
      <vt:lpstr>Roboto</vt:lpstr>
      <vt:lpstr>Courier New</vt:lpstr>
      <vt:lpstr>Verdana</vt:lpstr>
      <vt:lpstr>Georgia</vt:lpstr>
      <vt:lpstr>Tropic</vt:lpstr>
      <vt:lpstr>Creating HTML elements dynamically in web pages</vt:lpstr>
      <vt:lpstr>AGENDA</vt:lpstr>
      <vt:lpstr>What is DHTML?</vt:lpstr>
      <vt:lpstr>Components of DHTML</vt:lpstr>
      <vt:lpstr>Benefits of Dynamic HTML</vt:lpstr>
      <vt:lpstr>Benefits of Dynamic HTML (cont.)</vt:lpstr>
      <vt:lpstr>Benefits of Dynamic HTML (cont.)</vt:lpstr>
      <vt:lpstr>Static VS Dynamic Webpage</vt:lpstr>
      <vt:lpstr>PowerPoint Presentation</vt:lpstr>
      <vt:lpstr>PowerPoint Presentation</vt:lpstr>
      <vt:lpstr>Different ways to get HTML elements</vt:lpstr>
      <vt:lpstr>Types of function(the ones that we used) </vt:lpstr>
      <vt:lpstr>Variables in JS</vt:lpstr>
      <vt:lpstr>PowerPoint Presentation</vt:lpstr>
      <vt:lpstr>PowerPoint Presentation</vt:lpstr>
      <vt:lpstr>Paragraph Tag</vt:lpstr>
      <vt:lpstr>PowerPoint Presentation</vt:lpstr>
      <vt:lpstr>PowerPoint Presentation</vt:lpstr>
      <vt:lpstr>Search for a word - Using Regular Expression</vt:lpstr>
      <vt:lpstr>PowerPoint Presentation</vt:lpstr>
      <vt:lpstr>Create Table dynamically </vt:lpstr>
      <vt:lpstr>PowerPoint Presentation</vt:lpstr>
      <vt:lpstr>PowerPoint Presentation</vt:lpstr>
      <vt:lpstr>Animation</vt:lpstr>
      <vt:lpstr>PowerPoint Presentation</vt:lpstr>
      <vt:lpstr>Graphics</vt:lpstr>
      <vt:lpstr>PowerPoint Presentation</vt:lpstr>
      <vt:lpstr>Footer</vt:lpstr>
      <vt:lpstr>PowerPoint Presentation</vt:lpstr>
      <vt:lpstr>Summary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HTML elements dynamically in web pages</dc:title>
  <cp:lastModifiedBy>Mahalakshmi R</cp:lastModifiedBy>
  <cp:revision>1</cp:revision>
  <dcterms:modified xsi:type="dcterms:W3CDTF">2023-11-15T14:53:13Z</dcterms:modified>
</cp:coreProperties>
</file>