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8" r:id="rId4"/>
    <p:sldId id="279" r:id="rId5"/>
    <p:sldId id="280" r:id="rId6"/>
    <p:sldId id="281" r:id="rId7"/>
    <p:sldId id="285" r:id="rId8"/>
    <p:sldId id="282" r:id="rId9"/>
    <p:sldId id="283" r:id="rId10"/>
    <p:sldId id="284" r:id="rId11"/>
    <p:sldId id="286" r:id="rId12"/>
    <p:sldId id="287" r:id="rId13"/>
    <p:sldId id="288" r:id="rId14"/>
    <p:sldId id="258" r:id="rId15"/>
    <p:sldId id="259" r:id="rId16"/>
    <p:sldId id="260" r:id="rId17"/>
    <p:sldId id="261" r:id="rId18"/>
    <p:sldId id="264" r:id="rId19"/>
    <p:sldId id="265" r:id="rId20"/>
    <p:sldId id="266" r:id="rId21"/>
    <p:sldId id="267" r:id="rId22"/>
    <p:sldId id="269" r:id="rId23"/>
    <p:sldId id="268" r:id="rId24"/>
    <p:sldId id="270" r:id="rId25"/>
    <p:sldId id="271" r:id="rId26"/>
    <p:sldId id="273" r:id="rId27"/>
    <p:sldId id="274" r:id="rId28"/>
    <p:sldId id="294" r:id="rId29"/>
    <p:sldId id="295" r:id="rId30"/>
    <p:sldId id="296" r:id="rId31"/>
    <p:sldId id="297" r:id="rId32"/>
    <p:sldId id="298" r:id="rId33"/>
    <p:sldId id="299" r:id="rId34"/>
    <p:sldId id="300" r:id="rId35"/>
    <p:sldId id="301" r:id="rId36"/>
    <p:sldId id="302" r:id="rId37"/>
    <p:sldId id="303" r:id="rId38"/>
    <p:sldId id="304" r:id="rId39"/>
    <p:sldId id="305" r:id="rId40"/>
    <p:sldId id="306" r:id="rId41"/>
    <p:sldId id="307" r:id="rId42"/>
    <p:sldId id="308" r:id="rId43"/>
    <p:sldId id="309" r:id="rId44"/>
    <p:sldId id="311" r:id="rId45"/>
    <p:sldId id="314" r:id="rId46"/>
    <p:sldId id="313"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7A1F9155-68F3-4FB8-9D11-57B9AFE20107}" type="datetimeFigureOut">
              <a:rPr lang="en-US" smtClean="0"/>
              <a:t>12/11/2020</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BFEA26F-BE8E-4B21-85C7-B844F5D46BCE}"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1F9155-68F3-4FB8-9D11-57B9AFE20107}"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EA26F-BE8E-4B21-85C7-B844F5D46B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1F9155-68F3-4FB8-9D11-57B9AFE20107}"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EA26F-BE8E-4B21-85C7-B844F5D46BCE}"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A1F9155-68F3-4FB8-9D11-57B9AFE20107}"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EA26F-BE8E-4B21-85C7-B844F5D46BCE}"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7A1F9155-68F3-4FB8-9D11-57B9AFE20107}" type="datetimeFigureOut">
              <a:rPr lang="en-US" smtClean="0"/>
              <a:t>12/11/2020</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BFEA26F-BE8E-4B21-85C7-B844F5D46BCE}"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A1F9155-68F3-4FB8-9D11-57B9AFE20107}" type="datetimeFigureOut">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EA26F-BE8E-4B21-85C7-B844F5D46BCE}"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A1F9155-68F3-4FB8-9D11-57B9AFE20107}" type="datetimeFigureOut">
              <a:rPr lang="en-US" smtClean="0"/>
              <a:t>12/11/2020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FEA26F-BE8E-4B21-85C7-B844F5D46BCE}"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A1F9155-68F3-4FB8-9D11-57B9AFE20107}" type="datetimeFigureOut">
              <a:rPr lang="en-US" smtClean="0"/>
              <a:t>12/11/2020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FEA26F-BE8E-4B21-85C7-B844F5D46BCE}"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1F9155-68F3-4FB8-9D11-57B9AFE20107}" type="datetimeFigureOut">
              <a:rPr lang="en-US" smtClean="0"/>
              <a:t>12/11/2020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FEA26F-BE8E-4B21-85C7-B844F5D46BCE}"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A1F9155-68F3-4FB8-9D11-57B9AFE20107}" type="datetimeFigureOut">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EA26F-BE8E-4B21-85C7-B844F5D46BCE}"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A1F9155-68F3-4FB8-9D11-57B9AFE20107}" type="datetimeFigureOut">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EA26F-BE8E-4B21-85C7-B844F5D46BCE}"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7A1F9155-68F3-4FB8-9D11-57B9AFE20107}" type="datetimeFigureOut">
              <a:rPr lang="en-US" smtClean="0"/>
              <a:t>12/11/2020</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BFEA26F-BE8E-4B21-85C7-B844F5D46BCE}"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uvu.edu/web/images/wolvering.jp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CSS Basics</a:t>
            </a:r>
            <a:endParaRPr lang="en-US" dirty="0"/>
          </a:p>
        </p:txBody>
      </p:sp>
      <p:sp>
        <p:nvSpPr>
          <p:cNvPr id="3" name="Subtitle 2"/>
          <p:cNvSpPr>
            <a:spLocks noGrp="1"/>
          </p:cNvSpPr>
          <p:nvPr>
            <p:ph type="subTitle" idx="1"/>
          </p:nvPr>
        </p:nvSpPr>
        <p:spPr/>
        <p:txBody>
          <a:bodyPr/>
          <a:lstStyle/>
          <a:p>
            <a:r>
              <a:rPr lang="en-US" dirty="0" smtClean="0"/>
              <a:t>Style and format your web site using CSS</a:t>
            </a:r>
            <a:endParaRPr lang="en-US" dirty="0"/>
          </a:p>
        </p:txBody>
      </p:sp>
    </p:spTree>
    <p:extLst>
      <p:ext uri="{BB962C8B-B14F-4D97-AF65-F5344CB8AC3E}">
        <p14:creationId xmlns:p14="http://schemas.microsoft.com/office/powerpoint/2010/main" val="24854444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Internal Style Sheet</a:t>
            </a:r>
            <a:br>
              <a:rPr lang="en-US" b="1" dirty="0"/>
            </a:br>
            <a:endParaRPr lang="en-US" dirty="0"/>
          </a:p>
        </p:txBody>
      </p:sp>
      <p:sp>
        <p:nvSpPr>
          <p:cNvPr id="3" name="Content Placeholder 2"/>
          <p:cNvSpPr>
            <a:spLocks noGrp="1"/>
          </p:cNvSpPr>
          <p:nvPr>
            <p:ph sz="quarter" idx="1"/>
          </p:nvPr>
        </p:nvSpPr>
        <p:spPr/>
        <p:txBody>
          <a:bodyPr/>
          <a:lstStyle/>
          <a:p>
            <a:r>
              <a:rPr lang="en-US" dirty="0"/>
              <a:t>&lt;head&gt;</a:t>
            </a:r>
            <a:br>
              <a:rPr lang="en-US" dirty="0"/>
            </a:br>
            <a:r>
              <a:rPr lang="en-US" dirty="0"/>
              <a:t>&lt;style&gt;</a:t>
            </a:r>
            <a:br>
              <a:rPr lang="en-US" dirty="0"/>
            </a:br>
            <a:r>
              <a:rPr lang="en-US" dirty="0"/>
              <a:t>body {</a:t>
            </a:r>
            <a:br>
              <a:rPr lang="en-US" dirty="0"/>
            </a:br>
            <a:r>
              <a:rPr lang="en-US" dirty="0"/>
              <a:t>    background-color: linen;</a:t>
            </a:r>
            <a:br>
              <a:rPr lang="en-US" dirty="0"/>
            </a:br>
            <a:r>
              <a:rPr lang="en-US" dirty="0"/>
              <a:t>}</a:t>
            </a:r>
            <a:br>
              <a:rPr lang="en-US" dirty="0"/>
            </a:br>
            <a:r>
              <a:rPr lang="en-US" dirty="0"/>
              <a:t/>
            </a:r>
            <a:br>
              <a:rPr lang="en-US" dirty="0"/>
            </a:br>
            <a:r>
              <a:rPr lang="en-US" dirty="0"/>
              <a:t>h1 {</a:t>
            </a:r>
            <a:br>
              <a:rPr lang="en-US" dirty="0"/>
            </a:br>
            <a:r>
              <a:rPr lang="en-US" dirty="0"/>
              <a:t>    color: maroon;</a:t>
            </a:r>
            <a:br>
              <a:rPr lang="en-US" dirty="0"/>
            </a:br>
            <a:r>
              <a:rPr lang="en-US" dirty="0"/>
              <a:t>    margin-left: 40px;</a:t>
            </a:r>
            <a:br>
              <a:rPr lang="en-US" dirty="0"/>
            </a:br>
            <a:r>
              <a:rPr lang="en-US" dirty="0"/>
              <a:t>} </a:t>
            </a:r>
            <a:br>
              <a:rPr lang="en-US" dirty="0"/>
            </a:br>
            <a:r>
              <a:rPr lang="en-US" dirty="0"/>
              <a:t>&lt;/style&gt;</a:t>
            </a:r>
            <a:br>
              <a:rPr lang="en-US" dirty="0"/>
            </a:br>
            <a:r>
              <a:rPr lang="en-US" dirty="0"/>
              <a:t>&lt;/head&gt;</a:t>
            </a:r>
          </a:p>
          <a:p>
            <a:endParaRPr lang="en-US" dirty="0"/>
          </a:p>
        </p:txBody>
      </p:sp>
    </p:spTree>
    <p:extLst>
      <p:ext uri="{BB962C8B-B14F-4D97-AF65-F5344CB8AC3E}">
        <p14:creationId xmlns:p14="http://schemas.microsoft.com/office/powerpoint/2010/main" val="2168095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Inline Styles</a:t>
            </a:r>
            <a:br>
              <a:rPr lang="en-US" b="1" dirty="0"/>
            </a:br>
            <a:endParaRPr lang="en-US" dirty="0"/>
          </a:p>
        </p:txBody>
      </p:sp>
      <p:sp>
        <p:nvSpPr>
          <p:cNvPr id="3" name="Content Placeholder 2"/>
          <p:cNvSpPr>
            <a:spLocks noGrp="1"/>
          </p:cNvSpPr>
          <p:nvPr>
            <p:ph sz="quarter" idx="1"/>
          </p:nvPr>
        </p:nvSpPr>
        <p:spPr/>
        <p:txBody>
          <a:bodyPr/>
          <a:lstStyle/>
          <a:p>
            <a:r>
              <a:rPr lang="en-US" dirty="0"/>
              <a:t>&lt;h1 style="color:blue;margin-left:30px;"&gt;This is a heading.&lt;/h1&gt;</a:t>
            </a:r>
          </a:p>
          <a:p>
            <a:endParaRPr lang="en-US" dirty="0"/>
          </a:p>
        </p:txBody>
      </p:sp>
    </p:spTree>
    <p:extLst>
      <p:ext uri="{BB962C8B-B14F-4D97-AF65-F5344CB8AC3E}">
        <p14:creationId xmlns:p14="http://schemas.microsoft.com/office/powerpoint/2010/main" val="3276696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Multiple Style Sheets</a:t>
            </a:r>
            <a:br>
              <a:rPr lang="en-US" b="1" dirty="0"/>
            </a:br>
            <a:endParaRPr lang="en-US" dirty="0"/>
          </a:p>
        </p:txBody>
      </p:sp>
      <p:sp>
        <p:nvSpPr>
          <p:cNvPr id="3" name="Content Placeholder 2"/>
          <p:cNvSpPr>
            <a:spLocks noGrp="1"/>
          </p:cNvSpPr>
          <p:nvPr>
            <p:ph sz="quarter" idx="1"/>
          </p:nvPr>
        </p:nvSpPr>
        <p:spPr/>
        <p:txBody>
          <a:bodyPr>
            <a:normAutofit lnSpcReduction="10000"/>
          </a:bodyPr>
          <a:lstStyle/>
          <a:p>
            <a:r>
              <a:rPr lang="en-US" dirty="0"/>
              <a:t>Assume that an external style sheet has the following style for the &lt;h1&gt; element:</a:t>
            </a:r>
          </a:p>
          <a:p>
            <a:r>
              <a:rPr lang="en-US" dirty="0"/>
              <a:t>h1 {</a:t>
            </a:r>
            <a:br>
              <a:rPr lang="en-US" dirty="0"/>
            </a:br>
            <a:r>
              <a:rPr lang="en-US" dirty="0"/>
              <a:t>    color: navy;</a:t>
            </a:r>
            <a:br>
              <a:rPr lang="en-US" dirty="0"/>
            </a:br>
            <a:r>
              <a:rPr lang="en-US" dirty="0"/>
              <a:t>}</a:t>
            </a:r>
          </a:p>
          <a:p>
            <a:r>
              <a:rPr lang="en-US" dirty="0"/>
              <a:t>then, assume that an internal style sheet also has the following style for the &lt;h1&gt; element:</a:t>
            </a:r>
          </a:p>
          <a:p>
            <a:r>
              <a:rPr lang="en-US" dirty="0"/>
              <a:t>h1 {</a:t>
            </a:r>
            <a:br>
              <a:rPr lang="en-US" dirty="0"/>
            </a:br>
            <a:r>
              <a:rPr lang="en-US" dirty="0"/>
              <a:t>    color: orange;    </a:t>
            </a:r>
            <a:br>
              <a:rPr lang="en-US" dirty="0"/>
            </a:br>
            <a:r>
              <a:rPr lang="en-US" dirty="0"/>
              <a:t>}</a:t>
            </a:r>
          </a:p>
          <a:p>
            <a:r>
              <a:rPr lang="en-US" dirty="0"/>
              <a:t>If the internal style is defined after the link to the external style sheet, the &lt;h1&gt; elements will be "orange":</a:t>
            </a:r>
          </a:p>
          <a:p>
            <a:endParaRPr lang="en-US" dirty="0"/>
          </a:p>
        </p:txBody>
      </p:sp>
    </p:spTree>
    <p:extLst>
      <p:ext uri="{BB962C8B-B14F-4D97-AF65-F5344CB8AC3E}">
        <p14:creationId xmlns:p14="http://schemas.microsoft.com/office/powerpoint/2010/main" val="3951888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CSS Colors</a:t>
            </a:r>
            <a:br>
              <a:rPr lang="en-US" b="1" dirty="0"/>
            </a:br>
            <a:endParaRPr lang="en-US" dirty="0"/>
          </a:p>
        </p:txBody>
      </p:sp>
      <p:sp>
        <p:nvSpPr>
          <p:cNvPr id="3" name="Content Placeholder 2"/>
          <p:cNvSpPr>
            <a:spLocks noGrp="1"/>
          </p:cNvSpPr>
          <p:nvPr>
            <p:ph sz="quarter" idx="1"/>
          </p:nvPr>
        </p:nvSpPr>
        <p:spPr/>
        <p:txBody>
          <a:bodyPr/>
          <a:lstStyle/>
          <a:p>
            <a:endParaRPr lang="en-US" dirty="0" smtClean="0"/>
          </a:p>
          <a:p>
            <a:r>
              <a:rPr lang="en-US" dirty="0"/>
              <a:t>a valid color name - like "red"</a:t>
            </a:r>
          </a:p>
          <a:p>
            <a:r>
              <a:rPr lang="en-US" dirty="0"/>
              <a:t>an RGB value - like "</a:t>
            </a:r>
            <a:r>
              <a:rPr lang="en-US" dirty="0" err="1"/>
              <a:t>rgb</a:t>
            </a:r>
            <a:r>
              <a:rPr lang="en-US" dirty="0"/>
              <a:t>(255, 0, 0)"</a:t>
            </a:r>
          </a:p>
          <a:p>
            <a:r>
              <a:rPr lang="en-US" dirty="0"/>
              <a:t>a HEX value - like "#ff0000"</a:t>
            </a:r>
          </a:p>
          <a:p>
            <a:endParaRPr lang="en-US" dirty="0"/>
          </a:p>
        </p:txBody>
      </p:sp>
    </p:spTree>
    <p:extLst>
      <p:ext uri="{BB962C8B-B14F-4D97-AF65-F5344CB8AC3E}">
        <p14:creationId xmlns:p14="http://schemas.microsoft.com/office/powerpoint/2010/main" val="4121215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CSS work?</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CSS works in conjunction with HTML.</a:t>
            </a:r>
          </a:p>
          <a:p>
            <a:endParaRPr lang="en-US" dirty="0"/>
          </a:p>
          <a:p>
            <a:r>
              <a:rPr lang="en-US" dirty="0" smtClean="0"/>
              <a:t>An HTML file (or multiple files) links to a CSS file (or multiple CSS files) and when the web browser displays the page, it references the CSS file(s) to determine how to display the content.</a:t>
            </a:r>
          </a:p>
          <a:p>
            <a:endParaRPr lang="en-US" dirty="0"/>
          </a:p>
          <a:p>
            <a:r>
              <a:rPr lang="en-US" dirty="0" smtClean="0"/>
              <a:t>HTML elements are marked with “IDs” and “classes,” which are defined in the CSS file – this is how the browser knows which styles belong where. Each element type (&lt;h1&gt;, &lt;</a:t>
            </a:r>
            <a:r>
              <a:rPr lang="en-US" dirty="0" err="1" smtClean="0"/>
              <a:t>img</a:t>
            </a:r>
            <a:r>
              <a:rPr lang="en-US" dirty="0" smtClean="0"/>
              <a:t>&gt;, &lt;p&gt;, &lt;li&gt;, etc.) can also be styled with CSS.</a:t>
            </a:r>
          </a:p>
          <a:p>
            <a:pPr lvl="1"/>
            <a:r>
              <a:rPr lang="en-US" dirty="0" smtClean="0"/>
              <a:t>IDs and classes are defined by the person writing the code – there are no default IDs and classes.</a:t>
            </a:r>
          </a:p>
          <a:p>
            <a:endParaRPr lang="en-US" dirty="0" smtClean="0"/>
          </a:p>
          <a:p>
            <a:endParaRPr lang="en-US" dirty="0"/>
          </a:p>
        </p:txBody>
      </p:sp>
    </p:spTree>
    <p:extLst>
      <p:ext uri="{BB962C8B-B14F-4D97-AF65-F5344CB8AC3E}">
        <p14:creationId xmlns:p14="http://schemas.microsoft.com/office/powerpoint/2010/main" val="17395607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the difference between ID and class?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IDs and classes function the same way – they can both provide the same styling functionality to an HTML element, however…</a:t>
            </a:r>
          </a:p>
          <a:p>
            <a:pPr lvl="1"/>
            <a:r>
              <a:rPr lang="en-US" dirty="0" smtClean="0"/>
              <a:t>IDs are unique;  each element can only have one ID, and that ID can only be on the page once.</a:t>
            </a:r>
          </a:p>
          <a:p>
            <a:pPr lvl="1"/>
            <a:r>
              <a:rPr lang="en-US" dirty="0" smtClean="0"/>
              <a:t>Classes are not unique;  an element can have multiple classes, and multiple elements can have the same class.</a:t>
            </a:r>
          </a:p>
          <a:p>
            <a:pPr lvl="1"/>
            <a:endParaRPr lang="en-US" dirty="0"/>
          </a:p>
          <a:p>
            <a:r>
              <a:rPr lang="en-US" dirty="0" smtClean="0"/>
              <a:t>What does that mean?</a:t>
            </a:r>
          </a:p>
          <a:p>
            <a:pPr lvl="1"/>
            <a:r>
              <a:rPr lang="en-US" dirty="0" smtClean="0"/>
              <a:t>IDs can be used to style elements that are different from anything else on the page.</a:t>
            </a:r>
          </a:p>
          <a:p>
            <a:pPr lvl="1"/>
            <a:r>
              <a:rPr lang="en-US" dirty="0" smtClean="0"/>
              <a:t>Classes can be used to style multiple elements on a single page that have things in common, like font size, color, or style.</a:t>
            </a:r>
          </a:p>
        </p:txBody>
      </p:sp>
    </p:spTree>
    <p:extLst>
      <p:ext uri="{BB962C8B-B14F-4D97-AF65-F5344CB8AC3E}">
        <p14:creationId xmlns:p14="http://schemas.microsoft.com/office/powerpoint/2010/main" val="34114895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does a CSS file look like?</a:t>
            </a:r>
            <a:endParaRPr lang="en-US" dirty="0"/>
          </a:p>
        </p:txBody>
      </p:sp>
      <p:sp>
        <p:nvSpPr>
          <p:cNvPr id="3" name="Content Placeholder 2"/>
          <p:cNvSpPr>
            <a:spLocks noGrp="1"/>
          </p:cNvSpPr>
          <p:nvPr>
            <p:ph sz="quarter" idx="1"/>
          </p:nvPr>
        </p:nvSpPr>
        <p:spPr>
          <a:xfrm>
            <a:off x="457200" y="1219200"/>
            <a:ext cx="8229600" cy="914400"/>
          </a:xfrm>
        </p:spPr>
        <p:txBody>
          <a:bodyPr>
            <a:normAutofit/>
          </a:bodyPr>
          <a:lstStyle/>
          <a:p>
            <a:r>
              <a:rPr lang="en-US" dirty="0" smtClean="0"/>
              <a:t>The styles for each element, ID, or class used on an HTML page are defined in a CSS document.</a:t>
            </a:r>
          </a:p>
        </p:txBody>
      </p:sp>
      <p:sp>
        <p:nvSpPr>
          <p:cNvPr id="4" name="TextBox 3"/>
          <p:cNvSpPr txBox="1"/>
          <p:nvPr/>
        </p:nvSpPr>
        <p:spPr>
          <a:xfrm>
            <a:off x="1371600" y="4326208"/>
            <a:ext cx="2209800" cy="523221"/>
          </a:xfrm>
          <a:prstGeom prst="rect">
            <a:avLst/>
          </a:prstGeom>
          <a:noFill/>
        </p:spPr>
        <p:txBody>
          <a:bodyPr wrap="square" rtlCol="0">
            <a:spAutoFit/>
          </a:bodyPr>
          <a:lstStyle/>
          <a:p>
            <a:r>
              <a:rPr lang="en-US" sz="2800" dirty="0" smtClean="0">
                <a:solidFill>
                  <a:schemeClr val="bg2">
                    <a:lumMod val="50000"/>
                  </a:schemeClr>
                </a:solidFill>
              </a:rPr>
              <a:t>#title {	}</a:t>
            </a:r>
            <a:endParaRPr lang="en-US" sz="2800" dirty="0">
              <a:solidFill>
                <a:schemeClr val="bg2">
                  <a:lumMod val="50000"/>
                </a:schemeClr>
              </a:solidFill>
            </a:endParaRPr>
          </a:p>
        </p:txBody>
      </p:sp>
      <p:sp>
        <p:nvSpPr>
          <p:cNvPr id="5" name="Content Placeholder 2"/>
          <p:cNvSpPr txBox="1">
            <a:spLocks/>
          </p:cNvSpPr>
          <p:nvPr/>
        </p:nvSpPr>
        <p:spPr>
          <a:xfrm>
            <a:off x="429409" y="4977877"/>
            <a:ext cx="8229600" cy="7239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000" dirty="0" smtClean="0"/>
              <a:t>Classes are declared with a period and the class name; styles for the class are wrapped with curly brackets:</a:t>
            </a:r>
          </a:p>
        </p:txBody>
      </p:sp>
      <p:sp>
        <p:nvSpPr>
          <p:cNvPr id="6" name="TextBox 5"/>
          <p:cNvSpPr txBox="1"/>
          <p:nvPr/>
        </p:nvSpPr>
        <p:spPr>
          <a:xfrm>
            <a:off x="1371600" y="5638800"/>
            <a:ext cx="3068619" cy="523220"/>
          </a:xfrm>
          <a:prstGeom prst="rect">
            <a:avLst/>
          </a:prstGeom>
          <a:noFill/>
        </p:spPr>
        <p:txBody>
          <a:bodyPr wrap="square" rtlCol="0">
            <a:spAutoFit/>
          </a:bodyPr>
          <a:lstStyle/>
          <a:p>
            <a:r>
              <a:rPr lang="en-US" sz="2800" dirty="0" smtClean="0">
                <a:solidFill>
                  <a:schemeClr val="bg2">
                    <a:lumMod val="50000"/>
                  </a:schemeClr>
                </a:solidFill>
              </a:rPr>
              <a:t>.</a:t>
            </a:r>
            <a:r>
              <a:rPr lang="en-US" sz="2800" dirty="0" err="1" smtClean="0">
                <a:solidFill>
                  <a:schemeClr val="bg2">
                    <a:lumMod val="50000"/>
                  </a:schemeClr>
                </a:solidFill>
              </a:rPr>
              <a:t>bodytext</a:t>
            </a:r>
            <a:r>
              <a:rPr lang="en-US" sz="2800" dirty="0" smtClean="0">
                <a:solidFill>
                  <a:schemeClr val="bg2">
                    <a:lumMod val="50000"/>
                  </a:schemeClr>
                </a:solidFill>
              </a:rPr>
              <a:t>  {		}</a:t>
            </a:r>
            <a:endParaRPr lang="en-US" sz="2800" dirty="0">
              <a:solidFill>
                <a:schemeClr val="bg2">
                  <a:lumMod val="50000"/>
                </a:schemeClr>
              </a:solidFill>
            </a:endParaRPr>
          </a:p>
        </p:txBody>
      </p:sp>
      <p:sp>
        <p:nvSpPr>
          <p:cNvPr id="8" name="Content Placeholder 2"/>
          <p:cNvSpPr txBox="1">
            <a:spLocks/>
          </p:cNvSpPr>
          <p:nvPr/>
        </p:nvSpPr>
        <p:spPr>
          <a:xfrm>
            <a:off x="429409" y="3581400"/>
            <a:ext cx="8229600" cy="90422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000" dirty="0" smtClean="0"/>
              <a:t>IDs are declared with a pound sign and the ID name; styles for the ID are wrapped with curly brackets:</a:t>
            </a:r>
          </a:p>
        </p:txBody>
      </p:sp>
      <p:sp>
        <p:nvSpPr>
          <p:cNvPr id="9" name="Content Placeholder 2"/>
          <p:cNvSpPr txBox="1">
            <a:spLocks/>
          </p:cNvSpPr>
          <p:nvPr/>
        </p:nvSpPr>
        <p:spPr>
          <a:xfrm>
            <a:off x="429409" y="2275820"/>
            <a:ext cx="8229600" cy="685800"/>
          </a:xfrm>
          <a:prstGeom prst="rect">
            <a:avLst/>
          </a:prstGeom>
        </p:spPr>
        <p:txBody>
          <a:bodyPr vert="horz">
            <a:normAutofit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000" dirty="0" smtClean="0"/>
              <a:t>Elements are declared with the element (HTML) tag;  styles for the element are wrapped with curly brackets:</a:t>
            </a:r>
          </a:p>
        </p:txBody>
      </p:sp>
      <p:sp>
        <p:nvSpPr>
          <p:cNvPr id="10" name="TextBox 9"/>
          <p:cNvSpPr txBox="1"/>
          <p:nvPr/>
        </p:nvSpPr>
        <p:spPr>
          <a:xfrm>
            <a:off x="1371600" y="2961620"/>
            <a:ext cx="2209800" cy="523221"/>
          </a:xfrm>
          <a:prstGeom prst="rect">
            <a:avLst/>
          </a:prstGeom>
          <a:noFill/>
        </p:spPr>
        <p:txBody>
          <a:bodyPr wrap="square" rtlCol="0">
            <a:spAutoFit/>
          </a:bodyPr>
          <a:lstStyle/>
          <a:p>
            <a:r>
              <a:rPr lang="en-US" sz="2800" dirty="0">
                <a:solidFill>
                  <a:schemeClr val="bg2">
                    <a:lumMod val="50000"/>
                  </a:schemeClr>
                </a:solidFill>
              </a:rPr>
              <a:t>h</a:t>
            </a:r>
            <a:r>
              <a:rPr lang="en-US" sz="2800" dirty="0" smtClean="0">
                <a:solidFill>
                  <a:schemeClr val="bg2">
                    <a:lumMod val="50000"/>
                  </a:schemeClr>
                </a:solidFill>
              </a:rPr>
              <a:t>1 {</a:t>
            </a:r>
            <a:r>
              <a:rPr lang="en-US" sz="2800" dirty="0">
                <a:solidFill>
                  <a:schemeClr val="bg2">
                    <a:lumMod val="50000"/>
                  </a:schemeClr>
                </a:solidFill>
              </a:rPr>
              <a:t>	</a:t>
            </a:r>
            <a:r>
              <a:rPr lang="en-US" sz="2800" dirty="0" smtClean="0">
                <a:solidFill>
                  <a:schemeClr val="bg2">
                    <a:lumMod val="50000"/>
                  </a:schemeClr>
                </a:solidFill>
              </a:rPr>
              <a:t>	}</a:t>
            </a:r>
            <a:endParaRPr lang="en-US" sz="2800" dirty="0">
              <a:solidFill>
                <a:schemeClr val="bg2">
                  <a:lumMod val="50000"/>
                </a:schemeClr>
              </a:solidFill>
            </a:endParaRPr>
          </a:p>
        </p:txBody>
      </p:sp>
    </p:spTree>
    <p:extLst>
      <p:ext uri="{BB962C8B-B14F-4D97-AF65-F5344CB8AC3E}">
        <p14:creationId xmlns:p14="http://schemas.microsoft.com/office/powerpoint/2010/main" val="6879541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a CSS file look like?</a:t>
            </a:r>
            <a:endParaRPr lang="en-US" dirty="0"/>
          </a:p>
        </p:txBody>
      </p:sp>
      <p:sp>
        <p:nvSpPr>
          <p:cNvPr id="3" name="Content Placeholder 2"/>
          <p:cNvSpPr>
            <a:spLocks noGrp="1"/>
          </p:cNvSpPr>
          <p:nvPr>
            <p:ph sz="quarter" idx="1"/>
          </p:nvPr>
        </p:nvSpPr>
        <p:spPr>
          <a:xfrm>
            <a:off x="457200" y="1219200"/>
            <a:ext cx="8229600" cy="1066800"/>
          </a:xfrm>
        </p:spPr>
        <p:txBody>
          <a:bodyPr/>
          <a:lstStyle/>
          <a:p>
            <a:r>
              <a:rPr lang="en-US" dirty="0" smtClean="0"/>
              <a:t>Within each CSS element, styles are added that apply to that particular element/ID/class:</a:t>
            </a:r>
            <a:endParaRPr lang="en-US" dirty="0"/>
          </a:p>
        </p:txBody>
      </p:sp>
      <p:sp>
        <p:nvSpPr>
          <p:cNvPr id="4" name="TextBox 3"/>
          <p:cNvSpPr txBox="1"/>
          <p:nvPr/>
        </p:nvSpPr>
        <p:spPr>
          <a:xfrm>
            <a:off x="914400" y="2286000"/>
            <a:ext cx="6781800" cy="1384995"/>
          </a:xfrm>
          <a:prstGeom prst="rect">
            <a:avLst/>
          </a:prstGeom>
          <a:noFill/>
        </p:spPr>
        <p:txBody>
          <a:bodyPr wrap="square" rtlCol="0">
            <a:spAutoFit/>
          </a:bodyPr>
          <a:lstStyle/>
          <a:p>
            <a:r>
              <a:rPr lang="en-US" sz="2800" dirty="0">
                <a:solidFill>
                  <a:schemeClr val="bg2">
                    <a:lumMod val="50000"/>
                  </a:schemeClr>
                </a:solidFill>
              </a:rPr>
              <a:t>h</a:t>
            </a:r>
            <a:r>
              <a:rPr lang="en-US" sz="2800" dirty="0" smtClean="0">
                <a:solidFill>
                  <a:schemeClr val="bg2">
                    <a:lumMod val="50000"/>
                  </a:schemeClr>
                </a:solidFill>
              </a:rPr>
              <a:t>1 {</a:t>
            </a:r>
          </a:p>
          <a:p>
            <a:r>
              <a:rPr lang="en-US" sz="2800" dirty="0">
                <a:solidFill>
                  <a:schemeClr val="bg2">
                    <a:lumMod val="50000"/>
                  </a:schemeClr>
                </a:solidFill>
              </a:rPr>
              <a:t>	</a:t>
            </a:r>
            <a:r>
              <a:rPr lang="en-US" sz="2800" dirty="0" smtClean="0">
                <a:solidFill>
                  <a:schemeClr val="bg2">
                    <a:lumMod val="50000"/>
                  </a:schemeClr>
                </a:solidFill>
              </a:rPr>
              <a:t>color: green;</a:t>
            </a:r>
          </a:p>
          <a:p>
            <a:r>
              <a:rPr lang="en-US" sz="2800" dirty="0">
                <a:solidFill>
                  <a:schemeClr val="bg2">
                    <a:lumMod val="50000"/>
                  </a:schemeClr>
                </a:solidFill>
              </a:rPr>
              <a:t>}</a:t>
            </a:r>
          </a:p>
        </p:txBody>
      </p:sp>
      <p:sp>
        <p:nvSpPr>
          <p:cNvPr id="6" name="Content Placeholder 2"/>
          <p:cNvSpPr txBox="1">
            <a:spLocks/>
          </p:cNvSpPr>
          <p:nvPr/>
        </p:nvSpPr>
        <p:spPr>
          <a:xfrm>
            <a:off x="457200" y="3811793"/>
            <a:ext cx="8229600" cy="10668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400" dirty="0" smtClean="0"/>
              <a:t>This style would apply to anything within HTML &lt;h1&gt;&lt;/h1&gt; tags; the text inside the tags would be green.</a:t>
            </a:r>
            <a:endParaRPr lang="en-US" sz="2400" dirty="0"/>
          </a:p>
        </p:txBody>
      </p:sp>
    </p:spTree>
    <p:extLst>
      <p:ext uri="{BB962C8B-B14F-4D97-AF65-F5344CB8AC3E}">
        <p14:creationId xmlns:p14="http://schemas.microsoft.com/office/powerpoint/2010/main" val="30455737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IDs and Classes to HTML</a:t>
            </a:r>
            <a:endParaRPr lang="en-US" dirty="0"/>
          </a:p>
        </p:txBody>
      </p:sp>
      <p:sp>
        <p:nvSpPr>
          <p:cNvPr id="3" name="Content Placeholder 2"/>
          <p:cNvSpPr>
            <a:spLocks noGrp="1"/>
          </p:cNvSpPr>
          <p:nvPr>
            <p:ph sz="quarter" idx="1"/>
          </p:nvPr>
        </p:nvSpPr>
        <p:spPr>
          <a:xfrm>
            <a:off x="457200" y="1219200"/>
            <a:ext cx="8229600" cy="609600"/>
          </a:xfrm>
        </p:spPr>
        <p:txBody>
          <a:bodyPr/>
          <a:lstStyle/>
          <a:p>
            <a:r>
              <a:rPr lang="en-US" dirty="0" smtClean="0"/>
              <a:t>First, we need to add our IDs and classes to the HTML:</a:t>
            </a:r>
            <a:endParaRPr lang="en-US" dirty="0"/>
          </a:p>
        </p:txBody>
      </p:sp>
      <p:sp>
        <p:nvSpPr>
          <p:cNvPr id="4" name="TextBox 3"/>
          <p:cNvSpPr txBox="1"/>
          <p:nvPr/>
        </p:nvSpPr>
        <p:spPr>
          <a:xfrm>
            <a:off x="533400" y="1981200"/>
            <a:ext cx="7848600" cy="2246769"/>
          </a:xfrm>
          <a:prstGeom prst="rect">
            <a:avLst/>
          </a:prstGeom>
          <a:noFill/>
        </p:spPr>
        <p:txBody>
          <a:bodyPr wrap="square" rtlCol="0">
            <a:spAutoFit/>
          </a:bodyPr>
          <a:lstStyle/>
          <a:p>
            <a:r>
              <a:rPr lang="en-US" sz="2800" dirty="0" smtClean="0">
                <a:solidFill>
                  <a:schemeClr val="bg1">
                    <a:lumMod val="50000"/>
                  </a:schemeClr>
                </a:solidFill>
              </a:rPr>
              <a:t>&lt;h1&gt;Wolverine&lt;/h1&gt;</a:t>
            </a:r>
          </a:p>
          <a:p>
            <a:endParaRPr lang="en-US" sz="2800" dirty="0">
              <a:solidFill>
                <a:schemeClr val="bg1">
                  <a:lumMod val="50000"/>
                </a:schemeClr>
              </a:solidFill>
            </a:endParaRPr>
          </a:p>
          <a:p>
            <a:r>
              <a:rPr lang="en-US" sz="2800" dirty="0" smtClean="0">
                <a:solidFill>
                  <a:schemeClr val="bg1">
                    <a:lumMod val="50000"/>
                  </a:schemeClr>
                </a:solidFill>
              </a:rPr>
              <a:t>&lt;</a:t>
            </a:r>
            <a:r>
              <a:rPr lang="en-US" sz="2800" dirty="0" err="1" smtClean="0">
                <a:solidFill>
                  <a:schemeClr val="bg1">
                    <a:lumMod val="50000"/>
                  </a:schemeClr>
                </a:solidFill>
              </a:rPr>
              <a:t>img</a:t>
            </a:r>
            <a:r>
              <a:rPr lang="en-US" sz="2800" dirty="0" smtClean="0">
                <a:solidFill>
                  <a:schemeClr val="bg1">
                    <a:lumMod val="50000"/>
                  </a:schemeClr>
                </a:solidFill>
              </a:rPr>
              <a:t> </a:t>
            </a:r>
            <a:r>
              <a:rPr lang="en-US" sz="2800" dirty="0" err="1" smtClean="0">
                <a:solidFill>
                  <a:schemeClr val="bg1">
                    <a:lumMod val="50000"/>
                  </a:schemeClr>
                </a:solidFill>
              </a:rPr>
              <a:t>src</a:t>
            </a:r>
            <a:r>
              <a:rPr lang="en-US" sz="2800" dirty="0" smtClean="0">
                <a:solidFill>
                  <a:schemeClr val="bg1">
                    <a:lumMod val="50000"/>
                  </a:schemeClr>
                </a:solidFill>
              </a:rPr>
              <a:t>=</a:t>
            </a:r>
            <a:r>
              <a:rPr lang="en-US" sz="2800" dirty="0" smtClean="0">
                <a:solidFill>
                  <a:schemeClr val="bg1">
                    <a:lumMod val="50000"/>
                  </a:schemeClr>
                </a:solidFill>
                <a:hlinkClick r:id="rId2"/>
              </a:rPr>
              <a:t>http://www.uvu.edu/web/images/wolverine.jpg</a:t>
            </a:r>
            <a:r>
              <a:rPr lang="en-US" sz="2800" dirty="0" smtClean="0">
                <a:solidFill>
                  <a:schemeClr val="bg1">
                    <a:lumMod val="50000"/>
                  </a:schemeClr>
                </a:solidFill>
              </a:rPr>
              <a:t> </a:t>
            </a:r>
            <a:r>
              <a:rPr lang="en-US" sz="2800" dirty="0" smtClean="0">
                <a:solidFill>
                  <a:srgbClr val="C00000"/>
                </a:solidFill>
              </a:rPr>
              <a:t>class=“bordered” </a:t>
            </a:r>
            <a:r>
              <a:rPr lang="en-US" sz="2800" dirty="0" smtClean="0">
                <a:solidFill>
                  <a:schemeClr val="tx2">
                    <a:lumMod val="60000"/>
                    <a:lumOff val="40000"/>
                  </a:schemeClr>
                </a:solidFill>
              </a:rPr>
              <a:t>/&gt;</a:t>
            </a:r>
            <a:endParaRPr lang="en-US" sz="2800" dirty="0">
              <a:solidFill>
                <a:schemeClr val="tx2">
                  <a:lumMod val="60000"/>
                  <a:lumOff val="40000"/>
                </a:schemeClr>
              </a:solidFill>
            </a:endParaRPr>
          </a:p>
        </p:txBody>
      </p:sp>
      <p:sp>
        <p:nvSpPr>
          <p:cNvPr id="5" name="TextBox 4"/>
          <p:cNvSpPr txBox="1"/>
          <p:nvPr/>
        </p:nvSpPr>
        <p:spPr>
          <a:xfrm>
            <a:off x="2743200" y="4419600"/>
            <a:ext cx="2209800" cy="1077218"/>
          </a:xfrm>
          <a:prstGeom prst="rect">
            <a:avLst/>
          </a:prstGeom>
          <a:solidFill>
            <a:schemeClr val="bg1">
              <a:lumMod val="95000"/>
            </a:schemeClr>
          </a:solidFill>
        </p:spPr>
        <p:txBody>
          <a:bodyPr wrap="square" rtlCol="0">
            <a:spAutoFit/>
          </a:bodyPr>
          <a:lstStyle/>
          <a:p>
            <a:r>
              <a:rPr lang="en-US" sz="1600" dirty="0" smtClean="0">
                <a:solidFill>
                  <a:schemeClr val="tx2">
                    <a:lumMod val="60000"/>
                    <a:lumOff val="40000"/>
                  </a:schemeClr>
                </a:solidFill>
              </a:rPr>
              <a:t>This class won’t do anything yet. We’ll define its associated styles in our CSS file.</a:t>
            </a:r>
            <a:endParaRPr lang="en-US" sz="1600" dirty="0">
              <a:solidFill>
                <a:schemeClr val="tx2">
                  <a:lumMod val="60000"/>
                  <a:lumOff val="40000"/>
                </a:schemeClr>
              </a:solidFill>
            </a:endParaRPr>
          </a:p>
        </p:txBody>
      </p:sp>
      <p:cxnSp>
        <p:nvCxnSpPr>
          <p:cNvPr id="7" name="Straight Arrow Connector 6"/>
          <p:cNvCxnSpPr/>
          <p:nvPr/>
        </p:nvCxnSpPr>
        <p:spPr>
          <a:xfrm flipH="1" flipV="1">
            <a:off x="1981200" y="4227969"/>
            <a:ext cx="685800" cy="7302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90270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IDs and Classes to HTML</a:t>
            </a:r>
            <a:endParaRPr lang="en-US" dirty="0"/>
          </a:p>
        </p:txBody>
      </p:sp>
      <p:sp>
        <p:nvSpPr>
          <p:cNvPr id="4" name="TextBox 3"/>
          <p:cNvSpPr txBox="1"/>
          <p:nvPr/>
        </p:nvSpPr>
        <p:spPr>
          <a:xfrm>
            <a:off x="457200" y="1371600"/>
            <a:ext cx="8229600" cy="1569660"/>
          </a:xfrm>
          <a:prstGeom prst="rect">
            <a:avLst/>
          </a:prstGeom>
          <a:noFill/>
        </p:spPr>
        <p:txBody>
          <a:bodyPr wrap="square" rtlCol="0">
            <a:spAutoFit/>
          </a:bodyPr>
          <a:lstStyle/>
          <a:p>
            <a:r>
              <a:rPr lang="en-US" sz="3200" dirty="0">
                <a:solidFill>
                  <a:schemeClr val="bg1">
                    <a:lumMod val="50000"/>
                  </a:schemeClr>
                </a:solidFill>
              </a:rPr>
              <a:t>&lt;p </a:t>
            </a:r>
            <a:r>
              <a:rPr lang="en-US" sz="3200" dirty="0">
                <a:solidFill>
                  <a:srgbClr val="C00000"/>
                </a:solidFill>
              </a:rPr>
              <a:t>id="introduction" class="emphasis"</a:t>
            </a:r>
            <a:r>
              <a:rPr lang="en-US" sz="3200" dirty="0">
                <a:solidFill>
                  <a:schemeClr val="bg1">
                    <a:lumMod val="50000"/>
                  </a:schemeClr>
                </a:solidFill>
              </a:rPr>
              <a:t>&gt;The wolverine, also referred to as glutton, carcajou, skunk bear, or </a:t>
            </a:r>
            <a:r>
              <a:rPr lang="en-US" sz="3200" dirty="0" err="1" smtClean="0">
                <a:solidFill>
                  <a:schemeClr val="bg1">
                    <a:lumMod val="50000"/>
                  </a:schemeClr>
                </a:solidFill>
              </a:rPr>
              <a:t>quickhatch</a:t>
            </a:r>
            <a:r>
              <a:rPr lang="en-US" sz="3200" dirty="0" smtClean="0">
                <a:solidFill>
                  <a:schemeClr val="bg1">
                    <a:lumMod val="50000"/>
                  </a:schemeClr>
                </a:solidFill>
              </a:rPr>
              <a:t>…</a:t>
            </a:r>
            <a:endParaRPr lang="en-US" sz="3200" dirty="0">
              <a:solidFill>
                <a:schemeClr val="bg1">
                  <a:lumMod val="50000"/>
                </a:schemeClr>
              </a:solidFill>
            </a:endParaRPr>
          </a:p>
        </p:txBody>
      </p:sp>
      <p:sp>
        <p:nvSpPr>
          <p:cNvPr id="6" name="TextBox 5"/>
          <p:cNvSpPr txBox="1"/>
          <p:nvPr/>
        </p:nvSpPr>
        <p:spPr>
          <a:xfrm>
            <a:off x="285974" y="4267200"/>
            <a:ext cx="8153400" cy="1569660"/>
          </a:xfrm>
          <a:prstGeom prst="rect">
            <a:avLst/>
          </a:prstGeom>
          <a:noFill/>
        </p:spPr>
        <p:txBody>
          <a:bodyPr wrap="square" rtlCol="0">
            <a:spAutoFit/>
          </a:bodyPr>
          <a:lstStyle/>
          <a:p>
            <a:r>
              <a:rPr lang="en-US" sz="3200" dirty="0">
                <a:solidFill>
                  <a:schemeClr val="bg1">
                    <a:lumMod val="50000"/>
                  </a:schemeClr>
                </a:solidFill>
              </a:rPr>
              <a:t>&lt;p </a:t>
            </a:r>
            <a:r>
              <a:rPr lang="en-US" sz="3200" dirty="0">
                <a:solidFill>
                  <a:srgbClr val="C00000"/>
                </a:solidFill>
              </a:rPr>
              <a:t>class="emphasis"</a:t>
            </a:r>
            <a:r>
              <a:rPr lang="en-US" sz="3200" dirty="0">
                <a:solidFill>
                  <a:schemeClr val="bg1">
                    <a:lumMod val="50000"/>
                  </a:schemeClr>
                </a:solidFill>
              </a:rPr>
              <a:t>&gt;The adult wolverine is about the size of a medium dog, with a length usually ranging </a:t>
            </a:r>
            <a:r>
              <a:rPr lang="en-US" sz="3200" dirty="0" smtClean="0">
                <a:solidFill>
                  <a:schemeClr val="bg1">
                    <a:lumMod val="50000"/>
                  </a:schemeClr>
                </a:solidFill>
              </a:rPr>
              <a:t>from…</a:t>
            </a:r>
            <a:endParaRPr lang="en-US" sz="3200" dirty="0">
              <a:solidFill>
                <a:schemeClr val="bg1">
                  <a:lumMod val="50000"/>
                </a:schemeClr>
              </a:solidFill>
            </a:endParaRPr>
          </a:p>
        </p:txBody>
      </p:sp>
      <p:sp>
        <p:nvSpPr>
          <p:cNvPr id="7" name="TextBox 6"/>
          <p:cNvSpPr txBox="1"/>
          <p:nvPr/>
        </p:nvSpPr>
        <p:spPr>
          <a:xfrm>
            <a:off x="4116452" y="3352800"/>
            <a:ext cx="492443" cy="461665"/>
          </a:xfrm>
          <a:prstGeom prst="rect">
            <a:avLst/>
          </a:prstGeom>
          <a:noFill/>
        </p:spPr>
        <p:txBody>
          <a:bodyPr wrap="none" rtlCol="0">
            <a:spAutoFit/>
          </a:bodyPr>
          <a:lstStyle/>
          <a:p>
            <a:r>
              <a:rPr lang="en-US" sz="2400" dirty="0" smtClean="0"/>
              <a:t>…</a:t>
            </a:r>
            <a:endParaRPr lang="en-US" sz="2400" dirty="0"/>
          </a:p>
        </p:txBody>
      </p:sp>
      <p:sp>
        <p:nvSpPr>
          <p:cNvPr id="3" name="TextBox 2"/>
          <p:cNvSpPr txBox="1"/>
          <p:nvPr/>
        </p:nvSpPr>
        <p:spPr>
          <a:xfrm>
            <a:off x="5867400" y="2590800"/>
            <a:ext cx="2781748" cy="1077218"/>
          </a:xfrm>
          <a:prstGeom prst="rect">
            <a:avLst/>
          </a:prstGeom>
          <a:solidFill>
            <a:schemeClr val="bg1">
              <a:lumMod val="95000"/>
            </a:schemeClr>
          </a:solidFill>
        </p:spPr>
        <p:txBody>
          <a:bodyPr wrap="square" rtlCol="0">
            <a:spAutoFit/>
          </a:bodyPr>
          <a:lstStyle/>
          <a:p>
            <a:r>
              <a:rPr lang="en-US" sz="1600" dirty="0" smtClean="0">
                <a:solidFill>
                  <a:schemeClr val="tx2">
                    <a:lumMod val="60000"/>
                    <a:lumOff val="40000"/>
                  </a:schemeClr>
                </a:solidFill>
              </a:rPr>
              <a:t>We’re adding a class and an ID to this paragraph; we want the styles from both to be applied to it.</a:t>
            </a:r>
            <a:endParaRPr lang="en-US" sz="1600" dirty="0">
              <a:solidFill>
                <a:schemeClr val="tx2">
                  <a:lumMod val="60000"/>
                  <a:lumOff val="40000"/>
                </a:schemeClr>
              </a:solidFill>
            </a:endParaRPr>
          </a:p>
        </p:txBody>
      </p:sp>
      <p:cxnSp>
        <p:nvCxnSpPr>
          <p:cNvPr id="8" name="Straight Arrow Connector 7"/>
          <p:cNvCxnSpPr/>
          <p:nvPr/>
        </p:nvCxnSpPr>
        <p:spPr>
          <a:xfrm flipH="1" flipV="1">
            <a:off x="4362673" y="1905000"/>
            <a:ext cx="1504727"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30306" y="3252519"/>
            <a:ext cx="2209800" cy="830997"/>
          </a:xfrm>
          <a:prstGeom prst="rect">
            <a:avLst/>
          </a:prstGeom>
          <a:solidFill>
            <a:schemeClr val="bg1">
              <a:lumMod val="95000"/>
            </a:schemeClr>
          </a:solidFill>
        </p:spPr>
        <p:txBody>
          <a:bodyPr wrap="square" rtlCol="0">
            <a:spAutoFit/>
          </a:bodyPr>
          <a:lstStyle/>
          <a:p>
            <a:r>
              <a:rPr lang="en-US" sz="1600" dirty="0" smtClean="0">
                <a:solidFill>
                  <a:schemeClr val="tx2">
                    <a:lumMod val="60000"/>
                    <a:lumOff val="40000"/>
                  </a:schemeClr>
                </a:solidFill>
              </a:rPr>
              <a:t>We only want the styles from one class to apply to this paragraph.</a:t>
            </a:r>
            <a:endParaRPr lang="en-US" sz="1600" dirty="0">
              <a:solidFill>
                <a:schemeClr val="tx2">
                  <a:lumMod val="60000"/>
                  <a:lumOff val="40000"/>
                </a:schemeClr>
              </a:solidFill>
            </a:endParaRPr>
          </a:p>
        </p:txBody>
      </p:sp>
      <p:cxnSp>
        <p:nvCxnSpPr>
          <p:cNvPr id="11" name="Straight Arrow Connector 10"/>
          <p:cNvCxnSpPr/>
          <p:nvPr/>
        </p:nvCxnSpPr>
        <p:spPr>
          <a:xfrm>
            <a:off x="2640106" y="3780948"/>
            <a:ext cx="506506" cy="605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2367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CSS?</a:t>
            </a:r>
            <a:endParaRPr lang="en-US" dirty="0"/>
          </a:p>
        </p:txBody>
      </p:sp>
      <p:sp>
        <p:nvSpPr>
          <p:cNvPr id="3" name="Content Placeholder 2"/>
          <p:cNvSpPr>
            <a:spLocks noGrp="1"/>
          </p:cNvSpPr>
          <p:nvPr>
            <p:ph sz="quarter" idx="1"/>
          </p:nvPr>
        </p:nvSpPr>
        <p:spPr/>
        <p:txBody>
          <a:bodyPr/>
          <a:lstStyle/>
          <a:p>
            <a:r>
              <a:rPr lang="en-US" dirty="0" smtClean="0"/>
              <a:t>CSS (Cascading Style Sheets) allows us to apply formatting and styling to the HTML that builds our web pages.</a:t>
            </a:r>
          </a:p>
          <a:p>
            <a:endParaRPr lang="en-US" dirty="0"/>
          </a:p>
          <a:p>
            <a:r>
              <a:rPr lang="en-US" dirty="0" smtClean="0"/>
              <a:t>CSS can control many elements of our web pages: colors, fonts, alignment, borders, backgrounds, spacing, margins, and much more.</a:t>
            </a:r>
          </a:p>
          <a:p>
            <a:r>
              <a:rPr lang="en-US" dirty="0"/>
              <a:t>CSS is a language that describes the style of an HTML document.</a:t>
            </a:r>
          </a:p>
          <a:p>
            <a:r>
              <a:rPr lang="en-US" dirty="0"/>
              <a:t>CSS describes how HTML elements should be displayed.</a:t>
            </a:r>
          </a:p>
          <a:p>
            <a:endParaRPr lang="en-US" dirty="0"/>
          </a:p>
        </p:txBody>
      </p:sp>
    </p:spTree>
    <p:extLst>
      <p:ext uri="{BB962C8B-B14F-4D97-AF65-F5344CB8AC3E}">
        <p14:creationId xmlns:p14="http://schemas.microsoft.com/office/powerpoint/2010/main" val="20965017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Elements in CSS</a:t>
            </a:r>
            <a:endParaRPr lang="en-US" dirty="0"/>
          </a:p>
        </p:txBody>
      </p:sp>
      <p:sp>
        <p:nvSpPr>
          <p:cNvPr id="3" name="Content Placeholder 2"/>
          <p:cNvSpPr>
            <a:spLocks noGrp="1"/>
          </p:cNvSpPr>
          <p:nvPr>
            <p:ph sz="quarter" idx="1"/>
          </p:nvPr>
        </p:nvSpPr>
        <p:spPr/>
        <p:txBody>
          <a:bodyPr/>
          <a:lstStyle/>
          <a:p>
            <a:r>
              <a:rPr lang="en-US" dirty="0" smtClean="0"/>
              <a:t>We’ve added IDs and classes to our HTML file, but we need to define what those IDs and classes will do. </a:t>
            </a:r>
          </a:p>
          <a:p>
            <a:pPr lvl="1"/>
            <a:r>
              <a:rPr lang="en-US" dirty="0" smtClean="0"/>
              <a:t>How will each class or ID change the appearance of that HTML element?</a:t>
            </a:r>
          </a:p>
          <a:p>
            <a:r>
              <a:rPr lang="en-US" dirty="0" smtClean="0"/>
              <a:t>This is where CSS comes in!</a:t>
            </a:r>
          </a:p>
          <a:p>
            <a:pPr lvl="1"/>
            <a:r>
              <a:rPr lang="en-US" dirty="0" smtClean="0"/>
              <a:t>By defining the styles that go with each attribute/class/ID, we have complete control over the look of our content.</a:t>
            </a:r>
          </a:p>
        </p:txBody>
      </p:sp>
    </p:spTree>
    <p:extLst>
      <p:ext uri="{BB962C8B-B14F-4D97-AF65-F5344CB8AC3E}">
        <p14:creationId xmlns:p14="http://schemas.microsoft.com/office/powerpoint/2010/main" val="16287758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CSS</a:t>
            </a:r>
            <a:endParaRPr lang="en-US" dirty="0"/>
          </a:p>
        </p:txBody>
      </p:sp>
      <p:sp>
        <p:nvSpPr>
          <p:cNvPr id="3" name="Content Placeholder 2"/>
          <p:cNvSpPr>
            <a:spLocks noGrp="1"/>
          </p:cNvSpPr>
          <p:nvPr>
            <p:ph sz="quarter" idx="1"/>
          </p:nvPr>
        </p:nvSpPr>
        <p:spPr>
          <a:xfrm>
            <a:off x="457200" y="1219200"/>
            <a:ext cx="8229600" cy="2590800"/>
          </a:xfrm>
        </p:spPr>
        <p:txBody>
          <a:bodyPr>
            <a:normAutofit/>
          </a:bodyPr>
          <a:lstStyle/>
          <a:p>
            <a:r>
              <a:rPr lang="en-US" dirty="0" smtClean="0"/>
              <a:t>Let’s create a new CSS document in Notepad.</a:t>
            </a:r>
          </a:p>
          <a:p>
            <a:r>
              <a:rPr lang="en-US" dirty="0" smtClean="0"/>
              <a:t>We’ll begin by defining the “bordered” class that is applied to one of the images.</a:t>
            </a:r>
          </a:p>
          <a:p>
            <a:pPr lvl="1"/>
            <a:r>
              <a:rPr lang="en-US" dirty="0" smtClean="0"/>
              <a:t>CSS uses </a:t>
            </a:r>
            <a:r>
              <a:rPr lang="en-US" dirty="0" smtClean="0">
                <a:solidFill>
                  <a:srgbClr val="C00000"/>
                </a:solidFill>
              </a:rPr>
              <a:t>.</a:t>
            </a:r>
            <a:r>
              <a:rPr lang="en-US" dirty="0" smtClean="0"/>
              <a:t> to identify classes, and </a:t>
            </a:r>
            <a:r>
              <a:rPr lang="en-US" dirty="0" smtClean="0">
                <a:solidFill>
                  <a:srgbClr val="C00000"/>
                </a:solidFill>
              </a:rPr>
              <a:t>#</a:t>
            </a:r>
            <a:r>
              <a:rPr lang="en-US" dirty="0" smtClean="0"/>
              <a:t> to identify IDs. Because our HTML indicates </a:t>
            </a:r>
            <a:r>
              <a:rPr lang="en-US" dirty="0" smtClean="0">
                <a:solidFill>
                  <a:srgbClr val="C00000"/>
                </a:solidFill>
              </a:rPr>
              <a:t>class=“bordered”</a:t>
            </a:r>
            <a:r>
              <a:rPr lang="en-US" dirty="0" smtClean="0"/>
              <a:t> we need to use the matching identifier in our CSS document.</a:t>
            </a:r>
          </a:p>
          <a:p>
            <a:endParaRPr lang="en-US" dirty="0" smtClean="0"/>
          </a:p>
        </p:txBody>
      </p:sp>
      <p:sp>
        <p:nvSpPr>
          <p:cNvPr id="5" name="TextBox 4"/>
          <p:cNvSpPr txBox="1"/>
          <p:nvPr/>
        </p:nvSpPr>
        <p:spPr>
          <a:xfrm>
            <a:off x="529814" y="3810000"/>
            <a:ext cx="7924800" cy="646331"/>
          </a:xfrm>
          <a:prstGeom prst="rect">
            <a:avLst/>
          </a:prstGeom>
          <a:noFill/>
        </p:spPr>
        <p:txBody>
          <a:bodyPr wrap="square" rtlCol="0">
            <a:spAutoFit/>
          </a:bodyPr>
          <a:lstStyle/>
          <a:p>
            <a:r>
              <a:rPr lang="en-US" sz="3600" dirty="0" smtClean="0">
                <a:solidFill>
                  <a:srgbClr val="C00000"/>
                </a:solidFill>
              </a:rPr>
              <a:t>.bordered { }</a:t>
            </a:r>
            <a:endParaRPr lang="en-US" sz="3600" dirty="0">
              <a:solidFill>
                <a:srgbClr val="C00000"/>
              </a:solidFill>
            </a:endParaRPr>
          </a:p>
        </p:txBody>
      </p:sp>
      <p:sp>
        <p:nvSpPr>
          <p:cNvPr id="6" name="TextBox 5"/>
          <p:cNvSpPr txBox="1"/>
          <p:nvPr/>
        </p:nvSpPr>
        <p:spPr>
          <a:xfrm>
            <a:off x="2895600" y="4935967"/>
            <a:ext cx="5559014" cy="646331"/>
          </a:xfrm>
          <a:prstGeom prst="rect">
            <a:avLst/>
          </a:prstGeom>
          <a:solidFill>
            <a:schemeClr val="bg1">
              <a:lumMod val="95000"/>
            </a:schemeClr>
          </a:solidFill>
        </p:spPr>
        <p:txBody>
          <a:bodyPr wrap="square" rtlCol="0">
            <a:spAutoFit/>
          </a:bodyPr>
          <a:lstStyle/>
          <a:p>
            <a:r>
              <a:rPr lang="en-US" dirty="0" smtClean="0"/>
              <a:t>All the styles inside these brackets will be applied to any elements in our HTML file that include </a:t>
            </a:r>
            <a:r>
              <a:rPr lang="en-US" dirty="0" smtClean="0">
                <a:solidFill>
                  <a:srgbClr val="C00000"/>
                </a:solidFill>
              </a:rPr>
              <a:t>class=“bordered”</a:t>
            </a:r>
            <a:r>
              <a:rPr lang="en-US" dirty="0" smtClean="0"/>
              <a:t>.</a:t>
            </a:r>
            <a:endParaRPr lang="en-US" dirty="0"/>
          </a:p>
        </p:txBody>
      </p:sp>
      <p:cxnSp>
        <p:nvCxnSpPr>
          <p:cNvPr id="8" name="Straight Arrow Connector 7"/>
          <p:cNvCxnSpPr>
            <a:stCxn id="6" idx="1"/>
          </p:cNvCxnSpPr>
          <p:nvPr/>
        </p:nvCxnSpPr>
        <p:spPr>
          <a:xfrm flipH="1" flipV="1">
            <a:off x="2819400" y="4456331"/>
            <a:ext cx="76200" cy="8028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48744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CSS</a:t>
            </a:r>
            <a:endParaRPr lang="en-US" dirty="0"/>
          </a:p>
        </p:txBody>
      </p:sp>
      <p:sp>
        <p:nvSpPr>
          <p:cNvPr id="3" name="Content Placeholder 2"/>
          <p:cNvSpPr>
            <a:spLocks noGrp="1"/>
          </p:cNvSpPr>
          <p:nvPr>
            <p:ph sz="quarter" idx="1"/>
          </p:nvPr>
        </p:nvSpPr>
        <p:spPr>
          <a:xfrm>
            <a:off x="457200" y="1219200"/>
            <a:ext cx="8229600" cy="762000"/>
          </a:xfrm>
        </p:spPr>
        <p:txBody>
          <a:bodyPr/>
          <a:lstStyle/>
          <a:p>
            <a:r>
              <a:rPr lang="en-US" dirty="0" smtClean="0"/>
              <a:t>First, let’s add a simple style to </a:t>
            </a:r>
            <a:r>
              <a:rPr lang="en-US" dirty="0" smtClean="0">
                <a:solidFill>
                  <a:srgbClr val="C00000"/>
                </a:solidFill>
              </a:rPr>
              <a:t>.bordered</a:t>
            </a:r>
            <a:r>
              <a:rPr lang="en-US" dirty="0" smtClean="0"/>
              <a:t>:</a:t>
            </a:r>
            <a:endParaRPr lang="en-US" dirty="0"/>
          </a:p>
        </p:txBody>
      </p:sp>
      <p:sp>
        <p:nvSpPr>
          <p:cNvPr id="4" name="TextBox 3"/>
          <p:cNvSpPr txBox="1"/>
          <p:nvPr/>
        </p:nvSpPr>
        <p:spPr>
          <a:xfrm>
            <a:off x="361277" y="2363993"/>
            <a:ext cx="3505200" cy="1384995"/>
          </a:xfrm>
          <a:prstGeom prst="rect">
            <a:avLst/>
          </a:prstGeom>
          <a:noFill/>
        </p:spPr>
        <p:txBody>
          <a:bodyPr wrap="square" rtlCol="0">
            <a:spAutoFit/>
          </a:bodyPr>
          <a:lstStyle/>
          <a:p>
            <a:r>
              <a:rPr lang="en-US" sz="2800" dirty="0" smtClean="0"/>
              <a:t>.bordered {</a:t>
            </a:r>
          </a:p>
          <a:p>
            <a:r>
              <a:rPr lang="en-US" sz="2800" dirty="0"/>
              <a:t>	</a:t>
            </a:r>
            <a:r>
              <a:rPr lang="en-US" sz="2800" dirty="0" smtClean="0">
                <a:solidFill>
                  <a:srgbClr val="C00000"/>
                </a:solidFill>
              </a:rPr>
              <a:t>width: 300px;</a:t>
            </a:r>
          </a:p>
          <a:p>
            <a:r>
              <a:rPr lang="en-US" sz="2800" dirty="0" smtClean="0"/>
              <a:t>	}</a:t>
            </a:r>
            <a:endParaRPr lang="en-US" sz="2800" dirty="0"/>
          </a:p>
        </p:txBody>
      </p:sp>
      <p:sp>
        <p:nvSpPr>
          <p:cNvPr id="5" name="TextBox 4"/>
          <p:cNvSpPr txBox="1"/>
          <p:nvPr/>
        </p:nvSpPr>
        <p:spPr>
          <a:xfrm>
            <a:off x="4323677" y="2744993"/>
            <a:ext cx="2667000" cy="584775"/>
          </a:xfrm>
          <a:prstGeom prst="rect">
            <a:avLst/>
          </a:prstGeom>
          <a:solidFill>
            <a:schemeClr val="bg1">
              <a:lumMod val="95000"/>
            </a:schemeClr>
          </a:solidFill>
        </p:spPr>
        <p:txBody>
          <a:bodyPr wrap="square" rtlCol="0">
            <a:spAutoFit/>
          </a:bodyPr>
          <a:lstStyle/>
          <a:p>
            <a:r>
              <a:rPr lang="en-US" sz="1600" dirty="0" smtClean="0">
                <a:solidFill>
                  <a:schemeClr val="tx2">
                    <a:lumMod val="60000"/>
                    <a:lumOff val="40000"/>
                  </a:schemeClr>
                </a:solidFill>
              </a:rPr>
              <a:t>Each style ends with a semicolon.</a:t>
            </a:r>
            <a:endParaRPr lang="en-US" sz="1600" dirty="0">
              <a:solidFill>
                <a:schemeClr val="tx2">
                  <a:lumMod val="60000"/>
                  <a:lumOff val="40000"/>
                </a:schemeClr>
              </a:solidFill>
            </a:endParaRPr>
          </a:p>
        </p:txBody>
      </p:sp>
      <p:cxnSp>
        <p:nvCxnSpPr>
          <p:cNvPr id="7" name="Straight Arrow Connector 6"/>
          <p:cNvCxnSpPr>
            <a:stCxn id="5" idx="1"/>
          </p:cNvCxnSpPr>
          <p:nvPr/>
        </p:nvCxnSpPr>
        <p:spPr>
          <a:xfrm flipH="1">
            <a:off x="3409277" y="3037381"/>
            <a:ext cx="914400" cy="191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a:xfrm>
            <a:off x="345141" y="4666129"/>
            <a:ext cx="8229600" cy="762000"/>
          </a:xfrm>
          <a:prstGeom prst="rect">
            <a:avLst/>
          </a:prstGeom>
        </p:spPr>
        <p:txBody>
          <a:bodyPr vert="horz">
            <a:normAutofit fontScale="92500"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smtClean="0"/>
              <a:t>Now, any HTML element that includes </a:t>
            </a:r>
            <a:r>
              <a:rPr lang="en-US" dirty="0" smtClean="0">
                <a:solidFill>
                  <a:srgbClr val="C00000"/>
                </a:solidFill>
              </a:rPr>
              <a:t>class=“border”</a:t>
            </a:r>
            <a:r>
              <a:rPr lang="en-US" dirty="0" smtClean="0"/>
              <a:t> will be 300 pixels wide.</a:t>
            </a:r>
            <a:endParaRPr lang="en-US" dirty="0"/>
          </a:p>
        </p:txBody>
      </p:sp>
    </p:spTree>
    <p:extLst>
      <p:ext uri="{BB962C8B-B14F-4D97-AF65-F5344CB8AC3E}">
        <p14:creationId xmlns:p14="http://schemas.microsoft.com/office/powerpoint/2010/main" val="29425942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CSS</a:t>
            </a:r>
            <a:endParaRPr lang="en-US" dirty="0"/>
          </a:p>
        </p:txBody>
      </p:sp>
      <p:sp>
        <p:nvSpPr>
          <p:cNvPr id="3" name="Content Placeholder 2"/>
          <p:cNvSpPr>
            <a:spLocks noGrp="1"/>
          </p:cNvSpPr>
          <p:nvPr>
            <p:ph sz="quarter" idx="1"/>
          </p:nvPr>
        </p:nvSpPr>
        <p:spPr>
          <a:xfrm>
            <a:off x="457200" y="1219200"/>
            <a:ext cx="8229600" cy="838200"/>
          </a:xfrm>
        </p:spPr>
        <p:txBody>
          <a:bodyPr>
            <a:normAutofit fontScale="92500" lnSpcReduction="10000"/>
          </a:bodyPr>
          <a:lstStyle/>
          <a:p>
            <a:r>
              <a:rPr lang="en-US" dirty="0" smtClean="0"/>
              <a:t>Let’s add a border to that image that has </a:t>
            </a:r>
            <a:r>
              <a:rPr lang="en-US" dirty="0" smtClean="0">
                <a:solidFill>
                  <a:srgbClr val="C00000"/>
                </a:solidFill>
              </a:rPr>
              <a:t>class=“bordered”</a:t>
            </a:r>
            <a:r>
              <a:rPr lang="en-US" dirty="0" smtClean="0"/>
              <a:t>.</a:t>
            </a:r>
          </a:p>
          <a:p>
            <a:pPr lvl="1"/>
            <a:r>
              <a:rPr lang="en-US" dirty="0" smtClean="0"/>
              <a:t>The “border” style requires some additional attributes.</a:t>
            </a:r>
            <a:endParaRPr lang="en-US" dirty="0"/>
          </a:p>
        </p:txBody>
      </p:sp>
      <p:sp>
        <p:nvSpPr>
          <p:cNvPr id="4" name="TextBox 3"/>
          <p:cNvSpPr txBox="1"/>
          <p:nvPr/>
        </p:nvSpPr>
        <p:spPr>
          <a:xfrm>
            <a:off x="447338" y="2418815"/>
            <a:ext cx="5029200" cy="1815882"/>
          </a:xfrm>
          <a:prstGeom prst="rect">
            <a:avLst/>
          </a:prstGeom>
          <a:noFill/>
        </p:spPr>
        <p:txBody>
          <a:bodyPr wrap="square" rtlCol="0">
            <a:spAutoFit/>
          </a:bodyPr>
          <a:lstStyle/>
          <a:p>
            <a:r>
              <a:rPr lang="en-US" sz="2800" dirty="0" smtClean="0"/>
              <a:t>.bordered {</a:t>
            </a:r>
          </a:p>
          <a:p>
            <a:r>
              <a:rPr lang="en-US" sz="2800" dirty="0"/>
              <a:t>	</a:t>
            </a:r>
            <a:r>
              <a:rPr lang="en-US" sz="2800" dirty="0" smtClean="0"/>
              <a:t>width: 300px;</a:t>
            </a:r>
          </a:p>
          <a:p>
            <a:r>
              <a:rPr lang="en-US" sz="2800" dirty="0"/>
              <a:t>	</a:t>
            </a:r>
            <a:r>
              <a:rPr lang="en-US" sz="2800" dirty="0" smtClean="0">
                <a:solidFill>
                  <a:srgbClr val="C00000"/>
                </a:solidFill>
              </a:rPr>
              <a:t>border: 3px solid #000000;</a:t>
            </a:r>
          </a:p>
          <a:p>
            <a:r>
              <a:rPr lang="en-US" sz="2800" dirty="0" smtClean="0"/>
              <a:t>	}</a:t>
            </a:r>
            <a:endParaRPr lang="en-US" sz="2800" dirty="0"/>
          </a:p>
        </p:txBody>
      </p:sp>
      <p:sp>
        <p:nvSpPr>
          <p:cNvPr id="5" name="TextBox 4"/>
          <p:cNvSpPr txBox="1"/>
          <p:nvPr/>
        </p:nvSpPr>
        <p:spPr>
          <a:xfrm>
            <a:off x="589876" y="4672312"/>
            <a:ext cx="2057400" cy="830997"/>
          </a:xfrm>
          <a:prstGeom prst="rect">
            <a:avLst/>
          </a:prstGeom>
          <a:solidFill>
            <a:schemeClr val="bg1">
              <a:lumMod val="95000"/>
            </a:schemeClr>
          </a:solidFill>
        </p:spPr>
        <p:txBody>
          <a:bodyPr wrap="square" rtlCol="0">
            <a:spAutoFit/>
          </a:bodyPr>
          <a:lstStyle/>
          <a:p>
            <a:r>
              <a:rPr lang="en-US" sz="1600" dirty="0" smtClean="0">
                <a:solidFill>
                  <a:schemeClr val="tx2">
                    <a:lumMod val="60000"/>
                    <a:lumOff val="40000"/>
                  </a:schemeClr>
                </a:solidFill>
              </a:rPr>
              <a:t>Tells the browser “I want a border around this element.”</a:t>
            </a:r>
            <a:endParaRPr lang="en-US" sz="1600" dirty="0">
              <a:solidFill>
                <a:schemeClr val="tx2">
                  <a:lumMod val="60000"/>
                  <a:lumOff val="40000"/>
                </a:schemeClr>
              </a:solidFill>
            </a:endParaRPr>
          </a:p>
        </p:txBody>
      </p:sp>
      <p:sp>
        <p:nvSpPr>
          <p:cNvPr id="6" name="TextBox 5"/>
          <p:cNvSpPr txBox="1"/>
          <p:nvPr/>
        </p:nvSpPr>
        <p:spPr>
          <a:xfrm>
            <a:off x="2448260" y="5457141"/>
            <a:ext cx="1295400" cy="830997"/>
          </a:xfrm>
          <a:prstGeom prst="rect">
            <a:avLst/>
          </a:prstGeom>
          <a:solidFill>
            <a:schemeClr val="bg1">
              <a:lumMod val="95000"/>
            </a:schemeClr>
          </a:solidFill>
        </p:spPr>
        <p:txBody>
          <a:bodyPr wrap="square" rtlCol="0">
            <a:spAutoFit/>
          </a:bodyPr>
          <a:lstStyle/>
          <a:p>
            <a:r>
              <a:rPr lang="en-US" sz="1600" dirty="0" smtClean="0">
                <a:solidFill>
                  <a:schemeClr val="tx2">
                    <a:lumMod val="60000"/>
                    <a:lumOff val="40000"/>
                  </a:schemeClr>
                </a:solidFill>
              </a:rPr>
              <a:t>The border should be 3 pixels wide.</a:t>
            </a:r>
            <a:endParaRPr lang="en-US" sz="1600" dirty="0">
              <a:solidFill>
                <a:schemeClr val="tx2">
                  <a:lumMod val="60000"/>
                  <a:lumOff val="40000"/>
                </a:schemeClr>
              </a:solidFill>
            </a:endParaRPr>
          </a:p>
        </p:txBody>
      </p:sp>
      <p:sp>
        <p:nvSpPr>
          <p:cNvPr id="7" name="TextBox 6"/>
          <p:cNvSpPr txBox="1"/>
          <p:nvPr/>
        </p:nvSpPr>
        <p:spPr>
          <a:xfrm>
            <a:off x="4018876" y="4573282"/>
            <a:ext cx="1676399" cy="1231106"/>
          </a:xfrm>
          <a:prstGeom prst="rect">
            <a:avLst/>
          </a:prstGeom>
          <a:solidFill>
            <a:schemeClr val="bg1">
              <a:lumMod val="95000"/>
            </a:schemeClr>
          </a:solidFill>
        </p:spPr>
        <p:txBody>
          <a:bodyPr wrap="square" rtlCol="0">
            <a:spAutoFit/>
          </a:bodyPr>
          <a:lstStyle/>
          <a:p>
            <a:r>
              <a:rPr lang="en-US" sz="1600" dirty="0" smtClean="0">
                <a:solidFill>
                  <a:schemeClr val="tx2">
                    <a:lumMod val="60000"/>
                    <a:lumOff val="40000"/>
                  </a:schemeClr>
                </a:solidFill>
              </a:rPr>
              <a:t>The border should be solid. </a:t>
            </a:r>
            <a:r>
              <a:rPr lang="en-US" sz="1400" dirty="0" smtClean="0">
                <a:solidFill>
                  <a:schemeClr val="tx2">
                    <a:lumMod val="60000"/>
                    <a:lumOff val="40000"/>
                  </a:schemeClr>
                </a:solidFill>
              </a:rPr>
              <a:t>(Other possible values include dotted and dashed.)</a:t>
            </a:r>
            <a:endParaRPr lang="en-US" sz="1400" dirty="0">
              <a:solidFill>
                <a:schemeClr val="tx2">
                  <a:lumMod val="60000"/>
                  <a:lumOff val="40000"/>
                </a:schemeClr>
              </a:solidFill>
            </a:endParaRPr>
          </a:p>
        </p:txBody>
      </p:sp>
      <p:sp>
        <p:nvSpPr>
          <p:cNvPr id="8" name="TextBox 7"/>
          <p:cNvSpPr txBox="1"/>
          <p:nvPr/>
        </p:nvSpPr>
        <p:spPr>
          <a:xfrm>
            <a:off x="6212539" y="4701601"/>
            <a:ext cx="1752600" cy="1077218"/>
          </a:xfrm>
          <a:prstGeom prst="rect">
            <a:avLst/>
          </a:prstGeom>
          <a:solidFill>
            <a:schemeClr val="bg1">
              <a:lumMod val="95000"/>
            </a:schemeClr>
          </a:solidFill>
        </p:spPr>
        <p:txBody>
          <a:bodyPr wrap="square" rtlCol="0">
            <a:spAutoFit/>
          </a:bodyPr>
          <a:lstStyle/>
          <a:p>
            <a:r>
              <a:rPr lang="en-US" sz="1600" dirty="0" smtClean="0">
                <a:solidFill>
                  <a:schemeClr val="tx2">
                    <a:lumMod val="60000"/>
                    <a:lumOff val="40000"/>
                  </a:schemeClr>
                </a:solidFill>
              </a:rPr>
              <a:t>The border should be black (defined by hexadecimal color code).</a:t>
            </a:r>
            <a:endParaRPr lang="en-US" sz="1600" dirty="0">
              <a:solidFill>
                <a:schemeClr val="tx2">
                  <a:lumMod val="60000"/>
                  <a:lumOff val="40000"/>
                </a:schemeClr>
              </a:solidFill>
            </a:endParaRPr>
          </a:p>
        </p:txBody>
      </p:sp>
      <p:cxnSp>
        <p:nvCxnSpPr>
          <p:cNvPr id="11" name="Straight Arrow Connector 10"/>
          <p:cNvCxnSpPr/>
          <p:nvPr/>
        </p:nvCxnSpPr>
        <p:spPr>
          <a:xfrm flipH="1" flipV="1">
            <a:off x="1656676" y="3720675"/>
            <a:ext cx="228600" cy="9516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2799676" y="3834112"/>
            <a:ext cx="152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3714076" y="3720675"/>
            <a:ext cx="762000" cy="7992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5181600" y="3720675"/>
            <a:ext cx="1275676" cy="9809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93027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CSS</a:t>
            </a:r>
            <a:endParaRPr lang="en-US" dirty="0"/>
          </a:p>
        </p:txBody>
      </p:sp>
      <p:sp>
        <p:nvSpPr>
          <p:cNvPr id="3" name="Content Placeholder 2"/>
          <p:cNvSpPr>
            <a:spLocks noGrp="1"/>
          </p:cNvSpPr>
          <p:nvPr>
            <p:ph sz="quarter" idx="1"/>
          </p:nvPr>
        </p:nvSpPr>
        <p:spPr>
          <a:xfrm>
            <a:off x="457200" y="1219200"/>
            <a:ext cx="8229600" cy="1066800"/>
          </a:xfrm>
        </p:spPr>
        <p:txBody>
          <a:bodyPr/>
          <a:lstStyle/>
          <a:p>
            <a:r>
              <a:rPr lang="en-US" dirty="0" smtClean="0"/>
              <a:t>We want the image to be on the right side of the page, so we need to add a “float” to the class styles:</a:t>
            </a:r>
            <a:endParaRPr lang="en-US" dirty="0"/>
          </a:p>
        </p:txBody>
      </p:sp>
      <p:sp>
        <p:nvSpPr>
          <p:cNvPr id="4" name="TextBox 3"/>
          <p:cNvSpPr txBox="1"/>
          <p:nvPr/>
        </p:nvSpPr>
        <p:spPr>
          <a:xfrm>
            <a:off x="457200" y="2286000"/>
            <a:ext cx="8229600" cy="2246769"/>
          </a:xfrm>
          <a:prstGeom prst="rect">
            <a:avLst/>
          </a:prstGeom>
          <a:noFill/>
        </p:spPr>
        <p:txBody>
          <a:bodyPr wrap="square" rtlCol="0">
            <a:spAutoFit/>
          </a:bodyPr>
          <a:lstStyle/>
          <a:p>
            <a:r>
              <a:rPr lang="en-US" sz="2800" dirty="0" smtClean="0"/>
              <a:t>.bordered {</a:t>
            </a:r>
          </a:p>
          <a:p>
            <a:r>
              <a:rPr lang="en-US" sz="2800" dirty="0"/>
              <a:t>	</a:t>
            </a:r>
            <a:r>
              <a:rPr lang="en-US" sz="2800" dirty="0" smtClean="0"/>
              <a:t>width: 300px;</a:t>
            </a:r>
          </a:p>
          <a:p>
            <a:r>
              <a:rPr lang="en-US" sz="2800" dirty="0"/>
              <a:t>	</a:t>
            </a:r>
            <a:r>
              <a:rPr lang="en-US" sz="2800" dirty="0" smtClean="0"/>
              <a:t>border: 1px solid #000;</a:t>
            </a:r>
          </a:p>
          <a:p>
            <a:r>
              <a:rPr lang="en-US" sz="2800" dirty="0"/>
              <a:t>	</a:t>
            </a:r>
            <a:r>
              <a:rPr lang="en-US" sz="2800" dirty="0" smtClean="0">
                <a:solidFill>
                  <a:srgbClr val="C00000"/>
                </a:solidFill>
              </a:rPr>
              <a:t>float: right;</a:t>
            </a:r>
          </a:p>
          <a:p>
            <a:r>
              <a:rPr lang="en-US" sz="2800" dirty="0" smtClean="0"/>
              <a:t>	}</a:t>
            </a:r>
            <a:endParaRPr lang="en-US" sz="2800" dirty="0"/>
          </a:p>
        </p:txBody>
      </p:sp>
      <p:sp>
        <p:nvSpPr>
          <p:cNvPr id="5" name="TextBox 4"/>
          <p:cNvSpPr txBox="1"/>
          <p:nvPr/>
        </p:nvSpPr>
        <p:spPr>
          <a:xfrm>
            <a:off x="3733800" y="4724400"/>
            <a:ext cx="3276600" cy="923330"/>
          </a:xfrm>
          <a:prstGeom prst="rect">
            <a:avLst/>
          </a:prstGeom>
          <a:solidFill>
            <a:schemeClr val="bg1">
              <a:lumMod val="95000"/>
            </a:schemeClr>
          </a:solidFill>
        </p:spPr>
        <p:txBody>
          <a:bodyPr wrap="square" rtlCol="0">
            <a:spAutoFit/>
          </a:bodyPr>
          <a:lstStyle/>
          <a:p>
            <a:r>
              <a:rPr lang="en-US" dirty="0" smtClean="0">
                <a:solidFill>
                  <a:schemeClr val="tx2">
                    <a:lumMod val="60000"/>
                    <a:lumOff val="40000"/>
                  </a:schemeClr>
                </a:solidFill>
              </a:rPr>
              <a:t>We could also align the element to the left side of the page using “float: left;”.</a:t>
            </a:r>
            <a:endParaRPr lang="en-US" dirty="0">
              <a:solidFill>
                <a:schemeClr val="tx2">
                  <a:lumMod val="60000"/>
                  <a:lumOff val="40000"/>
                </a:schemeClr>
              </a:solidFill>
            </a:endParaRPr>
          </a:p>
        </p:txBody>
      </p:sp>
      <p:cxnSp>
        <p:nvCxnSpPr>
          <p:cNvPr id="7" name="Straight Arrow Connector 6"/>
          <p:cNvCxnSpPr>
            <a:stCxn id="5" idx="1"/>
          </p:cNvCxnSpPr>
          <p:nvPr/>
        </p:nvCxnSpPr>
        <p:spPr>
          <a:xfrm flipH="1" flipV="1">
            <a:off x="2667000" y="4038600"/>
            <a:ext cx="1066800" cy="11474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67175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CSS</a:t>
            </a:r>
            <a:endParaRPr lang="en-US" dirty="0"/>
          </a:p>
        </p:txBody>
      </p:sp>
      <p:sp>
        <p:nvSpPr>
          <p:cNvPr id="3" name="Content Placeholder 2"/>
          <p:cNvSpPr>
            <a:spLocks noGrp="1"/>
          </p:cNvSpPr>
          <p:nvPr>
            <p:ph sz="quarter" idx="1"/>
          </p:nvPr>
        </p:nvSpPr>
        <p:spPr>
          <a:xfrm>
            <a:off x="457200" y="1219200"/>
            <a:ext cx="8229600" cy="2057400"/>
          </a:xfrm>
        </p:spPr>
        <p:txBody>
          <a:bodyPr/>
          <a:lstStyle/>
          <a:p>
            <a:r>
              <a:rPr lang="en-US" dirty="0" smtClean="0"/>
              <a:t>Next, let’s write some styles to apply to our paragraphs. First, we’ll create styles for the ID called “introduction.”</a:t>
            </a:r>
          </a:p>
          <a:p>
            <a:r>
              <a:rPr lang="en-US" dirty="0" smtClean="0"/>
              <a:t>We want this paragraph to stand out from the rest, so </a:t>
            </a:r>
            <a:r>
              <a:rPr lang="en-US" smtClean="0"/>
              <a:t>we’ll make the </a:t>
            </a:r>
            <a:r>
              <a:rPr lang="en-US" dirty="0" smtClean="0"/>
              <a:t>font size bigger and change the color.</a:t>
            </a:r>
            <a:endParaRPr lang="en-US" dirty="0"/>
          </a:p>
        </p:txBody>
      </p:sp>
      <p:sp>
        <p:nvSpPr>
          <p:cNvPr id="4" name="TextBox 3"/>
          <p:cNvSpPr txBox="1"/>
          <p:nvPr/>
        </p:nvSpPr>
        <p:spPr>
          <a:xfrm>
            <a:off x="457200" y="3124200"/>
            <a:ext cx="8229600" cy="1815882"/>
          </a:xfrm>
          <a:prstGeom prst="rect">
            <a:avLst/>
          </a:prstGeom>
          <a:noFill/>
        </p:spPr>
        <p:txBody>
          <a:bodyPr wrap="square" rtlCol="0">
            <a:spAutoFit/>
          </a:bodyPr>
          <a:lstStyle/>
          <a:p>
            <a:r>
              <a:rPr lang="en-US" sz="2800" dirty="0" smtClean="0">
                <a:solidFill>
                  <a:srgbClr val="C00000"/>
                </a:solidFill>
              </a:rPr>
              <a:t>#introduction {</a:t>
            </a:r>
          </a:p>
          <a:p>
            <a:r>
              <a:rPr lang="en-US" sz="2800" dirty="0">
                <a:solidFill>
                  <a:srgbClr val="C00000"/>
                </a:solidFill>
              </a:rPr>
              <a:t>	</a:t>
            </a:r>
            <a:r>
              <a:rPr lang="en-US" sz="2800" dirty="0" smtClean="0">
                <a:solidFill>
                  <a:srgbClr val="C00000"/>
                </a:solidFill>
              </a:rPr>
              <a:t>font-size: 20px;</a:t>
            </a:r>
          </a:p>
          <a:p>
            <a:r>
              <a:rPr lang="en-US" sz="2800" dirty="0">
                <a:solidFill>
                  <a:srgbClr val="C00000"/>
                </a:solidFill>
              </a:rPr>
              <a:t>	</a:t>
            </a:r>
            <a:r>
              <a:rPr lang="en-US" sz="2800" dirty="0" smtClean="0">
                <a:solidFill>
                  <a:srgbClr val="C00000"/>
                </a:solidFill>
              </a:rPr>
              <a:t>color: #4d7123;</a:t>
            </a:r>
          </a:p>
          <a:p>
            <a:r>
              <a:rPr lang="en-US" sz="2800" dirty="0" smtClean="0">
                <a:solidFill>
                  <a:srgbClr val="C00000"/>
                </a:solidFill>
              </a:rPr>
              <a:t>	}</a:t>
            </a:r>
            <a:endParaRPr lang="en-US" sz="2800" dirty="0">
              <a:solidFill>
                <a:srgbClr val="C00000"/>
              </a:solidFill>
            </a:endParaRPr>
          </a:p>
        </p:txBody>
      </p:sp>
    </p:spTree>
    <p:extLst>
      <p:ext uri="{BB962C8B-B14F-4D97-AF65-F5344CB8AC3E}">
        <p14:creationId xmlns:p14="http://schemas.microsoft.com/office/powerpoint/2010/main" val="1349907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CSS</a:t>
            </a:r>
            <a:endParaRPr lang="en-US" dirty="0"/>
          </a:p>
        </p:txBody>
      </p:sp>
      <p:sp>
        <p:nvSpPr>
          <p:cNvPr id="3" name="Content Placeholder 2"/>
          <p:cNvSpPr>
            <a:spLocks noGrp="1"/>
          </p:cNvSpPr>
          <p:nvPr>
            <p:ph sz="quarter" idx="1"/>
          </p:nvPr>
        </p:nvSpPr>
        <p:spPr>
          <a:xfrm>
            <a:off x="457200" y="1219200"/>
            <a:ext cx="8229600" cy="1371600"/>
          </a:xfrm>
        </p:spPr>
        <p:txBody>
          <a:bodyPr/>
          <a:lstStyle/>
          <a:p>
            <a:r>
              <a:rPr lang="en-US" dirty="0" smtClean="0"/>
              <a:t>We want a few paragraphs to have some additional emphasis, so let’s write an additional class for those styles:</a:t>
            </a:r>
            <a:endParaRPr lang="en-US" dirty="0"/>
          </a:p>
        </p:txBody>
      </p:sp>
      <p:sp>
        <p:nvSpPr>
          <p:cNvPr id="4" name="TextBox 3"/>
          <p:cNvSpPr txBox="1"/>
          <p:nvPr/>
        </p:nvSpPr>
        <p:spPr>
          <a:xfrm>
            <a:off x="609600" y="2667000"/>
            <a:ext cx="3733800" cy="1815882"/>
          </a:xfrm>
          <a:prstGeom prst="rect">
            <a:avLst/>
          </a:prstGeom>
          <a:noFill/>
        </p:spPr>
        <p:txBody>
          <a:bodyPr wrap="square" rtlCol="0">
            <a:spAutoFit/>
          </a:bodyPr>
          <a:lstStyle/>
          <a:p>
            <a:r>
              <a:rPr lang="en-US" sz="2800" dirty="0" smtClean="0">
                <a:solidFill>
                  <a:srgbClr val="C00000"/>
                </a:solidFill>
              </a:rPr>
              <a:t>.emphasis {</a:t>
            </a:r>
          </a:p>
          <a:p>
            <a:r>
              <a:rPr lang="en-US" sz="2800" dirty="0" smtClean="0">
                <a:solidFill>
                  <a:srgbClr val="C00000"/>
                </a:solidFill>
              </a:rPr>
              <a:t>	font-style: italic;</a:t>
            </a:r>
          </a:p>
          <a:p>
            <a:r>
              <a:rPr lang="en-US" sz="2800" dirty="0" smtClean="0">
                <a:solidFill>
                  <a:srgbClr val="C00000"/>
                </a:solidFill>
              </a:rPr>
              <a:t>	font-weight: bold;</a:t>
            </a:r>
          </a:p>
          <a:p>
            <a:r>
              <a:rPr lang="en-US" sz="2800" dirty="0" smtClean="0">
                <a:solidFill>
                  <a:srgbClr val="C00000"/>
                </a:solidFill>
              </a:rPr>
              <a:t>	}</a:t>
            </a:r>
            <a:endParaRPr lang="en-US" sz="2800" dirty="0">
              <a:solidFill>
                <a:srgbClr val="C00000"/>
              </a:solidFill>
            </a:endParaRPr>
          </a:p>
        </p:txBody>
      </p:sp>
      <p:sp>
        <p:nvSpPr>
          <p:cNvPr id="5" name="TextBox 4"/>
          <p:cNvSpPr txBox="1"/>
          <p:nvPr/>
        </p:nvSpPr>
        <p:spPr>
          <a:xfrm>
            <a:off x="4800600" y="2362200"/>
            <a:ext cx="2514600" cy="830997"/>
          </a:xfrm>
          <a:prstGeom prst="rect">
            <a:avLst/>
          </a:prstGeom>
          <a:solidFill>
            <a:schemeClr val="bg1">
              <a:lumMod val="95000"/>
            </a:schemeClr>
          </a:solidFill>
        </p:spPr>
        <p:txBody>
          <a:bodyPr wrap="square" rtlCol="0">
            <a:spAutoFit/>
          </a:bodyPr>
          <a:lstStyle/>
          <a:p>
            <a:r>
              <a:rPr lang="en-US" sz="1600" dirty="0" smtClean="0">
                <a:solidFill>
                  <a:schemeClr val="tx2">
                    <a:lumMod val="60000"/>
                    <a:lumOff val="40000"/>
                  </a:schemeClr>
                </a:solidFill>
              </a:rPr>
              <a:t>Other font-style options include “underline,” and “normal.”</a:t>
            </a:r>
            <a:endParaRPr lang="en-US" sz="1600" dirty="0">
              <a:solidFill>
                <a:schemeClr val="tx2">
                  <a:lumMod val="60000"/>
                  <a:lumOff val="40000"/>
                </a:schemeClr>
              </a:solidFill>
            </a:endParaRPr>
          </a:p>
        </p:txBody>
      </p:sp>
      <p:sp>
        <p:nvSpPr>
          <p:cNvPr id="6" name="TextBox 5"/>
          <p:cNvSpPr txBox="1"/>
          <p:nvPr/>
        </p:nvSpPr>
        <p:spPr>
          <a:xfrm>
            <a:off x="4800600" y="3574941"/>
            <a:ext cx="2770931" cy="830997"/>
          </a:xfrm>
          <a:prstGeom prst="rect">
            <a:avLst/>
          </a:prstGeom>
          <a:solidFill>
            <a:schemeClr val="bg1">
              <a:lumMod val="95000"/>
            </a:schemeClr>
          </a:solidFill>
        </p:spPr>
        <p:txBody>
          <a:bodyPr wrap="square" rtlCol="0">
            <a:spAutoFit/>
          </a:bodyPr>
          <a:lstStyle/>
          <a:p>
            <a:r>
              <a:rPr lang="en-US" sz="1600" dirty="0" smtClean="0">
                <a:solidFill>
                  <a:schemeClr val="tx2">
                    <a:lumMod val="60000"/>
                    <a:lumOff val="40000"/>
                  </a:schemeClr>
                </a:solidFill>
              </a:rPr>
              <a:t>Other font-weight options include “normal,” “lighter,” or numerical values.</a:t>
            </a:r>
            <a:endParaRPr lang="en-US" sz="1600" dirty="0">
              <a:solidFill>
                <a:schemeClr val="tx2">
                  <a:lumMod val="60000"/>
                  <a:lumOff val="40000"/>
                </a:schemeClr>
              </a:solidFill>
            </a:endParaRPr>
          </a:p>
        </p:txBody>
      </p:sp>
      <p:cxnSp>
        <p:nvCxnSpPr>
          <p:cNvPr id="8" name="Straight Arrow Connector 7"/>
          <p:cNvCxnSpPr/>
          <p:nvPr/>
        </p:nvCxnSpPr>
        <p:spPr>
          <a:xfrm flipH="1">
            <a:off x="3962400" y="2590800"/>
            <a:ext cx="838200" cy="6023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4038600" y="3886200"/>
            <a:ext cx="762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29253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CSS</a:t>
            </a:r>
            <a:endParaRPr lang="en-US" dirty="0"/>
          </a:p>
        </p:txBody>
      </p:sp>
      <p:sp>
        <p:nvSpPr>
          <p:cNvPr id="3" name="Content Placeholder 2"/>
          <p:cNvSpPr>
            <a:spLocks noGrp="1"/>
          </p:cNvSpPr>
          <p:nvPr>
            <p:ph sz="quarter" idx="1"/>
          </p:nvPr>
        </p:nvSpPr>
        <p:spPr>
          <a:xfrm>
            <a:off x="457200" y="1219200"/>
            <a:ext cx="8229600" cy="1752600"/>
          </a:xfrm>
        </p:spPr>
        <p:txBody>
          <a:bodyPr/>
          <a:lstStyle/>
          <a:p>
            <a:r>
              <a:rPr lang="en-US" dirty="0" smtClean="0"/>
              <a:t>We can also apply CSS styles to HTML elements without using classes and IDs. These will apply to any HTML element of that type, unless they are overwritten by classes or IDs.</a:t>
            </a:r>
            <a:endParaRPr lang="en-US" dirty="0"/>
          </a:p>
        </p:txBody>
      </p:sp>
      <p:sp>
        <p:nvSpPr>
          <p:cNvPr id="4" name="TextBox 3"/>
          <p:cNvSpPr txBox="1"/>
          <p:nvPr/>
        </p:nvSpPr>
        <p:spPr>
          <a:xfrm>
            <a:off x="533400" y="3117502"/>
            <a:ext cx="5314725" cy="1384995"/>
          </a:xfrm>
          <a:prstGeom prst="rect">
            <a:avLst/>
          </a:prstGeom>
          <a:noFill/>
        </p:spPr>
        <p:txBody>
          <a:bodyPr wrap="none" rtlCol="0">
            <a:spAutoFit/>
          </a:bodyPr>
          <a:lstStyle/>
          <a:p>
            <a:r>
              <a:rPr lang="en-US" sz="2800" dirty="0" smtClean="0">
                <a:solidFill>
                  <a:srgbClr val="C00000"/>
                </a:solidFill>
              </a:rPr>
              <a:t>h1 {</a:t>
            </a:r>
          </a:p>
          <a:p>
            <a:r>
              <a:rPr lang="en-US" sz="2800" dirty="0" smtClean="0">
                <a:solidFill>
                  <a:srgbClr val="C00000"/>
                </a:solidFill>
              </a:rPr>
              <a:t>	font-family: “Arial”, sans-serif;</a:t>
            </a:r>
          </a:p>
          <a:p>
            <a:pPr lvl="1"/>
            <a:r>
              <a:rPr lang="en-US" sz="2800" dirty="0">
                <a:solidFill>
                  <a:srgbClr val="C00000"/>
                </a:solidFill>
              </a:rPr>
              <a:t>}</a:t>
            </a:r>
          </a:p>
        </p:txBody>
      </p:sp>
      <p:sp>
        <p:nvSpPr>
          <p:cNvPr id="5" name="TextBox 4"/>
          <p:cNvSpPr txBox="1"/>
          <p:nvPr/>
        </p:nvSpPr>
        <p:spPr>
          <a:xfrm>
            <a:off x="1905000" y="5105400"/>
            <a:ext cx="2667000" cy="830997"/>
          </a:xfrm>
          <a:prstGeom prst="rect">
            <a:avLst/>
          </a:prstGeom>
          <a:solidFill>
            <a:schemeClr val="bg1">
              <a:lumMod val="95000"/>
            </a:schemeClr>
          </a:solidFill>
        </p:spPr>
        <p:txBody>
          <a:bodyPr wrap="square" rtlCol="0">
            <a:spAutoFit/>
          </a:bodyPr>
          <a:lstStyle/>
          <a:p>
            <a:r>
              <a:rPr lang="en-US" sz="1600" dirty="0" smtClean="0">
                <a:solidFill>
                  <a:schemeClr val="tx2">
                    <a:lumMod val="60000"/>
                    <a:lumOff val="40000"/>
                  </a:schemeClr>
                </a:solidFill>
              </a:rPr>
              <a:t>Any &lt;h1&gt; tag on the page will be in Arial unless the &lt;h1&gt; has a </a:t>
            </a:r>
            <a:r>
              <a:rPr lang="en-US" sz="1600" smtClean="0">
                <a:solidFill>
                  <a:schemeClr val="tx2">
                    <a:lumMod val="60000"/>
                    <a:lumOff val="40000"/>
                  </a:schemeClr>
                </a:solidFill>
              </a:rPr>
              <a:t>class that overwrites </a:t>
            </a:r>
            <a:r>
              <a:rPr lang="en-US" sz="1600" dirty="0" smtClean="0">
                <a:solidFill>
                  <a:schemeClr val="tx2">
                    <a:lumMod val="60000"/>
                    <a:lumOff val="40000"/>
                  </a:schemeClr>
                </a:solidFill>
              </a:rPr>
              <a:t>it.</a:t>
            </a:r>
            <a:endParaRPr lang="en-US" sz="1600" dirty="0">
              <a:solidFill>
                <a:schemeClr val="tx2">
                  <a:lumMod val="60000"/>
                  <a:lumOff val="40000"/>
                </a:schemeClr>
              </a:solidFill>
            </a:endParaRPr>
          </a:p>
        </p:txBody>
      </p:sp>
      <p:cxnSp>
        <p:nvCxnSpPr>
          <p:cNvPr id="7" name="Straight Arrow Connector 6"/>
          <p:cNvCxnSpPr/>
          <p:nvPr/>
        </p:nvCxnSpPr>
        <p:spPr>
          <a:xfrm flipH="1" flipV="1">
            <a:off x="914400" y="3581400"/>
            <a:ext cx="11430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09091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CSS Backgrounds</a:t>
            </a:r>
            <a:br>
              <a:rPr lang="en-US" b="1" dirty="0"/>
            </a:br>
            <a:endParaRPr lang="en-US" dirty="0"/>
          </a:p>
        </p:txBody>
      </p:sp>
      <p:sp>
        <p:nvSpPr>
          <p:cNvPr id="3" name="Content Placeholder 2"/>
          <p:cNvSpPr>
            <a:spLocks noGrp="1"/>
          </p:cNvSpPr>
          <p:nvPr>
            <p:ph sz="quarter" idx="1"/>
          </p:nvPr>
        </p:nvSpPr>
        <p:spPr/>
        <p:txBody>
          <a:bodyPr/>
          <a:lstStyle/>
          <a:p>
            <a:r>
              <a:rPr lang="en-US" dirty="0"/>
              <a:t>The CSS background properties are used to define the background effects for elements.</a:t>
            </a:r>
          </a:p>
          <a:p>
            <a:r>
              <a:rPr lang="en-US" dirty="0"/>
              <a:t>CSS background properties:</a:t>
            </a:r>
          </a:p>
          <a:p>
            <a:r>
              <a:rPr lang="en-US" dirty="0"/>
              <a:t>background-color</a:t>
            </a:r>
          </a:p>
          <a:p>
            <a:r>
              <a:rPr lang="en-US" dirty="0"/>
              <a:t>background-image</a:t>
            </a:r>
          </a:p>
          <a:p>
            <a:r>
              <a:rPr lang="en-US" dirty="0"/>
              <a:t>background-repeat</a:t>
            </a:r>
          </a:p>
          <a:p>
            <a:r>
              <a:rPr lang="en-US" dirty="0"/>
              <a:t>background-attachment</a:t>
            </a:r>
          </a:p>
          <a:p>
            <a:r>
              <a:rPr lang="en-US" dirty="0"/>
              <a:t>background-position</a:t>
            </a:r>
          </a:p>
          <a:p>
            <a:endParaRPr lang="en-US" dirty="0"/>
          </a:p>
        </p:txBody>
      </p:sp>
    </p:spTree>
    <p:extLst>
      <p:ext uri="{BB962C8B-B14F-4D97-AF65-F5344CB8AC3E}">
        <p14:creationId xmlns:p14="http://schemas.microsoft.com/office/powerpoint/2010/main" val="3856829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Border Style</a:t>
            </a:r>
            <a:br>
              <a:rPr lang="en-US" b="1" dirty="0"/>
            </a:br>
            <a:endParaRPr lang="en-US" dirty="0"/>
          </a:p>
        </p:txBody>
      </p:sp>
      <p:sp>
        <p:nvSpPr>
          <p:cNvPr id="3" name="Content Placeholder 2"/>
          <p:cNvSpPr>
            <a:spLocks noGrp="1"/>
          </p:cNvSpPr>
          <p:nvPr>
            <p:ph sz="quarter" idx="1"/>
          </p:nvPr>
        </p:nvSpPr>
        <p:spPr/>
        <p:txBody>
          <a:bodyPr/>
          <a:lstStyle/>
          <a:p>
            <a:r>
              <a:rPr lang="en-US" dirty="0" err="1"/>
              <a:t>p.dotted</a:t>
            </a:r>
            <a:r>
              <a:rPr lang="en-US" dirty="0"/>
              <a:t> {border-style: dotted;}</a:t>
            </a:r>
            <a:br>
              <a:rPr lang="en-US" dirty="0"/>
            </a:br>
            <a:r>
              <a:rPr lang="en-US" dirty="0" err="1"/>
              <a:t>p.dashed</a:t>
            </a:r>
            <a:r>
              <a:rPr lang="en-US" dirty="0"/>
              <a:t> {border-style: dashed;}</a:t>
            </a:r>
            <a:br>
              <a:rPr lang="en-US" dirty="0"/>
            </a:br>
            <a:r>
              <a:rPr lang="en-US" dirty="0" err="1"/>
              <a:t>p.solid</a:t>
            </a:r>
            <a:r>
              <a:rPr lang="en-US" dirty="0"/>
              <a:t> {border-style: solid;}</a:t>
            </a:r>
            <a:br>
              <a:rPr lang="en-US" dirty="0"/>
            </a:br>
            <a:r>
              <a:rPr lang="en-US" dirty="0" err="1"/>
              <a:t>p.double</a:t>
            </a:r>
            <a:r>
              <a:rPr lang="en-US" dirty="0"/>
              <a:t> {border-style: double;}</a:t>
            </a:r>
            <a:br>
              <a:rPr lang="en-US" dirty="0"/>
            </a:br>
            <a:r>
              <a:rPr lang="en-US" dirty="0" err="1"/>
              <a:t>p.groove</a:t>
            </a:r>
            <a:r>
              <a:rPr lang="en-US" dirty="0"/>
              <a:t> {border-style: groove;}</a:t>
            </a:r>
            <a:br>
              <a:rPr lang="en-US" dirty="0"/>
            </a:br>
            <a:r>
              <a:rPr lang="en-US" dirty="0" err="1"/>
              <a:t>p.ridge</a:t>
            </a:r>
            <a:r>
              <a:rPr lang="en-US" dirty="0"/>
              <a:t> {border-style: ridge;}</a:t>
            </a:r>
            <a:br>
              <a:rPr lang="en-US" dirty="0"/>
            </a:br>
            <a:r>
              <a:rPr lang="en-US" dirty="0" err="1"/>
              <a:t>p.inset</a:t>
            </a:r>
            <a:r>
              <a:rPr lang="en-US" dirty="0"/>
              <a:t> {border-style: inset;}</a:t>
            </a:r>
            <a:br>
              <a:rPr lang="en-US" dirty="0"/>
            </a:br>
            <a:r>
              <a:rPr lang="en-US" dirty="0" err="1"/>
              <a:t>p.outset</a:t>
            </a:r>
            <a:r>
              <a:rPr lang="en-US" dirty="0"/>
              <a:t> {border-style: outset;}</a:t>
            </a:r>
            <a:br>
              <a:rPr lang="en-US" dirty="0"/>
            </a:br>
            <a:r>
              <a:rPr lang="en-US" dirty="0" err="1"/>
              <a:t>p.none</a:t>
            </a:r>
            <a:r>
              <a:rPr lang="en-US" dirty="0"/>
              <a:t> {border-style: none;}</a:t>
            </a:r>
            <a:br>
              <a:rPr lang="en-US" dirty="0"/>
            </a:br>
            <a:r>
              <a:rPr lang="en-US" dirty="0" err="1"/>
              <a:t>p.hidden</a:t>
            </a:r>
            <a:r>
              <a:rPr lang="en-US" dirty="0"/>
              <a:t> {border-style: hidden;}</a:t>
            </a:r>
            <a:br>
              <a:rPr lang="en-US" dirty="0"/>
            </a:br>
            <a:r>
              <a:rPr lang="en-US" dirty="0" err="1"/>
              <a:t>p.mix</a:t>
            </a:r>
            <a:r>
              <a:rPr lang="en-US" dirty="0"/>
              <a:t> {border-style: dotted dashed solid double;}</a:t>
            </a:r>
          </a:p>
        </p:txBody>
      </p:sp>
    </p:spTree>
    <p:extLst>
      <p:ext uri="{BB962C8B-B14F-4D97-AF65-F5344CB8AC3E}">
        <p14:creationId xmlns:p14="http://schemas.microsoft.com/office/powerpoint/2010/main" val="2732331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normAutofit lnSpcReduction="10000"/>
          </a:bodyPr>
          <a:lstStyle/>
          <a:p>
            <a:r>
              <a:rPr lang="en-US" dirty="0"/>
              <a:t>body {</a:t>
            </a:r>
            <a:br>
              <a:rPr lang="en-US" dirty="0"/>
            </a:br>
            <a:r>
              <a:rPr lang="en-US" dirty="0"/>
              <a:t>    background-color: </a:t>
            </a:r>
            <a:r>
              <a:rPr lang="en-US" dirty="0" err="1"/>
              <a:t>lightblue</a:t>
            </a:r>
            <a:r>
              <a:rPr lang="en-US" dirty="0"/>
              <a:t>;</a:t>
            </a:r>
            <a:br>
              <a:rPr lang="en-US" dirty="0"/>
            </a:br>
            <a:r>
              <a:rPr lang="en-US" dirty="0"/>
              <a:t>}</a:t>
            </a:r>
            <a:br>
              <a:rPr lang="en-US" dirty="0"/>
            </a:br>
            <a:r>
              <a:rPr lang="en-US" dirty="0"/>
              <a:t/>
            </a:r>
            <a:br>
              <a:rPr lang="en-US" dirty="0"/>
            </a:br>
            <a:r>
              <a:rPr lang="en-US" dirty="0"/>
              <a:t>h1 {</a:t>
            </a:r>
            <a:br>
              <a:rPr lang="en-US" dirty="0"/>
            </a:br>
            <a:r>
              <a:rPr lang="en-US" dirty="0"/>
              <a:t>    color: white;</a:t>
            </a:r>
            <a:br>
              <a:rPr lang="en-US" dirty="0"/>
            </a:br>
            <a:r>
              <a:rPr lang="en-US" dirty="0"/>
              <a:t>    text-align: center;</a:t>
            </a:r>
            <a:br>
              <a:rPr lang="en-US" dirty="0"/>
            </a:br>
            <a:r>
              <a:rPr lang="en-US" dirty="0"/>
              <a:t>}</a:t>
            </a:r>
            <a:br>
              <a:rPr lang="en-US" dirty="0"/>
            </a:br>
            <a:r>
              <a:rPr lang="en-US" dirty="0"/>
              <a:t/>
            </a:r>
            <a:br>
              <a:rPr lang="en-US" dirty="0"/>
            </a:br>
            <a:r>
              <a:rPr lang="en-US" dirty="0"/>
              <a:t>p {</a:t>
            </a:r>
            <a:br>
              <a:rPr lang="en-US" dirty="0"/>
            </a:br>
            <a:r>
              <a:rPr lang="en-US" dirty="0"/>
              <a:t>    font-family: </a:t>
            </a:r>
            <a:r>
              <a:rPr lang="en-US" dirty="0" err="1"/>
              <a:t>verdana</a:t>
            </a:r>
            <a:r>
              <a:rPr lang="en-US" dirty="0"/>
              <a:t>;</a:t>
            </a:r>
            <a:br>
              <a:rPr lang="en-US" dirty="0"/>
            </a:br>
            <a:r>
              <a:rPr lang="en-US" dirty="0"/>
              <a:t>    font-size: 20px;</a:t>
            </a:r>
            <a:br>
              <a:rPr lang="en-US" dirty="0"/>
            </a:br>
            <a:r>
              <a:rPr lang="en-US" dirty="0"/>
              <a:t>}</a:t>
            </a:r>
          </a:p>
        </p:txBody>
      </p:sp>
    </p:spTree>
    <p:extLst>
      <p:ext uri="{BB962C8B-B14F-4D97-AF65-F5344CB8AC3E}">
        <p14:creationId xmlns:p14="http://schemas.microsoft.com/office/powerpoint/2010/main" val="1526500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CSS Margins</a:t>
            </a:r>
            <a:br>
              <a:rPr lang="en-US" b="1" dirty="0"/>
            </a:br>
            <a:endParaRPr lang="en-US" dirty="0"/>
          </a:p>
        </p:txBody>
      </p:sp>
      <p:sp>
        <p:nvSpPr>
          <p:cNvPr id="3" name="Content Placeholder 2"/>
          <p:cNvSpPr>
            <a:spLocks noGrp="1"/>
          </p:cNvSpPr>
          <p:nvPr>
            <p:ph sz="quarter" idx="1"/>
          </p:nvPr>
        </p:nvSpPr>
        <p:spPr/>
        <p:txBody>
          <a:bodyPr/>
          <a:lstStyle/>
          <a:p>
            <a:r>
              <a:rPr lang="en-US" dirty="0"/>
              <a:t>p {</a:t>
            </a:r>
            <a:br>
              <a:rPr lang="en-US" dirty="0"/>
            </a:br>
            <a:r>
              <a:rPr lang="en-US" dirty="0"/>
              <a:t>    margin-top: 100px;</a:t>
            </a:r>
            <a:br>
              <a:rPr lang="en-US" dirty="0"/>
            </a:br>
            <a:r>
              <a:rPr lang="en-US" dirty="0"/>
              <a:t>    margin-bottom: 100px;</a:t>
            </a:r>
            <a:br>
              <a:rPr lang="en-US" dirty="0"/>
            </a:br>
            <a:r>
              <a:rPr lang="en-US" dirty="0"/>
              <a:t>    margin-right: 150px;</a:t>
            </a:r>
            <a:br>
              <a:rPr lang="en-US" dirty="0"/>
            </a:br>
            <a:r>
              <a:rPr lang="en-US" dirty="0"/>
              <a:t>    margin-left: 80px;</a:t>
            </a:r>
            <a:br>
              <a:rPr lang="en-US" dirty="0"/>
            </a:br>
            <a:r>
              <a:rPr lang="en-US" dirty="0"/>
              <a:t>}</a:t>
            </a:r>
          </a:p>
        </p:txBody>
      </p:sp>
    </p:spTree>
    <p:extLst>
      <p:ext uri="{BB962C8B-B14F-4D97-AF65-F5344CB8AC3E}">
        <p14:creationId xmlns:p14="http://schemas.microsoft.com/office/powerpoint/2010/main" val="32510456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CSS Padding</a:t>
            </a:r>
            <a:br>
              <a:rPr lang="en-US" b="1" dirty="0"/>
            </a:br>
            <a:endParaRPr lang="en-US" dirty="0"/>
          </a:p>
        </p:txBody>
      </p:sp>
      <p:sp>
        <p:nvSpPr>
          <p:cNvPr id="3" name="Content Placeholder 2"/>
          <p:cNvSpPr>
            <a:spLocks noGrp="1"/>
          </p:cNvSpPr>
          <p:nvPr>
            <p:ph sz="quarter" idx="1"/>
          </p:nvPr>
        </p:nvSpPr>
        <p:spPr/>
        <p:txBody>
          <a:bodyPr/>
          <a:lstStyle/>
          <a:p>
            <a:r>
              <a:rPr lang="en-US" dirty="0"/>
              <a:t>p {</a:t>
            </a:r>
            <a:br>
              <a:rPr lang="en-US" dirty="0"/>
            </a:br>
            <a:r>
              <a:rPr lang="en-US" dirty="0"/>
              <a:t>    padding-top: 50px;</a:t>
            </a:r>
            <a:br>
              <a:rPr lang="en-US" dirty="0"/>
            </a:br>
            <a:r>
              <a:rPr lang="en-US" dirty="0"/>
              <a:t>    padding-right: 30px;</a:t>
            </a:r>
            <a:br>
              <a:rPr lang="en-US" dirty="0"/>
            </a:br>
            <a:r>
              <a:rPr lang="en-US" dirty="0"/>
              <a:t>    padding-bottom: 50px;</a:t>
            </a:r>
            <a:br>
              <a:rPr lang="en-US" dirty="0"/>
            </a:br>
            <a:r>
              <a:rPr lang="en-US" dirty="0"/>
              <a:t>    padding-left: 80px;</a:t>
            </a:r>
            <a:br>
              <a:rPr lang="en-US" dirty="0"/>
            </a:br>
            <a:r>
              <a:rPr lang="en-US" dirty="0" smtClean="0"/>
              <a:t>}</a:t>
            </a:r>
          </a:p>
          <a:p>
            <a:endParaRPr lang="en-US" dirty="0"/>
          </a:p>
          <a:p>
            <a:r>
              <a:rPr lang="en-US"/>
              <a:t>p {</a:t>
            </a:r>
            <a:br>
              <a:rPr lang="en-US"/>
            </a:br>
            <a:r>
              <a:rPr lang="en-US"/>
              <a:t>    padding: 50px 30px 50px 80px;</a:t>
            </a:r>
            <a:br>
              <a:rPr lang="en-US"/>
            </a:br>
            <a:r>
              <a:rPr lang="en-US"/>
              <a:t>}</a:t>
            </a:r>
          </a:p>
        </p:txBody>
      </p:sp>
    </p:spTree>
    <p:extLst>
      <p:ext uri="{BB962C8B-B14F-4D97-AF65-F5344CB8AC3E}">
        <p14:creationId xmlns:p14="http://schemas.microsoft.com/office/powerpoint/2010/main" val="7087568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Setting height and width</a:t>
            </a:r>
            <a:br>
              <a:rPr lang="en-US" b="1" dirty="0"/>
            </a:br>
            <a:endParaRPr lang="en-US" dirty="0"/>
          </a:p>
        </p:txBody>
      </p:sp>
      <p:sp>
        <p:nvSpPr>
          <p:cNvPr id="3" name="Content Placeholder 2"/>
          <p:cNvSpPr>
            <a:spLocks noGrp="1"/>
          </p:cNvSpPr>
          <p:nvPr>
            <p:ph sz="quarter" idx="1"/>
          </p:nvPr>
        </p:nvSpPr>
        <p:spPr/>
        <p:txBody>
          <a:bodyPr/>
          <a:lstStyle/>
          <a:p>
            <a:r>
              <a:rPr lang="en-US" dirty="0"/>
              <a:t>div {</a:t>
            </a:r>
            <a:br>
              <a:rPr lang="en-US" dirty="0"/>
            </a:br>
            <a:r>
              <a:rPr lang="en-US" dirty="0"/>
              <a:t>    height: 200px;</a:t>
            </a:r>
            <a:br>
              <a:rPr lang="en-US" dirty="0"/>
            </a:br>
            <a:r>
              <a:rPr lang="en-US" dirty="0"/>
              <a:t>    width: 50%;</a:t>
            </a:r>
            <a:br>
              <a:rPr lang="en-US" dirty="0"/>
            </a:br>
            <a:r>
              <a:rPr lang="en-US" dirty="0"/>
              <a:t>    background-color: </a:t>
            </a:r>
            <a:r>
              <a:rPr lang="en-US" dirty="0" err="1"/>
              <a:t>powderblue</a:t>
            </a:r>
            <a:r>
              <a:rPr lang="en-US" dirty="0"/>
              <a:t>;</a:t>
            </a:r>
            <a:br>
              <a:rPr lang="en-US" dirty="0"/>
            </a:br>
            <a:r>
              <a:rPr lang="en-US" dirty="0" smtClean="0"/>
              <a:t>}</a:t>
            </a:r>
          </a:p>
          <a:p>
            <a:r>
              <a:rPr lang="en-US" dirty="0"/>
              <a:t>div {</a:t>
            </a:r>
            <a:br>
              <a:rPr lang="en-US" dirty="0"/>
            </a:br>
            <a:r>
              <a:rPr lang="en-US" dirty="0"/>
              <a:t>    max-width: 500px;</a:t>
            </a:r>
            <a:br>
              <a:rPr lang="en-US" dirty="0"/>
            </a:br>
            <a:r>
              <a:rPr lang="en-US" dirty="0"/>
              <a:t>    height: 100px;</a:t>
            </a:r>
            <a:br>
              <a:rPr lang="en-US" dirty="0"/>
            </a:br>
            <a:r>
              <a:rPr lang="en-US" dirty="0"/>
              <a:t>    background-color: </a:t>
            </a:r>
            <a:r>
              <a:rPr lang="en-US" dirty="0" err="1"/>
              <a:t>powderblue</a:t>
            </a:r>
            <a:r>
              <a:rPr lang="en-US" dirty="0"/>
              <a:t>;</a:t>
            </a:r>
            <a:br>
              <a:rPr lang="en-US" dirty="0"/>
            </a:br>
            <a:r>
              <a:rPr lang="en-US" dirty="0"/>
              <a:t>}</a:t>
            </a:r>
          </a:p>
        </p:txBody>
      </p:sp>
    </p:spTree>
    <p:extLst>
      <p:ext uri="{BB962C8B-B14F-4D97-AF65-F5344CB8AC3E}">
        <p14:creationId xmlns:p14="http://schemas.microsoft.com/office/powerpoint/2010/main" val="6917303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CSS Text</a:t>
            </a:r>
            <a:br>
              <a:rPr lang="en-US" b="1" dirty="0"/>
            </a:b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a:t>h1 {</a:t>
            </a:r>
            <a:br>
              <a:rPr lang="en-US" dirty="0"/>
            </a:br>
            <a:r>
              <a:rPr lang="en-US" dirty="0"/>
              <a:t>    color: green;</a:t>
            </a:r>
            <a:br>
              <a:rPr lang="en-US" dirty="0"/>
            </a:br>
            <a:r>
              <a:rPr lang="en-US" dirty="0" smtClean="0"/>
              <a:t>}</a:t>
            </a:r>
          </a:p>
          <a:p>
            <a:r>
              <a:rPr lang="en-US" dirty="0"/>
              <a:t>h1 {</a:t>
            </a:r>
            <a:br>
              <a:rPr lang="en-US" dirty="0"/>
            </a:br>
            <a:r>
              <a:rPr lang="en-US" dirty="0"/>
              <a:t>    text-align: center;</a:t>
            </a:r>
            <a:br>
              <a:rPr lang="en-US" dirty="0"/>
            </a:br>
            <a:r>
              <a:rPr lang="en-US" dirty="0" smtClean="0"/>
              <a:t>}</a:t>
            </a:r>
          </a:p>
          <a:p>
            <a:r>
              <a:rPr lang="en-US" dirty="0"/>
              <a:t>h1 {</a:t>
            </a:r>
            <a:br>
              <a:rPr lang="en-US" dirty="0"/>
            </a:br>
            <a:r>
              <a:rPr lang="en-US" dirty="0"/>
              <a:t>    text-decoration: </a:t>
            </a:r>
            <a:r>
              <a:rPr lang="en-US" dirty="0" err="1"/>
              <a:t>overline</a:t>
            </a:r>
            <a:r>
              <a:rPr lang="en-US" dirty="0"/>
              <a:t>;</a:t>
            </a:r>
            <a:br>
              <a:rPr lang="en-US" dirty="0"/>
            </a:br>
            <a:r>
              <a:rPr lang="en-US" dirty="0"/>
              <a:t>}</a:t>
            </a:r>
            <a:br>
              <a:rPr lang="en-US" dirty="0"/>
            </a:br>
            <a:r>
              <a:rPr lang="en-US" dirty="0"/>
              <a:t/>
            </a:r>
            <a:br>
              <a:rPr lang="en-US" dirty="0"/>
            </a:br>
            <a:r>
              <a:rPr lang="en-US" dirty="0"/>
              <a:t>h2 {</a:t>
            </a:r>
            <a:br>
              <a:rPr lang="en-US" dirty="0"/>
            </a:br>
            <a:r>
              <a:rPr lang="en-US" dirty="0"/>
              <a:t>    text-decoration: line-through;</a:t>
            </a:r>
            <a:br>
              <a:rPr lang="en-US" dirty="0"/>
            </a:br>
            <a:r>
              <a:rPr lang="en-US" dirty="0"/>
              <a:t>}</a:t>
            </a:r>
            <a:br>
              <a:rPr lang="en-US" dirty="0"/>
            </a:br>
            <a:r>
              <a:rPr lang="en-US" dirty="0"/>
              <a:t/>
            </a:r>
            <a:br>
              <a:rPr lang="en-US" dirty="0"/>
            </a:br>
            <a:r>
              <a:rPr lang="en-US" dirty="0"/>
              <a:t>h3 {</a:t>
            </a:r>
            <a:br>
              <a:rPr lang="en-US" dirty="0"/>
            </a:br>
            <a:r>
              <a:rPr lang="en-US" dirty="0"/>
              <a:t>    text-decoration: underline;</a:t>
            </a:r>
            <a:br>
              <a:rPr lang="en-US" dirty="0"/>
            </a:br>
            <a:r>
              <a:rPr lang="en-US" dirty="0"/>
              <a:t>}</a:t>
            </a:r>
          </a:p>
        </p:txBody>
      </p:sp>
    </p:spTree>
    <p:extLst>
      <p:ext uri="{BB962C8B-B14F-4D97-AF65-F5344CB8AC3E}">
        <p14:creationId xmlns:p14="http://schemas.microsoft.com/office/powerpoint/2010/main" val="42737926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Contd</a:t>
            </a:r>
            <a:r>
              <a:rPr lang="en-US" dirty="0" smtClean="0"/>
              <a:t> – selects &lt;p&gt; with classes named as uppercase, lowercase etc..</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err="1"/>
              <a:t>p.uppercase</a:t>
            </a:r>
            <a:r>
              <a:rPr lang="en-US" dirty="0"/>
              <a:t> {</a:t>
            </a:r>
            <a:br>
              <a:rPr lang="en-US" dirty="0"/>
            </a:br>
            <a:r>
              <a:rPr lang="en-US" dirty="0"/>
              <a:t>    text-transform: uppercase;</a:t>
            </a:r>
            <a:br>
              <a:rPr lang="en-US" dirty="0"/>
            </a:br>
            <a:r>
              <a:rPr lang="en-US" dirty="0"/>
              <a:t>}</a:t>
            </a:r>
            <a:br>
              <a:rPr lang="en-US" dirty="0"/>
            </a:br>
            <a:r>
              <a:rPr lang="en-US" dirty="0"/>
              <a:t/>
            </a:r>
            <a:br>
              <a:rPr lang="en-US" dirty="0"/>
            </a:br>
            <a:r>
              <a:rPr lang="en-US" dirty="0" err="1"/>
              <a:t>p.lowercase</a:t>
            </a:r>
            <a:r>
              <a:rPr lang="en-US" dirty="0"/>
              <a:t> {</a:t>
            </a:r>
            <a:br>
              <a:rPr lang="en-US" dirty="0"/>
            </a:br>
            <a:r>
              <a:rPr lang="en-US" dirty="0"/>
              <a:t>    text-transform: lowercase;</a:t>
            </a:r>
            <a:br>
              <a:rPr lang="en-US" dirty="0"/>
            </a:br>
            <a:r>
              <a:rPr lang="en-US" dirty="0"/>
              <a:t>}</a:t>
            </a:r>
            <a:br>
              <a:rPr lang="en-US" dirty="0"/>
            </a:br>
            <a:r>
              <a:rPr lang="en-US" dirty="0"/>
              <a:t/>
            </a:r>
            <a:br>
              <a:rPr lang="en-US" dirty="0"/>
            </a:br>
            <a:r>
              <a:rPr lang="en-US" dirty="0" err="1"/>
              <a:t>p.capitalize</a:t>
            </a:r>
            <a:r>
              <a:rPr lang="en-US" dirty="0"/>
              <a:t> {</a:t>
            </a:r>
            <a:br>
              <a:rPr lang="en-US" dirty="0"/>
            </a:br>
            <a:r>
              <a:rPr lang="en-US" dirty="0"/>
              <a:t>    text-transform: capitalize;</a:t>
            </a:r>
            <a:br>
              <a:rPr lang="en-US" dirty="0"/>
            </a:br>
            <a:r>
              <a:rPr lang="en-US" dirty="0" smtClean="0"/>
              <a:t>}</a:t>
            </a:r>
          </a:p>
          <a:p>
            <a:r>
              <a:rPr lang="en-US" dirty="0"/>
              <a:t>p {</a:t>
            </a:r>
            <a:br>
              <a:rPr lang="en-US" dirty="0"/>
            </a:br>
            <a:r>
              <a:rPr lang="en-US" dirty="0"/>
              <a:t>    text-indent: 50px;</a:t>
            </a:r>
            <a:br>
              <a:rPr lang="en-US" dirty="0"/>
            </a:br>
            <a:r>
              <a:rPr lang="en-US" dirty="0" smtClean="0"/>
              <a:t>}</a:t>
            </a:r>
          </a:p>
          <a:p>
            <a:r>
              <a:rPr lang="en-US" dirty="0"/>
              <a:t>h1 {</a:t>
            </a:r>
            <a:br>
              <a:rPr lang="en-US" dirty="0"/>
            </a:br>
            <a:r>
              <a:rPr lang="en-US" dirty="0"/>
              <a:t>    letter-spacing: 3px;</a:t>
            </a:r>
            <a:br>
              <a:rPr lang="en-US" dirty="0"/>
            </a:br>
            <a:r>
              <a:rPr lang="en-US" dirty="0"/>
              <a:t>}</a:t>
            </a:r>
            <a:br>
              <a:rPr lang="en-US" dirty="0"/>
            </a:br>
            <a:endParaRPr lang="en-US" dirty="0"/>
          </a:p>
        </p:txBody>
      </p:sp>
    </p:spTree>
    <p:extLst>
      <p:ext uri="{BB962C8B-B14F-4D97-AF65-F5344CB8AC3E}">
        <p14:creationId xmlns:p14="http://schemas.microsoft.com/office/powerpoint/2010/main" val="938799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endParaRPr lang="en-US" dirty="0"/>
          </a:p>
        </p:txBody>
      </p:sp>
      <p:sp>
        <p:nvSpPr>
          <p:cNvPr id="3" name="Content Placeholder 2"/>
          <p:cNvSpPr>
            <a:spLocks noGrp="1"/>
          </p:cNvSpPr>
          <p:nvPr>
            <p:ph sz="quarter" idx="1"/>
          </p:nvPr>
        </p:nvSpPr>
        <p:spPr/>
        <p:txBody>
          <a:bodyPr/>
          <a:lstStyle/>
          <a:p>
            <a:r>
              <a:rPr lang="en-US" dirty="0"/>
              <a:t>div {</a:t>
            </a:r>
            <a:br>
              <a:rPr lang="en-US" dirty="0"/>
            </a:br>
            <a:r>
              <a:rPr lang="en-US" dirty="0"/>
              <a:t>    direction: </a:t>
            </a:r>
            <a:r>
              <a:rPr lang="en-US" dirty="0" err="1"/>
              <a:t>rtl</a:t>
            </a:r>
            <a:r>
              <a:rPr lang="en-US" dirty="0"/>
              <a:t>;</a:t>
            </a:r>
            <a:br>
              <a:rPr lang="en-US" dirty="0"/>
            </a:br>
            <a:r>
              <a:rPr lang="en-US" dirty="0" smtClean="0"/>
              <a:t>}</a:t>
            </a:r>
          </a:p>
          <a:p>
            <a:r>
              <a:rPr lang="en-US" dirty="0"/>
              <a:t>h1 {</a:t>
            </a:r>
            <a:br>
              <a:rPr lang="en-US" dirty="0"/>
            </a:br>
            <a:r>
              <a:rPr lang="en-US" dirty="0"/>
              <a:t>    word-spacing: 10px;</a:t>
            </a:r>
            <a:br>
              <a:rPr lang="en-US" dirty="0"/>
            </a:br>
            <a:r>
              <a:rPr lang="en-US" dirty="0" smtClean="0"/>
              <a:t>}</a:t>
            </a:r>
          </a:p>
          <a:p>
            <a:r>
              <a:rPr lang="en-US" dirty="0"/>
              <a:t>h1 {</a:t>
            </a:r>
            <a:br>
              <a:rPr lang="en-US" dirty="0"/>
            </a:br>
            <a:r>
              <a:rPr lang="en-US" dirty="0"/>
              <a:t>    text-shadow: 3px 2px red;</a:t>
            </a:r>
            <a:br>
              <a:rPr lang="en-US" dirty="0"/>
            </a:br>
            <a:r>
              <a:rPr lang="en-US" dirty="0"/>
              <a:t>}</a:t>
            </a:r>
          </a:p>
        </p:txBody>
      </p:sp>
    </p:spTree>
    <p:extLst>
      <p:ext uri="{BB962C8B-B14F-4D97-AF65-F5344CB8AC3E}">
        <p14:creationId xmlns:p14="http://schemas.microsoft.com/office/powerpoint/2010/main" val="26062766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CSS Fonts</a:t>
            </a:r>
            <a:br>
              <a:rPr lang="en-US" b="1" dirty="0"/>
            </a:br>
            <a:r>
              <a:rPr lang="en-US" b="1" dirty="0" smtClean="0"/>
              <a:t>(Selects &lt;p&gt; with class normal, italic</a:t>
            </a:r>
            <a:endParaRPr lang="en-US" dirty="0"/>
          </a:p>
        </p:txBody>
      </p:sp>
      <p:sp>
        <p:nvSpPr>
          <p:cNvPr id="3" name="Content Placeholder 2"/>
          <p:cNvSpPr>
            <a:spLocks noGrp="1"/>
          </p:cNvSpPr>
          <p:nvPr>
            <p:ph sz="quarter" idx="1"/>
          </p:nvPr>
        </p:nvSpPr>
        <p:spPr/>
        <p:txBody>
          <a:bodyPr>
            <a:normAutofit lnSpcReduction="10000"/>
          </a:bodyPr>
          <a:lstStyle/>
          <a:p>
            <a:r>
              <a:rPr lang="en-US" dirty="0" err="1"/>
              <a:t>p.normal</a:t>
            </a:r>
            <a:r>
              <a:rPr lang="en-US" dirty="0"/>
              <a:t> {</a:t>
            </a:r>
            <a:br>
              <a:rPr lang="en-US" dirty="0"/>
            </a:br>
            <a:r>
              <a:rPr lang="en-US" dirty="0"/>
              <a:t>    font-style: normal;</a:t>
            </a:r>
            <a:br>
              <a:rPr lang="en-US" dirty="0"/>
            </a:br>
            <a:r>
              <a:rPr lang="en-US" dirty="0"/>
              <a:t>}</a:t>
            </a:r>
            <a:br>
              <a:rPr lang="en-US" dirty="0"/>
            </a:br>
            <a:r>
              <a:rPr lang="en-US" dirty="0"/>
              <a:t/>
            </a:r>
            <a:br>
              <a:rPr lang="en-US" dirty="0"/>
            </a:br>
            <a:r>
              <a:rPr lang="en-US" dirty="0" err="1"/>
              <a:t>p.italic</a:t>
            </a:r>
            <a:r>
              <a:rPr lang="en-US" dirty="0"/>
              <a:t> {</a:t>
            </a:r>
            <a:br>
              <a:rPr lang="en-US" dirty="0"/>
            </a:br>
            <a:r>
              <a:rPr lang="en-US" dirty="0"/>
              <a:t>    font-style: italic;</a:t>
            </a:r>
            <a:br>
              <a:rPr lang="en-US" dirty="0"/>
            </a:br>
            <a:r>
              <a:rPr lang="en-US" dirty="0" smtClean="0"/>
              <a:t>}</a:t>
            </a:r>
          </a:p>
          <a:p>
            <a:r>
              <a:rPr lang="en-US" dirty="0"/>
              <a:t>h1 {</a:t>
            </a:r>
            <a:br>
              <a:rPr lang="en-US" dirty="0"/>
            </a:br>
            <a:r>
              <a:rPr lang="en-US" dirty="0"/>
              <a:t>    font-size: 40px;</a:t>
            </a:r>
            <a:br>
              <a:rPr lang="en-US" dirty="0"/>
            </a:br>
            <a:r>
              <a:rPr lang="en-US" dirty="0" smtClean="0"/>
              <a:t>}</a:t>
            </a:r>
          </a:p>
          <a:p>
            <a:r>
              <a:rPr lang="en-US" dirty="0" err="1"/>
              <a:t>p.normal</a:t>
            </a:r>
            <a:r>
              <a:rPr lang="en-US" dirty="0"/>
              <a:t> {</a:t>
            </a:r>
            <a:br>
              <a:rPr lang="en-US" dirty="0"/>
            </a:br>
            <a:r>
              <a:rPr lang="en-US" dirty="0"/>
              <a:t>    font-weight: normal;</a:t>
            </a:r>
            <a:br>
              <a:rPr lang="en-US" dirty="0"/>
            </a:br>
            <a:r>
              <a:rPr lang="en-US" dirty="0"/>
              <a:t>}</a:t>
            </a:r>
          </a:p>
        </p:txBody>
      </p:sp>
    </p:spTree>
    <p:extLst>
      <p:ext uri="{BB962C8B-B14F-4D97-AF65-F5344CB8AC3E}">
        <p14:creationId xmlns:p14="http://schemas.microsoft.com/office/powerpoint/2010/main" val="22945346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CSS Links</a:t>
            </a:r>
            <a:br>
              <a:rPr lang="en-US" b="1" dirty="0"/>
            </a:b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a:t>/* unvisited link */</a:t>
            </a:r>
            <a:br>
              <a:rPr lang="en-US" dirty="0"/>
            </a:br>
            <a:r>
              <a:rPr lang="en-US" dirty="0"/>
              <a:t>a:link {</a:t>
            </a:r>
            <a:br>
              <a:rPr lang="en-US" dirty="0"/>
            </a:br>
            <a:r>
              <a:rPr lang="en-US" dirty="0"/>
              <a:t>    color: red;</a:t>
            </a:r>
            <a:br>
              <a:rPr lang="en-US" dirty="0"/>
            </a:br>
            <a:r>
              <a:rPr lang="en-US" dirty="0"/>
              <a:t>}</a:t>
            </a:r>
            <a:br>
              <a:rPr lang="en-US" dirty="0"/>
            </a:br>
            <a:r>
              <a:rPr lang="en-US" dirty="0"/>
              <a:t/>
            </a:r>
            <a:br>
              <a:rPr lang="en-US" dirty="0"/>
            </a:br>
            <a:r>
              <a:rPr lang="en-US" dirty="0"/>
              <a:t>/* visited link */</a:t>
            </a:r>
            <a:br>
              <a:rPr lang="en-US" dirty="0"/>
            </a:br>
            <a:r>
              <a:rPr lang="en-US" dirty="0"/>
              <a:t>a:visited {</a:t>
            </a:r>
            <a:br>
              <a:rPr lang="en-US" dirty="0"/>
            </a:br>
            <a:r>
              <a:rPr lang="en-US" dirty="0"/>
              <a:t>    color: green;</a:t>
            </a:r>
            <a:br>
              <a:rPr lang="en-US" dirty="0"/>
            </a:br>
            <a:r>
              <a:rPr lang="en-US" dirty="0"/>
              <a:t>}</a:t>
            </a:r>
            <a:br>
              <a:rPr lang="en-US" dirty="0"/>
            </a:br>
            <a:r>
              <a:rPr lang="en-US" dirty="0"/>
              <a:t/>
            </a:r>
            <a:br>
              <a:rPr lang="en-US" dirty="0"/>
            </a:br>
            <a:r>
              <a:rPr lang="en-US" dirty="0"/>
              <a:t>/* mouse over link */</a:t>
            </a:r>
            <a:br>
              <a:rPr lang="en-US" dirty="0"/>
            </a:br>
            <a:r>
              <a:rPr lang="en-US" dirty="0"/>
              <a:t>a:hover {</a:t>
            </a:r>
            <a:br>
              <a:rPr lang="en-US" dirty="0"/>
            </a:br>
            <a:r>
              <a:rPr lang="en-US" dirty="0"/>
              <a:t>    color: </a:t>
            </a:r>
            <a:r>
              <a:rPr lang="en-US" dirty="0" err="1"/>
              <a:t>hotpink</a:t>
            </a:r>
            <a:r>
              <a:rPr lang="en-US" dirty="0"/>
              <a:t>;</a:t>
            </a:r>
            <a:br>
              <a:rPr lang="en-US" dirty="0"/>
            </a:br>
            <a:r>
              <a:rPr lang="en-US" dirty="0"/>
              <a:t>}</a:t>
            </a:r>
            <a:br>
              <a:rPr lang="en-US" dirty="0"/>
            </a:br>
            <a:r>
              <a:rPr lang="en-US" dirty="0"/>
              <a:t/>
            </a:r>
            <a:br>
              <a:rPr lang="en-US" dirty="0"/>
            </a:br>
            <a:r>
              <a:rPr lang="en-US" dirty="0"/>
              <a:t>/* selected link */</a:t>
            </a:r>
            <a:br>
              <a:rPr lang="en-US" dirty="0"/>
            </a:br>
            <a:r>
              <a:rPr lang="en-US" dirty="0"/>
              <a:t>a:active {</a:t>
            </a:r>
            <a:br>
              <a:rPr lang="en-US" dirty="0"/>
            </a:br>
            <a:r>
              <a:rPr lang="en-US" dirty="0"/>
              <a:t>    color: blue;</a:t>
            </a:r>
            <a:br>
              <a:rPr lang="en-US" dirty="0"/>
            </a:br>
            <a:r>
              <a:rPr lang="en-US" dirty="0"/>
              <a:t>}</a:t>
            </a:r>
          </a:p>
          <a:p>
            <a:endParaRPr lang="en-US" dirty="0"/>
          </a:p>
        </p:txBody>
      </p:sp>
    </p:spTree>
    <p:extLst>
      <p:ext uri="{BB962C8B-B14F-4D97-AF65-F5344CB8AC3E}">
        <p14:creationId xmlns:p14="http://schemas.microsoft.com/office/powerpoint/2010/main" val="15459739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a:t>a:link {</a:t>
            </a:r>
            <a:br>
              <a:rPr lang="en-US" dirty="0"/>
            </a:br>
            <a:r>
              <a:rPr lang="en-US" dirty="0"/>
              <a:t>    text-decoration: none;</a:t>
            </a:r>
            <a:br>
              <a:rPr lang="en-US" dirty="0"/>
            </a:br>
            <a:r>
              <a:rPr lang="en-US" dirty="0"/>
              <a:t>}</a:t>
            </a:r>
            <a:br>
              <a:rPr lang="en-US" dirty="0"/>
            </a:br>
            <a:r>
              <a:rPr lang="en-US" dirty="0"/>
              <a:t/>
            </a:r>
            <a:br>
              <a:rPr lang="en-US" dirty="0"/>
            </a:br>
            <a:r>
              <a:rPr lang="en-US" dirty="0"/>
              <a:t>a:visited {</a:t>
            </a:r>
            <a:br>
              <a:rPr lang="en-US" dirty="0"/>
            </a:br>
            <a:r>
              <a:rPr lang="en-US" dirty="0"/>
              <a:t>    text-decoration: none;</a:t>
            </a:r>
            <a:br>
              <a:rPr lang="en-US" dirty="0"/>
            </a:br>
            <a:r>
              <a:rPr lang="en-US" dirty="0"/>
              <a:t>}</a:t>
            </a:r>
            <a:br>
              <a:rPr lang="en-US" dirty="0"/>
            </a:br>
            <a:r>
              <a:rPr lang="en-US" dirty="0"/>
              <a:t/>
            </a:r>
            <a:br>
              <a:rPr lang="en-US" dirty="0"/>
            </a:br>
            <a:r>
              <a:rPr lang="en-US" dirty="0"/>
              <a:t>a:hover {</a:t>
            </a:r>
            <a:br>
              <a:rPr lang="en-US" dirty="0"/>
            </a:br>
            <a:r>
              <a:rPr lang="en-US" dirty="0"/>
              <a:t>    text-decoration: underline;</a:t>
            </a:r>
            <a:br>
              <a:rPr lang="en-US" dirty="0"/>
            </a:br>
            <a:r>
              <a:rPr lang="en-US" dirty="0"/>
              <a:t>}</a:t>
            </a:r>
            <a:br>
              <a:rPr lang="en-US" dirty="0"/>
            </a:br>
            <a:r>
              <a:rPr lang="en-US" dirty="0"/>
              <a:t/>
            </a:r>
            <a:br>
              <a:rPr lang="en-US" dirty="0"/>
            </a:br>
            <a:r>
              <a:rPr lang="en-US" dirty="0"/>
              <a:t>a:active {</a:t>
            </a:r>
            <a:br>
              <a:rPr lang="en-US" dirty="0"/>
            </a:br>
            <a:r>
              <a:rPr lang="en-US" dirty="0"/>
              <a:t>    text-decoration: underline;</a:t>
            </a:r>
            <a:br>
              <a:rPr lang="en-US" dirty="0"/>
            </a:br>
            <a:r>
              <a:rPr lang="en-US" dirty="0"/>
              <a:t>}</a:t>
            </a:r>
          </a:p>
        </p:txBody>
      </p:sp>
    </p:spTree>
    <p:extLst>
      <p:ext uri="{BB962C8B-B14F-4D97-AF65-F5344CB8AC3E}">
        <p14:creationId xmlns:p14="http://schemas.microsoft.com/office/powerpoint/2010/main" val="30050963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a:t>a:link {</a:t>
            </a:r>
            <a:br>
              <a:rPr lang="en-US" dirty="0"/>
            </a:br>
            <a:r>
              <a:rPr lang="en-US" dirty="0"/>
              <a:t>    background-color: yellow;</a:t>
            </a:r>
            <a:br>
              <a:rPr lang="en-US" dirty="0"/>
            </a:br>
            <a:r>
              <a:rPr lang="en-US" dirty="0"/>
              <a:t>}</a:t>
            </a:r>
            <a:br>
              <a:rPr lang="en-US" dirty="0"/>
            </a:br>
            <a:r>
              <a:rPr lang="en-US" dirty="0"/>
              <a:t/>
            </a:r>
            <a:br>
              <a:rPr lang="en-US" dirty="0"/>
            </a:br>
            <a:r>
              <a:rPr lang="en-US" dirty="0"/>
              <a:t>a:visited {</a:t>
            </a:r>
            <a:br>
              <a:rPr lang="en-US" dirty="0"/>
            </a:br>
            <a:r>
              <a:rPr lang="en-US" dirty="0"/>
              <a:t>    background-color: cyan;</a:t>
            </a:r>
            <a:br>
              <a:rPr lang="en-US" dirty="0"/>
            </a:br>
            <a:r>
              <a:rPr lang="en-US" dirty="0"/>
              <a:t>}</a:t>
            </a:r>
            <a:br>
              <a:rPr lang="en-US" dirty="0"/>
            </a:br>
            <a:r>
              <a:rPr lang="en-US" dirty="0"/>
              <a:t/>
            </a:r>
            <a:br>
              <a:rPr lang="en-US" dirty="0"/>
            </a:br>
            <a:r>
              <a:rPr lang="en-US" dirty="0"/>
              <a:t>a:hover {</a:t>
            </a:r>
            <a:br>
              <a:rPr lang="en-US" dirty="0"/>
            </a:br>
            <a:r>
              <a:rPr lang="en-US" dirty="0"/>
              <a:t>    background-color: </a:t>
            </a:r>
            <a:r>
              <a:rPr lang="en-US" dirty="0" err="1"/>
              <a:t>lightgreen</a:t>
            </a:r>
            <a:r>
              <a:rPr lang="en-US" dirty="0"/>
              <a:t>;</a:t>
            </a:r>
            <a:br>
              <a:rPr lang="en-US" dirty="0"/>
            </a:br>
            <a:r>
              <a:rPr lang="en-US" dirty="0"/>
              <a:t>}</a:t>
            </a:r>
            <a:br>
              <a:rPr lang="en-US" dirty="0"/>
            </a:br>
            <a:r>
              <a:rPr lang="en-US" dirty="0"/>
              <a:t/>
            </a:r>
            <a:br>
              <a:rPr lang="en-US" dirty="0"/>
            </a:br>
            <a:r>
              <a:rPr lang="en-US" dirty="0"/>
              <a:t>a:active {</a:t>
            </a:r>
            <a:br>
              <a:rPr lang="en-US" dirty="0"/>
            </a:br>
            <a:r>
              <a:rPr lang="en-US" dirty="0"/>
              <a:t>    background-color: </a:t>
            </a:r>
            <a:r>
              <a:rPr lang="en-US" dirty="0" err="1"/>
              <a:t>hotpink</a:t>
            </a:r>
            <a:r>
              <a:rPr lang="en-US" dirty="0"/>
              <a:t>;</a:t>
            </a:r>
            <a:br>
              <a:rPr lang="en-US" dirty="0"/>
            </a:br>
            <a:r>
              <a:rPr lang="en-US" dirty="0"/>
              <a:t>}  </a:t>
            </a:r>
          </a:p>
        </p:txBody>
      </p:sp>
    </p:spTree>
    <p:extLst>
      <p:ext uri="{BB962C8B-B14F-4D97-AF65-F5344CB8AC3E}">
        <p14:creationId xmlns:p14="http://schemas.microsoft.com/office/powerpoint/2010/main" val="1588479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a:t>
            </a:r>
            <a:endParaRPr lang="en-US" dirty="0"/>
          </a:p>
        </p:txBody>
      </p:sp>
      <p:sp>
        <p:nvSpPr>
          <p:cNvPr id="3" name="Content Placeholder 2"/>
          <p:cNvSpPr>
            <a:spLocks noGrp="1"/>
          </p:cNvSpPr>
          <p:nvPr>
            <p:ph sz="quarter" idx="1"/>
          </p:nvPr>
        </p:nvSpPr>
        <p:spPr/>
        <p:txBody>
          <a:bodyPr/>
          <a:lstStyle/>
          <a:p>
            <a:r>
              <a:rPr lang="en-US" b="1" dirty="0"/>
              <a:t>CSS</a:t>
            </a:r>
            <a:r>
              <a:rPr lang="en-US" dirty="0"/>
              <a:t> stands for </a:t>
            </a:r>
            <a:r>
              <a:rPr lang="en-US" b="1" dirty="0"/>
              <a:t>C</a:t>
            </a:r>
            <a:r>
              <a:rPr lang="en-US" dirty="0"/>
              <a:t>ascading </a:t>
            </a:r>
            <a:r>
              <a:rPr lang="en-US" b="1" dirty="0"/>
              <a:t>S</a:t>
            </a:r>
            <a:r>
              <a:rPr lang="en-US" dirty="0"/>
              <a:t>tyle </a:t>
            </a:r>
            <a:r>
              <a:rPr lang="en-US" b="1" dirty="0"/>
              <a:t>S</a:t>
            </a:r>
            <a:r>
              <a:rPr lang="en-US" dirty="0"/>
              <a:t>heets</a:t>
            </a:r>
          </a:p>
          <a:p>
            <a:r>
              <a:rPr lang="en-US" dirty="0"/>
              <a:t>CSS describes </a:t>
            </a:r>
            <a:r>
              <a:rPr lang="en-US" b="1" dirty="0"/>
              <a:t>how HTML elements are to be displayed on screen, paper, or in other media</a:t>
            </a:r>
            <a:endParaRPr lang="en-US" dirty="0"/>
          </a:p>
          <a:p>
            <a:r>
              <a:rPr lang="en-US" dirty="0"/>
              <a:t>CSS </a:t>
            </a:r>
            <a:r>
              <a:rPr lang="en-US" b="1" dirty="0"/>
              <a:t>saves a lot of work</a:t>
            </a:r>
            <a:r>
              <a:rPr lang="en-US" dirty="0"/>
              <a:t>. It can control the layout of multiple web pages all at once</a:t>
            </a:r>
          </a:p>
          <a:p>
            <a:r>
              <a:rPr lang="en-US" dirty="0"/>
              <a:t>External </a:t>
            </a:r>
            <a:r>
              <a:rPr lang="en-US" dirty="0" err="1"/>
              <a:t>stylesheets</a:t>
            </a:r>
            <a:r>
              <a:rPr lang="en-US" dirty="0"/>
              <a:t> are stored in </a:t>
            </a:r>
            <a:r>
              <a:rPr lang="en-US" b="1" dirty="0"/>
              <a:t>CSS files</a:t>
            </a:r>
            <a:endParaRPr lang="en-US" dirty="0"/>
          </a:p>
          <a:p>
            <a:endParaRPr lang="en-US" dirty="0"/>
          </a:p>
        </p:txBody>
      </p:sp>
    </p:spTree>
    <p:extLst>
      <p:ext uri="{BB962C8B-B14F-4D97-AF65-F5344CB8AC3E}">
        <p14:creationId xmlns:p14="http://schemas.microsoft.com/office/powerpoint/2010/main" val="32976177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 – Button like Link</a:t>
            </a:r>
            <a:endParaRPr lang="en-US" dirty="0"/>
          </a:p>
        </p:txBody>
      </p:sp>
      <p:sp>
        <p:nvSpPr>
          <p:cNvPr id="3" name="Content Placeholder 2"/>
          <p:cNvSpPr>
            <a:spLocks noGrp="1"/>
          </p:cNvSpPr>
          <p:nvPr>
            <p:ph sz="quarter" idx="1"/>
          </p:nvPr>
        </p:nvSpPr>
        <p:spPr/>
        <p:txBody>
          <a:bodyPr/>
          <a:lstStyle/>
          <a:p>
            <a:r>
              <a:rPr lang="en-US" dirty="0"/>
              <a:t>a:link, a:visited {</a:t>
            </a:r>
            <a:br>
              <a:rPr lang="en-US" dirty="0"/>
            </a:br>
            <a:r>
              <a:rPr lang="en-US" dirty="0"/>
              <a:t>    background-color: #f44336;</a:t>
            </a:r>
            <a:br>
              <a:rPr lang="en-US" dirty="0"/>
            </a:br>
            <a:r>
              <a:rPr lang="en-US" dirty="0"/>
              <a:t>    color: white;</a:t>
            </a:r>
            <a:br>
              <a:rPr lang="en-US" dirty="0"/>
            </a:br>
            <a:r>
              <a:rPr lang="en-US" dirty="0"/>
              <a:t>    padding: 14px 25px;</a:t>
            </a:r>
            <a:br>
              <a:rPr lang="en-US" dirty="0"/>
            </a:br>
            <a:r>
              <a:rPr lang="en-US" dirty="0"/>
              <a:t>    text-align: center; </a:t>
            </a:r>
            <a:br>
              <a:rPr lang="en-US" dirty="0"/>
            </a:br>
            <a:r>
              <a:rPr lang="en-US" dirty="0"/>
              <a:t>    text-decoration: none;</a:t>
            </a:r>
            <a:br>
              <a:rPr lang="en-US" dirty="0"/>
            </a:br>
            <a:r>
              <a:rPr lang="en-US" dirty="0"/>
              <a:t>    display: inline-block;</a:t>
            </a:r>
            <a:br>
              <a:rPr lang="en-US" dirty="0"/>
            </a:br>
            <a:r>
              <a:rPr lang="en-US" dirty="0"/>
              <a:t>}</a:t>
            </a:r>
            <a:br>
              <a:rPr lang="en-US" dirty="0"/>
            </a:br>
            <a:r>
              <a:rPr lang="en-US" dirty="0"/>
              <a:t/>
            </a:r>
            <a:br>
              <a:rPr lang="en-US" dirty="0"/>
            </a:br>
            <a:r>
              <a:rPr lang="en-US" dirty="0"/>
              <a:t>a:hover, a:active {</a:t>
            </a:r>
            <a:br>
              <a:rPr lang="en-US" dirty="0"/>
            </a:br>
            <a:r>
              <a:rPr lang="en-US" dirty="0"/>
              <a:t>    background-color: red;</a:t>
            </a:r>
            <a:br>
              <a:rPr lang="en-US" dirty="0"/>
            </a:br>
            <a:r>
              <a:rPr lang="en-US" dirty="0"/>
              <a:t>}</a:t>
            </a:r>
          </a:p>
        </p:txBody>
      </p:sp>
    </p:spTree>
    <p:extLst>
      <p:ext uri="{BB962C8B-B14F-4D97-AF65-F5344CB8AC3E}">
        <p14:creationId xmlns:p14="http://schemas.microsoft.com/office/powerpoint/2010/main" val="17852894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CSS Lists</a:t>
            </a:r>
            <a:br>
              <a:rPr lang="en-US" b="1" dirty="0"/>
            </a:br>
            <a:endParaRPr lang="en-US" dirty="0"/>
          </a:p>
        </p:txBody>
      </p:sp>
      <p:sp>
        <p:nvSpPr>
          <p:cNvPr id="3" name="Content Placeholder 2"/>
          <p:cNvSpPr>
            <a:spLocks noGrp="1"/>
          </p:cNvSpPr>
          <p:nvPr>
            <p:ph sz="quarter" idx="1"/>
          </p:nvPr>
        </p:nvSpPr>
        <p:spPr/>
        <p:txBody>
          <a:bodyPr/>
          <a:lstStyle/>
          <a:p>
            <a:r>
              <a:rPr lang="en-US" dirty="0" err="1"/>
              <a:t>ul.a</a:t>
            </a:r>
            <a:r>
              <a:rPr lang="en-US" dirty="0"/>
              <a:t> {</a:t>
            </a:r>
            <a:br>
              <a:rPr lang="en-US" dirty="0"/>
            </a:br>
            <a:r>
              <a:rPr lang="en-US" dirty="0"/>
              <a:t>    list-style-type: circle;</a:t>
            </a:r>
            <a:br>
              <a:rPr lang="en-US" dirty="0"/>
            </a:br>
            <a:r>
              <a:rPr lang="en-US" dirty="0" smtClean="0"/>
              <a:t>}</a:t>
            </a:r>
          </a:p>
          <a:p>
            <a:r>
              <a:rPr lang="en-US" dirty="0" err="1"/>
              <a:t>ul</a:t>
            </a:r>
            <a:r>
              <a:rPr lang="en-US" dirty="0"/>
              <a:t> {</a:t>
            </a:r>
            <a:br>
              <a:rPr lang="en-US" dirty="0"/>
            </a:br>
            <a:r>
              <a:rPr lang="en-US" dirty="0"/>
              <a:t>    list-style-image: </a:t>
            </a:r>
            <a:r>
              <a:rPr lang="en-US" dirty="0" err="1"/>
              <a:t>url</a:t>
            </a:r>
            <a:r>
              <a:rPr lang="en-US" dirty="0"/>
              <a:t>('sqpurple.gif');</a:t>
            </a:r>
            <a:br>
              <a:rPr lang="en-US" dirty="0"/>
            </a:br>
            <a:r>
              <a:rPr lang="en-US" dirty="0"/>
              <a:t>}</a:t>
            </a:r>
          </a:p>
        </p:txBody>
      </p:sp>
    </p:spTree>
    <p:extLst>
      <p:ext uri="{BB962C8B-B14F-4D97-AF65-F5344CB8AC3E}">
        <p14:creationId xmlns:p14="http://schemas.microsoft.com/office/powerpoint/2010/main" val="27239449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TABLE</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a:t>table, </a:t>
            </a:r>
            <a:r>
              <a:rPr lang="en-US" dirty="0" err="1"/>
              <a:t>th</a:t>
            </a:r>
            <a:r>
              <a:rPr lang="en-US" dirty="0"/>
              <a:t>, td {</a:t>
            </a:r>
            <a:br>
              <a:rPr lang="en-US" dirty="0"/>
            </a:br>
            <a:r>
              <a:rPr lang="en-US" dirty="0"/>
              <a:t>   border: 1px solid black;</a:t>
            </a:r>
            <a:br>
              <a:rPr lang="en-US" dirty="0"/>
            </a:br>
            <a:r>
              <a:rPr lang="en-US" dirty="0" smtClean="0"/>
              <a:t>}</a:t>
            </a:r>
          </a:p>
          <a:p>
            <a:r>
              <a:rPr lang="en-US" dirty="0"/>
              <a:t>table {</a:t>
            </a:r>
            <a:br>
              <a:rPr lang="en-US" dirty="0"/>
            </a:br>
            <a:r>
              <a:rPr lang="en-US" dirty="0"/>
              <a:t>    width: 100%;</a:t>
            </a:r>
            <a:br>
              <a:rPr lang="en-US" dirty="0"/>
            </a:br>
            <a:r>
              <a:rPr lang="en-US" dirty="0"/>
              <a:t>}</a:t>
            </a:r>
            <a:br>
              <a:rPr lang="en-US" dirty="0"/>
            </a:br>
            <a:r>
              <a:rPr lang="en-US" dirty="0"/>
              <a:t/>
            </a:r>
            <a:br>
              <a:rPr lang="en-US" dirty="0"/>
            </a:br>
            <a:r>
              <a:rPr lang="en-US" dirty="0" err="1"/>
              <a:t>th</a:t>
            </a:r>
            <a:r>
              <a:rPr lang="en-US" dirty="0"/>
              <a:t> {</a:t>
            </a:r>
            <a:br>
              <a:rPr lang="en-US" dirty="0"/>
            </a:br>
            <a:r>
              <a:rPr lang="en-US" dirty="0"/>
              <a:t>    height: 50px;</a:t>
            </a:r>
            <a:br>
              <a:rPr lang="en-US" dirty="0"/>
            </a:br>
            <a:r>
              <a:rPr lang="en-US" dirty="0" smtClean="0"/>
              <a:t>}</a:t>
            </a:r>
          </a:p>
          <a:p>
            <a:r>
              <a:rPr lang="en-US" dirty="0" err="1"/>
              <a:t>th</a:t>
            </a:r>
            <a:r>
              <a:rPr lang="en-US" dirty="0"/>
              <a:t> {</a:t>
            </a:r>
            <a:br>
              <a:rPr lang="en-US" dirty="0"/>
            </a:br>
            <a:r>
              <a:rPr lang="en-US" dirty="0"/>
              <a:t>    text-align: left;</a:t>
            </a:r>
            <a:br>
              <a:rPr lang="en-US" dirty="0"/>
            </a:br>
            <a:r>
              <a:rPr lang="en-US" dirty="0" smtClean="0"/>
              <a:t>}</a:t>
            </a:r>
          </a:p>
          <a:p>
            <a:r>
              <a:rPr lang="en-US" dirty="0"/>
              <a:t>td {</a:t>
            </a:r>
            <a:br>
              <a:rPr lang="en-US" dirty="0"/>
            </a:br>
            <a:r>
              <a:rPr lang="en-US" dirty="0"/>
              <a:t>    height: 50px;</a:t>
            </a:r>
            <a:br>
              <a:rPr lang="en-US" dirty="0"/>
            </a:br>
            <a:r>
              <a:rPr lang="en-US" dirty="0"/>
              <a:t>    vertical-align: bottom;</a:t>
            </a:r>
            <a:br>
              <a:rPr lang="en-US" dirty="0"/>
            </a:br>
            <a:r>
              <a:rPr lang="en-US" dirty="0"/>
              <a:t>}</a:t>
            </a:r>
          </a:p>
        </p:txBody>
      </p:sp>
    </p:spTree>
    <p:extLst>
      <p:ext uri="{BB962C8B-B14F-4D97-AF65-F5344CB8AC3E}">
        <p14:creationId xmlns:p14="http://schemas.microsoft.com/office/powerpoint/2010/main" val="28022859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 Divider &amp; Alter color</a:t>
            </a:r>
            <a:endParaRPr lang="en-US" dirty="0"/>
          </a:p>
        </p:txBody>
      </p:sp>
      <p:sp>
        <p:nvSpPr>
          <p:cNvPr id="3" name="Content Placeholder 2"/>
          <p:cNvSpPr>
            <a:spLocks noGrp="1"/>
          </p:cNvSpPr>
          <p:nvPr>
            <p:ph sz="quarter" idx="1"/>
          </p:nvPr>
        </p:nvSpPr>
        <p:spPr/>
        <p:txBody>
          <a:bodyPr/>
          <a:lstStyle/>
          <a:p>
            <a:r>
              <a:rPr lang="en-US" dirty="0" err="1"/>
              <a:t>th</a:t>
            </a:r>
            <a:r>
              <a:rPr lang="en-US" dirty="0"/>
              <a:t>, td {</a:t>
            </a:r>
            <a:br>
              <a:rPr lang="en-US" dirty="0"/>
            </a:br>
            <a:r>
              <a:rPr lang="en-US" dirty="0"/>
              <a:t>    padding: 15px;</a:t>
            </a:r>
            <a:br>
              <a:rPr lang="en-US" dirty="0"/>
            </a:br>
            <a:r>
              <a:rPr lang="en-US" dirty="0"/>
              <a:t>    text-align: left;</a:t>
            </a:r>
            <a:br>
              <a:rPr lang="en-US" dirty="0"/>
            </a:br>
            <a:r>
              <a:rPr lang="en-US" dirty="0" smtClean="0"/>
              <a:t>}</a:t>
            </a:r>
          </a:p>
          <a:p>
            <a:r>
              <a:rPr lang="en-US" dirty="0" err="1"/>
              <a:t>th</a:t>
            </a:r>
            <a:r>
              <a:rPr lang="en-US" dirty="0"/>
              <a:t>, td {</a:t>
            </a:r>
            <a:br>
              <a:rPr lang="en-US" dirty="0"/>
            </a:br>
            <a:r>
              <a:rPr lang="en-US" dirty="0"/>
              <a:t>    border-bottom: 1px solid #</a:t>
            </a:r>
            <a:r>
              <a:rPr lang="en-US" dirty="0" err="1"/>
              <a:t>ddd</a:t>
            </a:r>
            <a:r>
              <a:rPr lang="en-US" dirty="0"/>
              <a:t>;</a:t>
            </a:r>
            <a:br>
              <a:rPr lang="en-US" dirty="0"/>
            </a:br>
            <a:r>
              <a:rPr lang="en-US" dirty="0" smtClean="0"/>
              <a:t>}</a:t>
            </a:r>
          </a:p>
          <a:p>
            <a:r>
              <a:rPr lang="en-US" dirty="0" err="1"/>
              <a:t>tr:hover</a:t>
            </a:r>
            <a:r>
              <a:rPr lang="en-US" dirty="0"/>
              <a:t> {background-color: #f5f5f5</a:t>
            </a:r>
            <a:r>
              <a:rPr lang="en-US" dirty="0" smtClean="0"/>
              <a:t>}</a:t>
            </a:r>
          </a:p>
          <a:p>
            <a:r>
              <a:rPr lang="en-US" dirty="0" err="1"/>
              <a:t>tr:nth-child</a:t>
            </a:r>
            <a:r>
              <a:rPr lang="en-US" dirty="0"/>
              <a:t>(even) {background-color: #f2f2f2}</a:t>
            </a:r>
          </a:p>
        </p:txBody>
      </p:sp>
    </p:spTree>
    <p:extLst>
      <p:ext uri="{BB962C8B-B14F-4D97-AF65-F5344CB8AC3E}">
        <p14:creationId xmlns:p14="http://schemas.microsoft.com/office/powerpoint/2010/main" val="7108657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CSS Layout - The display Property</a:t>
            </a:r>
            <a:br>
              <a:rPr lang="en-US" b="1" dirty="0"/>
            </a:br>
            <a:endParaRPr lang="en-US" dirty="0"/>
          </a:p>
        </p:txBody>
      </p:sp>
      <p:sp>
        <p:nvSpPr>
          <p:cNvPr id="3" name="Content Placeholder 2"/>
          <p:cNvSpPr>
            <a:spLocks noGrp="1"/>
          </p:cNvSpPr>
          <p:nvPr>
            <p:ph sz="quarter" idx="1"/>
          </p:nvPr>
        </p:nvSpPr>
        <p:spPr/>
        <p:txBody>
          <a:bodyPr/>
          <a:lstStyle/>
          <a:p>
            <a:r>
              <a:rPr lang="en-US" dirty="0"/>
              <a:t>li {</a:t>
            </a:r>
            <a:br>
              <a:rPr lang="en-US" dirty="0"/>
            </a:br>
            <a:r>
              <a:rPr lang="en-US" dirty="0"/>
              <a:t>    display: inline</a:t>
            </a:r>
            <a:r>
              <a:rPr lang="en-US" dirty="0" smtClean="0"/>
              <a:t>;		//	in one line</a:t>
            </a:r>
            <a:r>
              <a:rPr lang="en-US" dirty="0"/>
              <a:t/>
            </a:r>
            <a:br>
              <a:rPr lang="en-US" dirty="0"/>
            </a:br>
            <a:r>
              <a:rPr lang="en-US" dirty="0" smtClean="0"/>
              <a:t>}</a:t>
            </a:r>
          </a:p>
          <a:p>
            <a:r>
              <a:rPr lang="en-US" dirty="0"/>
              <a:t>span {</a:t>
            </a:r>
            <a:br>
              <a:rPr lang="en-US" dirty="0"/>
            </a:br>
            <a:r>
              <a:rPr lang="en-US" dirty="0"/>
              <a:t>    display: block</a:t>
            </a:r>
            <a:r>
              <a:rPr lang="en-US" dirty="0" smtClean="0"/>
              <a:t>;		// takes different lines for each 					span tag</a:t>
            </a:r>
            <a:r>
              <a:rPr lang="en-US" dirty="0"/>
              <a:t/>
            </a:r>
            <a:br>
              <a:rPr lang="en-US" dirty="0"/>
            </a:br>
            <a:r>
              <a:rPr lang="en-US" dirty="0" smtClean="0"/>
              <a:t>}</a:t>
            </a:r>
          </a:p>
          <a:p>
            <a:r>
              <a:rPr lang="en-US" dirty="0" smtClean="0"/>
              <a:t>h1 </a:t>
            </a:r>
            <a:r>
              <a:rPr lang="en-US" dirty="0"/>
              <a:t>{</a:t>
            </a:r>
            <a:br>
              <a:rPr lang="en-US" dirty="0"/>
            </a:br>
            <a:r>
              <a:rPr lang="en-US" dirty="0"/>
              <a:t>    display: none</a:t>
            </a:r>
            <a:r>
              <a:rPr lang="en-US" dirty="0" smtClean="0"/>
              <a:t>;		// not display anything</a:t>
            </a:r>
            <a:r>
              <a:rPr lang="en-US" dirty="0"/>
              <a:t/>
            </a:r>
            <a:br>
              <a:rPr lang="en-US" dirty="0"/>
            </a:br>
            <a:r>
              <a:rPr lang="en-US" dirty="0" smtClean="0"/>
              <a:t>}</a:t>
            </a:r>
          </a:p>
          <a:p>
            <a:r>
              <a:rPr lang="en-US" dirty="0" err="1"/>
              <a:t>visibility:hidden</a:t>
            </a:r>
            <a:r>
              <a:rPr lang="en-US" dirty="0"/>
              <a:t>; also hides an element.</a:t>
            </a:r>
          </a:p>
        </p:txBody>
      </p:sp>
    </p:spTree>
    <p:extLst>
      <p:ext uri="{BB962C8B-B14F-4D97-AF65-F5344CB8AC3E}">
        <p14:creationId xmlns:p14="http://schemas.microsoft.com/office/powerpoint/2010/main" val="14068859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14500" y="2187575"/>
            <a:ext cx="6573762" cy="3451225"/>
          </a:xfrm>
        </p:spPr>
      </p:pic>
    </p:spTree>
    <p:extLst>
      <p:ext uri="{BB962C8B-B14F-4D97-AF65-F5344CB8AC3E}">
        <p14:creationId xmlns:p14="http://schemas.microsoft.com/office/powerpoint/2010/main" val="21523403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1920912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CSS Solved a Big Problem</a:t>
            </a:r>
            <a:br>
              <a:rPr lang="en-US" b="1" dirty="0"/>
            </a:b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HTML </a:t>
            </a:r>
            <a:r>
              <a:rPr lang="en-US" dirty="0"/>
              <a:t>was NEVER intended to contain tags for formatting a web page!</a:t>
            </a:r>
          </a:p>
          <a:p>
            <a:r>
              <a:rPr lang="en-US" dirty="0"/>
              <a:t>HTML was created to </a:t>
            </a:r>
            <a:r>
              <a:rPr lang="en-US" b="1" dirty="0"/>
              <a:t>describe the content</a:t>
            </a:r>
            <a:r>
              <a:rPr lang="en-US" dirty="0"/>
              <a:t> of a web page, like:</a:t>
            </a:r>
          </a:p>
          <a:p>
            <a:r>
              <a:rPr lang="en-US" dirty="0"/>
              <a:t>&lt;h1&gt;This is a heading&lt;/h1&gt;</a:t>
            </a:r>
          </a:p>
          <a:p>
            <a:r>
              <a:rPr lang="en-US" dirty="0"/>
              <a:t>&lt;p&gt;This is a paragraph.&lt;/p&gt;</a:t>
            </a:r>
          </a:p>
          <a:p>
            <a:r>
              <a:rPr lang="en-US" dirty="0"/>
              <a:t>When tags like &lt;font&gt;, and color attributes were added to the HTML 3.2 specification, it started a nightmare for web developers. Development of large websites, where fonts and color information were added to every single page, became a long and expensive process.</a:t>
            </a:r>
          </a:p>
          <a:p>
            <a:r>
              <a:rPr lang="en-US" dirty="0"/>
              <a:t>To solve this problem, the World Wide Web Consortium (W3C) created CSS.</a:t>
            </a:r>
          </a:p>
          <a:p>
            <a:r>
              <a:rPr lang="en-US" dirty="0"/>
              <a:t>CSS removed the style formatting from the HTML page!</a:t>
            </a:r>
          </a:p>
          <a:p>
            <a:endParaRPr lang="en-US" dirty="0"/>
          </a:p>
        </p:txBody>
      </p:sp>
    </p:spTree>
    <p:extLst>
      <p:ext uri="{BB962C8B-B14F-4D97-AF65-F5344CB8AC3E}">
        <p14:creationId xmlns:p14="http://schemas.microsoft.com/office/powerpoint/2010/main" val="832172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Syntax</a:t>
            </a:r>
            <a:endParaRPr lang="en-US" dirty="0"/>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895475" y="3121025"/>
            <a:ext cx="5419725" cy="1133475"/>
          </a:xfrm>
        </p:spPr>
      </p:pic>
    </p:spTree>
    <p:extLst>
      <p:ext uri="{BB962C8B-B14F-4D97-AF65-F5344CB8AC3E}">
        <p14:creationId xmlns:p14="http://schemas.microsoft.com/office/powerpoint/2010/main" val="3993566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sz="quarter" idx="1"/>
          </p:nvPr>
        </p:nvSpPr>
        <p:spPr bwMode="auto">
          <a:xfrm>
            <a:off x="457200" y="3072527"/>
            <a:ext cx="7019870"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panose="020B0604020202020204" pitchFamily="34" charset="0"/>
              </a:rPr>
              <a:t>Note:</a:t>
            </a:r>
            <a:r>
              <a:rPr kumimoji="0" lang="en-US" sz="1800" b="0" i="0" u="none" strike="noStrike" cap="none" normalizeH="0" baseline="0" dirty="0" smtClean="0">
                <a:ln>
                  <a:noFill/>
                </a:ln>
                <a:solidFill>
                  <a:schemeClr val="tx1"/>
                </a:solidFill>
                <a:effectLst/>
                <a:latin typeface="Arial" panose="020B0604020202020204" pitchFamily="34" charset="0"/>
              </a:rPr>
              <a:t> Do not add a space between the property value and the unit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(such as</a:t>
            </a:r>
            <a:r>
              <a:rPr kumimoji="0" lang="en-US" sz="2800" b="0" i="0" u="none" strike="noStrike" cap="none" normalizeH="0" baseline="0" dirty="0" smtClean="0">
                <a:ln>
                  <a:noFill/>
                </a:ln>
                <a:solidFill>
                  <a:schemeClr val="tx1"/>
                </a:solidFill>
                <a:effectLst/>
                <a:latin typeface="Arial" panose="020B0604020202020204" pitchFamily="34" charset="0"/>
              </a:rPr>
              <a:t> </a:t>
            </a:r>
            <a:r>
              <a:rPr kumimoji="0" lang="en-US" sz="2800" b="0" i="0" u="none" strike="noStrike" cap="none" normalizeH="0" baseline="0" dirty="0" smtClean="0">
                <a:ln>
                  <a:noFill/>
                </a:ln>
                <a:solidFill>
                  <a:schemeClr val="tx1"/>
                </a:solidFill>
                <a:effectLst/>
                <a:latin typeface="Arial Unicode MS" panose="020B0604020202020204" pitchFamily="34" charset="-128"/>
              </a:rPr>
              <a:t>margin-left: 20 </a:t>
            </a:r>
            <a:r>
              <a:rPr kumimoji="0" lang="en-US" sz="2800" b="0" i="0" u="none" strike="noStrike" cap="none" normalizeH="0" baseline="0" dirty="0" err="1" smtClean="0">
                <a:ln>
                  <a:noFill/>
                </a:ln>
                <a:solidFill>
                  <a:schemeClr val="tx1"/>
                </a:solidFill>
                <a:effectLst/>
                <a:latin typeface="Arial Unicode MS" panose="020B0604020202020204" pitchFamily="34" charset="-128"/>
              </a:rPr>
              <a:t>px</a:t>
            </a:r>
            <a:r>
              <a:rPr kumimoji="0" lang="en-US" sz="2800" b="0" i="0" u="none" strike="noStrike" cap="none" normalizeH="0" baseline="0" dirty="0" smtClean="0">
                <a:ln>
                  <a:noFill/>
                </a:ln>
                <a:solidFill>
                  <a:schemeClr val="tx1"/>
                </a:solidFill>
                <a:effectLst/>
                <a:latin typeface="Arial Unicode MS" panose="020B0604020202020204" pitchFamily="34" charset="-128"/>
              </a:rPr>
              <a:t>;</a:t>
            </a:r>
            <a:r>
              <a:rPr kumimoji="0" lang="en-US" sz="28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rPr>
              <a:t>The correct way is: </a:t>
            </a:r>
            <a:r>
              <a:rPr kumimoji="0" lang="en-US" sz="2800" b="0" i="0" u="none" strike="noStrike" cap="none" normalizeH="0" baseline="0" dirty="0" smtClean="0">
                <a:ln>
                  <a:noFill/>
                </a:ln>
                <a:solidFill>
                  <a:schemeClr val="tx1"/>
                </a:solidFill>
                <a:effectLst/>
                <a:latin typeface="Arial Unicode MS" panose="020B0604020202020204" pitchFamily="34" charset="-128"/>
              </a:rPr>
              <a:t>margin-left: 20px;</a:t>
            </a:r>
            <a:endParaRPr kumimoji="0" 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6641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Three Ways to Insert CSS</a:t>
            </a:r>
            <a:br>
              <a:rPr lang="en-US" b="1" dirty="0"/>
            </a:br>
            <a:endParaRPr lang="en-US" dirty="0"/>
          </a:p>
        </p:txBody>
      </p:sp>
      <p:sp>
        <p:nvSpPr>
          <p:cNvPr id="3" name="Content Placeholder 2"/>
          <p:cNvSpPr>
            <a:spLocks noGrp="1"/>
          </p:cNvSpPr>
          <p:nvPr>
            <p:ph sz="quarter" idx="1"/>
          </p:nvPr>
        </p:nvSpPr>
        <p:spPr/>
        <p:txBody>
          <a:bodyPr/>
          <a:lstStyle/>
          <a:p>
            <a:r>
              <a:rPr lang="en-US" dirty="0"/>
              <a:t>External style sheet</a:t>
            </a:r>
          </a:p>
          <a:p>
            <a:r>
              <a:rPr lang="en-US" dirty="0"/>
              <a:t>Internal style sheet</a:t>
            </a:r>
          </a:p>
          <a:p>
            <a:r>
              <a:rPr lang="en-US" dirty="0"/>
              <a:t>Inline style</a:t>
            </a:r>
          </a:p>
          <a:p>
            <a:endParaRPr lang="en-US" dirty="0"/>
          </a:p>
        </p:txBody>
      </p:sp>
    </p:spTree>
    <p:extLst>
      <p:ext uri="{BB962C8B-B14F-4D97-AF65-F5344CB8AC3E}">
        <p14:creationId xmlns:p14="http://schemas.microsoft.com/office/powerpoint/2010/main" val="3771661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External Style Sheet</a:t>
            </a:r>
            <a:br>
              <a:rPr lang="en-US" b="1" dirty="0"/>
            </a:br>
            <a:endParaRPr lang="en-US" dirty="0"/>
          </a:p>
        </p:txBody>
      </p:sp>
      <p:sp>
        <p:nvSpPr>
          <p:cNvPr id="3" name="Content Placeholder 2"/>
          <p:cNvSpPr>
            <a:spLocks noGrp="1"/>
          </p:cNvSpPr>
          <p:nvPr>
            <p:ph sz="quarter" idx="1"/>
          </p:nvPr>
        </p:nvSpPr>
        <p:spPr/>
        <p:txBody>
          <a:bodyPr/>
          <a:lstStyle/>
          <a:p>
            <a:r>
              <a:rPr lang="en-US" dirty="0"/>
              <a:t>&lt;head&gt;</a:t>
            </a:r>
            <a:br>
              <a:rPr lang="en-US" dirty="0"/>
            </a:br>
            <a:r>
              <a:rPr lang="en-US" dirty="0"/>
              <a:t>&lt;link </a:t>
            </a:r>
            <a:r>
              <a:rPr lang="en-US" dirty="0" err="1"/>
              <a:t>rel</a:t>
            </a:r>
            <a:r>
              <a:rPr lang="en-US" dirty="0"/>
              <a:t>="</a:t>
            </a:r>
            <a:r>
              <a:rPr lang="en-US" dirty="0" err="1"/>
              <a:t>stylesheet</a:t>
            </a:r>
            <a:r>
              <a:rPr lang="en-US" dirty="0"/>
              <a:t>" type="text/</a:t>
            </a:r>
            <a:r>
              <a:rPr lang="en-US" dirty="0" err="1"/>
              <a:t>css</a:t>
            </a:r>
            <a:r>
              <a:rPr lang="en-US" dirty="0"/>
              <a:t>" </a:t>
            </a:r>
            <a:r>
              <a:rPr lang="en-US" dirty="0" err="1"/>
              <a:t>href</a:t>
            </a:r>
            <a:r>
              <a:rPr lang="en-US" dirty="0"/>
              <a:t>="mystyle.css"&gt;</a:t>
            </a:r>
            <a:br>
              <a:rPr lang="en-US" dirty="0"/>
            </a:br>
            <a:r>
              <a:rPr lang="en-US" dirty="0"/>
              <a:t>&lt;/head&gt;</a:t>
            </a:r>
          </a:p>
          <a:p>
            <a:endParaRPr lang="en-US" dirty="0"/>
          </a:p>
        </p:txBody>
      </p:sp>
    </p:spTree>
    <p:extLst>
      <p:ext uri="{BB962C8B-B14F-4D97-AF65-F5344CB8AC3E}">
        <p14:creationId xmlns:p14="http://schemas.microsoft.com/office/powerpoint/2010/main" val="13246171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2092</TotalTime>
  <Words>1558</Words>
  <Application>Microsoft Office PowerPoint</Application>
  <PresentationFormat>On-screen Show (4:3)</PresentationFormat>
  <Paragraphs>208</Paragraphs>
  <Slides>46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 Unicode MS</vt:lpstr>
      <vt:lpstr>Arial</vt:lpstr>
      <vt:lpstr>Bookman Old Style</vt:lpstr>
      <vt:lpstr>Gill Sans MT</vt:lpstr>
      <vt:lpstr>Wingdings</vt:lpstr>
      <vt:lpstr>Wingdings 3</vt:lpstr>
      <vt:lpstr>Origin</vt:lpstr>
      <vt:lpstr>CSS Basics</vt:lpstr>
      <vt:lpstr>What is CSS?</vt:lpstr>
      <vt:lpstr>Example</vt:lpstr>
      <vt:lpstr>CSS</vt:lpstr>
      <vt:lpstr>CSS Solved a Big Problem </vt:lpstr>
      <vt:lpstr>CSS Syntax</vt:lpstr>
      <vt:lpstr>PowerPoint Presentation</vt:lpstr>
      <vt:lpstr>Three Ways to Insert CSS </vt:lpstr>
      <vt:lpstr>External Style Sheet </vt:lpstr>
      <vt:lpstr>Internal Style Sheet </vt:lpstr>
      <vt:lpstr>Inline Styles </vt:lpstr>
      <vt:lpstr>Multiple Style Sheets </vt:lpstr>
      <vt:lpstr>CSS Colors </vt:lpstr>
      <vt:lpstr>How does CSS work?</vt:lpstr>
      <vt:lpstr>What is the difference between ID and class?</vt:lpstr>
      <vt:lpstr>What does a CSS file look like?</vt:lpstr>
      <vt:lpstr>What does a CSS file look like?</vt:lpstr>
      <vt:lpstr>Adding IDs and Classes to HTML</vt:lpstr>
      <vt:lpstr>Adding IDs and Classes to HTML</vt:lpstr>
      <vt:lpstr>Defining Elements in CSS</vt:lpstr>
      <vt:lpstr>Writing CSS</vt:lpstr>
      <vt:lpstr>Writing CSS</vt:lpstr>
      <vt:lpstr>Writing CSS</vt:lpstr>
      <vt:lpstr>Writing CSS</vt:lpstr>
      <vt:lpstr>Writing CSS</vt:lpstr>
      <vt:lpstr>Writing CSS</vt:lpstr>
      <vt:lpstr>Writing CSS</vt:lpstr>
      <vt:lpstr>CSS Backgrounds </vt:lpstr>
      <vt:lpstr>Border Style </vt:lpstr>
      <vt:lpstr>CSS Margins </vt:lpstr>
      <vt:lpstr>CSS Padding </vt:lpstr>
      <vt:lpstr>Setting height and width </vt:lpstr>
      <vt:lpstr>CSS Text </vt:lpstr>
      <vt:lpstr>Contd – selects &lt;p&gt; with classes named as uppercase, lowercase etc..</vt:lpstr>
      <vt:lpstr>contd</vt:lpstr>
      <vt:lpstr>CSS Fonts (Selects &lt;p&gt; with class normal, italic</vt:lpstr>
      <vt:lpstr>CSS Links </vt:lpstr>
      <vt:lpstr>contd</vt:lpstr>
      <vt:lpstr>contd</vt:lpstr>
      <vt:lpstr>Contd – Button like Link</vt:lpstr>
      <vt:lpstr>CSS Lists </vt:lpstr>
      <vt:lpstr>CSS TABLE</vt:lpstr>
      <vt:lpstr>PADDING , Divider &amp; Alter color</vt:lpstr>
      <vt:lpstr>CSS Layout - The display Property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IS</cp:lastModifiedBy>
  <cp:revision>89</cp:revision>
  <dcterms:created xsi:type="dcterms:W3CDTF">2013-07-11T15:37:53Z</dcterms:created>
  <dcterms:modified xsi:type="dcterms:W3CDTF">2020-12-11T05:16:24Z</dcterms:modified>
</cp:coreProperties>
</file>