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91" r:id="rId2"/>
    <p:sldId id="259" r:id="rId3"/>
    <p:sldId id="264" r:id="rId4"/>
    <p:sldId id="261" r:id="rId5"/>
    <p:sldId id="289" r:id="rId6"/>
    <p:sldId id="265" r:id="rId7"/>
    <p:sldId id="267" r:id="rId8"/>
    <p:sldId id="287" r:id="rId9"/>
    <p:sldId id="284" r:id="rId10"/>
    <p:sldId id="286" r:id="rId11"/>
    <p:sldId id="281" r:id="rId12"/>
    <p:sldId id="263" r:id="rId13"/>
    <p:sldId id="275" r:id="rId14"/>
    <p:sldId id="277" r:id="rId15"/>
    <p:sldId id="276" r:id="rId16"/>
    <p:sldId id="266" r:id="rId17"/>
    <p:sldId id="280" r:id="rId18"/>
    <p:sldId id="290" r:id="rId19"/>
    <p:sldId id="282" r:id="rId20"/>
    <p:sldId id="271" r:id="rId21"/>
    <p:sldId id="262" r:id="rId22"/>
    <p:sldId id="272"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04" autoAdjust="0"/>
    <p:restoredTop sz="94660"/>
  </p:normalViewPr>
  <p:slideViewPr>
    <p:cSldViewPr snapToGrid="0">
      <p:cViewPr varScale="1">
        <p:scale>
          <a:sx n="70" d="100"/>
          <a:sy n="70" d="100"/>
        </p:scale>
        <p:origin x="3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37FB6A-595C-4314-8453-A0F95D56AB6A}" type="datetimeFigureOut">
              <a:rPr lang="en-US" smtClean="0"/>
              <a:t>4/12/2024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2625F-07ED-4BD1-875E-50C77B44610E}" type="slidenum">
              <a:rPr lang="en-US" smtClean="0"/>
              <a:t>‹#›</a:t>
            </a:fld>
            <a:endParaRPr lang="en-US"/>
          </a:p>
        </p:txBody>
      </p:sp>
    </p:spTree>
    <p:extLst>
      <p:ext uri="{BB962C8B-B14F-4D97-AF65-F5344CB8AC3E}">
        <p14:creationId xmlns:p14="http://schemas.microsoft.com/office/powerpoint/2010/main" val="2324196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C2625F-07ED-4BD1-875E-50C77B44610E}" type="slidenum">
              <a:rPr lang="en-US" smtClean="0"/>
              <a:t>4</a:t>
            </a:fld>
            <a:endParaRPr lang="en-US"/>
          </a:p>
        </p:txBody>
      </p:sp>
    </p:spTree>
    <p:extLst>
      <p:ext uri="{BB962C8B-B14F-4D97-AF65-F5344CB8AC3E}">
        <p14:creationId xmlns:p14="http://schemas.microsoft.com/office/powerpoint/2010/main" val="3754359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C2625F-07ED-4BD1-875E-50C77B44610E}" type="slidenum">
              <a:rPr lang="en-US" smtClean="0"/>
              <a:t>6</a:t>
            </a:fld>
            <a:endParaRPr lang="en-US"/>
          </a:p>
        </p:txBody>
      </p:sp>
    </p:spTree>
    <p:extLst>
      <p:ext uri="{BB962C8B-B14F-4D97-AF65-F5344CB8AC3E}">
        <p14:creationId xmlns:p14="http://schemas.microsoft.com/office/powerpoint/2010/main" val="798647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C2625F-07ED-4BD1-875E-50C77B44610E}" type="slidenum">
              <a:rPr lang="en-US" smtClean="0"/>
              <a:t>11</a:t>
            </a:fld>
            <a:endParaRPr lang="en-US"/>
          </a:p>
        </p:txBody>
      </p:sp>
    </p:spTree>
    <p:extLst>
      <p:ext uri="{BB962C8B-B14F-4D97-AF65-F5344CB8AC3E}">
        <p14:creationId xmlns:p14="http://schemas.microsoft.com/office/powerpoint/2010/main" val="223568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C2625F-07ED-4BD1-875E-50C77B44610E}" type="slidenum">
              <a:rPr lang="en-US" smtClean="0"/>
              <a:t>12</a:t>
            </a:fld>
            <a:endParaRPr lang="en-US"/>
          </a:p>
        </p:txBody>
      </p:sp>
    </p:spTree>
    <p:extLst>
      <p:ext uri="{BB962C8B-B14F-4D97-AF65-F5344CB8AC3E}">
        <p14:creationId xmlns:p14="http://schemas.microsoft.com/office/powerpoint/2010/main" val="2746049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C2625F-07ED-4BD1-875E-50C77B44610E}" type="slidenum">
              <a:rPr lang="en-US" smtClean="0"/>
              <a:t>22</a:t>
            </a:fld>
            <a:endParaRPr lang="en-US"/>
          </a:p>
        </p:txBody>
      </p:sp>
    </p:spTree>
    <p:extLst>
      <p:ext uri="{BB962C8B-B14F-4D97-AF65-F5344CB8AC3E}">
        <p14:creationId xmlns:p14="http://schemas.microsoft.com/office/powerpoint/2010/main" val="268798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5ED74-BB47-A005-5C5A-AFF5E8853B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163513-F1D5-B3A2-2F64-8557DB7C6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CFD6D5-6F8B-01E7-70E9-68A053CE1D4C}"/>
              </a:ext>
            </a:extLst>
          </p:cNvPr>
          <p:cNvSpPr>
            <a:spLocks noGrp="1"/>
          </p:cNvSpPr>
          <p:nvPr>
            <p:ph type="dt" sz="half" idx="10"/>
          </p:nvPr>
        </p:nvSpPr>
        <p:spPr/>
        <p:txBody>
          <a:bodyPr/>
          <a:lstStyle/>
          <a:p>
            <a:fld id="{D9F5CE7B-9812-4F4D-843E-6F997DAFDF65}" type="datetimeFigureOut">
              <a:rPr lang="en-US" smtClean="0"/>
              <a:t>4/12/2024</a:t>
            </a:fld>
            <a:endParaRPr lang="en-US"/>
          </a:p>
        </p:txBody>
      </p:sp>
      <p:sp>
        <p:nvSpPr>
          <p:cNvPr id="5" name="Footer Placeholder 4">
            <a:extLst>
              <a:ext uri="{FF2B5EF4-FFF2-40B4-BE49-F238E27FC236}">
                <a16:creationId xmlns:a16="http://schemas.microsoft.com/office/drawing/2014/main" id="{907FEB64-ADB2-35D4-9589-E57F90C49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3212D9-180E-BF64-9BD3-8F455FBDDD6B}"/>
              </a:ext>
            </a:extLst>
          </p:cNvPr>
          <p:cNvSpPr>
            <a:spLocks noGrp="1"/>
          </p:cNvSpPr>
          <p:nvPr>
            <p:ph type="sldNum" sz="quarter" idx="12"/>
          </p:nvPr>
        </p:nvSpPr>
        <p:spPr/>
        <p:txBody>
          <a:bodyPr/>
          <a:lstStyle/>
          <a:p>
            <a:fld id="{B6D8516B-AC2E-475E-942D-E5054EDFE557}" type="slidenum">
              <a:rPr lang="en-US" smtClean="0"/>
              <a:t>‹#›</a:t>
            </a:fld>
            <a:endParaRPr lang="en-US"/>
          </a:p>
        </p:txBody>
      </p:sp>
    </p:spTree>
    <p:extLst>
      <p:ext uri="{BB962C8B-B14F-4D97-AF65-F5344CB8AC3E}">
        <p14:creationId xmlns:p14="http://schemas.microsoft.com/office/powerpoint/2010/main" val="1502662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FC2F1-3D30-E08D-7869-0D9C809669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F53B17-5616-F9C1-BEAD-4042B8901B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55DA1-E622-4376-F374-6238CA6A22A4}"/>
              </a:ext>
            </a:extLst>
          </p:cNvPr>
          <p:cNvSpPr>
            <a:spLocks noGrp="1"/>
          </p:cNvSpPr>
          <p:nvPr>
            <p:ph type="dt" sz="half" idx="10"/>
          </p:nvPr>
        </p:nvSpPr>
        <p:spPr/>
        <p:txBody>
          <a:bodyPr/>
          <a:lstStyle/>
          <a:p>
            <a:fld id="{D9F5CE7B-9812-4F4D-843E-6F997DAFDF65}" type="datetimeFigureOut">
              <a:rPr lang="en-US" smtClean="0"/>
              <a:t>4/12/2024</a:t>
            </a:fld>
            <a:endParaRPr lang="en-US"/>
          </a:p>
        </p:txBody>
      </p:sp>
      <p:sp>
        <p:nvSpPr>
          <p:cNvPr id="5" name="Footer Placeholder 4">
            <a:extLst>
              <a:ext uri="{FF2B5EF4-FFF2-40B4-BE49-F238E27FC236}">
                <a16:creationId xmlns:a16="http://schemas.microsoft.com/office/drawing/2014/main" id="{1499F9A8-23FA-438C-D68E-0E233124A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4DDA7-F99E-4761-EAB0-E9D5F19FF120}"/>
              </a:ext>
            </a:extLst>
          </p:cNvPr>
          <p:cNvSpPr>
            <a:spLocks noGrp="1"/>
          </p:cNvSpPr>
          <p:nvPr>
            <p:ph type="sldNum" sz="quarter" idx="12"/>
          </p:nvPr>
        </p:nvSpPr>
        <p:spPr/>
        <p:txBody>
          <a:bodyPr/>
          <a:lstStyle/>
          <a:p>
            <a:fld id="{B6D8516B-AC2E-475E-942D-E5054EDFE557}" type="slidenum">
              <a:rPr lang="en-US" smtClean="0"/>
              <a:t>‹#›</a:t>
            </a:fld>
            <a:endParaRPr lang="en-US"/>
          </a:p>
        </p:txBody>
      </p:sp>
    </p:spTree>
    <p:extLst>
      <p:ext uri="{BB962C8B-B14F-4D97-AF65-F5344CB8AC3E}">
        <p14:creationId xmlns:p14="http://schemas.microsoft.com/office/powerpoint/2010/main" val="85033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971292-0BAB-A2DE-D840-2D5BD405A9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D09A99-8B64-D612-04BD-0D8E419BD7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DEF9CB-49C7-77A1-02B8-6144E9727B5D}"/>
              </a:ext>
            </a:extLst>
          </p:cNvPr>
          <p:cNvSpPr>
            <a:spLocks noGrp="1"/>
          </p:cNvSpPr>
          <p:nvPr>
            <p:ph type="dt" sz="half" idx="10"/>
          </p:nvPr>
        </p:nvSpPr>
        <p:spPr/>
        <p:txBody>
          <a:bodyPr/>
          <a:lstStyle/>
          <a:p>
            <a:fld id="{D9F5CE7B-9812-4F4D-843E-6F997DAFDF65}" type="datetimeFigureOut">
              <a:rPr lang="en-US" smtClean="0"/>
              <a:t>4/12/2024</a:t>
            </a:fld>
            <a:endParaRPr lang="en-US"/>
          </a:p>
        </p:txBody>
      </p:sp>
      <p:sp>
        <p:nvSpPr>
          <p:cNvPr id="5" name="Footer Placeholder 4">
            <a:extLst>
              <a:ext uri="{FF2B5EF4-FFF2-40B4-BE49-F238E27FC236}">
                <a16:creationId xmlns:a16="http://schemas.microsoft.com/office/drawing/2014/main" id="{D0A295CC-2CAA-C801-4F26-FBB17DB88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DBEE68-9A7A-FB0A-75AC-1E90567EBFA0}"/>
              </a:ext>
            </a:extLst>
          </p:cNvPr>
          <p:cNvSpPr>
            <a:spLocks noGrp="1"/>
          </p:cNvSpPr>
          <p:nvPr>
            <p:ph type="sldNum" sz="quarter" idx="12"/>
          </p:nvPr>
        </p:nvSpPr>
        <p:spPr/>
        <p:txBody>
          <a:bodyPr/>
          <a:lstStyle/>
          <a:p>
            <a:fld id="{B6D8516B-AC2E-475E-942D-E5054EDFE557}" type="slidenum">
              <a:rPr lang="en-US" smtClean="0"/>
              <a:t>‹#›</a:t>
            </a:fld>
            <a:endParaRPr lang="en-US"/>
          </a:p>
        </p:txBody>
      </p:sp>
    </p:spTree>
    <p:extLst>
      <p:ext uri="{BB962C8B-B14F-4D97-AF65-F5344CB8AC3E}">
        <p14:creationId xmlns:p14="http://schemas.microsoft.com/office/powerpoint/2010/main" val="1617952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4/12/2024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4349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F75E-96D3-C69F-610E-A12DE75259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03FB06-28C4-654A-9590-125FE52CB2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F839DC-A34A-DD52-3BC1-F0AFB3CF9E53}"/>
              </a:ext>
            </a:extLst>
          </p:cNvPr>
          <p:cNvSpPr>
            <a:spLocks noGrp="1"/>
          </p:cNvSpPr>
          <p:nvPr>
            <p:ph type="dt" sz="half" idx="10"/>
          </p:nvPr>
        </p:nvSpPr>
        <p:spPr/>
        <p:txBody>
          <a:bodyPr/>
          <a:lstStyle/>
          <a:p>
            <a:fld id="{D9F5CE7B-9812-4F4D-843E-6F997DAFDF65}" type="datetimeFigureOut">
              <a:rPr lang="en-US" smtClean="0"/>
              <a:t>4/12/2024</a:t>
            </a:fld>
            <a:endParaRPr lang="en-US"/>
          </a:p>
        </p:txBody>
      </p:sp>
      <p:sp>
        <p:nvSpPr>
          <p:cNvPr id="5" name="Footer Placeholder 4">
            <a:extLst>
              <a:ext uri="{FF2B5EF4-FFF2-40B4-BE49-F238E27FC236}">
                <a16:creationId xmlns:a16="http://schemas.microsoft.com/office/drawing/2014/main" id="{62C6015F-ADBC-9020-D42F-D3D883210C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6E9F3-1ED5-BD1E-33F2-3B5B9A54E2E9}"/>
              </a:ext>
            </a:extLst>
          </p:cNvPr>
          <p:cNvSpPr>
            <a:spLocks noGrp="1"/>
          </p:cNvSpPr>
          <p:nvPr>
            <p:ph type="sldNum" sz="quarter" idx="12"/>
          </p:nvPr>
        </p:nvSpPr>
        <p:spPr/>
        <p:txBody>
          <a:bodyPr/>
          <a:lstStyle/>
          <a:p>
            <a:fld id="{B6D8516B-AC2E-475E-942D-E5054EDFE557}" type="slidenum">
              <a:rPr lang="en-US" smtClean="0"/>
              <a:t>‹#›</a:t>
            </a:fld>
            <a:endParaRPr lang="en-US"/>
          </a:p>
        </p:txBody>
      </p:sp>
    </p:spTree>
    <p:extLst>
      <p:ext uri="{BB962C8B-B14F-4D97-AF65-F5344CB8AC3E}">
        <p14:creationId xmlns:p14="http://schemas.microsoft.com/office/powerpoint/2010/main" val="98687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FC3A9-FF98-0064-0745-1AACF35ED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790607-2004-C76C-712B-A516D1E673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2B35B7-78A2-230C-9ADC-DC1D1D8928EF}"/>
              </a:ext>
            </a:extLst>
          </p:cNvPr>
          <p:cNvSpPr>
            <a:spLocks noGrp="1"/>
          </p:cNvSpPr>
          <p:nvPr>
            <p:ph type="dt" sz="half" idx="10"/>
          </p:nvPr>
        </p:nvSpPr>
        <p:spPr/>
        <p:txBody>
          <a:bodyPr/>
          <a:lstStyle/>
          <a:p>
            <a:fld id="{D9F5CE7B-9812-4F4D-843E-6F997DAFDF65}" type="datetimeFigureOut">
              <a:rPr lang="en-US" smtClean="0"/>
              <a:t>4/12/2024</a:t>
            </a:fld>
            <a:endParaRPr lang="en-US"/>
          </a:p>
        </p:txBody>
      </p:sp>
      <p:sp>
        <p:nvSpPr>
          <p:cNvPr id="5" name="Footer Placeholder 4">
            <a:extLst>
              <a:ext uri="{FF2B5EF4-FFF2-40B4-BE49-F238E27FC236}">
                <a16:creationId xmlns:a16="http://schemas.microsoft.com/office/drawing/2014/main" id="{CB551A47-59AF-65F7-0F17-63073667D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2FC70-B162-7331-E2ED-B8CF5585DEB2}"/>
              </a:ext>
            </a:extLst>
          </p:cNvPr>
          <p:cNvSpPr>
            <a:spLocks noGrp="1"/>
          </p:cNvSpPr>
          <p:nvPr>
            <p:ph type="sldNum" sz="quarter" idx="12"/>
          </p:nvPr>
        </p:nvSpPr>
        <p:spPr/>
        <p:txBody>
          <a:bodyPr/>
          <a:lstStyle/>
          <a:p>
            <a:fld id="{B6D8516B-AC2E-475E-942D-E5054EDFE557}" type="slidenum">
              <a:rPr lang="en-US" smtClean="0"/>
              <a:t>‹#›</a:t>
            </a:fld>
            <a:endParaRPr lang="en-US"/>
          </a:p>
        </p:txBody>
      </p:sp>
    </p:spTree>
    <p:extLst>
      <p:ext uri="{BB962C8B-B14F-4D97-AF65-F5344CB8AC3E}">
        <p14:creationId xmlns:p14="http://schemas.microsoft.com/office/powerpoint/2010/main" val="3623967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8F10-EB6A-A564-F82C-90C8D9333A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42AE35-FB39-574C-5BA4-105079903D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D9FB56-D543-71FE-6599-2814EB9676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994C3F-927C-4AB5-B115-6BB39CC4F14F}"/>
              </a:ext>
            </a:extLst>
          </p:cNvPr>
          <p:cNvSpPr>
            <a:spLocks noGrp="1"/>
          </p:cNvSpPr>
          <p:nvPr>
            <p:ph type="dt" sz="half" idx="10"/>
          </p:nvPr>
        </p:nvSpPr>
        <p:spPr/>
        <p:txBody>
          <a:bodyPr/>
          <a:lstStyle/>
          <a:p>
            <a:fld id="{D9F5CE7B-9812-4F4D-843E-6F997DAFDF65}" type="datetimeFigureOut">
              <a:rPr lang="en-US" smtClean="0"/>
              <a:t>4/12/2024</a:t>
            </a:fld>
            <a:endParaRPr lang="en-US"/>
          </a:p>
        </p:txBody>
      </p:sp>
      <p:sp>
        <p:nvSpPr>
          <p:cNvPr id="6" name="Footer Placeholder 5">
            <a:extLst>
              <a:ext uri="{FF2B5EF4-FFF2-40B4-BE49-F238E27FC236}">
                <a16:creationId xmlns:a16="http://schemas.microsoft.com/office/drawing/2014/main" id="{956FECCF-7B89-5E99-98CF-A766412B4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FC975D-4603-3151-A3D4-3BBBFDAB01A0}"/>
              </a:ext>
            </a:extLst>
          </p:cNvPr>
          <p:cNvSpPr>
            <a:spLocks noGrp="1"/>
          </p:cNvSpPr>
          <p:nvPr>
            <p:ph type="sldNum" sz="quarter" idx="12"/>
          </p:nvPr>
        </p:nvSpPr>
        <p:spPr/>
        <p:txBody>
          <a:bodyPr/>
          <a:lstStyle/>
          <a:p>
            <a:fld id="{B6D8516B-AC2E-475E-942D-E5054EDFE557}" type="slidenum">
              <a:rPr lang="en-US" smtClean="0"/>
              <a:t>‹#›</a:t>
            </a:fld>
            <a:endParaRPr lang="en-US"/>
          </a:p>
        </p:txBody>
      </p:sp>
    </p:spTree>
    <p:extLst>
      <p:ext uri="{BB962C8B-B14F-4D97-AF65-F5344CB8AC3E}">
        <p14:creationId xmlns:p14="http://schemas.microsoft.com/office/powerpoint/2010/main" val="327912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37279-ECBB-F06B-1019-0C6A26BB31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AF0411-B13B-3B00-39E1-76A8BBC936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D2D92A-8858-FFD5-A62B-E15B482D7C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B785CF-82A7-2463-AE06-6339F9C0D2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A0ED21-83A6-A08B-E7F8-E70760E05F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36FFCC-A60B-1A51-348A-D1599548194B}"/>
              </a:ext>
            </a:extLst>
          </p:cNvPr>
          <p:cNvSpPr>
            <a:spLocks noGrp="1"/>
          </p:cNvSpPr>
          <p:nvPr>
            <p:ph type="dt" sz="half" idx="10"/>
          </p:nvPr>
        </p:nvSpPr>
        <p:spPr/>
        <p:txBody>
          <a:bodyPr/>
          <a:lstStyle/>
          <a:p>
            <a:fld id="{D9F5CE7B-9812-4F4D-843E-6F997DAFDF65}" type="datetimeFigureOut">
              <a:rPr lang="en-US" smtClean="0"/>
              <a:t>4/12/2024</a:t>
            </a:fld>
            <a:endParaRPr lang="en-US"/>
          </a:p>
        </p:txBody>
      </p:sp>
      <p:sp>
        <p:nvSpPr>
          <p:cNvPr id="8" name="Footer Placeholder 7">
            <a:extLst>
              <a:ext uri="{FF2B5EF4-FFF2-40B4-BE49-F238E27FC236}">
                <a16:creationId xmlns:a16="http://schemas.microsoft.com/office/drawing/2014/main" id="{1DB4C083-CAC7-8458-E256-F837EFA762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C11579-7C00-10E4-B53C-1A81E158DC21}"/>
              </a:ext>
            </a:extLst>
          </p:cNvPr>
          <p:cNvSpPr>
            <a:spLocks noGrp="1"/>
          </p:cNvSpPr>
          <p:nvPr>
            <p:ph type="sldNum" sz="quarter" idx="12"/>
          </p:nvPr>
        </p:nvSpPr>
        <p:spPr/>
        <p:txBody>
          <a:bodyPr/>
          <a:lstStyle/>
          <a:p>
            <a:fld id="{B6D8516B-AC2E-475E-942D-E5054EDFE557}" type="slidenum">
              <a:rPr lang="en-US" smtClean="0"/>
              <a:t>‹#›</a:t>
            </a:fld>
            <a:endParaRPr lang="en-US"/>
          </a:p>
        </p:txBody>
      </p:sp>
    </p:spTree>
    <p:extLst>
      <p:ext uri="{BB962C8B-B14F-4D97-AF65-F5344CB8AC3E}">
        <p14:creationId xmlns:p14="http://schemas.microsoft.com/office/powerpoint/2010/main" val="3463557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7140-0F81-EEE6-AE8F-FB933A2E43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092C03-22E8-C975-D5AA-3ECAB0A861E3}"/>
              </a:ext>
            </a:extLst>
          </p:cNvPr>
          <p:cNvSpPr>
            <a:spLocks noGrp="1"/>
          </p:cNvSpPr>
          <p:nvPr>
            <p:ph type="dt" sz="half" idx="10"/>
          </p:nvPr>
        </p:nvSpPr>
        <p:spPr/>
        <p:txBody>
          <a:bodyPr/>
          <a:lstStyle/>
          <a:p>
            <a:fld id="{D9F5CE7B-9812-4F4D-843E-6F997DAFDF65}" type="datetimeFigureOut">
              <a:rPr lang="en-US" smtClean="0"/>
              <a:t>4/12/2024</a:t>
            </a:fld>
            <a:endParaRPr lang="en-US"/>
          </a:p>
        </p:txBody>
      </p:sp>
      <p:sp>
        <p:nvSpPr>
          <p:cNvPr id="4" name="Footer Placeholder 3">
            <a:extLst>
              <a:ext uri="{FF2B5EF4-FFF2-40B4-BE49-F238E27FC236}">
                <a16:creationId xmlns:a16="http://schemas.microsoft.com/office/drawing/2014/main" id="{C6540932-78B1-8B2F-8D6A-261922F0D7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7D6C3F-A7E8-D6CD-945F-30A96D070EC3}"/>
              </a:ext>
            </a:extLst>
          </p:cNvPr>
          <p:cNvSpPr>
            <a:spLocks noGrp="1"/>
          </p:cNvSpPr>
          <p:nvPr>
            <p:ph type="sldNum" sz="quarter" idx="12"/>
          </p:nvPr>
        </p:nvSpPr>
        <p:spPr/>
        <p:txBody>
          <a:bodyPr/>
          <a:lstStyle/>
          <a:p>
            <a:fld id="{B6D8516B-AC2E-475E-942D-E5054EDFE557}" type="slidenum">
              <a:rPr lang="en-US" smtClean="0"/>
              <a:t>‹#›</a:t>
            </a:fld>
            <a:endParaRPr lang="en-US"/>
          </a:p>
        </p:txBody>
      </p:sp>
    </p:spTree>
    <p:extLst>
      <p:ext uri="{BB962C8B-B14F-4D97-AF65-F5344CB8AC3E}">
        <p14:creationId xmlns:p14="http://schemas.microsoft.com/office/powerpoint/2010/main" val="959669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BBC283-87F1-5570-26B9-7FBD5163F4BA}"/>
              </a:ext>
            </a:extLst>
          </p:cNvPr>
          <p:cNvSpPr>
            <a:spLocks noGrp="1"/>
          </p:cNvSpPr>
          <p:nvPr>
            <p:ph type="dt" sz="half" idx="10"/>
          </p:nvPr>
        </p:nvSpPr>
        <p:spPr/>
        <p:txBody>
          <a:bodyPr/>
          <a:lstStyle/>
          <a:p>
            <a:fld id="{D9F5CE7B-9812-4F4D-843E-6F997DAFDF65}" type="datetimeFigureOut">
              <a:rPr lang="en-US" smtClean="0"/>
              <a:t>4/12/2024</a:t>
            </a:fld>
            <a:endParaRPr lang="en-US"/>
          </a:p>
        </p:txBody>
      </p:sp>
      <p:sp>
        <p:nvSpPr>
          <p:cNvPr id="3" name="Footer Placeholder 2">
            <a:extLst>
              <a:ext uri="{FF2B5EF4-FFF2-40B4-BE49-F238E27FC236}">
                <a16:creationId xmlns:a16="http://schemas.microsoft.com/office/drawing/2014/main" id="{43C850FD-C200-2CB5-1F2D-19E593F836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2BED9E-A1B8-052B-FDC0-9DD9201F3077}"/>
              </a:ext>
            </a:extLst>
          </p:cNvPr>
          <p:cNvSpPr>
            <a:spLocks noGrp="1"/>
          </p:cNvSpPr>
          <p:nvPr>
            <p:ph type="sldNum" sz="quarter" idx="12"/>
          </p:nvPr>
        </p:nvSpPr>
        <p:spPr/>
        <p:txBody>
          <a:bodyPr/>
          <a:lstStyle/>
          <a:p>
            <a:fld id="{B6D8516B-AC2E-475E-942D-E5054EDFE557}" type="slidenum">
              <a:rPr lang="en-US" smtClean="0"/>
              <a:t>‹#›</a:t>
            </a:fld>
            <a:endParaRPr lang="en-US"/>
          </a:p>
        </p:txBody>
      </p:sp>
    </p:spTree>
    <p:extLst>
      <p:ext uri="{BB962C8B-B14F-4D97-AF65-F5344CB8AC3E}">
        <p14:creationId xmlns:p14="http://schemas.microsoft.com/office/powerpoint/2010/main" val="781298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F306-B579-12C3-F046-9D1D136DB5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E330F2-92B4-D8B7-03ED-A0663545E8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4DF5D1-AD0B-D04A-689E-AD1AC81D9F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8F0C85-11CA-925C-4D7D-7FE2162B9CF1}"/>
              </a:ext>
            </a:extLst>
          </p:cNvPr>
          <p:cNvSpPr>
            <a:spLocks noGrp="1"/>
          </p:cNvSpPr>
          <p:nvPr>
            <p:ph type="dt" sz="half" idx="10"/>
          </p:nvPr>
        </p:nvSpPr>
        <p:spPr/>
        <p:txBody>
          <a:bodyPr/>
          <a:lstStyle/>
          <a:p>
            <a:fld id="{D9F5CE7B-9812-4F4D-843E-6F997DAFDF65}" type="datetimeFigureOut">
              <a:rPr lang="en-US" smtClean="0"/>
              <a:t>4/12/2024</a:t>
            </a:fld>
            <a:endParaRPr lang="en-US"/>
          </a:p>
        </p:txBody>
      </p:sp>
      <p:sp>
        <p:nvSpPr>
          <p:cNvPr id="6" name="Footer Placeholder 5">
            <a:extLst>
              <a:ext uri="{FF2B5EF4-FFF2-40B4-BE49-F238E27FC236}">
                <a16:creationId xmlns:a16="http://schemas.microsoft.com/office/drawing/2014/main" id="{A28574CC-EC4C-F0E8-266E-0DF8E4F719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B2B7D-15DD-2198-8D29-65CC054ADD04}"/>
              </a:ext>
            </a:extLst>
          </p:cNvPr>
          <p:cNvSpPr>
            <a:spLocks noGrp="1"/>
          </p:cNvSpPr>
          <p:nvPr>
            <p:ph type="sldNum" sz="quarter" idx="12"/>
          </p:nvPr>
        </p:nvSpPr>
        <p:spPr/>
        <p:txBody>
          <a:bodyPr/>
          <a:lstStyle/>
          <a:p>
            <a:fld id="{B6D8516B-AC2E-475E-942D-E5054EDFE557}" type="slidenum">
              <a:rPr lang="en-US" smtClean="0"/>
              <a:t>‹#›</a:t>
            </a:fld>
            <a:endParaRPr lang="en-US"/>
          </a:p>
        </p:txBody>
      </p:sp>
    </p:spTree>
    <p:extLst>
      <p:ext uri="{BB962C8B-B14F-4D97-AF65-F5344CB8AC3E}">
        <p14:creationId xmlns:p14="http://schemas.microsoft.com/office/powerpoint/2010/main" val="149744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28B05-4442-9412-4CC6-A8322D12EF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1A4653-5011-A421-886C-908BE1E94B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A676AF-034F-4EB9-6BD8-24418C9156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06E30-979F-7355-FE27-FD097F0B13D4}"/>
              </a:ext>
            </a:extLst>
          </p:cNvPr>
          <p:cNvSpPr>
            <a:spLocks noGrp="1"/>
          </p:cNvSpPr>
          <p:nvPr>
            <p:ph type="dt" sz="half" idx="10"/>
          </p:nvPr>
        </p:nvSpPr>
        <p:spPr/>
        <p:txBody>
          <a:bodyPr/>
          <a:lstStyle/>
          <a:p>
            <a:fld id="{D9F5CE7B-9812-4F4D-843E-6F997DAFDF65}" type="datetimeFigureOut">
              <a:rPr lang="en-US" smtClean="0"/>
              <a:t>4/12/2024</a:t>
            </a:fld>
            <a:endParaRPr lang="en-US"/>
          </a:p>
        </p:txBody>
      </p:sp>
      <p:sp>
        <p:nvSpPr>
          <p:cNvPr id="6" name="Footer Placeholder 5">
            <a:extLst>
              <a:ext uri="{FF2B5EF4-FFF2-40B4-BE49-F238E27FC236}">
                <a16:creationId xmlns:a16="http://schemas.microsoft.com/office/drawing/2014/main" id="{300C0DAB-10CA-0DFE-1F04-6C0E03BE30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0A10F-6937-DEAC-71D3-8634F5EBF77E}"/>
              </a:ext>
            </a:extLst>
          </p:cNvPr>
          <p:cNvSpPr>
            <a:spLocks noGrp="1"/>
          </p:cNvSpPr>
          <p:nvPr>
            <p:ph type="sldNum" sz="quarter" idx="12"/>
          </p:nvPr>
        </p:nvSpPr>
        <p:spPr/>
        <p:txBody>
          <a:bodyPr/>
          <a:lstStyle/>
          <a:p>
            <a:fld id="{B6D8516B-AC2E-475E-942D-E5054EDFE557}" type="slidenum">
              <a:rPr lang="en-US" smtClean="0"/>
              <a:t>‹#›</a:t>
            </a:fld>
            <a:endParaRPr lang="en-US"/>
          </a:p>
        </p:txBody>
      </p:sp>
    </p:spTree>
    <p:extLst>
      <p:ext uri="{BB962C8B-B14F-4D97-AF65-F5344CB8AC3E}">
        <p14:creationId xmlns:p14="http://schemas.microsoft.com/office/powerpoint/2010/main" val="297040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B0D3D3-CBC1-6E80-8423-630AB871E1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470D3C-D0CA-C0F3-D6F4-F3FEA7E6BF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66E875-3694-AA25-DE73-81A248DA83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5CE7B-9812-4F4D-843E-6F997DAFDF65}" type="datetimeFigureOut">
              <a:rPr lang="en-US" smtClean="0"/>
              <a:t>4/12/2024</a:t>
            </a:fld>
            <a:endParaRPr lang="en-US"/>
          </a:p>
        </p:txBody>
      </p:sp>
      <p:sp>
        <p:nvSpPr>
          <p:cNvPr id="5" name="Footer Placeholder 4">
            <a:extLst>
              <a:ext uri="{FF2B5EF4-FFF2-40B4-BE49-F238E27FC236}">
                <a16:creationId xmlns:a16="http://schemas.microsoft.com/office/drawing/2014/main" id="{17572E31-4DAC-2BAF-7DEC-CE03F6036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DDC76F-E893-3BE5-C4DE-5DF361B844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8516B-AC2E-475E-942D-E5054EDFE557}" type="slidenum">
              <a:rPr lang="en-US" smtClean="0"/>
              <a:t>‹#›</a:t>
            </a:fld>
            <a:endParaRPr lang="en-US"/>
          </a:p>
        </p:txBody>
      </p:sp>
    </p:spTree>
    <p:extLst>
      <p:ext uri="{BB962C8B-B14F-4D97-AF65-F5344CB8AC3E}">
        <p14:creationId xmlns:p14="http://schemas.microsoft.com/office/powerpoint/2010/main" val="3527417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6.svg"/></Relationships>
</file>

<file path=ppt/slides/_rels/slide12.xml.rels><?xml version="1.0" encoding="UTF-8" standalone="yes"?>
<Relationships xmlns="http://schemas.openxmlformats.org/package/2006/relationships"><Relationship Id="rId8" Type="http://schemas.microsoft.com/office/2007/relationships/hdphoto" Target="../media/hdphoto8.wdp"/><Relationship Id="rId13" Type="http://schemas.openxmlformats.org/officeDocument/2006/relationships/image" Target="../media/image43.png"/><Relationship Id="rId3" Type="http://schemas.openxmlformats.org/officeDocument/2006/relationships/image" Target="../media/image37.png"/><Relationship Id="rId7" Type="http://schemas.openxmlformats.org/officeDocument/2006/relationships/image" Target="../media/image39.png"/><Relationship Id="rId12" Type="http://schemas.openxmlformats.org/officeDocument/2006/relationships/image" Target="../media/image42.png"/><Relationship Id="rId17" Type="http://schemas.microsoft.com/office/2007/relationships/hdphoto" Target="../media/hdphoto9.wdp"/><Relationship Id="rId2" Type="http://schemas.openxmlformats.org/officeDocument/2006/relationships/notesSlide" Target="../notesSlides/notesSlide4.xml"/><Relationship Id="rId16"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38.png"/><Relationship Id="rId11" Type="http://schemas.microsoft.com/office/2007/relationships/hdphoto" Target="../media/hdphoto3.wdp"/><Relationship Id="rId5" Type="http://schemas.microsoft.com/office/2007/relationships/hdphoto" Target="../media/hdphoto2.wdp"/><Relationship Id="rId15" Type="http://schemas.openxmlformats.org/officeDocument/2006/relationships/image" Target="../media/image45.svg"/><Relationship Id="rId10" Type="http://schemas.openxmlformats.org/officeDocument/2006/relationships/image" Target="../media/image41.png"/><Relationship Id="rId4" Type="http://schemas.openxmlformats.org/officeDocument/2006/relationships/image" Target="../media/image24.png"/><Relationship Id="rId9" Type="http://schemas.openxmlformats.org/officeDocument/2006/relationships/image" Target="../media/image40.png"/><Relationship Id="rId14"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microsoft.com/office/2007/relationships/hdphoto" Target="../media/hdphoto11.wdp"/><Relationship Id="rId13" Type="http://schemas.microsoft.com/office/2007/relationships/hdphoto" Target="../media/hdphoto13.wdp"/><Relationship Id="rId3" Type="http://schemas.openxmlformats.org/officeDocument/2006/relationships/image" Target="../media/image51.png"/><Relationship Id="rId7" Type="http://schemas.openxmlformats.org/officeDocument/2006/relationships/image" Target="../media/image52.png"/><Relationship Id="rId12"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54.png"/><Relationship Id="rId5" Type="http://schemas.openxmlformats.org/officeDocument/2006/relationships/image" Target="../media/image10.png"/><Relationship Id="rId10" Type="http://schemas.microsoft.com/office/2007/relationships/hdphoto" Target="../media/hdphoto12.wdp"/><Relationship Id="rId4" Type="http://schemas.microsoft.com/office/2007/relationships/hdphoto" Target="../media/hdphoto10.wdp"/><Relationship Id="rId9" Type="http://schemas.openxmlformats.org/officeDocument/2006/relationships/image" Target="../media/image5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fif"/><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microsoft.com/office/2007/relationships/hdphoto" Target="../media/hdphoto14.wdp"/><Relationship Id="rId13" Type="http://schemas.openxmlformats.org/officeDocument/2006/relationships/image" Target="../media/image62.png"/><Relationship Id="rId3" Type="http://schemas.openxmlformats.org/officeDocument/2006/relationships/image" Target="../media/image57.jfif"/><Relationship Id="rId7" Type="http://schemas.openxmlformats.org/officeDocument/2006/relationships/image" Target="../media/image59.png"/><Relationship Id="rId12" Type="http://schemas.microsoft.com/office/2007/relationships/hdphoto" Target="../media/hdphoto15.wdp"/><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8.svg"/><Relationship Id="rId11" Type="http://schemas.openxmlformats.org/officeDocument/2006/relationships/image" Target="../media/image61.png"/><Relationship Id="rId5" Type="http://schemas.openxmlformats.org/officeDocument/2006/relationships/image" Target="../media/image27.png"/><Relationship Id="rId10" Type="http://schemas.microsoft.com/office/2007/relationships/hdphoto" Target="../media/hdphoto3.wdp"/><Relationship Id="rId4" Type="http://schemas.openxmlformats.org/officeDocument/2006/relationships/image" Target="../media/image58.png"/><Relationship Id="rId9" Type="http://schemas.openxmlformats.org/officeDocument/2006/relationships/image" Target="../media/image60.png"/><Relationship Id="rId14" Type="http://schemas.microsoft.com/office/2007/relationships/hdphoto" Target="../media/hdphoto16.wdp"/></Relationships>
</file>

<file path=ppt/slides/_rels/slide2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microsoft.com/office/2007/relationships/hdphoto" Target="../media/hdphoto2.wdp"/><Relationship Id="rId26" Type="http://schemas.microsoft.com/office/2007/relationships/hdphoto" Target="../media/hdphoto5.wdp"/><Relationship Id="rId3" Type="http://schemas.openxmlformats.org/officeDocument/2006/relationships/image" Target="../media/image10.png"/><Relationship Id="rId21" Type="http://schemas.openxmlformats.org/officeDocument/2006/relationships/image" Target="../media/image26.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5"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23.svg"/><Relationship Id="rId20" Type="http://schemas.microsoft.com/office/2007/relationships/hdphoto" Target="../media/hdphoto3.wdp"/><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18.png"/><Relationship Id="rId24" Type="http://schemas.openxmlformats.org/officeDocument/2006/relationships/image" Target="../media/image28.sv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27.png"/><Relationship Id="rId10" Type="http://schemas.openxmlformats.org/officeDocument/2006/relationships/image" Target="../media/image17.svg"/><Relationship Id="rId19" Type="http://schemas.openxmlformats.org/officeDocument/2006/relationships/image" Target="../media/image25.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 Id="rId22" Type="http://schemas.microsoft.com/office/2007/relationships/hdphoto" Target="../media/hdphoto4.wdp"/></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20.png"/><Relationship Id="rId7"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6.wdp"/><Relationship Id="rId11" Type="http://schemas.openxmlformats.org/officeDocument/2006/relationships/image" Target="../media/image34.png"/><Relationship Id="rId5" Type="http://schemas.openxmlformats.org/officeDocument/2006/relationships/image" Target="../media/image32.png"/><Relationship Id="rId10" Type="http://schemas.openxmlformats.org/officeDocument/2006/relationships/image" Target="../media/image28.svg"/><Relationship Id="rId4" Type="http://schemas.openxmlformats.org/officeDocument/2006/relationships/image" Target="../media/image21.sv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48233-CBE7-A5DB-B1B8-30F9BFD4183D}"/>
              </a:ext>
            </a:extLst>
          </p:cNvPr>
          <p:cNvSpPr>
            <a:spLocks noGrp="1"/>
          </p:cNvSpPr>
          <p:nvPr>
            <p:ph type="ctrTitle"/>
          </p:nvPr>
        </p:nvSpPr>
        <p:spPr>
          <a:xfrm>
            <a:off x="947080" y="235395"/>
            <a:ext cx="9144000" cy="2387600"/>
          </a:xfrm>
        </p:spPr>
        <p:txBody>
          <a:bodyPr/>
          <a:lstStyle/>
          <a:p>
            <a:r>
              <a:rPr lang="en-US" b="1" dirty="0">
                <a:latin typeface="Broadway" panose="04040905080B02020502" pitchFamily="82" charset="0"/>
                <a:cs typeface="Times New Roman" panose="02020603050405020304" pitchFamily="18" charset="0"/>
              </a:rPr>
              <a:t>SMART FARE</a:t>
            </a:r>
          </a:p>
        </p:txBody>
      </p:sp>
      <p:sp>
        <p:nvSpPr>
          <p:cNvPr id="4" name="TextBox 3">
            <a:extLst>
              <a:ext uri="{FF2B5EF4-FFF2-40B4-BE49-F238E27FC236}">
                <a16:creationId xmlns:a16="http://schemas.microsoft.com/office/drawing/2014/main" id="{BEAD2F2E-977A-B24B-FD17-1152D5D246ED}"/>
              </a:ext>
            </a:extLst>
          </p:cNvPr>
          <p:cNvSpPr txBox="1"/>
          <p:nvPr/>
        </p:nvSpPr>
        <p:spPr>
          <a:xfrm>
            <a:off x="8248454" y="4047464"/>
            <a:ext cx="3868132" cy="2477601"/>
          </a:xfrm>
          <a:prstGeom prst="rect">
            <a:avLst/>
          </a:prstGeom>
          <a:noFill/>
        </p:spPr>
        <p:txBody>
          <a:bodyPr wrap="square" rtlCol="0">
            <a:spAutoFit/>
          </a:bodyPr>
          <a:lstStyle/>
          <a:p>
            <a:r>
              <a:rPr lang="en-US" b="1" dirty="0">
                <a:latin typeface="Century Gothic" panose="020B0502020202020204" pitchFamily="34" charset="0"/>
              </a:rPr>
              <a:t>A project by : </a:t>
            </a:r>
            <a:endParaRPr lang="en-US" sz="1000" b="1" dirty="0">
              <a:latin typeface="Century Gothic" panose="020B0502020202020204" pitchFamily="34" charset="0"/>
            </a:endParaRPr>
          </a:p>
          <a:p>
            <a:endParaRPr lang="en-US" dirty="0">
              <a:latin typeface="Century Gothic" panose="020B0502020202020204" pitchFamily="34" charset="0"/>
            </a:endParaRPr>
          </a:p>
          <a:p>
            <a:r>
              <a:rPr lang="en-US" sz="1700" dirty="0">
                <a:latin typeface="Century Gothic" panose="020B0502020202020204" pitchFamily="34" charset="0"/>
              </a:rPr>
              <a:t>Aishwary Samuel (03)</a:t>
            </a:r>
          </a:p>
          <a:p>
            <a:r>
              <a:rPr lang="en-US" sz="1700" dirty="0">
                <a:latin typeface="Century Gothic" panose="020B0502020202020204" pitchFamily="34" charset="0"/>
              </a:rPr>
              <a:t>Bhavana (06)</a:t>
            </a:r>
          </a:p>
          <a:p>
            <a:r>
              <a:rPr lang="en-US" sz="1700" dirty="0">
                <a:latin typeface="Century Gothic" panose="020B0502020202020204" pitchFamily="34" charset="0"/>
              </a:rPr>
              <a:t>Gowtham (11)</a:t>
            </a:r>
          </a:p>
          <a:p>
            <a:r>
              <a:rPr lang="en-US" sz="1700" dirty="0">
                <a:latin typeface="Century Gothic" panose="020B0502020202020204" pitchFamily="34" charset="0"/>
              </a:rPr>
              <a:t>Juwel (13)</a:t>
            </a:r>
          </a:p>
          <a:p>
            <a:r>
              <a:rPr lang="en-US" sz="1700" dirty="0">
                <a:latin typeface="Century Gothic" panose="020B0502020202020204" pitchFamily="34" charset="0"/>
              </a:rPr>
              <a:t>Rohith (27)</a:t>
            </a:r>
          </a:p>
          <a:p>
            <a:r>
              <a:rPr lang="en-US" sz="1700" dirty="0">
                <a:latin typeface="Century Gothic" panose="020B0502020202020204" pitchFamily="34" charset="0"/>
              </a:rPr>
              <a:t>Tezi Sourya (33)</a:t>
            </a:r>
          </a:p>
          <a:p>
            <a:r>
              <a:rPr lang="en-US" sz="1700" dirty="0">
                <a:latin typeface="Century Gothic" panose="020B0502020202020204" pitchFamily="34" charset="0"/>
              </a:rPr>
              <a:t>Vikram Bansal (35)</a:t>
            </a:r>
          </a:p>
        </p:txBody>
      </p:sp>
      <p:pic>
        <p:nvPicPr>
          <p:cNvPr id="5" name="Picture 4">
            <a:extLst>
              <a:ext uri="{FF2B5EF4-FFF2-40B4-BE49-F238E27FC236}">
                <a16:creationId xmlns:a16="http://schemas.microsoft.com/office/drawing/2014/main" id="{8334F343-C3E3-CA9B-5599-819EDC936C7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867" b="89700" l="6019" r="92130">
                        <a14:foregroundMark x1="29167" y1="39914" x2="29167" y2="39914"/>
                        <a14:foregroundMark x1="16204" y1="21030" x2="16204" y2="21030"/>
                        <a14:foregroundMark x1="16204" y1="21030" x2="42130" y2="8155"/>
                        <a14:foregroundMark x1="42130" y1="8155" x2="42593" y2="8155"/>
                        <a14:foregroundMark x1="6944" y1="38197" x2="6944" y2="59657"/>
                        <a14:foregroundMark x1="15278" y1="71674" x2="37500" y2="84979"/>
                        <a14:foregroundMark x1="37500" y1="84979" x2="37500" y2="84979"/>
                        <a14:foregroundMark x1="75463" y1="12876" x2="81481" y2="19313"/>
                        <a14:foregroundMark x1="92130" y1="54077" x2="92130" y2="39056"/>
                        <a14:foregroundMark x1="43056" y1="8155" x2="57407" y2="6867"/>
                        <a14:foregroundMark x1="57407" y1="6867" x2="57407" y2="6867"/>
                      </a14:backgroundRemoval>
                    </a14:imgEffect>
                  </a14:imgLayer>
                </a14:imgProps>
              </a:ext>
              <a:ext uri="{28A0092B-C50C-407E-A947-70E740481C1C}">
                <a14:useLocalDpi xmlns:a14="http://schemas.microsoft.com/office/drawing/2010/main" val="0"/>
              </a:ext>
            </a:extLst>
          </a:blip>
          <a:stretch>
            <a:fillRect/>
          </a:stretch>
        </p:blipFill>
        <p:spPr>
          <a:xfrm>
            <a:off x="8211878" y="1777150"/>
            <a:ext cx="268280" cy="289394"/>
          </a:xfrm>
          <a:prstGeom prst="rect">
            <a:avLst/>
          </a:prstGeom>
        </p:spPr>
      </p:pic>
      <p:pic>
        <p:nvPicPr>
          <p:cNvPr id="11" name="Picture 10">
            <a:extLst>
              <a:ext uri="{FF2B5EF4-FFF2-40B4-BE49-F238E27FC236}">
                <a16:creationId xmlns:a16="http://schemas.microsoft.com/office/drawing/2014/main" id="{1D8C73E2-3F75-FA8D-E591-75F64C9EAC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1224" y="2891028"/>
            <a:ext cx="1075944" cy="1075944"/>
          </a:xfrm>
          <a:prstGeom prst="rect">
            <a:avLst/>
          </a:prstGeom>
        </p:spPr>
      </p:pic>
    </p:spTree>
    <p:extLst>
      <p:ext uri="{BB962C8B-B14F-4D97-AF65-F5344CB8AC3E}">
        <p14:creationId xmlns:p14="http://schemas.microsoft.com/office/powerpoint/2010/main" val="3256544474"/>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250" fill="hold"/>
                                        <p:tgtEl>
                                          <p:spTgt spid="5"/>
                                        </p:tgtEl>
                                        <p:attrNameLst>
                                          <p:attrName>ppt_w</p:attrName>
                                        </p:attrNameLst>
                                      </p:cBhvr>
                                      <p:tavLst>
                                        <p:tav tm="0">
                                          <p:val>
                                            <p:strVal val="#ppt_w*0.70"/>
                                          </p:val>
                                        </p:tav>
                                        <p:tav tm="100000">
                                          <p:val>
                                            <p:strVal val="#ppt_w"/>
                                          </p:val>
                                        </p:tav>
                                      </p:tavLst>
                                    </p:anim>
                                    <p:anim calcmode="lin" valueType="num">
                                      <p:cBhvr>
                                        <p:cTn id="13" dur="1250" fill="hold"/>
                                        <p:tgtEl>
                                          <p:spTgt spid="5"/>
                                        </p:tgtEl>
                                        <p:attrNameLst>
                                          <p:attrName>ppt_h</p:attrName>
                                        </p:attrNameLst>
                                      </p:cBhvr>
                                      <p:tavLst>
                                        <p:tav tm="0">
                                          <p:val>
                                            <p:strVal val="#ppt_h"/>
                                          </p:val>
                                        </p:tav>
                                        <p:tav tm="100000">
                                          <p:val>
                                            <p:strVal val="#ppt_h"/>
                                          </p:val>
                                        </p:tav>
                                      </p:tavLst>
                                    </p:anim>
                                    <p:animEffect transition="in" filter="fade">
                                      <p:cBhvr>
                                        <p:cTn id="14" dur="1250"/>
                                        <p:tgtEl>
                                          <p:spTgt spid="5"/>
                                        </p:tgtEl>
                                      </p:cBhvr>
                                    </p:animEffect>
                                  </p:childTnLst>
                                </p:cTn>
                              </p:par>
                            </p:childTnLst>
                          </p:cTn>
                        </p:par>
                        <p:par>
                          <p:cTn id="15" fill="hold">
                            <p:stCondLst>
                              <p:cond delay="1250"/>
                            </p:stCondLst>
                            <p:childTnLst>
                              <p:par>
                                <p:cTn id="16" presetID="10"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5632E-214C-247D-24ED-AAE346F86680}"/>
              </a:ext>
            </a:extLst>
          </p:cNvPr>
          <p:cNvSpPr txBox="1"/>
          <p:nvPr/>
        </p:nvSpPr>
        <p:spPr>
          <a:xfrm>
            <a:off x="984953" y="1342842"/>
            <a:ext cx="10222094" cy="3693319"/>
          </a:xfrm>
          <a:prstGeom prst="rect">
            <a:avLst/>
          </a:prstGeom>
          <a:noFill/>
        </p:spPr>
        <p:txBody>
          <a:bodyPr wrap="square">
            <a:spAutoFit/>
          </a:bodyPr>
          <a:lstStyle/>
          <a:p>
            <a:pPr algn="just"/>
            <a:r>
              <a:rPr lang="en-US" b="1" dirty="0">
                <a:latin typeface="Century Gothic" panose="020B0502020202020204" pitchFamily="34" charset="0"/>
              </a:rPr>
              <a:t>Other methods used </a:t>
            </a:r>
            <a:r>
              <a:rPr lang="en-US" dirty="0">
                <a:latin typeface="Century Gothic" panose="020B0502020202020204" pitchFamily="34" charset="0"/>
              </a:rPr>
              <a:t>:</a:t>
            </a:r>
          </a:p>
          <a:p>
            <a:pPr marL="285750" indent="-285750" algn="just">
              <a:buFont typeface="Arial" panose="020B0604020202020204" pitchFamily="34" charset="0"/>
              <a:buChar char="•"/>
            </a:pPr>
            <a:r>
              <a:rPr lang="en-US" dirty="0">
                <a:latin typeface="Century Gothic" panose="020B0502020202020204" pitchFamily="34" charset="0"/>
              </a:rPr>
              <a:t>OpenCV- Haar cascades (for Face detection)</a:t>
            </a:r>
          </a:p>
          <a:p>
            <a:pPr marL="285750" indent="-285750" algn="just">
              <a:buFont typeface="Arial" panose="020B0604020202020204" pitchFamily="34" charset="0"/>
              <a:buChar char="•"/>
            </a:pPr>
            <a:r>
              <a:rPr lang="en-US" dirty="0">
                <a:latin typeface="Century Gothic" panose="020B0502020202020204" pitchFamily="34" charset="0"/>
              </a:rPr>
              <a:t>HOG (for  feature extraction)</a:t>
            </a:r>
          </a:p>
          <a:p>
            <a:pPr marL="285750" indent="-285750" algn="just">
              <a:buFont typeface="Arial" panose="020B0604020202020204" pitchFamily="34" charset="0"/>
              <a:buChar char="•"/>
            </a:pPr>
            <a:r>
              <a:rPr lang="en-US" dirty="0">
                <a:latin typeface="Century Gothic" panose="020B0502020202020204" pitchFamily="34" charset="0"/>
              </a:rPr>
              <a:t>SVM Classifier (for Classification)</a:t>
            </a:r>
          </a:p>
          <a:p>
            <a:pPr algn="just"/>
            <a:endParaRPr lang="en-US" dirty="0">
              <a:latin typeface="Century Gothic" panose="020B0502020202020204" pitchFamily="34" charset="0"/>
            </a:endParaRPr>
          </a:p>
          <a:p>
            <a:pPr algn="just"/>
            <a:r>
              <a:rPr lang="en-US" b="1" dirty="0">
                <a:latin typeface="Century Gothic" panose="020B0502020202020204" pitchFamily="34" charset="0"/>
              </a:rPr>
              <a:t>Limitations</a:t>
            </a:r>
            <a:r>
              <a:rPr lang="en-US" dirty="0">
                <a:latin typeface="Century Gothic" panose="020B0502020202020204" pitchFamily="34" charset="0"/>
              </a:rPr>
              <a:t> </a:t>
            </a:r>
          </a:p>
          <a:p>
            <a:pPr marL="285750" indent="-285750" algn="just">
              <a:buFont typeface="Arial" panose="020B0604020202020204" pitchFamily="34" charset="0"/>
              <a:buChar char="•"/>
            </a:pPr>
            <a:endParaRPr lang="en-US" b="1" dirty="0">
              <a:latin typeface="Century Gothic" panose="020B0502020202020204" pitchFamily="34" charset="0"/>
            </a:endParaRPr>
          </a:p>
          <a:p>
            <a:pPr marL="285750" indent="-285750" algn="just">
              <a:buFont typeface="Arial" panose="020B0604020202020204" pitchFamily="34" charset="0"/>
              <a:buChar char="•"/>
            </a:pPr>
            <a:r>
              <a:rPr lang="en-US" b="1" dirty="0">
                <a:latin typeface="Century Gothic" panose="020B0502020202020204" pitchFamily="34" charset="0"/>
              </a:rPr>
              <a:t>OpenCV</a:t>
            </a:r>
            <a:r>
              <a:rPr lang="en-US" dirty="0">
                <a:latin typeface="Century Gothic" panose="020B0502020202020204" pitchFamily="34" charset="0"/>
              </a:rPr>
              <a:t> face detection  struggles with detecting faces under challenging conditions such as hinderances, variations in pose, and low lighting.</a:t>
            </a:r>
          </a:p>
          <a:p>
            <a:pPr marL="285750" indent="-285750" algn="just">
              <a:buFont typeface="Arial" panose="020B0604020202020204" pitchFamily="34" charset="0"/>
              <a:buChar char="•"/>
            </a:pPr>
            <a:endParaRPr lang="en-US" dirty="0">
              <a:latin typeface="Century Gothic" panose="020B0502020202020204" pitchFamily="34" charset="0"/>
            </a:endParaRPr>
          </a:p>
          <a:p>
            <a:pPr marL="285750" indent="-285750" algn="just">
              <a:buFont typeface="Arial" panose="020B0604020202020204" pitchFamily="34" charset="0"/>
              <a:buChar char="•"/>
            </a:pPr>
            <a:endParaRPr lang="en-US" b="1" dirty="0">
              <a:latin typeface="Century Gothic" panose="020B0502020202020204" pitchFamily="34" charset="0"/>
            </a:endParaRPr>
          </a:p>
          <a:p>
            <a:pPr marL="285750" indent="-285750" algn="just">
              <a:buFont typeface="Arial" panose="020B0604020202020204" pitchFamily="34" charset="0"/>
              <a:buChar char="•"/>
            </a:pPr>
            <a:r>
              <a:rPr lang="en-US" b="1" dirty="0">
                <a:latin typeface="Century Gothic" panose="020B0502020202020204" pitchFamily="34" charset="0"/>
              </a:rPr>
              <a:t>Azure Face API</a:t>
            </a:r>
          </a:p>
          <a:p>
            <a:pPr algn="just"/>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8C611EEB-3328-5205-1459-60BB90E41CBB}"/>
              </a:ext>
            </a:extLst>
          </p:cNvPr>
          <p:cNvSpPr txBox="1"/>
          <p:nvPr/>
        </p:nvSpPr>
        <p:spPr>
          <a:xfrm>
            <a:off x="1033510" y="659873"/>
            <a:ext cx="5348435" cy="523220"/>
          </a:xfrm>
          <a:prstGeom prst="rect">
            <a:avLst/>
          </a:prstGeom>
          <a:noFill/>
        </p:spPr>
        <p:txBody>
          <a:bodyPr wrap="square" rtlCol="0">
            <a:spAutoFit/>
          </a:bodyPr>
          <a:lstStyle/>
          <a:p>
            <a:r>
              <a:rPr lang="en-US" sz="2800" dirty="0">
                <a:latin typeface="Bahnschrift" panose="020B0502040204020203" pitchFamily="34" charset="0"/>
              </a:rPr>
              <a:t>FACE RECOGNITION</a:t>
            </a:r>
          </a:p>
        </p:txBody>
      </p:sp>
      <p:pic>
        <p:nvPicPr>
          <p:cNvPr id="2" name="Picture 1">
            <a:extLst>
              <a:ext uri="{FF2B5EF4-FFF2-40B4-BE49-F238E27FC236}">
                <a16:creationId xmlns:a16="http://schemas.microsoft.com/office/drawing/2014/main" id="{BFC3246A-6F16-3040-CB64-9FE32025BB0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387065" y="655078"/>
            <a:ext cx="614812" cy="614812"/>
          </a:xfrm>
          <a:prstGeom prst="rect">
            <a:avLst/>
          </a:prstGeom>
        </p:spPr>
      </p:pic>
    </p:spTree>
    <p:extLst>
      <p:ext uri="{BB962C8B-B14F-4D97-AF65-F5344CB8AC3E}">
        <p14:creationId xmlns:p14="http://schemas.microsoft.com/office/powerpoint/2010/main" val="8696664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5F9109-B4D3-D914-2B79-E2352B492E7F}"/>
              </a:ext>
            </a:extLst>
          </p:cNvPr>
          <p:cNvSpPr txBox="1"/>
          <p:nvPr/>
        </p:nvSpPr>
        <p:spPr>
          <a:xfrm>
            <a:off x="1033511" y="660722"/>
            <a:ext cx="4089662" cy="523220"/>
          </a:xfrm>
          <a:prstGeom prst="rect">
            <a:avLst/>
          </a:prstGeom>
          <a:noFill/>
        </p:spPr>
        <p:txBody>
          <a:bodyPr wrap="square" rtlCol="0">
            <a:spAutoFit/>
          </a:bodyPr>
          <a:lstStyle/>
          <a:p>
            <a:r>
              <a:rPr lang="en-US" sz="2800" dirty="0">
                <a:latin typeface="Bahnschrift" panose="020B0502040204020203" pitchFamily="34" charset="0"/>
              </a:rPr>
              <a:t>FARE CALCULATION</a:t>
            </a:r>
          </a:p>
        </p:txBody>
      </p:sp>
      <p:sp>
        <p:nvSpPr>
          <p:cNvPr id="3" name="TextBox 2">
            <a:extLst>
              <a:ext uri="{FF2B5EF4-FFF2-40B4-BE49-F238E27FC236}">
                <a16:creationId xmlns:a16="http://schemas.microsoft.com/office/drawing/2014/main" id="{87CDCA8B-33C1-2FCC-FA36-A8B7D9D79FA5}"/>
              </a:ext>
            </a:extLst>
          </p:cNvPr>
          <p:cNvSpPr txBox="1"/>
          <p:nvPr/>
        </p:nvSpPr>
        <p:spPr>
          <a:xfrm>
            <a:off x="1033511" y="1373198"/>
            <a:ext cx="10124977" cy="6555641"/>
          </a:xfrm>
          <a:prstGeom prst="rect">
            <a:avLst/>
          </a:prstGeom>
          <a:noFill/>
        </p:spPr>
        <p:txBody>
          <a:bodyPr wrap="square" rtlCol="0">
            <a:spAutoFit/>
          </a:bodyPr>
          <a:lstStyle/>
          <a:p>
            <a:pPr algn="just"/>
            <a:r>
              <a:rPr lang="en-US" sz="1750" dirty="0">
                <a:solidFill>
                  <a:srgbClr val="0D0D0D"/>
                </a:solidFill>
                <a:latin typeface="Century Gothic" panose="020B0502020202020204" pitchFamily="34" charset="0"/>
              </a:rPr>
              <a:t>The fare is calculated on the basis of time spent in the bus to reach the destination from the boarding point.</a:t>
            </a:r>
          </a:p>
          <a:p>
            <a:pPr algn="just"/>
            <a:endParaRPr lang="en-US" sz="1750" dirty="0">
              <a:solidFill>
                <a:srgbClr val="0D0D0D"/>
              </a:solidFill>
              <a:latin typeface="Century Gothic" panose="020B0502020202020204" pitchFamily="34" charset="0"/>
            </a:endParaRPr>
          </a:p>
          <a:p>
            <a:pPr marL="285750" indent="-285750" algn="just">
              <a:buFont typeface="Arial" panose="020B0604020202020204" pitchFamily="34" charset="0"/>
              <a:buChar char="•"/>
            </a:pPr>
            <a:r>
              <a:rPr lang="en-US" sz="1750" dirty="0">
                <a:solidFill>
                  <a:srgbClr val="0D0D0D"/>
                </a:solidFill>
                <a:latin typeface="Century Gothic" panose="020B0502020202020204" pitchFamily="34" charset="0"/>
              </a:rPr>
              <a:t>While boarding the bus, the user's face image is captured for profile verification. Upon successful verification, the user gains access to the boarding gate and boarding time is updated in database.</a:t>
            </a:r>
          </a:p>
          <a:p>
            <a:pPr algn="just"/>
            <a:endParaRPr lang="en-US" sz="1750" dirty="0">
              <a:solidFill>
                <a:srgbClr val="0D0D0D"/>
              </a:solidFill>
              <a:latin typeface="Century Gothic" panose="020B0502020202020204" pitchFamily="34" charset="0"/>
            </a:endParaRPr>
          </a:p>
          <a:p>
            <a:pPr marL="285750" indent="-285750" algn="just">
              <a:buFont typeface="Arial" panose="020B0604020202020204" pitchFamily="34" charset="0"/>
              <a:buChar char="•"/>
            </a:pPr>
            <a:r>
              <a:rPr lang="en-US" sz="1750" dirty="0">
                <a:solidFill>
                  <a:srgbClr val="0D0D0D"/>
                </a:solidFill>
                <a:latin typeface="Century Gothic" panose="020B0502020202020204" pitchFamily="34" charset="0"/>
              </a:rPr>
              <a:t>While de-boarding at the destination, the image is captured and the fare is calculated on the basis of time spent or distance travelled by capturing the exact time and location  of the de-boarding point. </a:t>
            </a:r>
          </a:p>
          <a:p>
            <a:pPr marL="285750" indent="-285750" algn="just">
              <a:buFont typeface="Arial" panose="020B0604020202020204" pitchFamily="34" charset="0"/>
              <a:buChar char="•"/>
            </a:pPr>
            <a:endParaRPr lang="en-US" sz="1750" dirty="0">
              <a:solidFill>
                <a:srgbClr val="0D0D0D"/>
              </a:solidFill>
              <a:latin typeface="Century Gothic" panose="020B0502020202020204" pitchFamily="34" charset="0"/>
            </a:endParaRPr>
          </a:p>
          <a:p>
            <a:pPr marL="285750" indent="-285750" algn="just">
              <a:buFont typeface="Arial" panose="020B0604020202020204" pitchFamily="34" charset="0"/>
              <a:buChar char="•"/>
            </a:pPr>
            <a:r>
              <a:rPr lang="en-US" sz="1750" b="1" dirty="0">
                <a:solidFill>
                  <a:srgbClr val="0D0D0D"/>
                </a:solidFill>
                <a:latin typeface="Century Gothic" panose="020B0502020202020204" pitchFamily="34" charset="0"/>
              </a:rPr>
              <a:t>Fare</a:t>
            </a:r>
            <a:r>
              <a:rPr lang="en-US" sz="1750" dirty="0">
                <a:solidFill>
                  <a:srgbClr val="0D0D0D"/>
                </a:solidFill>
                <a:latin typeface="Century Gothic" panose="020B0502020202020204" pitchFamily="34" charset="0"/>
              </a:rPr>
              <a:t> = {(</a:t>
            </a:r>
            <a:r>
              <a:rPr lang="en-US" sz="1750" b="1" dirty="0">
                <a:solidFill>
                  <a:srgbClr val="0D0D0D"/>
                </a:solidFill>
                <a:latin typeface="Century Gothic" panose="020B0502020202020204" pitchFamily="34" charset="0"/>
              </a:rPr>
              <a:t>De-boarding_time</a:t>
            </a:r>
            <a:r>
              <a:rPr lang="en-US" sz="1750" dirty="0">
                <a:solidFill>
                  <a:srgbClr val="0D0D0D"/>
                </a:solidFill>
                <a:latin typeface="Century Gothic" panose="020B0502020202020204" pitchFamily="34" charset="0"/>
              </a:rPr>
              <a:t> – </a:t>
            </a:r>
            <a:r>
              <a:rPr lang="en-US" sz="1750" b="1" dirty="0">
                <a:solidFill>
                  <a:srgbClr val="0D0D0D"/>
                </a:solidFill>
                <a:latin typeface="Century Gothic" panose="020B0502020202020204" pitchFamily="34" charset="0"/>
              </a:rPr>
              <a:t>On-boarding_time</a:t>
            </a:r>
            <a:r>
              <a:rPr lang="en-US" sz="1750" dirty="0">
                <a:solidFill>
                  <a:srgbClr val="0D0D0D"/>
                </a:solidFill>
                <a:latin typeface="Century Gothic" panose="020B0502020202020204" pitchFamily="34" charset="0"/>
              </a:rPr>
              <a:t>) </a:t>
            </a:r>
            <a:r>
              <a:rPr lang="en-US" sz="1750" b="1" dirty="0">
                <a:solidFill>
                  <a:srgbClr val="0D0D0D"/>
                </a:solidFill>
                <a:latin typeface="Century Gothic" panose="020B0502020202020204" pitchFamily="34" charset="0"/>
              </a:rPr>
              <a:t>*</a:t>
            </a:r>
            <a:r>
              <a:rPr lang="en-US" sz="1750" dirty="0">
                <a:solidFill>
                  <a:srgbClr val="0D0D0D"/>
                </a:solidFill>
                <a:latin typeface="Century Gothic" panose="020B0502020202020204" pitchFamily="34" charset="0"/>
              </a:rPr>
              <a:t> (</a:t>
            </a:r>
            <a:r>
              <a:rPr lang="en-US" sz="1750" b="1" dirty="0">
                <a:solidFill>
                  <a:srgbClr val="0D0D0D"/>
                </a:solidFill>
                <a:latin typeface="Century Gothic" panose="020B0502020202020204" pitchFamily="34" charset="0"/>
              </a:rPr>
              <a:t>Average fare per min</a:t>
            </a:r>
            <a:r>
              <a:rPr lang="en-US" sz="1750" dirty="0">
                <a:solidFill>
                  <a:srgbClr val="0D0D0D"/>
                </a:solidFill>
                <a:latin typeface="Century Gothic" panose="020B0502020202020204" pitchFamily="34" charset="0"/>
              </a:rPr>
              <a:t>)}</a:t>
            </a:r>
          </a:p>
          <a:p>
            <a:pPr marL="285750" indent="-285750" algn="just">
              <a:buFont typeface="Arial" panose="020B0604020202020204" pitchFamily="34" charset="0"/>
              <a:buChar char="•"/>
            </a:pPr>
            <a:endParaRPr lang="en-US" sz="1750" dirty="0">
              <a:solidFill>
                <a:srgbClr val="0D0D0D"/>
              </a:solidFill>
              <a:latin typeface="Century Gothic" panose="020B0502020202020204" pitchFamily="34" charset="0"/>
            </a:endParaRPr>
          </a:p>
          <a:p>
            <a:pPr marL="285750" indent="-285750" algn="just">
              <a:buFont typeface="Arial" panose="020B0604020202020204" pitchFamily="34" charset="0"/>
              <a:buChar char="•"/>
            </a:pPr>
            <a:r>
              <a:rPr lang="en-US" sz="1750" dirty="0">
                <a:solidFill>
                  <a:srgbClr val="0D0D0D"/>
                </a:solidFill>
                <a:latin typeface="Century Gothic" panose="020B0502020202020204" pitchFamily="34" charset="0"/>
              </a:rPr>
              <a:t>Note : In actual situation, we will be using Location coordinates to calculate the distance, henceforth, the fare.</a:t>
            </a:r>
          </a:p>
          <a:p>
            <a:pPr marL="285750" indent="-285750" algn="just">
              <a:buFont typeface="Arial" panose="020B0604020202020204" pitchFamily="34" charset="0"/>
              <a:buChar char="•"/>
            </a:pPr>
            <a:endParaRPr lang="en-US" sz="1750" dirty="0">
              <a:solidFill>
                <a:srgbClr val="0D0D0D"/>
              </a:solidFill>
              <a:latin typeface="Century Gothic" panose="020B0502020202020204" pitchFamily="34" charset="0"/>
            </a:endParaRPr>
          </a:p>
          <a:p>
            <a:pPr marL="285750" indent="-285750" algn="just">
              <a:buFont typeface="Arial" panose="020B0604020202020204" pitchFamily="34" charset="0"/>
              <a:buChar char="•"/>
            </a:pPr>
            <a:endParaRPr lang="en-US" sz="1750" dirty="0">
              <a:solidFill>
                <a:srgbClr val="0D0D0D"/>
              </a:solidFill>
              <a:latin typeface="Century Gothic" panose="020B0502020202020204" pitchFamily="34" charset="0"/>
            </a:endParaRPr>
          </a:p>
          <a:p>
            <a:pPr algn="just"/>
            <a:endParaRPr lang="en-US" sz="1750" dirty="0">
              <a:solidFill>
                <a:srgbClr val="0D0D0D"/>
              </a:solidFill>
              <a:latin typeface="Century Gothic" panose="020B0502020202020204" pitchFamily="34" charset="0"/>
            </a:endParaRPr>
          </a:p>
          <a:p>
            <a:pPr marL="285750" indent="-285750" algn="just">
              <a:buFont typeface="Arial" panose="020B0604020202020204" pitchFamily="34" charset="0"/>
              <a:buChar char="•"/>
            </a:pPr>
            <a:endParaRPr lang="en-US" sz="1750" dirty="0">
              <a:solidFill>
                <a:srgbClr val="0D0D0D"/>
              </a:solidFill>
              <a:latin typeface="Century Gothic" panose="020B0502020202020204" pitchFamily="34" charset="0"/>
            </a:endParaRPr>
          </a:p>
          <a:p>
            <a:pPr algn="just"/>
            <a:endParaRPr lang="en-US" sz="1750" dirty="0">
              <a:solidFill>
                <a:srgbClr val="0D0D0D"/>
              </a:solidFill>
              <a:latin typeface="Century Gothic" panose="020B0502020202020204" pitchFamily="34" charset="0"/>
            </a:endParaRPr>
          </a:p>
          <a:p>
            <a:pPr marL="285750" indent="-285750" algn="just">
              <a:buFont typeface="Arial" panose="020B0604020202020204" pitchFamily="34" charset="0"/>
              <a:buChar char="•"/>
            </a:pPr>
            <a:endParaRPr lang="en-US" sz="1750" dirty="0">
              <a:solidFill>
                <a:srgbClr val="0D0D0D"/>
              </a:solidFill>
              <a:latin typeface="Century Gothic" panose="020B0502020202020204" pitchFamily="34" charset="0"/>
            </a:endParaRPr>
          </a:p>
          <a:p>
            <a:pPr algn="just"/>
            <a:endParaRPr lang="en-US" sz="1750" dirty="0">
              <a:solidFill>
                <a:srgbClr val="0D0D0D"/>
              </a:solidFill>
              <a:latin typeface="Century Gothic" panose="020B0502020202020204" pitchFamily="34" charset="0"/>
            </a:endParaRPr>
          </a:p>
          <a:p>
            <a:pPr algn="just"/>
            <a:endParaRPr lang="en-US" sz="1750" dirty="0">
              <a:solidFill>
                <a:srgbClr val="0D0D0D"/>
              </a:solidFill>
              <a:latin typeface="Century Gothic" panose="020B0502020202020204" pitchFamily="34" charset="0"/>
            </a:endParaRPr>
          </a:p>
          <a:p>
            <a:pPr algn="just"/>
            <a:endParaRPr lang="en-US" sz="1750" b="1" dirty="0">
              <a:latin typeface="Century Gothic" panose="020B0502020202020204" pitchFamily="34" charset="0"/>
            </a:endParaRPr>
          </a:p>
        </p:txBody>
      </p:sp>
      <p:pic>
        <p:nvPicPr>
          <p:cNvPr id="5" name="Graphic 4" descr="Calculator">
            <a:extLst>
              <a:ext uri="{FF2B5EF4-FFF2-40B4-BE49-F238E27FC236}">
                <a16:creationId xmlns:a16="http://schemas.microsoft.com/office/drawing/2014/main" id="{56EA1B16-2BDC-0C15-E151-55A1E7F108B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6585" y="712438"/>
            <a:ext cx="433633" cy="433633"/>
          </a:xfrm>
          <a:prstGeom prst="rect">
            <a:avLst/>
          </a:prstGeom>
        </p:spPr>
      </p:pic>
    </p:spTree>
    <p:extLst>
      <p:ext uri="{BB962C8B-B14F-4D97-AF65-F5344CB8AC3E}">
        <p14:creationId xmlns:p14="http://schemas.microsoft.com/office/powerpoint/2010/main" val="16282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mph" presetSubtype="0" fill="hold" grpId="0" nodeType="clickEffect">
                                  <p:stCondLst>
                                    <p:cond delay="0"/>
                                  </p:stCondLst>
                                  <p:childTnLst>
                                    <p:animClr clrSpc="hsl" dir="cw">
                                      <p:cBhvr override="childStyle">
                                        <p:cTn id="11" dur="500" fill="hold"/>
                                        <p:tgtEl>
                                          <p:spTgt spid="3">
                                            <p:txEl>
                                              <p:pRg st="0" end="0"/>
                                            </p:txEl>
                                          </p:spTgt>
                                        </p:tgtEl>
                                        <p:attrNameLst>
                                          <p:attrName>style.color</p:attrName>
                                        </p:attrNameLst>
                                      </p:cBhvr>
                                      <p:by>
                                        <p:hsl h="0" s="-12549" l="-25098"/>
                                      </p:by>
                                    </p:animClr>
                                    <p:animClr clrSpc="hsl" dir="cw">
                                      <p:cBhvr>
                                        <p:cTn id="12" dur="500" fill="hold"/>
                                        <p:tgtEl>
                                          <p:spTgt spid="3">
                                            <p:txEl>
                                              <p:pRg st="0" end="0"/>
                                            </p:txEl>
                                          </p:spTgt>
                                        </p:tgtEl>
                                        <p:attrNameLst>
                                          <p:attrName>fillcolor</p:attrName>
                                        </p:attrNameLst>
                                      </p:cBhvr>
                                      <p:by>
                                        <p:hsl h="0" s="-12549" l="-25098"/>
                                      </p:by>
                                    </p:animClr>
                                    <p:animClr clrSpc="hsl" dir="cw">
                                      <p:cBhvr>
                                        <p:cTn id="13" dur="500" fill="hold"/>
                                        <p:tgtEl>
                                          <p:spTgt spid="3">
                                            <p:txEl>
                                              <p:pRg st="0" end="0"/>
                                            </p:txEl>
                                          </p:spTgt>
                                        </p:tgtEl>
                                        <p:attrNameLst>
                                          <p:attrName>stroke.color</p:attrName>
                                        </p:attrNameLst>
                                      </p:cBhvr>
                                      <p:by>
                                        <p:hsl h="0" s="-12549" l="-25098"/>
                                      </p:by>
                                    </p:animClr>
                                    <p:set>
                                      <p:cBhvr>
                                        <p:cTn id="14" dur="500" fill="hold"/>
                                        <p:tgtEl>
                                          <p:spTgt spid="3">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4" presetClass="emph" presetSubtype="0" fill="hold" grpId="0" nodeType="clickEffect">
                                  <p:stCondLst>
                                    <p:cond delay="0"/>
                                  </p:stCondLst>
                                  <p:childTnLst>
                                    <p:animClr clrSpc="hsl" dir="cw">
                                      <p:cBhvr override="childStyle">
                                        <p:cTn id="18" dur="500" fill="hold"/>
                                        <p:tgtEl>
                                          <p:spTgt spid="3">
                                            <p:txEl>
                                              <p:pRg st="2" end="2"/>
                                            </p:txEl>
                                          </p:spTgt>
                                        </p:tgtEl>
                                        <p:attrNameLst>
                                          <p:attrName>style.color</p:attrName>
                                        </p:attrNameLst>
                                      </p:cBhvr>
                                      <p:by>
                                        <p:hsl h="0" s="-12549" l="-25098"/>
                                      </p:by>
                                    </p:animClr>
                                    <p:animClr clrSpc="hsl" dir="cw">
                                      <p:cBhvr>
                                        <p:cTn id="19" dur="500" fill="hold"/>
                                        <p:tgtEl>
                                          <p:spTgt spid="3">
                                            <p:txEl>
                                              <p:pRg st="2" end="2"/>
                                            </p:txEl>
                                          </p:spTgt>
                                        </p:tgtEl>
                                        <p:attrNameLst>
                                          <p:attrName>fillcolor</p:attrName>
                                        </p:attrNameLst>
                                      </p:cBhvr>
                                      <p:by>
                                        <p:hsl h="0" s="-12549" l="-25098"/>
                                      </p:by>
                                    </p:animClr>
                                    <p:animClr clrSpc="hsl" dir="cw">
                                      <p:cBhvr>
                                        <p:cTn id="20" dur="500" fill="hold"/>
                                        <p:tgtEl>
                                          <p:spTgt spid="3">
                                            <p:txEl>
                                              <p:pRg st="2" end="2"/>
                                            </p:txEl>
                                          </p:spTgt>
                                        </p:tgtEl>
                                        <p:attrNameLst>
                                          <p:attrName>stroke.color</p:attrName>
                                        </p:attrNameLst>
                                      </p:cBhvr>
                                      <p:by>
                                        <p:hsl h="0" s="-12549" l="-25098"/>
                                      </p:by>
                                    </p:animClr>
                                    <p:set>
                                      <p:cBhvr>
                                        <p:cTn id="21" dur="500" fill="hold"/>
                                        <p:tgtEl>
                                          <p:spTgt spid="3">
                                            <p:txEl>
                                              <p:pRg st="2" end="2"/>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4" presetClass="emph" presetSubtype="0" fill="hold" grpId="0" nodeType="clickEffect">
                                  <p:stCondLst>
                                    <p:cond delay="0"/>
                                  </p:stCondLst>
                                  <p:childTnLst>
                                    <p:animClr clrSpc="hsl" dir="cw">
                                      <p:cBhvr override="childStyle">
                                        <p:cTn id="25" dur="500" fill="hold"/>
                                        <p:tgtEl>
                                          <p:spTgt spid="3">
                                            <p:txEl>
                                              <p:pRg st="4" end="4"/>
                                            </p:txEl>
                                          </p:spTgt>
                                        </p:tgtEl>
                                        <p:attrNameLst>
                                          <p:attrName>style.color</p:attrName>
                                        </p:attrNameLst>
                                      </p:cBhvr>
                                      <p:by>
                                        <p:hsl h="0" s="-12549" l="-25098"/>
                                      </p:by>
                                    </p:animClr>
                                    <p:animClr clrSpc="hsl" dir="cw">
                                      <p:cBhvr>
                                        <p:cTn id="26" dur="500" fill="hold"/>
                                        <p:tgtEl>
                                          <p:spTgt spid="3">
                                            <p:txEl>
                                              <p:pRg st="4" end="4"/>
                                            </p:txEl>
                                          </p:spTgt>
                                        </p:tgtEl>
                                        <p:attrNameLst>
                                          <p:attrName>fillcolor</p:attrName>
                                        </p:attrNameLst>
                                      </p:cBhvr>
                                      <p:by>
                                        <p:hsl h="0" s="-12549" l="-25098"/>
                                      </p:by>
                                    </p:animClr>
                                    <p:animClr clrSpc="hsl" dir="cw">
                                      <p:cBhvr>
                                        <p:cTn id="27" dur="500" fill="hold"/>
                                        <p:tgtEl>
                                          <p:spTgt spid="3">
                                            <p:txEl>
                                              <p:pRg st="4" end="4"/>
                                            </p:txEl>
                                          </p:spTgt>
                                        </p:tgtEl>
                                        <p:attrNameLst>
                                          <p:attrName>stroke.color</p:attrName>
                                        </p:attrNameLst>
                                      </p:cBhvr>
                                      <p:by>
                                        <p:hsl h="0" s="-12549" l="-25098"/>
                                      </p:by>
                                    </p:animClr>
                                    <p:set>
                                      <p:cBhvr>
                                        <p:cTn id="28" dur="500" fill="hold"/>
                                        <p:tgtEl>
                                          <p:spTgt spid="3">
                                            <p:txEl>
                                              <p:pRg st="4" end="4"/>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4" presetClass="emph" presetSubtype="0" fill="hold" grpId="0" nodeType="clickEffect">
                                  <p:stCondLst>
                                    <p:cond delay="0"/>
                                  </p:stCondLst>
                                  <p:childTnLst>
                                    <p:animClr clrSpc="hsl" dir="cw">
                                      <p:cBhvr override="childStyle">
                                        <p:cTn id="32" dur="500" fill="hold"/>
                                        <p:tgtEl>
                                          <p:spTgt spid="3">
                                            <p:txEl>
                                              <p:pRg st="6" end="6"/>
                                            </p:txEl>
                                          </p:spTgt>
                                        </p:tgtEl>
                                        <p:attrNameLst>
                                          <p:attrName>style.color</p:attrName>
                                        </p:attrNameLst>
                                      </p:cBhvr>
                                      <p:by>
                                        <p:hsl h="0" s="-12549" l="-25098"/>
                                      </p:by>
                                    </p:animClr>
                                    <p:animClr clrSpc="hsl" dir="cw">
                                      <p:cBhvr>
                                        <p:cTn id="33" dur="500" fill="hold"/>
                                        <p:tgtEl>
                                          <p:spTgt spid="3">
                                            <p:txEl>
                                              <p:pRg st="6" end="6"/>
                                            </p:txEl>
                                          </p:spTgt>
                                        </p:tgtEl>
                                        <p:attrNameLst>
                                          <p:attrName>fillcolor</p:attrName>
                                        </p:attrNameLst>
                                      </p:cBhvr>
                                      <p:by>
                                        <p:hsl h="0" s="-12549" l="-25098"/>
                                      </p:by>
                                    </p:animClr>
                                    <p:animClr clrSpc="hsl" dir="cw">
                                      <p:cBhvr>
                                        <p:cTn id="34" dur="500" fill="hold"/>
                                        <p:tgtEl>
                                          <p:spTgt spid="3">
                                            <p:txEl>
                                              <p:pRg st="6" end="6"/>
                                            </p:txEl>
                                          </p:spTgt>
                                        </p:tgtEl>
                                        <p:attrNameLst>
                                          <p:attrName>stroke.color</p:attrName>
                                        </p:attrNameLst>
                                      </p:cBhvr>
                                      <p:by>
                                        <p:hsl h="0" s="-12549" l="-25098"/>
                                      </p:by>
                                    </p:animClr>
                                    <p:set>
                                      <p:cBhvr>
                                        <p:cTn id="35" dur="500" fill="hold"/>
                                        <p:tgtEl>
                                          <p:spTgt spid="3">
                                            <p:txEl>
                                              <p:pRg st="6" end="6"/>
                                            </p:txEl>
                                          </p:spTgt>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24" presetClass="emph" presetSubtype="0" fill="hold" grpId="0" nodeType="clickEffect">
                                  <p:stCondLst>
                                    <p:cond delay="0"/>
                                  </p:stCondLst>
                                  <p:childTnLst>
                                    <p:animClr clrSpc="hsl" dir="cw">
                                      <p:cBhvr override="childStyle">
                                        <p:cTn id="39" dur="500" fill="hold"/>
                                        <p:tgtEl>
                                          <p:spTgt spid="3">
                                            <p:txEl>
                                              <p:pRg st="8" end="8"/>
                                            </p:txEl>
                                          </p:spTgt>
                                        </p:tgtEl>
                                        <p:attrNameLst>
                                          <p:attrName>style.color</p:attrName>
                                        </p:attrNameLst>
                                      </p:cBhvr>
                                      <p:by>
                                        <p:hsl h="0" s="-12549" l="-25098"/>
                                      </p:by>
                                    </p:animClr>
                                    <p:animClr clrSpc="hsl" dir="cw">
                                      <p:cBhvr>
                                        <p:cTn id="40" dur="500" fill="hold"/>
                                        <p:tgtEl>
                                          <p:spTgt spid="3">
                                            <p:txEl>
                                              <p:pRg st="8" end="8"/>
                                            </p:txEl>
                                          </p:spTgt>
                                        </p:tgtEl>
                                        <p:attrNameLst>
                                          <p:attrName>fillcolor</p:attrName>
                                        </p:attrNameLst>
                                      </p:cBhvr>
                                      <p:by>
                                        <p:hsl h="0" s="-12549" l="-25098"/>
                                      </p:by>
                                    </p:animClr>
                                    <p:animClr clrSpc="hsl" dir="cw">
                                      <p:cBhvr>
                                        <p:cTn id="41" dur="500" fill="hold"/>
                                        <p:tgtEl>
                                          <p:spTgt spid="3">
                                            <p:txEl>
                                              <p:pRg st="8" end="8"/>
                                            </p:txEl>
                                          </p:spTgt>
                                        </p:tgtEl>
                                        <p:attrNameLst>
                                          <p:attrName>stroke.color</p:attrName>
                                        </p:attrNameLst>
                                      </p:cBhvr>
                                      <p:by>
                                        <p:hsl h="0" s="-12549" l="-25098"/>
                                      </p:by>
                                    </p:animClr>
                                    <p:set>
                                      <p:cBhvr>
                                        <p:cTn id="42" dur="500" fill="hold"/>
                                        <p:tgtEl>
                                          <p:spTgt spid="3">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7737EF-40CA-96F9-E54B-2695FC95AC82}"/>
              </a:ext>
            </a:extLst>
          </p:cNvPr>
          <p:cNvSpPr txBox="1"/>
          <p:nvPr/>
        </p:nvSpPr>
        <p:spPr>
          <a:xfrm>
            <a:off x="1033511" y="688154"/>
            <a:ext cx="4089662" cy="523220"/>
          </a:xfrm>
          <a:prstGeom prst="rect">
            <a:avLst/>
          </a:prstGeom>
          <a:noFill/>
        </p:spPr>
        <p:txBody>
          <a:bodyPr wrap="square" rtlCol="0">
            <a:spAutoFit/>
          </a:bodyPr>
          <a:lstStyle/>
          <a:p>
            <a:r>
              <a:rPr lang="en-US" sz="2800" dirty="0">
                <a:latin typeface="Bahnschrift" panose="020B0502040204020203" pitchFamily="34" charset="0"/>
              </a:rPr>
              <a:t>PAYMENT SOLUTION </a:t>
            </a:r>
          </a:p>
        </p:txBody>
      </p:sp>
      <p:sp>
        <p:nvSpPr>
          <p:cNvPr id="3" name="TextBox 2">
            <a:extLst>
              <a:ext uri="{FF2B5EF4-FFF2-40B4-BE49-F238E27FC236}">
                <a16:creationId xmlns:a16="http://schemas.microsoft.com/office/drawing/2014/main" id="{FDA82A6C-84C1-ED78-0BB0-BF259BAC4975}"/>
              </a:ext>
            </a:extLst>
          </p:cNvPr>
          <p:cNvSpPr txBox="1"/>
          <p:nvPr/>
        </p:nvSpPr>
        <p:spPr>
          <a:xfrm>
            <a:off x="1033511" y="1272614"/>
            <a:ext cx="10124977" cy="1169551"/>
          </a:xfrm>
          <a:prstGeom prst="rect">
            <a:avLst/>
          </a:prstGeom>
          <a:noFill/>
        </p:spPr>
        <p:txBody>
          <a:bodyPr wrap="square" rtlCol="0">
            <a:spAutoFit/>
          </a:bodyPr>
          <a:lstStyle/>
          <a:p>
            <a:pPr algn="just"/>
            <a:r>
              <a:rPr lang="en-US" sz="1750" dirty="0">
                <a:solidFill>
                  <a:srgbClr val="0D0D0D"/>
                </a:solidFill>
                <a:latin typeface="Century Gothic" panose="020B0502020202020204" pitchFamily="34" charset="0"/>
              </a:rPr>
              <a:t>Payment solution is provided to </a:t>
            </a:r>
            <a:r>
              <a:rPr lang="en-US" sz="1750" b="1" dirty="0">
                <a:solidFill>
                  <a:srgbClr val="0D0D0D"/>
                </a:solidFill>
                <a:latin typeface="Century Gothic" panose="020B0502020202020204" pitchFamily="34" charset="0"/>
              </a:rPr>
              <a:t>auto-debit</a:t>
            </a:r>
            <a:r>
              <a:rPr lang="en-US" sz="1750" dirty="0">
                <a:solidFill>
                  <a:srgbClr val="0D0D0D"/>
                </a:solidFill>
                <a:latin typeface="Century Gothic" panose="020B0502020202020204" pitchFamily="34" charset="0"/>
              </a:rPr>
              <a:t> from the user’s bank account and report the transaction as either </a:t>
            </a:r>
            <a:r>
              <a:rPr lang="en-US" sz="1750" b="1" dirty="0">
                <a:solidFill>
                  <a:srgbClr val="0D0D0D"/>
                </a:solidFill>
                <a:latin typeface="Century Gothic" panose="020B0502020202020204" pitchFamily="34" charset="0"/>
              </a:rPr>
              <a:t>successful</a:t>
            </a:r>
            <a:r>
              <a:rPr lang="en-US" sz="1750" dirty="0">
                <a:solidFill>
                  <a:srgbClr val="0D0D0D"/>
                </a:solidFill>
                <a:latin typeface="Century Gothic" panose="020B0502020202020204" pitchFamily="34" charset="0"/>
              </a:rPr>
              <a:t> or </a:t>
            </a:r>
            <a:r>
              <a:rPr lang="en-US" sz="1750" b="1" dirty="0">
                <a:solidFill>
                  <a:srgbClr val="0D0D0D"/>
                </a:solidFill>
                <a:latin typeface="Century Gothic" panose="020B0502020202020204" pitchFamily="34" charset="0"/>
              </a:rPr>
              <a:t>failed </a:t>
            </a:r>
            <a:r>
              <a:rPr lang="en-US" sz="1750" dirty="0">
                <a:solidFill>
                  <a:srgbClr val="0D0D0D"/>
                </a:solidFill>
                <a:latin typeface="Century Gothic" panose="020B0502020202020204" pitchFamily="34" charset="0"/>
              </a:rPr>
              <a:t>at the real time. </a:t>
            </a:r>
          </a:p>
          <a:p>
            <a:pPr algn="just"/>
            <a:endParaRPr lang="en-US" sz="1750" b="1" dirty="0">
              <a:solidFill>
                <a:srgbClr val="0D0D0D"/>
              </a:solidFill>
              <a:latin typeface="Century Gothic" panose="020B0502020202020204" pitchFamily="34" charset="0"/>
            </a:endParaRPr>
          </a:p>
          <a:p>
            <a:pPr algn="just"/>
            <a:r>
              <a:rPr lang="en-US" sz="1750" dirty="0">
                <a:solidFill>
                  <a:srgbClr val="0D0D0D"/>
                </a:solidFill>
                <a:latin typeface="Century Gothic" panose="020B0502020202020204" pitchFamily="34" charset="0"/>
              </a:rPr>
              <a:t>It involves usage of Stripe Api for payment gateways.</a:t>
            </a:r>
          </a:p>
        </p:txBody>
      </p:sp>
      <p:pic>
        <p:nvPicPr>
          <p:cNvPr id="5" name="Picture 4">
            <a:extLst>
              <a:ext uri="{FF2B5EF4-FFF2-40B4-BE49-F238E27FC236}">
                <a16:creationId xmlns:a16="http://schemas.microsoft.com/office/drawing/2014/main" id="{89F119A1-8414-8C75-BFE4-0C01CC1A1C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3220" y="3626967"/>
            <a:ext cx="802806" cy="802806"/>
          </a:xfrm>
          <a:prstGeom prst="rect">
            <a:avLst/>
          </a:prstGeom>
        </p:spPr>
      </p:pic>
      <p:pic>
        <p:nvPicPr>
          <p:cNvPr id="6" name="Picture 5">
            <a:extLst>
              <a:ext uri="{FF2B5EF4-FFF2-40B4-BE49-F238E27FC236}">
                <a16:creationId xmlns:a16="http://schemas.microsoft.com/office/drawing/2014/main" id="{5EDAE82D-7088-D315-0541-82A4C02C449E}"/>
              </a:ext>
            </a:extLst>
          </p:cNvPr>
          <p:cNvPicPr>
            <a:picLocks noChangeAspect="1"/>
          </p:cNvPicPr>
          <p:nvPr/>
        </p:nvPicPr>
        <p:blipFill>
          <a:blip r:embed="rId4" cstate="print">
            <a:biLevel thresh="75000"/>
            <a:extLst>
              <a:ext uri="{BEBA8EAE-BF5A-486C-A8C5-ECC9F3942E4B}">
                <a14:imgProps xmlns:a14="http://schemas.microsoft.com/office/drawing/2010/main">
                  <a14:imgLayer r:embed="rId5">
                    <a14:imgEffect>
                      <a14:backgroundRemoval t="10000" b="90000" l="10000" r="90926">
                        <a14:foregroundMark x1="40370" y1="60556" x2="40370" y2="60556"/>
                        <a14:foregroundMark x1="42778" y1="54444" x2="42778" y2="54444"/>
                        <a14:foregroundMark x1="14630" y1="61389" x2="14630" y2="61389"/>
                        <a14:foregroundMark x1="90926" y1="35556" x2="90926" y2="35556"/>
                      </a14:backgroundRemoval>
                    </a14:imgEffect>
                  </a14:imgLayer>
                </a14:imgProps>
              </a:ext>
              <a:ext uri="{28A0092B-C50C-407E-A947-70E740481C1C}">
                <a14:useLocalDpi xmlns:a14="http://schemas.microsoft.com/office/drawing/2010/main" val="0"/>
              </a:ext>
            </a:extLst>
          </a:blip>
          <a:stretch>
            <a:fillRect/>
          </a:stretch>
        </p:blipFill>
        <p:spPr>
          <a:xfrm>
            <a:off x="1035313" y="3599632"/>
            <a:ext cx="1425935" cy="1020452"/>
          </a:xfrm>
          <a:prstGeom prst="rect">
            <a:avLst/>
          </a:prstGeom>
        </p:spPr>
      </p:pic>
      <p:pic>
        <p:nvPicPr>
          <p:cNvPr id="8" name="Picture 7">
            <a:extLst>
              <a:ext uri="{FF2B5EF4-FFF2-40B4-BE49-F238E27FC236}">
                <a16:creationId xmlns:a16="http://schemas.microsoft.com/office/drawing/2014/main" id="{85F3BBC8-3DE1-9504-15FF-AEEE70104018}"/>
              </a:ext>
            </a:extLst>
          </p:cNvPr>
          <p:cNvPicPr>
            <a:picLocks noChangeAspect="1"/>
          </p:cNvPicPr>
          <p:nvPr/>
        </p:nvPicPr>
        <p:blipFill rotWithShape="1">
          <a:blip r:embed="rId6">
            <a:extLst>
              <a:ext uri="{28A0092B-C50C-407E-A947-70E740481C1C}">
                <a14:useLocalDpi xmlns:a14="http://schemas.microsoft.com/office/drawing/2010/main" val="0"/>
              </a:ext>
            </a:extLst>
          </a:blip>
          <a:srcRect l="4606" t="40433" r="67009" b="14979"/>
          <a:stretch/>
        </p:blipFill>
        <p:spPr>
          <a:xfrm>
            <a:off x="3337382" y="5066914"/>
            <a:ext cx="327862" cy="480706"/>
          </a:xfrm>
          <a:prstGeom prst="rect">
            <a:avLst/>
          </a:prstGeom>
        </p:spPr>
      </p:pic>
      <p:pic>
        <p:nvPicPr>
          <p:cNvPr id="12" name="Picture 11">
            <a:extLst>
              <a:ext uri="{FF2B5EF4-FFF2-40B4-BE49-F238E27FC236}">
                <a16:creationId xmlns:a16="http://schemas.microsoft.com/office/drawing/2014/main" id="{23D2ADD8-E28E-08D3-FD09-4E71FD0C92D9}"/>
              </a:ext>
            </a:extLst>
          </p:cNvPr>
          <p:cNvPicPr>
            <a:picLocks noChangeAspect="1"/>
          </p:cNvPicPr>
          <p:nvPr/>
        </p:nvPicPr>
        <p:blipFill rotWithShape="1">
          <a:blip r:embed="rId4" cstate="print">
            <a:biLevel thresh="75000"/>
            <a:extLst>
              <a:ext uri="{BEBA8EAE-BF5A-486C-A8C5-ECC9F3942E4B}">
                <a14:imgProps xmlns:a14="http://schemas.microsoft.com/office/drawing/2010/main">
                  <a14:imgLayer r:embed="rId5">
                    <a14:imgEffect>
                      <a14:backgroundRemoval t="10000" b="90000" l="10000" r="90926">
                        <a14:foregroundMark x1="40370" y1="60556" x2="40370" y2="60556"/>
                        <a14:foregroundMark x1="42778" y1="54444" x2="42778" y2="54444"/>
                        <a14:foregroundMark x1="14630" y1="61389" x2="14630" y2="61389"/>
                        <a14:foregroundMark x1="90926" y1="35556" x2="90926" y2="35556"/>
                      </a14:backgroundRemoval>
                    </a14:imgEffect>
                  </a14:imgLayer>
                </a14:imgProps>
              </a:ext>
              <a:ext uri="{28A0092B-C50C-407E-A947-70E740481C1C}">
                <a14:useLocalDpi xmlns:a14="http://schemas.microsoft.com/office/drawing/2010/main" val="0"/>
              </a:ext>
            </a:extLst>
          </a:blip>
          <a:srcRect l="50000" r="-1"/>
          <a:stretch/>
        </p:blipFill>
        <p:spPr>
          <a:xfrm>
            <a:off x="2698163" y="4620084"/>
            <a:ext cx="820831" cy="1189159"/>
          </a:xfrm>
          <a:prstGeom prst="rect">
            <a:avLst/>
          </a:prstGeom>
        </p:spPr>
      </p:pic>
      <p:pic>
        <p:nvPicPr>
          <p:cNvPr id="16" name="Picture 15">
            <a:extLst>
              <a:ext uri="{FF2B5EF4-FFF2-40B4-BE49-F238E27FC236}">
                <a16:creationId xmlns:a16="http://schemas.microsoft.com/office/drawing/2014/main" id="{D0C6F302-7B9E-2C02-EB77-480F8844E25A}"/>
              </a:ext>
            </a:extLst>
          </p:cNvPr>
          <p:cNvPicPr>
            <a:picLocks noChangeAspect="1"/>
          </p:cNvPicPr>
          <p:nvPr/>
        </p:nvPicPr>
        <p:blipFill>
          <a:blip r:embed="rId7" cstate="print">
            <a:biLevel thresh="25000"/>
            <a:extLst>
              <a:ext uri="{BEBA8EAE-BF5A-486C-A8C5-ECC9F3942E4B}">
                <a14:imgProps xmlns:a14="http://schemas.microsoft.com/office/drawing/2010/main">
                  <a14:imgLayer r:embed="rId8">
                    <a14:imgEffect>
                      <a14:brightnessContrast contrast="28000"/>
                    </a14:imgEffect>
                  </a14:imgLayer>
                </a14:imgProps>
              </a:ext>
              <a:ext uri="{28A0092B-C50C-407E-A947-70E740481C1C}">
                <a14:useLocalDpi xmlns:a14="http://schemas.microsoft.com/office/drawing/2010/main" val="0"/>
              </a:ext>
            </a:extLst>
          </a:blip>
          <a:stretch>
            <a:fillRect/>
          </a:stretch>
        </p:blipFill>
        <p:spPr>
          <a:xfrm>
            <a:off x="5379502" y="4795876"/>
            <a:ext cx="751744" cy="751744"/>
          </a:xfrm>
          <a:prstGeom prst="rect">
            <a:avLst/>
          </a:prstGeom>
        </p:spPr>
      </p:pic>
      <p:pic>
        <p:nvPicPr>
          <p:cNvPr id="18" name="Picture 17">
            <a:extLst>
              <a:ext uri="{FF2B5EF4-FFF2-40B4-BE49-F238E27FC236}">
                <a16:creationId xmlns:a16="http://schemas.microsoft.com/office/drawing/2014/main" id="{9FBFD593-144B-E6A4-FDAE-CA98C072BFF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04875" y="3596883"/>
            <a:ext cx="773146" cy="773146"/>
          </a:xfrm>
          <a:prstGeom prst="rect">
            <a:avLst/>
          </a:prstGeom>
        </p:spPr>
      </p:pic>
      <p:pic>
        <p:nvPicPr>
          <p:cNvPr id="19" name="Picture 18">
            <a:extLst>
              <a:ext uri="{FF2B5EF4-FFF2-40B4-BE49-F238E27FC236}">
                <a16:creationId xmlns:a16="http://schemas.microsoft.com/office/drawing/2014/main" id="{C609AF62-94A0-B9A7-7AE6-E22F9E608D6C}"/>
              </a:ext>
            </a:extLst>
          </p:cNvPr>
          <p:cNvPicPr>
            <a:picLocks noChangeAspect="1"/>
          </p:cNvPicPr>
          <p:nvPr/>
        </p:nvPicPr>
        <p:blipFill rotWithShape="1">
          <a:blip r:embed="rId10">
            <a:duotone>
              <a:prstClr val="black"/>
              <a:schemeClr val="tx1">
                <a:tint val="45000"/>
                <a:satMod val="400000"/>
              </a:schemeClr>
            </a:duotone>
            <a:extLst>
              <a:ext uri="{BEBA8EAE-BF5A-486C-A8C5-ECC9F3942E4B}">
                <a14:imgProps xmlns:a14="http://schemas.microsoft.com/office/drawing/2010/main">
                  <a14:imgLayer r:embed="rId11">
                    <a14:imgEffect>
                      <a14:backgroundRemoval t="10000" b="90000" l="10000" r="90000">
                        <a14:foregroundMark x1="54222" y1="32444" x2="54222" y2="32444"/>
                        <a14:foregroundMark x1="49778" y1="32444" x2="49778" y2="32444"/>
                        <a14:foregroundMark x1="42667" y1="32444" x2="42667" y2="32444"/>
                        <a14:foregroundMark x1="37333" y1="25333" x2="37333" y2="25333"/>
                        <a14:foregroundMark x1="58667" y1="66667" x2="58667" y2="66667"/>
                        <a14:foregroundMark x1="49778" y1="52889" x2="49778" y2="52889"/>
                      </a14:backgroundRemoval>
                    </a14:imgEffect>
                    <a14:imgEffect>
                      <a14:colorTemperature colorTemp="7805"/>
                    </a14:imgEffect>
                    <a14:imgEffect>
                      <a14:saturation sat="266000"/>
                    </a14:imgEffect>
                    <a14:imgEffect>
                      <a14:brightnessContrast bright="-40000" contrast="-20000"/>
                    </a14:imgEffect>
                  </a14:imgLayer>
                </a14:imgProps>
              </a:ext>
              <a:ext uri="{28A0092B-C50C-407E-A947-70E740481C1C}">
                <a14:useLocalDpi xmlns:a14="http://schemas.microsoft.com/office/drawing/2010/main" val="0"/>
              </a:ext>
            </a:extLst>
          </a:blip>
          <a:srcRect l="25574" t="21149" r="25014" b="15144"/>
          <a:stretch/>
        </p:blipFill>
        <p:spPr>
          <a:xfrm>
            <a:off x="8008747" y="4795876"/>
            <a:ext cx="659876" cy="850784"/>
          </a:xfrm>
          <a:prstGeom prst="rect">
            <a:avLst/>
          </a:prstGeom>
        </p:spPr>
      </p:pic>
      <p:pic>
        <p:nvPicPr>
          <p:cNvPr id="21" name="Picture 20">
            <a:extLst>
              <a:ext uri="{FF2B5EF4-FFF2-40B4-BE49-F238E27FC236}">
                <a16:creationId xmlns:a16="http://schemas.microsoft.com/office/drawing/2014/main" id="{B4DD84A9-A73D-8901-61EA-E254151ADFC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10791" y="3512281"/>
            <a:ext cx="917491" cy="917491"/>
          </a:xfrm>
          <a:prstGeom prst="rect">
            <a:avLst/>
          </a:prstGeom>
        </p:spPr>
      </p:pic>
      <p:pic>
        <p:nvPicPr>
          <p:cNvPr id="23" name="Picture 22">
            <a:extLst>
              <a:ext uri="{FF2B5EF4-FFF2-40B4-BE49-F238E27FC236}">
                <a16:creationId xmlns:a16="http://schemas.microsoft.com/office/drawing/2014/main" id="{4C12F316-4138-DA85-62CD-7B2E5F8B8EF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572391" y="4766161"/>
            <a:ext cx="593229" cy="764007"/>
          </a:xfrm>
          <a:prstGeom prst="rect">
            <a:avLst/>
          </a:prstGeom>
        </p:spPr>
      </p:pic>
      <p:pic>
        <p:nvPicPr>
          <p:cNvPr id="33" name="Graphic 32" descr="Arrow Counterclockwise curve">
            <a:extLst>
              <a:ext uri="{FF2B5EF4-FFF2-40B4-BE49-F238E27FC236}">
                <a16:creationId xmlns:a16="http://schemas.microsoft.com/office/drawing/2014/main" id="{21877F33-A501-3A5B-0BE7-CA117CC9FBCA}"/>
              </a:ext>
            </a:extLst>
          </p:cNvPr>
          <p:cNvPicPr>
            <a:picLocks noChangeAspect="1"/>
          </p:cNvPicPr>
          <p:nvPr/>
        </p:nvPicPr>
        <p:blipFill>
          <a:blip r:embed="rId14" cstate="hq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8709307">
            <a:off x="4629146" y="4416243"/>
            <a:ext cx="715311" cy="715311"/>
          </a:xfrm>
          <a:prstGeom prst="rect">
            <a:avLst/>
          </a:prstGeom>
        </p:spPr>
      </p:pic>
      <p:pic>
        <p:nvPicPr>
          <p:cNvPr id="36" name="Graphic 35" descr="Arrow Counterclockwise curve">
            <a:extLst>
              <a:ext uri="{FF2B5EF4-FFF2-40B4-BE49-F238E27FC236}">
                <a16:creationId xmlns:a16="http://schemas.microsoft.com/office/drawing/2014/main" id="{12D8BC10-CA14-4154-73A9-6E8F2568BDA1}"/>
              </a:ext>
            </a:extLst>
          </p:cNvPr>
          <p:cNvPicPr>
            <a:picLocks noChangeAspect="1"/>
          </p:cNvPicPr>
          <p:nvPr/>
        </p:nvPicPr>
        <p:blipFill>
          <a:blip r:embed="rId14" cstate="hq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9198259">
            <a:off x="1913008" y="4386027"/>
            <a:ext cx="707973" cy="707973"/>
          </a:xfrm>
          <a:prstGeom prst="rect">
            <a:avLst/>
          </a:prstGeom>
        </p:spPr>
      </p:pic>
      <p:pic>
        <p:nvPicPr>
          <p:cNvPr id="37" name="Graphic 36" descr="Arrow Counterclockwise curve">
            <a:extLst>
              <a:ext uri="{FF2B5EF4-FFF2-40B4-BE49-F238E27FC236}">
                <a16:creationId xmlns:a16="http://schemas.microsoft.com/office/drawing/2014/main" id="{DA7A676D-FE55-BE75-C13F-1BABC6F365E4}"/>
              </a:ext>
            </a:extLst>
          </p:cNvPr>
          <p:cNvPicPr>
            <a:picLocks noChangeAspect="1"/>
          </p:cNvPicPr>
          <p:nvPr/>
        </p:nvPicPr>
        <p:blipFill>
          <a:blip r:embed="rId14" cstate="hq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8709307">
            <a:off x="7318131" y="4375962"/>
            <a:ext cx="707851" cy="707851"/>
          </a:xfrm>
          <a:prstGeom prst="rect">
            <a:avLst/>
          </a:prstGeom>
        </p:spPr>
      </p:pic>
      <p:pic>
        <p:nvPicPr>
          <p:cNvPr id="38" name="Graphic 37" descr="Arrow Counterclockwise curve">
            <a:extLst>
              <a:ext uri="{FF2B5EF4-FFF2-40B4-BE49-F238E27FC236}">
                <a16:creationId xmlns:a16="http://schemas.microsoft.com/office/drawing/2014/main" id="{5E785739-2AEF-3630-71AF-899D88BE3663}"/>
              </a:ext>
            </a:extLst>
          </p:cNvPr>
          <p:cNvPicPr>
            <a:picLocks noChangeAspect="1"/>
          </p:cNvPicPr>
          <p:nvPr/>
        </p:nvPicPr>
        <p:blipFill>
          <a:blip r:embed="rId14" cstate="hq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5073715">
            <a:off x="3359639" y="4244627"/>
            <a:ext cx="709132" cy="709132"/>
          </a:xfrm>
          <a:prstGeom prst="rect">
            <a:avLst/>
          </a:prstGeom>
        </p:spPr>
      </p:pic>
      <p:pic>
        <p:nvPicPr>
          <p:cNvPr id="39" name="Graphic 38" descr="Arrow Counterclockwise curve">
            <a:extLst>
              <a:ext uri="{FF2B5EF4-FFF2-40B4-BE49-F238E27FC236}">
                <a16:creationId xmlns:a16="http://schemas.microsoft.com/office/drawing/2014/main" id="{5A3F77BF-C7EC-54A4-DBB1-8F65F222946E}"/>
              </a:ext>
            </a:extLst>
          </p:cNvPr>
          <p:cNvPicPr>
            <a:picLocks noChangeAspect="1"/>
          </p:cNvPicPr>
          <p:nvPr/>
        </p:nvPicPr>
        <p:blipFill>
          <a:blip r:embed="rId14" cstate="hq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5073715">
            <a:off x="5991289" y="4189633"/>
            <a:ext cx="709132" cy="709132"/>
          </a:xfrm>
          <a:prstGeom prst="rect">
            <a:avLst/>
          </a:prstGeom>
        </p:spPr>
      </p:pic>
      <p:pic>
        <p:nvPicPr>
          <p:cNvPr id="40" name="Graphic 39" descr="Arrow Counterclockwise curve">
            <a:extLst>
              <a:ext uri="{FF2B5EF4-FFF2-40B4-BE49-F238E27FC236}">
                <a16:creationId xmlns:a16="http://schemas.microsoft.com/office/drawing/2014/main" id="{144E60F7-729B-1601-26FC-E911417E9C92}"/>
              </a:ext>
            </a:extLst>
          </p:cNvPr>
          <p:cNvPicPr>
            <a:picLocks noChangeAspect="1"/>
          </p:cNvPicPr>
          <p:nvPr/>
        </p:nvPicPr>
        <p:blipFill>
          <a:blip r:embed="rId14" cstate="hq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5073715">
            <a:off x="8556953" y="4257190"/>
            <a:ext cx="709132" cy="709132"/>
          </a:xfrm>
          <a:prstGeom prst="rect">
            <a:avLst/>
          </a:prstGeom>
        </p:spPr>
      </p:pic>
      <p:pic>
        <p:nvPicPr>
          <p:cNvPr id="41" name="Graphic 40" descr="Arrow Counterclockwise curve">
            <a:extLst>
              <a:ext uri="{FF2B5EF4-FFF2-40B4-BE49-F238E27FC236}">
                <a16:creationId xmlns:a16="http://schemas.microsoft.com/office/drawing/2014/main" id="{B497E4D1-BA1D-B173-E54F-537E89463C32}"/>
              </a:ext>
            </a:extLst>
          </p:cNvPr>
          <p:cNvPicPr>
            <a:picLocks noChangeAspect="1"/>
          </p:cNvPicPr>
          <p:nvPr/>
        </p:nvPicPr>
        <p:blipFill>
          <a:blip r:embed="rId14" cstate="hq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8709307">
            <a:off x="9716599" y="4351181"/>
            <a:ext cx="707851" cy="707851"/>
          </a:xfrm>
          <a:prstGeom prst="rect">
            <a:avLst/>
          </a:prstGeom>
        </p:spPr>
      </p:pic>
      <p:sp>
        <p:nvSpPr>
          <p:cNvPr id="42" name="TextBox 41">
            <a:extLst>
              <a:ext uri="{FF2B5EF4-FFF2-40B4-BE49-F238E27FC236}">
                <a16:creationId xmlns:a16="http://schemas.microsoft.com/office/drawing/2014/main" id="{5FAC6F17-12F1-F725-9324-ADAF7880EE48}"/>
              </a:ext>
            </a:extLst>
          </p:cNvPr>
          <p:cNvSpPr txBox="1"/>
          <p:nvPr/>
        </p:nvSpPr>
        <p:spPr>
          <a:xfrm>
            <a:off x="1234519" y="3170820"/>
            <a:ext cx="1027521" cy="307777"/>
          </a:xfrm>
          <a:prstGeom prst="rect">
            <a:avLst/>
          </a:prstGeom>
          <a:noFill/>
        </p:spPr>
        <p:txBody>
          <a:bodyPr wrap="square" rtlCol="0">
            <a:spAutoFit/>
          </a:bodyPr>
          <a:lstStyle/>
          <a:p>
            <a:pPr algn="ctr"/>
            <a:r>
              <a:rPr lang="en-US" sz="1400" dirty="0">
                <a:latin typeface="Century Gothic" panose="020B0502020202020204" pitchFamily="34" charset="0"/>
              </a:rPr>
              <a:t>Source</a:t>
            </a:r>
          </a:p>
        </p:txBody>
      </p:sp>
      <p:sp>
        <p:nvSpPr>
          <p:cNvPr id="43" name="TextBox 42">
            <a:extLst>
              <a:ext uri="{FF2B5EF4-FFF2-40B4-BE49-F238E27FC236}">
                <a16:creationId xmlns:a16="http://schemas.microsoft.com/office/drawing/2014/main" id="{0AD98E6E-0253-A8D0-867D-FFC46C2E5B9E}"/>
              </a:ext>
            </a:extLst>
          </p:cNvPr>
          <p:cNvSpPr txBox="1"/>
          <p:nvPr/>
        </p:nvSpPr>
        <p:spPr>
          <a:xfrm>
            <a:off x="2474644" y="5762108"/>
            <a:ext cx="1339323" cy="307777"/>
          </a:xfrm>
          <a:prstGeom prst="rect">
            <a:avLst/>
          </a:prstGeom>
          <a:noFill/>
        </p:spPr>
        <p:txBody>
          <a:bodyPr wrap="square" rtlCol="0">
            <a:spAutoFit/>
          </a:bodyPr>
          <a:lstStyle/>
          <a:p>
            <a:pPr algn="ctr"/>
            <a:r>
              <a:rPr lang="en-US" sz="1400" dirty="0">
                <a:latin typeface="Century Gothic" panose="020B0502020202020204" pitchFamily="34" charset="0"/>
              </a:rPr>
              <a:t>Destination</a:t>
            </a:r>
          </a:p>
        </p:txBody>
      </p:sp>
      <p:sp>
        <p:nvSpPr>
          <p:cNvPr id="44" name="TextBox 43">
            <a:extLst>
              <a:ext uri="{FF2B5EF4-FFF2-40B4-BE49-F238E27FC236}">
                <a16:creationId xmlns:a16="http://schemas.microsoft.com/office/drawing/2014/main" id="{0F8D1DAB-9881-EABA-0C29-41C747820EAA}"/>
              </a:ext>
            </a:extLst>
          </p:cNvPr>
          <p:cNvSpPr txBox="1"/>
          <p:nvPr/>
        </p:nvSpPr>
        <p:spPr>
          <a:xfrm>
            <a:off x="3124026" y="3167725"/>
            <a:ext cx="2733923" cy="307777"/>
          </a:xfrm>
          <a:prstGeom prst="rect">
            <a:avLst/>
          </a:prstGeom>
          <a:noFill/>
        </p:spPr>
        <p:txBody>
          <a:bodyPr wrap="square" rtlCol="0">
            <a:spAutoFit/>
          </a:bodyPr>
          <a:lstStyle/>
          <a:p>
            <a:pPr algn="ctr"/>
            <a:r>
              <a:rPr lang="en-US" sz="1400" dirty="0">
                <a:latin typeface="Century Gothic" panose="020B0502020202020204" pitchFamily="34" charset="0"/>
              </a:rPr>
              <a:t>Time/Distance Measured</a:t>
            </a:r>
          </a:p>
        </p:txBody>
      </p:sp>
      <p:sp>
        <p:nvSpPr>
          <p:cNvPr id="45" name="TextBox 44">
            <a:extLst>
              <a:ext uri="{FF2B5EF4-FFF2-40B4-BE49-F238E27FC236}">
                <a16:creationId xmlns:a16="http://schemas.microsoft.com/office/drawing/2014/main" id="{491A1549-FC78-EC12-900E-352A4835D576}"/>
              </a:ext>
            </a:extLst>
          </p:cNvPr>
          <p:cNvSpPr txBox="1"/>
          <p:nvPr/>
        </p:nvSpPr>
        <p:spPr>
          <a:xfrm>
            <a:off x="5659327" y="3167725"/>
            <a:ext cx="2814873" cy="307777"/>
          </a:xfrm>
          <a:prstGeom prst="rect">
            <a:avLst/>
          </a:prstGeom>
          <a:noFill/>
        </p:spPr>
        <p:txBody>
          <a:bodyPr wrap="square" rtlCol="0">
            <a:spAutoFit/>
          </a:bodyPr>
          <a:lstStyle/>
          <a:p>
            <a:pPr algn="ctr"/>
            <a:r>
              <a:rPr lang="en-US" sz="1400" dirty="0">
                <a:latin typeface="Century Gothic" panose="020B0502020202020204" pitchFamily="34" charset="0"/>
              </a:rPr>
              <a:t>API requesting payment</a:t>
            </a:r>
          </a:p>
        </p:txBody>
      </p:sp>
      <p:sp>
        <p:nvSpPr>
          <p:cNvPr id="46" name="TextBox 45">
            <a:extLst>
              <a:ext uri="{FF2B5EF4-FFF2-40B4-BE49-F238E27FC236}">
                <a16:creationId xmlns:a16="http://schemas.microsoft.com/office/drawing/2014/main" id="{62DB90A2-1068-7017-1DA4-280A2E9E0E01}"/>
              </a:ext>
            </a:extLst>
          </p:cNvPr>
          <p:cNvSpPr txBox="1"/>
          <p:nvPr/>
        </p:nvSpPr>
        <p:spPr>
          <a:xfrm>
            <a:off x="4635707" y="5762108"/>
            <a:ext cx="2226266" cy="307777"/>
          </a:xfrm>
          <a:prstGeom prst="rect">
            <a:avLst/>
          </a:prstGeom>
          <a:noFill/>
        </p:spPr>
        <p:txBody>
          <a:bodyPr wrap="square" rtlCol="0">
            <a:spAutoFit/>
          </a:bodyPr>
          <a:lstStyle/>
          <a:p>
            <a:pPr algn="ctr"/>
            <a:r>
              <a:rPr lang="en-US" sz="1400" dirty="0">
                <a:latin typeface="Century Gothic" panose="020B0502020202020204" pitchFamily="34" charset="0"/>
              </a:rPr>
              <a:t>Fare Calculated</a:t>
            </a:r>
          </a:p>
        </p:txBody>
      </p:sp>
      <p:sp>
        <p:nvSpPr>
          <p:cNvPr id="47" name="TextBox 46">
            <a:extLst>
              <a:ext uri="{FF2B5EF4-FFF2-40B4-BE49-F238E27FC236}">
                <a16:creationId xmlns:a16="http://schemas.microsoft.com/office/drawing/2014/main" id="{BBF1A0B3-0B4B-D01E-A93B-6DC9AAEBCB34}"/>
              </a:ext>
            </a:extLst>
          </p:cNvPr>
          <p:cNvSpPr txBox="1"/>
          <p:nvPr/>
        </p:nvSpPr>
        <p:spPr>
          <a:xfrm>
            <a:off x="7132236" y="5762108"/>
            <a:ext cx="2226266" cy="307777"/>
          </a:xfrm>
          <a:prstGeom prst="rect">
            <a:avLst/>
          </a:prstGeom>
          <a:noFill/>
        </p:spPr>
        <p:txBody>
          <a:bodyPr wrap="square" rtlCol="0">
            <a:spAutoFit/>
          </a:bodyPr>
          <a:lstStyle/>
          <a:p>
            <a:pPr algn="ctr"/>
            <a:r>
              <a:rPr lang="en-US" sz="1400" dirty="0">
                <a:latin typeface="Century Gothic" panose="020B0502020202020204" pitchFamily="34" charset="0"/>
              </a:rPr>
              <a:t>Fare Auto-debited</a:t>
            </a:r>
          </a:p>
        </p:txBody>
      </p:sp>
      <p:sp>
        <p:nvSpPr>
          <p:cNvPr id="48" name="TextBox 47">
            <a:extLst>
              <a:ext uri="{FF2B5EF4-FFF2-40B4-BE49-F238E27FC236}">
                <a16:creationId xmlns:a16="http://schemas.microsoft.com/office/drawing/2014/main" id="{197EF829-CDD2-38F1-D59B-285AA894A615}"/>
              </a:ext>
            </a:extLst>
          </p:cNvPr>
          <p:cNvSpPr txBox="1"/>
          <p:nvPr/>
        </p:nvSpPr>
        <p:spPr>
          <a:xfrm>
            <a:off x="8456892" y="3160303"/>
            <a:ext cx="2814873" cy="307777"/>
          </a:xfrm>
          <a:prstGeom prst="rect">
            <a:avLst/>
          </a:prstGeom>
          <a:noFill/>
        </p:spPr>
        <p:txBody>
          <a:bodyPr wrap="square" rtlCol="0">
            <a:spAutoFit/>
          </a:bodyPr>
          <a:lstStyle/>
          <a:p>
            <a:pPr algn="ctr"/>
            <a:r>
              <a:rPr lang="en-US" sz="1400" dirty="0">
                <a:latin typeface="Century Gothic" panose="020B0502020202020204" pitchFamily="34" charset="0"/>
              </a:rPr>
              <a:t>Profile on Server updated</a:t>
            </a:r>
          </a:p>
        </p:txBody>
      </p:sp>
      <p:sp>
        <p:nvSpPr>
          <p:cNvPr id="49" name="TextBox 48">
            <a:extLst>
              <a:ext uri="{FF2B5EF4-FFF2-40B4-BE49-F238E27FC236}">
                <a16:creationId xmlns:a16="http://schemas.microsoft.com/office/drawing/2014/main" id="{D05D1070-FB95-CECC-BEF0-4A8608990AEA}"/>
              </a:ext>
            </a:extLst>
          </p:cNvPr>
          <p:cNvSpPr txBox="1"/>
          <p:nvPr/>
        </p:nvSpPr>
        <p:spPr>
          <a:xfrm>
            <a:off x="9708737" y="5758464"/>
            <a:ext cx="2226266" cy="307777"/>
          </a:xfrm>
          <a:prstGeom prst="rect">
            <a:avLst/>
          </a:prstGeom>
          <a:noFill/>
        </p:spPr>
        <p:txBody>
          <a:bodyPr wrap="square" rtlCol="0">
            <a:spAutoFit/>
          </a:bodyPr>
          <a:lstStyle/>
          <a:p>
            <a:pPr algn="ctr"/>
            <a:r>
              <a:rPr lang="en-US" sz="1400" dirty="0">
                <a:latin typeface="Century Gothic" panose="020B0502020202020204" pitchFamily="34" charset="0"/>
              </a:rPr>
              <a:t>Process completed</a:t>
            </a:r>
          </a:p>
        </p:txBody>
      </p:sp>
      <p:pic>
        <p:nvPicPr>
          <p:cNvPr id="7" name="Picture 6">
            <a:extLst>
              <a:ext uri="{FF2B5EF4-FFF2-40B4-BE49-F238E27FC236}">
                <a16:creationId xmlns:a16="http://schemas.microsoft.com/office/drawing/2014/main" id="{ECDA6271-B456-F198-504A-CF5B260E2495}"/>
              </a:ext>
            </a:extLst>
          </p:cNvPr>
          <p:cNvPicPr>
            <a:picLocks noChangeAspect="1"/>
          </p:cNvPicPr>
          <p:nvPr/>
        </p:nvPicPr>
        <p:blipFill>
          <a:blip r:embed="rId16" cstate="print">
            <a:extLst>
              <a:ext uri="{BEBA8EAE-BF5A-486C-A8C5-ECC9F3942E4B}">
                <a14:imgProps xmlns:a14="http://schemas.microsoft.com/office/drawing/2010/main">
                  <a14:imgLayer r:embed="rId17">
                    <a14:imgEffect>
                      <a14:sharpenSoften amount="500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635707" y="779821"/>
            <a:ext cx="351072" cy="351072"/>
          </a:xfrm>
          <a:prstGeom prst="rect">
            <a:avLst/>
          </a:prstGeom>
        </p:spPr>
      </p:pic>
    </p:spTree>
    <p:extLst>
      <p:ext uri="{BB962C8B-B14F-4D97-AF65-F5344CB8AC3E}">
        <p14:creationId xmlns:p14="http://schemas.microsoft.com/office/powerpoint/2010/main" val="163198603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500"/>
                                        <p:tgtEl>
                                          <p:spTgt spid="43"/>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childTnLst>
                          </p:cTn>
                        </p:par>
                        <p:par>
                          <p:cTn id="51" fill="hold">
                            <p:stCondLst>
                              <p:cond delay="5500"/>
                            </p:stCondLst>
                            <p:childTnLst>
                              <p:par>
                                <p:cTn id="52" presetID="10" presetClass="entr" presetSubtype="0" fill="hold" nodeType="after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childTnLst>
                          </p:cTn>
                        </p:par>
                        <p:par>
                          <p:cTn id="55" fill="hold">
                            <p:stCondLst>
                              <p:cond delay="6000"/>
                            </p:stCondLst>
                            <p:childTnLst>
                              <p:par>
                                <p:cTn id="56" presetID="10" presetClass="entr" presetSubtype="0" fill="hold"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par>
                          <p:cTn id="59" fill="hold">
                            <p:stCondLst>
                              <p:cond delay="6500"/>
                            </p:stCondLst>
                            <p:childTnLst>
                              <p:par>
                                <p:cTn id="60" presetID="10" presetClass="entr" presetSubtype="0" fill="hold" grpId="0" nodeType="after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fade">
                                      <p:cBhvr>
                                        <p:cTn id="62" dur="500"/>
                                        <p:tgtEl>
                                          <p:spTgt spid="46"/>
                                        </p:tgtEl>
                                      </p:cBhvr>
                                    </p:animEffect>
                                  </p:childTnLst>
                                </p:cTn>
                              </p:par>
                            </p:childTnLst>
                          </p:cTn>
                        </p:par>
                        <p:par>
                          <p:cTn id="63" fill="hold">
                            <p:stCondLst>
                              <p:cond delay="7000"/>
                            </p:stCondLst>
                            <p:childTnLst>
                              <p:par>
                                <p:cTn id="64" presetID="10" presetClass="entr" presetSubtype="0" fill="hold" nodeType="after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childTnLst>
                          </p:cTn>
                        </p:par>
                        <p:par>
                          <p:cTn id="67" fill="hold">
                            <p:stCondLst>
                              <p:cond delay="7500"/>
                            </p:stCondLst>
                            <p:childTnLst>
                              <p:par>
                                <p:cTn id="68" presetID="10" presetClass="entr" presetSubtype="0" fill="hold" nodeType="after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fade">
                                      <p:cBhvr>
                                        <p:cTn id="74" dur="500"/>
                                        <p:tgtEl>
                                          <p:spTgt spid="45"/>
                                        </p:tgtEl>
                                      </p:cBhvr>
                                    </p:animEffect>
                                  </p:childTnLst>
                                </p:cTn>
                              </p:par>
                            </p:childTnLst>
                          </p:cTn>
                        </p:par>
                        <p:par>
                          <p:cTn id="75" fill="hold">
                            <p:stCondLst>
                              <p:cond delay="8500"/>
                            </p:stCondLst>
                            <p:childTnLst>
                              <p:par>
                                <p:cTn id="76" presetID="10" presetClass="entr" presetSubtype="0" fill="hold" nodeType="after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fade">
                                      <p:cBhvr>
                                        <p:cTn id="78" dur="500"/>
                                        <p:tgtEl>
                                          <p:spTgt spid="37"/>
                                        </p:tgtEl>
                                      </p:cBhvr>
                                    </p:animEffect>
                                  </p:childTnLst>
                                </p:cTn>
                              </p:par>
                            </p:childTnLst>
                          </p:cTn>
                        </p:par>
                        <p:par>
                          <p:cTn id="79" fill="hold">
                            <p:stCondLst>
                              <p:cond delay="9000"/>
                            </p:stCondLst>
                            <p:childTnLst>
                              <p:par>
                                <p:cTn id="80" presetID="10" presetClass="entr" presetSubtype="0" fill="hold"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childTnLst>
                          </p:cTn>
                        </p:par>
                        <p:par>
                          <p:cTn id="83" fill="hold">
                            <p:stCondLst>
                              <p:cond delay="9500"/>
                            </p:stCondLst>
                            <p:childTnLst>
                              <p:par>
                                <p:cTn id="84" presetID="10" presetClass="entr" presetSubtype="0" fill="hold" grpId="0" nodeType="after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fade">
                                      <p:cBhvr>
                                        <p:cTn id="86" dur="500"/>
                                        <p:tgtEl>
                                          <p:spTgt spid="47"/>
                                        </p:tgtEl>
                                      </p:cBhvr>
                                    </p:animEffect>
                                  </p:childTnLst>
                                </p:cTn>
                              </p:par>
                            </p:childTnLst>
                          </p:cTn>
                        </p:par>
                        <p:par>
                          <p:cTn id="87" fill="hold">
                            <p:stCondLst>
                              <p:cond delay="10000"/>
                            </p:stCondLst>
                            <p:childTnLst>
                              <p:par>
                                <p:cTn id="88" presetID="10" presetClass="entr" presetSubtype="0" fill="hold" nodeType="after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fade">
                                      <p:cBhvr>
                                        <p:cTn id="90" dur="500"/>
                                        <p:tgtEl>
                                          <p:spTgt spid="40"/>
                                        </p:tgtEl>
                                      </p:cBhvr>
                                    </p:animEffect>
                                  </p:childTnLst>
                                </p:cTn>
                              </p:par>
                            </p:childTnLst>
                          </p:cTn>
                        </p:par>
                        <p:par>
                          <p:cTn id="91" fill="hold">
                            <p:stCondLst>
                              <p:cond delay="10500"/>
                            </p:stCondLst>
                            <p:childTnLst>
                              <p:par>
                                <p:cTn id="92" presetID="10" presetClass="entr" presetSubtype="0" fill="hold" nodeType="after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500"/>
                                        <p:tgtEl>
                                          <p:spTgt spid="21"/>
                                        </p:tgtEl>
                                      </p:cBhvr>
                                    </p:animEffect>
                                  </p:childTnLst>
                                </p:cTn>
                              </p:par>
                            </p:childTnLst>
                          </p:cTn>
                        </p:par>
                        <p:par>
                          <p:cTn id="95" fill="hold">
                            <p:stCondLst>
                              <p:cond delay="11000"/>
                            </p:stCondLst>
                            <p:childTnLst>
                              <p:par>
                                <p:cTn id="96" presetID="10" presetClass="entr" presetSubtype="0" fill="hold" grpId="0" nodeType="after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fade">
                                      <p:cBhvr>
                                        <p:cTn id="98" dur="500"/>
                                        <p:tgtEl>
                                          <p:spTgt spid="48"/>
                                        </p:tgtEl>
                                      </p:cBhvr>
                                    </p:animEffect>
                                  </p:childTnLst>
                                </p:cTn>
                              </p:par>
                            </p:childTnLst>
                          </p:cTn>
                        </p:par>
                        <p:par>
                          <p:cTn id="99" fill="hold">
                            <p:stCondLst>
                              <p:cond delay="11500"/>
                            </p:stCondLst>
                            <p:childTnLst>
                              <p:par>
                                <p:cTn id="100" presetID="10" presetClass="entr" presetSubtype="0" fill="hold" nodeType="after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500"/>
                                        <p:tgtEl>
                                          <p:spTgt spid="41"/>
                                        </p:tgtEl>
                                      </p:cBhvr>
                                    </p:animEffect>
                                  </p:childTnLst>
                                </p:cTn>
                              </p:par>
                            </p:childTnLst>
                          </p:cTn>
                        </p:par>
                        <p:par>
                          <p:cTn id="103" fill="hold">
                            <p:stCondLst>
                              <p:cond delay="12000"/>
                            </p:stCondLst>
                            <p:childTnLst>
                              <p:par>
                                <p:cTn id="104" presetID="10" presetClass="entr" presetSubtype="0" fill="hold" nodeType="after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500"/>
                                        <p:tgtEl>
                                          <p:spTgt spid="23"/>
                                        </p:tgtEl>
                                      </p:cBhvr>
                                    </p:animEffect>
                                  </p:childTnLst>
                                </p:cTn>
                              </p:par>
                            </p:childTnLst>
                          </p:cTn>
                        </p:par>
                        <p:par>
                          <p:cTn id="107" fill="hold">
                            <p:stCondLst>
                              <p:cond delay="12500"/>
                            </p:stCondLst>
                            <p:childTnLst>
                              <p:par>
                                <p:cTn id="108" presetID="10" presetClass="entr" presetSubtype="0" fill="hold" grpId="0" nodeType="afterEffect">
                                  <p:stCondLst>
                                    <p:cond delay="0"/>
                                  </p:stCondLst>
                                  <p:childTnLst>
                                    <p:set>
                                      <p:cBhvr>
                                        <p:cTn id="109" dur="1" fill="hold">
                                          <p:stCondLst>
                                            <p:cond delay="0"/>
                                          </p:stCondLst>
                                        </p:cTn>
                                        <p:tgtEl>
                                          <p:spTgt spid="49"/>
                                        </p:tgtEl>
                                        <p:attrNameLst>
                                          <p:attrName>style.visibility</p:attrName>
                                        </p:attrNameLst>
                                      </p:cBhvr>
                                      <p:to>
                                        <p:strVal val="visible"/>
                                      </p:to>
                                    </p:set>
                                    <p:animEffect transition="in" filter="fade">
                                      <p:cBhvr>
                                        <p:cTn id="11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2" grpId="0"/>
      <p:bldP spid="43" grpId="0"/>
      <p:bldP spid="44" grpId="0"/>
      <p:bldP spid="45" grpId="0"/>
      <p:bldP spid="46" grpId="0"/>
      <p:bldP spid="47" grpId="0"/>
      <p:bldP spid="48" grpId="0"/>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5F9109-B4D3-D914-2B79-E2352B492E7F}"/>
              </a:ext>
            </a:extLst>
          </p:cNvPr>
          <p:cNvSpPr txBox="1"/>
          <p:nvPr/>
        </p:nvSpPr>
        <p:spPr>
          <a:xfrm>
            <a:off x="1033511" y="660722"/>
            <a:ext cx="4089662" cy="523220"/>
          </a:xfrm>
          <a:prstGeom prst="rect">
            <a:avLst/>
          </a:prstGeom>
          <a:noFill/>
        </p:spPr>
        <p:txBody>
          <a:bodyPr wrap="square" rtlCol="0">
            <a:spAutoFit/>
          </a:bodyPr>
          <a:lstStyle/>
          <a:p>
            <a:r>
              <a:rPr lang="en-US" sz="2800" dirty="0">
                <a:latin typeface="Bahnschrift" panose="020B0502040204020203" pitchFamily="34" charset="0"/>
              </a:rPr>
              <a:t>PAYMENT SOLUTION </a:t>
            </a:r>
          </a:p>
        </p:txBody>
      </p:sp>
      <p:sp>
        <p:nvSpPr>
          <p:cNvPr id="3" name="TextBox 2">
            <a:extLst>
              <a:ext uri="{FF2B5EF4-FFF2-40B4-BE49-F238E27FC236}">
                <a16:creationId xmlns:a16="http://schemas.microsoft.com/office/drawing/2014/main" id="{87CDCA8B-33C1-2FCC-FA36-A8B7D9D79FA5}"/>
              </a:ext>
            </a:extLst>
          </p:cNvPr>
          <p:cNvSpPr txBox="1"/>
          <p:nvPr/>
        </p:nvSpPr>
        <p:spPr>
          <a:xfrm>
            <a:off x="1033511" y="1373198"/>
            <a:ext cx="10124977" cy="3323987"/>
          </a:xfrm>
          <a:prstGeom prst="rect">
            <a:avLst/>
          </a:prstGeom>
          <a:noFill/>
        </p:spPr>
        <p:txBody>
          <a:bodyPr wrap="square" rtlCol="0">
            <a:spAutoFit/>
          </a:bodyPr>
          <a:lstStyle/>
          <a:p>
            <a:pPr algn="just"/>
            <a:r>
              <a:rPr lang="en-US" sz="1750" dirty="0">
                <a:solidFill>
                  <a:srgbClr val="0D0D0D"/>
                </a:solidFill>
                <a:latin typeface="Century Gothic" panose="020B0502020202020204" pitchFamily="34" charset="0"/>
              </a:rPr>
              <a:t>The project involved usage of </a:t>
            </a:r>
            <a:r>
              <a:rPr lang="en-US" sz="1750" b="1" dirty="0">
                <a:solidFill>
                  <a:srgbClr val="0D0D0D"/>
                </a:solidFill>
                <a:latin typeface="Century Gothic" panose="020B0502020202020204" pitchFamily="34" charset="0"/>
              </a:rPr>
              <a:t>Stripe</a:t>
            </a:r>
            <a:r>
              <a:rPr lang="en-US" sz="1750" dirty="0">
                <a:solidFill>
                  <a:srgbClr val="0D0D0D"/>
                </a:solidFill>
                <a:latin typeface="Century Gothic" panose="020B0502020202020204" pitchFamily="34" charset="0"/>
              </a:rPr>
              <a:t> Api for payment gateways.</a:t>
            </a:r>
          </a:p>
          <a:p>
            <a:pPr algn="just"/>
            <a:endParaRPr lang="en-US" sz="1750" dirty="0">
              <a:solidFill>
                <a:srgbClr val="0D0D0D"/>
              </a:solidFill>
              <a:latin typeface="Century Gothic" panose="020B0502020202020204" pitchFamily="34" charset="0"/>
            </a:endParaRPr>
          </a:p>
          <a:p>
            <a:pPr algn="just"/>
            <a:r>
              <a:rPr lang="en-US" sz="1750" dirty="0">
                <a:solidFill>
                  <a:srgbClr val="0D0D0D"/>
                </a:solidFill>
                <a:latin typeface="Century Gothic" panose="020B0502020202020204" pitchFamily="34" charset="0"/>
              </a:rPr>
              <a:t>Few aspects:</a:t>
            </a:r>
          </a:p>
          <a:p>
            <a:pPr algn="just"/>
            <a:endParaRPr lang="en-US" sz="1750" dirty="0">
              <a:solidFill>
                <a:srgbClr val="0D0D0D"/>
              </a:solidFill>
              <a:latin typeface="Century Gothic" panose="020B0502020202020204" pitchFamily="34" charset="0"/>
            </a:endParaRPr>
          </a:p>
          <a:p>
            <a:pPr marL="285750" indent="-285750" algn="just">
              <a:buFont typeface="Arial" panose="020B0604020202020204" pitchFamily="34" charset="0"/>
              <a:buChar char="•"/>
            </a:pPr>
            <a:r>
              <a:rPr lang="en-US" sz="1750" dirty="0">
                <a:solidFill>
                  <a:srgbClr val="0D0D0D"/>
                </a:solidFill>
                <a:latin typeface="Century Gothic" panose="020B0502020202020204" pitchFamily="34" charset="0"/>
              </a:rPr>
              <a:t> </a:t>
            </a:r>
            <a:r>
              <a:rPr lang="en-US" sz="1750" b="1" dirty="0">
                <a:solidFill>
                  <a:srgbClr val="0D0D0D"/>
                </a:solidFill>
                <a:latin typeface="Century Gothic" panose="020B0502020202020204" pitchFamily="34" charset="0"/>
              </a:rPr>
              <a:t>Razorpay/Live Payments(Api)</a:t>
            </a:r>
            <a:r>
              <a:rPr lang="en-US" sz="1750" dirty="0">
                <a:solidFill>
                  <a:srgbClr val="0D0D0D"/>
                </a:solidFill>
                <a:latin typeface="Century Gothic" panose="020B0502020202020204" pitchFamily="34" charset="0"/>
              </a:rPr>
              <a:t> – This involves RBI regulations and approval from the concerned authorities and would take months for approval.</a:t>
            </a:r>
          </a:p>
          <a:p>
            <a:pPr algn="just"/>
            <a:endParaRPr lang="en-US" sz="1750" dirty="0">
              <a:solidFill>
                <a:srgbClr val="0D0D0D"/>
              </a:solidFill>
              <a:latin typeface="Century Gothic" panose="020B0502020202020204" pitchFamily="34" charset="0"/>
            </a:endParaRPr>
          </a:p>
          <a:p>
            <a:pPr marL="342900" indent="-342900" algn="just">
              <a:buFont typeface="Arial" panose="020B0604020202020204" pitchFamily="34" charset="0"/>
              <a:buChar char="•"/>
            </a:pPr>
            <a:r>
              <a:rPr lang="en-US" sz="1750" b="1" dirty="0">
                <a:solidFill>
                  <a:srgbClr val="0D0D0D"/>
                </a:solidFill>
                <a:latin typeface="Century Gothic" panose="020B0502020202020204" pitchFamily="34" charset="0"/>
              </a:rPr>
              <a:t>Test/Demo(Api) </a:t>
            </a:r>
            <a:r>
              <a:rPr lang="en-US" sz="1750" dirty="0">
                <a:solidFill>
                  <a:srgbClr val="0D0D0D"/>
                </a:solidFill>
                <a:latin typeface="Century Gothic" panose="020B0502020202020204" pitchFamily="34" charset="0"/>
              </a:rPr>
              <a:t>– This is currently being used in this project where dummy card details and dummy currency gets credited/uploaded in the database(wallet) and also gets debited once the ride gets completed.</a:t>
            </a:r>
          </a:p>
          <a:p>
            <a:pPr algn="just"/>
            <a:endParaRPr lang="en-US" sz="1750" b="1" dirty="0">
              <a:solidFill>
                <a:srgbClr val="0D0D0D"/>
              </a:solidFill>
              <a:latin typeface="Century Gothic" panose="020B0502020202020204" pitchFamily="34" charset="0"/>
            </a:endParaRPr>
          </a:p>
          <a:p>
            <a:pPr marL="342900" indent="-342900" algn="just">
              <a:buFont typeface="Arial" panose="020B0604020202020204" pitchFamily="34" charset="0"/>
              <a:buChar char="•"/>
            </a:pPr>
            <a:r>
              <a:rPr lang="en-US" sz="1750" b="1" dirty="0">
                <a:solidFill>
                  <a:srgbClr val="0D0D0D"/>
                </a:solidFill>
                <a:latin typeface="Century Gothic" panose="020B0502020202020204" pitchFamily="34" charset="0"/>
              </a:rPr>
              <a:t>Environment variables and Key Vault</a:t>
            </a:r>
            <a:endParaRPr lang="en-US" sz="1750" b="1" dirty="0">
              <a:latin typeface="Century Gothic" panose="020B0502020202020204" pitchFamily="34" charset="0"/>
            </a:endParaRPr>
          </a:p>
        </p:txBody>
      </p:sp>
      <p:pic>
        <p:nvPicPr>
          <p:cNvPr id="4" name="Picture 3">
            <a:extLst>
              <a:ext uri="{FF2B5EF4-FFF2-40B4-BE49-F238E27FC236}">
                <a16:creationId xmlns:a16="http://schemas.microsoft.com/office/drawing/2014/main" id="{52F11811-044A-386F-0A16-0619FDAA99F3}"/>
              </a:ext>
            </a:extLst>
          </p:cNvPr>
          <p:cNvPicPr>
            <a:picLocks noChangeAspect="1"/>
          </p:cNvPicPr>
          <p:nvPr/>
        </p:nvPicPr>
        <p:blipFill>
          <a:blip r:embed="rId2" cstate="print">
            <a:extLst>
              <a:ext uri="{BEBA8EAE-BF5A-486C-A8C5-ECC9F3942E4B}">
                <a14:imgProps xmlns:a14="http://schemas.microsoft.com/office/drawing/2010/main">
                  <a14:imgLayer r:embed="rId3">
                    <a14:imgEffect>
                      <a14:sharpenSoften amount="500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635707" y="779821"/>
            <a:ext cx="351072" cy="351072"/>
          </a:xfrm>
          <a:prstGeom prst="rect">
            <a:avLst/>
          </a:prstGeom>
        </p:spPr>
      </p:pic>
    </p:spTree>
    <p:extLst>
      <p:ext uri="{BB962C8B-B14F-4D97-AF65-F5344CB8AC3E}">
        <p14:creationId xmlns:p14="http://schemas.microsoft.com/office/powerpoint/2010/main" val="59007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32F218-3BC5-3589-9713-FA417CEC102D}"/>
              </a:ext>
            </a:extLst>
          </p:cNvPr>
          <p:cNvPicPr>
            <a:picLocks noChangeAspect="1"/>
          </p:cNvPicPr>
          <p:nvPr/>
        </p:nvPicPr>
        <p:blipFill>
          <a:blip r:embed="rId2"/>
          <a:stretch>
            <a:fillRect/>
          </a:stretch>
        </p:blipFill>
        <p:spPr>
          <a:xfrm>
            <a:off x="797881" y="841248"/>
            <a:ext cx="10340897" cy="5037734"/>
          </a:xfrm>
          <a:prstGeom prst="rect">
            <a:avLst/>
          </a:prstGeom>
        </p:spPr>
      </p:pic>
    </p:spTree>
    <p:extLst>
      <p:ext uri="{BB962C8B-B14F-4D97-AF65-F5344CB8AC3E}">
        <p14:creationId xmlns:p14="http://schemas.microsoft.com/office/powerpoint/2010/main" val="1535615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EBA418-2A80-91D4-7F17-A21203A808C9}"/>
              </a:ext>
            </a:extLst>
          </p:cNvPr>
          <p:cNvSpPr txBox="1"/>
          <p:nvPr/>
        </p:nvSpPr>
        <p:spPr>
          <a:xfrm>
            <a:off x="1033511" y="688154"/>
            <a:ext cx="4089662" cy="523220"/>
          </a:xfrm>
          <a:prstGeom prst="rect">
            <a:avLst/>
          </a:prstGeom>
          <a:noFill/>
        </p:spPr>
        <p:txBody>
          <a:bodyPr wrap="square" rtlCol="0">
            <a:spAutoFit/>
          </a:bodyPr>
          <a:lstStyle/>
          <a:p>
            <a:r>
              <a:rPr lang="en-US" sz="2800" dirty="0">
                <a:latin typeface="Bahnschrift" panose="020B0502040204020203" pitchFamily="34" charset="0"/>
              </a:rPr>
              <a:t>LOCATION</a:t>
            </a:r>
          </a:p>
        </p:txBody>
      </p:sp>
      <p:sp>
        <p:nvSpPr>
          <p:cNvPr id="4" name="TextBox 3">
            <a:extLst>
              <a:ext uri="{FF2B5EF4-FFF2-40B4-BE49-F238E27FC236}">
                <a16:creationId xmlns:a16="http://schemas.microsoft.com/office/drawing/2014/main" id="{1F045597-33C7-53BF-3758-E0ABBBC30758}"/>
              </a:ext>
            </a:extLst>
          </p:cNvPr>
          <p:cNvSpPr txBox="1"/>
          <p:nvPr/>
        </p:nvSpPr>
        <p:spPr>
          <a:xfrm>
            <a:off x="1033511" y="1442300"/>
            <a:ext cx="10124977" cy="4801314"/>
          </a:xfrm>
          <a:prstGeom prst="rect">
            <a:avLst/>
          </a:prstGeom>
          <a:noFill/>
        </p:spPr>
        <p:txBody>
          <a:bodyPr wrap="square" rtlCol="0">
            <a:spAutoFit/>
          </a:bodyPr>
          <a:lstStyle/>
          <a:p>
            <a:pPr algn="just"/>
            <a:r>
              <a:rPr lang="en-US" b="1" dirty="0">
                <a:latin typeface="Century Gothic" panose="020B0502020202020204" pitchFamily="34" charset="0"/>
              </a:rPr>
              <a:t>Google maps, MapMyIndia, OpenStreetMap</a:t>
            </a:r>
          </a:p>
          <a:p>
            <a:pPr algn="just"/>
            <a:endParaRPr lang="en-US" b="1" dirty="0">
              <a:latin typeface="Century Gothic" panose="020B0502020202020204" pitchFamily="34" charset="0"/>
            </a:endParaRPr>
          </a:p>
          <a:p>
            <a:pPr algn="just"/>
            <a:r>
              <a:rPr lang="en-US" b="1" dirty="0">
                <a:latin typeface="Century Gothic" panose="020B0502020202020204" pitchFamily="34" charset="0"/>
              </a:rPr>
              <a:t>Process </a:t>
            </a:r>
          </a:p>
          <a:p>
            <a:pPr algn="just"/>
            <a:endParaRPr lang="en-US" b="1" dirty="0">
              <a:latin typeface="Century Gothic" panose="020B0502020202020204" pitchFamily="34" charset="0"/>
            </a:endParaRPr>
          </a:p>
          <a:p>
            <a:pPr marL="285750" indent="-285750" algn="just">
              <a:buFont typeface="Arial" panose="020B0604020202020204" pitchFamily="34" charset="0"/>
              <a:buChar char="•"/>
            </a:pPr>
            <a:r>
              <a:rPr lang="en-US" dirty="0">
                <a:latin typeface="Century Gothic" panose="020B0502020202020204" pitchFamily="34" charset="0"/>
              </a:rPr>
              <a:t>Coordinates (geopy) </a:t>
            </a:r>
            <a:r>
              <a:rPr lang="en-US" dirty="0">
                <a:latin typeface="Century Gothic" panose="020B0502020202020204" pitchFamily="34" charset="0"/>
                <a:sym typeface="Wingdings" panose="05000000000000000000" pitchFamily="2" charset="2"/>
              </a:rPr>
              <a:t> Place/Area (</a:t>
            </a:r>
            <a:r>
              <a:rPr lang="en-US" b="1" dirty="0">
                <a:latin typeface="Century Gothic" panose="020B0502020202020204" pitchFamily="34" charset="0"/>
                <a:sym typeface="Wingdings" panose="05000000000000000000" pitchFamily="2" charset="2"/>
              </a:rPr>
              <a:t>Selenium</a:t>
            </a:r>
            <a:r>
              <a:rPr lang="en-US" dirty="0">
                <a:latin typeface="Century Gothic" panose="020B0502020202020204" pitchFamily="34" charset="0"/>
                <a:sym typeface="Wingdings" panose="05000000000000000000" pitchFamily="2" charset="2"/>
              </a:rPr>
              <a:t>)  Source and Destination</a:t>
            </a:r>
            <a:endParaRPr lang="en-US" dirty="0">
              <a:latin typeface="Century Gothic" panose="020B0502020202020204" pitchFamily="34" charset="0"/>
            </a:endParaRPr>
          </a:p>
          <a:p>
            <a:pPr marL="285750" indent="-285750" algn="just">
              <a:buFont typeface="Arial" panose="020B0604020202020204" pitchFamily="34" charset="0"/>
              <a:buChar char="•"/>
            </a:pPr>
            <a:r>
              <a:rPr lang="en-US" dirty="0">
                <a:latin typeface="Century Gothic" panose="020B0502020202020204" pitchFamily="34" charset="0"/>
              </a:rPr>
              <a:t>Capturing location/coordinates while boarding and deboarding</a:t>
            </a:r>
          </a:p>
          <a:p>
            <a:pPr marL="285750" indent="-285750" algn="just">
              <a:buFont typeface="Arial" panose="020B0604020202020204" pitchFamily="34" charset="0"/>
              <a:buChar char="•"/>
            </a:pPr>
            <a:r>
              <a:rPr lang="en-US" dirty="0">
                <a:latin typeface="Century Gothic" panose="020B0502020202020204" pitchFamily="34" charset="0"/>
              </a:rPr>
              <a:t>Calculate distance between the 2 coordinates</a:t>
            </a:r>
          </a:p>
          <a:p>
            <a:pPr marL="285750" indent="-285750" algn="just">
              <a:buFont typeface="Arial" panose="020B0604020202020204" pitchFamily="34" charset="0"/>
              <a:buChar char="•"/>
            </a:pPr>
            <a:r>
              <a:rPr lang="en-US" dirty="0">
                <a:latin typeface="Century Gothic" panose="020B0502020202020204" pitchFamily="34" charset="0"/>
              </a:rPr>
              <a:t>Calculate fare based on distance</a:t>
            </a:r>
          </a:p>
          <a:p>
            <a:pPr marL="285750" indent="-285750" algn="just">
              <a:buFont typeface="Arial" panose="020B0604020202020204" pitchFamily="34" charset="0"/>
              <a:buChar char="•"/>
            </a:pPr>
            <a:endParaRPr lang="en-US" dirty="0">
              <a:latin typeface="Century Gothic" panose="020B0502020202020204" pitchFamily="34" charset="0"/>
            </a:endParaRPr>
          </a:p>
          <a:p>
            <a:pPr marL="285750" indent="-285750" algn="just">
              <a:buFont typeface="Arial" panose="020B0604020202020204" pitchFamily="34" charset="0"/>
              <a:buChar char="•"/>
            </a:pPr>
            <a:endParaRPr lang="en-US" dirty="0">
              <a:latin typeface="Century Gothic" panose="020B0502020202020204" pitchFamily="34" charset="0"/>
            </a:endParaRPr>
          </a:p>
          <a:p>
            <a:pPr marL="285750" indent="-285750" algn="just">
              <a:buFont typeface="Arial" panose="020B0604020202020204" pitchFamily="34" charset="0"/>
              <a:buChar char="•"/>
            </a:pPr>
            <a:r>
              <a:rPr lang="en-US" dirty="0">
                <a:latin typeface="Century Gothic" panose="020B0502020202020204" pitchFamily="34" charset="0"/>
              </a:rPr>
              <a:t>IP based coordinates VS Physical coordinates</a:t>
            </a:r>
          </a:p>
          <a:p>
            <a:pPr marL="285750" indent="-285750" algn="just">
              <a:buFont typeface="Arial" panose="020B0604020202020204" pitchFamily="34" charset="0"/>
              <a:buChar char="•"/>
            </a:pPr>
            <a:r>
              <a:rPr lang="en-US" dirty="0">
                <a:latin typeface="Century Gothic" panose="020B0502020202020204" pitchFamily="34" charset="0"/>
              </a:rPr>
              <a:t>Calculating road distance VS geodesic distance</a:t>
            </a:r>
          </a:p>
          <a:p>
            <a:pPr marL="285750" indent="-285750" algn="just">
              <a:buFont typeface="Arial" panose="020B0604020202020204" pitchFamily="34" charset="0"/>
              <a:buChar char="•"/>
            </a:pPr>
            <a:endParaRPr lang="en-US" dirty="0">
              <a:latin typeface="Century Gothic" panose="020B0502020202020204" pitchFamily="34" charset="0"/>
            </a:endParaRPr>
          </a:p>
          <a:p>
            <a:pPr algn="just"/>
            <a:endParaRPr lang="en-US" dirty="0">
              <a:latin typeface="Century Gothic" panose="020B0502020202020204" pitchFamily="34" charset="0"/>
            </a:endParaRPr>
          </a:p>
          <a:p>
            <a:pPr marL="285750" indent="-285750" algn="just">
              <a:buFont typeface="Arial" panose="020B0604020202020204" pitchFamily="34" charset="0"/>
              <a:buChar char="•"/>
            </a:pPr>
            <a:r>
              <a:rPr lang="en-US" dirty="0">
                <a:latin typeface="Century Gothic" panose="020B0502020202020204" pitchFamily="34" charset="0"/>
              </a:rPr>
              <a:t>The geodesic distance is calculated taking into account the curvature of the Earth's surface, so it provides a more accurate distance measurement than simple Euclidean distance calculations, especially for long distances.</a:t>
            </a:r>
          </a:p>
        </p:txBody>
      </p:sp>
    </p:spTree>
    <p:extLst>
      <p:ext uri="{BB962C8B-B14F-4D97-AF65-F5344CB8AC3E}">
        <p14:creationId xmlns:p14="http://schemas.microsoft.com/office/powerpoint/2010/main" val="250437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7580EE-F900-A7F5-962C-1DD650DE08E8}"/>
              </a:ext>
            </a:extLst>
          </p:cNvPr>
          <p:cNvSpPr txBox="1"/>
          <p:nvPr/>
        </p:nvSpPr>
        <p:spPr>
          <a:xfrm>
            <a:off x="974755" y="612743"/>
            <a:ext cx="5348435" cy="523220"/>
          </a:xfrm>
          <a:prstGeom prst="rect">
            <a:avLst/>
          </a:prstGeom>
          <a:noFill/>
        </p:spPr>
        <p:txBody>
          <a:bodyPr wrap="square" rtlCol="0">
            <a:spAutoFit/>
          </a:bodyPr>
          <a:lstStyle/>
          <a:p>
            <a:r>
              <a:rPr lang="en-US" sz="2800" dirty="0">
                <a:latin typeface="Bahnschrift" panose="020B0502040204020203" pitchFamily="34" charset="0"/>
              </a:rPr>
              <a:t>DEPLOYMENT</a:t>
            </a:r>
          </a:p>
        </p:txBody>
      </p:sp>
      <p:sp>
        <p:nvSpPr>
          <p:cNvPr id="9" name="TextBox 8">
            <a:extLst>
              <a:ext uri="{FF2B5EF4-FFF2-40B4-BE49-F238E27FC236}">
                <a16:creationId xmlns:a16="http://schemas.microsoft.com/office/drawing/2014/main" id="{BD8772E1-118E-C9F9-9FA5-D32DE1609DAE}"/>
              </a:ext>
            </a:extLst>
          </p:cNvPr>
          <p:cNvSpPr txBox="1"/>
          <p:nvPr/>
        </p:nvSpPr>
        <p:spPr>
          <a:xfrm>
            <a:off x="974755" y="1135963"/>
            <a:ext cx="10124977" cy="1438855"/>
          </a:xfrm>
          <a:prstGeom prst="rect">
            <a:avLst/>
          </a:prstGeom>
          <a:noFill/>
        </p:spPr>
        <p:txBody>
          <a:bodyPr wrap="square" rtlCol="0">
            <a:spAutoFit/>
          </a:bodyPr>
          <a:lstStyle/>
          <a:p>
            <a:r>
              <a:rPr lang="en-US" sz="1750" dirty="0">
                <a:latin typeface="Century Gothic" panose="020B0502020202020204" pitchFamily="34" charset="0"/>
              </a:rPr>
              <a:t>Cloud – </a:t>
            </a:r>
            <a:r>
              <a:rPr lang="en-US" sz="1750" b="1" dirty="0">
                <a:latin typeface="Century Gothic" panose="020B0502020202020204" pitchFamily="34" charset="0"/>
              </a:rPr>
              <a:t>Azure, GCP</a:t>
            </a:r>
          </a:p>
          <a:p>
            <a:r>
              <a:rPr lang="en-US" sz="1750" dirty="0">
                <a:latin typeface="Century Gothic" panose="020B0502020202020204" pitchFamily="34" charset="0"/>
              </a:rPr>
              <a:t>Frontend- </a:t>
            </a:r>
            <a:r>
              <a:rPr lang="en-US" sz="1750" b="1" dirty="0">
                <a:latin typeface="Century Gothic" panose="020B0502020202020204" pitchFamily="34" charset="0"/>
              </a:rPr>
              <a:t>HTML</a:t>
            </a:r>
            <a:r>
              <a:rPr lang="en-US" sz="1750" dirty="0">
                <a:latin typeface="Century Gothic" panose="020B0502020202020204" pitchFamily="34" charset="0"/>
              </a:rPr>
              <a:t> with </a:t>
            </a:r>
            <a:r>
              <a:rPr lang="en-US" sz="1750" b="1" dirty="0">
                <a:latin typeface="Century Gothic" panose="020B0502020202020204" pitchFamily="34" charset="0"/>
              </a:rPr>
              <a:t>Jinja</a:t>
            </a:r>
          </a:p>
          <a:p>
            <a:r>
              <a:rPr lang="en-US" sz="1750" dirty="0">
                <a:latin typeface="Century Gothic" panose="020B0502020202020204" pitchFamily="34" charset="0"/>
              </a:rPr>
              <a:t>Backend- </a:t>
            </a:r>
            <a:r>
              <a:rPr lang="en-US" sz="1750" b="1" dirty="0">
                <a:latin typeface="Century Gothic" panose="020B0502020202020204" pitchFamily="34" charset="0"/>
              </a:rPr>
              <a:t>Django</a:t>
            </a:r>
          </a:p>
          <a:p>
            <a:r>
              <a:rPr lang="en-US" sz="1750" dirty="0">
                <a:latin typeface="Century Gothic" panose="020B0502020202020204" pitchFamily="34" charset="0"/>
              </a:rPr>
              <a:t>Database- </a:t>
            </a:r>
            <a:r>
              <a:rPr lang="en-US" sz="1750" b="1" dirty="0">
                <a:latin typeface="Century Gothic" panose="020B0502020202020204" pitchFamily="34" charset="0"/>
              </a:rPr>
              <a:t>SQLite</a:t>
            </a:r>
          </a:p>
          <a:p>
            <a:endParaRPr lang="en-US" sz="1750" dirty="0">
              <a:latin typeface="Century Gothic" panose="020B0502020202020204" pitchFamily="34" charset="0"/>
            </a:endParaRPr>
          </a:p>
        </p:txBody>
      </p:sp>
      <p:pic>
        <p:nvPicPr>
          <p:cNvPr id="4" name="Picture 3">
            <a:extLst>
              <a:ext uri="{FF2B5EF4-FFF2-40B4-BE49-F238E27FC236}">
                <a16:creationId xmlns:a16="http://schemas.microsoft.com/office/drawing/2014/main" id="{911846FB-0F3F-09FF-8849-C62CE9A974F6}"/>
              </a:ext>
            </a:extLst>
          </p:cNvPr>
          <p:cNvPicPr>
            <a:picLocks noChangeAspect="1"/>
          </p:cNvPicPr>
          <p:nvPr/>
        </p:nvPicPr>
        <p:blipFill>
          <a:blip r:embed="rId2"/>
          <a:stretch>
            <a:fillRect/>
          </a:stretch>
        </p:blipFill>
        <p:spPr>
          <a:xfrm>
            <a:off x="974755" y="2612520"/>
            <a:ext cx="9547312" cy="3632737"/>
          </a:xfrm>
          <a:prstGeom prst="rect">
            <a:avLst/>
          </a:prstGeom>
        </p:spPr>
      </p:pic>
    </p:spTree>
    <p:extLst>
      <p:ext uri="{BB962C8B-B14F-4D97-AF65-F5344CB8AC3E}">
        <p14:creationId xmlns:p14="http://schemas.microsoft.com/office/powerpoint/2010/main" val="172574186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C9D7CB-D412-0086-ABA8-C6D00E0C3A52}"/>
              </a:ext>
            </a:extLst>
          </p:cNvPr>
          <p:cNvPicPr>
            <a:picLocks noChangeAspect="1"/>
          </p:cNvPicPr>
          <p:nvPr/>
        </p:nvPicPr>
        <p:blipFill>
          <a:blip r:embed="rId2"/>
          <a:stretch>
            <a:fillRect/>
          </a:stretch>
        </p:blipFill>
        <p:spPr>
          <a:xfrm>
            <a:off x="455480" y="1211374"/>
            <a:ext cx="11600017" cy="5223648"/>
          </a:xfrm>
          <a:prstGeom prst="rect">
            <a:avLst/>
          </a:prstGeom>
        </p:spPr>
      </p:pic>
      <p:sp>
        <p:nvSpPr>
          <p:cNvPr id="7" name="Rectangle 6">
            <a:extLst>
              <a:ext uri="{FF2B5EF4-FFF2-40B4-BE49-F238E27FC236}">
                <a16:creationId xmlns:a16="http://schemas.microsoft.com/office/drawing/2014/main" id="{DD5685D3-BA2D-1C07-8F2D-791D32CB2AF6}"/>
              </a:ext>
            </a:extLst>
          </p:cNvPr>
          <p:cNvSpPr/>
          <p:nvPr/>
        </p:nvSpPr>
        <p:spPr>
          <a:xfrm>
            <a:off x="7278732" y="3553198"/>
            <a:ext cx="1782972" cy="540000"/>
          </a:xfrm>
          <a:prstGeom prst="rect">
            <a:avLst/>
          </a:prstGeom>
          <a:solidFill>
            <a:srgbClr val="000000">
              <a:alpha val="5000"/>
            </a:srgbClr>
          </a:solidFill>
          <a:ln w="126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4" name="TextBox 3">
            <a:extLst>
              <a:ext uri="{FF2B5EF4-FFF2-40B4-BE49-F238E27FC236}">
                <a16:creationId xmlns:a16="http://schemas.microsoft.com/office/drawing/2014/main" id="{23EBA418-2A80-91D4-7F17-A21203A808C9}"/>
              </a:ext>
            </a:extLst>
          </p:cNvPr>
          <p:cNvSpPr txBox="1"/>
          <p:nvPr/>
        </p:nvSpPr>
        <p:spPr>
          <a:xfrm>
            <a:off x="484871" y="422978"/>
            <a:ext cx="4089662" cy="523220"/>
          </a:xfrm>
          <a:prstGeom prst="rect">
            <a:avLst/>
          </a:prstGeom>
          <a:noFill/>
        </p:spPr>
        <p:txBody>
          <a:bodyPr wrap="square" rtlCol="0">
            <a:spAutoFit/>
          </a:bodyPr>
          <a:lstStyle/>
          <a:p>
            <a:r>
              <a:rPr lang="en-US" sz="2800" dirty="0">
                <a:latin typeface="Bahnschrift" panose="020B0502040204020203" pitchFamily="34" charset="0"/>
              </a:rPr>
              <a:t>AZURE</a:t>
            </a:r>
          </a:p>
        </p:txBody>
      </p:sp>
    </p:spTree>
    <p:extLst>
      <p:ext uri="{BB962C8B-B14F-4D97-AF65-F5344CB8AC3E}">
        <p14:creationId xmlns:p14="http://schemas.microsoft.com/office/powerpoint/2010/main" val="345556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EBA418-2A80-91D4-7F17-A21203A808C9}"/>
              </a:ext>
            </a:extLst>
          </p:cNvPr>
          <p:cNvSpPr txBox="1"/>
          <p:nvPr/>
        </p:nvSpPr>
        <p:spPr>
          <a:xfrm>
            <a:off x="484871" y="422978"/>
            <a:ext cx="4089662" cy="523220"/>
          </a:xfrm>
          <a:prstGeom prst="rect">
            <a:avLst/>
          </a:prstGeom>
          <a:noFill/>
        </p:spPr>
        <p:txBody>
          <a:bodyPr wrap="square" rtlCol="0">
            <a:spAutoFit/>
          </a:bodyPr>
          <a:lstStyle/>
          <a:p>
            <a:r>
              <a:rPr lang="en-US" sz="2800" dirty="0">
                <a:latin typeface="Bahnschrift" panose="020B0502040204020203" pitchFamily="34" charset="0"/>
              </a:rPr>
              <a:t>Integration</a:t>
            </a:r>
          </a:p>
        </p:txBody>
      </p:sp>
      <p:sp>
        <p:nvSpPr>
          <p:cNvPr id="5" name="TextBox 4">
            <a:extLst>
              <a:ext uri="{FF2B5EF4-FFF2-40B4-BE49-F238E27FC236}">
                <a16:creationId xmlns:a16="http://schemas.microsoft.com/office/drawing/2014/main" id="{CBDA7172-0DE4-5D56-6726-0E091538A233}"/>
              </a:ext>
            </a:extLst>
          </p:cNvPr>
          <p:cNvSpPr txBox="1"/>
          <p:nvPr/>
        </p:nvSpPr>
        <p:spPr>
          <a:xfrm>
            <a:off x="582406" y="4588402"/>
            <a:ext cx="10124977" cy="1438855"/>
          </a:xfrm>
          <a:prstGeom prst="rect">
            <a:avLst/>
          </a:prstGeom>
          <a:noFill/>
        </p:spPr>
        <p:txBody>
          <a:bodyPr wrap="square" rtlCol="0">
            <a:spAutoFit/>
          </a:bodyPr>
          <a:lstStyle/>
          <a:p>
            <a:pPr marL="285750" indent="-285750" algn="just">
              <a:buFont typeface="Arial" panose="020B0604020202020204" pitchFamily="34" charset="0"/>
              <a:buChar char="•"/>
            </a:pPr>
            <a:r>
              <a:rPr lang="en-US" sz="1750" dirty="0" err="1">
                <a:solidFill>
                  <a:srgbClr val="0D0D0D"/>
                </a:solidFill>
                <a:latin typeface="Century Gothic" panose="020B0502020202020204" pitchFamily="34" charset="0"/>
              </a:rPr>
              <a:t>Colab</a:t>
            </a:r>
            <a:r>
              <a:rPr lang="en-US" sz="1750" dirty="0">
                <a:solidFill>
                  <a:srgbClr val="0D0D0D"/>
                </a:solidFill>
                <a:latin typeface="Century Gothic" panose="020B0502020202020204" pitchFamily="34" charset="0"/>
              </a:rPr>
              <a:t>- Session expiry, GPU, slowness</a:t>
            </a:r>
          </a:p>
          <a:p>
            <a:pPr marL="285750" indent="-285750" algn="just">
              <a:buFont typeface="Arial" panose="020B0604020202020204" pitchFamily="34" charset="0"/>
              <a:buChar char="•"/>
            </a:pPr>
            <a:endParaRPr lang="en-US" sz="1750" dirty="0">
              <a:solidFill>
                <a:srgbClr val="0D0D0D"/>
              </a:solidFill>
              <a:latin typeface="Century Gothic" panose="020B0502020202020204" pitchFamily="34" charset="0"/>
            </a:endParaRPr>
          </a:p>
          <a:p>
            <a:pPr marL="285750" indent="-285750" algn="just">
              <a:buFont typeface="Arial" panose="020B0604020202020204" pitchFamily="34" charset="0"/>
              <a:buChar char="•"/>
            </a:pPr>
            <a:r>
              <a:rPr lang="en-US" sz="1750" dirty="0">
                <a:solidFill>
                  <a:srgbClr val="0D0D0D"/>
                </a:solidFill>
                <a:latin typeface="Century Gothic" panose="020B0502020202020204" pitchFamily="34" charset="0"/>
              </a:rPr>
              <a:t>Azure machine learning</a:t>
            </a:r>
          </a:p>
          <a:p>
            <a:pPr marL="285750" indent="-285750" algn="just">
              <a:buFont typeface="Arial" panose="020B0604020202020204" pitchFamily="34" charset="0"/>
              <a:buChar char="•"/>
            </a:pPr>
            <a:endParaRPr lang="en-US" sz="1750" dirty="0">
              <a:solidFill>
                <a:srgbClr val="0D0D0D"/>
              </a:solidFill>
              <a:latin typeface="Century Gothic" panose="020B0502020202020204" pitchFamily="34" charset="0"/>
            </a:endParaRPr>
          </a:p>
          <a:p>
            <a:pPr marL="285750" indent="-285750" algn="just">
              <a:buFont typeface="Arial" panose="020B0604020202020204" pitchFamily="34" charset="0"/>
              <a:buChar char="•"/>
            </a:pPr>
            <a:r>
              <a:rPr lang="en-US" sz="1750" dirty="0">
                <a:latin typeface="Century Gothic" panose="020B0502020202020204" pitchFamily="34" charset="0"/>
              </a:rPr>
              <a:t>GCP</a:t>
            </a:r>
          </a:p>
        </p:txBody>
      </p:sp>
      <p:sp>
        <p:nvSpPr>
          <p:cNvPr id="6" name="TextBox 5">
            <a:extLst>
              <a:ext uri="{FF2B5EF4-FFF2-40B4-BE49-F238E27FC236}">
                <a16:creationId xmlns:a16="http://schemas.microsoft.com/office/drawing/2014/main" id="{1255B206-16FB-46AB-F9A2-218C19BC69E5}"/>
              </a:ext>
            </a:extLst>
          </p:cNvPr>
          <p:cNvSpPr txBox="1"/>
          <p:nvPr/>
        </p:nvSpPr>
        <p:spPr>
          <a:xfrm>
            <a:off x="582406" y="3700524"/>
            <a:ext cx="4089662" cy="523220"/>
          </a:xfrm>
          <a:prstGeom prst="rect">
            <a:avLst/>
          </a:prstGeom>
          <a:noFill/>
        </p:spPr>
        <p:txBody>
          <a:bodyPr wrap="square" rtlCol="0">
            <a:spAutoFit/>
          </a:bodyPr>
          <a:lstStyle/>
          <a:p>
            <a:r>
              <a:rPr lang="en-US" sz="2800" dirty="0">
                <a:latin typeface="Bahnschrift" panose="020B0502040204020203" pitchFamily="34" charset="0"/>
              </a:rPr>
              <a:t>Issues</a:t>
            </a:r>
          </a:p>
        </p:txBody>
      </p:sp>
      <p:sp>
        <p:nvSpPr>
          <p:cNvPr id="8" name="TextBox 7">
            <a:extLst>
              <a:ext uri="{FF2B5EF4-FFF2-40B4-BE49-F238E27FC236}">
                <a16:creationId xmlns:a16="http://schemas.microsoft.com/office/drawing/2014/main" id="{0F82FD47-7DCD-BEA6-8C80-DCE18D64CD9F}"/>
              </a:ext>
            </a:extLst>
          </p:cNvPr>
          <p:cNvSpPr txBox="1"/>
          <p:nvPr/>
        </p:nvSpPr>
        <p:spPr>
          <a:xfrm>
            <a:off x="582406" y="1550170"/>
            <a:ext cx="10124977" cy="361637"/>
          </a:xfrm>
          <a:prstGeom prst="rect">
            <a:avLst/>
          </a:prstGeom>
          <a:noFill/>
        </p:spPr>
        <p:txBody>
          <a:bodyPr wrap="square" rtlCol="0">
            <a:spAutoFit/>
          </a:bodyPr>
          <a:lstStyle/>
          <a:p>
            <a:pPr algn="just"/>
            <a:r>
              <a:rPr lang="en-US" sz="1750" dirty="0">
                <a:solidFill>
                  <a:srgbClr val="0D0D0D"/>
                </a:solidFill>
                <a:latin typeface="Century Gothic" panose="020B0502020202020204" pitchFamily="34" charset="0"/>
              </a:rPr>
              <a:t>Visual Studio 		 GitHub Actions			Create Web app</a:t>
            </a:r>
            <a:endParaRPr lang="en-US" sz="1750" dirty="0">
              <a:latin typeface="Century Gothic" panose="020B0502020202020204" pitchFamily="34" charset="0"/>
            </a:endParaRPr>
          </a:p>
        </p:txBody>
      </p:sp>
      <p:sp>
        <p:nvSpPr>
          <p:cNvPr id="9" name="Arrow: Right 8">
            <a:extLst>
              <a:ext uri="{FF2B5EF4-FFF2-40B4-BE49-F238E27FC236}">
                <a16:creationId xmlns:a16="http://schemas.microsoft.com/office/drawing/2014/main" id="{F0D61025-CD1B-D228-30FD-9DAEDB5D28BE}"/>
              </a:ext>
            </a:extLst>
          </p:cNvPr>
          <p:cNvSpPr/>
          <p:nvPr/>
        </p:nvSpPr>
        <p:spPr>
          <a:xfrm>
            <a:off x="2724774" y="1617001"/>
            <a:ext cx="417714" cy="2011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F80375F8-D974-435F-2DA6-3A7CB0F3C1A5}"/>
              </a:ext>
            </a:extLst>
          </p:cNvPr>
          <p:cNvSpPr/>
          <p:nvPr/>
        </p:nvSpPr>
        <p:spPr>
          <a:xfrm>
            <a:off x="6096000" y="1630404"/>
            <a:ext cx="417714" cy="2011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69265FC4-8ED1-FC0B-261E-3C9EA196A760}"/>
              </a:ext>
            </a:extLst>
          </p:cNvPr>
          <p:cNvSpPr txBox="1"/>
          <p:nvPr/>
        </p:nvSpPr>
        <p:spPr>
          <a:xfrm>
            <a:off x="582406" y="2704925"/>
            <a:ext cx="10124977" cy="630942"/>
          </a:xfrm>
          <a:prstGeom prst="rect">
            <a:avLst/>
          </a:prstGeom>
          <a:noFill/>
        </p:spPr>
        <p:txBody>
          <a:bodyPr wrap="square" rtlCol="0">
            <a:spAutoFit/>
          </a:bodyPr>
          <a:lstStyle/>
          <a:p>
            <a:pPr algn="just"/>
            <a:r>
              <a:rPr lang="en-US" sz="1750" dirty="0">
                <a:solidFill>
                  <a:srgbClr val="0D0D0D"/>
                </a:solidFill>
                <a:latin typeface="Century Gothic" panose="020B0502020202020204" pitchFamily="34" charset="0"/>
              </a:rPr>
              <a:t>Build and Deploy	Deployment centre		Set ENV variables and </a:t>
            </a:r>
          </a:p>
          <a:p>
            <a:pPr algn="just"/>
            <a:r>
              <a:rPr lang="en-US" sz="1750" dirty="0">
                <a:solidFill>
                  <a:srgbClr val="0D0D0D"/>
                </a:solidFill>
                <a:latin typeface="Century Gothic" panose="020B0502020202020204" pitchFamily="34" charset="0"/>
              </a:rPr>
              <a:t>							Connection string</a:t>
            </a:r>
            <a:endParaRPr lang="en-US" sz="1750" dirty="0">
              <a:latin typeface="Century Gothic" panose="020B0502020202020204" pitchFamily="34" charset="0"/>
            </a:endParaRPr>
          </a:p>
        </p:txBody>
      </p:sp>
      <p:sp>
        <p:nvSpPr>
          <p:cNvPr id="13" name="Arrow: Right 12">
            <a:extLst>
              <a:ext uri="{FF2B5EF4-FFF2-40B4-BE49-F238E27FC236}">
                <a16:creationId xmlns:a16="http://schemas.microsoft.com/office/drawing/2014/main" id="{BE24A520-FEA1-2616-B792-0920DAE75126}"/>
              </a:ext>
            </a:extLst>
          </p:cNvPr>
          <p:cNvSpPr/>
          <p:nvPr/>
        </p:nvSpPr>
        <p:spPr>
          <a:xfrm rot="5400000">
            <a:off x="7792141" y="2156204"/>
            <a:ext cx="417714" cy="2011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171A039C-E181-EAD2-6485-6D334E105E23}"/>
              </a:ext>
            </a:extLst>
          </p:cNvPr>
          <p:cNvSpPr/>
          <p:nvPr/>
        </p:nvSpPr>
        <p:spPr>
          <a:xfrm rot="10800000">
            <a:off x="6096000" y="2808363"/>
            <a:ext cx="417714" cy="2011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73C78979-0FE5-6390-4D5C-349BAD740B5B}"/>
              </a:ext>
            </a:extLst>
          </p:cNvPr>
          <p:cNvSpPr/>
          <p:nvPr/>
        </p:nvSpPr>
        <p:spPr>
          <a:xfrm rot="10800000">
            <a:off x="2724774" y="2823570"/>
            <a:ext cx="417714" cy="2011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371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4931" y="4378974"/>
            <a:ext cx="687741" cy="687741"/>
          </a:xfrm>
          <a:prstGeom prst="rect">
            <a:avLst/>
          </a:prstGeom>
        </p:spPr>
      </p:pic>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1026" b="100000" l="9653" r="89575">
                        <a14:foregroundMark x1="39382" y1="10256" x2="39382" y2="10256"/>
                        <a14:foregroundMark x1="23938" y1="28205" x2="23938" y2="28205"/>
                        <a14:foregroundMark x1="69498" y1="28718" x2="69498" y2="28718"/>
                        <a14:foregroundMark x1="72587" y1="55385" x2="72587" y2="55385"/>
                        <a14:foregroundMark x1="75676" y1="73846" x2="75676" y2="73846"/>
                        <a14:foregroundMark x1="39382" y1="90256" x2="39382" y2="85641"/>
                        <a14:foregroundMark x1="42085" y1="63590" x2="42085" y2="63590"/>
                        <a14:foregroundMark x1="40541" y1="69231" x2="40541" y2="69231"/>
                      </a14:backgroundRemoval>
                    </a14:imgEffect>
                  </a14:imgLayer>
                </a14:imgProps>
              </a:ext>
              <a:ext uri="{28A0092B-C50C-407E-A947-70E740481C1C}">
                <a14:useLocalDpi xmlns:a14="http://schemas.microsoft.com/office/drawing/2010/main" val="0"/>
              </a:ext>
            </a:extLst>
          </a:blip>
          <a:stretch>
            <a:fillRect/>
          </a:stretch>
        </p:blipFill>
        <p:spPr>
          <a:xfrm>
            <a:off x="3233703" y="4816438"/>
            <a:ext cx="1119273" cy="842696"/>
          </a:xfrm>
          <a:prstGeom prst="rect">
            <a:avLst/>
          </a:prstGeom>
        </p:spPr>
      </p:pic>
      <p:pic>
        <p:nvPicPr>
          <p:cNvPr id="6" name="Graphic 10" descr="Line arrow Clockwise curve">
            <a:extLst>
              <a:ext uri="{FF2B5EF4-FFF2-40B4-BE49-F238E27FC236}">
                <a16:creationId xmlns:a16="http://schemas.microsoft.com/office/drawing/2014/main" id="{005E4FF8-F840-19C2-A1C5-5C7921D2E42E}"/>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4750160">
            <a:off x="4274266" y="4060137"/>
            <a:ext cx="495434" cy="495434"/>
          </a:xfrm>
          <a:prstGeom prst="rect">
            <a:avLst/>
          </a:prstGeom>
        </p:spPr>
      </p:pic>
      <p:pic>
        <p:nvPicPr>
          <p:cNvPr id="10" name="Picture 9"/>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foregroundMark x1="35111" y1="16889" x2="35111" y2="16889"/>
                        <a14:foregroundMark x1="49333" y1="13778" x2="53333" y2="13778"/>
                        <a14:foregroundMark x1="48000" y1="80000" x2="48000" y2="80000"/>
                        <a14:foregroundMark x1="63556" y1="75556" x2="63556" y2="75556"/>
                        <a14:foregroundMark x1="68889" y1="80000" x2="68889" y2="80000"/>
                        <a14:foregroundMark x1="76000" y1="78667" x2="76000" y2="78667"/>
                        <a14:foregroundMark x1="57333" y1="79111" x2="57333" y2="79111"/>
                        <a14:foregroundMark x1="42222" y1="81778" x2="42222" y2="81778"/>
                        <a14:foregroundMark x1="32444" y1="80000" x2="32444" y2="80000"/>
                      </a14:backgroundRemoval>
                    </a14:imgEffect>
                  </a14:imgLayer>
                </a14:imgProps>
              </a:ext>
              <a:ext uri="{28A0092B-C50C-407E-A947-70E740481C1C}">
                <a14:useLocalDpi xmlns:a14="http://schemas.microsoft.com/office/drawing/2010/main" val="0"/>
              </a:ext>
            </a:extLst>
          </a:blip>
          <a:stretch>
            <a:fillRect/>
          </a:stretch>
        </p:blipFill>
        <p:spPr>
          <a:xfrm>
            <a:off x="7109147" y="4263046"/>
            <a:ext cx="1243584" cy="1243584"/>
          </a:xfrm>
          <a:prstGeom prst="rect">
            <a:avLst/>
          </a:prstGeom>
        </p:spPr>
      </p:pic>
      <p:pic>
        <p:nvPicPr>
          <p:cNvPr id="11" name="Picture 10"/>
          <p:cNvPicPr>
            <a:picLocks noChangeAspect="1"/>
          </p:cNvPicPr>
          <p:nvPr/>
        </p:nvPicPr>
        <p:blipFill>
          <a:blip r:embed="rId9" cstate="print">
            <a:grayscl/>
            <a:extLst>
              <a:ext uri="{BEBA8EAE-BF5A-486C-A8C5-ECC9F3942E4B}">
                <a14:imgProps xmlns:a14="http://schemas.microsoft.com/office/drawing/2010/main">
                  <a14:imgLayer r:embed="rId10">
                    <a14:imgEffect>
                      <a14:saturation sat="400000"/>
                    </a14:imgEffect>
                  </a14:imgLayer>
                </a14:imgProps>
              </a:ext>
              <a:ext uri="{28A0092B-C50C-407E-A947-70E740481C1C}">
                <a14:useLocalDpi xmlns:a14="http://schemas.microsoft.com/office/drawing/2010/main" val="0"/>
              </a:ext>
            </a:extLst>
          </a:blip>
          <a:stretch>
            <a:fillRect/>
          </a:stretch>
        </p:blipFill>
        <p:spPr>
          <a:xfrm>
            <a:off x="4826827" y="3739695"/>
            <a:ext cx="1766126" cy="363929"/>
          </a:xfrm>
          <a:prstGeom prst="rect">
            <a:avLst/>
          </a:prstGeom>
        </p:spPr>
      </p:pic>
      <p:pic>
        <p:nvPicPr>
          <p:cNvPr id="12" name="Graphic 10" descr="Line arrow Clockwise curve">
            <a:extLst>
              <a:ext uri="{FF2B5EF4-FFF2-40B4-BE49-F238E27FC236}">
                <a16:creationId xmlns:a16="http://schemas.microsoft.com/office/drawing/2014/main" id="{005E4FF8-F840-19C2-A1C5-5C7921D2E42E}"/>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8943450">
            <a:off x="6792820" y="3893498"/>
            <a:ext cx="495434" cy="495434"/>
          </a:xfrm>
          <a:prstGeom prst="rect">
            <a:avLst/>
          </a:prstGeom>
        </p:spPr>
      </p:pic>
      <p:sp>
        <p:nvSpPr>
          <p:cNvPr id="17" name="TextBox 16">
            <a:extLst>
              <a:ext uri="{FF2B5EF4-FFF2-40B4-BE49-F238E27FC236}">
                <a16:creationId xmlns:a16="http://schemas.microsoft.com/office/drawing/2014/main" id="{23EBA418-2A80-91D4-7F17-A21203A808C9}"/>
              </a:ext>
            </a:extLst>
          </p:cNvPr>
          <p:cNvSpPr txBox="1"/>
          <p:nvPr/>
        </p:nvSpPr>
        <p:spPr>
          <a:xfrm>
            <a:off x="959752" y="566370"/>
            <a:ext cx="4089662" cy="523220"/>
          </a:xfrm>
          <a:prstGeom prst="rect">
            <a:avLst/>
          </a:prstGeom>
          <a:noFill/>
        </p:spPr>
        <p:txBody>
          <a:bodyPr wrap="square" rtlCol="0">
            <a:spAutoFit/>
          </a:bodyPr>
          <a:lstStyle/>
          <a:p>
            <a:r>
              <a:rPr lang="en-US" sz="2800" dirty="0">
                <a:latin typeface="Bahnschrift" panose="020B0502040204020203" pitchFamily="34" charset="0"/>
              </a:rPr>
              <a:t>LLM MODEL</a:t>
            </a:r>
          </a:p>
        </p:txBody>
      </p:sp>
      <p:sp>
        <p:nvSpPr>
          <p:cNvPr id="18" name="TextBox 17">
            <a:extLst>
              <a:ext uri="{FF2B5EF4-FFF2-40B4-BE49-F238E27FC236}">
                <a16:creationId xmlns:a16="http://schemas.microsoft.com/office/drawing/2014/main" id="{23EBA418-2A80-91D4-7F17-A21203A808C9}"/>
              </a:ext>
            </a:extLst>
          </p:cNvPr>
          <p:cNvSpPr txBox="1"/>
          <p:nvPr/>
        </p:nvSpPr>
        <p:spPr>
          <a:xfrm>
            <a:off x="2656559" y="5058510"/>
            <a:ext cx="829759" cy="261610"/>
          </a:xfrm>
          <a:prstGeom prst="rect">
            <a:avLst/>
          </a:prstGeom>
          <a:noFill/>
        </p:spPr>
        <p:txBody>
          <a:bodyPr wrap="square" rtlCol="0">
            <a:spAutoFit/>
          </a:bodyPr>
          <a:lstStyle/>
          <a:p>
            <a:r>
              <a:rPr lang="en-US" sz="1100" dirty="0">
                <a:latin typeface="Bahnschrift" panose="020B0502040204020203" pitchFamily="34" charset="0"/>
              </a:rPr>
              <a:t>Database</a:t>
            </a:r>
          </a:p>
        </p:txBody>
      </p:sp>
      <p:sp>
        <p:nvSpPr>
          <p:cNvPr id="19" name="TextBox 18">
            <a:extLst>
              <a:ext uri="{FF2B5EF4-FFF2-40B4-BE49-F238E27FC236}">
                <a16:creationId xmlns:a16="http://schemas.microsoft.com/office/drawing/2014/main" id="{A7301134-DDD5-AE22-5C01-EB67D1DBB653}"/>
              </a:ext>
            </a:extLst>
          </p:cNvPr>
          <p:cNvSpPr txBox="1"/>
          <p:nvPr/>
        </p:nvSpPr>
        <p:spPr>
          <a:xfrm>
            <a:off x="959752" y="1430914"/>
            <a:ext cx="9907571" cy="1754326"/>
          </a:xfrm>
          <a:prstGeom prst="rect">
            <a:avLst/>
          </a:prstGeom>
          <a:noFill/>
        </p:spPr>
        <p:txBody>
          <a:bodyPr wrap="square" rtlCol="0">
            <a:spAutoFit/>
          </a:bodyPr>
          <a:lstStyle/>
          <a:p>
            <a:pPr algn="just"/>
            <a:r>
              <a:rPr lang="en-US" dirty="0">
                <a:latin typeface="Century Gothic" panose="020B0502020202020204" pitchFamily="34" charset="0"/>
              </a:rPr>
              <a:t>The project incorporates a Language Model (LLM) to empower administrators with comprehensive insights and facilitate the seamless operation of the entire ecosystem.</a:t>
            </a:r>
          </a:p>
          <a:p>
            <a:pPr algn="just"/>
            <a:endParaRPr lang="en-US" dirty="0">
              <a:latin typeface="Century Gothic" panose="020B0502020202020204" pitchFamily="34" charset="0"/>
            </a:endParaRPr>
          </a:p>
          <a:p>
            <a:pPr algn="just"/>
            <a:r>
              <a:rPr lang="en-US" dirty="0">
                <a:latin typeface="Century Gothic" panose="020B0502020202020204" pitchFamily="34" charset="0"/>
              </a:rPr>
              <a:t>The LLM model serves as a gateway to the centralized database containing user profiles and ride details, enabling streamlined access to essential information as needed by the administrators.</a:t>
            </a:r>
          </a:p>
        </p:txBody>
      </p:sp>
      <p:pic>
        <p:nvPicPr>
          <p:cNvPr id="20" name="Picture 19"/>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5684559" y="5756202"/>
            <a:ext cx="457956" cy="457956"/>
          </a:xfrm>
          <a:prstGeom prst="rect">
            <a:avLst/>
          </a:prstGeom>
        </p:spPr>
      </p:pic>
      <p:pic>
        <p:nvPicPr>
          <p:cNvPr id="21" name="Picture 20"/>
          <p:cNvPicPr>
            <a:picLocks noChangeAspect="1"/>
          </p:cNvPicPr>
          <p:nvPr/>
        </p:nvPicPr>
        <p:blipFill>
          <a:blip r:embed="rId12">
            <a:extLst>
              <a:ext uri="{BEBA8EAE-BF5A-486C-A8C5-ECC9F3942E4B}">
                <a14:imgProps xmlns:a14="http://schemas.microsoft.com/office/drawing/2010/main">
                  <a14:imgLayer r:embed="rId13">
                    <a14:imgEffect>
                      <a14:backgroundRemoval t="4000" b="97333" l="889" r="99556">
                        <a14:foregroundMark x1="18667" y1="16444" x2="18667" y2="16444"/>
                        <a14:foregroundMark x1="22667" y1="33778" x2="22667" y2="33778"/>
                        <a14:foregroundMark x1="20000" y1="49333" x2="20444" y2="48000"/>
                        <a14:foregroundMark x1="21778" y1="67556" x2="21778" y2="67556"/>
                        <a14:foregroundMark x1="16000" y1="84889" x2="16000" y2="84889"/>
                      </a14:backgroundRemoval>
                    </a14:imgEffect>
                  </a14:imgLayer>
                </a14:imgProps>
              </a:ext>
              <a:ext uri="{28A0092B-C50C-407E-A947-70E740481C1C}">
                <a14:useLocalDpi xmlns:a14="http://schemas.microsoft.com/office/drawing/2010/main" val="0"/>
              </a:ext>
            </a:extLst>
          </a:blip>
          <a:stretch>
            <a:fillRect/>
          </a:stretch>
        </p:blipFill>
        <p:spPr>
          <a:xfrm>
            <a:off x="5248656" y="5506630"/>
            <a:ext cx="1250129" cy="934431"/>
          </a:xfrm>
          <a:prstGeom prst="rect">
            <a:avLst/>
          </a:prstGeom>
        </p:spPr>
      </p:pic>
      <p:pic>
        <p:nvPicPr>
          <p:cNvPr id="23" name="Graphic 10" descr="Line arrow Clockwise curve">
            <a:extLst>
              <a:ext uri="{FF2B5EF4-FFF2-40B4-BE49-F238E27FC236}">
                <a16:creationId xmlns:a16="http://schemas.microsoft.com/office/drawing/2014/main" id="{005E4FF8-F840-19C2-A1C5-5C7921D2E42E}"/>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6703007" y="5489746"/>
            <a:ext cx="495434" cy="495434"/>
          </a:xfrm>
          <a:prstGeom prst="rect">
            <a:avLst/>
          </a:prstGeom>
        </p:spPr>
      </p:pic>
      <p:pic>
        <p:nvPicPr>
          <p:cNvPr id="24" name="Graphic 10" descr="Line arrow Clockwise curve">
            <a:extLst>
              <a:ext uri="{FF2B5EF4-FFF2-40B4-BE49-F238E27FC236}">
                <a16:creationId xmlns:a16="http://schemas.microsoft.com/office/drawing/2014/main" id="{005E4FF8-F840-19C2-A1C5-5C7921D2E42E}"/>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9339074">
            <a:off x="4334931" y="5633119"/>
            <a:ext cx="495434" cy="495434"/>
          </a:xfrm>
          <a:prstGeom prst="rect">
            <a:avLst/>
          </a:prstGeom>
        </p:spPr>
      </p:pic>
      <p:sp>
        <p:nvSpPr>
          <p:cNvPr id="25" name="TextBox 24">
            <a:extLst>
              <a:ext uri="{FF2B5EF4-FFF2-40B4-BE49-F238E27FC236}">
                <a16:creationId xmlns:a16="http://schemas.microsoft.com/office/drawing/2014/main" id="{23EBA418-2A80-91D4-7F17-A21203A808C9}"/>
              </a:ext>
            </a:extLst>
          </p:cNvPr>
          <p:cNvSpPr txBox="1"/>
          <p:nvPr/>
        </p:nvSpPr>
        <p:spPr>
          <a:xfrm>
            <a:off x="5356258" y="6423708"/>
            <a:ext cx="829759" cy="261610"/>
          </a:xfrm>
          <a:prstGeom prst="rect">
            <a:avLst/>
          </a:prstGeom>
          <a:noFill/>
        </p:spPr>
        <p:txBody>
          <a:bodyPr wrap="square" rtlCol="0">
            <a:spAutoFit/>
          </a:bodyPr>
          <a:lstStyle/>
          <a:p>
            <a:r>
              <a:rPr lang="en-US" sz="1100" dirty="0">
                <a:latin typeface="Bahnschrift" panose="020B0502040204020203" pitchFamily="34" charset="0"/>
              </a:rPr>
              <a:t>Insights</a:t>
            </a:r>
          </a:p>
        </p:txBody>
      </p:sp>
    </p:spTree>
    <p:extLst>
      <p:ext uri="{BB962C8B-B14F-4D97-AF65-F5344CB8AC3E}">
        <p14:creationId xmlns:p14="http://schemas.microsoft.com/office/powerpoint/2010/main" val="153762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0ADCFE-28D3-63E7-6484-65E827FDC996}"/>
              </a:ext>
            </a:extLst>
          </p:cNvPr>
          <p:cNvSpPr txBox="1"/>
          <p:nvPr/>
        </p:nvSpPr>
        <p:spPr>
          <a:xfrm>
            <a:off x="1033511" y="801278"/>
            <a:ext cx="4089662" cy="523220"/>
          </a:xfrm>
          <a:prstGeom prst="rect">
            <a:avLst/>
          </a:prstGeom>
          <a:noFill/>
        </p:spPr>
        <p:txBody>
          <a:bodyPr wrap="square" rtlCol="0">
            <a:spAutoFit/>
          </a:bodyPr>
          <a:lstStyle/>
          <a:p>
            <a:r>
              <a:rPr lang="en-US" sz="2800" dirty="0">
                <a:latin typeface="Bahnschrift" panose="020B0502040204020203" pitchFamily="34" charset="0"/>
              </a:rPr>
              <a:t>PROBLEMS</a:t>
            </a:r>
          </a:p>
        </p:txBody>
      </p:sp>
      <p:sp>
        <p:nvSpPr>
          <p:cNvPr id="3" name="TextBox 2">
            <a:extLst>
              <a:ext uri="{FF2B5EF4-FFF2-40B4-BE49-F238E27FC236}">
                <a16:creationId xmlns:a16="http://schemas.microsoft.com/office/drawing/2014/main" id="{1DF8DC37-D3DC-7FDB-C53A-C9E42BB033C2}"/>
              </a:ext>
            </a:extLst>
          </p:cNvPr>
          <p:cNvSpPr txBox="1"/>
          <p:nvPr/>
        </p:nvSpPr>
        <p:spPr>
          <a:xfrm>
            <a:off x="1033512" y="1555424"/>
            <a:ext cx="3915560" cy="5016758"/>
          </a:xfrm>
          <a:prstGeom prst="rect">
            <a:avLst/>
          </a:prstGeom>
          <a:noFill/>
        </p:spPr>
        <p:txBody>
          <a:bodyPr wrap="square" rtlCol="0">
            <a:spAutoFit/>
          </a:bodyPr>
          <a:lstStyle/>
          <a:p>
            <a:pPr marL="342900" indent="-342900">
              <a:buAutoNum type="arabicPeriod"/>
            </a:pPr>
            <a:r>
              <a:rPr lang="en-US" sz="2000" dirty="0">
                <a:latin typeface="Century Gothic" panose="020B0502020202020204" pitchFamily="34" charset="0"/>
              </a:rPr>
              <a:t>Crowd Management</a:t>
            </a:r>
          </a:p>
          <a:p>
            <a:pPr marL="342900" indent="-342900">
              <a:buAutoNum type="arabicPeriod"/>
            </a:pPr>
            <a:endParaRPr lang="en-US" sz="2000" dirty="0">
              <a:latin typeface="Century Gothic" panose="020B0502020202020204" pitchFamily="34" charset="0"/>
            </a:endParaRPr>
          </a:p>
          <a:p>
            <a:pPr marL="342900" indent="-342900">
              <a:buAutoNum type="arabicPeriod"/>
            </a:pPr>
            <a:endParaRPr lang="en-US" sz="2000" dirty="0">
              <a:latin typeface="Century Gothic" panose="020B0502020202020204" pitchFamily="34" charset="0"/>
            </a:endParaRPr>
          </a:p>
          <a:p>
            <a:pPr marL="342900" indent="-342900">
              <a:buAutoNum type="arabicPeriod"/>
            </a:pPr>
            <a:r>
              <a:rPr lang="en-US" sz="2000" dirty="0">
                <a:latin typeface="Century Gothic" panose="020B0502020202020204" pitchFamily="34" charset="0"/>
              </a:rPr>
              <a:t>Fare Evasion</a:t>
            </a:r>
          </a:p>
          <a:p>
            <a:pPr marL="342900" indent="-342900">
              <a:buAutoNum type="arabicPeriod"/>
            </a:pPr>
            <a:endParaRPr lang="en-US" sz="2000" dirty="0">
              <a:latin typeface="Century Gothic" panose="020B0502020202020204" pitchFamily="34" charset="0"/>
            </a:endParaRPr>
          </a:p>
          <a:p>
            <a:pPr marL="342900" indent="-342900">
              <a:buAutoNum type="arabicPeriod"/>
            </a:pPr>
            <a:endParaRPr lang="en-US" sz="2000" dirty="0">
              <a:latin typeface="Century Gothic" panose="020B0502020202020204" pitchFamily="34" charset="0"/>
            </a:endParaRPr>
          </a:p>
          <a:p>
            <a:pPr marL="342900" indent="-342900">
              <a:buAutoNum type="arabicPeriod"/>
            </a:pPr>
            <a:r>
              <a:rPr lang="en-US" sz="2000" dirty="0">
                <a:latin typeface="Century Gothic" panose="020B0502020202020204" pitchFamily="34" charset="0"/>
              </a:rPr>
              <a:t>Thefts</a:t>
            </a:r>
          </a:p>
          <a:p>
            <a:pPr marL="342900" indent="-342900">
              <a:buAutoNum type="arabicPeriod"/>
            </a:pPr>
            <a:endParaRPr lang="en-US" sz="2000" dirty="0">
              <a:latin typeface="Century Gothic" panose="020B0502020202020204" pitchFamily="34" charset="0"/>
            </a:endParaRPr>
          </a:p>
          <a:p>
            <a:pPr marL="342900" indent="-342900">
              <a:buAutoNum type="arabicPeriod"/>
            </a:pPr>
            <a:endParaRPr lang="en-US" sz="2000" dirty="0">
              <a:latin typeface="Century Gothic" panose="020B0502020202020204" pitchFamily="34" charset="0"/>
            </a:endParaRPr>
          </a:p>
          <a:p>
            <a:pPr marL="342900" indent="-342900">
              <a:buAutoNum type="arabicPeriod"/>
            </a:pPr>
            <a:r>
              <a:rPr lang="en-US" sz="2000" dirty="0">
                <a:latin typeface="Century Gothic" panose="020B0502020202020204" pitchFamily="34" charset="0"/>
              </a:rPr>
              <a:t>Harassment / Eve Tease</a:t>
            </a:r>
          </a:p>
          <a:p>
            <a:pPr marL="342900" indent="-342900">
              <a:buAutoNum type="arabicPeriod"/>
            </a:pPr>
            <a:endParaRPr lang="en-US" sz="2000" dirty="0">
              <a:latin typeface="Century Gothic" panose="020B0502020202020204" pitchFamily="34" charset="0"/>
            </a:endParaRPr>
          </a:p>
          <a:p>
            <a:pPr marL="342900" indent="-342900">
              <a:buAutoNum type="arabicPeriod"/>
            </a:pPr>
            <a:endParaRPr lang="en-US" sz="2000" dirty="0">
              <a:latin typeface="Century Gothic" panose="020B0502020202020204" pitchFamily="34" charset="0"/>
            </a:endParaRPr>
          </a:p>
          <a:p>
            <a:pPr marL="342900" indent="-342900">
              <a:buAutoNum type="arabicPeriod"/>
            </a:pPr>
            <a:r>
              <a:rPr lang="en-US" sz="2000" dirty="0">
                <a:latin typeface="Century Gothic" panose="020B0502020202020204" pitchFamily="34" charset="0"/>
              </a:rPr>
              <a:t>Deaths</a:t>
            </a:r>
          </a:p>
          <a:p>
            <a:pPr marL="342900" indent="-342900">
              <a:buAutoNum type="arabicPeriod"/>
            </a:pPr>
            <a:endParaRPr lang="en-US" sz="2000" dirty="0">
              <a:latin typeface="Century Gothic" panose="020B0502020202020204" pitchFamily="34" charset="0"/>
            </a:endParaRPr>
          </a:p>
          <a:p>
            <a:pPr marL="342900" indent="-342900">
              <a:buAutoNum type="arabicPeriod"/>
            </a:pPr>
            <a:endParaRPr lang="en-US" sz="2000" dirty="0">
              <a:latin typeface="Century Gothic" panose="020B0502020202020204" pitchFamily="34" charset="0"/>
            </a:endParaRPr>
          </a:p>
          <a:p>
            <a:pPr marL="342900" indent="-342900">
              <a:buAutoNum type="arabicPeriod"/>
            </a:pPr>
            <a:endParaRPr lang="en-US" sz="2000" dirty="0">
              <a:latin typeface="Century Gothic" panose="020B0502020202020204" pitchFamily="34" charset="0"/>
            </a:endParaRPr>
          </a:p>
        </p:txBody>
      </p:sp>
      <p:pic>
        <p:nvPicPr>
          <p:cNvPr id="10" name="Picture 9">
            <a:extLst>
              <a:ext uri="{FF2B5EF4-FFF2-40B4-BE49-F238E27FC236}">
                <a16:creationId xmlns:a16="http://schemas.microsoft.com/office/drawing/2014/main" id="{DB495D16-71C3-A863-B501-2A4F377D10E8}"/>
              </a:ext>
            </a:extLst>
          </p:cNvPr>
          <p:cNvPicPr>
            <a:picLocks noChangeAspect="1"/>
          </p:cNvPicPr>
          <p:nvPr/>
        </p:nvPicPr>
        <p:blipFill rotWithShape="1">
          <a:blip r:embed="rId2">
            <a:extLst>
              <a:ext uri="{28A0092B-C50C-407E-A947-70E740481C1C}">
                <a14:useLocalDpi xmlns:a14="http://schemas.microsoft.com/office/drawing/2010/main" val="0"/>
              </a:ext>
            </a:extLst>
          </a:blip>
          <a:srcRect t="11880"/>
          <a:stretch/>
        </p:blipFill>
        <p:spPr>
          <a:xfrm>
            <a:off x="5191171" y="3212179"/>
            <a:ext cx="2133323" cy="923370"/>
          </a:xfrm>
          <a:prstGeom prst="rect">
            <a:avLst/>
          </a:prstGeom>
        </p:spPr>
      </p:pic>
      <p:pic>
        <p:nvPicPr>
          <p:cNvPr id="12" name="Picture 11">
            <a:extLst>
              <a:ext uri="{FF2B5EF4-FFF2-40B4-BE49-F238E27FC236}">
                <a16:creationId xmlns:a16="http://schemas.microsoft.com/office/drawing/2014/main" id="{CC38FAE7-350F-A492-381C-037B39E170ED}"/>
              </a:ext>
            </a:extLst>
          </p:cNvPr>
          <p:cNvPicPr>
            <a:picLocks noChangeAspect="1"/>
          </p:cNvPicPr>
          <p:nvPr/>
        </p:nvPicPr>
        <p:blipFill rotWithShape="1">
          <a:blip r:embed="rId3" cstate="print">
            <a:clrChange>
              <a:clrFrom>
                <a:srgbClr val="FF6630"/>
              </a:clrFrom>
              <a:clrTo>
                <a:srgbClr val="FF6630">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t="32769" b="34090"/>
          <a:stretch/>
        </p:blipFill>
        <p:spPr>
          <a:xfrm>
            <a:off x="5191171" y="2363763"/>
            <a:ext cx="2133323" cy="707011"/>
          </a:xfrm>
          <a:prstGeom prst="roundRect">
            <a:avLst/>
          </a:prstGeom>
        </p:spPr>
      </p:pic>
      <p:pic>
        <p:nvPicPr>
          <p:cNvPr id="14" name="Picture 13">
            <a:extLst>
              <a:ext uri="{FF2B5EF4-FFF2-40B4-BE49-F238E27FC236}">
                <a16:creationId xmlns:a16="http://schemas.microsoft.com/office/drawing/2014/main" id="{4D9A17A4-D3C8-A24C-35B4-D813A7153E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33394" y="5278552"/>
            <a:ext cx="1865228" cy="1115045"/>
          </a:xfrm>
          <a:prstGeom prst="rect">
            <a:avLst/>
          </a:prstGeom>
        </p:spPr>
      </p:pic>
      <p:pic>
        <p:nvPicPr>
          <p:cNvPr id="16" name="Picture 15">
            <a:extLst>
              <a:ext uri="{FF2B5EF4-FFF2-40B4-BE49-F238E27FC236}">
                <a16:creationId xmlns:a16="http://schemas.microsoft.com/office/drawing/2014/main" id="{3544610F-1E00-7EF2-613D-BCDB5F1DDA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3173" y="1178127"/>
            <a:ext cx="2197378" cy="1075680"/>
          </a:xfrm>
          <a:prstGeom prst="rect">
            <a:avLst/>
          </a:prstGeom>
        </p:spPr>
      </p:pic>
      <p:pic>
        <p:nvPicPr>
          <p:cNvPr id="18" name="Picture 17">
            <a:extLst>
              <a:ext uri="{FF2B5EF4-FFF2-40B4-BE49-F238E27FC236}">
                <a16:creationId xmlns:a16="http://schemas.microsoft.com/office/drawing/2014/main" id="{8F08769B-AB1A-54FB-D4FC-C756D856154B}"/>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7593"/>
          <a:stretch/>
        </p:blipFill>
        <p:spPr>
          <a:xfrm>
            <a:off x="5363852" y="4260912"/>
            <a:ext cx="1743958" cy="847954"/>
          </a:xfrm>
          <a:prstGeom prst="roundRect">
            <a:avLst/>
          </a:prstGeom>
        </p:spPr>
      </p:pic>
      <p:pic>
        <p:nvPicPr>
          <p:cNvPr id="9" name="Picture 8">
            <a:extLst>
              <a:ext uri="{FF2B5EF4-FFF2-40B4-BE49-F238E27FC236}">
                <a16:creationId xmlns:a16="http://schemas.microsoft.com/office/drawing/2014/main" id="{A1ABD66A-0BE1-8F5E-0A50-88BEB5F42570}"/>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3129699" y="833781"/>
            <a:ext cx="423518" cy="423518"/>
          </a:xfrm>
          <a:prstGeom prst="rect">
            <a:avLst/>
          </a:prstGeom>
        </p:spPr>
      </p:pic>
    </p:spTree>
    <p:extLst>
      <p:ext uri="{BB962C8B-B14F-4D97-AF65-F5344CB8AC3E}">
        <p14:creationId xmlns:p14="http://schemas.microsoft.com/office/powerpoint/2010/main" val="350367999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itle 7"/>
          <p:cNvSpPr>
            <a:spLocks noGrp="1"/>
          </p:cNvSpPr>
          <p:nvPr>
            <p:ph type="title"/>
          </p:nvPr>
        </p:nvSpPr>
        <p:spPr>
          <a:xfrm>
            <a:off x="541610" y="441428"/>
            <a:ext cx="6877119" cy="640080"/>
          </a:xfrm>
        </p:spPr>
        <p:txBody>
          <a:bodyPr>
            <a:noAutofit/>
          </a:bodyPr>
          <a:lstStyle/>
          <a:p>
            <a:r>
              <a:rPr lang="en-US" dirty="0">
                <a:latin typeface="Segoe UI Light" panose="020B0502040204020203" pitchFamily="34" charset="0"/>
                <a:cs typeface="Segoe UI Light" panose="020B0502040204020203" pitchFamily="34" charset="0"/>
              </a:rPr>
              <a:t>Optimizing Language Model Performance with Fine-Tuning and RAG Methodology</a:t>
            </a:r>
          </a:p>
        </p:txBody>
      </p:sp>
      <p:sp>
        <p:nvSpPr>
          <p:cNvPr id="38" name="Content Placeholder 17"/>
          <p:cNvSpPr txBox="1">
            <a:spLocks/>
          </p:cNvSpPr>
          <p:nvPr/>
        </p:nvSpPr>
        <p:spPr>
          <a:xfrm>
            <a:off x="541610" y="1524708"/>
            <a:ext cx="11123648"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5EE4CD66-3440-49CC-B54C-EC6B0774F752}"/>
              </a:ext>
            </a:extLst>
          </p:cNvPr>
          <p:cNvSpPr txBox="1"/>
          <p:nvPr/>
        </p:nvSpPr>
        <p:spPr>
          <a:xfrm>
            <a:off x="541610" y="1278387"/>
            <a:ext cx="11294972" cy="5355312"/>
          </a:xfrm>
          <a:prstGeom prst="rect">
            <a:avLst/>
          </a:prstGeom>
          <a:noFill/>
        </p:spPr>
        <p:txBody>
          <a:bodyPr wrap="square">
            <a:spAutoFit/>
          </a:bodyPr>
          <a:lstStyle/>
          <a:p>
            <a:r>
              <a:rPr lang="en-US" sz="1400" dirty="0"/>
              <a:t>Handling large datasets: Dealing with large datasets are posing performance and scalability challenges, especially when searching for specific information</a:t>
            </a:r>
            <a:r>
              <a:rPr lang="en-US" sz="1200" dirty="0"/>
              <a:t>.</a:t>
            </a:r>
          </a:p>
          <a:p>
            <a:endParaRPr lang="en-US" sz="1100" dirty="0"/>
          </a:p>
          <a:p>
            <a:r>
              <a:rPr lang="en-US" sz="1100" dirty="0"/>
              <a:t>Question asked to chatbot </a:t>
            </a:r>
          </a:p>
          <a:p>
            <a:r>
              <a:rPr lang="en-US" sz="1100" dirty="0"/>
              <a:t>1.Give me user email id who has most money in wallet</a:t>
            </a:r>
          </a:p>
          <a:p>
            <a:r>
              <a:rPr lang="en-US" sz="1100" dirty="0"/>
              <a:t>2.Number of rows and columns in table</a:t>
            </a:r>
          </a:p>
          <a:p>
            <a:r>
              <a:rPr lang="en-US" sz="1100" dirty="0"/>
              <a:t>3.Tell me all users name and their destination path?</a:t>
            </a:r>
          </a:p>
          <a:p>
            <a:endParaRPr lang="en-US" sz="1100" dirty="0"/>
          </a:p>
          <a:p>
            <a:r>
              <a:rPr lang="en-US" sz="1100" dirty="0"/>
              <a:t>Question that chatbot would not able to answer correctly</a:t>
            </a:r>
          </a:p>
          <a:p>
            <a:r>
              <a:rPr lang="en-US" sz="1100" dirty="0"/>
              <a:t>1.Provide statistics on the average wallet balance per user.</a:t>
            </a:r>
          </a:p>
          <a:p>
            <a:r>
              <a:rPr lang="en-US" sz="1100" dirty="0"/>
              <a:t>2.Display the top 10 users with the highest transaction amounts.</a:t>
            </a:r>
          </a:p>
          <a:p>
            <a:r>
              <a:rPr lang="en-US" sz="1100" dirty="0"/>
              <a:t>3.List users with a wallet balance greater than a certain threshold.</a:t>
            </a:r>
          </a:p>
          <a:p>
            <a:endParaRPr lang="en-US" sz="1100" dirty="0"/>
          </a:p>
          <a:p>
            <a:r>
              <a:rPr lang="en-US" sz="1100" dirty="0"/>
              <a:t>1.Experiment with different hyperparameters, such as temperature, learning rate, batch size to find the optimal configuration for  specific use case.</a:t>
            </a:r>
          </a:p>
          <a:p>
            <a:r>
              <a:rPr lang="en-US" sz="1100" dirty="0"/>
              <a:t>2.Utilize techniques such as grid search or Bayesian optimization to efficiently explore the hyperparameter space and identify promising configurations.</a:t>
            </a:r>
            <a:r>
              <a:rPr lang="en-IN" sz="1100" dirty="0"/>
              <a:t>  </a:t>
            </a:r>
          </a:p>
          <a:p>
            <a:r>
              <a:rPr lang="en-US" sz="1100" dirty="0" err="1"/>
              <a:t>3.RAG</a:t>
            </a:r>
            <a:r>
              <a:rPr lang="en-US" sz="1100" dirty="0"/>
              <a:t> - To retrieve relevant data from the database, the chatbot can utilize advanced search and filtering techniques.</a:t>
            </a:r>
          </a:p>
          <a:p>
            <a:r>
              <a:rPr lang="en-US" sz="1100" dirty="0"/>
              <a:t>4.Implement keyword-based searches, advanced query parsing, and semantic similarity algorithms to accurately match the admin's query with relevant data in the database.</a:t>
            </a:r>
          </a:p>
          <a:p>
            <a:r>
              <a:rPr lang="en-US" sz="1100" dirty="0"/>
              <a:t>5.Use indexing and caching mechanisms to optimize data retrieval performance and reduce latency.</a:t>
            </a:r>
          </a:p>
          <a:p>
            <a:endParaRPr lang="en-US" sz="1100" dirty="0"/>
          </a:p>
          <a:p>
            <a:endParaRPr lang="en-US" sz="1100" dirty="0"/>
          </a:p>
          <a:p>
            <a:r>
              <a:rPr lang="en-US" sz="1400" dirty="0"/>
              <a:t>Improvements to implement</a:t>
            </a:r>
          </a:p>
          <a:p>
            <a:endParaRPr lang="en-US" sz="1100" dirty="0"/>
          </a:p>
          <a:p>
            <a:r>
              <a:rPr lang="en-US" sz="1100" dirty="0"/>
              <a:t>1.Role-based access control: Implement role-based access control mechanisms to restrict certain users, such as non-administrators, from accessing sensitive information or performing specific actions.</a:t>
            </a:r>
          </a:p>
          <a:p>
            <a:r>
              <a:rPr lang="en-US" sz="1100" dirty="0"/>
              <a:t>2.Whitelisting allowed queries: Define a whitelist of allowed queries or actions that users can perform, such as querying their own email address or requesting directions to a specific destination.</a:t>
            </a:r>
          </a:p>
          <a:p>
            <a:r>
              <a:rPr lang="en-US" sz="1100" dirty="0"/>
              <a:t>3.Error handling for unauthorized queries: Implement robust error handling mechanisms to gracefully handle unauthorized queries and provide clear feedback to users.</a:t>
            </a:r>
            <a:endParaRPr lang="en-IN" sz="1100" dirty="0"/>
          </a:p>
          <a:p>
            <a:endParaRPr lang="en-US" dirty="0"/>
          </a:p>
          <a:p>
            <a:endParaRPr lang="en-IN" dirty="0"/>
          </a:p>
        </p:txBody>
      </p:sp>
    </p:spTree>
    <p:extLst>
      <p:ext uri="{BB962C8B-B14F-4D97-AF65-F5344CB8AC3E}">
        <p14:creationId xmlns:p14="http://schemas.microsoft.com/office/powerpoint/2010/main" val="34576161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63B793-E477-F0C5-47EB-FE5924C26169}"/>
              </a:ext>
            </a:extLst>
          </p:cNvPr>
          <p:cNvSpPr txBox="1"/>
          <p:nvPr/>
        </p:nvSpPr>
        <p:spPr>
          <a:xfrm>
            <a:off x="1033510" y="688154"/>
            <a:ext cx="6630482" cy="523220"/>
          </a:xfrm>
          <a:prstGeom prst="rect">
            <a:avLst/>
          </a:prstGeom>
          <a:noFill/>
        </p:spPr>
        <p:txBody>
          <a:bodyPr wrap="square" rtlCol="0">
            <a:spAutoFit/>
          </a:bodyPr>
          <a:lstStyle/>
          <a:p>
            <a:r>
              <a:rPr lang="en-US" sz="2800" b="1" dirty="0">
                <a:latin typeface="Bahnschrift" panose="020B0502040204020203" pitchFamily="34" charset="0"/>
              </a:rPr>
              <a:t>ASPIRATIONS</a:t>
            </a:r>
          </a:p>
        </p:txBody>
      </p:sp>
      <p:sp>
        <p:nvSpPr>
          <p:cNvPr id="4" name="TextBox 3">
            <a:extLst>
              <a:ext uri="{FF2B5EF4-FFF2-40B4-BE49-F238E27FC236}">
                <a16:creationId xmlns:a16="http://schemas.microsoft.com/office/drawing/2014/main" id="{9A671B11-B2A0-A6F8-3D0E-910FA78842CA}"/>
              </a:ext>
            </a:extLst>
          </p:cNvPr>
          <p:cNvSpPr txBox="1"/>
          <p:nvPr/>
        </p:nvSpPr>
        <p:spPr>
          <a:xfrm>
            <a:off x="1033511" y="1555424"/>
            <a:ext cx="10124977" cy="2308324"/>
          </a:xfrm>
          <a:prstGeom prst="rect">
            <a:avLst/>
          </a:prstGeom>
          <a:noFill/>
        </p:spPr>
        <p:txBody>
          <a:bodyPr wrap="square" rtlCol="0">
            <a:spAutoFit/>
          </a:bodyPr>
          <a:lstStyle/>
          <a:p>
            <a:endParaRPr lang="en-US" dirty="0">
              <a:latin typeface="Century Gothic" panose="020B0502020202020204" pitchFamily="34" charset="0"/>
            </a:endParaRPr>
          </a:p>
          <a:p>
            <a:pPr marL="342900" indent="-342900">
              <a:buFont typeface="Arial" panose="020B0604020202020204" pitchFamily="34" charset="0"/>
              <a:buChar char="•"/>
            </a:pPr>
            <a:r>
              <a:rPr lang="en-US" dirty="0">
                <a:latin typeface="Century Gothic" panose="020B0502020202020204" pitchFamily="34" charset="0"/>
              </a:rPr>
              <a:t>LLM – insights for admins and users</a:t>
            </a:r>
          </a:p>
          <a:p>
            <a:pPr marL="342900" indent="-342900">
              <a:buFont typeface="Arial" panose="020B0604020202020204" pitchFamily="34" charset="0"/>
              <a:buChar char="•"/>
            </a:pPr>
            <a:endParaRPr lang="en-US" dirty="0">
              <a:latin typeface="Century Gothic" panose="020B0502020202020204" pitchFamily="34" charset="0"/>
            </a:endParaRPr>
          </a:p>
          <a:p>
            <a:pPr marL="342900" indent="-342900">
              <a:buFont typeface="Arial" panose="020B0604020202020204" pitchFamily="34" charset="0"/>
              <a:buChar char="•"/>
            </a:pPr>
            <a:r>
              <a:rPr lang="en-US" dirty="0">
                <a:latin typeface="Century Gothic" panose="020B0502020202020204" pitchFamily="34" charset="0"/>
              </a:rPr>
              <a:t>Use real time location and coordinates</a:t>
            </a:r>
          </a:p>
          <a:p>
            <a:pPr marL="342900" indent="-342900">
              <a:buFont typeface="Arial" panose="020B0604020202020204" pitchFamily="34" charset="0"/>
              <a:buChar char="•"/>
            </a:pPr>
            <a:endParaRPr lang="en-US" dirty="0">
              <a:latin typeface="Century Gothic" panose="020B0502020202020204" pitchFamily="34" charset="0"/>
            </a:endParaRPr>
          </a:p>
          <a:p>
            <a:pPr marL="342900" indent="-342900">
              <a:buFont typeface="Arial" panose="020B0604020202020204" pitchFamily="34" charset="0"/>
              <a:buChar char="•"/>
            </a:pPr>
            <a:r>
              <a:rPr lang="en-US" dirty="0">
                <a:latin typeface="Century Gothic" panose="020B0502020202020204" pitchFamily="34" charset="0"/>
              </a:rPr>
              <a:t>Fine tuning model/ speedup facial recognition process</a:t>
            </a:r>
          </a:p>
          <a:p>
            <a:pPr marL="285750" indent="-285750">
              <a:buFont typeface="Arial" panose="020B0604020202020204" pitchFamily="34" charset="0"/>
              <a:buChar char="•"/>
            </a:pPr>
            <a:endParaRPr lang="en-US" dirty="0">
              <a:latin typeface="Century Gothic" panose="020B0502020202020204" pitchFamily="34" charset="0"/>
            </a:endParaRPr>
          </a:p>
          <a:p>
            <a:pPr marL="285750" indent="-285750">
              <a:buFont typeface="Arial" panose="020B0604020202020204" pitchFamily="34" charset="0"/>
              <a:buChar char="•"/>
            </a:pPr>
            <a:endParaRPr lang="en-US" dirty="0">
              <a:latin typeface="Century Gothic" panose="020B0502020202020204" pitchFamily="34" charset="0"/>
            </a:endParaRPr>
          </a:p>
        </p:txBody>
      </p:sp>
      <p:pic>
        <p:nvPicPr>
          <p:cNvPr id="5" name="Picture 4">
            <a:extLst>
              <a:ext uri="{FF2B5EF4-FFF2-40B4-BE49-F238E27FC236}">
                <a16:creationId xmlns:a16="http://schemas.microsoft.com/office/drawing/2014/main" id="{C1F081E8-2AC2-F184-2ED8-116409D6554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399541" y="731756"/>
            <a:ext cx="408888" cy="408888"/>
          </a:xfrm>
          <a:prstGeom prst="rect">
            <a:avLst/>
          </a:prstGeom>
        </p:spPr>
      </p:pic>
    </p:spTree>
    <p:extLst>
      <p:ext uri="{BB962C8B-B14F-4D97-AF65-F5344CB8AC3E}">
        <p14:creationId xmlns:p14="http://schemas.microsoft.com/office/powerpoint/2010/main" val="20638432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DF8194-C096-EAB8-57B9-525A4767122E}"/>
              </a:ext>
            </a:extLst>
          </p:cNvPr>
          <p:cNvSpPr txBox="1"/>
          <p:nvPr/>
        </p:nvSpPr>
        <p:spPr>
          <a:xfrm>
            <a:off x="1033510" y="688154"/>
            <a:ext cx="6630482" cy="523220"/>
          </a:xfrm>
          <a:prstGeom prst="rect">
            <a:avLst/>
          </a:prstGeom>
          <a:noFill/>
        </p:spPr>
        <p:txBody>
          <a:bodyPr wrap="square" rtlCol="0">
            <a:spAutoFit/>
          </a:bodyPr>
          <a:lstStyle/>
          <a:p>
            <a:r>
              <a:rPr lang="en-US" sz="2800" dirty="0">
                <a:latin typeface="Bahnschrift" panose="020B0502040204020203" pitchFamily="34" charset="0"/>
              </a:rPr>
              <a:t>FUTURE SCOPE</a:t>
            </a:r>
          </a:p>
        </p:txBody>
      </p:sp>
      <p:pic>
        <p:nvPicPr>
          <p:cNvPr id="5" name="Picture 4">
            <a:extLst>
              <a:ext uri="{FF2B5EF4-FFF2-40B4-BE49-F238E27FC236}">
                <a16:creationId xmlns:a16="http://schemas.microsoft.com/office/drawing/2014/main" id="{116FF02A-666D-B3D5-C305-EBE2492E905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877363" y="688155"/>
            <a:ext cx="477822" cy="477822"/>
          </a:xfrm>
          <a:prstGeom prst="rect">
            <a:avLst/>
          </a:prstGeom>
        </p:spPr>
      </p:pic>
      <p:sp>
        <p:nvSpPr>
          <p:cNvPr id="6" name="TextBox 5">
            <a:extLst>
              <a:ext uri="{FF2B5EF4-FFF2-40B4-BE49-F238E27FC236}">
                <a16:creationId xmlns:a16="http://schemas.microsoft.com/office/drawing/2014/main" id="{A7301134-DDD5-AE22-5C01-EB67D1DBB653}"/>
              </a:ext>
            </a:extLst>
          </p:cNvPr>
          <p:cNvSpPr txBox="1"/>
          <p:nvPr/>
        </p:nvSpPr>
        <p:spPr>
          <a:xfrm>
            <a:off x="1140643" y="1517715"/>
            <a:ext cx="9907571" cy="2862322"/>
          </a:xfrm>
          <a:prstGeom prst="rect">
            <a:avLst/>
          </a:prstGeom>
          <a:noFill/>
        </p:spPr>
        <p:txBody>
          <a:bodyPr wrap="square" rtlCol="0">
            <a:spAutoFit/>
          </a:bodyPr>
          <a:lstStyle/>
          <a:p>
            <a:pPr marL="342900" indent="-342900">
              <a:buAutoNum type="arabicPeriod"/>
            </a:pPr>
            <a:r>
              <a:rPr lang="en-US" b="1" dirty="0">
                <a:latin typeface="Century Gothic" panose="020B0502020202020204" pitchFamily="34" charset="0"/>
              </a:rPr>
              <a:t>Solving Burden on Public Transport</a:t>
            </a:r>
            <a:r>
              <a:rPr lang="en-US" dirty="0">
                <a:latin typeface="Century Gothic" panose="020B0502020202020204" pitchFamily="34" charset="0"/>
              </a:rPr>
              <a:t>: Once we have significant count of users, this tech can solve the over-crowding problems by determining which are the regular routes of users and deploying more resources(buses) particularly on those routes.</a:t>
            </a:r>
          </a:p>
          <a:p>
            <a:pPr marL="342900" indent="-342900">
              <a:buAutoNum type="arabicPeriod"/>
            </a:pPr>
            <a:endParaRPr lang="en-US" dirty="0">
              <a:latin typeface="Century Gothic" panose="020B0502020202020204" pitchFamily="34" charset="0"/>
            </a:endParaRPr>
          </a:p>
          <a:p>
            <a:pPr marL="342900" indent="-342900">
              <a:buAutoNum type="arabicPeriod"/>
            </a:pPr>
            <a:endParaRPr lang="en-US" b="1" dirty="0">
              <a:latin typeface="Century Gothic" panose="020B0502020202020204" pitchFamily="34" charset="0"/>
            </a:endParaRPr>
          </a:p>
          <a:p>
            <a:pPr marL="342900" indent="-342900">
              <a:buAutoNum type="arabicPeriod"/>
            </a:pPr>
            <a:r>
              <a:rPr lang="en-US" b="1" dirty="0">
                <a:latin typeface="Century Gothic" panose="020B0502020202020204" pitchFamily="34" charset="0"/>
              </a:rPr>
              <a:t>Application of same tech in Retail Supermarkets</a:t>
            </a:r>
            <a:r>
              <a:rPr lang="en-US" dirty="0">
                <a:latin typeface="Century Gothic" panose="020B0502020202020204" pitchFamily="34" charset="0"/>
              </a:rPr>
              <a:t>: The same technology can be implemented in the supermarkets like (Walmart, Ikea, </a:t>
            </a:r>
            <a:r>
              <a:rPr lang="en-US" dirty="0" err="1">
                <a:latin typeface="Century Gothic" panose="020B0502020202020204" pitchFamily="34" charset="0"/>
              </a:rPr>
              <a:t>DMart</a:t>
            </a:r>
            <a:r>
              <a:rPr lang="en-US" dirty="0">
                <a:latin typeface="Century Gothic" panose="020B0502020202020204" pitchFamily="34" charset="0"/>
              </a:rPr>
              <a:t>) where over-crowding at the cashier point is an issue. This technology can be integrated with Self-checkout system, which will not improve the efficiency but also will result in reduction in shop-lifting at the stores.</a:t>
            </a:r>
          </a:p>
        </p:txBody>
      </p:sp>
      <p:pic>
        <p:nvPicPr>
          <p:cNvPr id="4" name="Picture 3">
            <a:extLst>
              <a:ext uri="{FF2B5EF4-FFF2-40B4-BE49-F238E27FC236}">
                <a16:creationId xmlns:a16="http://schemas.microsoft.com/office/drawing/2014/main" id="{02541D88-EE37-8268-7644-EE82A538E5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8320" y="5064063"/>
            <a:ext cx="880872" cy="958509"/>
          </a:xfrm>
          <a:prstGeom prst="rect">
            <a:avLst/>
          </a:prstGeom>
        </p:spPr>
      </p:pic>
      <p:pic>
        <p:nvPicPr>
          <p:cNvPr id="7" name="Picture 6">
            <a:extLst>
              <a:ext uri="{FF2B5EF4-FFF2-40B4-BE49-F238E27FC236}">
                <a16:creationId xmlns:a16="http://schemas.microsoft.com/office/drawing/2014/main" id="{FEB18077-BA77-AE27-A5FE-0C585A86D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9944" y="5064063"/>
            <a:ext cx="890016" cy="958509"/>
          </a:xfrm>
          <a:prstGeom prst="rect">
            <a:avLst/>
          </a:prstGeom>
        </p:spPr>
      </p:pic>
      <p:pic>
        <p:nvPicPr>
          <p:cNvPr id="8" name="Picture 7">
            <a:extLst>
              <a:ext uri="{FF2B5EF4-FFF2-40B4-BE49-F238E27FC236}">
                <a16:creationId xmlns:a16="http://schemas.microsoft.com/office/drawing/2014/main" id="{C5956FDA-BF2B-5605-904A-8AF429F263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552" y="5064063"/>
            <a:ext cx="880872" cy="958509"/>
          </a:xfrm>
          <a:prstGeom prst="rect">
            <a:avLst/>
          </a:prstGeom>
        </p:spPr>
      </p:pic>
      <p:pic>
        <p:nvPicPr>
          <p:cNvPr id="9" name="Graphic 8" descr="Arrow Straight">
            <a:extLst>
              <a:ext uri="{FF2B5EF4-FFF2-40B4-BE49-F238E27FC236}">
                <a16:creationId xmlns:a16="http://schemas.microsoft.com/office/drawing/2014/main" id="{F69DE056-A77E-716D-DF3D-EBB292BD2CA6}"/>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3644663" y="5202173"/>
            <a:ext cx="682287" cy="682287"/>
          </a:xfrm>
          <a:prstGeom prst="rect">
            <a:avLst/>
          </a:prstGeom>
        </p:spPr>
      </p:pic>
      <p:pic>
        <p:nvPicPr>
          <p:cNvPr id="11" name="Picture 10">
            <a:extLst>
              <a:ext uri="{FF2B5EF4-FFF2-40B4-BE49-F238E27FC236}">
                <a16:creationId xmlns:a16="http://schemas.microsoft.com/office/drawing/2014/main" id="{59B7D001-E468-3E99-6EDC-6882325E991E}"/>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9630" y1="61803" x2="29630" y2="61803"/>
                        <a14:foregroundMark x1="26389" y1="22747" x2="26389" y2="22747"/>
                        <a14:foregroundMark x1="73148" y1="24464" x2="73148" y2="24464"/>
                        <a14:foregroundMark x1="73148" y1="57082" x2="73148" y2="57082"/>
                      </a14:backgroundRemoval>
                    </a14:imgEffect>
                  </a14:imgLayer>
                </a14:imgProps>
              </a:ext>
              <a:ext uri="{28A0092B-C50C-407E-A947-70E740481C1C}">
                <a14:useLocalDpi xmlns:a14="http://schemas.microsoft.com/office/drawing/2010/main" val="0"/>
              </a:ext>
            </a:extLst>
          </a:blip>
          <a:srcRect l="20958" t="13878" r="20399" b="20215"/>
          <a:stretch/>
        </p:blipFill>
        <p:spPr>
          <a:xfrm>
            <a:off x="6475046" y="5174930"/>
            <a:ext cx="858442" cy="958509"/>
          </a:xfrm>
          <a:prstGeom prst="rect">
            <a:avLst/>
          </a:prstGeom>
        </p:spPr>
      </p:pic>
      <p:pic>
        <p:nvPicPr>
          <p:cNvPr id="12" name="Graphic 11" descr="Arrow Straight">
            <a:extLst>
              <a:ext uri="{FF2B5EF4-FFF2-40B4-BE49-F238E27FC236}">
                <a16:creationId xmlns:a16="http://schemas.microsoft.com/office/drawing/2014/main" id="{3BC2598D-B3F9-27F4-6B50-D8FF5A98D0B0}"/>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5586239" y="5202173"/>
            <a:ext cx="682287" cy="682287"/>
          </a:xfrm>
          <a:prstGeom prst="rect">
            <a:avLst/>
          </a:prstGeom>
        </p:spPr>
      </p:pic>
      <p:pic>
        <p:nvPicPr>
          <p:cNvPr id="13" name="Graphic 12" descr="Arrow Straight">
            <a:extLst>
              <a:ext uri="{FF2B5EF4-FFF2-40B4-BE49-F238E27FC236}">
                <a16:creationId xmlns:a16="http://schemas.microsoft.com/office/drawing/2014/main" id="{83BDED7D-7A73-363C-C203-664404DDE301}"/>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7567439" y="5202173"/>
            <a:ext cx="682287" cy="682287"/>
          </a:xfrm>
          <a:prstGeom prst="rect">
            <a:avLst/>
          </a:prstGeom>
        </p:spPr>
      </p:pic>
      <p:pic>
        <p:nvPicPr>
          <p:cNvPr id="15" name="Picture 14">
            <a:extLst>
              <a:ext uri="{FF2B5EF4-FFF2-40B4-BE49-F238E27FC236}">
                <a16:creationId xmlns:a16="http://schemas.microsoft.com/office/drawing/2014/main" id="{F7585A64-5330-AC87-B080-B2771B9247EA}"/>
              </a:ext>
            </a:extLst>
          </p:cNvPr>
          <p:cNvPicPr>
            <a:picLocks noChangeAspect="1"/>
          </p:cNvPicPr>
          <p:nvPr/>
        </p:nvPicPr>
        <p:blipFill rotWithShape="1">
          <a:blip r:embed="rId9">
            <a:duotone>
              <a:prstClr val="black"/>
              <a:schemeClr val="tx1">
                <a:lumMod val="95000"/>
                <a:lumOff val="5000"/>
                <a:tint val="45000"/>
                <a:satMod val="400000"/>
              </a:schemeClr>
            </a:duotone>
            <a:extLst>
              <a:ext uri="{BEBA8EAE-BF5A-486C-A8C5-ECC9F3942E4B}">
                <a14:imgProps xmlns:a14="http://schemas.microsoft.com/office/drawing/2010/main">
                  <a14:imgLayer r:embed="rId10">
                    <a14:imgEffect>
                      <a14:backgroundRemoval t="25979" b="79568" l="32479" r="72073">
                        <a14:foregroundMark x1="52000" y1="77778" x2="52000" y2="77778"/>
                        <a14:foregroundMark x1="48889" y1="32889" x2="48889" y2="32889"/>
                        <a14:foregroundMark x1="56444" y1="33778" x2="56444" y2="33778"/>
                        <a14:foregroundMark x1="42667" y1="31556" x2="42667" y2="31556"/>
                        <a14:foregroundMark x1="49333" y1="46667" x2="49333" y2="46667"/>
                        <a14:foregroundMark x1="56000" y1="71556" x2="56000" y2="71556"/>
                        <a14:foregroundMark x1="46222" y1="53778" x2="46222" y2="53778"/>
                      </a14:backgroundRemoval>
                    </a14:imgEffect>
                    <a14:imgEffect>
                      <a14:sharpenSoften amount="100000"/>
                    </a14:imgEffect>
                    <a14:imgEffect>
                      <a14:colorTemperature colorTemp="11500"/>
                    </a14:imgEffect>
                    <a14:imgEffect>
                      <a14:saturation sat="0"/>
                    </a14:imgEffect>
                    <a14:imgEffect>
                      <a14:brightnessContrast bright="-40000" contrast="100000"/>
                    </a14:imgEffect>
                  </a14:imgLayer>
                </a14:imgProps>
              </a:ext>
              <a:ext uri="{28A0092B-C50C-407E-A947-70E740481C1C}">
                <a14:useLocalDpi xmlns:a14="http://schemas.microsoft.com/office/drawing/2010/main" val="0"/>
              </a:ext>
            </a:extLst>
          </a:blip>
          <a:srcRect l="27529" t="19281" r="22978" b="13733"/>
          <a:stretch/>
        </p:blipFill>
        <p:spPr>
          <a:xfrm>
            <a:off x="10415884" y="5108474"/>
            <a:ext cx="760907" cy="1029850"/>
          </a:xfrm>
          <a:prstGeom prst="rect">
            <a:avLst/>
          </a:prstGeom>
        </p:spPr>
      </p:pic>
      <p:pic>
        <p:nvPicPr>
          <p:cNvPr id="17" name="Picture 16">
            <a:extLst>
              <a:ext uri="{FF2B5EF4-FFF2-40B4-BE49-F238E27FC236}">
                <a16:creationId xmlns:a16="http://schemas.microsoft.com/office/drawing/2014/main" id="{CDD9662A-71EE-C6F3-F8C7-223606CF1E75}"/>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504" b="90000" l="466" r="99146">
                        <a14:foregroundMark x1="7842" y1="87914" x2="7842" y2="87914"/>
                        <a14:foregroundMark x1="621" y1="88561" x2="621" y2="88561"/>
                        <a14:foregroundMark x1="6211" y1="15180" x2="6211" y2="15180"/>
                        <a14:foregroundMark x1="11801" y1="5036" x2="11801" y2="5036"/>
                        <a14:foregroundMark x1="6910" y1="504" x2="6910" y2="504"/>
                        <a14:foregroundMark x1="93789" y1="6547" x2="93789" y2="6547"/>
                        <a14:foregroundMark x1="99146" y1="12590" x2="99146" y2="12590"/>
                        <a14:foregroundMark x1="89596" y1="88561" x2="89596" y2="88561"/>
                      </a14:backgroundRemoval>
                    </a14:imgEffect>
                  </a14:imgLayer>
                </a14:imgProps>
              </a:ext>
              <a:ext uri="{28A0092B-C50C-407E-A947-70E740481C1C}">
                <a14:useLocalDpi xmlns:a14="http://schemas.microsoft.com/office/drawing/2010/main" val="0"/>
              </a:ext>
            </a:extLst>
          </a:blip>
          <a:stretch>
            <a:fillRect/>
          </a:stretch>
        </p:blipFill>
        <p:spPr>
          <a:xfrm>
            <a:off x="8547685" y="5244831"/>
            <a:ext cx="760907" cy="821166"/>
          </a:xfrm>
          <a:prstGeom prst="rect">
            <a:avLst/>
          </a:prstGeom>
        </p:spPr>
      </p:pic>
      <p:pic>
        <p:nvPicPr>
          <p:cNvPr id="18" name="Graphic 17" descr="Arrow Straight">
            <a:extLst>
              <a:ext uri="{FF2B5EF4-FFF2-40B4-BE49-F238E27FC236}">
                <a16:creationId xmlns:a16="http://schemas.microsoft.com/office/drawing/2014/main" id="{5995845E-40B3-8C29-0C16-F481F30FA964}"/>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515111" y="5244831"/>
            <a:ext cx="682287" cy="682287"/>
          </a:xfrm>
          <a:prstGeom prst="rect">
            <a:avLst/>
          </a:prstGeom>
        </p:spPr>
      </p:pic>
      <p:pic>
        <p:nvPicPr>
          <p:cNvPr id="20" name="Picture 19">
            <a:extLst>
              <a:ext uri="{FF2B5EF4-FFF2-40B4-BE49-F238E27FC236}">
                <a16:creationId xmlns:a16="http://schemas.microsoft.com/office/drawing/2014/main" id="{1D406D9A-7BC8-2743-19B6-24ACE3CD1A91}"/>
              </a:ext>
            </a:extLst>
          </p:cNvPr>
          <p:cNvPicPr>
            <a:picLocks noChangeAspect="1"/>
          </p:cNvPicPr>
          <p:nvPr/>
        </p:nvPicPr>
        <p:blipFill>
          <a:blip r:embed="rId13">
            <a:extLst>
              <a:ext uri="{BEBA8EAE-BF5A-486C-A8C5-ECC9F3942E4B}">
                <a14:imgProps xmlns:a14="http://schemas.microsoft.com/office/drawing/2010/main">
                  <a14:imgLayer r:embed="rId14">
                    <a14:imgEffect>
                      <a14:backgroundRemoval t="10000" b="90000" l="10000" r="90000">
                        <a14:foregroundMark x1="75556" y1="36444" x2="75556" y2="36444"/>
                        <a14:foregroundMark x1="62222" y1="82222" x2="62222" y2="82222"/>
                        <a14:foregroundMark x1="42222" y1="85778" x2="42222" y2="85778"/>
                      </a14:backgroundRemoval>
                    </a14:imgEffect>
                    <a14:imgEffect>
                      <a14:sharpenSoften amount="50000"/>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4278112" y="5058031"/>
            <a:ext cx="1192305" cy="1192305"/>
          </a:xfrm>
          <a:prstGeom prst="rect">
            <a:avLst/>
          </a:prstGeom>
        </p:spPr>
      </p:pic>
      <p:sp>
        <p:nvSpPr>
          <p:cNvPr id="21" name="TextBox 20">
            <a:extLst>
              <a:ext uri="{FF2B5EF4-FFF2-40B4-BE49-F238E27FC236}">
                <a16:creationId xmlns:a16="http://schemas.microsoft.com/office/drawing/2014/main" id="{9F94218F-CE02-B9C1-2763-7F6795570E9F}"/>
              </a:ext>
            </a:extLst>
          </p:cNvPr>
          <p:cNvSpPr txBox="1"/>
          <p:nvPr/>
        </p:nvSpPr>
        <p:spPr>
          <a:xfrm>
            <a:off x="1397463" y="6128899"/>
            <a:ext cx="2374392" cy="369332"/>
          </a:xfrm>
          <a:prstGeom prst="rect">
            <a:avLst/>
          </a:prstGeom>
          <a:noFill/>
        </p:spPr>
        <p:txBody>
          <a:bodyPr wrap="square" rtlCol="0">
            <a:spAutoFit/>
          </a:bodyPr>
          <a:lstStyle/>
          <a:p>
            <a:r>
              <a:rPr lang="en-IN" dirty="0">
                <a:latin typeface="Century Gothic" panose="020B0502020202020204" pitchFamily="34" charset="0"/>
              </a:rPr>
              <a:t>Customer Queue</a:t>
            </a:r>
          </a:p>
        </p:txBody>
      </p:sp>
      <p:sp>
        <p:nvSpPr>
          <p:cNvPr id="22" name="TextBox 21">
            <a:extLst>
              <a:ext uri="{FF2B5EF4-FFF2-40B4-BE49-F238E27FC236}">
                <a16:creationId xmlns:a16="http://schemas.microsoft.com/office/drawing/2014/main" id="{45C9A38C-086C-6605-C71E-86DC8E719487}"/>
              </a:ext>
            </a:extLst>
          </p:cNvPr>
          <p:cNvSpPr txBox="1"/>
          <p:nvPr/>
        </p:nvSpPr>
        <p:spPr>
          <a:xfrm>
            <a:off x="3969589" y="6140228"/>
            <a:ext cx="1764792" cy="369332"/>
          </a:xfrm>
          <a:prstGeom prst="rect">
            <a:avLst/>
          </a:prstGeom>
          <a:noFill/>
        </p:spPr>
        <p:txBody>
          <a:bodyPr wrap="square" rtlCol="0">
            <a:spAutoFit/>
          </a:bodyPr>
          <a:lstStyle/>
          <a:p>
            <a:r>
              <a:rPr lang="en-IN" dirty="0">
                <a:latin typeface="Century Gothic" panose="020B0502020202020204" pitchFamily="34" charset="0"/>
              </a:rPr>
              <a:t>Cart with RFID</a:t>
            </a:r>
          </a:p>
        </p:txBody>
      </p:sp>
      <p:sp>
        <p:nvSpPr>
          <p:cNvPr id="24" name="TextBox 23">
            <a:extLst>
              <a:ext uri="{FF2B5EF4-FFF2-40B4-BE49-F238E27FC236}">
                <a16:creationId xmlns:a16="http://schemas.microsoft.com/office/drawing/2014/main" id="{770A2D96-D679-8F19-3280-FCD838460F27}"/>
              </a:ext>
            </a:extLst>
          </p:cNvPr>
          <p:cNvSpPr txBox="1"/>
          <p:nvPr/>
        </p:nvSpPr>
        <p:spPr>
          <a:xfrm>
            <a:off x="5880515" y="6128899"/>
            <a:ext cx="2063335" cy="369332"/>
          </a:xfrm>
          <a:prstGeom prst="rect">
            <a:avLst/>
          </a:prstGeom>
          <a:noFill/>
        </p:spPr>
        <p:txBody>
          <a:bodyPr wrap="square" rtlCol="0">
            <a:spAutoFit/>
          </a:bodyPr>
          <a:lstStyle/>
          <a:p>
            <a:r>
              <a:rPr lang="en-IN" dirty="0">
                <a:latin typeface="Century Gothic" panose="020B0502020202020204" pitchFamily="34" charset="0"/>
              </a:rPr>
              <a:t>Face Capturing</a:t>
            </a:r>
          </a:p>
        </p:txBody>
      </p:sp>
      <p:sp>
        <p:nvSpPr>
          <p:cNvPr id="25" name="TextBox 24">
            <a:extLst>
              <a:ext uri="{FF2B5EF4-FFF2-40B4-BE49-F238E27FC236}">
                <a16:creationId xmlns:a16="http://schemas.microsoft.com/office/drawing/2014/main" id="{56145D51-0305-0E2F-D6A8-A4BA93CF24F8}"/>
              </a:ext>
            </a:extLst>
          </p:cNvPr>
          <p:cNvSpPr txBox="1"/>
          <p:nvPr/>
        </p:nvSpPr>
        <p:spPr>
          <a:xfrm>
            <a:off x="7960552" y="6140228"/>
            <a:ext cx="2063335" cy="369332"/>
          </a:xfrm>
          <a:prstGeom prst="rect">
            <a:avLst/>
          </a:prstGeom>
          <a:noFill/>
        </p:spPr>
        <p:txBody>
          <a:bodyPr wrap="square" rtlCol="0">
            <a:spAutoFit/>
          </a:bodyPr>
          <a:lstStyle/>
          <a:p>
            <a:r>
              <a:rPr lang="en-IN" dirty="0">
                <a:latin typeface="Century Gothic" panose="020B0502020202020204" pitchFamily="34" charset="0"/>
              </a:rPr>
              <a:t>Profile Matched</a:t>
            </a:r>
          </a:p>
        </p:txBody>
      </p:sp>
      <p:sp>
        <p:nvSpPr>
          <p:cNvPr id="26" name="TextBox 25">
            <a:extLst>
              <a:ext uri="{FF2B5EF4-FFF2-40B4-BE49-F238E27FC236}">
                <a16:creationId xmlns:a16="http://schemas.microsoft.com/office/drawing/2014/main" id="{78B690D0-A2D6-7DE5-8913-EDA04F0CD944}"/>
              </a:ext>
            </a:extLst>
          </p:cNvPr>
          <p:cNvSpPr txBox="1"/>
          <p:nvPr/>
        </p:nvSpPr>
        <p:spPr>
          <a:xfrm>
            <a:off x="10023887" y="6128899"/>
            <a:ext cx="1983278" cy="369332"/>
          </a:xfrm>
          <a:prstGeom prst="rect">
            <a:avLst/>
          </a:prstGeom>
          <a:noFill/>
        </p:spPr>
        <p:txBody>
          <a:bodyPr wrap="square" rtlCol="0">
            <a:spAutoFit/>
          </a:bodyPr>
          <a:lstStyle/>
          <a:p>
            <a:r>
              <a:rPr lang="en-IN" dirty="0">
                <a:latin typeface="Century Gothic" panose="020B0502020202020204" pitchFamily="34" charset="0"/>
              </a:rPr>
              <a:t>Payment done</a:t>
            </a:r>
          </a:p>
        </p:txBody>
      </p:sp>
    </p:spTree>
    <p:extLst>
      <p:ext uri="{BB962C8B-B14F-4D97-AF65-F5344CB8AC3E}">
        <p14:creationId xmlns:p14="http://schemas.microsoft.com/office/powerpoint/2010/main" val="318396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par>
                          <p:cTn id="49" fill="hold">
                            <p:stCondLst>
                              <p:cond delay="3000"/>
                            </p:stCondLst>
                            <p:childTnLst>
                              <p:par>
                                <p:cTn id="50" presetID="10" presetClass="entr" presetSubtype="0"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par>
                                <p:cTn id="53" presetID="10"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childTnLst>
                          </p:cTn>
                        </p:par>
                        <p:par>
                          <p:cTn id="59" fill="hold">
                            <p:stCondLst>
                              <p:cond delay="3500"/>
                            </p:stCondLst>
                            <p:childTnLst>
                              <p:par>
                                <p:cTn id="60" presetID="10" presetClass="entr" presetSubtype="0" fill="hold" nodeType="after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par>
                                <p:cTn id="63" presetID="10" presetClass="entr" presetSubtype="0" fill="hold"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21" grpId="0"/>
      <p:bldP spid="22" grpId="0"/>
      <p:bldP spid="24" grpId="0"/>
      <p:bldP spid="25"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308178-E126-7AFD-B8DE-B4F41FA71164}"/>
              </a:ext>
            </a:extLst>
          </p:cNvPr>
          <p:cNvSpPr txBox="1"/>
          <p:nvPr/>
        </p:nvSpPr>
        <p:spPr>
          <a:xfrm>
            <a:off x="3421782" y="2033888"/>
            <a:ext cx="5348435" cy="830997"/>
          </a:xfrm>
          <a:prstGeom prst="rect">
            <a:avLst/>
          </a:prstGeom>
          <a:noFill/>
        </p:spPr>
        <p:txBody>
          <a:bodyPr wrap="square" rtlCol="0">
            <a:spAutoFit/>
          </a:bodyPr>
          <a:lstStyle/>
          <a:p>
            <a:pPr algn="ctr"/>
            <a:r>
              <a:rPr lang="en-US" sz="4800" dirty="0">
                <a:latin typeface="Bahnschrift" panose="020B0502040204020203" pitchFamily="34" charset="0"/>
              </a:rPr>
              <a:t>THANK-YOU</a:t>
            </a:r>
          </a:p>
        </p:txBody>
      </p:sp>
      <p:pic>
        <p:nvPicPr>
          <p:cNvPr id="6" name="Picture 5">
            <a:extLst>
              <a:ext uri="{FF2B5EF4-FFF2-40B4-BE49-F238E27FC236}">
                <a16:creationId xmlns:a16="http://schemas.microsoft.com/office/drawing/2014/main" id="{32A6285F-4A1A-5FF5-CF6F-453ACAF9A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9683" y="3117524"/>
            <a:ext cx="1266726" cy="1266726"/>
          </a:xfrm>
          <a:prstGeom prst="rect">
            <a:avLst/>
          </a:prstGeom>
        </p:spPr>
      </p:pic>
    </p:spTree>
    <p:extLst>
      <p:ext uri="{BB962C8B-B14F-4D97-AF65-F5344CB8AC3E}">
        <p14:creationId xmlns:p14="http://schemas.microsoft.com/office/powerpoint/2010/main" val="176429443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2CFB5B-9C3D-C803-5B28-93FDFF2CCFE9}"/>
              </a:ext>
            </a:extLst>
          </p:cNvPr>
          <p:cNvSpPr txBox="1"/>
          <p:nvPr/>
        </p:nvSpPr>
        <p:spPr>
          <a:xfrm>
            <a:off x="1033511" y="546749"/>
            <a:ext cx="4089662" cy="523220"/>
          </a:xfrm>
          <a:prstGeom prst="rect">
            <a:avLst/>
          </a:prstGeom>
          <a:noFill/>
        </p:spPr>
        <p:txBody>
          <a:bodyPr wrap="square" rtlCol="0">
            <a:spAutoFit/>
          </a:bodyPr>
          <a:lstStyle/>
          <a:p>
            <a:r>
              <a:rPr lang="en-US" sz="2800" dirty="0">
                <a:latin typeface="Bahnschrift" panose="020B0502040204020203" pitchFamily="34" charset="0"/>
              </a:rPr>
              <a:t>WHY </a:t>
            </a:r>
          </a:p>
        </p:txBody>
      </p:sp>
      <p:pic>
        <p:nvPicPr>
          <p:cNvPr id="4" name="Picture 3">
            <a:extLst>
              <a:ext uri="{FF2B5EF4-FFF2-40B4-BE49-F238E27FC236}">
                <a16:creationId xmlns:a16="http://schemas.microsoft.com/office/drawing/2014/main" id="{8C3211C6-829D-8199-F081-02A552FCC23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294"/>
          <a:stretch/>
        </p:blipFill>
        <p:spPr>
          <a:xfrm rot="495022">
            <a:off x="1982635" y="613065"/>
            <a:ext cx="371607" cy="379633"/>
          </a:xfrm>
          <a:prstGeom prst="rect">
            <a:avLst/>
          </a:prstGeom>
        </p:spPr>
      </p:pic>
      <p:sp>
        <p:nvSpPr>
          <p:cNvPr id="3" name="TextBox 2">
            <a:extLst>
              <a:ext uri="{FF2B5EF4-FFF2-40B4-BE49-F238E27FC236}">
                <a16:creationId xmlns:a16="http://schemas.microsoft.com/office/drawing/2014/main" id="{3C1EAF6F-A026-78BA-8D26-1F71BAC10F06}"/>
              </a:ext>
            </a:extLst>
          </p:cNvPr>
          <p:cNvSpPr txBox="1"/>
          <p:nvPr/>
        </p:nvSpPr>
        <p:spPr>
          <a:xfrm>
            <a:off x="1033511" y="1348030"/>
            <a:ext cx="10124977" cy="4031873"/>
          </a:xfrm>
          <a:prstGeom prst="rect">
            <a:avLst/>
          </a:prstGeom>
          <a:noFill/>
        </p:spPr>
        <p:txBody>
          <a:bodyPr wrap="square" rtlCol="0">
            <a:spAutoFit/>
          </a:bodyPr>
          <a:lstStyle/>
          <a:p>
            <a:pPr marL="342900" indent="-342900" algn="just">
              <a:buFont typeface="Arial" panose="020B0604020202020204" pitchFamily="34" charset="0"/>
              <a:buChar char="•"/>
            </a:pPr>
            <a:r>
              <a:rPr lang="en-US" sz="1600" b="1" dirty="0">
                <a:latin typeface="Century Gothic" panose="020B0502020202020204" pitchFamily="34" charset="0"/>
              </a:rPr>
              <a:t>Addressing a Real-world problem</a:t>
            </a:r>
            <a:r>
              <a:rPr lang="en-US" sz="1600" dirty="0">
                <a:latin typeface="Century Gothic" panose="020B0502020202020204" pitchFamily="34" charset="0"/>
              </a:rPr>
              <a:t>: Everyday people go through the issues of </a:t>
            </a:r>
            <a:r>
              <a:rPr lang="en-US" sz="1600" b="1" dirty="0">
                <a:latin typeface="Century Gothic" panose="020B0502020202020204" pitchFamily="34" charset="0"/>
              </a:rPr>
              <a:t>theft</a:t>
            </a:r>
            <a:r>
              <a:rPr lang="en-US" sz="1600" dirty="0">
                <a:latin typeface="Century Gothic" panose="020B0502020202020204" pitchFamily="34" charset="0"/>
              </a:rPr>
              <a:t>, </a:t>
            </a:r>
            <a:r>
              <a:rPr lang="en-US" sz="1600" b="1" dirty="0">
                <a:latin typeface="Century Gothic" panose="020B0502020202020204" pitchFamily="34" charset="0"/>
              </a:rPr>
              <a:t>harassment</a:t>
            </a:r>
            <a:r>
              <a:rPr lang="en-US" sz="1600" dirty="0">
                <a:latin typeface="Century Gothic" panose="020B0502020202020204" pitchFamily="34" charset="0"/>
              </a:rPr>
              <a:t> and </a:t>
            </a:r>
            <a:r>
              <a:rPr lang="en-US" sz="1600" b="1" dirty="0">
                <a:latin typeface="Century Gothic" panose="020B0502020202020204" pitchFamily="34" charset="0"/>
              </a:rPr>
              <a:t>over-crowding</a:t>
            </a:r>
            <a:r>
              <a:rPr lang="en-US" sz="1600" dirty="0">
                <a:latin typeface="Century Gothic" panose="020B0502020202020204" pitchFamily="34" charset="0"/>
              </a:rPr>
              <a:t> at buses and we are trying to solve this with our learnings at Praxis using face recognition by scanning the faces and reducing the </a:t>
            </a:r>
            <a:r>
              <a:rPr lang="en-US" sz="1600" b="1" dirty="0">
                <a:latin typeface="Century Gothic" panose="020B0502020202020204" pitchFamily="34" charset="0"/>
              </a:rPr>
              <a:t>burden</a:t>
            </a:r>
            <a:r>
              <a:rPr lang="en-US" sz="1600" dirty="0">
                <a:latin typeface="Century Gothic" panose="020B0502020202020204" pitchFamily="34" charset="0"/>
              </a:rPr>
              <a:t> of </a:t>
            </a:r>
            <a:r>
              <a:rPr lang="en-US" sz="1600" b="1" dirty="0">
                <a:latin typeface="Century Gothic" panose="020B0502020202020204" pitchFamily="34" charset="0"/>
              </a:rPr>
              <a:t>manual procedures </a:t>
            </a:r>
            <a:r>
              <a:rPr lang="en-US" sz="1600" dirty="0">
                <a:latin typeface="Century Gothic" panose="020B0502020202020204" pitchFamily="34" charset="0"/>
              </a:rPr>
              <a:t>of ticketing also ensuring the </a:t>
            </a:r>
            <a:r>
              <a:rPr lang="en-US" sz="1600" b="1" dirty="0">
                <a:latin typeface="Century Gothic" panose="020B0502020202020204" pitchFamily="34" charset="0"/>
              </a:rPr>
              <a:t>security</a:t>
            </a:r>
            <a:r>
              <a:rPr lang="en-US" sz="1600" dirty="0">
                <a:latin typeface="Century Gothic" panose="020B0502020202020204" pitchFamily="34" charset="0"/>
              </a:rPr>
              <a:t> of the passengers. Out of 10, 7 female commuters have faced harassment in bus in some or the other way, which usually they can’t report at the real time.</a:t>
            </a:r>
          </a:p>
          <a:p>
            <a:pPr marL="342900" indent="-342900" algn="just">
              <a:buFont typeface="Arial" panose="020B0604020202020204" pitchFamily="34" charset="0"/>
              <a:buChar char="•"/>
            </a:pPr>
            <a:endParaRPr lang="en-US" sz="1600" dirty="0">
              <a:latin typeface="Century Gothic" panose="020B0502020202020204" pitchFamily="34" charset="0"/>
            </a:endParaRPr>
          </a:p>
          <a:p>
            <a:pPr marL="342900" indent="-342900" algn="just">
              <a:buFont typeface="Arial" panose="020B0604020202020204" pitchFamily="34" charset="0"/>
              <a:buChar char="•"/>
            </a:pPr>
            <a:r>
              <a:rPr lang="en-US" sz="1600" b="1" dirty="0">
                <a:latin typeface="Century Gothic" panose="020B0502020202020204" pitchFamily="34" charset="0"/>
              </a:rPr>
              <a:t>Financial Loss</a:t>
            </a:r>
            <a:r>
              <a:rPr lang="en-US" sz="1600" dirty="0">
                <a:latin typeface="Century Gothic" panose="020B0502020202020204" pitchFamily="34" charset="0"/>
              </a:rPr>
              <a:t>: </a:t>
            </a:r>
            <a:r>
              <a:rPr lang="en-US" sz="1600" b="1" dirty="0">
                <a:latin typeface="Century Gothic" panose="020B0502020202020204" pitchFamily="34" charset="0"/>
              </a:rPr>
              <a:t>Businesses</a:t>
            </a:r>
            <a:r>
              <a:rPr lang="en-US" sz="1600" dirty="0">
                <a:latin typeface="Century Gothic" panose="020B0502020202020204" pitchFamily="34" charset="0"/>
              </a:rPr>
              <a:t> and </a:t>
            </a:r>
            <a:r>
              <a:rPr lang="en-US" sz="1600" b="1" dirty="0">
                <a:latin typeface="Century Gothic" panose="020B0502020202020204" pitchFamily="34" charset="0"/>
              </a:rPr>
              <a:t>Government</a:t>
            </a:r>
            <a:r>
              <a:rPr lang="en-US" sz="1600" dirty="0">
                <a:latin typeface="Century Gothic" panose="020B0502020202020204" pitchFamily="34" charset="0"/>
              </a:rPr>
              <a:t> loose huge </a:t>
            </a:r>
            <a:r>
              <a:rPr lang="en-US" sz="1600" b="1" dirty="0">
                <a:latin typeface="Century Gothic" panose="020B0502020202020204" pitchFamily="34" charset="0"/>
              </a:rPr>
              <a:t>revenue</a:t>
            </a:r>
            <a:r>
              <a:rPr lang="en-US" sz="1600" dirty="0">
                <a:latin typeface="Century Gothic" panose="020B0502020202020204" pitchFamily="34" charset="0"/>
              </a:rPr>
              <a:t> due to fare evasion which can be solved by </a:t>
            </a:r>
            <a:r>
              <a:rPr lang="en-US" sz="1600" b="1" dirty="0">
                <a:latin typeface="Century Gothic" panose="020B0502020202020204" pitchFamily="34" charset="0"/>
              </a:rPr>
              <a:t>streamlining</a:t>
            </a:r>
            <a:r>
              <a:rPr lang="en-US" sz="1600" dirty="0">
                <a:latin typeface="Century Gothic" panose="020B0502020202020204" pitchFamily="34" charset="0"/>
              </a:rPr>
              <a:t> the procedure of </a:t>
            </a:r>
            <a:r>
              <a:rPr lang="en-US" sz="1600" b="1" dirty="0">
                <a:latin typeface="Century Gothic" panose="020B0502020202020204" pitchFamily="34" charset="0"/>
              </a:rPr>
              <a:t>KYC</a:t>
            </a:r>
            <a:r>
              <a:rPr lang="en-US" sz="1600" dirty="0">
                <a:latin typeface="Century Gothic" panose="020B0502020202020204" pitchFamily="34" charset="0"/>
              </a:rPr>
              <a:t> via face recognition (10% of total revenue).</a:t>
            </a:r>
          </a:p>
          <a:p>
            <a:pPr marL="342900" indent="-342900" algn="just">
              <a:buFont typeface="Arial" panose="020B0604020202020204" pitchFamily="34" charset="0"/>
              <a:buChar char="•"/>
            </a:pPr>
            <a:endParaRPr lang="en-US" sz="1600" dirty="0">
              <a:latin typeface="Century Gothic" panose="020B0502020202020204" pitchFamily="34" charset="0"/>
            </a:endParaRPr>
          </a:p>
          <a:p>
            <a:pPr marL="342900" indent="-342900" algn="just">
              <a:buFont typeface="Arial" panose="020B0604020202020204" pitchFamily="34" charset="0"/>
              <a:buChar char="•"/>
            </a:pPr>
            <a:r>
              <a:rPr lang="en-US" sz="1600" b="1" dirty="0">
                <a:latin typeface="Century Gothic" panose="020B0502020202020204" pitchFamily="34" charset="0"/>
              </a:rPr>
              <a:t>Integration of Emerging Technologies</a:t>
            </a:r>
            <a:r>
              <a:rPr lang="en-US" sz="1600" dirty="0">
                <a:latin typeface="Century Gothic" panose="020B0502020202020204" pitchFamily="34" charset="0"/>
              </a:rPr>
              <a:t>: Integrating facial recognition technology into the bus fare collection process demonstrates the adoption of emerging technologies in a practical and impactful way. Face recognition is </a:t>
            </a:r>
            <a:r>
              <a:rPr lang="en-US" sz="1600" b="1" dirty="0">
                <a:latin typeface="Century Gothic" panose="020B0502020202020204" pitchFamily="34" charset="0"/>
              </a:rPr>
              <a:t>fast</a:t>
            </a:r>
            <a:r>
              <a:rPr lang="en-US" sz="1600" dirty="0">
                <a:latin typeface="Century Gothic" panose="020B0502020202020204" pitchFamily="34" charset="0"/>
              </a:rPr>
              <a:t>, </a:t>
            </a:r>
            <a:r>
              <a:rPr lang="en-US" sz="1600" b="1" dirty="0">
                <a:latin typeface="Century Gothic" panose="020B0502020202020204" pitchFamily="34" charset="0"/>
              </a:rPr>
              <a:t>easy to implement </a:t>
            </a:r>
            <a:r>
              <a:rPr lang="en-US" sz="1600" dirty="0">
                <a:latin typeface="Century Gothic" panose="020B0502020202020204" pitchFamily="34" charset="0"/>
              </a:rPr>
              <a:t>and </a:t>
            </a:r>
            <a:r>
              <a:rPr lang="en-US" sz="1600" b="1" dirty="0">
                <a:latin typeface="Century Gothic" panose="020B0502020202020204" pitchFamily="34" charset="0"/>
              </a:rPr>
              <a:t>contact-less interactions</a:t>
            </a:r>
            <a:r>
              <a:rPr lang="en-US" sz="1600" dirty="0">
                <a:latin typeface="Century Gothic" panose="020B0502020202020204" pitchFamily="34" charset="0"/>
              </a:rPr>
              <a:t>.</a:t>
            </a:r>
          </a:p>
          <a:p>
            <a:pPr marL="342900" indent="-342900" algn="just">
              <a:buFont typeface="Arial" panose="020B0604020202020204" pitchFamily="34" charset="0"/>
              <a:buChar char="•"/>
            </a:pPr>
            <a:endParaRPr lang="en-US" sz="1600" dirty="0">
              <a:latin typeface="Century Gothic" panose="020B0502020202020204" pitchFamily="34" charset="0"/>
            </a:endParaRPr>
          </a:p>
          <a:p>
            <a:pPr marL="342900" indent="-342900" algn="just">
              <a:buFont typeface="Arial" panose="020B0604020202020204" pitchFamily="34" charset="0"/>
              <a:buChar char="•"/>
            </a:pPr>
            <a:r>
              <a:rPr lang="en-US" sz="1600" b="1" dirty="0">
                <a:latin typeface="Century Gothic" panose="020B0502020202020204" pitchFamily="34" charset="0"/>
              </a:rPr>
              <a:t>Adaptability to Health Regulations</a:t>
            </a:r>
            <a:r>
              <a:rPr lang="en-US" sz="1600" dirty="0">
                <a:latin typeface="Century Gothic" panose="020B0502020202020204" pitchFamily="34" charset="0"/>
              </a:rPr>
              <a:t>: Facial recognition systems can be integrated with </a:t>
            </a:r>
            <a:r>
              <a:rPr lang="en-US" sz="1600" b="1" dirty="0">
                <a:latin typeface="Century Gothic" panose="020B0502020202020204" pitchFamily="34" charset="0"/>
              </a:rPr>
              <a:t>health monitoring features</a:t>
            </a:r>
            <a:r>
              <a:rPr lang="en-US" sz="1600" dirty="0">
                <a:latin typeface="Century Gothic" panose="020B0502020202020204" pitchFamily="34" charset="0"/>
              </a:rPr>
              <a:t>, such as </a:t>
            </a:r>
            <a:r>
              <a:rPr lang="en-US" sz="1600" b="1" dirty="0">
                <a:latin typeface="Century Gothic" panose="020B0502020202020204" pitchFamily="34" charset="0"/>
              </a:rPr>
              <a:t>temperature screening </a:t>
            </a:r>
            <a:r>
              <a:rPr lang="en-US" sz="1600" dirty="0">
                <a:latin typeface="Century Gothic" panose="020B0502020202020204" pitchFamily="34" charset="0"/>
              </a:rPr>
              <a:t>or </a:t>
            </a:r>
            <a:r>
              <a:rPr lang="en-US" sz="1600" b="1" dirty="0">
                <a:latin typeface="Century Gothic" panose="020B0502020202020204" pitchFamily="34" charset="0"/>
              </a:rPr>
              <a:t>mask detection</a:t>
            </a:r>
            <a:r>
              <a:rPr lang="en-US" sz="1600" dirty="0">
                <a:latin typeface="Century Gothic" panose="020B0502020202020204" pitchFamily="34" charset="0"/>
              </a:rPr>
              <a:t>, to ensure </a:t>
            </a:r>
            <a:r>
              <a:rPr lang="en-US" sz="1600" b="1" dirty="0">
                <a:latin typeface="Century Gothic" panose="020B0502020202020204" pitchFamily="34" charset="0"/>
              </a:rPr>
              <a:t>compliance</a:t>
            </a:r>
            <a:r>
              <a:rPr lang="en-US" sz="1600" dirty="0">
                <a:latin typeface="Century Gothic" panose="020B0502020202020204" pitchFamily="34" charset="0"/>
              </a:rPr>
              <a:t> with health regulations and identify individuals displaying symptoms of illness.</a:t>
            </a:r>
          </a:p>
        </p:txBody>
      </p:sp>
    </p:spTree>
    <p:extLst>
      <p:ext uri="{BB962C8B-B14F-4D97-AF65-F5344CB8AC3E}">
        <p14:creationId xmlns:p14="http://schemas.microsoft.com/office/powerpoint/2010/main" val="9276071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755678-E761-4919-D00D-D39954018408}"/>
              </a:ext>
            </a:extLst>
          </p:cNvPr>
          <p:cNvSpPr txBox="1"/>
          <p:nvPr/>
        </p:nvSpPr>
        <p:spPr>
          <a:xfrm>
            <a:off x="1033511" y="688154"/>
            <a:ext cx="4089662" cy="523220"/>
          </a:xfrm>
          <a:prstGeom prst="rect">
            <a:avLst/>
          </a:prstGeom>
          <a:noFill/>
        </p:spPr>
        <p:txBody>
          <a:bodyPr wrap="square" rtlCol="0">
            <a:spAutoFit/>
          </a:bodyPr>
          <a:lstStyle/>
          <a:p>
            <a:r>
              <a:rPr lang="en-US" sz="2800" dirty="0">
                <a:latin typeface="Bahnschrift" panose="020B0502040204020203" pitchFamily="34" charset="0"/>
              </a:rPr>
              <a:t>Approach</a:t>
            </a:r>
          </a:p>
        </p:txBody>
      </p:sp>
      <p:sp>
        <p:nvSpPr>
          <p:cNvPr id="3" name="TextBox 2">
            <a:extLst>
              <a:ext uri="{FF2B5EF4-FFF2-40B4-BE49-F238E27FC236}">
                <a16:creationId xmlns:a16="http://schemas.microsoft.com/office/drawing/2014/main" id="{9C0F3EDA-F8F4-ABFF-05B3-157AB0FEA9F2}"/>
              </a:ext>
            </a:extLst>
          </p:cNvPr>
          <p:cNvSpPr txBox="1"/>
          <p:nvPr/>
        </p:nvSpPr>
        <p:spPr>
          <a:xfrm>
            <a:off x="1033511" y="1348030"/>
            <a:ext cx="10124977" cy="1200329"/>
          </a:xfrm>
          <a:prstGeom prst="rect">
            <a:avLst/>
          </a:prstGeom>
          <a:noFill/>
        </p:spPr>
        <p:txBody>
          <a:bodyPr wrap="square" rtlCol="0">
            <a:spAutoFit/>
          </a:bodyPr>
          <a:lstStyle/>
          <a:p>
            <a:pPr algn="just"/>
            <a:r>
              <a:rPr lang="en-US" b="0" i="0" dirty="0">
                <a:solidFill>
                  <a:srgbClr val="0D0D0D"/>
                </a:solidFill>
                <a:effectLst/>
                <a:latin typeface="Century Gothic" panose="020B0502020202020204" pitchFamily="34" charset="0"/>
              </a:rPr>
              <a:t>Implementation of Integrated </a:t>
            </a:r>
            <a:r>
              <a:rPr lang="en-US" b="1" i="0" dirty="0">
                <a:solidFill>
                  <a:srgbClr val="0D0D0D"/>
                </a:solidFill>
                <a:effectLst/>
                <a:latin typeface="Century Gothic" panose="020B0502020202020204" pitchFamily="34" charset="0"/>
              </a:rPr>
              <a:t>Facial Recognition </a:t>
            </a:r>
            <a:r>
              <a:rPr lang="en-US" b="0" i="0" dirty="0">
                <a:solidFill>
                  <a:srgbClr val="0D0D0D"/>
                </a:solidFill>
                <a:effectLst/>
                <a:latin typeface="Century Gothic" panose="020B0502020202020204" pitchFamily="34" charset="0"/>
              </a:rPr>
              <a:t>and </a:t>
            </a:r>
            <a:r>
              <a:rPr lang="en-US" b="1" i="0" dirty="0">
                <a:solidFill>
                  <a:srgbClr val="0D0D0D"/>
                </a:solidFill>
                <a:effectLst/>
                <a:latin typeface="Century Gothic" panose="020B0502020202020204" pitchFamily="34" charset="0"/>
              </a:rPr>
              <a:t>Auto-Debit Payment System </a:t>
            </a:r>
            <a:r>
              <a:rPr lang="en-US" b="0" i="0" dirty="0">
                <a:solidFill>
                  <a:srgbClr val="0D0D0D"/>
                </a:solidFill>
                <a:effectLst/>
                <a:latin typeface="Century Gothic" panose="020B0502020202020204" pitchFamily="34" charset="0"/>
              </a:rPr>
              <a:t>in Public Transport.</a:t>
            </a:r>
          </a:p>
          <a:p>
            <a:pPr algn="just"/>
            <a:endParaRPr lang="en-US" dirty="0">
              <a:solidFill>
                <a:srgbClr val="0D0D0D"/>
              </a:solidFill>
              <a:latin typeface="Century Gothic" panose="020B0502020202020204" pitchFamily="34" charset="0"/>
            </a:endParaRPr>
          </a:p>
          <a:p>
            <a:pPr algn="just"/>
            <a:r>
              <a:rPr lang="en-US" b="1" dirty="0">
                <a:solidFill>
                  <a:srgbClr val="0D0D0D"/>
                </a:solidFill>
                <a:latin typeface="Century Gothic" panose="020B0502020202020204" pitchFamily="34" charset="0"/>
              </a:rPr>
              <a:t>Process Flow</a:t>
            </a:r>
            <a:r>
              <a:rPr lang="en-US" dirty="0">
                <a:solidFill>
                  <a:srgbClr val="0D0D0D"/>
                </a:solidFill>
                <a:latin typeface="Century Gothic" panose="020B0502020202020204" pitchFamily="34" charset="0"/>
              </a:rPr>
              <a:t>:</a:t>
            </a:r>
            <a:endParaRPr lang="en-US" b="1" dirty="0">
              <a:latin typeface="Century Gothic" panose="020B0502020202020204" pitchFamily="34" charset="0"/>
            </a:endParaRPr>
          </a:p>
        </p:txBody>
      </p:sp>
      <p:pic>
        <p:nvPicPr>
          <p:cNvPr id="11" name="Graphic 10" descr="Line arrow Clockwise curve">
            <a:extLst>
              <a:ext uri="{FF2B5EF4-FFF2-40B4-BE49-F238E27FC236}">
                <a16:creationId xmlns:a16="http://schemas.microsoft.com/office/drawing/2014/main" id="{005E4FF8-F840-19C2-A1C5-5C7921D2E42E}"/>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4401782">
            <a:off x="3729191" y="3377931"/>
            <a:ext cx="495434" cy="495434"/>
          </a:xfrm>
          <a:prstGeom prst="rect">
            <a:avLst/>
          </a:prstGeom>
        </p:spPr>
      </p:pic>
      <p:pic>
        <p:nvPicPr>
          <p:cNvPr id="13" name="Graphic 12" descr="Connections">
            <a:extLst>
              <a:ext uri="{FF2B5EF4-FFF2-40B4-BE49-F238E27FC236}">
                <a16:creationId xmlns:a16="http://schemas.microsoft.com/office/drawing/2014/main" id="{00F4F428-66C0-4481-376F-DE834C3FC595}"/>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64214" y="5161647"/>
            <a:ext cx="858747" cy="858747"/>
          </a:xfrm>
          <a:prstGeom prst="rect">
            <a:avLst/>
          </a:prstGeom>
        </p:spPr>
      </p:pic>
      <p:pic>
        <p:nvPicPr>
          <p:cNvPr id="15" name="Graphic 14" descr="Smiling face with no fill">
            <a:extLst>
              <a:ext uri="{FF2B5EF4-FFF2-40B4-BE49-F238E27FC236}">
                <a16:creationId xmlns:a16="http://schemas.microsoft.com/office/drawing/2014/main" id="{01D60326-D117-68D0-BB19-7307C5AFEADF}"/>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77031" y="2889166"/>
            <a:ext cx="624786" cy="624786"/>
          </a:xfrm>
          <a:prstGeom prst="rect">
            <a:avLst/>
          </a:prstGeom>
        </p:spPr>
      </p:pic>
      <p:pic>
        <p:nvPicPr>
          <p:cNvPr id="17" name="Graphic 16" descr="Stream">
            <a:extLst>
              <a:ext uri="{FF2B5EF4-FFF2-40B4-BE49-F238E27FC236}">
                <a16:creationId xmlns:a16="http://schemas.microsoft.com/office/drawing/2014/main" id="{278ADD82-5C0C-9BD2-D435-700F19C5DA19}"/>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12043" y="3757261"/>
            <a:ext cx="916292" cy="916292"/>
          </a:xfrm>
          <a:prstGeom prst="rect">
            <a:avLst/>
          </a:prstGeom>
        </p:spPr>
      </p:pic>
      <p:pic>
        <p:nvPicPr>
          <p:cNvPr id="19" name="Graphic 18" descr="Police">
            <a:extLst>
              <a:ext uri="{FF2B5EF4-FFF2-40B4-BE49-F238E27FC236}">
                <a16:creationId xmlns:a16="http://schemas.microsoft.com/office/drawing/2014/main" id="{EF646453-D9A1-1088-15C3-CEA784B6F350}"/>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85179" y="5321718"/>
            <a:ext cx="764439" cy="764439"/>
          </a:xfrm>
          <a:prstGeom prst="rect">
            <a:avLst/>
          </a:prstGeom>
        </p:spPr>
      </p:pic>
      <p:pic>
        <p:nvPicPr>
          <p:cNvPr id="23" name="Graphic 22" descr="Camera">
            <a:extLst>
              <a:ext uri="{FF2B5EF4-FFF2-40B4-BE49-F238E27FC236}">
                <a16:creationId xmlns:a16="http://schemas.microsoft.com/office/drawing/2014/main" id="{D4E2E57E-338F-BD65-0AC1-118BBBAF168B}"/>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98187" y="2497930"/>
            <a:ext cx="735031" cy="735031"/>
          </a:xfrm>
          <a:prstGeom prst="rect">
            <a:avLst/>
          </a:prstGeom>
        </p:spPr>
      </p:pic>
      <p:pic>
        <p:nvPicPr>
          <p:cNvPr id="27" name="Graphic 26" descr="Bus">
            <a:extLst>
              <a:ext uri="{FF2B5EF4-FFF2-40B4-BE49-F238E27FC236}">
                <a16:creationId xmlns:a16="http://schemas.microsoft.com/office/drawing/2014/main" id="{147092D7-E134-04A1-E603-C112C8E8ADA6}"/>
              </a:ext>
            </a:extLst>
          </p:cNvPr>
          <p:cNvPicPr>
            <a:picLocks noChangeAspect="1"/>
          </p:cNvPicPr>
          <p:nvPr/>
        </p:nvPicPr>
        <p:blipFill>
          <a:blip r:embed="rId15" cstate="hq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48123" y="3826139"/>
            <a:ext cx="914400" cy="914400"/>
          </a:xfrm>
          <a:prstGeom prst="rect">
            <a:avLst/>
          </a:prstGeom>
        </p:spPr>
      </p:pic>
      <p:pic>
        <p:nvPicPr>
          <p:cNvPr id="29" name="Picture 28">
            <a:extLst>
              <a:ext uri="{FF2B5EF4-FFF2-40B4-BE49-F238E27FC236}">
                <a16:creationId xmlns:a16="http://schemas.microsoft.com/office/drawing/2014/main" id="{DC185F7B-5D70-301A-2615-54430FA4730C}"/>
              </a:ext>
            </a:extLst>
          </p:cNvPr>
          <p:cNvPicPr>
            <a:picLocks noChangeAspect="1"/>
          </p:cNvPicPr>
          <p:nvPr/>
        </p:nvPicPr>
        <p:blipFill>
          <a:blip r:embed="rId17" cstate="hqprint">
            <a:biLevel thresh="75000"/>
            <a:extLst>
              <a:ext uri="{BEBA8EAE-BF5A-486C-A8C5-ECC9F3942E4B}">
                <a14:imgProps xmlns:a14="http://schemas.microsoft.com/office/drawing/2010/main">
                  <a14:imgLayer r:embed="rId18">
                    <a14:imgEffect>
                      <a14:backgroundRemoval t="10000" b="90000" l="10000" r="90926">
                        <a14:foregroundMark x1="40370" y1="60556" x2="40370" y2="60556"/>
                        <a14:foregroundMark x1="42778" y1="54444" x2="42778" y2="54444"/>
                        <a14:foregroundMark x1="14630" y1="61389" x2="14630" y2="61389"/>
                        <a14:foregroundMark x1="90926" y1="35556" x2="90926" y2="35556"/>
                      </a14:backgroundRemoval>
                    </a14:imgEffect>
                  </a14:imgLayer>
                </a14:imgProps>
              </a:ext>
              <a:ext uri="{28A0092B-C50C-407E-A947-70E740481C1C}">
                <a14:useLocalDpi xmlns:a14="http://schemas.microsoft.com/office/drawing/2010/main" val="0"/>
              </a:ext>
            </a:extLst>
          </a:blip>
          <a:stretch>
            <a:fillRect/>
          </a:stretch>
        </p:blipFill>
        <p:spPr>
          <a:xfrm>
            <a:off x="5302133" y="3849599"/>
            <a:ext cx="1418202" cy="945468"/>
          </a:xfrm>
          <a:prstGeom prst="rect">
            <a:avLst/>
          </a:prstGeom>
        </p:spPr>
      </p:pic>
      <p:pic>
        <p:nvPicPr>
          <p:cNvPr id="30" name="Graphic 29" descr="Line arrow Clockwise curve">
            <a:extLst>
              <a:ext uri="{FF2B5EF4-FFF2-40B4-BE49-F238E27FC236}">
                <a16:creationId xmlns:a16="http://schemas.microsoft.com/office/drawing/2014/main" id="{76A5F965-53E4-A603-01C6-9431000225D9}"/>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878762">
            <a:off x="4943000" y="2697305"/>
            <a:ext cx="532522" cy="532522"/>
          </a:xfrm>
          <a:prstGeom prst="rect">
            <a:avLst/>
          </a:prstGeom>
        </p:spPr>
      </p:pic>
      <p:pic>
        <p:nvPicPr>
          <p:cNvPr id="31" name="Graphic 30" descr="Line arrow Clockwise curve">
            <a:extLst>
              <a:ext uri="{FF2B5EF4-FFF2-40B4-BE49-F238E27FC236}">
                <a16:creationId xmlns:a16="http://schemas.microsoft.com/office/drawing/2014/main" id="{F29AE084-C2EA-B977-F81C-65130504D479}"/>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215595">
            <a:off x="3722217" y="4794488"/>
            <a:ext cx="523921" cy="523921"/>
          </a:xfrm>
          <a:prstGeom prst="rect">
            <a:avLst/>
          </a:prstGeom>
        </p:spPr>
      </p:pic>
      <p:pic>
        <p:nvPicPr>
          <p:cNvPr id="32" name="Graphic 31" descr="Line arrow Clockwise curve">
            <a:extLst>
              <a:ext uri="{FF2B5EF4-FFF2-40B4-BE49-F238E27FC236}">
                <a16:creationId xmlns:a16="http://schemas.microsoft.com/office/drawing/2014/main" id="{4572CA68-56A2-20EA-93E0-23BBB743D1E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62290">
            <a:off x="6573941" y="2694600"/>
            <a:ext cx="517080" cy="517080"/>
          </a:xfrm>
          <a:prstGeom prst="rect">
            <a:avLst/>
          </a:prstGeom>
        </p:spPr>
      </p:pic>
      <p:pic>
        <p:nvPicPr>
          <p:cNvPr id="33" name="Graphic 32" descr="Line arrow Clockwise curve">
            <a:extLst>
              <a:ext uri="{FF2B5EF4-FFF2-40B4-BE49-F238E27FC236}">
                <a16:creationId xmlns:a16="http://schemas.microsoft.com/office/drawing/2014/main" id="{D7E5275A-0272-5E08-6D57-F5A071D94E3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835805">
            <a:off x="8025010" y="4715342"/>
            <a:ext cx="523921" cy="523921"/>
          </a:xfrm>
          <a:prstGeom prst="rect">
            <a:avLst/>
          </a:prstGeom>
        </p:spPr>
      </p:pic>
      <p:pic>
        <p:nvPicPr>
          <p:cNvPr id="34" name="Graphic 33" descr="Line arrow Clockwise curve">
            <a:extLst>
              <a:ext uri="{FF2B5EF4-FFF2-40B4-BE49-F238E27FC236}">
                <a16:creationId xmlns:a16="http://schemas.microsoft.com/office/drawing/2014/main" id="{40688C85-DBAE-FE1A-F46F-96889FAB3379}"/>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049355">
            <a:off x="7812816" y="3386938"/>
            <a:ext cx="477420" cy="477420"/>
          </a:xfrm>
          <a:prstGeom prst="rect">
            <a:avLst/>
          </a:prstGeom>
        </p:spPr>
      </p:pic>
      <p:pic>
        <p:nvPicPr>
          <p:cNvPr id="35" name="Graphic 34" descr="Line arrow Clockwise curve">
            <a:extLst>
              <a:ext uri="{FF2B5EF4-FFF2-40B4-BE49-F238E27FC236}">
                <a16:creationId xmlns:a16="http://schemas.microsoft.com/office/drawing/2014/main" id="{230CD493-86B6-DD50-9F24-A2D426D7068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784710">
            <a:off x="6710130" y="5711643"/>
            <a:ext cx="523921" cy="523921"/>
          </a:xfrm>
          <a:prstGeom prst="rect">
            <a:avLst/>
          </a:prstGeom>
        </p:spPr>
      </p:pic>
      <p:pic>
        <p:nvPicPr>
          <p:cNvPr id="37" name="Picture 36">
            <a:extLst>
              <a:ext uri="{FF2B5EF4-FFF2-40B4-BE49-F238E27FC236}">
                <a16:creationId xmlns:a16="http://schemas.microsoft.com/office/drawing/2014/main" id="{3DA475F0-64DC-5B60-F9BD-01D14D71EF59}"/>
              </a:ext>
            </a:extLst>
          </p:cNvPr>
          <p:cNvPicPr>
            <a:picLocks noChangeAspect="1"/>
          </p:cNvPicPr>
          <p:nvPr/>
        </p:nvPicPr>
        <p:blipFill>
          <a:blip r:embed="rId19">
            <a:duotone>
              <a:prstClr val="black"/>
              <a:schemeClr val="tx1">
                <a:tint val="45000"/>
                <a:satMod val="400000"/>
              </a:schemeClr>
            </a:duotone>
            <a:extLst>
              <a:ext uri="{BEBA8EAE-BF5A-486C-A8C5-ECC9F3942E4B}">
                <a14:imgProps xmlns:a14="http://schemas.microsoft.com/office/drawing/2010/main">
                  <a14:imgLayer r:embed="rId20">
                    <a14:imgEffect>
                      <a14:backgroundRemoval t="10000" b="90000" l="10000" r="90000">
                        <a14:foregroundMark x1="54222" y1="32444" x2="54222" y2="32444"/>
                        <a14:foregroundMark x1="49778" y1="32444" x2="49778" y2="32444"/>
                        <a14:foregroundMark x1="42667" y1="32444" x2="42667" y2="32444"/>
                        <a14:foregroundMark x1="37333" y1="25333" x2="37333" y2="25333"/>
                        <a14:foregroundMark x1="58667" y1="66667" x2="58667" y2="66667"/>
                        <a14:foregroundMark x1="49778" y1="52889" x2="49778" y2="52889"/>
                      </a14:backgroundRemoval>
                    </a14:imgEffect>
                  </a14:imgLayer>
                </a14:imgProps>
              </a:ext>
              <a:ext uri="{28A0092B-C50C-407E-A947-70E740481C1C}">
                <a14:useLocalDpi xmlns:a14="http://schemas.microsoft.com/office/drawing/2010/main" val="0"/>
              </a:ext>
            </a:extLst>
          </a:blip>
          <a:stretch>
            <a:fillRect/>
          </a:stretch>
        </p:blipFill>
        <p:spPr>
          <a:xfrm>
            <a:off x="5538944" y="5285244"/>
            <a:ext cx="1335475" cy="1335475"/>
          </a:xfrm>
          <a:prstGeom prst="rect">
            <a:avLst/>
          </a:prstGeom>
        </p:spPr>
      </p:pic>
      <p:pic>
        <p:nvPicPr>
          <p:cNvPr id="38" name="Graphic 37" descr="Line arrow Clockwise curve">
            <a:extLst>
              <a:ext uri="{FF2B5EF4-FFF2-40B4-BE49-F238E27FC236}">
                <a16:creationId xmlns:a16="http://schemas.microsoft.com/office/drawing/2014/main" id="{F5B157D7-8A2E-E80B-DB85-F61021407C2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504361">
            <a:off x="5182026" y="5735904"/>
            <a:ext cx="523921" cy="523921"/>
          </a:xfrm>
          <a:prstGeom prst="rect">
            <a:avLst/>
          </a:prstGeom>
        </p:spPr>
      </p:pic>
      <p:sp>
        <p:nvSpPr>
          <p:cNvPr id="39" name="TextBox 38">
            <a:extLst>
              <a:ext uri="{FF2B5EF4-FFF2-40B4-BE49-F238E27FC236}">
                <a16:creationId xmlns:a16="http://schemas.microsoft.com/office/drawing/2014/main" id="{060DF5F8-CE93-2AB4-4A18-DC5A10219657}"/>
              </a:ext>
            </a:extLst>
          </p:cNvPr>
          <p:cNvSpPr txBox="1"/>
          <p:nvPr/>
        </p:nvSpPr>
        <p:spPr>
          <a:xfrm>
            <a:off x="1675278" y="4087067"/>
            <a:ext cx="1294165" cy="338554"/>
          </a:xfrm>
          <a:prstGeom prst="rect">
            <a:avLst/>
          </a:prstGeom>
          <a:noFill/>
        </p:spPr>
        <p:txBody>
          <a:bodyPr wrap="square" rtlCol="0">
            <a:spAutoFit/>
          </a:bodyPr>
          <a:lstStyle/>
          <a:p>
            <a:r>
              <a:rPr lang="en-US" sz="1600" dirty="0">
                <a:latin typeface="Century Gothic" panose="020B0502020202020204" pitchFamily="34" charset="0"/>
              </a:rPr>
              <a:t>Bus Arrived</a:t>
            </a:r>
          </a:p>
        </p:txBody>
      </p:sp>
      <p:sp>
        <p:nvSpPr>
          <p:cNvPr id="40" name="TextBox 39">
            <a:extLst>
              <a:ext uri="{FF2B5EF4-FFF2-40B4-BE49-F238E27FC236}">
                <a16:creationId xmlns:a16="http://schemas.microsoft.com/office/drawing/2014/main" id="{6547F13C-54C0-2ACB-71DA-B31435CFED79}"/>
              </a:ext>
            </a:extLst>
          </p:cNvPr>
          <p:cNvSpPr txBox="1"/>
          <p:nvPr/>
        </p:nvSpPr>
        <p:spPr>
          <a:xfrm>
            <a:off x="5057067" y="6426393"/>
            <a:ext cx="2299231" cy="338554"/>
          </a:xfrm>
          <a:prstGeom prst="rect">
            <a:avLst/>
          </a:prstGeom>
          <a:noFill/>
        </p:spPr>
        <p:txBody>
          <a:bodyPr wrap="square" rtlCol="0">
            <a:spAutoFit/>
          </a:bodyPr>
          <a:lstStyle/>
          <a:p>
            <a:r>
              <a:rPr lang="en-US" sz="1600" dirty="0">
                <a:latin typeface="Century Gothic" panose="020B0502020202020204" pitchFamily="34" charset="0"/>
              </a:rPr>
              <a:t>Payment Completed</a:t>
            </a:r>
          </a:p>
        </p:txBody>
      </p:sp>
      <p:sp>
        <p:nvSpPr>
          <p:cNvPr id="41" name="TextBox 40">
            <a:extLst>
              <a:ext uri="{FF2B5EF4-FFF2-40B4-BE49-F238E27FC236}">
                <a16:creationId xmlns:a16="http://schemas.microsoft.com/office/drawing/2014/main" id="{0347CED7-736E-B575-EB1E-4B4B9014D93E}"/>
              </a:ext>
            </a:extLst>
          </p:cNvPr>
          <p:cNvSpPr txBox="1"/>
          <p:nvPr/>
        </p:nvSpPr>
        <p:spPr>
          <a:xfrm>
            <a:off x="7995616" y="5798423"/>
            <a:ext cx="3902481" cy="584775"/>
          </a:xfrm>
          <a:prstGeom prst="rect">
            <a:avLst/>
          </a:prstGeom>
          <a:noFill/>
        </p:spPr>
        <p:txBody>
          <a:bodyPr wrap="square" rtlCol="0">
            <a:spAutoFit/>
          </a:bodyPr>
          <a:lstStyle/>
          <a:p>
            <a:r>
              <a:rPr lang="en-US" sz="1600" dirty="0">
                <a:latin typeface="Century Gothic" panose="020B0502020202020204" pitchFamily="34" charset="0"/>
              </a:rPr>
              <a:t>Ai-processing Face - Profile match</a:t>
            </a:r>
          </a:p>
          <a:p>
            <a:r>
              <a:rPr lang="en-US" sz="1600" dirty="0">
                <a:latin typeface="Century Gothic" panose="020B0502020202020204" pitchFamily="34" charset="0"/>
              </a:rPr>
              <a:t>Time / Distance Calculation</a:t>
            </a:r>
          </a:p>
        </p:txBody>
      </p:sp>
      <p:sp>
        <p:nvSpPr>
          <p:cNvPr id="42" name="TextBox 41">
            <a:extLst>
              <a:ext uri="{FF2B5EF4-FFF2-40B4-BE49-F238E27FC236}">
                <a16:creationId xmlns:a16="http://schemas.microsoft.com/office/drawing/2014/main" id="{A398C2CD-785D-F0B2-C436-2B5E9D1C9785}"/>
              </a:ext>
            </a:extLst>
          </p:cNvPr>
          <p:cNvSpPr txBox="1"/>
          <p:nvPr/>
        </p:nvSpPr>
        <p:spPr>
          <a:xfrm>
            <a:off x="8873974" y="4011783"/>
            <a:ext cx="2692716" cy="338554"/>
          </a:xfrm>
          <a:prstGeom prst="rect">
            <a:avLst/>
          </a:prstGeom>
          <a:noFill/>
        </p:spPr>
        <p:txBody>
          <a:bodyPr wrap="square" rtlCol="0">
            <a:spAutoFit/>
          </a:bodyPr>
          <a:lstStyle/>
          <a:p>
            <a:r>
              <a:rPr lang="en-US" sz="1600" dirty="0">
                <a:latin typeface="Century Gothic" panose="020B0502020202020204" pitchFamily="34" charset="0"/>
              </a:rPr>
              <a:t>Real-time Cloud uploads</a:t>
            </a:r>
          </a:p>
        </p:txBody>
      </p:sp>
      <p:sp>
        <p:nvSpPr>
          <p:cNvPr id="43" name="TextBox 42">
            <a:extLst>
              <a:ext uri="{FF2B5EF4-FFF2-40B4-BE49-F238E27FC236}">
                <a16:creationId xmlns:a16="http://schemas.microsoft.com/office/drawing/2014/main" id="{5FC81973-31D7-D3BE-C5A5-85C71B901D2D}"/>
              </a:ext>
            </a:extLst>
          </p:cNvPr>
          <p:cNvSpPr txBox="1"/>
          <p:nvPr/>
        </p:nvSpPr>
        <p:spPr>
          <a:xfrm>
            <a:off x="698434" y="5703937"/>
            <a:ext cx="3364089" cy="338554"/>
          </a:xfrm>
          <a:prstGeom prst="rect">
            <a:avLst/>
          </a:prstGeom>
          <a:noFill/>
        </p:spPr>
        <p:txBody>
          <a:bodyPr wrap="square" rtlCol="0">
            <a:spAutoFit/>
          </a:bodyPr>
          <a:lstStyle/>
          <a:p>
            <a:r>
              <a:rPr lang="en-US" sz="1600" dirty="0">
                <a:latin typeface="Century Gothic" panose="020B0502020202020204" pitchFamily="34" charset="0"/>
              </a:rPr>
              <a:t>Alerts in case of security breach</a:t>
            </a:r>
          </a:p>
        </p:txBody>
      </p:sp>
      <p:sp>
        <p:nvSpPr>
          <p:cNvPr id="44" name="TextBox 43">
            <a:extLst>
              <a:ext uri="{FF2B5EF4-FFF2-40B4-BE49-F238E27FC236}">
                <a16:creationId xmlns:a16="http://schemas.microsoft.com/office/drawing/2014/main" id="{8155EE7D-0CE7-816C-A753-AB3E74CDBD7E}"/>
              </a:ext>
            </a:extLst>
          </p:cNvPr>
          <p:cNvSpPr txBox="1"/>
          <p:nvPr/>
        </p:nvSpPr>
        <p:spPr>
          <a:xfrm>
            <a:off x="7838203" y="2727871"/>
            <a:ext cx="1889740" cy="338554"/>
          </a:xfrm>
          <a:prstGeom prst="rect">
            <a:avLst/>
          </a:prstGeom>
          <a:noFill/>
        </p:spPr>
        <p:txBody>
          <a:bodyPr wrap="square" rtlCol="0">
            <a:spAutoFit/>
          </a:bodyPr>
          <a:lstStyle/>
          <a:p>
            <a:r>
              <a:rPr lang="en-US" sz="1600" dirty="0">
                <a:latin typeface="Century Gothic" panose="020B0502020202020204" pitchFamily="34" charset="0"/>
              </a:rPr>
              <a:t>Face Capturing</a:t>
            </a:r>
          </a:p>
        </p:txBody>
      </p:sp>
      <p:pic>
        <p:nvPicPr>
          <p:cNvPr id="46" name="Picture 45">
            <a:extLst>
              <a:ext uri="{FF2B5EF4-FFF2-40B4-BE49-F238E27FC236}">
                <a16:creationId xmlns:a16="http://schemas.microsoft.com/office/drawing/2014/main" id="{2DC0D05D-F77D-37E2-676F-0AB3E92EDD82}"/>
              </a:ext>
            </a:extLst>
          </p:cNvPr>
          <p:cNvPicPr>
            <a:picLocks noChangeAspect="1"/>
          </p:cNvPicPr>
          <p:nvPr/>
        </p:nvPicPr>
        <p:blipFill>
          <a:blip r:embed="rId21">
            <a:extLst>
              <a:ext uri="{BEBA8EAE-BF5A-486C-A8C5-ECC9F3942E4B}">
                <a14:imgProps xmlns:a14="http://schemas.microsoft.com/office/drawing/2010/main">
                  <a14:imgLayer r:embed="rId22">
                    <a14:imgEffect>
                      <a14:backgroundRemoval t="2667" b="95556" l="9778" r="89778">
                        <a14:foregroundMark x1="44000" y1="17778" x2="44000" y2="17778"/>
                        <a14:foregroundMark x1="54667" y1="12889" x2="54667" y2="12889"/>
                        <a14:foregroundMark x1="44444" y1="2667" x2="44444" y2="2667"/>
                        <a14:foregroundMark x1="40444" y1="95556" x2="40444" y2="95556"/>
                        <a14:foregroundMark x1="61778" y1="60889" x2="61778" y2="60889"/>
                        <a14:foregroundMark x1="62667" y1="39111" x2="62667" y2="39111"/>
                        <a14:foregroundMark x1="50222" y1="47556" x2="50222" y2="47556"/>
                        <a14:foregroundMark x1="48000" y1="48444" x2="48000" y2="48444"/>
                        <a14:foregroundMark x1="45333" y1="48444" x2="45333" y2="48444"/>
                      </a14:backgroundRemoval>
                    </a14:imgEffect>
                  </a14:imgLayer>
                </a14:imgProps>
              </a:ext>
              <a:ext uri="{28A0092B-C50C-407E-A947-70E740481C1C}">
                <a14:useLocalDpi xmlns:a14="http://schemas.microsoft.com/office/drawing/2010/main" val="0"/>
              </a:ext>
            </a:extLst>
          </a:blip>
          <a:stretch>
            <a:fillRect/>
          </a:stretch>
        </p:blipFill>
        <p:spPr>
          <a:xfrm>
            <a:off x="4062523" y="2687874"/>
            <a:ext cx="1005638" cy="914401"/>
          </a:xfrm>
          <a:prstGeom prst="rect">
            <a:avLst/>
          </a:prstGeom>
        </p:spPr>
      </p:pic>
      <p:sp>
        <p:nvSpPr>
          <p:cNvPr id="47" name="TextBox 46">
            <a:extLst>
              <a:ext uri="{FF2B5EF4-FFF2-40B4-BE49-F238E27FC236}">
                <a16:creationId xmlns:a16="http://schemas.microsoft.com/office/drawing/2014/main" id="{8120D6D9-197C-DD61-04FC-D8196CFBAAAB}"/>
              </a:ext>
            </a:extLst>
          </p:cNvPr>
          <p:cNvSpPr txBox="1"/>
          <p:nvPr/>
        </p:nvSpPr>
        <p:spPr>
          <a:xfrm>
            <a:off x="2632020" y="2734175"/>
            <a:ext cx="1633874" cy="338554"/>
          </a:xfrm>
          <a:prstGeom prst="rect">
            <a:avLst/>
          </a:prstGeom>
          <a:noFill/>
        </p:spPr>
        <p:txBody>
          <a:bodyPr wrap="square" rtlCol="0">
            <a:spAutoFit/>
          </a:bodyPr>
          <a:lstStyle/>
          <a:p>
            <a:r>
              <a:rPr lang="en-US" sz="1600" dirty="0">
                <a:latin typeface="Century Gothic" panose="020B0502020202020204" pitchFamily="34" charset="0"/>
              </a:rPr>
              <a:t>Boarding bus</a:t>
            </a:r>
          </a:p>
        </p:txBody>
      </p:sp>
      <p:sp>
        <p:nvSpPr>
          <p:cNvPr id="4" name="TextBox 3">
            <a:extLst>
              <a:ext uri="{FF2B5EF4-FFF2-40B4-BE49-F238E27FC236}">
                <a16:creationId xmlns:a16="http://schemas.microsoft.com/office/drawing/2014/main" id="{84C7E8D7-F8E8-55F5-8A7B-A6038C17B7FA}"/>
              </a:ext>
            </a:extLst>
          </p:cNvPr>
          <p:cNvSpPr txBox="1"/>
          <p:nvPr/>
        </p:nvSpPr>
        <p:spPr>
          <a:xfrm>
            <a:off x="310692" y="4080556"/>
            <a:ext cx="1027521" cy="307777"/>
          </a:xfrm>
          <a:prstGeom prst="rect">
            <a:avLst/>
          </a:prstGeom>
          <a:noFill/>
        </p:spPr>
        <p:txBody>
          <a:bodyPr wrap="square" rtlCol="0">
            <a:spAutoFit/>
          </a:bodyPr>
          <a:lstStyle/>
          <a:p>
            <a:pPr algn="ctr"/>
            <a:r>
              <a:rPr lang="en-US" sz="1400" dirty="0">
                <a:latin typeface="Century Gothic" panose="020B0502020202020204" pitchFamily="34" charset="0"/>
              </a:rPr>
              <a:t>Source</a:t>
            </a:r>
          </a:p>
        </p:txBody>
      </p:sp>
      <p:pic>
        <p:nvPicPr>
          <p:cNvPr id="6" name="Graphic 5" descr="Arrow Straight">
            <a:extLst>
              <a:ext uri="{FF2B5EF4-FFF2-40B4-BE49-F238E27FC236}">
                <a16:creationId xmlns:a16="http://schemas.microsoft.com/office/drawing/2014/main" id="{F2BE0122-C33C-0339-B0E4-C060A86FDE83}"/>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rot="10800000">
            <a:off x="1273683" y="4084306"/>
            <a:ext cx="360589" cy="360589"/>
          </a:xfrm>
          <a:prstGeom prst="rect">
            <a:avLst/>
          </a:prstGeom>
        </p:spPr>
      </p:pic>
      <p:pic>
        <p:nvPicPr>
          <p:cNvPr id="10" name="Picture 9">
            <a:extLst>
              <a:ext uri="{FF2B5EF4-FFF2-40B4-BE49-F238E27FC236}">
                <a16:creationId xmlns:a16="http://schemas.microsoft.com/office/drawing/2014/main" id="{98DACB5E-16FA-1805-946C-A9684CFF395A}"/>
              </a:ext>
            </a:extLst>
          </p:cNvPr>
          <p:cNvPicPr>
            <a:picLocks noChangeAspect="1"/>
          </p:cNvPicPr>
          <p:nvPr/>
        </p:nvPicPr>
        <p:blipFill>
          <a:blip r:embed="rId25" cstate="print">
            <a:biLevel thresh="50000"/>
            <a:extLst>
              <a:ext uri="{BEBA8EAE-BF5A-486C-A8C5-ECC9F3942E4B}">
                <a14:imgProps xmlns:a14="http://schemas.microsoft.com/office/drawing/2010/main">
                  <a14:imgLayer r:embed="rId26">
                    <a14:imgEffect>
                      <a14:artisticPhotocopy/>
                    </a14:imgEffect>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913042" y="763049"/>
            <a:ext cx="406015" cy="406015"/>
          </a:xfrm>
          <a:prstGeom prst="rect">
            <a:avLst/>
          </a:prstGeom>
        </p:spPr>
      </p:pic>
    </p:spTree>
    <p:extLst>
      <p:ext uri="{BB962C8B-B14F-4D97-AF65-F5344CB8AC3E}">
        <p14:creationId xmlns:p14="http://schemas.microsoft.com/office/powerpoint/2010/main" val="223404236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fade">
                                      <p:cBhvr>
                                        <p:cTn id="67" dur="500"/>
                                        <p:tgtEl>
                                          <p:spTgt spid="44"/>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500"/>
                                        <p:tgtEl>
                                          <p:spTgt spid="34"/>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500"/>
                                        <p:tgtEl>
                                          <p:spTgt spid="42"/>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500"/>
                                        <p:tgtEl>
                                          <p:spTgt spid="33"/>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fade">
                                      <p:cBhvr>
                                        <p:cTn id="87" dur="500"/>
                                        <p:tgtEl>
                                          <p:spTgt spid="13"/>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fade">
                                      <p:cBhvr>
                                        <p:cTn id="91" dur="500"/>
                                        <p:tgtEl>
                                          <p:spTgt spid="41"/>
                                        </p:tgtEl>
                                      </p:cBhvr>
                                    </p:animEffect>
                                  </p:childTnLst>
                                </p:cTn>
                              </p:par>
                            </p:childTnLst>
                          </p:cTn>
                        </p:par>
                        <p:par>
                          <p:cTn id="92" fill="hold">
                            <p:stCondLst>
                              <p:cond delay="11000"/>
                            </p:stCondLst>
                            <p:childTnLst>
                              <p:par>
                                <p:cTn id="93" presetID="10" presetClass="entr" presetSubtype="0" fill="hold" nodeType="after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childTnLst>
                          </p:cTn>
                        </p:par>
                        <p:par>
                          <p:cTn id="96" fill="hold">
                            <p:stCondLst>
                              <p:cond delay="11500"/>
                            </p:stCondLst>
                            <p:childTnLst>
                              <p:par>
                                <p:cTn id="97" presetID="10" presetClass="entr" presetSubtype="0" fill="hold" nodeType="afterEffect">
                                  <p:stCondLst>
                                    <p:cond delay="0"/>
                                  </p:stCondLst>
                                  <p:childTnLst>
                                    <p:set>
                                      <p:cBhvr>
                                        <p:cTn id="98" dur="1" fill="hold">
                                          <p:stCondLst>
                                            <p:cond delay="0"/>
                                          </p:stCondLst>
                                        </p:cTn>
                                        <p:tgtEl>
                                          <p:spTgt spid="37"/>
                                        </p:tgtEl>
                                        <p:attrNameLst>
                                          <p:attrName>style.visibility</p:attrName>
                                        </p:attrNameLst>
                                      </p:cBhvr>
                                      <p:to>
                                        <p:strVal val="visible"/>
                                      </p:to>
                                    </p:set>
                                    <p:animEffect transition="in" filter="fade">
                                      <p:cBhvr>
                                        <p:cTn id="99" dur="500"/>
                                        <p:tgtEl>
                                          <p:spTgt spid="37"/>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12500"/>
                            </p:stCondLst>
                            <p:childTnLst>
                              <p:par>
                                <p:cTn id="105" presetID="10" presetClass="entr" presetSubtype="0" fill="hold" nodeType="afterEffect">
                                  <p:stCondLst>
                                    <p:cond delay="0"/>
                                  </p:stCondLst>
                                  <p:childTnLst>
                                    <p:set>
                                      <p:cBhvr>
                                        <p:cTn id="106" dur="1" fill="hold">
                                          <p:stCondLst>
                                            <p:cond delay="0"/>
                                          </p:stCondLst>
                                        </p:cTn>
                                        <p:tgtEl>
                                          <p:spTgt spid="38"/>
                                        </p:tgtEl>
                                        <p:attrNameLst>
                                          <p:attrName>style.visibility</p:attrName>
                                        </p:attrNameLst>
                                      </p:cBhvr>
                                      <p:to>
                                        <p:strVal val="visible"/>
                                      </p:to>
                                    </p:set>
                                    <p:animEffect transition="in" filter="fade">
                                      <p:cBhvr>
                                        <p:cTn id="107" dur="500"/>
                                        <p:tgtEl>
                                          <p:spTgt spid="38"/>
                                        </p:tgtEl>
                                      </p:cBhvr>
                                    </p:animEffect>
                                  </p:childTnLst>
                                </p:cTn>
                              </p:par>
                            </p:childTnLst>
                          </p:cTn>
                        </p:par>
                        <p:par>
                          <p:cTn id="108" fill="hold">
                            <p:stCondLst>
                              <p:cond delay="13000"/>
                            </p:stCondLst>
                            <p:childTnLst>
                              <p:par>
                                <p:cTn id="109" presetID="10" presetClass="entr" presetSubtype="0" fill="hold" nodeType="afterEffect">
                                  <p:stCondLst>
                                    <p:cond delay="0"/>
                                  </p:stCondLst>
                                  <p:childTnLst>
                                    <p:set>
                                      <p:cBhvr>
                                        <p:cTn id="110" dur="1" fill="hold">
                                          <p:stCondLst>
                                            <p:cond delay="0"/>
                                          </p:stCondLst>
                                        </p:cTn>
                                        <p:tgtEl>
                                          <p:spTgt spid="19"/>
                                        </p:tgtEl>
                                        <p:attrNameLst>
                                          <p:attrName>style.visibility</p:attrName>
                                        </p:attrNameLst>
                                      </p:cBhvr>
                                      <p:to>
                                        <p:strVal val="visible"/>
                                      </p:to>
                                    </p:set>
                                    <p:animEffect transition="in" filter="fade">
                                      <p:cBhvr>
                                        <p:cTn id="111" dur="500"/>
                                        <p:tgtEl>
                                          <p:spTgt spid="19"/>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43"/>
                                        </p:tgtEl>
                                        <p:attrNameLst>
                                          <p:attrName>style.visibility</p:attrName>
                                        </p:attrNameLst>
                                      </p:cBhvr>
                                      <p:to>
                                        <p:strVal val="visible"/>
                                      </p:to>
                                    </p:set>
                                    <p:animEffect transition="in" filter="fade">
                                      <p:cBhvr>
                                        <p:cTn id="115" dur="500"/>
                                        <p:tgtEl>
                                          <p:spTgt spid="43"/>
                                        </p:tgtEl>
                                      </p:cBhvr>
                                    </p:animEffect>
                                  </p:childTnLst>
                                </p:cTn>
                              </p:par>
                            </p:childTnLst>
                          </p:cTn>
                        </p:par>
                        <p:par>
                          <p:cTn id="116" fill="hold">
                            <p:stCondLst>
                              <p:cond delay="14000"/>
                            </p:stCondLst>
                            <p:childTnLst>
                              <p:par>
                                <p:cTn id="117" presetID="10" presetClass="entr" presetSubtype="0" fill="hold" nodeType="afterEffect">
                                  <p:stCondLst>
                                    <p:cond delay="0"/>
                                  </p:stCondLst>
                                  <p:childTnLst>
                                    <p:set>
                                      <p:cBhvr>
                                        <p:cTn id="118" dur="1" fill="hold">
                                          <p:stCondLst>
                                            <p:cond delay="0"/>
                                          </p:stCondLst>
                                        </p:cTn>
                                        <p:tgtEl>
                                          <p:spTgt spid="31"/>
                                        </p:tgtEl>
                                        <p:attrNameLst>
                                          <p:attrName>style.visibility</p:attrName>
                                        </p:attrNameLst>
                                      </p:cBhvr>
                                      <p:to>
                                        <p:strVal val="visible"/>
                                      </p:to>
                                    </p:set>
                                    <p:animEffect transition="in" filter="fade">
                                      <p:cBhvr>
                                        <p:cTn id="11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9" grpId="0"/>
      <p:bldP spid="40" grpId="0"/>
      <p:bldP spid="41" grpId="0"/>
      <p:bldP spid="42" grpId="0"/>
      <p:bldP spid="43" grpId="0"/>
      <p:bldP spid="44" grpId="0"/>
      <p:bldP spid="47"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99618D-2A34-2528-3818-57B06A0B315C}"/>
              </a:ext>
            </a:extLst>
          </p:cNvPr>
          <p:cNvSpPr txBox="1"/>
          <p:nvPr/>
        </p:nvSpPr>
        <p:spPr>
          <a:xfrm>
            <a:off x="850631" y="340682"/>
            <a:ext cx="4089662" cy="523220"/>
          </a:xfrm>
          <a:prstGeom prst="rect">
            <a:avLst/>
          </a:prstGeom>
          <a:noFill/>
        </p:spPr>
        <p:txBody>
          <a:bodyPr wrap="square" rtlCol="0">
            <a:spAutoFit/>
          </a:bodyPr>
          <a:lstStyle/>
          <a:p>
            <a:r>
              <a:rPr lang="en-IN" sz="2800" dirty="0"/>
              <a:t>Indore Bus System:</a:t>
            </a:r>
            <a:endParaRPr lang="en-US" sz="2800" dirty="0">
              <a:latin typeface="Bahnschrift" panose="020B0502040204020203" pitchFamily="34" charset="0"/>
            </a:endParaRPr>
          </a:p>
        </p:txBody>
      </p:sp>
      <p:pic>
        <p:nvPicPr>
          <p:cNvPr id="5" name="Picture 4" descr="A screenshot of a computer screen">
            <a:extLst>
              <a:ext uri="{FF2B5EF4-FFF2-40B4-BE49-F238E27FC236}">
                <a16:creationId xmlns:a16="http://schemas.microsoft.com/office/drawing/2014/main" id="{81215AB6-A9D2-1399-9530-786EDCB22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124" y="1174777"/>
            <a:ext cx="7441870" cy="2465389"/>
          </a:xfrm>
          <a:prstGeom prst="rect">
            <a:avLst/>
          </a:prstGeom>
        </p:spPr>
      </p:pic>
      <p:pic>
        <p:nvPicPr>
          <p:cNvPr id="7" name="Picture 6">
            <a:extLst>
              <a:ext uri="{FF2B5EF4-FFF2-40B4-BE49-F238E27FC236}">
                <a16:creationId xmlns:a16="http://schemas.microsoft.com/office/drawing/2014/main" id="{A64B79FC-64FC-CA06-DBE9-F8AF8C967ECE}"/>
              </a:ext>
            </a:extLst>
          </p:cNvPr>
          <p:cNvPicPr>
            <a:picLocks noChangeAspect="1"/>
          </p:cNvPicPr>
          <p:nvPr/>
        </p:nvPicPr>
        <p:blipFill>
          <a:blip r:embed="rId3"/>
          <a:stretch>
            <a:fillRect/>
          </a:stretch>
        </p:blipFill>
        <p:spPr>
          <a:xfrm>
            <a:off x="2895462" y="3819304"/>
            <a:ext cx="5215266" cy="2954143"/>
          </a:xfrm>
          <a:prstGeom prst="rect">
            <a:avLst/>
          </a:prstGeom>
        </p:spPr>
      </p:pic>
    </p:spTree>
    <p:extLst>
      <p:ext uri="{BB962C8B-B14F-4D97-AF65-F5344CB8AC3E}">
        <p14:creationId xmlns:p14="http://schemas.microsoft.com/office/powerpoint/2010/main" val="331229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1BB442-1A4F-0BF9-B60F-0A73820408BB}"/>
              </a:ext>
            </a:extLst>
          </p:cNvPr>
          <p:cNvSpPr txBox="1"/>
          <p:nvPr/>
        </p:nvSpPr>
        <p:spPr>
          <a:xfrm>
            <a:off x="1033510" y="688154"/>
            <a:ext cx="5348435" cy="523220"/>
          </a:xfrm>
          <a:prstGeom prst="rect">
            <a:avLst/>
          </a:prstGeom>
          <a:noFill/>
        </p:spPr>
        <p:txBody>
          <a:bodyPr wrap="square" rtlCol="0">
            <a:spAutoFit/>
          </a:bodyPr>
          <a:lstStyle/>
          <a:p>
            <a:r>
              <a:rPr lang="en-US" sz="2800" dirty="0">
                <a:latin typeface="Bahnschrift" panose="020B0502040204020203" pitchFamily="34" charset="0"/>
              </a:rPr>
              <a:t>FACE RECOGNITION</a:t>
            </a:r>
          </a:p>
        </p:txBody>
      </p:sp>
      <p:sp>
        <p:nvSpPr>
          <p:cNvPr id="3" name="TextBox 2">
            <a:extLst>
              <a:ext uri="{FF2B5EF4-FFF2-40B4-BE49-F238E27FC236}">
                <a16:creationId xmlns:a16="http://schemas.microsoft.com/office/drawing/2014/main" id="{F4135678-1552-0840-166E-4D5543E41BC1}"/>
              </a:ext>
            </a:extLst>
          </p:cNvPr>
          <p:cNvSpPr txBox="1"/>
          <p:nvPr/>
        </p:nvSpPr>
        <p:spPr>
          <a:xfrm>
            <a:off x="1033511" y="1442300"/>
            <a:ext cx="10124977" cy="2862322"/>
          </a:xfrm>
          <a:prstGeom prst="rect">
            <a:avLst/>
          </a:prstGeom>
          <a:noFill/>
        </p:spPr>
        <p:txBody>
          <a:bodyPr wrap="square" rtlCol="0">
            <a:spAutoFit/>
          </a:bodyPr>
          <a:lstStyle/>
          <a:p>
            <a:pPr algn="just"/>
            <a:r>
              <a:rPr lang="en-US" b="1" dirty="0">
                <a:latin typeface="Century Gothic" panose="020B0502020202020204" pitchFamily="34" charset="0"/>
              </a:rPr>
              <a:t>Process Flow</a:t>
            </a:r>
          </a:p>
          <a:p>
            <a:pPr marL="285750" indent="-285750" algn="just">
              <a:buFont typeface="Arial" panose="020B0604020202020204" pitchFamily="34" charset="0"/>
              <a:buChar char="•"/>
            </a:pPr>
            <a:endParaRPr lang="en-US" dirty="0">
              <a:latin typeface="Century Gothic" panose="020B0502020202020204" pitchFamily="34" charset="0"/>
            </a:endParaRPr>
          </a:p>
          <a:p>
            <a:pPr marL="285750" indent="-285750" algn="just">
              <a:buFont typeface="Arial" panose="020B0604020202020204" pitchFamily="34" charset="0"/>
              <a:buChar char="•"/>
            </a:pPr>
            <a:r>
              <a:rPr lang="en-US" b="1" dirty="0">
                <a:latin typeface="Century Gothic" panose="020B0502020202020204" pitchFamily="34" charset="0"/>
              </a:rPr>
              <a:t>Capture</a:t>
            </a:r>
            <a:r>
              <a:rPr lang="en-US" dirty="0">
                <a:latin typeface="Century Gothic" panose="020B0502020202020204" pitchFamily="34" charset="0"/>
              </a:rPr>
              <a:t>: A physical or behavioral sample is captured by the system during enrollment, as well as in the identification and verification process. </a:t>
            </a:r>
          </a:p>
          <a:p>
            <a:pPr marL="285750" indent="-285750" algn="just">
              <a:buFont typeface="Arial" panose="020B0604020202020204" pitchFamily="34" charset="0"/>
              <a:buChar char="•"/>
            </a:pPr>
            <a:endParaRPr lang="en-US" dirty="0">
              <a:latin typeface="Century Gothic" panose="020B0502020202020204" pitchFamily="34" charset="0"/>
            </a:endParaRPr>
          </a:p>
          <a:p>
            <a:pPr marL="285750" indent="-285750" algn="just">
              <a:buFont typeface="Arial" panose="020B0604020202020204" pitchFamily="34" charset="0"/>
              <a:buChar char="•"/>
            </a:pPr>
            <a:r>
              <a:rPr lang="en-US" b="1" dirty="0">
                <a:latin typeface="Century Gothic" panose="020B0502020202020204" pitchFamily="34" charset="0"/>
              </a:rPr>
              <a:t>Extraction</a:t>
            </a:r>
            <a:r>
              <a:rPr lang="en-US" dirty="0">
                <a:latin typeface="Century Gothic" panose="020B0502020202020204" pitchFamily="34" charset="0"/>
              </a:rPr>
              <a:t>: Unique data is extracted from the sample, and a template is created. Comparison: The template is then compared with the new sample.</a:t>
            </a:r>
          </a:p>
          <a:p>
            <a:pPr marL="285750" indent="-285750" algn="just">
              <a:buFont typeface="Arial" panose="020B0604020202020204" pitchFamily="34" charset="0"/>
              <a:buChar char="•"/>
            </a:pPr>
            <a:endParaRPr lang="en-US" dirty="0">
              <a:latin typeface="Century Gothic" panose="020B0502020202020204" pitchFamily="34" charset="0"/>
            </a:endParaRPr>
          </a:p>
          <a:p>
            <a:pPr marL="285750" indent="-285750" algn="just">
              <a:buFont typeface="Arial" panose="020B0604020202020204" pitchFamily="34" charset="0"/>
              <a:buChar char="•"/>
            </a:pPr>
            <a:r>
              <a:rPr lang="en-US" dirty="0">
                <a:latin typeface="Century Gothic" panose="020B0502020202020204" pitchFamily="34" charset="0"/>
              </a:rPr>
              <a:t> </a:t>
            </a:r>
            <a:r>
              <a:rPr lang="en-US" b="1" dirty="0">
                <a:latin typeface="Century Gothic" panose="020B0502020202020204" pitchFamily="34" charset="0"/>
              </a:rPr>
              <a:t>Match/Non-match</a:t>
            </a:r>
            <a:r>
              <a:rPr lang="en-US" dirty="0">
                <a:latin typeface="Century Gothic" panose="020B0502020202020204" pitchFamily="34" charset="0"/>
              </a:rPr>
              <a:t>: The system decides whether the extracted feature from the new sample is a match or not.</a:t>
            </a:r>
            <a:endParaRPr lang="en-IN" dirty="0">
              <a:latin typeface="Century Gothic" panose="020B0502020202020204" pitchFamily="34" charset="0"/>
            </a:endParaRPr>
          </a:p>
        </p:txBody>
      </p:sp>
      <p:pic>
        <p:nvPicPr>
          <p:cNvPr id="4" name="Graphic 3" descr="Camera">
            <a:extLst>
              <a:ext uri="{FF2B5EF4-FFF2-40B4-BE49-F238E27FC236}">
                <a16:creationId xmlns:a16="http://schemas.microsoft.com/office/drawing/2014/main" id="{59A4E481-A310-CD56-AD5B-D5F1644EF559}"/>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72696" y="4945644"/>
            <a:ext cx="882867" cy="882867"/>
          </a:xfrm>
          <a:prstGeom prst="rect">
            <a:avLst/>
          </a:prstGeom>
        </p:spPr>
      </p:pic>
      <p:pic>
        <p:nvPicPr>
          <p:cNvPr id="6" name="Picture 5">
            <a:extLst>
              <a:ext uri="{FF2B5EF4-FFF2-40B4-BE49-F238E27FC236}">
                <a16:creationId xmlns:a16="http://schemas.microsoft.com/office/drawing/2014/main" id="{0376AF2E-6E70-E93D-A34A-386BAC227655}"/>
              </a:ext>
            </a:extLst>
          </p:cNvPr>
          <p:cNvPicPr>
            <a:picLocks noChangeAspect="1"/>
          </p:cNvPicPr>
          <p:nvPr/>
        </p:nvPicPr>
        <p:blipFill>
          <a:blip r:embed="rId5">
            <a:biLevel thresh="75000"/>
            <a:extLst>
              <a:ext uri="{BEBA8EAE-BF5A-486C-A8C5-ECC9F3942E4B}">
                <a14:imgProps xmlns:a14="http://schemas.microsoft.com/office/drawing/2010/main">
                  <a14:imgLayer r:embed="rId6">
                    <a14:imgEffect>
                      <a14:backgroundRemoval t="10000" b="90000" l="10000" r="90000">
                        <a14:foregroundMark x1="52074" y1="11207" x2="52074" y2="11207"/>
                        <a14:foregroundMark x1="50691" y1="17672" x2="50691" y2="17672"/>
                        <a14:foregroundMark x1="56221" y1="20259" x2="56221" y2="20259"/>
                        <a14:foregroundMark x1="42857" y1="20690" x2="42857" y2="20690"/>
                        <a14:foregroundMark x1="48848" y1="29741" x2="48848" y2="29741"/>
                        <a14:foregroundMark x1="61290" y1="37931" x2="61290" y2="37931"/>
                        <a14:foregroundMark x1="57604" y1="44828" x2="57604" y2="44828"/>
                        <a14:foregroundMark x1="41014" y1="30603" x2="41014" y2="30603"/>
                        <a14:foregroundMark x1="28111" y1="36207" x2="28111" y2="36207"/>
                        <a14:foregroundMark x1="70046" y1="36638" x2="70046" y2="36638"/>
                        <a14:foregroundMark x1="50691" y1="71121" x2="50691" y2="71121"/>
                      </a14:backgroundRemoval>
                    </a14:imgEffect>
                  </a14:imgLayer>
                </a14:imgProps>
              </a:ext>
              <a:ext uri="{28A0092B-C50C-407E-A947-70E740481C1C}">
                <a14:useLocalDpi xmlns:a14="http://schemas.microsoft.com/office/drawing/2010/main" val="0"/>
              </a:ext>
            </a:extLst>
          </a:blip>
          <a:stretch>
            <a:fillRect/>
          </a:stretch>
        </p:blipFill>
        <p:spPr>
          <a:xfrm>
            <a:off x="4990679" y="4548630"/>
            <a:ext cx="1622018" cy="1734139"/>
          </a:xfrm>
          <a:prstGeom prst="rect">
            <a:avLst/>
          </a:prstGeom>
        </p:spPr>
      </p:pic>
      <p:pic>
        <p:nvPicPr>
          <p:cNvPr id="8" name="Picture 7">
            <a:extLst>
              <a:ext uri="{FF2B5EF4-FFF2-40B4-BE49-F238E27FC236}">
                <a16:creationId xmlns:a16="http://schemas.microsoft.com/office/drawing/2014/main" id="{5FE54BB5-3E5E-C610-6328-D446325FFCCE}"/>
              </a:ext>
            </a:extLst>
          </p:cNvPr>
          <p:cNvPicPr>
            <a:picLocks noChangeAspect="1"/>
          </p:cNvPicPr>
          <p:nvPr/>
        </p:nvPicPr>
        <p:blipFill>
          <a:blip r:embed="rId7">
            <a:biLevel thresh="75000"/>
            <a:extLst>
              <a:ext uri="{BEBA8EAE-BF5A-486C-A8C5-ECC9F3942E4B}">
                <a14:imgProps xmlns:a14="http://schemas.microsoft.com/office/drawing/2010/main">
                  <a14:imgLayer r:embed="rId8">
                    <a14:imgEffect>
                      <a14:backgroundRemoval t="9778" b="89778" l="1778" r="98667">
                        <a14:foregroundMark x1="42222" y1="38222" x2="42222" y2="38222"/>
                        <a14:foregroundMark x1="2222" y1="47556" x2="2222" y2="47556"/>
                        <a14:foregroundMark x1="28000" y1="43556" x2="28000" y2="43556"/>
                        <a14:foregroundMark x1="77778" y1="40000" x2="77778" y2="40000"/>
                        <a14:foregroundMark x1="82667" y1="28889" x2="82667" y2="28889"/>
                        <a14:foregroundMark x1="96000" y1="37333" x2="96000" y2="37333"/>
                        <a14:foregroundMark x1="98667" y1="54667" x2="98667" y2="54667"/>
                      </a14:backgroundRemoval>
                    </a14:imgEffect>
                  </a14:imgLayer>
                </a14:imgProps>
              </a:ext>
              <a:ext uri="{28A0092B-C50C-407E-A947-70E740481C1C}">
                <a14:useLocalDpi xmlns:a14="http://schemas.microsoft.com/office/drawing/2010/main" val="0"/>
              </a:ext>
            </a:extLst>
          </a:blip>
          <a:stretch>
            <a:fillRect/>
          </a:stretch>
        </p:blipFill>
        <p:spPr>
          <a:xfrm>
            <a:off x="7560250" y="3912120"/>
            <a:ext cx="1305612" cy="1305612"/>
          </a:xfrm>
          <a:prstGeom prst="rect">
            <a:avLst/>
          </a:prstGeom>
        </p:spPr>
      </p:pic>
      <p:pic>
        <p:nvPicPr>
          <p:cNvPr id="9" name="Picture 8">
            <a:extLst>
              <a:ext uri="{FF2B5EF4-FFF2-40B4-BE49-F238E27FC236}">
                <a16:creationId xmlns:a16="http://schemas.microsoft.com/office/drawing/2014/main" id="{E0E96F93-4074-4B93-F4BC-498A5C75AB0B}"/>
              </a:ext>
            </a:extLst>
          </p:cNvPr>
          <p:cNvPicPr>
            <a:picLocks noChangeAspect="1"/>
          </p:cNvPicPr>
          <p:nvPr/>
        </p:nvPicPr>
        <p:blipFill>
          <a:blip r:embed="rId7">
            <a:biLevel thresh="75000"/>
            <a:extLst>
              <a:ext uri="{BEBA8EAE-BF5A-486C-A8C5-ECC9F3942E4B}">
                <a14:imgProps xmlns:a14="http://schemas.microsoft.com/office/drawing/2010/main">
                  <a14:imgLayer r:embed="rId8">
                    <a14:imgEffect>
                      <a14:backgroundRemoval t="9778" b="89778" l="1778" r="98667">
                        <a14:foregroundMark x1="42222" y1="38222" x2="42222" y2="38222"/>
                        <a14:foregroundMark x1="2222" y1="47556" x2="2222" y2="47556"/>
                        <a14:foregroundMark x1="28000" y1="43556" x2="28000" y2="43556"/>
                        <a14:foregroundMark x1="77778" y1="40000" x2="77778" y2="40000"/>
                        <a14:foregroundMark x1="82667" y1="28889" x2="82667" y2="28889"/>
                        <a14:foregroundMark x1="96000" y1="37333" x2="96000" y2="37333"/>
                        <a14:foregroundMark x1="98667" y1="54667" x2="98667" y2="54667"/>
                      </a14:backgroundRemoval>
                    </a14:imgEffect>
                  </a14:imgLayer>
                </a14:imgProps>
              </a:ext>
              <a:ext uri="{28A0092B-C50C-407E-A947-70E740481C1C}">
                <a14:useLocalDpi xmlns:a14="http://schemas.microsoft.com/office/drawing/2010/main" val="0"/>
              </a:ext>
            </a:extLst>
          </a:blip>
          <a:stretch>
            <a:fillRect/>
          </a:stretch>
        </p:blipFill>
        <p:spPr>
          <a:xfrm>
            <a:off x="7597958" y="5264867"/>
            <a:ext cx="1305612" cy="1305612"/>
          </a:xfrm>
          <a:prstGeom prst="rect">
            <a:avLst/>
          </a:prstGeom>
        </p:spPr>
      </p:pic>
      <p:pic>
        <p:nvPicPr>
          <p:cNvPr id="13" name="Graphic 12" descr="Arrow Straight">
            <a:extLst>
              <a:ext uri="{FF2B5EF4-FFF2-40B4-BE49-F238E27FC236}">
                <a16:creationId xmlns:a16="http://schemas.microsoft.com/office/drawing/2014/main" id="{DD95A0CB-69F0-FB4D-808B-FE21182C6E21}"/>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H="1">
            <a:off x="4087476" y="4976913"/>
            <a:ext cx="914400" cy="914400"/>
          </a:xfrm>
          <a:prstGeom prst="rect">
            <a:avLst/>
          </a:prstGeom>
        </p:spPr>
      </p:pic>
      <p:pic>
        <p:nvPicPr>
          <p:cNvPr id="17" name="Graphic 16" descr="Arrow Straight">
            <a:extLst>
              <a:ext uri="{FF2B5EF4-FFF2-40B4-BE49-F238E27FC236}">
                <a16:creationId xmlns:a16="http://schemas.microsoft.com/office/drawing/2014/main" id="{2BC8DEB1-AFAB-C7C7-4FB9-1A513AC392D1}"/>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085568" flipH="1">
            <a:off x="6423761" y="4519713"/>
            <a:ext cx="914400" cy="914400"/>
          </a:xfrm>
          <a:prstGeom prst="rect">
            <a:avLst/>
          </a:prstGeom>
        </p:spPr>
      </p:pic>
      <p:pic>
        <p:nvPicPr>
          <p:cNvPr id="18" name="Graphic 17" descr="Arrow Straight">
            <a:extLst>
              <a:ext uri="{FF2B5EF4-FFF2-40B4-BE49-F238E27FC236}">
                <a16:creationId xmlns:a16="http://schemas.microsoft.com/office/drawing/2014/main" id="{8D1E04D6-1AAA-E406-60FC-EB2DFE365F18}"/>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514432" flipH="1" flipV="1">
            <a:off x="6459152" y="5270740"/>
            <a:ext cx="914400" cy="914400"/>
          </a:xfrm>
          <a:prstGeom prst="rect">
            <a:avLst/>
          </a:prstGeom>
        </p:spPr>
      </p:pic>
      <p:sp>
        <p:nvSpPr>
          <p:cNvPr id="25" name="TextBox 24">
            <a:extLst>
              <a:ext uri="{FF2B5EF4-FFF2-40B4-BE49-F238E27FC236}">
                <a16:creationId xmlns:a16="http://schemas.microsoft.com/office/drawing/2014/main" id="{B22D9786-B2D3-3C7B-8BF1-8D897F368471}"/>
              </a:ext>
            </a:extLst>
          </p:cNvPr>
          <p:cNvSpPr txBox="1"/>
          <p:nvPr/>
        </p:nvSpPr>
        <p:spPr>
          <a:xfrm>
            <a:off x="1159498" y="5315353"/>
            <a:ext cx="1517202" cy="307777"/>
          </a:xfrm>
          <a:prstGeom prst="rect">
            <a:avLst/>
          </a:prstGeom>
          <a:noFill/>
        </p:spPr>
        <p:txBody>
          <a:bodyPr wrap="square" rtlCol="0">
            <a:spAutoFit/>
          </a:bodyPr>
          <a:lstStyle/>
          <a:p>
            <a:pPr algn="ctr"/>
            <a:r>
              <a:rPr lang="en-US" sz="1400" dirty="0">
                <a:latin typeface="Century Gothic" panose="020B0502020202020204" pitchFamily="34" charset="0"/>
              </a:rPr>
              <a:t>Capture Face</a:t>
            </a:r>
          </a:p>
        </p:txBody>
      </p:sp>
      <p:sp>
        <p:nvSpPr>
          <p:cNvPr id="26" name="TextBox 25">
            <a:extLst>
              <a:ext uri="{FF2B5EF4-FFF2-40B4-BE49-F238E27FC236}">
                <a16:creationId xmlns:a16="http://schemas.microsoft.com/office/drawing/2014/main" id="{E1A0E5DC-1663-5A11-145E-A74E851E2831}"/>
              </a:ext>
            </a:extLst>
          </p:cNvPr>
          <p:cNvSpPr txBox="1"/>
          <p:nvPr/>
        </p:nvSpPr>
        <p:spPr>
          <a:xfrm>
            <a:off x="4834862" y="6109145"/>
            <a:ext cx="2027921" cy="307777"/>
          </a:xfrm>
          <a:prstGeom prst="rect">
            <a:avLst/>
          </a:prstGeom>
          <a:noFill/>
        </p:spPr>
        <p:txBody>
          <a:bodyPr wrap="square" rtlCol="0">
            <a:spAutoFit/>
          </a:bodyPr>
          <a:lstStyle/>
          <a:p>
            <a:pPr algn="ctr"/>
            <a:r>
              <a:rPr lang="en-US" sz="1400" dirty="0">
                <a:latin typeface="Century Gothic" panose="020B0502020202020204" pitchFamily="34" charset="0"/>
              </a:rPr>
              <a:t>Extracting Features</a:t>
            </a:r>
          </a:p>
        </p:txBody>
      </p:sp>
      <p:sp>
        <p:nvSpPr>
          <p:cNvPr id="27" name="TextBox 26">
            <a:extLst>
              <a:ext uri="{FF2B5EF4-FFF2-40B4-BE49-F238E27FC236}">
                <a16:creationId xmlns:a16="http://schemas.microsoft.com/office/drawing/2014/main" id="{60C2449B-88E8-67A1-8E23-CD74B68E2A1A}"/>
              </a:ext>
            </a:extLst>
          </p:cNvPr>
          <p:cNvSpPr txBox="1"/>
          <p:nvPr/>
        </p:nvSpPr>
        <p:spPr>
          <a:xfrm>
            <a:off x="9130193" y="4380038"/>
            <a:ext cx="2027921" cy="307777"/>
          </a:xfrm>
          <a:prstGeom prst="rect">
            <a:avLst/>
          </a:prstGeom>
          <a:noFill/>
        </p:spPr>
        <p:txBody>
          <a:bodyPr wrap="square" rtlCol="0">
            <a:spAutoFit/>
          </a:bodyPr>
          <a:lstStyle/>
          <a:p>
            <a:r>
              <a:rPr lang="en-US" sz="1400" dirty="0">
                <a:latin typeface="Century Gothic" panose="020B0502020202020204" pitchFamily="34" charset="0"/>
              </a:rPr>
              <a:t>Matched</a:t>
            </a:r>
          </a:p>
        </p:txBody>
      </p:sp>
      <p:sp>
        <p:nvSpPr>
          <p:cNvPr id="28" name="TextBox 27">
            <a:extLst>
              <a:ext uri="{FF2B5EF4-FFF2-40B4-BE49-F238E27FC236}">
                <a16:creationId xmlns:a16="http://schemas.microsoft.com/office/drawing/2014/main" id="{B6246941-3A25-A7B4-3D66-FC30354BC614}"/>
              </a:ext>
            </a:extLst>
          </p:cNvPr>
          <p:cNvSpPr txBox="1"/>
          <p:nvPr/>
        </p:nvSpPr>
        <p:spPr>
          <a:xfrm>
            <a:off x="9130193" y="5828511"/>
            <a:ext cx="2027921" cy="307777"/>
          </a:xfrm>
          <a:prstGeom prst="rect">
            <a:avLst/>
          </a:prstGeom>
          <a:noFill/>
        </p:spPr>
        <p:txBody>
          <a:bodyPr wrap="square" rtlCol="0">
            <a:spAutoFit/>
          </a:bodyPr>
          <a:lstStyle/>
          <a:p>
            <a:r>
              <a:rPr lang="en-US" sz="1400" dirty="0">
                <a:latin typeface="Century Gothic" panose="020B0502020202020204" pitchFamily="34" charset="0"/>
              </a:rPr>
              <a:t>Not-Matched</a:t>
            </a:r>
          </a:p>
        </p:txBody>
      </p:sp>
      <p:cxnSp>
        <p:nvCxnSpPr>
          <p:cNvPr id="30" name="Straight Connector 29">
            <a:extLst>
              <a:ext uri="{FF2B5EF4-FFF2-40B4-BE49-F238E27FC236}">
                <a16:creationId xmlns:a16="http://schemas.microsoft.com/office/drawing/2014/main" id="{66929B03-F567-79C1-41A7-B394605CFC05}"/>
              </a:ext>
            </a:extLst>
          </p:cNvPr>
          <p:cNvCxnSpPr>
            <a:cxnSpLocks/>
          </p:cNvCxnSpPr>
          <p:nvPr/>
        </p:nvCxnSpPr>
        <p:spPr>
          <a:xfrm flipH="1">
            <a:off x="8213047" y="5708484"/>
            <a:ext cx="46980" cy="457200"/>
          </a:xfrm>
          <a:prstGeom prst="line">
            <a:avLst/>
          </a:prstGeom>
          <a:ln w="34925"/>
          <a:effectLst>
            <a:outerShdw blurRad="50800" dist="50800" dir="5400000" sx="1000" sy="1000" algn="ctr" rotWithShape="0">
              <a:srgbClr val="000000">
                <a:alpha val="43137"/>
              </a:srgbClr>
            </a:outerShdw>
          </a:effectLst>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E759F5C4-0EB7-9881-FD4F-06D9CC8FAB1B}"/>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4387065" y="655078"/>
            <a:ext cx="614812" cy="614812"/>
          </a:xfrm>
          <a:prstGeom prst="rect">
            <a:avLst/>
          </a:prstGeom>
        </p:spPr>
      </p:pic>
    </p:spTree>
    <p:extLst>
      <p:ext uri="{BB962C8B-B14F-4D97-AF65-F5344CB8AC3E}">
        <p14:creationId xmlns:p14="http://schemas.microsoft.com/office/powerpoint/2010/main" val="56702000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5" grpId="0"/>
      <p:bldP spid="26"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5632E-214C-247D-24ED-AAE346F86680}"/>
              </a:ext>
            </a:extLst>
          </p:cNvPr>
          <p:cNvSpPr txBox="1"/>
          <p:nvPr/>
        </p:nvSpPr>
        <p:spPr>
          <a:xfrm>
            <a:off x="984953" y="1342842"/>
            <a:ext cx="10222094" cy="5078313"/>
          </a:xfrm>
          <a:prstGeom prst="rect">
            <a:avLst/>
          </a:prstGeom>
          <a:noFill/>
        </p:spPr>
        <p:txBody>
          <a:bodyPr wrap="square">
            <a:spAutoFit/>
          </a:bodyPr>
          <a:lstStyle/>
          <a:p>
            <a:pPr marL="285750" indent="-285750" algn="just">
              <a:buFont typeface="Arial" panose="020B0604020202020204" pitchFamily="34" charset="0"/>
              <a:buChar char="•"/>
            </a:pPr>
            <a:r>
              <a:rPr lang="en-US" b="1" dirty="0">
                <a:latin typeface="Century Gothic" panose="020B0502020202020204" pitchFamily="34" charset="0"/>
              </a:rPr>
              <a:t>Registration</a:t>
            </a:r>
            <a:r>
              <a:rPr lang="en-US" dirty="0">
                <a:latin typeface="Century Gothic" panose="020B0502020202020204" pitchFamily="34" charset="0"/>
              </a:rPr>
              <a:t>: Folders are created which contains images of each person ,different angles , different lighting condition. Images are saved with their username.</a:t>
            </a:r>
          </a:p>
          <a:p>
            <a:pPr algn="just"/>
            <a:r>
              <a:rPr lang="en-US" dirty="0">
                <a:latin typeface="Century Gothic" panose="020B0502020202020204" pitchFamily="34" charset="0"/>
              </a:rPr>
              <a:t> </a:t>
            </a:r>
          </a:p>
          <a:p>
            <a:r>
              <a:rPr lang="en-US" dirty="0"/>
              <a:t>Step 1: </a:t>
            </a:r>
          </a:p>
          <a:p>
            <a:r>
              <a:rPr lang="en-US" dirty="0"/>
              <a:t>	Launch Application</a:t>
            </a:r>
          </a:p>
          <a:p>
            <a:r>
              <a:rPr lang="en-US" dirty="0"/>
              <a:t>Step 2: </a:t>
            </a:r>
          </a:p>
          <a:p>
            <a:r>
              <a:rPr lang="en-US" dirty="0"/>
              <a:t>	Face Detection-OpenCV (Haar Cascade Classifier)</a:t>
            </a:r>
          </a:p>
          <a:p>
            <a:r>
              <a:rPr lang="en-US" dirty="0"/>
              <a:t>	The webcam starts capturing live video input.</a:t>
            </a:r>
          </a:p>
          <a:p>
            <a:r>
              <a:rPr lang="en-US" dirty="0"/>
              <a:t>Step 3: </a:t>
            </a:r>
          </a:p>
          <a:p>
            <a:r>
              <a:rPr lang="en-US" dirty="0"/>
              <a:t>	Image Capture:</a:t>
            </a:r>
          </a:p>
          <a:p>
            <a:pPr lvl="1"/>
            <a:r>
              <a:rPr lang="en-US" dirty="0"/>
              <a:t>	When a face is detected, facial image captured and saves it for further processing.</a:t>
            </a:r>
          </a:p>
          <a:p>
            <a:r>
              <a:rPr lang="en-US" dirty="0"/>
              <a:t>Step 4: </a:t>
            </a:r>
          </a:p>
          <a:p>
            <a:r>
              <a:rPr lang="en-US" dirty="0"/>
              <a:t>	Completion</a:t>
            </a:r>
          </a:p>
          <a:p>
            <a:pPr lvl="2"/>
            <a:r>
              <a:rPr lang="en-US" dirty="0"/>
              <a:t>The process continues until a predetermined number of images (100) are captured or until the user manually stops the process.</a:t>
            </a:r>
          </a:p>
          <a:p>
            <a:pPr lvl="1"/>
            <a:endParaRPr lang="en-US" dirty="0"/>
          </a:p>
          <a:p>
            <a:pPr marL="285750" indent="-285750">
              <a:buFont typeface="Arial" panose="020B0604020202020204" pitchFamily="34" charset="0"/>
              <a:buChar char="•"/>
            </a:pPr>
            <a:endParaRPr lang="en-US" dirty="0">
              <a:latin typeface="Century Gothic" panose="020B0502020202020204" pitchFamily="34" charset="0"/>
            </a:endParaRPr>
          </a:p>
          <a:p>
            <a:pPr marL="285750" indent="-285750" algn="just">
              <a:buFont typeface="Arial" panose="020B0604020202020204" pitchFamily="34" charset="0"/>
              <a:buChar char="•"/>
            </a:pP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8C611EEB-3328-5205-1459-60BB90E41CBB}"/>
              </a:ext>
            </a:extLst>
          </p:cNvPr>
          <p:cNvSpPr txBox="1"/>
          <p:nvPr/>
        </p:nvSpPr>
        <p:spPr>
          <a:xfrm>
            <a:off x="1033510" y="659873"/>
            <a:ext cx="5348435" cy="523220"/>
          </a:xfrm>
          <a:prstGeom prst="rect">
            <a:avLst/>
          </a:prstGeom>
          <a:noFill/>
        </p:spPr>
        <p:txBody>
          <a:bodyPr wrap="square" rtlCol="0">
            <a:spAutoFit/>
          </a:bodyPr>
          <a:lstStyle/>
          <a:p>
            <a:r>
              <a:rPr lang="en-US" sz="2800" dirty="0">
                <a:latin typeface="Bahnschrift" panose="020B0502040204020203" pitchFamily="34" charset="0"/>
              </a:rPr>
              <a:t>FACE REGISTRATION: </a:t>
            </a:r>
          </a:p>
        </p:txBody>
      </p:sp>
      <p:pic>
        <p:nvPicPr>
          <p:cNvPr id="2" name="Picture 1">
            <a:extLst>
              <a:ext uri="{FF2B5EF4-FFF2-40B4-BE49-F238E27FC236}">
                <a16:creationId xmlns:a16="http://schemas.microsoft.com/office/drawing/2014/main" id="{BFC3246A-6F16-3040-CB64-9FE32025BB0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387065" y="655078"/>
            <a:ext cx="614812" cy="614812"/>
          </a:xfrm>
          <a:prstGeom prst="rect">
            <a:avLst/>
          </a:prstGeom>
        </p:spPr>
      </p:pic>
    </p:spTree>
    <p:extLst>
      <p:ext uri="{BB962C8B-B14F-4D97-AF65-F5344CB8AC3E}">
        <p14:creationId xmlns:p14="http://schemas.microsoft.com/office/powerpoint/2010/main" val="182798099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5632E-214C-247D-24ED-AAE346F86680}"/>
              </a:ext>
            </a:extLst>
          </p:cNvPr>
          <p:cNvSpPr txBox="1"/>
          <p:nvPr/>
        </p:nvSpPr>
        <p:spPr>
          <a:xfrm>
            <a:off x="984953" y="1342842"/>
            <a:ext cx="10222094" cy="4801314"/>
          </a:xfrm>
          <a:prstGeom prst="rect">
            <a:avLst/>
          </a:prstGeom>
          <a:noFill/>
        </p:spPr>
        <p:txBody>
          <a:bodyPr wrap="square">
            <a:spAutoFit/>
          </a:bodyPr>
          <a:lstStyle/>
          <a:p>
            <a:pPr marL="285750" indent="-285750" algn="just">
              <a:buFont typeface="Arial" panose="020B0604020202020204" pitchFamily="34" charset="0"/>
              <a:buChar char="•"/>
            </a:pPr>
            <a:r>
              <a:rPr lang="en-US" b="1" dirty="0">
                <a:latin typeface="Century Gothic" panose="020B0502020202020204" pitchFamily="34" charset="0"/>
              </a:rPr>
              <a:t>MTCNN</a:t>
            </a:r>
            <a:r>
              <a:rPr lang="en-US" dirty="0">
                <a:latin typeface="Century Gothic" panose="020B0502020202020204" pitchFamily="34" charset="0"/>
              </a:rPr>
              <a:t> to detect faces in images and extracts the faces for training</a:t>
            </a:r>
          </a:p>
          <a:p>
            <a:pPr marL="285750" indent="-285750" algn="just">
              <a:buFont typeface="Arial" panose="020B0604020202020204" pitchFamily="34" charset="0"/>
              <a:buChar char="•"/>
            </a:pPr>
            <a:endParaRPr lang="en-US" dirty="0">
              <a:latin typeface="Century Gothic" panose="020B0502020202020204" pitchFamily="34" charset="0"/>
            </a:endParaRPr>
          </a:p>
          <a:p>
            <a:pPr marL="285750" indent="-285750" algn="just">
              <a:buFont typeface="Arial" panose="020B0604020202020204" pitchFamily="34" charset="0"/>
              <a:buChar char="•"/>
            </a:pPr>
            <a:r>
              <a:rPr lang="en-US" dirty="0">
                <a:latin typeface="Century Gothic" panose="020B0502020202020204" pitchFamily="34" charset="0"/>
              </a:rPr>
              <a:t>The detected faces are then passed through the </a:t>
            </a:r>
            <a:r>
              <a:rPr lang="en-US" b="1" dirty="0">
                <a:latin typeface="Century Gothic" panose="020B0502020202020204" pitchFamily="34" charset="0"/>
              </a:rPr>
              <a:t>FaceNet</a:t>
            </a:r>
            <a:r>
              <a:rPr lang="en-US" dirty="0">
                <a:latin typeface="Century Gothic" panose="020B0502020202020204" pitchFamily="34" charset="0"/>
              </a:rPr>
              <a:t> model to obtain a 512-dimensional embedding vector for each face.</a:t>
            </a:r>
          </a:p>
          <a:p>
            <a:pPr marL="285750" indent="-285750" algn="just">
              <a:buFont typeface="Arial" panose="020B0604020202020204" pitchFamily="34" charset="0"/>
              <a:buChar char="•"/>
            </a:pPr>
            <a:endParaRPr lang="en-US" dirty="0">
              <a:latin typeface="Century Gothic" panose="020B0502020202020204" pitchFamily="34" charset="0"/>
            </a:endParaRPr>
          </a:p>
          <a:p>
            <a:pPr marL="285750" indent="-285750">
              <a:buFont typeface="Arial" panose="020B0604020202020204" pitchFamily="34" charset="0"/>
              <a:buChar char="•"/>
            </a:pPr>
            <a:r>
              <a:rPr lang="en-US" dirty="0">
                <a:latin typeface="Century Gothic" panose="020B0502020202020204" pitchFamily="34" charset="0"/>
              </a:rPr>
              <a:t>The </a:t>
            </a:r>
            <a:r>
              <a:rPr lang="en-US" b="1" dirty="0">
                <a:latin typeface="Century Gothic" panose="020B0502020202020204" pitchFamily="34" charset="0"/>
              </a:rPr>
              <a:t>SVM</a:t>
            </a:r>
            <a:r>
              <a:rPr lang="en-US" dirty="0">
                <a:latin typeface="Century Gothic" panose="020B0502020202020204" pitchFamily="34" charset="0"/>
              </a:rPr>
              <a:t> </a:t>
            </a:r>
            <a:r>
              <a:rPr lang="en-US" b="1" dirty="0">
                <a:latin typeface="Century Gothic" panose="020B0502020202020204" pitchFamily="34" charset="0"/>
              </a:rPr>
              <a:t>Classifier</a:t>
            </a:r>
            <a:r>
              <a:rPr lang="en-US" dirty="0">
                <a:latin typeface="Century Gothic" panose="020B0502020202020204" pitchFamily="34" charset="0"/>
              </a:rPr>
              <a:t> is used to predict the identity of the input face based on its embedding vector.</a:t>
            </a:r>
          </a:p>
          <a:p>
            <a:pPr algn="just"/>
            <a:endParaRPr lang="en-US" dirty="0">
              <a:latin typeface="Century Gothic" panose="020B0502020202020204" pitchFamily="34" charset="0"/>
            </a:endParaRPr>
          </a:p>
          <a:p>
            <a:pPr algn="just"/>
            <a:r>
              <a:rPr lang="en-US" dirty="0">
                <a:latin typeface="Century Gothic" panose="020B0502020202020204" pitchFamily="34" charset="0"/>
              </a:rPr>
              <a:t>Note : Why we used </a:t>
            </a:r>
            <a:r>
              <a:rPr lang="en-US" b="1" dirty="0">
                <a:latin typeface="Century Gothic" panose="020B0502020202020204" pitchFamily="34" charset="0"/>
              </a:rPr>
              <a:t>MTCNN</a:t>
            </a:r>
            <a:r>
              <a:rPr lang="en-US" dirty="0">
                <a:latin typeface="Century Gothic" panose="020B0502020202020204" pitchFamily="34" charset="0"/>
              </a:rPr>
              <a:t> and </a:t>
            </a:r>
            <a:r>
              <a:rPr lang="en-US" b="1" dirty="0">
                <a:latin typeface="Century Gothic" panose="020B0502020202020204" pitchFamily="34" charset="0"/>
              </a:rPr>
              <a:t>FaceNet</a:t>
            </a:r>
            <a:r>
              <a:rPr lang="en-US" dirty="0">
                <a:latin typeface="Century Gothic" panose="020B0502020202020204" pitchFamily="34" charset="0"/>
              </a:rPr>
              <a:t>?</a:t>
            </a:r>
          </a:p>
          <a:p>
            <a:pPr marL="285750" indent="-285750" algn="just">
              <a:buFont typeface="Arial" panose="020B0604020202020204" pitchFamily="34" charset="0"/>
              <a:buChar char="•"/>
            </a:pPr>
            <a:endParaRPr lang="en-US" dirty="0">
              <a:latin typeface="Century Gothic" panose="020B0502020202020204" pitchFamily="34" charset="0"/>
            </a:endParaRPr>
          </a:p>
          <a:p>
            <a:pPr marL="285750" indent="-285750" algn="just">
              <a:buFont typeface="Arial" panose="020B0604020202020204" pitchFamily="34" charset="0"/>
              <a:buChar char="•"/>
            </a:pPr>
            <a:r>
              <a:rPr lang="en-US" b="1" dirty="0">
                <a:latin typeface="Century Gothic" panose="020B0502020202020204" pitchFamily="34" charset="0"/>
              </a:rPr>
              <a:t>MTCNN</a:t>
            </a:r>
            <a:r>
              <a:rPr lang="en-US" dirty="0">
                <a:latin typeface="Century Gothic" panose="020B0502020202020204" pitchFamily="34" charset="0"/>
              </a:rPr>
              <a:t> is known for its robustness in detecting faces under various conditions, including occlusions and pose variations.</a:t>
            </a:r>
          </a:p>
          <a:p>
            <a:pPr marL="285750" indent="-285750" algn="just">
              <a:buFont typeface="Arial" panose="020B0604020202020204" pitchFamily="34" charset="0"/>
              <a:buChar char="•"/>
            </a:pPr>
            <a:endParaRPr lang="en-US" dirty="0">
              <a:latin typeface="Century Gothic" panose="020B0502020202020204" pitchFamily="34" charset="0"/>
            </a:endParaRPr>
          </a:p>
          <a:p>
            <a:pPr marL="285750" indent="-285750" algn="just">
              <a:buFont typeface="Arial" panose="020B0604020202020204" pitchFamily="34" charset="0"/>
              <a:buChar char="•"/>
            </a:pPr>
            <a:r>
              <a:rPr lang="en-US" b="1" dirty="0">
                <a:latin typeface="Century Gothic" panose="020B0502020202020204" pitchFamily="34" charset="0"/>
              </a:rPr>
              <a:t>FaceNet</a:t>
            </a:r>
            <a:r>
              <a:rPr lang="en-US" dirty="0">
                <a:latin typeface="Century Gothic" panose="020B0502020202020204" pitchFamily="34" charset="0"/>
              </a:rPr>
              <a:t> embeddings capture rich facial features, making the method more robust to variations in lighting, pose, and facial expressions. </a:t>
            </a:r>
          </a:p>
          <a:p>
            <a:pPr marL="285750" indent="-285750">
              <a:buFont typeface="Arial" panose="020B0604020202020204" pitchFamily="34" charset="0"/>
              <a:buChar char="•"/>
            </a:pPr>
            <a:endParaRPr lang="en-US" dirty="0">
              <a:latin typeface="Century Gothic" panose="020B0502020202020204" pitchFamily="34" charset="0"/>
            </a:endParaRPr>
          </a:p>
          <a:p>
            <a:pPr marL="285750" indent="-285750" algn="just">
              <a:buFont typeface="Arial" panose="020B0604020202020204" pitchFamily="34" charset="0"/>
              <a:buChar char="•"/>
            </a:pP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8C611EEB-3328-5205-1459-60BB90E41CBB}"/>
              </a:ext>
            </a:extLst>
          </p:cNvPr>
          <p:cNvSpPr txBox="1"/>
          <p:nvPr/>
        </p:nvSpPr>
        <p:spPr>
          <a:xfrm>
            <a:off x="1033510" y="659873"/>
            <a:ext cx="5348435" cy="523220"/>
          </a:xfrm>
          <a:prstGeom prst="rect">
            <a:avLst/>
          </a:prstGeom>
          <a:noFill/>
        </p:spPr>
        <p:txBody>
          <a:bodyPr wrap="square" rtlCol="0">
            <a:spAutoFit/>
          </a:bodyPr>
          <a:lstStyle/>
          <a:p>
            <a:r>
              <a:rPr lang="en-US" sz="2800" dirty="0">
                <a:latin typeface="Bahnschrift" panose="020B0502040204020203" pitchFamily="34" charset="0"/>
              </a:rPr>
              <a:t>FACE RECOGNITION</a:t>
            </a:r>
          </a:p>
        </p:txBody>
      </p:sp>
      <p:pic>
        <p:nvPicPr>
          <p:cNvPr id="2" name="Picture 1">
            <a:extLst>
              <a:ext uri="{FF2B5EF4-FFF2-40B4-BE49-F238E27FC236}">
                <a16:creationId xmlns:a16="http://schemas.microsoft.com/office/drawing/2014/main" id="{BFC3246A-6F16-3040-CB64-9FE32025BB0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387065" y="655078"/>
            <a:ext cx="614812" cy="614812"/>
          </a:xfrm>
          <a:prstGeom prst="rect">
            <a:avLst/>
          </a:prstGeom>
        </p:spPr>
      </p:pic>
    </p:spTree>
    <p:extLst>
      <p:ext uri="{BB962C8B-B14F-4D97-AF65-F5344CB8AC3E}">
        <p14:creationId xmlns:p14="http://schemas.microsoft.com/office/powerpoint/2010/main" val="24802001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5632E-214C-247D-24ED-AAE346F86680}"/>
              </a:ext>
            </a:extLst>
          </p:cNvPr>
          <p:cNvSpPr txBox="1"/>
          <p:nvPr/>
        </p:nvSpPr>
        <p:spPr>
          <a:xfrm>
            <a:off x="984953" y="1342842"/>
            <a:ext cx="10222094" cy="5355312"/>
          </a:xfrm>
          <a:prstGeom prst="rect">
            <a:avLst/>
          </a:prstGeom>
          <a:noFill/>
        </p:spPr>
        <p:txBody>
          <a:bodyPr wrap="square">
            <a:spAutoFit/>
          </a:bodyPr>
          <a:lstStyle/>
          <a:p>
            <a:pPr algn="just"/>
            <a:r>
              <a:rPr lang="en-US" dirty="0">
                <a:latin typeface="Century Gothic" panose="020B0502020202020204" pitchFamily="34" charset="0"/>
              </a:rPr>
              <a:t>Other methods used :</a:t>
            </a:r>
          </a:p>
          <a:p>
            <a:pPr marL="285750" indent="-285750" algn="just">
              <a:buFont typeface="Arial" panose="020B0604020202020204" pitchFamily="34" charset="0"/>
              <a:buChar char="•"/>
            </a:pPr>
            <a:r>
              <a:rPr lang="en-US" dirty="0">
                <a:latin typeface="Century Gothic" panose="020B0502020202020204" pitchFamily="34" charset="0"/>
              </a:rPr>
              <a:t>Voila–Jones algorithm (for Face detection)</a:t>
            </a:r>
          </a:p>
          <a:p>
            <a:pPr marL="285750" indent="-285750" algn="just">
              <a:buFont typeface="Arial" panose="020B0604020202020204" pitchFamily="34" charset="0"/>
              <a:buChar char="•"/>
            </a:pPr>
            <a:r>
              <a:rPr lang="en-US" dirty="0">
                <a:latin typeface="Century Gothic" panose="020B0502020202020204" pitchFamily="34" charset="0"/>
              </a:rPr>
              <a:t>PCA (for feature extraction)</a:t>
            </a:r>
          </a:p>
          <a:p>
            <a:pPr marL="285750" indent="-285750" algn="just">
              <a:buFont typeface="Arial" panose="020B0604020202020204" pitchFamily="34" charset="0"/>
              <a:buChar char="•"/>
            </a:pPr>
            <a:r>
              <a:rPr lang="en-US" dirty="0">
                <a:latin typeface="Century Gothic" panose="020B0502020202020204" pitchFamily="34" charset="0"/>
              </a:rPr>
              <a:t>SVM Classifier (for Classification)</a:t>
            </a:r>
          </a:p>
          <a:p>
            <a:pPr algn="just"/>
            <a:endParaRPr lang="en-US" dirty="0">
              <a:latin typeface="Century Gothic" panose="020B0502020202020204" pitchFamily="34" charset="0"/>
            </a:endParaRPr>
          </a:p>
          <a:p>
            <a:pPr algn="just"/>
            <a:r>
              <a:rPr lang="en-US" b="1" dirty="0">
                <a:latin typeface="Century Gothic" panose="020B0502020202020204" pitchFamily="34" charset="0"/>
              </a:rPr>
              <a:t>Limitations</a:t>
            </a:r>
            <a:r>
              <a:rPr lang="en-US" dirty="0">
                <a:latin typeface="Century Gothic" panose="020B0502020202020204" pitchFamily="34" charset="0"/>
              </a:rPr>
              <a:t> </a:t>
            </a:r>
          </a:p>
          <a:p>
            <a:pPr marL="285750" indent="-285750" algn="just">
              <a:buFont typeface="Arial" panose="020B0604020202020204" pitchFamily="34" charset="0"/>
              <a:buChar char="•"/>
            </a:pPr>
            <a:endParaRPr lang="en-US" b="1" dirty="0">
              <a:latin typeface="Century Gothic" panose="020B0502020202020204" pitchFamily="34" charset="0"/>
            </a:endParaRPr>
          </a:p>
          <a:p>
            <a:pPr marL="285750" indent="-285750" algn="just">
              <a:buFont typeface="Arial" panose="020B0604020202020204" pitchFamily="34" charset="0"/>
              <a:buChar char="•"/>
            </a:pPr>
            <a:r>
              <a:rPr lang="en-US" b="1" dirty="0">
                <a:latin typeface="Century Gothic" panose="020B0502020202020204" pitchFamily="34" charset="0"/>
              </a:rPr>
              <a:t>Viola-Jones</a:t>
            </a:r>
            <a:r>
              <a:rPr lang="en-US" dirty="0">
                <a:latin typeface="Century Gothic" panose="020B0502020202020204" pitchFamily="34" charset="0"/>
              </a:rPr>
              <a:t> face detection  struggles with detecting faces under challenging conditions such as hinderances, variations in pose, and low lighting.</a:t>
            </a:r>
          </a:p>
          <a:p>
            <a:pPr marL="285750" indent="-285750" algn="just">
              <a:buFont typeface="Arial" panose="020B0604020202020204" pitchFamily="34" charset="0"/>
              <a:buChar char="•"/>
            </a:pPr>
            <a:endParaRPr lang="en-US" dirty="0">
              <a:latin typeface="Century Gothic" panose="020B0502020202020204" pitchFamily="34" charset="0"/>
            </a:endParaRPr>
          </a:p>
          <a:p>
            <a:pPr marL="285750" indent="-285750" algn="just">
              <a:buFont typeface="Arial" panose="020B0604020202020204" pitchFamily="34" charset="0"/>
              <a:buChar char="•"/>
            </a:pPr>
            <a:r>
              <a:rPr lang="en-US" dirty="0">
                <a:latin typeface="Century Gothic" panose="020B0502020202020204" pitchFamily="34" charset="0"/>
              </a:rPr>
              <a:t>Incase of </a:t>
            </a:r>
            <a:r>
              <a:rPr lang="en-US" b="1" dirty="0">
                <a:latin typeface="Century Gothic" panose="020B0502020202020204" pitchFamily="34" charset="0"/>
              </a:rPr>
              <a:t>PCA</a:t>
            </a:r>
            <a:r>
              <a:rPr lang="en-US" dirty="0">
                <a:latin typeface="Century Gothic" panose="020B0502020202020204" pitchFamily="34" charset="0"/>
              </a:rPr>
              <a:t>, it assumes the underlying structure of data can be captured by linear transformation which limits its ability to represent complex, non-linear relationships. It leads to </a:t>
            </a:r>
            <a:r>
              <a:rPr lang="en-US" b="1" dirty="0">
                <a:latin typeface="Century Gothic" panose="020B0502020202020204" pitchFamily="34" charset="0"/>
              </a:rPr>
              <a:t>loss of discriminative information </a:t>
            </a:r>
            <a:r>
              <a:rPr lang="en-US" dirty="0">
                <a:latin typeface="Century Gothic" panose="020B0502020202020204" pitchFamily="34" charset="0"/>
              </a:rPr>
              <a:t>and </a:t>
            </a:r>
            <a:r>
              <a:rPr lang="en-US" b="1" dirty="0">
                <a:latin typeface="Century Gothic" panose="020B0502020202020204" pitchFamily="34" charset="0"/>
              </a:rPr>
              <a:t>sensitive to noises</a:t>
            </a:r>
            <a:r>
              <a:rPr lang="en-US" dirty="0">
                <a:latin typeface="Century Gothic" panose="020B0502020202020204" pitchFamily="34" charset="0"/>
              </a:rPr>
              <a:t>.</a:t>
            </a:r>
          </a:p>
          <a:p>
            <a:pPr marL="285750" indent="-285750" algn="just">
              <a:buFont typeface="Arial" panose="020B0604020202020204" pitchFamily="34" charset="0"/>
              <a:buChar char="•"/>
            </a:pPr>
            <a:endParaRPr lang="en-US" dirty="0">
              <a:latin typeface="Century Gothic" panose="020B0502020202020204" pitchFamily="34" charset="0"/>
            </a:endParaRPr>
          </a:p>
          <a:p>
            <a:pPr marL="285750" indent="-285750" algn="just">
              <a:buFont typeface="Arial" panose="020B0604020202020204" pitchFamily="34" charset="0"/>
              <a:buChar char="•"/>
            </a:pPr>
            <a:endParaRPr lang="en-US" dirty="0">
              <a:latin typeface="Century Gothic" panose="020B0502020202020204" pitchFamily="34" charset="0"/>
            </a:endParaRPr>
          </a:p>
          <a:p>
            <a:pPr marL="285750" indent="-285750" algn="just">
              <a:buFont typeface="Arial" panose="020B0604020202020204" pitchFamily="34" charset="0"/>
              <a:buChar char="•"/>
            </a:pPr>
            <a:endParaRPr lang="en-US" dirty="0">
              <a:latin typeface="Century Gothic" panose="020B0502020202020204" pitchFamily="34" charset="0"/>
            </a:endParaRPr>
          </a:p>
          <a:p>
            <a:pPr marL="285750" indent="-285750" algn="just">
              <a:buFont typeface="Arial" panose="020B0604020202020204" pitchFamily="34" charset="0"/>
              <a:buChar char="•"/>
            </a:pPr>
            <a:endParaRPr lang="en-US" dirty="0">
              <a:latin typeface="Century Gothic" panose="020B0502020202020204" pitchFamily="34" charset="0"/>
            </a:endParaRPr>
          </a:p>
          <a:p>
            <a:pPr marL="285750" indent="-285750" algn="just">
              <a:buFont typeface="Arial" panose="020B0604020202020204" pitchFamily="34" charset="0"/>
              <a:buChar char="•"/>
            </a:pPr>
            <a:endParaRPr lang="en-US" dirty="0">
              <a:latin typeface="Century Gothic" panose="020B0502020202020204" pitchFamily="34" charset="0"/>
            </a:endParaRPr>
          </a:p>
          <a:p>
            <a:pPr marL="285750" indent="-285750" algn="just">
              <a:buFont typeface="Arial" panose="020B0604020202020204" pitchFamily="34" charset="0"/>
              <a:buChar char="•"/>
            </a:pP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8C611EEB-3328-5205-1459-60BB90E41CBB}"/>
              </a:ext>
            </a:extLst>
          </p:cNvPr>
          <p:cNvSpPr txBox="1"/>
          <p:nvPr/>
        </p:nvSpPr>
        <p:spPr>
          <a:xfrm>
            <a:off x="1033510" y="659873"/>
            <a:ext cx="5348435" cy="523220"/>
          </a:xfrm>
          <a:prstGeom prst="rect">
            <a:avLst/>
          </a:prstGeom>
          <a:noFill/>
        </p:spPr>
        <p:txBody>
          <a:bodyPr wrap="square" rtlCol="0">
            <a:spAutoFit/>
          </a:bodyPr>
          <a:lstStyle/>
          <a:p>
            <a:r>
              <a:rPr lang="en-US" sz="2800" dirty="0">
                <a:latin typeface="Bahnschrift" panose="020B0502040204020203" pitchFamily="34" charset="0"/>
              </a:rPr>
              <a:t>FACE RECOGNITION</a:t>
            </a:r>
          </a:p>
        </p:txBody>
      </p:sp>
      <p:pic>
        <p:nvPicPr>
          <p:cNvPr id="2" name="Picture 1">
            <a:extLst>
              <a:ext uri="{FF2B5EF4-FFF2-40B4-BE49-F238E27FC236}">
                <a16:creationId xmlns:a16="http://schemas.microsoft.com/office/drawing/2014/main" id="{BFC3246A-6F16-3040-CB64-9FE32025BB0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387065" y="655078"/>
            <a:ext cx="614812" cy="614812"/>
          </a:xfrm>
          <a:prstGeom prst="rect">
            <a:avLst/>
          </a:prstGeom>
        </p:spPr>
      </p:pic>
    </p:spTree>
    <p:extLst>
      <p:ext uri="{BB962C8B-B14F-4D97-AF65-F5344CB8AC3E}">
        <p14:creationId xmlns:p14="http://schemas.microsoft.com/office/powerpoint/2010/main" val="221062651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4793</TotalTime>
  <Words>1686</Words>
  <Application>Microsoft Office PowerPoint</Application>
  <PresentationFormat>Widescreen</PresentationFormat>
  <Paragraphs>238</Paragraphs>
  <Slides>23</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Bahnschrift</vt:lpstr>
      <vt:lpstr>Broadway</vt:lpstr>
      <vt:lpstr>Calibri</vt:lpstr>
      <vt:lpstr>Calibri Light</vt:lpstr>
      <vt:lpstr>Century Gothic</vt:lpstr>
      <vt:lpstr>Segoe UI</vt:lpstr>
      <vt:lpstr>Segoe UI Light</vt:lpstr>
      <vt:lpstr>Office Theme</vt:lpstr>
      <vt:lpstr>SMART FARE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Optimizing Language Model Performance with Fine-Tuning and RAG Methodology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FARE</dc:title>
  <dc:creator>Aishwary Samuel</dc:creator>
  <cp:lastModifiedBy>Rohith kumar</cp:lastModifiedBy>
  <cp:revision>105</cp:revision>
  <dcterms:created xsi:type="dcterms:W3CDTF">2024-02-26T11:05:30Z</dcterms:created>
  <dcterms:modified xsi:type="dcterms:W3CDTF">2024-04-12T07:37:02Z</dcterms:modified>
</cp:coreProperties>
</file>