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C323-8AE7-A8E7-5E75-8DF9D8716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16C91-5AE0-46E7-64BA-951F02776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536FC-ECEB-FED1-3C22-4B96A30B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A62D-0F5C-4F7A-850D-0ADEF5129177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12D5C-4DF0-8FE2-A92D-6E0B520D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CB958-E361-B772-46FF-A9CB5F1D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71CB-DFE1-44CD-B902-1C9CE453B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12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2BF5-004C-95DD-0CAA-15DC8869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57D05-AB4E-39B2-4CA0-A8C639DD6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035AE-F591-81D5-7E36-DA82ADD5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A62D-0F5C-4F7A-850D-0ADEF5129177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5CDED-9776-A0D8-BADF-FC7B2D28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4B310-4AB4-B497-E1C8-8CC0240C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71CB-DFE1-44CD-B902-1C9CE453B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72845-735F-4297-3B67-753CF3550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04691-4805-4779-3EAF-20F02EADA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2E741-9C47-DE2C-B84C-9E959EAC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A62D-0F5C-4F7A-850D-0ADEF5129177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BB322-346C-89D4-7B5E-91E2F996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BA09D-C5BA-2C13-96CF-097F09CC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71CB-DFE1-44CD-B902-1C9CE453B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44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C791-9FF3-2C62-C89A-F653BFDF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BDCB9-3825-A4E6-DA10-23EB3C560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A5F14-62ED-D2C8-76C7-13C7E35F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A62D-0F5C-4F7A-850D-0ADEF5129177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5666E-43B4-B2E2-5D94-BB3C5CA5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472DA-106A-8A5A-2C37-6D8C6015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71CB-DFE1-44CD-B902-1C9CE453B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82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B196-056D-226D-1046-5ED72FFC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D0FD9-61E7-8F2B-3D32-4477081F9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16424-4300-6280-928F-8742A988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A62D-0F5C-4F7A-850D-0ADEF5129177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8B12B-A0C6-6C87-7728-5131378D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91F5B-8712-6CFA-040C-5DFD185E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71CB-DFE1-44CD-B902-1C9CE453B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31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8001-DF9C-4649-8DD4-38F416D1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A49F-458B-6C4C-C848-0F4A1BA95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BDC02-10FE-E98E-09B1-087DF42FC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BB58C-3D32-BED3-164A-3CE07C49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A62D-0F5C-4F7A-850D-0ADEF5129177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A6A9E-F961-C164-02FB-FA6C9049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A2003-A4BE-F9FB-266C-AFEA7D85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71CB-DFE1-44CD-B902-1C9CE453B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70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B93C-DF83-4EF2-992D-C8A8742C5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62ED4-969C-1F73-2776-9301D378A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6A131-8533-CC72-F1E0-0EAB25ACE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25E1F-E34D-253D-BC02-1C88FABB6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0AFD9-E840-E214-B400-2A0898C76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5F98E-BDB8-E672-122F-E6CB2C4D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A62D-0F5C-4F7A-850D-0ADEF5129177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F08A3-D485-2CFC-94B8-A84EE7FE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1E866-1E8F-F84F-5452-41EE3565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71CB-DFE1-44CD-B902-1C9CE453B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94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B1A2-CB65-37D0-5459-6846509F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36E5E-CC3F-1E01-9CC0-5FA3727E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A62D-0F5C-4F7A-850D-0ADEF5129177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85C8D-BD83-C590-3A18-8CE0B2AF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9F3D5-C234-D57C-F63D-81E1C870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71CB-DFE1-44CD-B902-1C9CE453B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5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D268C-2E12-AE6B-AF60-2AF90C5F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A62D-0F5C-4F7A-850D-0ADEF5129177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14F3A-CCBF-698A-19FC-EAE7B0DE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DFDE6-B40B-14E9-5818-FE3DAAFA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71CB-DFE1-44CD-B902-1C9CE453B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81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DAE8D-2420-6B46-9E88-A41AAD4C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816D-CB1D-00A5-3F1B-CA0A9B17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9DAEA-8E6D-7413-9C88-BB2E68C08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0B30E-8BE7-703C-F5CE-54624BAC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A62D-0F5C-4F7A-850D-0ADEF5129177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FC5D9-B5DA-2EB2-5D39-64F5148F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4A11C-1BA3-658A-E24E-43E8D9E3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71CB-DFE1-44CD-B902-1C9CE453B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0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58C6-F535-73D5-DA6E-A43231E4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D2346-25C2-F4B0-E9E8-41E148F42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65E74-7512-C5D6-385E-97103158C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C82A7-4941-FEA9-A0DE-9BF1FDEF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A62D-0F5C-4F7A-850D-0ADEF5129177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F999C-9608-0C79-0785-C0739A12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F4B4F-9208-B67D-CFC2-99A80B02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71CB-DFE1-44CD-B902-1C9CE453B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54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5ADA3-3CE1-7912-75A1-A42DB032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6B22C-4B7B-D118-212B-0833E5DD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A64B0-DF45-9AD5-A6FD-370945DF3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1A62D-0F5C-4F7A-850D-0ADEF5129177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D2F1D-8ADD-0BE9-5945-83EB66071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9C49-C68E-E523-6D2E-A3D929FB2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71CB-DFE1-44CD-B902-1C9CE453B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84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kp-devops-sov-sa@kp-devops.iam.gserviceaccount.com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k.p@gmail.com" TargetMode="External"/><Relationship Id="rId5" Type="http://schemas.openxmlformats.org/officeDocument/2006/relationships/image" Target="../media/image2.png"/><Relationship Id="rId4" Type="http://schemas.openxmlformats.org/officeDocument/2006/relationships/hyperlink" Target="mailto:874140977054-compute@developer.gserviceaccount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workspace/guides/auth-overview" TargetMode="External"/><Relationship Id="rId3" Type="http://schemas.openxmlformats.org/officeDocument/2006/relationships/hyperlink" Target="https://cloud.google.com/docs/authentication" TargetMode="External"/><Relationship Id="rId7" Type="http://schemas.openxmlformats.org/officeDocument/2006/relationships/hyperlink" Target="https://pypi.org/project/gcp-impersonation-wrapper/" TargetMode="External"/><Relationship Id="rId2" Type="http://schemas.openxmlformats.org/officeDocument/2006/relationships/hyperlink" Target="https://cloud.google.com/iam/docs/create-short-lived-credentials-direct#permissions-s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tanujbolisetty/gcp-impersonate-service-accounts-36eaa247f87c" TargetMode="External"/><Relationship Id="rId5" Type="http://schemas.openxmlformats.org/officeDocument/2006/relationships/hyperlink" Target="https://developers.google.com/drive/api/quickstart/python" TargetMode="External"/><Relationship Id="rId10" Type="http://schemas.openxmlformats.org/officeDocument/2006/relationships/hyperlink" Target="https://cloud.google.com/iam/docs/create-short-lived-credentials-direct" TargetMode="External"/><Relationship Id="rId4" Type="http://schemas.openxmlformats.org/officeDocument/2006/relationships/hyperlink" Target="https://gcloud.readthedocs.io/en/latest/storage-client.html" TargetMode="External"/><Relationship Id="rId9" Type="http://schemas.openxmlformats.org/officeDocument/2006/relationships/hyperlink" Target="https://google-auth.readthedocs.io/en/master/reference/google.auth.impersonated_credential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lrashid123/google_id_toke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apis/google-api-python-client/blob/main/docs/oauth-server.md" TargetMode="External"/><Relationship Id="rId2" Type="http://schemas.openxmlformats.org/officeDocument/2006/relationships/hyperlink" Target="https://cloud.google.com/iam/docs/service-accounts#user-manage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iam/docs/create-short-lived-credentials-direct" TargetMode="External"/><Relationship Id="rId4" Type="http://schemas.openxmlformats.org/officeDocument/2006/relationships/hyperlink" Target="https://cloud.google.com/python/docs/reference/iamcredentials/latest/google.cloud.iam_credentials_v1.services.iam_credentials.IAMCredentialsClien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EDE9-CF4E-99EA-3BBE-A302FC2D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033" y="89823"/>
            <a:ext cx="10515600" cy="146152"/>
          </a:xfrm>
        </p:spPr>
        <p:txBody>
          <a:bodyPr>
            <a:normAutofit fontScale="90000"/>
          </a:bodyPr>
          <a:lstStyle/>
          <a:p>
            <a:r>
              <a:rPr lang="en-GB" sz="2000" b="1" dirty="0"/>
              <a:t>Service account impersonation steps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B25E86-0549-1E25-355A-56CE5D443EE2}"/>
              </a:ext>
            </a:extLst>
          </p:cNvPr>
          <p:cNvSpPr/>
          <p:nvPr/>
        </p:nvSpPr>
        <p:spPr>
          <a:xfrm>
            <a:off x="6105227" y="1052051"/>
            <a:ext cx="5388684" cy="43851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Project-A: kp-</a:t>
            </a:r>
            <a:r>
              <a:rPr lang="en-GB" dirty="0" err="1">
                <a:solidFill>
                  <a:schemeClr val="tx1"/>
                </a:solidFill>
              </a:rPr>
              <a:t>devops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sz="1000" dirty="0">
                <a:solidFill>
                  <a:schemeClr val="tx1"/>
                </a:solidFill>
              </a:rPr>
              <a:t>[owner: </a:t>
            </a:r>
            <a:r>
              <a:rPr lang="en-GB" sz="1000" dirty="0" err="1">
                <a:solidFill>
                  <a:schemeClr val="tx1"/>
                </a:solidFill>
              </a:rPr>
              <a:t>Krishnarao.Pradeep</a:t>
            </a:r>
            <a:r>
              <a:rPr lang="en-GB" sz="1000" dirty="0">
                <a:solidFill>
                  <a:schemeClr val="tx1"/>
                </a:solidFill>
              </a:rPr>
              <a:t> ]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DBF25D-57A0-7992-C336-821589CC89DD}"/>
              </a:ext>
            </a:extLst>
          </p:cNvPr>
          <p:cNvSpPr/>
          <p:nvPr/>
        </p:nvSpPr>
        <p:spPr>
          <a:xfrm>
            <a:off x="707922" y="1052051"/>
            <a:ext cx="5093110" cy="43851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Project-B: kp-</a:t>
            </a:r>
            <a:r>
              <a:rPr lang="en-GB" dirty="0" err="1">
                <a:solidFill>
                  <a:schemeClr val="tx1"/>
                </a:solidFill>
              </a:rPr>
              <a:t>ccp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sz="1000" dirty="0">
                <a:solidFill>
                  <a:schemeClr val="tx1"/>
                </a:solidFill>
              </a:rPr>
              <a:t>[owner: </a:t>
            </a:r>
            <a:r>
              <a:rPr lang="en-GB" sz="1000" dirty="0" err="1">
                <a:solidFill>
                  <a:schemeClr val="tx1"/>
                </a:solidFill>
              </a:rPr>
              <a:t>Krishnarao.Pradeep</a:t>
            </a:r>
            <a:r>
              <a:rPr lang="en-GB" sz="1000" dirty="0">
                <a:solidFill>
                  <a:schemeClr val="tx1"/>
                </a:solidFill>
              </a:rPr>
              <a:t>, viewer: Pradeep.vjul23 ]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1B591B-3B60-241C-DAB8-4481D7A38FD4}"/>
              </a:ext>
            </a:extLst>
          </p:cNvPr>
          <p:cNvSpPr/>
          <p:nvPr/>
        </p:nvSpPr>
        <p:spPr>
          <a:xfrm>
            <a:off x="6897330" y="1489588"/>
            <a:ext cx="1912373" cy="1764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chemeClr val="tx1"/>
                </a:solidFill>
              </a:rPr>
              <a:t>IAM Screen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F2ACB7-8962-B667-2B1E-0897ACF46DED}"/>
              </a:ext>
            </a:extLst>
          </p:cNvPr>
          <p:cNvSpPr/>
          <p:nvPr/>
        </p:nvSpPr>
        <p:spPr>
          <a:xfrm>
            <a:off x="9050594" y="1479755"/>
            <a:ext cx="2057399" cy="3800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chemeClr val="tx1"/>
                </a:solidFill>
              </a:rPr>
              <a:t>Service Account Screen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6CA51B-DE09-809C-F6F5-4A2464AE3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249" y="1718726"/>
            <a:ext cx="231996" cy="2462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C57FC0-D5AD-8DF4-2DB0-7E80E748764B}"/>
              </a:ext>
            </a:extLst>
          </p:cNvPr>
          <p:cNvSpPr txBox="1"/>
          <p:nvPr/>
        </p:nvSpPr>
        <p:spPr>
          <a:xfrm>
            <a:off x="205822" y="6266432"/>
            <a:ext cx="4542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Svcacc-1: </a:t>
            </a:r>
            <a:r>
              <a:rPr lang="en-GB" sz="1000" b="0" i="0" u="none" strike="noStrike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3"/>
              </a:rPr>
              <a:t>kp-devops-sov-sa@kp-devops.iam.gserviceaccount.com</a:t>
            </a:r>
            <a:endParaRPr lang="en-GB" sz="1000" b="0" i="0" u="none" strike="noStrike" dirty="0">
              <a:solidFill>
                <a:srgbClr val="3367D6"/>
              </a:solidFill>
              <a:effectLst/>
              <a:latin typeface="Roboto" panose="02000000000000000000" pitchFamily="2" charset="0"/>
            </a:endParaRPr>
          </a:p>
          <a:p>
            <a:r>
              <a:rPr lang="en-GB" sz="1000" dirty="0"/>
              <a:t>Svcacc-2: </a:t>
            </a:r>
            <a:r>
              <a:rPr lang="en-GB" sz="1000" b="0" i="0" dirty="0">
                <a:effectLst/>
                <a:latin typeface="Roboto" panose="02000000000000000000" pitchFamily="2" charset="0"/>
                <a:hlinkClick r:id="rId4"/>
              </a:rPr>
              <a:t>874140977</a:t>
            </a:r>
            <a:r>
              <a:rPr lang="en-GB" sz="1000" b="0" i="0" dirty="0">
                <a:effectLst/>
                <a:highlight>
                  <a:srgbClr val="FFFF00"/>
                </a:highlight>
                <a:latin typeface="Roboto" panose="02000000000000000000" pitchFamily="2" charset="0"/>
                <a:hlinkClick r:id="rId4"/>
              </a:rPr>
              <a:t>054</a:t>
            </a:r>
            <a:r>
              <a:rPr lang="en-GB" sz="1000" b="0" i="0" dirty="0">
                <a:effectLst/>
                <a:latin typeface="Roboto" panose="02000000000000000000" pitchFamily="2" charset="0"/>
                <a:hlinkClick r:id="rId4"/>
              </a:rPr>
              <a:t>-compute@developer.gserviceaccount.com</a:t>
            </a:r>
            <a:endParaRPr lang="en-GB" sz="1000" b="0" i="0" dirty="0">
              <a:effectLst/>
              <a:latin typeface="Roboto" panose="02000000000000000000" pitchFamily="2" charset="0"/>
            </a:endParaRPr>
          </a:p>
          <a:p>
            <a:r>
              <a:rPr lang="en-GB" sz="1000" dirty="0">
                <a:latin typeface="Roboto" panose="02000000000000000000" pitchFamily="2" charset="0"/>
              </a:rPr>
              <a:t>User: Pradeep.vjul23@gmail.com</a:t>
            </a:r>
            <a:r>
              <a:rPr lang="en-GB" sz="10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B8CB3D-EB40-FE81-4D51-B17F28D159C3}"/>
              </a:ext>
            </a:extLst>
          </p:cNvPr>
          <p:cNvSpPr txBox="1"/>
          <p:nvPr/>
        </p:nvSpPr>
        <p:spPr>
          <a:xfrm>
            <a:off x="9412649" y="1708892"/>
            <a:ext cx="138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Create Svcacc-1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4B559-D7A8-D82C-1AA4-502A1FEADA16}"/>
              </a:ext>
            </a:extLst>
          </p:cNvPr>
          <p:cNvSpPr txBox="1"/>
          <p:nvPr/>
        </p:nvSpPr>
        <p:spPr>
          <a:xfrm>
            <a:off x="6926827" y="2084438"/>
            <a:ext cx="1882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 Give IAM perms to  Svcacc-1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Storage obj viewer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Svc usage admin	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6C3F97-8043-9BFD-03F0-F186F4C456F9}"/>
              </a:ext>
            </a:extLst>
          </p:cNvPr>
          <p:cNvSpPr txBox="1"/>
          <p:nvPr/>
        </p:nvSpPr>
        <p:spPr>
          <a:xfrm>
            <a:off x="9330815" y="2637502"/>
            <a:ext cx="1882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Give perms to svcacc-2 </a:t>
            </a:r>
            <a:r>
              <a:rPr lang="en-GB" sz="1000" dirty="0" err="1"/>
              <a:t>ie</a:t>
            </a:r>
            <a:r>
              <a:rPr lang="en-GB" sz="1000" dirty="0"/>
              <a:t> </a:t>
            </a:r>
            <a:r>
              <a:rPr lang="en-GB" sz="1000" dirty="0">
                <a:highlight>
                  <a:srgbClr val="FFFF00"/>
                </a:highlight>
              </a:rPr>
              <a:t>054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Svc acc Token creator -SATC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Svc acc user	-SAU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9EE277-B1DC-8DD8-AACC-8028D5DB1FED}"/>
              </a:ext>
            </a:extLst>
          </p:cNvPr>
          <p:cNvSpPr txBox="1"/>
          <p:nvPr/>
        </p:nvSpPr>
        <p:spPr>
          <a:xfrm>
            <a:off x="9330815" y="3716594"/>
            <a:ext cx="1882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4. Give perms to user </a:t>
            </a:r>
            <a:r>
              <a:rPr lang="en-GB" sz="1000" dirty="0">
                <a:highlight>
                  <a:srgbClr val="00FF00"/>
                </a:highlight>
              </a:rPr>
              <a:t>vjul23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Svc acc Token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Svc acc user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BA6204-4F3D-775D-4044-7835C5A90DAD}"/>
              </a:ext>
            </a:extLst>
          </p:cNvPr>
          <p:cNvSpPr txBox="1"/>
          <p:nvPr/>
        </p:nvSpPr>
        <p:spPr>
          <a:xfrm>
            <a:off x="716810" y="3730408"/>
            <a:ext cx="1882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Login to </a:t>
            </a:r>
            <a:r>
              <a:rPr lang="en-GB" sz="1000" dirty="0" err="1"/>
              <a:t>gcloud</a:t>
            </a:r>
            <a:r>
              <a:rPr lang="en-GB" sz="1000" dirty="0"/>
              <a:t> as </a:t>
            </a:r>
            <a:r>
              <a:rPr lang="en-GB" sz="1000" dirty="0">
                <a:highlight>
                  <a:srgbClr val="00FF00"/>
                </a:highlight>
              </a:rPr>
              <a:t>vjul23</a:t>
            </a:r>
          </a:p>
          <a:p>
            <a:r>
              <a:rPr lang="en-GB" sz="1000" dirty="0"/>
              <a:t>&gt;</a:t>
            </a:r>
            <a:r>
              <a:rPr lang="en-GB" sz="1000" dirty="0" err="1"/>
              <a:t>gsutil</a:t>
            </a:r>
            <a:r>
              <a:rPr lang="en-GB" sz="1000" dirty="0"/>
              <a:t> –</a:t>
            </a:r>
            <a:r>
              <a:rPr lang="en-GB" sz="1000" dirty="0" err="1"/>
              <a:t>i</a:t>
            </a:r>
            <a:r>
              <a:rPr lang="en-GB" sz="1000" dirty="0"/>
              <a:t> svc1 ls gs://kp-devops</a:t>
            </a:r>
          </a:p>
          <a:p>
            <a:r>
              <a:rPr lang="en-GB" sz="1000" dirty="0"/>
              <a:t>Output:</a:t>
            </a:r>
          </a:p>
          <a:p>
            <a:r>
              <a:rPr lang="en-GB" sz="1000" dirty="0"/>
              <a:t>gs://kp-devops/kp-devops.txt</a:t>
            </a:r>
          </a:p>
          <a:p>
            <a:r>
              <a:rPr lang="en-GB" sz="1000" dirty="0"/>
              <a:t>gs://kp-devops/counts/</a:t>
            </a:r>
          </a:p>
          <a:p>
            <a:r>
              <a:rPr lang="en-GB" sz="1000" dirty="0"/>
              <a:t>gs://kp-devops/tmp/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1300C75-9DA4-1AB7-6E4C-1C9F14771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4831" y="3847750"/>
            <a:ext cx="133393" cy="14584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9D5BCC9-CCB8-345D-C161-A0E01C7C4875}"/>
              </a:ext>
            </a:extLst>
          </p:cNvPr>
          <p:cNvSpPr txBox="1"/>
          <p:nvPr/>
        </p:nvSpPr>
        <p:spPr>
          <a:xfrm>
            <a:off x="830827" y="1624582"/>
            <a:ext cx="2316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 Login in </a:t>
            </a:r>
            <a:r>
              <a:rPr lang="en-GB" sz="1000" dirty="0">
                <a:hlinkClick r:id="rId6"/>
              </a:rPr>
              <a:t>k.p@gmail.com</a:t>
            </a:r>
            <a:r>
              <a:rPr lang="en-GB" sz="1000" dirty="0"/>
              <a:t> and create a </a:t>
            </a:r>
            <a:r>
              <a:rPr lang="en-GB" sz="1000" dirty="0" err="1"/>
              <a:t>vm</a:t>
            </a:r>
            <a:r>
              <a:rPr lang="en-GB" sz="1000" dirty="0"/>
              <a:t> with </a:t>
            </a:r>
            <a:r>
              <a:rPr lang="en-GB" sz="1000" dirty="0" err="1"/>
              <a:t>defa</a:t>
            </a:r>
            <a:r>
              <a:rPr lang="en-GB" sz="1000" dirty="0"/>
              <a:t> svc acc2 </a:t>
            </a:r>
            <a:r>
              <a:rPr lang="en-GB" sz="1000" dirty="0">
                <a:highlight>
                  <a:srgbClr val="FFFF00"/>
                </a:highlight>
              </a:rPr>
              <a:t>054</a:t>
            </a:r>
          </a:p>
          <a:p>
            <a:r>
              <a:rPr lang="en-GB" sz="1000" dirty="0"/>
              <a:t> </a:t>
            </a:r>
          </a:p>
          <a:p>
            <a:r>
              <a:rPr lang="en-GB" sz="1000" dirty="0"/>
              <a:t>Login to </a:t>
            </a:r>
            <a:r>
              <a:rPr lang="en-GB" sz="1000" dirty="0" err="1"/>
              <a:t>vm</a:t>
            </a:r>
            <a:r>
              <a:rPr lang="en-GB" sz="1000" dirty="0"/>
              <a:t> and run below </a:t>
            </a:r>
            <a:r>
              <a:rPr lang="en-GB" sz="1000" dirty="0" err="1"/>
              <a:t>cmd</a:t>
            </a:r>
            <a:r>
              <a:rPr lang="en-GB" sz="1000" dirty="0"/>
              <a:t> </a:t>
            </a:r>
          </a:p>
          <a:p>
            <a:r>
              <a:rPr lang="en-GB" sz="1000" dirty="0"/>
              <a:t>&gt; </a:t>
            </a:r>
            <a:r>
              <a:rPr lang="en-GB" sz="1000" dirty="0" err="1"/>
              <a:t>gsutil</a:t>
            </a:r>
            <a:r>
              <a:rPr lang="en-GB" sz="1000" dirty="0"/>
              <a:t> –I svc1 ls gs://kp-devops</a:t>
            </a:r>
          </a:p>
          <a:p>
            <a:r>
              <a:rPr lang="en-GB" sz="1000" dirty="0"/>
              <a:t>Output: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4BD35DC-AAA2-6844-ACA6-0ADBADD541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7331" y="1605896"/>
            <a:ext cx="250895" cy="23594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F3F2BC3-9942-0B60-14E7-19BC2BE14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01" y="6632680"/>
            <a:ext cx="133393" cy="14584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6EB2896-EAA8-D339-C786-67161E0D5D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78" y="6485231"/>
            <a:ext cx="155088" cy="14584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DB9DC45-B263-26FB-10AA-4E01AAE93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4" y="6324432"/>
            <a:ext cx="143405" cy="1521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9F59D07-4884-47CC-00E2-A5467E96B753}"/>
              </a:ext>
            </a:extLst>
          </p:cNvPr>
          <p:cNvSpPr/>
          <p:nvPr/>
        </p:nvSpPr>
        <p:spPr>
          <a:xfrm>
            <a:off x="6656439" y="5567516"/>
            <a:ext cx="2153264" cy="1200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chemeClr val="tx1"/>
                </a:solidFill>
              </a:rPr>
              <a:t>Notes</a:t>
            </a:r>
          </a:p>
          <a:p>
            <a:r>
              <a:rPr lang="en-GB" sz="1000" dirty="0">
                <a:solidFill>
                  <a:schemeClr val="tx1"/>
                </a:solidFill>
              </a:rPr>
              <a:t>1. created </a:t>
            </a:r>
            <a:r>
              <a:rPr lang="en-GB" sz="1000" dirty="0" err="1">
                <a:solidFill>
                  <a:schemeClr val="tx1"/>
                </a:solidFill>
              </a:rPr>
              <a:t>vm</a:t>
            </a:r>
            <a:r>
              <a:rPr lang="en-GB" sz="1000" dirty="0">
                <a:solidFill>
                  <a:schemeClr val="tx1"/>
                </a:solidFill>
              </a:rPr>
              <a:t> with svcacc-2, 054</a:t>
            </a:r>
          </a:p>
          <a:p>
            <a:r>
              <a:rPr lang="en-GB" sz="1000" dirty="0">
                <a:solidFill>
                  <a:schemeClr val="tx1"/>
                </a:solidFill>
              </a:rPr>
              <a:t>2. create svcacc-1</a:t>
            </a:r>
          </a:p>
          <a:p>
            <a:r>
              <a:rPr lang="en-GB" sz="1000" dirty="0">
                <a:solidFill>
                  <a:schemeClr val="tx1"/>
                </a:solidFill>
              </a:rPr>
              <a:t>3. gave </a:t>
            </a:r>
            <a:r>
              <a:rPr lang="en-GB" sz="1000" dirty="0" err="1">
                <a:solidFill>
                  <a:schemeClr val="tx1"/>
                </a:solidFill>
              </a:rPr>
              <a:t>iam</a:t>
            </a:r>
            <a:r>
              <a:rPr lang="en-GB" sz="1000" dirty="0">
                <a:solidFill>
                  <a:schemeClr val="tx1"/>
                </a:solidFill>
              </a:rPr>
              <a:t> perms to svcacc-1 to view buckets in kp-</a:t>
            </a:r>
            <a:r>
              <a:rPr lang="en-GB" sz="1000" dirty="0" err="1">
                <a:solidFill>
                  <a:schemeClr val="tx1"/>
                </a:solidFill>
              </a:rPr>
              <a:t>devops</a:t>
            </a:r>
            <a:r>
              <a:rPr lang="en-GB" sz="1000" dirty="0">
                <a:solidFill>
                  <a:schemeClr val="tx1"/>
                </a:solidFill>
              </a:rPr>
              <a:t> </a:t>
            </a:r>
            <a:r>
              <a:rPr lang="en-GB" sz="1000" dirty="0" err="1">
                <a:solidFill>
                  <a:schemeClr val="tx1"/>
                </a:solidFill>
              </a:rPr>
              <a:t>proj</a:t>
            </a:r>
            <a:endParaRPr lang="en-GB" sz="1000" dirty="0">
              <a:solidFill>
                <a:schemeClr val="tx1"/>
              </a:solidFill>
            </a:endParaRPr>
          </a:p>
          <a:p>
            <a:r>
              <a:rPr lang="en-GB" sz="1000" dirty="0">
                <a:solidFill>
                  <a:schemeClr val="tx1"/>
                </a:solidFill>
              </a:rPr>
              <a:t>4 Give perms to svcacc-2 </a:t>
            </a:r>
            <a:r>
              <a:rPr lang="en-GB" sz="1000" dirty="0" err="1">
                <a:solidFill>
                  <a:schemeClr val="tx1"/>
                </a:solidFill>
              </a:rPr>
              <a:t>ie</a:t>
            </a:r>
            <a:r>
              <a:rPr lang="en-GB" sz="1000" dirty="0">
                <a:solidFill>
                  <a:schemeClr val="tx1"/>
                </a:solidFill>
              </a:rPr>
              <a:t> 054 SATC and SAU roles on the </a:t>
            </a:r>
            <a:r>
              <a:rPr lang="en-GB" sz="1000" dirty="0" err="1">
                <a:solidFill>
                  <a:schemeClr val="tx1"/>
                </a:solidFill>
              </a:rPr>
              <a:t>svcacc</a:t>
            </a:r>
            <a:endParaRPr lang="en-GB" sz="10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9C50CE-2094-FB56-AEFA-BEE966308D41}"/>
              </a:ext>
            </a:extLst>
          </p:cNvPr>
          <p:cNvSpPr/>
          <p:nvPr/>
        </p:nvSpPr>
        <p:spPr>
          <a:xfrm>
            <a:off x="9075174" y="5562012"/>
            <a:ext cx="2418736" cy="1200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chemeClr val="tx1"/>
                </a:solidFill>
              </a:rPr>
              <a:t>5. Login to </a:t>
            </a:r>
            <a:r>
              <a:rPr lang="en-GB" sz="1000" dirty="0" err="1">
                <a:solidFill>
                  <a:schemeClr val="tx1"/>
                </a:solidFill>
              </a:rPr>
              <a:t>vm</a:t>
            </a:r>
            <a:r>
              <a:rPr lang="en-GB" sz="1000" dirty="0">
                <a:solidFill>
                  <a:schemeClr val="tx1"/>
                </a:solidFill>
              </a:rPr>
              <a:t> and run </a:t>
            </a:r>
            <a:r>
              <a:rPr lang="en-GB" sz="1000" dirty="0" err="1">
                <a:solidFill>
                  <a:schemeClr val="tx1"/>
                </a:solidFill>
              </a:rPr>
              <a:t>cmd</a:t>
            </a:r>
            <a:r>
              <a:rPr lang="en-GB" sz="1000" dirty="0">
                <a:solidFill>
                  <a:schemeClr val="tx1"/>
                </a:solidFill>
              </a:rPr>
              <a:t> by impersonating the </a:t>
            </a:r>
            <a:r>
              <a:rPr lang="en-GB" sz="1000" dirty="0" err="1">
                <a:solidFill>
                  <a:schemeClr val="tx1"/>
                </a:solidFill>
              </a:rPr>
              <a:t>svcacc</a:t>
            </a:r>
            <a:endParaRPr lang="en-GB" sz="1000" dirty="0">
              <a:solidFill>
                <a:schemeClr val="tx1"/>
              </a:solidFill>
            </a:endParaRPr>
          </a:p>
          <a:p>
            <a:r>
              <a:rPr lang="en-GB" sz="1000" dirty="0">
                <a:solidFill>
                  <a:schemeClr val="tx1"/>
                </a:solidFill>
              </a:rPr>
              <a:t>6. gave </a:t>
            </a:r>
            <a:r>
              <a:rPr lang="en-GB" sz="1000" dirty="0" err="1">
                <a:solidFill>
                  <a:schemeClr val="tx1"/>
                </a:solidFill>
              </a:rPr>
              <a:t>iam</a:t>
            </a:r>
            <a:r>
              <a:rPr lang="en-GB" sz="1000" dirty="0">
                <a:solidFill>
                  <a:schemeClr val="tx1"/>
                </a:solidFill>
              </a:rPr>
              <a:t> perms to user vjul23 on SATC and SAU </a:t>
            </a:r>
          </a:p>
          <a:p>
            <a:r>
              <a:rPr lang="en-GB" sz="1000" dirty="0">
                <a:solidFill>
                  <a:schemeClr val="tx1"/>
                </a:solidFill>
              </a:rPr>
              <a:t>7. Login to </a:t>
            </a:r>
            <a:r>
              <a:rPr lang="en-GB" sz="1000" dirty="0" err="1">
                <a:solidFill>
                  <a:schemeClr val="tx1"/>
                </a:solidFill>
              </a:rPr>
              <a:t>vm</a:t>
            </a:r>
            <a:r>
              <a:rPr lang="en-GB" sz="1000" dirty="0">
                <a:solidFill>
                  <a:schemeClr val="tx1"/>
                </a:solidFill>
              </a:rPr>
              <a:t> and access </a:t>
            </a:r>
            <a:r>
              <a:rPr lang="en-GB" sz="1000" dirty="0" err="1">
                <a:solidFill>
                  <a:schemeClr val="tx1"/>
                </a:solidFill>
              </a:rPr>
              <a:t>bkt</a:t>
            </a:r>
            <a:r>
              <a:rPr lang="en-GB" sz="1000" dirty="0">
                <a:solidFill>
                  <a:schemeClr val="tx1"/>
                </a:solidFill>
              </a:rPr>
              <a:t> in kp-</a:t>
            </a:r>
            <a:r>
              <a:rPr lang="en-GB" sz="1000" dirty="0" err="1">
                <a:solidFill>
                  <a:schemeClr val="tx1"/>
                </a:solidFill>
              </a:rPr>
              <a:t>devops</a:t>
            </a:r>
            <a:r>
              <a:rPr lang="en-GB" sz="1000" dirty="0">
                <a:solidFill>
                  <a:schemeClr val="tx1"/>
                </a:solidFill>
              </a:rPr>
              <a:t> project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BDD528-7D44-ECDB-7089-3A1EC5BB16C9}"/>
              </a:ext>
            </a:extLst>
          </p:cNvPr>
          <p:cNvSpPr/>
          <p:nvPr/>
        </p:nvSpPr>
        <p:spPr>
          <a:xfrm>
            <a:off x="3388297" y="1526896"/>
            <a:ext cx="250895" cy="235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2AE64C-8641-6BF5-1D70-B36BF6CFD795}"/>
              </a:ext>
            </a:extLst>
          </p:cNvPr>
          <p:cNvSpPr/>
          <p:nvPr/>
        </p:nvSpPr>
        <p:spPr>
          <a:xfrm>
            <a:off x="11142689" y="1703796"/>
            <a:ext cx="250895" cy="235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AFB9C8-A342-6370-5661-6E35B2271401}"/>
              </a:ext>
            </a:extLst>
          </p:cNvPr>
          <p:cNvSpPr/>
          <p:nvPr/>
        </p:nvSpPr>
        <p:spPr>
          <a:xfrm>
            <a:off x="8626319" y="2095536"/>
            <a:ext cx="250895" cy="235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7EBE340-C2E9-86FD-D990-8BB78459D5D6}"/>
              </a:ext>
            </a:extLst>
          </p:cNvPr>
          <p:cNvSpPr/>
          <p:nvPr/>
        </p:nvSpPr>
        <p:spPr>
          <a:xfrm>
            <a:off x="11148920" y="2746611"/>
            <a:ext cx="250895" cy="235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AF5FA8-11AD-33DA-9C41-6526B30F56E1}"/>
              </a:ext>
            </a:extLst>
          </p:cNvPr>
          <p:cNvSpPr/>
          <p:nvPr/>
        </p:nvSpPr>
        <p:spPr>
          <a:xfrm>
            <a:off x="3396654" y="1983407"/>
            <a:ext cx="250895" cy="235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B0E7F7-A37A-F77E-5B73-6C6AB13635F7}"/>
              </a:ext>
            </a:extLst>
          </p:cNvPr>
          <p:cNvSpPr/>
          <p:nvPr/>
        </p:nvSpPr>
        <p:spPr>
          <a:xfrm>
            <a:off x="11142345" y="3771293"/>
            <a:ext cx="250895" cy="235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2E8F113-5DBC-D43F-B9A5-09048D0897D7}"/>
              </a:ext>
            </a:extLst>
          </p:cNvPr>
          <p:cNvSpPr/>
          <p:nvPr/>
        </p:nvSpPr>
        <p:spPr>
          <a:xfrm>
            <a:off x="2459164" y="3757651"/>
            <a:ext cx="250895" cy="235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A9B649-4579-C562-A627-36A1C77AE94C}"/>
              </a:ext>
            </a:extLst>
          </p:cNvPr>
          <p:cNvSpPr txBox="1"/>
          <p:nvPr/>
        </p:nvSpPr>
        <p:spPr>
          <a:xfrm>
            <a:off x="-23806" y="343413"/>
            <a:ext cx="11517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In this example, we are using enhanced security by using service account impersonation to avoid downloading the </a:t>
            </a:r>
            <a:r>
              <a:rPr lang="en-GB" sz="1000" dirty="0" err="1"/>
              <a:t>json</a:t>
            </a:r>
            <a:r>
              <a:rPr lang="en-GB" sz="1000" dirty="0"/>
              <a:t> key.  The main service account has the privileges and the user service account has the privileges to impersonate the main </a:t>
            </a:r>
            <a:r>
              <a:rPr lang="en-GB" sz="1000"/>
              <a:t>service account.  </a:t>
            </a:r>
            <a:endParaRPr lang="en-GB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5F55F1-506F-7A47-3CA8-6386A9C74B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147" y="2599804"/>
            <a:ext cx="4449098" cy="8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9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DD6C-69CA-8361-774B-E3016FFD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655"/>
            <a:ext cx="10515600" cy="136320"/>
          </a:xfrm>
        </p:spPr>
        <p:txBody>
          <a:bodyPr>
            <a:normAutofit fontScale="90000"/>
          </a:bodyPr>
          <a:lstStyle/>
          <a:p>
            <a:r>
              <a:rPr lang="en-GB" sz="2000" dirty="0"/>
              <a:t>Links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ACCAA-2393-65BE-B564-8AB8DE279C7C}"/>
              </a:ext>
            </a:extLst>
          </p:cNvPr>
          <p:cNvSpPr txBox="1"/>
          <p:nvPr/>
        </p:nvSpPr>
        <p:spPr>
          <a:xfrm>
            <a:off x="98323" y="570271"/>
            <a:ext cx="974946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https://cloud.google.com/storage/docs/reference/libraries#client-libraries-resources-python</a:t>
            </a:r>
          </a:p>
          <a:p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https://googleapis.dev/python/google-api-core/latest/auth.html</a:t>
            </a:r>
          </a:p>
          <a:p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https://cloud.google.com/iam/docs/create-short-lived-credentials-direct#permissions-sa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https://cloud.google.com/docs/authentication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2"/>
              </a:rPr>
              <a:t>https://cloud.google.com/iam/docs/create-short-lived-credentials-direct#permissions-sa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https://gcloud.readthedocs.io/en/latest/storage-client.html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5"/>
              </a:rPr>
              <a:t>https://developers.google.com/drive/api/quickstart/python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6"/>
              </a:rPr>
              <a:t>https://medium.com/@tanujbolisetty/gcp-impersonate-service-accounts-36eaa247f87c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7"/>
              </a:rPr>
              <a:t>https://pypi.org/project/gcp-impersonation-wrapper/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8"/>
              </a:rPr>
              <a:t>https://developers.google.com/workspace/guides/auth-overview</a:t>
            </a:r>
            <a:r>
              <a:rPr lang="en-GB" dirty="0"/>
              <a:t> – authentication overview</a:t>
            </a:r>
          </a:p>
          <a:p>
            <a:endParaRPr lang="en-GB" dirty="0"/>
          </a:p>
          <a:p>
            <a:r>
              <a:rPr lang="en-GB" dirty="0">
                <a:hlinkClick r:id="rId9"/>
              </a:rPr>
              <a:t>https://google-auth.readthedocs.io/en/master/reference/google.auth.impersonated_credentials.html</a:t>
            </a:r>
            <a:endParaRPr lang="en-GB" dirty="0"/>
          </a:p>
          <a:p>
            <a:r>
              <a:rPr lang="en-GB" dirty="0">
                <a:hlinkClick r:id="rId10"/>
              </a:rPr>
              <a:t>https://cloud.google.com/iam/docs/create-short-lived-credentials-direct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24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9DCE-2C5C-798B-8C39-E7CDD457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0"/>
            <a:ext cx="10515600" cy="205146"/>
          </a:xfrm>
        </p:spPr>
        <p:txBody>
          <a:bodyPr>
            <a:normAutofit fontScale="90000"/>
          </a:bodyPr>
          <a:lstStyle/>
          <a:p>
            <a:r>
              <a:rPr lang="en-GB" sz="2000" dirty="0" err="1"/>
              <a:t>Oidc</a:t>
            </a:r>
            <a:r>
              <a:rPr lang="en-GB" sz="2000" dirty="0"/>
              <a:t> </a:t>
            </a:r>
            <a:r>
              <a:rPr lang="en-GB" sz="2000" dirty="0" err="1"/>
              <a:t>id_token</a:t>
            </a:r>
            <a:r>
              <a:rPr lang="en-GB" sz="2000" dirty="0"/>
              <a:t> vs </a:t>
            </a:r>
            <a:r>
              <a:rPr lang="en-GB" sz="2000" dirty="0" err="1"/>
              <a:t>oauth</a:t>
            </a:r>
            <a:r>
              <a:rPr lang="en-GB" sz="2000" dirty="0"/>
              <a:t> tokens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BE592-38BA-F5A3-CD3A-E383038D8CC8}"/>
              </a:ext>
            </a:extLst>
          </p:cNvPr>
          <p:cNvSpPr txBox="1"/>
          <p:nvPr/>
        </p:nvSpPr>
        <p:spPr>
          <a:xfrm>
            <a:off x="98323" y="422787"/>
            <a:ext cx="12253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Oidc_tokens</a:t>
            </a:r>
            <a:r>
              <a:rPr lang="en-GB" dirty="0"/>
              <a:t> are not </a:t>
            </a:r>
            <a:r>
              <a:rPr lang="en-GB" dirty="0" err="1"/>
              <a:t>Oauth</a:t>
            </a:r>
            <a:r>
              <a:rPr lang="en-GB" dirty="0"/>
              <a:t> tokens.  </a:t>
            </a:r>
            <a:r>
              <a:rPr lang="en-GB" dirty="0" err="1"/>
              <a:t>Oauth</a:t>
            </a:r>
            <a:r>
              <a:rPr lang="en-GB" dirty="0"/>
              <a:t> tokens are used to call a google service or API directly such as google compute engine </a:t>
            </a:r>
          </a:p>
          <a:p>
            <a:r>
              <a:rPr lang="en-GB" dirty="0"/>
              <a:t>Or google cloud storage bucket.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447107-FB53-248A-F5B5-CB36FCC45DD4}"/>
              </a:ext>
            </a:extLst>
          </p:cNvPr>
          <p:cNvSpPr/>
          <p:nvPr/>
        </p:nvSpPr>
        <p:spPr>
          <a:xfrm>
            <a:off x="3711679" y="1469923"/>
            <a:ext cx="1912373" cy="1764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chemeClr val="tx1"/>
                </a:solidFill>
              </a:rPr>
              <a:t>Google cloud function</a:t>
            </a:r>
          </a:p>
          <a:p>
            <a:r>
              <a:rPr lang="en-GB" sz="1000" dirty="0">
                <a:solidFill>
                  <a:schemeClr val="tx1"/>
                </a:solidFill>
              </a:rPr>
              <a:t>Cloud run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4EBBA-FE5E-FB2C-6442-32BCB801EF53}"/>
              </a:ext>
            </a:extLst>
          </p:cNvPr>
          <p:cNvSpPr/>
          <p:nvPr/>
        </p:nvSpPr>
        <p:spPr>
          <a:xfrm>
            <a:off x="10726993" y="1469923"/>
            <a:ext cx="1356851" cy="1764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>
                <a:solidFill>
                  <a:schemeClr val="tx1"/>
                </a:solidFill>
              </a:rPr>
              <a:t>Comput</a:t>
            </a:r>
            <a:r>
              <a:rPr lang="en-GB" dirty="0">
                <a:solidFill>
                  <a:schemeClr val="tx1"/>
                </a:solidFill>
              </a:rPr>
              <a:t> engine </a:t>
            </a:r>
            <a:r>
              <a:rPr lang="en-GB" dirty="0" err="1">
                <a:solidFill>
                  <a:schemeClr val="tx1"/>
                </a:solidFill>
              </a:rPr>
              <a:t>api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Cloud storage </a:t>
            </a:r>
            <a:r>
              <a:rPr lang="en-GB" dirty="0" err="1">
                <a:solidFill>
                  <a:schemeClr val="tx1"/>
                </a:solidFill>
              </a:rPr>
              <a:t>api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947AC3-5E85-DB3C-F01E-4C91A1B92A06}"/>
              </a:ext>
            </a:extLst>
          </p:cNvPr>
          <p:cNvSpPr/>
          <p:nvPr/>
        </p:nvSpPr>
        <p:spPr>
          <a:xfrm>
            <a:off x="6302477" y="2339369"/>
            <a:ext cx="983226" cy="4326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Access token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68591E-C60E-7EE0-C92A-14BAD7278E6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285703" y="2518933"/>
            <a:ext cx="3441290" cy="3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6A67CA-847C-F0FF-7260-976D95CBC708}"/>
              </a:ext>
            </a:extLst>
          </p:cNvPr>
          <p:cNvSpPr txBox="1"/>
          <p:nvPr/>
        </p:nvSpPr>
        <p:spPr>
          <a:xfrm>
            <a:off x="8632544" y="2318878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Access tokens are used to talk </a:t>
            </a:r>
          </a:p>
          <a:p>
            <a:r>
              <a:rPr lang="en-GB" sz="1000" dirty="0"/>
              <a:t>to google cloud services directly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D69B24-65F0-2AB9-9D46-CCBC882CD243}"/>
              </a:ext>
            </a:extLst>
          </p:cNvPr>
          <p:cNvSpPr/>
          <p:nvPr/>
        </p:nvSpPr>
        <p:spPr>
          <a:xfrm>
            <a:off x="2267743" y="1469923"/>
            <a:ext cx="1356851" cy="1764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Google APIs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ECDE7F-70E9-DE83-B9A5-B51BC1223CAB}"/>
              </a:ext>
            </a:extLst>
          </p:cNvPr>
          <p:cNvSpPr/>
          <p:nvPr/>
        </p:nvSpPr>
        <p:spPr>
          <a:xfrm>
            <a:off x="419278" y="4517922"/>
            <a:ext cx="983226" cy="4326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Oidc</a:t>
            </a:r>
            <a:r>
              <a:rPr lang="en-GB" sz="1000" dirty="0">
                <a:solidFill>
                  <a:schemeClr val="tx1"/>
                </a:solidFill>
              </a:rPr>
              <a:t> </a:t>
            </a:r>
            <a:r>
              <a:rPr lang="en-GB" sz="1000" dirty="0" err="1">
                <a:solidFill>
                  <a:schemeClr val="tx1"/>
                </a:solidFill>
              </a:rPr>
              <a:t>Id_tokens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A6C57E-F7F7-4C39-EEC6-332FA118244C}"/>
              </a:ext>
            </a:extLst>
          </p:cNvPr>
          <p:cNvCxnSpPr>
            <a:cxnSpLocks/>
          </p:cNvCxnSpPr>
          <p:nvPr/>
        </p:nvCxnSpPr>
        <p:spPr>
          <a:xfrm flipV="1">
            <a:off x="850490" y="2785392"/>
            <a:ext cx="2861189" cy="173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7DC8FB26-3D93-DB08-108A-1F2F6CFEBF50}"/>
              </a:ext>
            </a:extLst>
          </p:cNvPr>
          <p:cNvSpPr/>
          <p:nvPr/>
        </p:nvSpPr>
        <p:spPr>
          <a:xfrm>
            <a:off x="2281084" y="3844413"/>
            <a:ext cx="2674374" cy="1543663"/>
          </a:xfrm>
          <a:prstGeom prst="wedgeRectCallout">
            <a:avLst>
              <a:gd name="adj1" fmla="val -81336"/>
              <a:gd name="adj2" fmla="val -22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Id</a:t>
            </a:r>
            <a:r>
              <a:rPr lang="en-GB" sz="1000" dirty="0">
                <a:solidFill>
                  <a:schemeClr val="tx1"/>
                </a:solidFill>
              </a:rPr>
              <a:t> </a:t>
            </a:r>
            <a:r>
              <a:rPr lang="en-GB" sz="1000" dirty="0" err="1">
                <a:solidFill>
                  <a:schemeClr val="tx1"/>
                </a:solidFill>
              </a:rPr>
              <a:t>id</a:t>
            </a:r>
            <a:r>
              <a:rPr lang="en-GB" sz="1000" dirty="0">
                <a:solidFill>
                  <a:schemeClr val="tx1"/>
                </a:solidFill>
              </a:rPr>
              <a:t> tokens are used to protect certain services like </a:t>
            </a:r>
            <a:r>
              <a:rPr lang="en-GB" sz="1000" dirty="0" err="1">
                <a:solidFill>
                  <a:schemeClr val="tx1"/>
                </a:solidFill>
              </a:rPr>
              <a:t>gcf</a:t>
            </a:r>
            <a:r>
              <a:rPr lang="en-GB" sz="1000" dirty="0">
                <a:solidFill>
                  <a:schemeClr val="tx1"/>
                </a:solidFill>
              </a:rPr>
              <a:t> or cloud run that are deployed behind certain google cloud products.  The calling </a:t>
            </a:r>
            <a:r>
              <a:rPr lang="en-GB" sz="1000" dirty="0" err="1">
                <a:solidFill>
                  <a:schemeClr val="tx1"/>
                </a:solidFill>
              </a:rPr>
              <a:t>appln</a:t>
            </a:r>
            <a:r>
              <a:rPr lang="en-GB" sz="1000" dirty="0">
                <a:solidFill>
                  <a:schemeClr val="tx1"/>
                </a:solidFill>
              </a:rPr>
              <a:t> needs to provide an id token signed by google</a:t>
            </a:r>
          </a:p>
          <a:p>
            <a:pPr algn="ctr"/>
            <a:endParaRPr lang="en-GB" sz="1000" dirty="0">
              <a:solidFill>
                <a:schemeClr val="tx1"/>
              </a:solidFill>
            </a:endParaRP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It is just to asset identity and does not carry any implicit authorization against the resource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9182D5FE-03B3-8E61-4E2E-BDCFADE0C2F1}"/>
              </a:ext>
            </a:extLst>
          </p:cNvPr>
          <p:cNvSpPr/>
          <p:nvPr/>
        </p:nvSpPr>
        <p:spPr>
          <a:xfrm>
            <a:off x="7226828" y="38782"/>
            <a:ext cx="2674374" cy="493030"/>
          </a:xfrm>
          <a:prstGeom prst="wedgeRectCallout">
            <a:avLst>
              <a:gd name="adj1" fmla="val -48615"/>
              <a:gd name="adj2" fmla="val 4199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Id</a:t>
            </a:r>
            <a:r>
              <a:rPr lang="en-GB" sz="1000" dirty="0">
                <a:solidFill>
                  <a:schemeClr val="tx1"/>
                </a:solidFill>
              </a:rPr>
              <a:t> access tokens are used to invoke directly the google cloud services like </a:t>
            </a:r>
            <a:r>
              <a:rPr lang="en-GB" sz="1000" dirty="0" err="1">
                <a:solidFill>
                  <a:schemeClr val="tx1"/>
                </a:solidFill>
              </a:rPr>
              <a:t>gcs</a:t>
            </a:r>
            <a:r>
              <a:rPr lang="en-GB" sz="1000" dirty="0">
                <a:solidFill>
                  <a:schemeClr val="tx1"/>
                </a:solidFill>
              </a:rPr>
              <a:t> or </a:t>
            </a:r>
            <a:r>
              <a:rPr lang="en-GB" sz="1000" dirty="0" err="1">
                <a:solidFill>
                  <a:schemeClr val="tx1"/>
                </a:solidFill>
              </a:rPr>
              <a:t>gce</a:t>
            </a:r>
            <a:r>
              <a:rPr lang="en-GB" sz="1000" dirty="0">
                <a:solidFill>
                  <a:schemeClr val="tx1"/>
                </a:solidFill>
              </a:rPr>
              <a:t> </a:t>
            </a:r>
            <a:r>
              <a:rPr lang="en-GB" sz="1000" dirty="0" err="1">
                <a:solidFill>
                  <a:schemeClr val="tx1"/>
                </a:solidFill>
              </a:rPr>
              <a:t>servies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56F348-7792-DA77-1832-B5D82E38EBD1}"/>
              </a:ext>
            </a:extLst>
          </p:cNvPr>
          <p:cNvSpPr txBox="1"/>
          <p:nvPr/>
        </p:nvSpPr>
        <p:spPr>
          <a:xfrm>
            <a:off x="419278" y="5889446"/>
            <a:ext cx="39364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https://github.com/salrashid123/google_id_token</a:t>
            </a:r>
            <a:endParaRPr lang="en-GB" sz="1200" dirty="0"/>
          </a:p>
          <a:p>
            <a:endParaRPr lang="en-GB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609F0B-5166-D214-FC75-ECD27A35B6FD}"/>
              </a:ext>
            </a:extLst>
          </p:cNvPr>
          <p:cNvSpPr/>
          <p:nvPr/>
        </p:nvSpPr>
        <p:spPr>
          <a:xfrm>
            <a:off x="8018206" y="1142183"/>
            <a:ext cx="2094271" cy="3366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chemeClr val="tx1"/>
                </a:solidFill>
              </a:rPr>
              <a:t>&gt;</a:t>
            </a:r>
            <a:r>
              <a:rPr lang="en-GB" sz="1000" dirty="0" err="1">
                <a:solidFill>
                  <a:schemeClr val="tx1"/>
                </a:solidFill>
              </a:rPr>
              <a:t>gcloud</a:t>
            </a:r>
            <a:r>
              <a:rPr lang="en-GB" sz="1000" dirty="0">
                <a:solidFill>
                  <a:schemeClr val="tx1"/>
                </a:solidFill>
              </a:rPr>
              <a:t> auth login </a:t>
            </a:r>
            <a:r>
              <a:rPr lang="en-GB" sz="1000" dirty="0" err="1">
                <a:solidFill>
                  <a:schemeClr val="tx1"/>
                </a:solidFill>
              </a:rPr>
              <a:t>caller_account</a:t>
            </a:r>
            <a:endParaRPr lang="en-GB" sz="10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CF853B-B42C-F5C8-9208-03D2935B54BA}"/>
              </a:ext>
            </a:extLst>
          </p:cNvPr>
          <p:cNvSpPr/>
          <p:nvPr/>
        </p:nvSpPr>
        <p:spPr>
          <a:xfrm>
            <a:off x="8018206" y="1558953"/>
            <a:ext cx="2094271" cy="7436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chemeClr val="tx1"/>
                </a:solidFill>
              </a:rPr>
              <a:t>&gt;</a:t>
            </a:r>
            <a:r>
              <a:rPr lang="en-GB" sz="1000" dirty="0" err="1">
                <a:solidFill>
                  <a:schemeClr val="tx1"/>
                </a:solidFill>
              </a:rPr>
              <a:t>gcloud</a:t>
            </a:r>
            <a:r>
              <a:rPr lang="en-GB" sz="1000" dirty="0">
                <a:solidFill>
                  <a:schemeClr val="tx1"/>
                </a:solidFill>
              </a:rPr>
              <a:t> auth print-access-token --impersonate-service-account=PRIV_SA</a:t>
            </a:r>
          </a:p>
          <a:p>
            <a:r>
              <a:rPr lang="en-GB" sz="1000" dirty="0">
                <a:solidFill>
                  <a:schemeClr val="tx1"/>
                </a:solidFill>
              </a:rPr>
              <a:t>o/p: </a:t>
            </a:r>
            <a:r>
              <a:rPr lang="en-GB" sz="1000" dirty="0" err="1">
                <a:solidFill>
                  <a:schemeClr val="tx1"/>
                </a:solidFill>
              </a:rPr>
              <a:t>access_token</a:t>
            </a:r>
            <a:endParaRPr lang="en-GB" sz="10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CA95BC31-0C16-4F56-12F8-C9402B68FA72}"/>
              </a:ext>
            </a:extLst>
          </p:cNvPr>
          <p:cNvSpPr/>
          <p:nvPr/>
        </p:nvSpPr>
        <p:spPr>
          <a:xfrm>
            <a:off x="9409470" y="4178711"/>
            <a:ext cx="2674374" cy="771832"/>
          </a:xfrm>
          <a:prstGeom prst="wedgeRectCallout">
            <a:avLst>
              <a:gd name="adj1" fmla="val -129866"/>
              <a:gd name="adj2" fmla="val -2322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This </a:t>
            </a:r>
            <a:r>
              <a:rPr lang="en-GB" sz="1000" dirty="0" err="1">
                <a:solidFill>
                  <a:schemeClr val="tx1"/>
                </a:solidFill>
              </a:rPr>
              <a:t>stmt</a:t>
            </a:r>
            <a:r>
              <a:rPr lang="en-GB" sz="1000" dirty="0">
                <a:solidFill>
                  <a:schemeClr val="tx1"/>
                </a:solidFill>
              </a:rPr>
              <a:t> “print access token” generates the access token to access the privileged svc acc </a:t>
            </a:r>
            <a:r>
              <a:rPr lang="en-GB" sz="1000" dirty="0" err="1">
                <a:solidFill>
                  <a:schemeClr val="tx1"/>
                </a:solidFill>
              </a:rPr>
              <a:t>priv_sa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35AED5-5B56-0D63-EB86-0528542A957B}"/>
              </a:ext>
            </a:extLst>
          </p:cNvPr>
          <p:cNvSpPr/>
          <p:nvPr/>
        </p:nvSpPr>
        <p:spPr>
          <a:xfrm>
            <a:off x="8018206" y="2679289"/>
            <a:ext cx="2094271" cy="7436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chemeClr val="tx1"/>
                </a:solidFill>
              </a:rPr>
              <a:t>&gt;service Account credential APIs </a:t>
            </a:r>
            <a:r>
              <a:rPr lang="en-GB" sz="1000" dirty="0" err="1">
                <a:solidFill>
                  <a:schemeClr val="tx1"/>
                </a:solidFill>
              </a:rPr>
              <a:t>serviceAccounts.generateAccessToken</a:t>
            </a:r>
            <a:r>
              <a:rPr lang="en-GB" sz="1000" dirty="0">
                <a:solidFill>
                  <a:schemeClr val="tx1"/>
                </a:solidFill>
              </a:rPr>
              <a:t> generates the access token for a svc acc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80BF79-E662-51C9-C423-E1A2EDF277A0}"/>
              </a:ext>
            </a:extLst>
          </p:cNvPr>
          <p:cNvSpPr/>
          <p:nvPr/>
        </p:nvSpPr>
        <p:spPr>
          <a:xfrm>
            <a:off x="8047585" y="6104890"/>
            <a:ext cx="329500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437502-9B52-48D9-C7B1-9F859D51176E}"/>
              </a:ext>
            </a:extLst>
          </p:cNvPr>
          <p:cNvSpPr txBox="1"/>
          <p:nvPr/>
        </p:nvSpPr>
        <p:spPr>
          <a:xfrm>
            <a:off x="8564015" y="6104889"/>
            <a:ext cx="1966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Human a/c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09B82D-892F-25B1-579B-50F67668AF37}"/>
              </a:ext>
            </a:extLst>
          </p:cNvPr>
          <p:cNvSpPr/>
          <p:nvPr/>
        </p:nvSpPr>
        <p:spPr>
          <a:xfrm>
            <a:off x="8047585" y="6450465"/>
            <a:ext cx="329500" cy="215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B373F-43C2-C93A-BB52-9AF9D1A2D9E6}"/>
              </a:ext>
            </a:extLst>
          </p:cNvPr>
          <p:cNvSpPr txBox="1"/>
          <p:nvPr/>
        </p:nvSpPr>
        <p:spPr>
          <a:xfrm>
            <a:off x="8564015" y="6450464"/>
            <a:ext cx="1966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service a/c</a:t>
            </a:r>
          </a:p>
        </p:txBody>
      </p:sp>
    </p:spTree>
    <p:extLst>
      <p:ext uri="{BB962C8B-B14F-4D97-AF65-F5344CB8AC3E}">
        <p14:creationId xmlns:p14="http://schemas.microsoft.com/office/powerpoint/2010/main" val="259913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A940-720D-DFC7-4240-256F74C8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96645"/>
          </a:xfrm>
        </p:spPr>
        <p:txBody>
          <a:bodyPr>
            <a:normAutofit fontScale="90000"/>
          </a:bodyPr>
          <a:lstStyle/>
          <a:p>
            <a:r>
              <a:rPr lang="en-GB" sz="2000" b="1" dirty="0"/>
              <a:t>Type of service accounts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5614B-CBD0-0D07-577D-20899EB514A1}"/>
              </a:ext>
            </a:extLst>
          </p:cNvPr>
          <p:cNvSpPr txBox="1"/>
          <p:nvPr/>
        </p:nvSpPr>
        <p:spPr>
          <a:xfrm>
            <a:off x="110613" y="605983"/>
            <a:ext cx="110686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https://cloud.google.com/iam/docs/service-accounts#user-managed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https://github.com/googleapis/google-api-python-client/blob/main/docs/oauth-server.md</a:t>
            </a:r>
            <a:endParaRPr lang="en-GB" dirty="0"/>
          </a:p>
          <a:p>
            <a:endParaRPr lang="en-GB" dirty="0"/>
          </a:p>
          <a:p>
            <a:r>
              <a:rPr lang="en-GB" dirty="0"/>
              <a:t>IAM Credentials: </a:t>
            </a:r>
          </a:p>
          <a:p>
            <a:r>
              <a:rPr lang="en-GB" dirty="0">
                <a:hlinkClick r:id="rId4"/>
              </a:rPr>
              <a:t>https://cloud.google.com/python/docs/reference/iamcredentials/latest/google.cloud.iam_credentials_v1.services.iam_credentials.IAMCredentialsClient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5"/>
              </a:rPr>
              <a:t>https://cloud.google.com/iam/docs/create-short-lived-credentials-direct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89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F882-5AA4-94C3-7A94-C4CB886F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D353B-DD87-B89A-C1C1-2F8AB8578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7897"/>
            <a:ext cx="8969517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6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B25F-E42F-0C0A-7A70-CE811E13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0A8A3-BD9A-176F-4F84-8D924223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Gcloud</a:t>
            </a:r>
            <a:r>
              <a:rPr lang="en-GB" dirty="0"/>
              <a:t> config set account pradeep.vjul23@gmail.com</a:t>
            </a:r>
          </a:p>
        </p:txBody>
      </p:sp>
    </p:spTree>
    <p:extLst>
      <p:ext uri="{BB962C8B-B14F-4D97-AF65-F5344CB8AC3E}">
        <p14:creationId xmlns:p14="http://schemas.microsoft.com/office/powerpoint/2010/main" val="419409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</TotalTime>
  <Words>802</Words>
  <Application>Microsoft Office PowerPoint</Application>
  <PresentationFormat>Widescreen</PresentationFormat>
  <Paragraphs>103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Service account impersonation steps</vt:lpstr>
      <vt:lpstr>Links</vt:lpstr>
      <vt:lpstr>Oidc id_token vs oauth tokens</vt:lpstr>
      <vt:lpstr>Type of service accounts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Krishnarao</dc:creator>
  <cp:lastModifiedBy>Pradeep Krishnarao</cp:lastModifiedBy>
  <cp:revision>67</cp:revision>
  <dcterms:created xsi:type="dcterms:W3CDTF">2023-01-26T10:19:39Z</dcterms:created>
  <dcterms:modified xsi:type="dcterms:W3CDTF">2023-01-29T19:34:08Z</dcterms:modified>
</cp:coreProperties>
</file>