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475" r:id="rId2"/>
    <p:sldId id="1504" r:id="rId3"/>
    <p:sldId id="1505" r:id="rId4"/>
    <p:sldId id="1512" r:id="rId5"/>
    <p:sldId id="1490" r:id="rId6"/>
    <p:sldId id="1503" r:id="rId7"/>
    <p:sldId id="1540" r:id="rId8"/>
    <p:sldId id="1557" r:id="rId9"/>
    <p:sldId id="1558" r:id="rId10"/>
    <p:sldId id="1561" r:id="rId11"/>
    <p:sldId id="1563" r:id="rId12"/>
    <p:sldId id="1564" r:id="rId13"/>
    <p:sldId id="1539" r:id="rId14"/>
    <p:sldId id="1513" r:id="rId15"/>
    <p:sldId id="1501" r:id="rId16"/>
    <p:sldId id="1502" r:id="rId17"/>
    <p:sldId id="1494" r:id="rId18"/>
    <p:sldId id="1495" r:id="rId1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99"/>
    <a:srgbClr val="FF6600"/>
    <a:srgbClr val="B78B02"/>
    <a:srgbClr val="FFFFCC"/>
    <a:srgbClr val="FBC81F"/>
    <a:srgbClr val="364D65"/>
    <a:srgbClr val="445469"/>
    <a:srgbClr val="FBB62B"/>
    <a:srgbClr val="1923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9" autoAdjust="0"/>
    <p:restoredTop sz="99409" autoAdjust="0"/>
  </p:normalViewPr>
  <p:slideViewPr>
    <p:cSldViewPr snapToGrid="0" snapToObjects="1">
      <p:cViewPr varScale="1">
        <p:scale>
          <a:sx n="52" d="100"/>
          <a:sy n="52" d="100"/>
        </p:scale>
        <p:origin x="126" y="282"/>
      </p:cViewPr>
      <p:guideLst/>
    </p:cSldViewPr>
  </p:slideViewPr>
  <p:notesTextViewPr>
    <p:cViewPr>
      <p:scale>
        <a:sx n="100" d="100"/>
        <a:sy n="100" d="100"/>
      </p:scale>
      <p:origin x="0" y="0"/>
    </p:cViewPr>
  </p:notesTextViewPr>
  <p:sorterViewPr>
    <p:cViewPr>
      <p:scale>
        <a:sx n="65" d="100"/>
        <a:sy n="65" d="100"/>
      </p:scale>
      <p:origin x="0" y="28992"/>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32052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25484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277607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273301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no footer">
    <p:spTree>
      <p:nvGrpSpPr>
        <p:cNvPr id="1" name=""/>
        <p:cNvGrpSpPr/>
        <p:nvPr/>
      </p:nvGrpSpPr>
      <p:grpSpPr>
        <a:xfrm>
          <a:off x="0" y="0"/>
          <a:ext cx="0" cy="0"/>
          <a:chOff x="0" y="0"/>
          <a:chExt cx="0" cy="0"/>
        </a:xfrm>
      </p:grpSpPr>
      <p:sp>
        <p:nvSpPr>
          <p:cNvPr id="2" name="Rectangle 1"/>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6959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vision 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8675648" cy="13716000"/>
          </a:xfrm>
        </p:spPr>
        <p:txBody>
          <a:bodyPr/>
          <a:lstStyle/>
          <a:p>
            <a:endParaRPr lang="en-US"/>
          </a:p>
        </p:txBody>
      </p:sp>
    </p:spTree>
    <p:extLst>
      <p:ext uri="{BB962C8B-B14F-4D97-AF65-F5344CB8AC3E}">
        <p14:creationId xmlns:p14="http://schemas.microsoft.com/office/powerpoint/2010/main" val="708915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dership skils">
    <p:spTree>
      <p:nvGrpSpPr>
        <p:cNvPr id="1" name=""/>
        <p:cNvGrpSpPr/>
        <p:nvPr/>
      </p:nvGrpSpPr>
      <p:grpSpPr>
        <a:xfrm>
          <a:off x="0" y="0"/>
          <a:ext cx="0" cy="0"/>
          <a:chOff x="0" y="0"/>
          <a:chExt cx="0" cy="0"/>
        </a:xfrm>
      </p:grpSpPr>
      <p:sp>
        <p:nvSpPr>
          <p:cNvPr id="34" name="Picture Placeholder 3"/>
          <p:cNvSpPr>
            <a:spLocks noGrp="1"/>
          </p:cNvSpPr>
          <p:nvPr>
            <p:ph type="pic" sz="quarter" idx="14"/>
          </p:nvPr>
        </p:nvSpPr>
        <p:spPr>
          <a:xfrm>
            <a:off x="2682362" y="3945706"/>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1338978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764079" y="0"/>
            <a:ext cx="10613571" cy="13715999"/>
          </a:xfrm>
          <a:solidFill>
            <a:schemeClr val="bg1">
              <a:lumMod val="95000"/>
            </a:schemeClr>
          </a:solidFill>
        </p:spPr>
        <p:txBody>
          <a:bodyPr>
            <a:normAutofit/>
          </a:bodyPr>
          <a:lstStyle>
            <a:lvl1pPr>
              <a:defRPr sz="2400"/>
            </a:lvl1pPr>
          </a:lstStyle>
          <a:p>
            <a:endParaRPr lang="en-US"/>
          </a:p>
        </p:txBody>
      </p:sp>
    </p:spTree>
    <p:extLst>
      <p:ext uri="{BB962C8B-B14F-4D97-AF65-F5344CB8AC3E}">
        <p14:creationId xmlns:p14="http://schemas.microsoft.com/office/powerpoint/2010/main" val="1672060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Pad App Compares">
    <p:spTree>
      <p:nvGrpSpPr>
        <p:cNvPr id="1" name=""/>
        <p:cNvGrpSpPr/>
        <p:nvPr/>
      </p:nvGrpSpPr>
      <p:grpSpPr>
        <a:xfrm>
          <a:off x="0" y="0"/>
          <a:ext cx="0" cy="0"/>
          <a:chOff x="0" y="0"/>
          <a:chExt cx="0" cy="0"/>
        </a:xfrm>
      </p:grpSpPr>
      <p:sp>
        <p:nvSpPr>
          <p:cNvPr id="18" name="Picture Placeholder 13"/>
          <p:cNvSpPr>
            <a:spLocks noGrp="1"/>
          </p:cNvSpPr>
          <p:nvPr>
            <p:ph type="pic" sz="quarter" idx="22"/>
          </p:nvPr>
        </p:nvSpPr>
        <p:spPr>
          <a:xfrm>
            <a:off x="9511422" y="4332618"/>
            <a:ext cx="5477305" cy="689672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1788829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phone_devices of 3">
    <p:spTree>
      <p:nvGrpSpPr>
        <p:cNvPr id="1" name=""/>
        <p:cNvGrpSpPr/>
        <p:nvPr/>
      </p:nvGrpSpPr>
      <p:grpSpPr>
        <a:xfrm>
          <a:off x="0" y="0"/>
          <a:ext cx="0" cy="0"/>
          <a:chOff x="0" y="0"/>
          <a:chExt cx="0" cy="0"/>
        </a:xfrm>
      </p:grpSpPr>
      <p:sp>
        <p:nvSpPr>
          <p:cNvPr id="6" name="Rectangle 5"/>
          <p:cNvSpPr/>
          <p:nvPr userDrawn="1"/>
        </p:nvSpPr>
        <p:spPr>
          <a:xfrm>
            <a:off x="5820937" y="12623180"/>
            <a:ext cx="12690088" cy="691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3"/>
          <p:cNvSpPr>
            <a:spLocks noGrp="1"/>
          </p:cNvSpPr>
          <p:nvPr>
            <p:ph type="pic" sz="quarter" idx="21"/>
          </p:nvPr>
        </p:nvSpPr>
        <p:spPr>
          <a:xfrm>
            <a:off x="13936717" y="3247697"/>
            <a:ext cx="7241628" cy="1287517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1687352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phone_devices of 3">
    <p:spTree>
      <p:nvGrpSpPr>
        <p:cNvPr id="1" name=""/>
        <p:cNvGrpSpPr/>
        <p:nvPr/>
      </p:nvGrpSpPr>
      <p:grpSpPr>
        <a:xfrm>
          <a:off x="0" y="0"/>
          <a:ext cx="0" cy="0"/>
          <a:chOff x="0" y="0"/>
          <a:chExt cx="0" cy="0"/>
        </a:xfrm>
      </p:grpSpPr>
      <p:sp>
        <p:nvSpPr>
          <p:cNvPr id="6" name="Rectangle 5"/>
          <p:cNvSpPr/>
          <p:nvPr userDrawn="1"/>
        </p:nvSpPr>
        <p:spPr>
          <a:xfrm>
            <a:off x="5820937" y="12623180"/>
            <a:ext cx="12690088" cy="691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3"/>
          <p:cNvSpPr>
            <a:spLocks noGrp="1"/>
          </p:cNvSpPr>
          <p:nvPr>
            <p:ph type="pic" sz="quarter" idx="21"/>
          </p:nvPr>
        </p:nvSpPr>
        <p:spPr>
          <a:xfrm>
            <a:off x="9253205" y="6230198"/>
            <a:ext cx="5756336" cy="102067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024360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am 2">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873008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
        <p:nvSpPr>
          <p:cNvPr id="15" name="Picture Placeholder 3"/>
          <p:cNvSpPr>
            <a:spLocks noGrp="1"/>
          </p:cNvSpPr>
          <p:nvPr>
            <p:ph type="pic" sz="quarter" idx="12"/>
          </p:nvPr>
        </p:nvSpPr>
        <p:spPr>
          <a:xfrm>
            <a:off x="1340370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
        <p:nvSpPr>
          <p:cNvPr id="25" name="Picture Placeholder 3"/>
          <p:cNvSpPr>
            <a:spLocks noGrp="1"/>
          </p:cNvSpPr>
          <p:nvPr>
            <p:ph type="pic" sz="quarter" idx="13"/>
          </p:nvPr>
        </p:nvSpPr>
        <p:spPr>
          <a:xfrm>
            <a:off x="800874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
        <p:nvSpPr>
          <p:cNvPr id="34" name="Picture Placeholder 3"/>
          <p:cNvSpPr>
            <a:spLocks noGrp="1"/>
          </p:cNvSpPr>
          <p:nvPr>
            <p:ph type="pic" sz="quarter" idx="14"/>
          </p:nvPr>
        </p:nvSpPr>
        <p:spPr>
          <a:xfrm>
            <a:off x="268236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459813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Laptop3">
    <p:spTree>
      <p:nvGrpSpPr>
        <p:cNvPr id="1" name=""/>
        <p:cNvGrpSpPr/>
        <p:nvPr/>
      </p:nvGrpSpPr>
      <p:grpSpPr>
        <a:xfrm>
          <a:off x="0" y="0"/>
          <a:ext cx="0" cy="0"/>
          <a:chOff x="0" y="0"/>
          <a:chExt cx="0" cy="0"/>
        </a:xfrm>
      </p:grpSpPr>
      <p:sp>
        <p:nvSpPr>
          <p:cNvPr id="16" name="Picture Placeholder 13"/>
          <p:cNvSpPr>
            <a:spLocks noGrp="1"/>
          </p:cNvSpPr>
          <p:nvPr>
            <p:ph type="pic" sz="quarter" idx="20"/>
          </p:nvPr>
        </p:nvSpPr>
        <p:spPr>
          <a:xfrm>
            <a:off x="8430952" y="4880132"/>
            <a:ext cx="7579234" cy="480261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13971657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elcome message 4">
    <p:spTree>
      <p:nvGrpSpPr>
        <p:cNvPr id="1" name=""/>
        <p:cNvGrpSpPr/>
        <p:nvPr/>
      </p:nvGrpSpPr>
      <p:grpSpPr>
        <a:xfrm>
          <a:off x="0" y="0"/>
          <a:ext cx="0" cy="0"/>
          <a:chOff x="0" y="0"/>
          <a:chExt cx="0" cy="0"/>
        </a:xfrm>
      </p:grpSpPr>
      <p:sp>
        <p:nvSpPr>
          <p:cNvPr id="4" name="Picture Placeholder 13"/>
          <p:cNvSpPr>
            <a:spLocks noGrp="1"/>
          </p:cNvSpPr>
          <p:nvPr>
            <p:ph type="pic" sz="quarter" idx="60"/>
          </p:nvPr>
        </p:nvSpPr>
        <p:spPr>
          <a:xfrm>
            <a:off x="-9015" y="0"/>
            <a:ext cx="15018554"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2" name="Rectangle 1"/>
          <p:cNvSpPr/>
          <p:nvPr userDrawn="1"/>
        </p:nvSpPr>
        <p:spPr>
          <a:xfrm>
            <a:off x="8675649" y="12578576"/>
            <a:ext cx="6958361" cy="7359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437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2" name="Rectangle 1"/>
          <p:cNvSpPr/>
          <p:nvPr userDrawn="1"/>
        </p:nvSpPr>
        <p:spPr>
          <a:xfrm>
            <a:off x="8675649" y="12533971"/>
            <a:ext cx="7069873" cy="10036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03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rojects 2">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1581848" y="6832600"/>
            <a:ext cx="5149152" cy="6883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8"/>
          </p:nvPr>
        </p:nvSpPr>
        <p:spPr>
          <a:xfrm>
            <a:off x="4156424" y="4572000"/>
            <a:ext cx="5149152" cy="6883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17776909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2281303" y="3335262"/>
            <a:ext cx="4496578" cy="5216031"/>
          </a:xfrm>
          <a:custGeom>
            <a:avLst/>
            <a:gdLst>
              <a:gd name="connsiteX0" fmla="*/ 2522219 w 5044439"/>
              <a:gd name="connsiteY0" fmla="*/ 0 h 5851550"/>
              <a:gd name="connsiteX1" fmla="*/ 5044439 w 5044439"/>
              <a:gd name="connsiteY1" fmla="*/ 1261110 h 5851550"/>
              <a:gd name="connsiteX2" fmla="*/ 5044439 w 5044439"/>
              <a:gd name="connsiteY2" fmla="*/ 4590440 h 5851550"/>
              <a:gd name="connsiteX3" fmla="*/ 2522219 w 5044439"/>
              <a:gd name="connsiteY3" fmla="*/ 5851550 h 5851550"/>
              <a:gd name="connsiteX4" fmla="*/ 0 w 5044439"/>
              <a:gd name="connsiteY4" fmla="*/ 4590440 h 5851550"/>
              <a:gd name="connsiteX5" fmla="*/ 0 w 5044439"/>
              <a:gd name="connsiteY5" fmla="*/ 1261110 h 58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439" h="5851550">
                <a:moveTo>
                  <a:pt x="2522219" y="0"/>
                </a:moveTo>
                <a:lnTo>
                  <a:pt x="5044439" y="1261110"/>
                </a:lnTo>
                <a:lnTo>
                  <a:pt x="5044439" y="4590440"/>
                </a:lnTo>
                <a:lnTo>
                  <a:pt x="2522219" y="5851550"/>
                </a:lnTo>
                <a:lnTo>
                  <a:pt x="0" y="4590440"/>
                </a:lnTo>
                <a:lnTo>
                  <a:pt x="0" y="1261110"/>
                </a:lnTo>
                <a:close/>
              </a:path>
            </a:pathLst>
          </a:custGeom>
          <a:effectLst/>
        </p:spPr>
        <p:txBody>
          <a:bodyPr wrap="square">
            <a:no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0311433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6148104"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2409748"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278926"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673232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etitors">
    <p:spTree>
      <p:nvGrpSpPr>
        <p:cNvPr id="1" name=""/>
        <p:cNvGrpSpPr/>
        <p:nvPr/>
      </p:nvGrpSpPr>
      <p:grpSpPr>
        <a:xfrm>
          <a:off x="0" y="0"/>
          <a:ext cx="0" cy="0"/>
          <a:chOff x="0" y="0"/>
          <a:chExt cx="0" cy="0"/>
        </a:xfrm>
      </p:grpSpPr>
      <p:sp>
        <p:nvSpPr>
          <p:cNvPr id="34" name="Picture Placeholder 13"/>
          <p:cNvSpPr>
            <a:spLocks noGrp="1"/>
          </p:cNvSpPr>
          <p:nvPr>
            <p:ph type="pic" sz="quarter" idx="14"/>
          </p:nvPr>
        </p:nvSpPr>
        <p:spPr>
          <a:xfrm>
            <a:off x="15291434" y="3411210"/>
            <a:ext cx="7434751" cy="8016884"/>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881951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Mission 2">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 y="4091685"/>
            <a:ext cx="12105684" cy="6769604"/>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96780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v4">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0"/>
            <a:ext cx="24377649" cy="13715999"/>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839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alf Picture Right">
    <p:spTree>
      <p:nvGrpSpPr>
        <p:cNvPr id="1" name=""/>
        <p:cNvGrpSpPr/>
        <p:nvPr/>
      </p:nvGrpSpPr>
      <p:grpSpPr>
        <a:xfrm>
          <a:off x="0" y="0"/>
          <a:ext cx="0" cy="0"/>
          <a:chOff x="0" y="0"/>
          <a:chExt cx="0" cy="0"/>
        </a:xfrm>
      </p:grpSpPr>
      <p:sp>
        <p:nvSpPr>
          <p:cNvPr id="39" name="Rectangle 38"/>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13"/>
          <p:cNvSpPr>
            <a:spLocks noGrp="1"/>
          </p:cNvSpPr>
          <p:nvPr>
            <p:ph type="pic" sz="quarter" idx="13"/>
          </p:nvPr>
        </p:nvSpPr>
        <p:spPr>
          <a:xfrm>
            <a:off x="12209415" y="0"/>
            <a:ext cx="12168235"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46295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icture Left">
    <p:spTree>
      <p:nvGrpSpPr>
        <p:cNvPr id="1" name=""/>
        <p:cNvGrpSpPr/>
        <p:nvPr/>
      </p:nvGrpSpPr>
      <p:grpSpPr>
        <a:xfrm>
          <a:off x="0" y="0"/>
          <a:ext cx="0" cy="0"/>
          <a:chOff x="0" y="0"/>
          <a:chExt cx="0" cy="0"/>
        </a:xfrm>
      </p:grpSpPr>
      <p:sp>
        <p:nvSpPr>
          <p:cNvPr id="2" name="Rectangle 1"/>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13"/>
          <p:cNvSpPr>
            <a:spLocks noGrp="1"/>
          </p:cNvSpPr>
          <p:nvPr>
            <p:ph type="pic" sz="quarter" idx="13"/>
          </p:nvPr>
        </p:nvSpPr>
        <p:spPr>
          <a:xfrm>
            <a:off x="0" y="0"/>
            <a:ext cx="12168235"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68562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2535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b="1" i="0">
                <a:solidFill>
                  <a:schemeClr val="tx1">
                    <a:tint val="75000"/>
                  </a:schemeClr>
                </a:solidFill>
                <a:latin typeface="Lato Bold" charset="0"/>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b="1" i="0">
                <a:solidFill>
                  <a:schemeClr val="tx1">
                    <a:tint val="75000"/>
                  </a:schemeClr>
                </a:solidFill>
                <a:latin typeface="Lato Bold" charset="0"/>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b="1" i="0">
                <a:solidFill>
                  <a:schemeClr val="tx1">
                    <a:tint val="75000"/>
                  </a:schemeClr>
                </a:solidFill>
                <a:latin typeface="Lato Bold" charset="0"/>
              </a:defRPr>
            </a:lvl1pPr>
          </a:lstStyle>
          <a:p>
            <a:fld id="{FCEE2C88-6C8F-484D-AF69-578F576B1F44}" type="slidenum">
              <a:rPr lang="en-US" smtClean="0"/>
              <a:pPr/>
              <a:t>‹#›</a:t>
            </a:fld>
            <a:endParaRPr lang="en-US" dirty="0"/>
          </a:p>
        </p:txBody>
      </p:sp>
      <p:sp>
        <p:nvSpPr>
          <p:cNvPr id="7" name="Rectangle 6"/>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a:solidFill>
                  <a:schemeClr val="accent1"/>
                </a:solidFill>
                <a:latin typeface="Lato Light"/>
                <a:cs typeface="Lato Light"/>
              </a:rPr>
              <a:t>www.</a:t>
            </a:r>
            <a:r>
              <a:rPr lang="en-US" sz="2400" dirty="0" err="1">
                <a:solidFill>
                  <a:schemeClr val="accent1"/>
                </a:solidFill>
                <a:latin typeface="Lato Light"/>
                <a:cs typeface="Lato Light"/>
              </a:rPr>
              <a:t>netspective</a:t>
            </a:r>
            <a:r>
              <a:rPr lang="id-ID" sz="2400" dirty="0">
                <a:solidFill>
                  <a:schemeClr val="accent1"/>
                </a:solidFill>
                <a:latin typeface="Lato Light"/>
                <a:cs typeface="Lato Light"/>
              </a:rPr>
              <a:t>.com</a:t>
            </a:r>
          </a:p>
          <a:p>
            <a:pPr algn="ctr"/>
            <a:r>
              <a:rPr lang="en-US" sz="2000" dirty="0">
                <a:solidFill>
                  <a:schemeClr val="tx2"/>
                </a:solidFill>
                <a:latin typeface="Lato Light"/>
                <a:cs typeface="Lato Light"/>
              </a:rPr>
              <a:t>© 2018 Netspective. All Rights Reserved. </a:t>
            </a:r>
            <a:endParaRPr lang="id-ID" sz="2000" dirty="0">
              <a:solidFill>
                <a:schemeClr val="tx2"/>
              </a:solidFill>
              <a:latin typeface="Lato Light"/>
              <a:cs typeface="Lato Light"/>
            </a:endParaRPr>
          </a:p>
        </p:txBody>
      </p:sp>
      <p:sp>
        <p:nvSpPr>
          <p:cNvPr id="8" name="Oval 7"/>
          <p:cNvSpPr/>
          <p:nvPr userDrawn="1"/>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9" name="TextBox 8"/>
          <p:cNvSpPr txBox="1"/>
          <p:nvPr userDrawn="1"/>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a:t>
            </a:fld>
            <a:endParaRPr lang="id-ID" sz="2800" b="1" i="0" dirty="0">
              <a:solidFill>
                <a:schemeClr val="bg1"/>
              </a:solidFill>
              <a:latin typeface="Lato Bold" charset="0"/>
              <a:cs typeface="Lato Bold"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47" r:id="rId1"/>
    <p:sldLayoutId id="2147483845" r:id="rId2"/>
    <p:sldLayoutId id="2147483822" r:id="rId3"/>
    <p:sldLayoutId id="2147483823" r:id="rId4"/>
    <p:sldLayoutId id="2147483811" r:id="rId5"/>
    <p:sldLayoutId id="2147483812" r:id="rId6"/>
    <p:sldLayoutId id="2147483806" r:id="rId7"/>
    <p:sldLayoutId id="2147483808" r:id="rId8"/>
    <p:sldLayoutId id="2147483804" r:id="rId9"/>
    <p:sldLayoutId id="2147483882" r:id="rId10"/>
    <p:sldLayoutId id="2147483844" r:id="rId11"/>
    <p:sldLayoutId id="2147483834" r:id="rId12"/>
    <p:sldLayoutId id="2147483840" r:id="rId13"/>
    <p:sldLayoutId id="2147483880" r:id="rId14"/>
    <p:sldLayoutId id="2147483893" r:id="rId15"/>
    <p:sldLayoutId id="2147483894" r:id="rId16"/>
    <p:sldLayoutId id="2147483902" r:id="rId17"/>
    <p:sldLayoutId id="2147483903" r:id="rId18"/>
    <p:sldLayoutId id="2147483914" r:id="rId19"/>
    <p:sldLayoutId id="2147483915" r:id="rId20"/>
    <p:sldLayoutId id="2147483916" r:id="rId2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fhirhunt.com/"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hirhunt.com/"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FA33DDB-14B8-4616-9365-34E52A491C99}"/>
              </a:ext>
            </a:extLst>
          </p:cNvPr>
          <p:cNvSpPr>
            <a:spLocks noGrp="1"/>
          </p:cNvSpPr>
          <p:nvPr>
            <p:ph type="pic" sz="quarter" idx="60"/>
          </p:nvPr>
        </p:nvSpPr>
        <p:spPr>
          <a:xfrm>
            <a:off x="-6914" y="-523"/>
            <a:ext cx="15018554" cy="13716000"/>
          </a:xfrm>
        </p:spPr>
      </p:sp>
      <p:pic>
        <p:nvPicPr>
          <p:cNvPr id="36" name="Picture 35">
            <a:extLst>
              <a:ext uri="{FF2B5EF4-FFF2-40B4-BE49-F238E27FC236}">
                <a16:creationId xmlns:a16="http://schemas.microsoft.com/office/drawing/2014/main" id="{59B646EA-6612-4C1C-BDAE-135954E0F3C9}"/>
              </a:ext>
            </a:extLst>
          </p:cNvPr>
          <p:cNvPicPr>
            <a:picLocks/>
          </p:cNvPicPr>
          <p:nvPr/>
        </p:nvPicPr>
        <p:blipFill rotWithShape="1">
          <a:blip r:embed="rId3">
            <a:extLst>
              <a:ext uri="{28A0092B-C50C-407E-A947-70E740481C1C}">
                <a14:useLocalDpi xmlns:a14="http://schemas.microsoft.com/office/drawing/2010/main" val="0"/>
              </a:ext>
            </a:extLst>
          </a:blip>
          <a:srcRect l="15290" r="27486"/>
          <a:stretch/>
        </p:blipFill>
        <p:spPr>
          <a:xfrm>
            <a:off x="-6914" y="-523"/>
            <a:ext cx="15014448" cy="13716000"/>
          </a:xfrm>
          <a:prstGeom prst="rect">
            <a:avLst/>
          </a:prstGeom>
        </p:spPr>
      </p:pic>
      <p:sp>
        <p:nvSpPr>
          <p:cNvPr id="23" name="Rectangle 22"/>
          <p:cNvSpPr/>
          <p:nvPr/>
        </p:nvSpPr>
        <p:spPr>
          <a:xfrm>
            <a:off x="-6914" y="-523"/>
            <a:ext cx="15018554" cy="13716000"/>
          </a:xfrm>
          <a:prstGeom prst="rect">
            <a:avLst/>
          </a:prstGeom>
          <a:solidFill>
            <a:srgbClr val="00206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p:cNvSpPr txBox="1">
            <a:spLocks/>
          </p:cNvSpPr>
          <p:nvPr/>
        </p:nvSpPr>
        <p:spPr>
          <a:xfrm>
            <a:off x="18217967" y="8893154"/>
            <a:ext cx="5430926" cy="19147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Users can assert license of products and services based on their implementation experience, which ensures product information accuracy</a:t>
            </a:r>
          </a:p>
        </p:txBody>
      </p:sp>
      <p:sp>
        <p:nvSpPr>
          <p:cNvPr id="13" name="TextBox 12"/>
          <p:cNvSpPr txBox="1"/>
          <p:nvPr/>
        </p:nvSpPr>
        <p:spPr>
          <a:xfrm>
            <a:off x="18362389" y="8164448"/>
            <a:ext cx="4929555" cy="830997"/>
          </a:xfrm>
          <a:prstGeom prst="rect">
            <a:avLst/>
          </a:prstGeom>
          <a:noFill/>
        </p:spPr>
        <p:txBody>
          <a:bodyPr wrap="square" rtlCol="0" anchor="ctr" anchorCtr="0">
            <a:spAutoFit/>
          </a:bodyPr>
          <a:lstStyle/>
          <a:p>
            <a:r>
              <a:rPr lang="en-US" sz="2400" b="1" dirty="0">
                <a:solidFill>
                  <a:schemeClr val="tx2"/>
                </a:solidFill>
                <a:latin typeface="Lato Black" charset="0"/>
                <a:ea typeface="Lato Black" charset="0"/>
                <a:cs typeface="Lato Black" charset="0"/>
              </a:rPr>
              <a:t>CUSTOMER REPORTED INTEGRATION (ASSERTION)</a:t>
            </a:r>
          </a:p>
        </p:txBody>
      </p:sp>
      <p:sp>
        <p:nvSpPr>
          <p:cNvPr id="18" name="Subtitle 2"/>
          <p:cNvSpPr txBox="1">
            <a:spLocks/>
          </p:cNvSpPr>
          <p:nvPr/>
        </p:nvSpPr>
        <p:spPr>
          <a:xfrm>
            <a:off x="18217967" y="3161777"/>
            <a:ext cx="5430927" cy="19147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FHIR Hunt will let users share and discover digital health interoperable products. Customers can comment and rate based on their hands on experience.</a:t>
            </a:r>
          </a:p>
        </p:txBody>
      </p:sp>
      <p:sp>
        <p:nvSpPr>
          <p:cNvPr id="19" name="TextBox 18"/>
          <p:cNvSpPr txBox="1"/>
          <p:nvPr/>
        </p:nvSpPr>
        <p:spPr>
          <a:xfrm>
            <a:off x="18362389" y="2397988"/>
            <a:ext cx="4761240" cy="830997"/>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DISCOVER TRENDING DIGITAL </a:t>
            </a:r>
          </a:p>
          <a:p>
            <a:r>
              <a:rPr lang="en-US" sz="2400" b="1" dirty="0">
                <a:solidFill>
                  <a:schemeClr val="tx2"/>
                </a:solidFill>
                <a:latin typeface="Lato Black" charset="0"/>
                <a:ea typeface="Lato Black" charset="0"/>
                <a:cs typeface="Lato Black" charset="0"/>
              </a:rPr>
              <a:t>INTEROPERABLE PRODUCTS</a:t>
            </a:r>
          </a:p>
        </p:txBody>
      </p:sp>
      <p:sp>
        <p:nvSpPr>
          <p:cNvPr id="27" name="Subtitle 2"/>
          <p:cNvSpPr txBox="1">
            <a:spLocks/>
          </p:cNvSpPr>
          <p:nvPr/>
        </p:nvSpPr>
        <p:spPr>
          <a:xfrm>
            <a:off x="18217967" y="5999990"/>
            <a:ext cx="5430926" cy="19147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Vendor of the listed digital health interoperable product is invited to claim and curate information which facilitates to provide a competitive listing.</a:t>
            </a:r>
          </a:p>
        </p:txBody>
      </p:sp>
      <p:sp>
        <p:nvSpPr>
          <p:cNvPr id="28" name="TextBox 27"/>
          <p:cNvSpPr txBox="1"/>
          <p:nvPr/>
        </p:nvSpPr>
        <p:spPr>
          <a:xfrm>
            <a:off x="18362389" y="5256624"/>
            <a:ext cx="5386411" cy="830997"/>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VENDOR REPORTED INTEGRATION</a:t>
            </a:r>
            <a:br>
              <a:rPr lang="en-US" sz="2400" b="1" dirty="0">
                <a:solidFill>
                  <a:schemeClr val="tx2"/>
                </a:solidFill>
                <a:latin typeface="Lato Black" charset="0"/>
                <a:ea typeface="Lato Black" charset="0"/>
                <a:cs typeface="Lato Black" charset="0"/>
              </a:rPr>
            </a:br>
            <a:r>
              <a:rPr lang="en-US" sz="2400" b="1" dirty="0">
                <a:solidFill>
                  <a:schemeClr val="tx2"/>
                </a:solidFill>
                <a:latin typeface="Lato Black" charset="0"/>
                <a:ea typeface="Lato Black" charset="0"/>
                <a:cs typeface="Lato Black" charset="0"/>
              </a:rPr>
              <a:t>(CLAIMING PRODUCT)</a:t>
            </a:r>
          </a:p>
        </p:txBody>
      </p:sp>
      <p:sp>
        <p:nvSpPr>
          <p:cNvPr id="46" name="TextBox 45"/>
          <p:cNvSpPr txBox="1"/>
          <p:nvPr/>
        </p:nvSpPr>
        <p:spPr>
          <a:xfrm>
            <a:off x="16362304" y="4931615"/>
            <a:ext cx="1425468" cy="2246769"/>
          </a:xfrm>
          <a:prstGeom prst="rect">
            <a:avLst/>
          </a:prstGeom>
          <a:noFill/>
        </p:spPr>
        <p:txBody>
          <a:bodyPr wrap="square" rtlCol="0">
            <a:spAutoFit/>
          </a:bodyPr>
          <a:lstStyle/>
          <a:p>
            <a:pPr algn="ctr"/>
            <a:r>
              <a:rPr lang="en-US" sz="14000" b="1" dirty="0">
                <a:solidFill>
                  <a:schemeClr val="bg1">
                    <a:lumMod val="95000"/>
                  </a:schemeClr>
                </a:solidFill>
                <a:latin typeface="Lato Heavy" charset="0"/>
                <a:ea typeface="Lato Heavy" charset="0"/>
                <a:cs typeface="Lato Heavy" charset="0"/>
              </a:rPr>
              <a:t>2</a:t>
            </a:r>
          </a:p>
        </p:txBody>
      </p:sp>
      <p:sp>
        <p:nvSpPr>
          <p:cNvPr id="47" name="TextBox 46"/>
          <p:cNvSpPr txBox="1"/>
          <p:nvPr/>
        </p:nvSpPr>
        <p:spPr>
          <a:xfrm>
            <a:off x="16362304" y="7738033"/>
            <a:ext cx="1425468" cy="2246769"/>
          </a:xfrm>
          <a:prstGeom prst="rect">
            <a:avLst/>
          </a:prstGeom>
          <a:noFill/>
        </p:spPr>
        <p:txBody>
          <a:bodyPr wrap="square" rtlCol="0">
            <a:spAutoFit/>
          </a:bodyPr>
          <a:lstStyle/>
          <a:p>
            <a:pPr algn="ctr"/>
            <a:r>
              <a:rPr lang="en-US" sz="14000" b="1" dirty="0">
                <a:solidFill>
                  <a:schemeClr val="bg1">
                    <a:lumMod val="95000"/>
                  </a:schemeClr>
                </a:solidFill>
                <a:latin typeface="Lato Heavy" charset="0"/>
                <a:ea typeface="Lato Heavy" charset="0"/>
                <a:cs typeface="Lato Heavy" charset="0"/>
              </a:rPr>
              <a:t>3</a:t>
            </a:r>
          </a:p>
        </p:txBody>
      </p:sp>
      <p:sp>
        <p:nvSpPr>
          <p:cNvPr id="48" name="TextBox 47"/>
          <p:cNvSpPr txBox="1"/>
          <p:nvPr/>
        </p:nvSpPr>
        <p:spPr>
          <a:xfrm>
            <a:off x="16362304" y="2125197"/>
            <a:ext cx="1425468" cy="2246769"/>
          </a:xfrm>
          <a:prstGeom prst="rect">
            <a:avLst/>
          </a:prstGeom>
          <a:noFill/>
        </p:spPr>
        <p:txBody>
          <a:bodyPr wrap="square" rtlCol="0">
            <a:spAutoFit/>
          </a:bodyPr>
          <a:lstStyle/>
          <a:p>
            <a:pPr algn="ctr"/>
            <a:r>
              <a:rPr lang="en-US" sz="14000" b="1" dirty="0">
                <a:solidFill>
                  <a:schemeClr val="bg1">
                    <a:lumMod val="95000"/>
                  </a:schemeClr>
                </a:solidFill>
                <a:latin typeface="Lato Heavy" charset="0"/>
                <a:ea typeface="Lato Heavy" charset="0"/>
                <a:cs typeface="Lato Heavy" charset="0"/>
              </a:rPr>
              <a:t>1</a:t>
            </a:r>
          </a:p>
        </p:txBody>
      </p:sp>
      <p:sp>
        <p:nvSpPr>
          <p:cNvPr id="21" name="TextBox 20"/>
          <p:cNvSpPr txBox="1"/>
          <p:nvPr/>
        </p:nvSpPr>
        <p:spPr>
          <a:xfrm>
            <a:off x="9454735" y="506124"/>
            <a:ext cx="5149940" cy="6419706"/>
          </a:xfrm>
          <a:prstGeom prst="rect">
            <a:avLst/>
          </a:prstGeom>
          <a:noFill/>
        </p:spPr>
        <p:txBody>
          <a:bodyPr wrap="square" rtlCol="0" anchor="ctr" anchorCtr="0">
            <a:spAutoFit/>
          </a:bodyPr>
          <a:lstStyle/>
          <a:p>
            <a:pPr>
              <a:lnSpc>
                <a:spcPts val="7060"/>
              </a:lnSpc>
            </a:pPr>
            <a:r>
              <a:rPr lang="en-US" sz="6000" b="1" spc="200" dirty="0">
                <a:solidFill>
                  <a:schemeClr val="bg1"/>
                </a:solidFill>
                <a:latin typeface="Lato Black" charset="0"/>
                <a:ea typeface="Lato Black" charset="0"/>
                <a:cs typeface="Lato Black" charset="0"/>
              </a:rPr>
              <a:t>FHIR </a:t>
            </a:r>
            <a:r>
              <a:rPr lang="en-US" sz="6000" b="1" spc="200" dirty="0">
                <a:solidFill>
                  <a:srgbClr val="FF6600"/>
                </a:solidFill>
                <a:latin typeface="Lato Black" charset="0"/>
                <a:ea typeface="Lato Black" charset="0"/>
                <a:cs typeface="Lato Black" charset="0"/>
              </a:rPr>
              <a:t>Hunt</a:t>
            </a:r>
          </a:p>
          <a:p>
            <a:r>
              <a:rPr lang="en-US" sz="3200" dirty="0">
                <a:solidFill>
                  <a:schemeClr val="bg1"/>
                </a:solidFill>
                <a:latin typeface="Lato Light" charset="0"/>
                <a:ea typeface="Lato Light" charset="0"/>
                <a:cs typeface="Lato Light" charset="0"/>
              </a:rPr>
              <a:t>“FHIR Hunt” community portal (www.fhirhunt.com) is an online and real-time, continuously update, Digital Health Interoperability Apps Roundtable, which will let users share and discover new Health Data Exchange and Healthcare IT Integration related products and services. </a:t>
            </a:r>
          </a:p>
        </p:txBody>
      </p:sp>
      <p:sp>
        <p:nvSpPr>
          <p:cNvPr id="22" name="Subtitle 2"/>
          <p:cNvSpPr txBox="1">
            <a:spLocks/>
          </p:cNvSpPr>
          <p:nvPr/>
        </p:nvSpPr>
        <p:spPr>
          <a:xfrm>
            <a:off x="9320923" y="7230737"/>
            <a:ext cx="5283752" cy="55237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840"/>
              </a:lnSpc>
            </a:pPr>
            <a:r>
              <a:rPr lang="en-US" dirty="0">
                <a:solidFill>
                  <a:schemeClr val="bg1"/>
                </a:solidFill>
                <a:latin typeface="Lato Light" charset="0"/>
                <a:ea typeface="Lato Light" charset="0"/>
                <a:cs typeface="Lato Light" charset="0"/>
              </a:rPr>
              <a:t>Users can submit Digital Health Interoperability products which are listed in a linear format by day. The site would include a comments system and a voting system similar to Hacker News or Reddit. The products with the most votes would rise to the top of each day’s list. It would be owned and operated by </a:t>
            </a:r>
            <a:r>
              <a:rPr lang="en-US" dirty="0" err="1">
                <a:solidFill>
                  <a:schemeClr val="bg1"/>
                </a:solidFill>
                <a:latin typeface="Lato Light" charset="0"/>
                <a:ea typeface="Lato Light" charset="0"/>
                <a:cs typeface="Lato Light" charset="0"/>
              </a:rPr>
              <a:t>Netspective</a:t>
            </a:r>
            <a:r>
              <a:rPr lang="en-US" dirty="0">
                <a:solidFill>
                  <a:schemeClr val="bg1"/>
                </a:solidFill>
                <a:latin typeface="Lato Light" charset="0"/>
                <a:ea typeface="Lato Light" charset="0"/>
                <a:cs typeface="Lato Light" charset="0"/>
              </a:rPr>
              <a:t> Media but might be a great product for the community.</a:t>
            </a:r>
          </a:p>
        </p:txBody>
      </p:sp>
      <p:sp>
        <p:nvSpPr>
          <p:cNvPr id="17" name="TextBox 16">
            <a:extLst>
              <a:ext uri="{FF2B5EF4-FFF2-40B4-BE49-F238E27FC236}">
                <a16:creationId xmlns:a16="http://schemas.microsoft.com/office/drawing/2014/main" id="{C5509F7C-1D05-4A5B-B13A-AA31847F7C5E}"/>
              </a:ext>
            </a:extLst>
          </p:cNvPr>
          <p:cNvSpPr txBox="1"/>
          <p:nvPr/>
        </p:nvSpPr>
        <p:spPr>
          <a:xfrm>
            <a:off x="16362304" y="10544450"/>
            <a:ext cx="1425468" cy="2246769"/>
          </a:xfrm>
          <a:prstGeom prst="rect">
            <a:avLst/>
          </a:prstGeom>
          <a:noFill/>
        </p:spPr>
        <p:txBody>
          <a:bodyPr wrap="square" rtlCol="0">
            <a:spAutoFit/>
          </a:bodyPr>
          <a:lstStyle/>
          <a:p>
            <a:pPr algn="ctr"/>
            <a:r>
              <a:rPr lang="en-US" sz="14000" b="1" dirty="0">
                <a:solidFill>
                  <a:schemeClr val="bg1">
                    <a:lumMod val="95000"/>
                  </a:schemeClr>
                </a:solidFill>
                <a:latin typeface="Lato Heavy" charset="0"/>
                <a:ea typeface="Lato Heavy" charset="0"/>
                <a:cs typeface="Lato Heavy" charset="0"/>
              </a:rPr>
              <a:t>4</a:t>
            </a:r>
          </a:p>
        </p:txBody>
      </p:sp>
      <p:sp>
        <p:nvSpPr>
          <p:cNvPr id="20" name="Subtitle 2">
            <a:extLst>
              <a:ext uri="{FF2B5EF4-FFF2-40B4-BE49-F238E27FC236}">
                <a16:creationId xmlns:a16="http://schemas.microsoft.com/office/drawing/2014/main" id="{D76CCF04-6DB7-4A6A-9CCA-74717853F228}"/>
              </a:ext>
            </a:extLst>
          </p:cNvPr>
          <p:cNvSpPr txBox="1">
            <a:spLocks/>
          </p:cNvSpPr>
          <p:nvPr/>
        </p:nvSpPr>
        <p:spPr>
          <a:xfrm>
            <a:off x="18217967" y="11632375"/>
            <a:ext cx="5430926" cy="19147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People can watch the entire site or specific products/solutions and get email alert when anything is updated about the project.</a:t>
            </a:r>
          </a:p>
        </p:txBody>
      </p:sp>
      <p:sp>
        <p:nvSpPr>
          <p:cNvPr id="24" name="TextBox 23">
            <a:extLst>
              <a:ext uri="{FF2B5EF4-FFF2-40B4-BE49-F238E27FC236}">
                <a16:creationId xmlns:a16="http://schemas.microsoft.com/office/drawing/2014/main" id="{1FAC5C2D-C11B-477D-A8C8-0EBB9AAA5E78}"/>
              </a:ext>
            </a:extLst>
          </p:cNvPr>
          <p:cNvSpPr txBox="1"/>
          <p:nvPr/>
        </p:nvSpPr>
        <p:spPr>
          <a:xfrm>
            <a:off x="18362389" y="10870348"/>
            <a:ext cx="4192173" cy="830997"/>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WATCH OR SUBSCRIBE TO </a:t>
            </a:r>
          </a:p>
          <a:p>
            <a:r>
              <a:rPr lang="en-US" sz="2400" b="1" dirty="0">
                <a:solidFill>
                  <a:schemeClr val="tx2"/>
                </a:solidFill>
                <a:latin typeface="Lato Black" charset="0"/>
                <a:ea typeface="Lato Black" charset="0"/>
                <a:cs typeface="Lato Black" charset="0"/>
              </a:rPr>
              <a:t>PRODUCT UPDATES</a:t>
            </a:r>
          </a:p>
        </p:txBody>
      </p:sp>
      <p:pic>
        <p:nvPicPr>
          <p:cNvPr id="7" name="Picture 6">
            <a:extLst>
              <a:ext uri="{FF2B5EF4-FFF2-40B4-BE49-F238E27FC236}">
                <a16:creationId xmlns:a16="http://schemas.microsoft.com/office/drawing/2014/main" id="{226FAEF0-E345-4DD6-BBBF-FFC86F47A95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66026" y="551211"/>
            <a:ext cx="5430927" cy="1112254"/>
          </a:xfrm>
          <a:prstGeom prst="rect">
            <a:avLst/>
          </a:prstGeom>
        </p:spPr>
      </p:pic>
      <p:pic>
        <p:nvPicPr>
          <p:cNvPr id="15" name="Picture 14">
            <a:extLst>
              <a:ext uri="{FF2B5EF4-FFF2-40B4-BE49-F238E27FC236}">
                <a16:creationId xmlns:a16="http://schemas.microsoft.com/office/drawing/2014/main" id="{FDA8A5C9-DEEB-4C50-806E-8116B7499F6B}"/>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32760" y="3644324"/>
            <a:ext cx="3904734" cy="1189373"/>
          </a:xfrm>
          <a:prstGeom prst="rect">
            <a:avLst/>
          </a:prstGeom>
        </p:spPr>
      </p:pic>
      <p:pic>
        <p:nvPicPr>
          <p:cNvPr id="25" name="Picture 24">
            <a:extLst>
              <a:ext uri="{FF2B5EF4-FFF2-40B4-BE49-F238E27FC236}">
                <a16:creationId xmlns:a16="http://schemas.microsoft.com/office/drawing/2014/main" id="{F1E4F120-7E9E-46F5-A5F2-BD37B1433541}"/>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062071" y="2059208"/>
            <a:ext cx="1189373" cy="1189373"/>
          </a:xfrm>
          <a:prstGeom prst="rect">
            <a:avLst/>
          </a:prstGeom>
        </p:spPr>
      </p:pic>
      <p:pic>
        <p:nvPicPr>
          <p:cNvPr id="30" name="Picture 29">
            <a:extLst>
              <a:ext uri="{FF2B5EF4-FFF2-40B4-BE49-F238E27FC236}">
                <a16:creationId xmlns:a16="http://schemas.microsoft.com/office/drawing/2014/main" id="{39CEA92D-4766-457B-BD4F-DEAA945B0112}"/>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32758" y="551211"/>
            <a:ext cx="4048001" cy="1232000"/>
          </a:xfrm>
          <a:prstGeom prst="rect">
            <a:avLst/>
          </a:prstGeom>
        </p:spPr>
      </p:pic>
    </p:spTree>
    <p:extLst>
      <p:ext uri="{BB962C8B-B14F-4D97-AF65-F5344CB8AC3E}">
        <p14:creationId xmlns:p14="http://schemas.microsoft.com/office/powerpoint/2010/main" val="849897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ight Triangle 52"/>
          <p:cNvSpPr/>
          <p:nvPr/>
        </p:nvSpPr>
        <p:spPr>
          <a:xfrm rot="5400000" flipV="1">
            <a:off x="7178665" y="-5952029"/>
            <a:ext cx="11246953" cy="2315101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07330" y="538843"/>
            <a:ext cx="4294765" cy="1446550"/>
          </a:xfrm>
          <a:prstGeom prst="rect">
            <a:avLst/>
          </a:prstGeom>
        </p:spPr>
        <p:txBody>
          <a:bodyPr wrap="none">
            <a:spAutoFit/>
          </a:bodyPr>
          <a:lstStyle/>
          <a:p>
            <a:r>
              <a:rPr lang="en-US" sz="8800" b="1" dirty="0">
                <a:solidFill>
                  <a:schemeClr val="tx2"/>
                </a:solidFill>
                <a:latin typeface="Lato" charset="0"/>
                <a:ea typeface="Lato" charset="0"/>
                <a:cs typeface="Lato" charset="0"/>
              </a:rPr>
              <a:t>Content</a:t>
            </a:r>
            <a:endParaRPr lang="id-ID" sz="8800" b="1" dirty="0">
              <a:solidFill>
                <a:schemeClr val="tx2"/>
              </a:solidFill>
              <a:latin typeface="Lato" charset="0"/>
              <a:ea typeface="Lato" charset="0"/>
              <a:cs typeface="Lato" charset="0"/>
            </a:endParaRPr>
          </a:p>
        </p:txBody>
      </p:sp>
      <p:sp>
        <p:nvSpPr>
          <p:cNvPr id="31" name="Subtitle 2">
            <a:extLst>
              <a:ext uri="{FF2B5EF4-FFF2-40B4-BE49-F238E27FC236}">
                <a16:creationId xmlns:a16="http://schemas.microsoft.com/office/drawing/2014/main" id="{7D196DB2-A0E0-44BA-B10C-B902769DE0CD}"/>
              </a:ext>
            </a:extLst>
          </p:cNvPr>
          <p:cNvSpPr txBox="1">
            <a:spLocks/>
          </p:cNvSpPr>
          <p:nvPr/>
        </p:nvSpPr>
        <p:spPr>
          <a:xfrm>
            <a:off x="987467" y="1789445"/>
            <a:ext cx="3599965" cy="76873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200" dirty="0"/>
              <a:t>Add new product</a:t>
            </a:r>
          </a:p>
        </p:txBody>
      </p:sp>
      <p:sp>
        <p:nvSpPr>
          <p:cNvPr id="28" name="Oval 27"/>
          <p:cNvSpPr/>
          <p:nvPr/>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29" name="TextBox 28"/>
          <p:cNvSpPr txBox="1"/>
          <p:nvPr/>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10</a:t>
            </a:fld>
            <a:endParaRPr lang="id-ID" sz="2800" b="1" i="0" dirty="0">
              <a:solidFill>
                <a:schemeClr val="bg1"/>
              </a:solidFill>
              <a:latin typeface="Lato Bold" charset="0"/>
              <a:cs typeface="Lato Bold" charset="0"/>
            </a:endParaRPr>
          </a:p>
        </p:txBody>
      </p:sp>
      <p:sp>
        <p:nvSpPr>
          <p:cNvPr id="33" name="TextBox 32">
            <a:extLst>
              <a:ext uri="{FF2B5EF4-FFF2-40B4-BE49-F238E27FC236}">
                <a16:creationId xmlns:a16="http://schemas.microsoft.com/office/drawing/2014/main" id="{2D27DAB9-05BB-44BE-B6CB-39F5719B54AE}"/>
              </a:ext>
            </a:extLst>
          </p:cNvPr>
          <p:cNvSpPr txBox="1"/>
          <p:nvPr/>
        </p:nvSpPr>
        <p:spPr>
          <a:xfrm>
            <a:off x="11091847" y="3859511"/>
            <a:ext cx="2313002" cy="461665"/>
          </a:xfrm>
          <a:prstGeom prst="rect">
            <a:avLst/>
          </a:prstGeom>
          <a:noFill/>
        </p:spPr>
        <p:txBody>
          <a:bodyPr wrap="square" rtlCol="0">
            <a:spAutoFit/>
          </a:bodyPr>
          <a:lstStyle/>
          <a:p>
            <a:r>
              <a:rPr lang="en-US" sz="2400" dirty="0"/>
              <a:t>Category</a:t>
            </a:r>
          </a:p>
        </p:txBody>
      </p:sp>
      <p:sp>
        <p:nvSpPr>
          <p:cNvPr id="34" name="Rounded Rectangle 167">
            <a:extLst>
              <a:ext uri="{FF2B5EF4-FFF2-40B4-BE49-F238E27FC236}">
                <a16:creationId xmlns:a16="http://schemas.microsoft.com/office/drawing/2014/main" id="{C518216F-0B31-4430-BFBA-0C5F15BE27A0}"/>
              </a:ext>
            </a:extLst>
          </p:cNvPr>
          <p:cNvSpPr/>
          <p:nvPr/>
        </p:nvSpPr>
        <p:spPr>
          <a:xfrm>
            <a:off x="10881274" y="1925203"/>
            <a:ext cx="11795760" cy="10475070"/>
          </a:xfrm>
          <a:prstGeom prst="roundRect">
            <a:avLst>
              <a:gd name="adj" fmla="val 232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78FE4575-D7EC-4A48-AD61-03A67FFB0A46}"/>
              </a:ext>
            </a:extLst>
          </p:cNvPr>
          <p:cNvCxnSpPr>
            <a:cxnSpLocks/>
          </p:cNvCxnSpPr>
          <p:nvPr/>
        </p:nvCxnSpPr>
        <p:spPr>
          <a:xfrm>
            <a:off x="11040424" y="4456380"/>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1BA954-CABA-4463-92B9-1FC804216BC0}"/>
              </a:ext>
            </a:extLst>
          </p:cNvPr>
          <p:cNvCxnSpPr>
            <a:cxnSpLocks/>
          </p:cNvCxnSpPr>
          <p:nvPr/>
        </p:nvCxnSpPr>
        <p:spPr>
          <a:xfrm>
            <a:off x="11040424" y="5188453"/>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4F0C933-E501-4B34-81AA-806442846FFA}"/>
              </a:ext>
            </a:extLst>
          </p:cNvPr>
          <p:cNvCxnSpPr>
            <a:cxnSpLocks/>
          </p:cNvCxnSpPr>
          <p:nvPr/>
        </p:nvCxnSpPr>
        <p:spPr>
          <a:xfrm>
            <a:off x="11040424" y="5920526"/>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8C1B9-FD3E-40C7-BFB5-1D9D05A6D8B6}"/>
              </a:ext>
            </a:extLst>
          </p:cNvPr>
          <p:cNvCxnSpPr>
            <a:cxnSpLocks/>
          </p:cNvCxnSpPr>
          <p:nvPr/>
        </p:nvCxnSpPr>
        <p:spPr>
          <a:xfrm>
            <a:off x="11040424" y="6652599"/>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3C6585-19D4-4732-B9F3-ED919A94FA49}"/>
              </a:ext>
            </a:extLst>
          </p:cNvPr>
          <p:cNvCxnSpPr>
            <a:cxnSpLocks/>
          </p:cNvCxnSpPr>
          <p:nvPr/>
        </p:nvCxnSpPr>
        <p:spPr>
          <a:xfrm>
            <a:off x="11040424" y="7384672"/>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9FC66F-D694-47C1-A5F7-9F4C8C9FC91A}"/>
              </a:ext>
            </a:extLst>
          </p:cNvPr>
          <p:cNvCxnSpPr>
            <a:cxnSpLocks/>
          </p:cNvCxnSpPr>
          <p:nvPr/>
        </p:nvCxnSpPr>
        <p:spPr>
          <a:xfrm>
            <a:off x="11040424" y="8116745"/>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DE5FCDA-B407-4E77-9861-9AA49D2F32D8}"/>
              </a:ext>
            </a:extLst>
          </p:cNvPr>
          <p:cNvCxnSpPr>
            <a:cxnSpLocks/>
          </p:cNvCxnSpPr>
          <p:nvPr/>
        </p:nvCxnSpPr>
        <p:spPr>
          <a:xfrm>
            <a:off x="11040424" y="10089123"/>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878E7BF-D983-46EF-9CCF-E7E41BCF8EAD}"/>
              </a:ext>
            </a:extLst>
          </p:cNvPr>
          <p:cNvSpPr txBox="1"/>
          <p:nvPr/>
        </p:nvSpPr>
        <p:spPr>
          <a:xfrm>
            <a:off x="11091847" y="4591584"/>
            <a:ext cx="2313002" cy="461665"/>
          </a:xfrm>
          <a:prstGeom prst="rect">
            <a:avLst/>
          </a:prstGeom>
          <a:noFill/>
        </p:spPr>
        <p:txBody>
          <a:bodyPr wrap="square" rtlCol="0">
            <a:spAutoFit/>
          </a:bodyPr>
          <a:lstStyle/>
          <a:p>
            <a:r>
              <a:rPr lang="en-US" sz="2400" dirty="0"/>
              <a:t>Name</a:t>
            </a:r>
          </a:p>
        </p:txBody>
      </p:sp>
      <p:sp>
        <p:nvSpPr>
          <p:cNvPr id="47" name="TextBox 46">
            <a:extLst>
              <a:ext uri="{FF2B5EF4-FFF2-40B4-BE49-F238E27FC236}">
                <a16:creationId xmlns:a16="http://schemas.microsoft.com/office/drawing/2014/main" id="{AA17F3A4-04A0-4EEF-A1F6-B271F73AE326}"/>
              </a:ext>
            </a:extLst>
          </p:cNvPr>
          <p:cNvSpPr txBox="1"/>
          <p:nvPr/>
        </p:nvSpPr>
        <p:spPr>
          <a:xfrm>
            <a:off x="11091847" y="5323657"/>
            <a:ext cx="2313002" cy="461665"/>
          </a:xfrm>
          <a:prstGeom prst="rect">
            <a:avLst/>
          </a:prstGeom>
          <a:noFill/>
        </p:spPr>
        <p:txBody>
          <a:bodyPr wrap="square" rtlCol="0">
            <a:spAutoFit/>
          </a:bodyPr>
          <a:lstStyle/>
          <a:p>
            <a:r>
              <a:rPr lang="en-US" sz="2400" dirty="0"/>
              <a:t>Link</a:t>
            </a:r>
          </a:p>
        </p:txBody>
      </p:sp>
      <p:sp>
        <p:nvSpPr>
          <p:cNvPr id="48" name="TextBox 47">
            <a:extLst>
              <a:ext uri="{FF2B5EF4-FFF2-40B4-BE49-F238E27FC236}">
                <a16:creationId xmlns:a16="http://schemas.microsoft.com/office/drawing/2014/main" id="{E8F3F0A0-7456-4BCC-8BED-A5BCFEB2D3DD}"/>
              </a:ext>
            </a:extLst>
          </p:cNvPr>
          <p:cNvSpPr txBox="1"/>
          <p:nvPr/>
        </p:nvSpPr>
        <p:spPr>
          <a:xfrm>
            <a:off x="11091847" y="6055730"/>
            <a:ext cx="2313002" cy="461665"/>
          </a:xfrm>
          <a:prstGeom prst="rect">
            <a:avLst/>
          </a:prstGeom>
          <a:noFill/>
        </p:spPr>
        <p:txBody>
          <a:bodyPr wrap="square" rtlCol="0">
            <a:spAutoFit/>
          </a:bodyPr>
          <a:lstStyle/>
          <a:p>
            <a:r>
              <a:rPr lang="en-US" sz="2400" dirty="0"/>
              <a:t>Business Model</a:t>
            </a:r>
          </a:p>
        </p:txBody>
      </p:sp>
      <p:sp>
        <p:nvSpPr>
          <p:cNvPr id="49" name="TextBox 48">
            <a:extLst>
              <a:ext uri="{FF2B5EF4-FFF2-40B4-BE49-F238E27FC236}">
                <a16:creationId xmlns:a16="http://schemas.microsoft.com/office/drawing/2014/main" id="{279D17E6-B8D9-4C40-A89B-15241E36B187}"/>
              </a:ext>
            </a:extLst>
          </p:cNvPr>
          <p:cNvSpPr txBox="1"/>
          <p:nvPr/>
        </p:nvSpPr>
        <p:spPr>
          <a:xfrm>
            <a:off x="11091847" y="6787803"/>
            <a:ext cx="3126243" cy="461665"/>
          </a:xfrm>
          <a:prstGeom prst="rect">
            <a:avLst/>
          </a:prstGeom>
          <a:noFill/>
        </p:spPr>
        <p:txBody>
          <a:bodyPr wrap="square" rtlCol="0">
            <a:spAutoFit/>
          </a:bodyPr>
          <a:lstStyle/>
          <a:p>
            <a:r>
              <a:rPr lang="en-US" sz="2400" dirty="0"/>
              <a:t>Open Source License</a:t>
            </a:r>
          </a:p>
        </p:txBody>
      </p:sp>
      <p:sp>
        <p:nvSpPr>
          <p:cNvPr id="50" name="TextBox 49">
            <a:extLst>
              <a:ext uri="{FF2B5EF4-FFF2-40B4-BE49-F238E27FC236}">
                <a16:creationId xmlns:a16="http://schemas.microsoft.com/office/drawing/2014/main" id="{37B24408-3EF5-4F64-8214-5A7EE61AFB23}"/>
              </a:ext>
            </a:extLst>
          </p:cNvPr>
          <p:cNvSpPr txBox="1"/>
          <p:nvPr/>
        </p:nvSpPr>
        <p:spPr>
          <a:xfrm>
            <a:off x="11091847" y="7519876"/>
            <a:ext cx="2313002" cy="461665"/>
          </a:xfrm>
          <a:prstGeom prst="rect">
            <a:avLst/>
          </a:prstGeom>
          <a:noFill/>
        </p:spPr>
        <p:txBody>
          <a:bodyPr wrap="square" rtlCol="0">
            <a:spAutoFit/>
          </a:bodyPr>
          <a:lstStyle/>
          <a:p>
            <a:r>
              <a:rPr lang="en-US" sz="2400" dirty="0"/>
              <a:t>GitHub URL</a:t>
            </a:r>
          </a:p>
        </p:txBody>
      </p:sp>
      <p:sp>
        <p:nvSpPr>
          <p:cNvPr id="51" name="TextBox 50">
            <a:extLst>
              <a:ext uri="{FF2B5EF4-FFF2-40B4-BE49-F238E27FC236}">
                <a16:creationId xmlns:a16="http://schemas.microsoft.com/office/drawing/2014/main" id="{E6080129-5B8D-45EF-9E0D-087E93032E9B}"/>
              </a:ext>
            </a:extLst>
          </p:cNvPr>
          <p:cNvSpPr txBox="1"/>
          <p:nvPr/>
        </p:nvSpPr>
        <p:spPr>
          <a:xfrm>
            <a:off x="11091847" y="8251951"/>
            <a:ext cx="2313002" cy="461665"/>
          </a:xfrm>
          <a:prstGeom prst="rect">
            <a:avLst/>
          </a:prstGeom>
          <a:noFill/>
        </p:spPr>
        <p:txBody>
          <a:bodyPr wrap="square" rtlCol="0">
            <a:spAutoFit/>
          </a:bodyPr>
          <a:lstStyle/>
          <a:p>
            <a:r>
              <a:rPr lang="en-US" sz="2400" dirty="0"/>
              <a:t>Description</a:t>
            </a:r>
          </a:p>
        </p:txBody>
      </p:sp>
      <p:sp>
        <p:nvSpPr>
          <p:cNvPr id="52" name="TextBox 51">
            <a:extLst>
              <a:ext uri="{FF2B5EF4-FFF2-40B4-BE49-F238E27FC236}">
                <a16:creationId xmlns:a16="http://schemas.microsoft.com/office/drawing/2014/main" id="{9DDB9622-829A-49A0-8C32-1504B7A9846C}"/>
              </a:ext>
            </a:extLst>
          </p:cNvPr>
          <p:cNvSpPr txBox="1"/>
          <p:nvPr/>
        </p:nvSpPr>
        <p:spPr>
          <a:xfrm>
            <a:off x="11091847" y="10221794"/>
            <a:ext cx="2313002" cy="461665"/>
          </a:xfrm>
          <a:prstGeom prst="rect">
            <a:avLst/>
          </a:prstGeom>
          <a:noFill/>
        </p:spPr>
        <p:txBody>
          <a:bodyPr wrap="square" rtlCol="0">
            <a:spAutoFit/>
          </a:bodyPr>
          <a:lstStyle/>
          <a:p>
            <a:r>
              <a:rPr lang="en-US" sz="2400" dirty="0"/>
              <a:t>Media URL</a:t>
            </a:r>
          </a:p>
        </p:txBody>
      </p:sp>
      <p:cxnSp>
        <p:nvCxnSpPr>
          <p:cNvPr id="54" name="Straight Connector 53">
            <a:extLst>
              <a:ext uri="{FF2B5EF4-FFF2-40B4-BE49-F238E27FC236}">
                <a16:creationId xmlns:a16="http://schemas.microsoft.com/office/drawing/2014/main" id="{82F3CDA5-B3DD-407E-90AD-844902715405}"/>
              </a:ext>
            </a:extLst>
          </p:cNvPr>
          <p:cNvCxnSpPr>
            <a:cxnSpLocks/>
          </p:cNvCxnSpPr>
          <p:nvPr/>
        </p:nvCxnSpPr>
        <p:spPr>
          <a:xfrm>
            <a:off x="11040424" y="10849667"/>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2A1F736-014A-4DF1-A1E5-5322E67CAD00}"/>
              </a:ext>
            </a:extLst>
          </p:cNvPr>
          <p:cNvSpPr txBox="1"/>
          <p:nvPr/>
        </p:nvSpPr>
        <p:spPr>
          <a:xfrm>
            <a:off x="11091847" y="11003967"/>
            <a:ext cx="2313002" cy="461665"/>
          </a:xfrm>
          <a:prstGeom prst="rect">
            <a:avLst/>
          </a:prstGeom>
          <a:noFill/>
        </p:spPr>
        <p:txBody>
          <a:bodyPr wrap="square" rtlCol="0">
            <a:spAutoFit/>
          </a:bodyPr>
          <a:lstStyle/>
          <a:p>
            <a:r>
              <a:rPr lang="en-US" sz="2400" dirty="0"/>
              <a:t>Media</a:t>
            </a:r>
          </a:p>
        </p:txBody>
      </p:sp>
      <p:sp>
        <p:nvSpPr>
          <p:cNvPr id="56" name="Rounded Rectangle 191">
            <a:extLst>
              <a:ext uri="{FF2B5EF4-FFF2-40B4-BE49-F238E27FC236}">
                <a16:creationId xmlns:a16="http://schemas.microsoft.com/office/drawing/2014/main" id="{55597317-4449-4009-81D1-E09E752E5F3D}"/>
              </a:ext>
            </a:extLst>
          </p:cNvPr>
          <p:cNvSpPr/>
          <p:nvPr/>
        </p:nvSpPr>
        <p:spPr>
          <a:xfrm>
            <a:off x="10994704" y="2041516"/>
            <a:ext cx="11612880" cy="708862"/>
          </a:xfrm>
          <a:prstGeom prst="roundRect">
            <a:avLst>
              <a:gd name="adj" fmla="val 17752"/>
            </a:avLst>
          </a:prstGeom>
          <a:solidFill>
            <a:srgbClr val="3399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latin typeface="Segoe UI Semibold" panose="020B0702040204020203" pitchFamily="34" charset="0"/>
                <a:cs typeface="Segoe UI" panose="020B0502040204020203" pitchFamily="34" charset="0"/>
              </a:rPr>
              <a:t>Add new product</a:t>
            </a:r>
          </a:p>
        </p:txBody>
      </p:sp>
      <p:sp>
        <p:nvSpPr>
          <p:cNvPr id="57" name="Rounded Rectangle 191">
            <a:extLst>
              <a:ext uri="{FF2B5EF4-FFF2-40B4-BE49-F238E27FC236}">
                <a16:creationId xmlns:a16="http://schemas.microsoft.com/office/drawing/2014/main" id="{046213FF-71E1-4E8F-B661-539789AFEBC2}"/>
              </a:ext>
            </a:extLst>
          </p:cNvPr>
          <p:cNvSpPr/>
          <p:nvPr/>
        </p:nvSpPr>
        <p:spPr>
          <a:xfrm>
            <a:off x="10994704" y="11597055"/>
            <a:ext cx="11612880" cy="708862"/>
          </a:xfrm>
          <a:prstGeom prst="roundRect">
            <a:avLst>
              <a:gd name="adj" fmla="val 17752"/>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200" dirty="0">
              <a:solidFill>
                <a:schemeClr val="bg1"/>
              </a:solidFill>
              <a:latin typeface="Segoe UI Semibold" panose="020B0702040204020203" pitchFamily="34" charset="0"/>
              <a:cs typeface="Segoe UI" panose="020B0502040204020203" pitchFamily="34" charset="0"/>
            </a:endParaRPr>
          </a:p>
        </p:txBody>
      </p:sp>
      <p:sp>
        <p:nvSpPr>
          <p:cNvPr id="58" name="Rounded Rectangle 191">
            <a:extLst>
              <a:ext uri="{FF2B5EF4-FFF2-40B4-BE49-F238E27FC236}">
                <a16:creationId xmlns:a16="http://schemas.microsoft.com/office/drawing/2014/main" id="{3720FDF5-ECF1-4469-B7F0-6422B5E955AD}"/>
              </a:ext>
            </a:extLst>
          </p:cNvPr>
          <p:cNvSpPr/>
          <p:nvPr/>
        </p:nvSpPr>
        <p:spPr>
          <a:xfrm>
            <a:off x="15600251" y="11713821"/>
            <a:ext cx="2401786" cy="484162"/>
          </a:xfrm>
          <a:prstGeom prst="roundRect">
            <a:avLst>
              <a:gd name="adj" fmla="val 17752"/>
            </a:avLst>
          </a:prstGeom>
          <a:solidFill>
            <a:srgbClr val="3399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bg1"/>
                </a:solidFill>
                <a:latin typeface="Segoe UI Semibold" panose="020B0702040204020203" pitchFamily="34" charset="0"/>
                <a:cs typeface="Segoe UI" panose="020B0502040204020203" pitchFamily="34" charset="0"/>
              </a:rPr>
              <a:t>SUBMIT</a:t>
            </a:r>
          </a:p>
        </p:txBody>
      </p:sp>
      <p:sp>
        <p:nvSpPr>
          <p:cNvPr id="59" name="TextBox 58">
            <a:extLst>
              <a:ext uri="{FF2B5EF4-FFF2-40B4-BE49-F238E27FC236}">
                <a16:creationId xmlns:a16="http://schemas.microsoft.com/office/drawing/2014/main" id="{7CB0410C-C1F5-4CF7-9B5E-A8434F13399A}"/>
              </a:ext>
            </a:extLst>
          </p:cNvPr>
          <p:cNvSpPr txBox="1"/>
          <p:nvPr/>
        </p:nvSpPr>
        <p:spPr>
          <a:xfrm>
            <a:off x="14742937" y="3908578"/>
            <a:ext cx="6630902" cy="400110"/>
          </a:xfrm>
          <a:prstGeom prst="rect">
            <a:avLst/>
          </a:prstGeom>
          <a:noFill/>
        </p:spPr>
        <p:txBody>
          <a:bodyPr wrap="square" rtlCol="0">
            <a:spAutoFit/>
          </a:bodyPr>
          <a:lstStyle/>
          <a:p>
            <a:r>
              <a:rPr lang="en-US" sz="2000" dirty="0"/>
              <a:t>Select Category</a:t>
            </a:r>
          </a:p>
        </p:txBody>
      </p:sp>
      <p:sp>
        <p:nvSpPr>
          <p:cNvPr id="60" name="TextBox 59">
            <a:extLst>
              <a:ext uri="{FF2B5EF4-FFF2-40B4-BE49-F238E27FC236}">
                <a16:creationId xmlns:a16="http://schemas.microsoft.com/office/drawing/2014/main" id="{002CA988-1A22-41BD-9AD6-12F2B93A43A1}"/>
              </a:ext>
            </a:extLst>
          </p:cNvPr>
          <p:cNvSpPr txBox="1"/>
          <p:nvPr/>
        </p:nvSpPr>
        <p:spPr>
          <a:xfrm>
            <a:off x="14742937" y="4640651"/>
            <a:ext cx="6630902" cy="400110"/>
          </a:xfrm>
          <a:prstGeom prst="rect">
            <a:avLst/>
          </a:prstGeom>
          <a:noFill/>
        </p:spPr>
        <p:txBody>
          <a:bodyPr wrap="square" rtlCol="0">
            <a:spAutoFit/>
          </a:bodyPr>
          <a:lstStyle/>
          <a:p>
            <a:r>
              <a:rPr lang="en-US" sz="2000" dirty="0"/>
              <a:t>Enter the product’s name</a:t>
            </a:r>
          </a:p>
        </p:txBody>
      </p:sp>
      <p:sp>
        <p:nvSpPr>
          <p:cNvPr id="74" name="TextBox 73">
            <a:extLst>
              <a:ext uri="{FF2B5EF4-FFF2-40B4-BE49-F238E27FC236}">
                <a16:creationId xmlns:a16="http://schemas.microsoft.com/office/drawing/2014/main" id="{C0B61B3A-E521-4366-9114-B78FD665058C}"/>
              </a:ext>
            </a:extLst>
          </p:cNvPr>
          <p:cNvSpPr txBox="1"/>
          <p:nvPr/>
        </p:nvSpPr>
        <p:spPr>
          <a:xfrm>
            <a:off x="14742939" y="5372724"/>
            <a:ext cx="6630902" cy="400110"/>
          </a:xfrm>
          <a:prstGeom prst="rect">
            <a:avLst/>
          </a:prstGeom>
          <a:noFill/>
        </p:spPr>
        <p:txBody>
          <a:bodyPr wrap="square" rtlCol="0">
            <a:spAutoFit/>
          </a:bodyPr>
          <a:lstStyle/>
          <a:p>
            <a:r>
              <a:rPr lang="en-US" sz="2000" dirty="0"/>
              <a:t>http://www...</a:t>
            </a:r>
          </a:p>
        </p:txBody>
      </p:sp>
      <p:sp>
        <p:nvSpPr>
          <p:cNvPr id="75" name="TextBox 74">
            <a:extLst>
              <a:ext uri="{FF2B5EF4-FFF2-40B4-BE49-F238E27FC236}">
                <a16:creationId xmlns:a16="http://schemas.microsoft.com/office/drawing/2014/main" id="{9E12A6E5-F34B-4355-B83B-D02DC0643C18}"/>
              </a:ext>
            </a:extLst>
          </p:cNvPr>
          <p:cNvSpPr txBox="1"/>
          <p:nvPr/>
        </p:nvSpPr>
        <p:spPr>
          <a:xfrm>
            <a:off x="14742939" y="6104797"/>
            <a:ext cx="6630902" cy="400110"/>
          </a:xfrm>
          <a:prstGeom prst="rect">
            <a:avLst/>
          </a:prstGeom>
          <a:noFill/>
        </p:spPr>
        <p:txBody>
          <a:bodyPr wrap="square" rtlCol="0">
            <a:spAutoFit/>
          </a:bodyPr>
          <a:lstStyle/>
          <a:p>
            <a:r>
              <a:rPr lang="en-US" sz="2000" dirty="0"/>
              <a:t>Select business model</a:t>
            </a:r>
          </a:p>
        </p:txBody>
      </p:sp>
      <p:sp>
        <p:nvSpPr>
          <p:cNvPr id="76" name="TextBox 75">
            <a:extLst>
              <a:ext uri="{FF2B5EF4-FFF2-40B4-BE49-F238E27FC236}">
                <a16:creationId xmlns:a16="http://schemas.microsoft.com/office/drawing/2014/main" id="{9DA3622D-B2D5-4DAC-9193-CE7C21577EBB}"/>
              </a:ext>
            </a:extLst>
          </p:cNvPr>
          <p:cNvSpPr txBox="1"/>
          <p:nvPr/>
        </p:nvSpPr>
        <p:spPr>
          <a:xfrm>
            <a:off x="14742938" y="6836870"/>
            <a:ext cx="6630902" cy="400110"/>
          </a:xfrm>
          <a:prstGeom prst="rect">
            <a:avLst/>
          </a:prstGeom>
          <a:noFill/>
        </p:spPr>
        <p:txBody>
          <a:bodyPr wrap="square" rtlCol="0">
            <a:spAutoFit/>
          </a:bodyPr>
          <a:lstStyle/>
          <a:p>
            <a:r>
              <a:rPr lang="en-US" sz="2000" dirty="0"/>
              <a:t>Select license</a:t>
            </a:r>
          </a:p>
        </p:txBody>
      </p:sp>
      <p:sp>
        <p:nvSpPr>
          <p:cNvPr id="77" name="TextBox 76">
            <a:extLst>
              <a:ext uri="{FF2B5EF4-FFF2-40B4-BE49-F238E27FC236}">
                <a16:creationId xmlns:a16="http://schemas.microsoft.com/office/drawing/2014/main" id="{734546E4-204F-4FD8-9E57-3845667E8F72}"/>
              </a:ext>
            </a:extLst>
          </p:cNvPr>
          <p:cNvSpPr txBox="1"/>
          <p:nvPr/>
        </p:nvSpPr>
        <p:spPr>
          <a:xfrm>
            <a:off x="14742939" y="7568943"/>
            <a:ext cx="6630902" cy="400110"/>
          </a:xfrm>
          <a:prstGeom prst="rect">
            <a:avLst/>
          </a:prstGeom>
          <a:noFill/>
        </p:spPr>
        <p:txBody>
          <a:bodyPr wrap="square" rtlCol="0">
            <a:spAutoFit/>
          </a:bodyPr>
          <a:lstStyle/>
          <a:p>
            <a:r>
              <a:rPr lang="en-US" sz="2000" dirty="0"/>
              <a:t>http://www...</a:t>
            </a:r>
          </a:p>
        </p:txBody>
      </p:sp>
      <p:sp>
        <p:nvSpPr>
          <p:cNvPr id="78" name="TextBox 77">
            <a:extLst>
              <a:ext uri="{FF2B5EF4-FFF2-40B4-BE49-F238E27FC236}">
                <a16:creationId xmlns:a16="http://schemas.microsoft.com/office/drawing/2014/main" id="{EBAECAB7-480B-40DE-BE3E-11A4D8E6B70E}"/>
              </a:ext>
            </a:extLst>
          </p:cNvPr>
          <p:cNvSpPr txBox="1"/>
          <p:nvPr/>
        </p:nvSpPr>
        <p:spPr>
          <a:xfrm>
            <a:off x="14761989" y="8648763"/>
            <a:ext cx="6630902" cy="400110"/>
          </a:xfrm>
          <a:prstGeom prst="rect">
            <a:avLst/>
          </a:prstGeom>
          <a:noFill/>
        </p:spPr>
        <p:txBody>
          <a:bodyPr wrap="square" rtlCol="0">
            <a:spAutoFit/>
          </a:bodyPr>
          <a:lstStyle/>
          <a:p>
            <a:r>
              <a:rPr lang="en-US" sz="2000" dirty="0"/>
              <a:t>Describe the product…</a:t>
            </a:r>
          </a:p>
        </p:txBody>
      </p:sp>
      <p:sp>
        <p:nvSpPr>
          <p:cNvPr id="79" name="TextBox 78">
            <a:extLst>
              <a:ext uri="{FF2B5EF4-FFF2-40B4-BE49-F238E27FC236}">
                <a16:creationId xmlns:a16="http://schemas.microsoft.com/office/drawing/2014/main" id="{EA6AB623-3020-4AB4-8C6F-F9099D6834F0}"/>
              </a:ext>
            </a:extLst>
          </p:cNvPr>
          <p:cNvSpPr txBox="1"/>
          <p:nvPr/>
        </p:nvSpPr>
        <p:spPr>
          <a:xfrm>
            <a:off x="14742939" y="10246774"/>
            <a:ext cx="6630902" cy="400110"/>
          </a:xfrm>
          <a:prstGeom prst="rect">
            <a:avLst/>
          </a:prstGeom>
          <a:noFill/>
        </p:spPr>
        <p:txBody>
          <a:bodyPr wrap="square" rtlCol="0">
            <a:spAutoFit/>
          </a:bodyPr>
          <a:lstStyle/>
          <a:p>
            <a:r>
              <a:rPr lang="en-US" sz="2000" dirty="0"/>
              <a:t>Paste a direct link to an image or YouTube video</a:t>
            </a:r>
          </a:p>
        </p:txBody>
      </p:sp>
      <p:sp>
        <p:nvSpPr>
          <p:cNvPr id="80" name="TextBox 79">
            <a:extLst>
              <a:ext uri="{FF2B5EF4-FFF2-40B4-BE49-F238E27FC236}">
                <a16:creationId xmlns:a16="http://schemas.microsoft.com/office/drawing/2014/main" id="{8C4C7CF3-3704-4D86-9985-C9F3601797A9}"/>
              </a:ext>
            </a:extLst>
          </p:cNvPr>
          <p:cNvSpPr txBox="1"/>
          <p:nvPr/>
        </p:nvSpPr>
        <p:spPr>
          <a:xfrm>
            <a:off x="17144722" y="11006502"/>
            <a:ext cx="3238701" cy="400103"/>
          </a:xfrm>
          <a:prstGeom prst="rect">
            <a:avLst/>
          </a:prstGeom>
          <a:noFill/>
        </p:spPr>
        <p:txBody>
          <a:bodyPr wrap="square" rtlCol="0">
            <a:spAutoFit/>
          </a:bodyPr>
          <a:lstStyle/>
          <a:p>
            <a:r>
              <a:rPr lang="en-US" sz="2000" dirty="0"/>
              <a:t>No file chosen</a:t>
            </a:r>
          </a:p>
        </p:txBody>
      </p:sp>
      <p:cxnSp>
        <p:nvCxnSpPr>
          <p:cNvPr id="81" name="Straight Connector 80">
            <a:extLst>
              <a:ext uri="{FF2B5EF4-FFF2-40B4-BE49-F238E27FC236}">
                <a16:creationId xmlns:a16="http://schemas.microsoft.com/office/drawing/2014/main" id="{D6303EA2-B0DA-4D46-9835-5042A4EF90DD}"/>
              </a:ext>
            </a:extLst>
          </p:cNvPr>
          <p:cNvCxnSpPr>
            <a:cxnSpLocks/>
          </p:cNvCxnSpPr>
          <p:nvPr/>
        </p:nvCxnSpPr>
        <p:spPr>
          <a:xfrm>
            <a:off x="12631076" y="3637230"/>
            <a:ext cx="995181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F00F807B-D906-42B8-8F68-451BBF23489D}"/>
              </a:ext>
            </a:extLst>
          </p:cNvPr>
          <p:cNvSpPr txBox="1"/>
          <p:nvPr/>
        </p:nvSpPr>
        <p:spPr>
          <a:xfrm>
            <a:off x="11135612" y="3165165"/>
            <a:ext cx="11585401" cy="400110"/>
          </a:xfrm>
          <a:prstGeom prst="rect">
            <a:avLst/>
          </a:prstGeom>
          <a:noFill/>
        </p:spPr>
        <p:txBody>
          <a:bodyPr wrap="square" rtlCol="0">
            <a:spAutoFit/>
          </a:bodyPr>
          <a:lstStyle/>
          <a:p>
            <a:r>
              <a:rPr lang="en-US" sz="2000" dirty="0"/>
              <a:t>CONTENT     QUALITY     STANDARDS     CERTIFICATIONS     REGULATIONS     ASSOCIATIONS</a:t>
            </a:r>
          </a:p>
        </p:txBody>
      </p:sp>
      <p:cxnSp>
        <p:nvCxnSpPr>
          <p:cNvPr id="83" name="Straight Connector 82">
            <a:extLst>
              <a:ext uri="{FF2B5EF4-FFF2-40B4-BE49-F238E27FC236}">
                <a16:creationId xmlns:a16="http://schemas.microsoft.com/office/drawing/2014/main" id="{4AB417B4-B71B-4507-91D7-AFBDD3299E50}"/>
              </a:ext>
            </a:extLst>
          </p:cNvPr>
          <p:cNvCxnSpPr>
            <a:cxnSpLocks/>
          </p:cNvCxnSpPr>
          <p:nvPr/>
        </p:nvCxnSpPr>
        <p:spPr>
          <a:xfrm>
            <a:off x="11036455" y="3046680"/>
            <a:ext cx="15946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FA84F88-C76E-4E94-9F55-AD77F78318A9}"/>
              </a:ext>
            </a:extLst>
          </p:cNvPr>
          <p:cNvCxnSpPr>
            <a:cxnSpLocks/>
          </p:cNvCxnSpPr>
          <p:nvPr/>
        </p:nvCxnSpPr>
        <p:spPr>
          <a:xfrm>
            <a:off x="12631076" y="3072655"/>
            <a:ext cx="0" cy="594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49ED2A4-AB27-40CD-AE62-81E81CC2DB3F}"/>
              </a:ext>
            </a:extLst>
          </p:cNvPr>
          <p:cNvCxnSpPr>
            <a:cxnSpLocks/>
          </p:cNvCxnSpPr>
          <p:nvPr/>
        </p:nvCxnSpPr>
        <p:spPr>
          <a:xfrm>
            <a:off x="11016500" y="3053605"/>
            <a:ext cx="0" cy="594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Flowchart: Merge 85">
            <a:extLst>
              <a:ext uri="{FF2B5EF4-FFF2-40B4-BE49-F238E27FC236}">
                <a16:creationId xmlns:a16="http://schemas.microsoft.com/office/drawing/2014/main" id="{58546B6F-BC63-43EE-9951-8AF6B1E74F9F}"/>
              </a:ext>
            </a:extLst>
          </p:cNvPr>
          <p:cNvSpPr/>
          <p:nvPr/>
        </p:nvSpPr>
        <p:spPr>
          <a:xfrm>
            <a:off x="21927628" y="4037484"/>
            <a:ext cx="223746" cy="130440"/>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a:extLst>
              <a:ext uri="{FF2B5EF4-FFF2-40B4-BE49-F238E27FC236}">
                <a16:creationId xmlns:a16="http://schemas.microsoft.com/office/drawing/2014/main" id="{15522CA9-53D3-4DCB-9B1C-04A25E4DBFCE}"/>
              </a:ext>
            </a:extLst>
          </p:cNvPr>
          <p:cNvSpPr/>
          <p:nvPr/>
        </p:nvSpPr>
        <p:spPr>
          <a:xfrm>
            <a:off x="21927628" y="6228234"/>
            <a:ext cx="223746" cy="130440"/>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Merge 87">
            <a:extLst>
              <a:ext uri="{FF2B5EF4-FFF2-40B4-BE49-F238E27FC236}">
                <a16:creationId xmlns:a16="http://schemas.microsoft.com/office/drawing/2014/main" id="{74D7468C-B2AB-4427-8934-316DA01EE8C5}"/>
              </a:ext>
            </a:extLst>
          </p:cNvPr>
          <p:cNvSpPr/>
          <p:nvPr/>
        </p:nvSpPr>
        <p:spPr>
          <a:xfrm>
            <a:off x="21927628" y="6933084"/>
            <a:ext cx="223746" cy="130440"/>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3E512AD7-12A5-4B54-8059-5C543306C6E8}"/>
              </a:ext>
            </a:extLst>
          </p:cNvPr>
          <p:cNvSpPr/>
          <p:nvPr/>
        </p:nvSpPr>
        <p:spPr>
          <a:xfrm>
            <a:off x="14742937" y="8251951"/>
            <a:ext cx="7772400" cy="167948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D81B49E-4421-4067-AC5A-1A5CC8EC6F6A}"/>
              </a:ext>
            </a:extLst>
          </p:cNvPr>
          <p:cNvSpPr/>
          <p:nvPr/>
        </p:nvSpPr>
        <p:spPr>
          <a:xfrm>
            <a:off x="14742937" y="8253998"/>
            <a:ext cx="7772400" cy="35582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191">
            <a:extLst>
              <a:ext uri="{FF2B5EF4-FFF2-40B4-BE49-F238E27FC236}">
                <a16:creationId xmlns:a16="http://schemas.microsoft.com/office/drawing/2014/main" id="{3FFD8745-1E51-4A23-BD3F-EC799A6537E2}"/>
              </a:ext>
            </a:extLst>
          </p:cNvPr>
          <p:cNvSpPr/>
          <p:nvPr/>
        </p:nvSpPr>
        <p:spPr>
          <a:xfrm>
            <a:off x="14756859" y="10944549"/>
            <a:ext cx="2183442" cy="484162"/>
          </a:xfrm>
          <a:prstGeom prst="roundRect">
            <a:avLst>
              <a:gd name="adj" fmla="val 17752"/>
            </a:avLst>
          </a:prstGeom>
          <a:gradFill>
            <a:gsLst>
              <a:gs pos="0">
                <a:schemeClr val="bg1">
                  <a:lumMod val="95000"/>
                </a:schemeClr>
              </a:gs>
              <a:gs pos="100000">
                <a:schemeClr val="dk1">
                  <a:lumMod val="105000"/>
                  <a:satMod val="103000"/>
                  <a:tint val="73000"/>
                </a:schemeClr>
              </a:gs>
              <a:gs pos="100000">
                <a:schemeClr val="dk1">
                  <a:lumMod val="105000"/>
                  <a:satMod val="109000"/>
                  <a:tint val="81000"/>
                </a:schemeClr>
              </a:gs>
            </a:gsLst>
          </a:gra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schemeClr val="tx1">
                    <a:lumMod val="50000"/>
                  </a:schemeClr>
                </a:solidFill>
                <a:latin typeface="Segoe UI Semibold" panose="020B0702040204020203" pitchFamily="34" charset="0"/>
                <a:cs typeface="Segoe UI" panose="020B0502040204020203" pitchFamily="34" charset="0"/>
              </a:rPr>
              <a:t>Choose File</a:t>
            </a:r>
          </a:p>
        </p:txBody>
      </p:sp>
      <p:sp>
        <p:nvSpPr>
          <p:cNvPr id="92" name="TextBox 91">
            <a:extLst>
              <a:ext uri="{FF2B5EF4-FFF2-40B4-BE49-F238E27FC236}">
                <a16:creationId xmlns:a16="http://schemas.microsoft.com/office/drawing/2014/main" id="{3429A16C-E567-4EB5-AE92-48ECDDF7EE0A}"/>
              </a:ext>
            </a:extLst>
          </p:cNvPr>
          <p:cNvSpPr txBox="1"/>
          <p:nvPr/>
        </p:nvSpPr>
        <p:spPr>
          <a:xfrm>
            <a:off x="11093609" y="3859511"/>
            <a:ext cx="2313002" cy="461665"/>
          </a:xfrm>
          <a:prstGeom prst="rect">
            <a:avLst/>
          </a:prstGeom>
          <a:noFill/>
        </p:spPr>
        <p:txBody>
          <a:bodyPr wrap="square" rtlCol="0">
            <a:spAutoFit/>
          </a:bodyPr>
          <a:lstStyle/>
          <a:p>
            <a:r>
              <a:rPr lang="en-US" sz="2400" dirty="0"/>
              <a:t>Category</a:t>
            </a:r>
          </a:p>
        </p:txBody>
      </p:sp>
      <p:sp>
        <p:nvSpPr>
          <p:cNvPr id="97" name="Subtitle 2">
            <a:extLst>
              <a:ext uri="{FF2B5EF4-FFF2-40B4-BE49-F238E27FC236}">
                <a16:creationId xmlns:a16="http://schemas.microsoft.com/office/drawing/2014/main" id="{ADA91121-FB59-440D-A2E7-AED2298B51C8}"/>
              </a:ext>
            </a:extLst>
          </p:cNvPr>
          <p:cNvSpPr txBox="1">
            <a:spLocks/>
          </p:cNvSpPr>
          <p:nvPr/>
        </p:nvSpPr>
        <p:spPr>
          <a:xfrm>
            <a:off x="962213" y="4505568"/>
            <a:ext cx="8615865" cy="42605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Lato Light" charset="0"/>
                <a:ea typeface="Lato Light" charset="0"/>
                <a:cs typeface="Lato Light" charset="0"/>
              </a:rPr>
              <a:t>Users are expected to enter at least these bare minimum information about the Digital Health Interoperable product that they wish to submit to the Community Portal. If the product is Open source, GitHub URL of the product can be entered which will help the community to track the popularity of the product and giving it a higher mileage as people discover about it through this community portal. Commercial and freemium products can also be listed in the platform.</a:t>
            </a:r>
          </a:p>
        </p:txBody>
      </p:sp>
      <p:cxnSp>
        <p:nvCxnSpPr>
          <p:cNvPr id="98" name="Straight Connector 97">
            <a:extLst>
              <a:ext uri="{FF2B5EF4-FFF2-40B4-BE49-F238E27FC236}">
                <a16:creationId xmlns:a16="http://schemas.microsoft.com/office/drawing/2014/main" id="{7B84B4C2-9A2D-436D-87F4-36B97A9652A4}"/>
              </a:ext>
            </a:extLst>
          </p:cNvPr>
          <p:cNvCxnSpPr/>
          <p:nvPr/>
        </p:nvCxnSpPr>
        <p:spPr>
          <a:xfrm>
            <a:off x="1226633" y="278795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63B8643-7F3D-4A8F-B249-672138DC8366}"/>
              </a:ext>
            </a:extLst>
          </p:cNvPr>
          <p:cNvSpPr txBox="1"/>
          <p:nvPr/>
        </p:nvSpPr>
        <p:spPr>
          <a:xfrm>
            <a:off x="1090447" y="3621504"/>
            <a:ext cx="8340771" cy="769441"/>
          </a:xfrm>
          <a:prstGeom prst="rect">
            <a:avLst/>
          </a:prstGeom>
          <a:noFill/>
        </p:spPr>
        <p:txBody>
          <a:bodyPr wrap="square" rtlCol="0" anchor="ctr" anchorCtr="0">
            <a:spAutoFit/>
          </a:bodyPr>
          <a:lstStyle/>
          <a:p>
            <a:r>
              <a:rPr lang="en-US" sz="2200" b="1" dirty="0">
                <a:latin typeface="Lato Light" charset="0"/>
                <a:ea typeface="Lato Light" charset="0"/>
                <a:cs typeface="Lato Light" charset="0"/>
              </a:rPr>
              <a:t>First level data that any registered user can submit about Digital Health Interoperable product</a:t>
            </a:r>
          </a:p>
        </p:txBody>
      </p:sp>
    </p:spTree>
    <p:extLst>
      <p:ext uri="{BB962C8B-B14F-4D97-AF65-F5344CB8AC3E}">
        <p14:creationId xmlns:p14="http://schemas.microsoft.com/office/powerpoint/2010/main" val="2852949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ight Triangle 52"/>
          <p:cNvSpPr/>
          <p:nvPr/>
        </p:nvSpPr>
        <p:spPr>
          <a:xfrm rot="5400000" flipV="1">
            <a:off x="7178665" y="-5952029"/>
            <a:ext cx="11246953" cy="2315101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07330" y="538843"/>
            <a:ext cx="3887603" cy="1446550"/>
          </a:xfrm>
          <a:prstGeom prst="rect">
            <a:avLst/>
          </a:prstGeom>
        </p:spPr>
        <p:txBody>
          <a:bodyPr wrap="none">
            <a:spAutoFit/>
          </a:bodyPr>
          <a:lstStyle/>
          <a:p>
            <a:r>
              <a:rPr lang="en-US" sz="8800" b="1" dirty="0">
                <a:solidFill>
                  <a:schemeClr val="tx2"/>
                </a:solidFill>
                <a:latin typeface="Lato" charset="0"/>
                <a:ea typeface="Lato" charset="0"/>
                <a:cs typeface="Lato" charset="0"/>
              </a:rPr>
              <a:t>Quality</a:t>
            </a:r>
            <a:endParaRPr lang="id-ID" sz="8800" b="1" dirty="0">
              <a:solidFill>
                <a:schemeClr val="tx2"/>
              </a:solidFill>
              <a:latin typeface="Lato" charset="0"/>
              <a:ea typeface="Lato" charset="0"/>
              <a:cs typeface="Lato" charset="0"/>
            </a:endParaRPr>
          </a:p>
        </p:txBody>
      </p:sp>
      <p:sp>
        <p:nvSpPr>
          <p:cNvPr id="31" name="Subtitle 2">
            <a:extLst>
              <a:ext uri="{FF2B5EF4-FFF2-40B4-BE49-F238E27FC236}">
                <a16:creationId xmlns:a16="http://schemas.microsoft.com/office/drawing/2014/main" id="{7D196DB2-A0E0-44BA-B10C-B902769DE0CD}"/>
              </a:ext>
            </a:extLst>
          </p:cNvPr>
          <p:cNvSpPr txBox="1">
            <a:spLocks/>
          </p:cNvSpPr>
          <p:nvPr/>
        </p:nvSpPr>
        <p:spPr>
          <a:xfrm>
            <a:off x="987467" y="1789445"/>
            <a:ext cx="3599965" cy="76873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200" dirty="0"/>
              <a:t>Add new product</a:t>
            </a:r>
          </a:p>
        </p:txBody>
      </p:sp>
      <p:sp>
        <p:nvSpPr>
          <p:cNvPr id="28" name="Oval 27"/>
          <p:cNvSpPr/>
          <p:nvPr/>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29" name="TextBox 28"/>
          <p:cNvSpPr txBox="1"/>
          <p:nvPr/>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11</a:t>
            </a:fld>
            <a:endParaRPr lang="id-ID" sz="2800" b="1" i="0" dirty="0">
              <a:solidFill>
                <a:schemeClr val="bg1"/>
              </a:solidFill>
              <a:latin typeface="Lato Bold" charset="0"/>
              <a:cs typeface="Lato Bold" charset="0"/>
            </a:endParaRPr>
          </a:p>
        </p:txBody>
      </p:sp>
      <p:sp>
        <p:nvSpPr>
          <p:cNvPr id="34" name="Rounded Rectangle 167">
            <a:extLst>
              <a:ext uri="{FF2B5EF4-FFF2-40B4-BE49-F238E27FC236}">
                <a16:creationId xmlns:a16="http://schemas.microsoft.com/office/drawing/2014/main" id="{C518216F-0B31-4430-BFBA-0C5F15BE27A0}"/>
              </a:ext>
            </a:extLst>
          </p:cNvPr>
          <p:cNvSpPr/>
          <p:nvPr/>
        </p:nvSpPr>
        <p:spPr>
          <a:xfrm>
            <a:off x="10881274" y="1925203"/>
            <a:ext cx="11795760" cy="10475070"/>
          </a:xfrm>
          <a:prstGeom prst="roundRect">
            <a:avLst>
              <a:gd name="adj" fmla="val 232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Subtitle 2">
            <a:extLst>
              <a:ext uri="{FF2B5EF4-FFF2-40B4-BE49-F238E27FC236}">
                <a16:creationId xmlns:a16="http://schemas.microsoft.com/office/drawing/2014/main" id="{ADA91121-FB59-440D-A2E7-AED2298B51C8}"/>
              </a:ext>
            </a:extLst>
          </p:cNvPr>
          <p:cNvSpPr txBox="1">
            <a:spLocks/>
          </p:cNvSpPr>
          <p:nvPr/>
        </p:nvSpPr>
        <p:spPr>
          <a:xfrm>
            <a:off x="962213" y="4505568"/>
            <a:ext cx="8615865" cy="220874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Lato Light" charset="0"/>
                <a:ea typeface="Lato Light" charset="0"/>
                <a:cs typeface="Lato Light" charset="0"/>
              </a:rPr>
              <a:t>Based on the values that user selects from the multi select controls, additional fields related to the selection will show up to capture even the minute level information about the quality systems that the product confirms to.</a:t>
            </a:r>
          </a:p>
        </p:txBody>
      </p:sp>
      <p:cxnSp>
        <p:nvCxnSpPr>
          <p:cNvPr id="98" name="Straight Connector 97">
            <a:extLst>
              <a:ext uri="{FF2B5EF4-FFF2-40B4-BE49-F238E27FC236}">
                <a16:creationId xmlns:a16="http://schemas.microsoft.com/office/drawing/2014/main" id="{7B84B4C2-9A2D-436D-87F4-36B97A9652A4}"/>
              </a:ext>
            </a:extLst>
          </p:cNvPr>
          <p:cNvCxnSpPr/>
          <p:nvPr/>
        </p:nvCxnSpPr>
        <p:spPr>
          <a:xfrm>
            <a:off x="1226633" y="278795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63B8643-7F3D-4A8F-B249-672138DC8366}"/>
              </a:ext>
            </a:extLst>
          </p:cNvPr>
          <p:cNvSpPr txBox="1"/>
          <p:nvPr/>
        </p:nvSpPr>
        <p:spPr>
          <a:xfrm>
            <a:off x="1090447" y="3621504"/>
            <a:ext cx="8340771" cy="769441"/>
          </a:xfrm>
          <a:prstGeom prst="rect">
            <a:avLst/>
          </a:prstGeom>
          <a:noFill/>
        </p:spPr>
        <p:txBody>
          <a:bodyPr wrap="square" rtlCol="0" anchor="ctr" anchorCtr="0">
            <a:spAutoFit/>
          </a:bodyPr>
          <a:lstStyle/>
          <a:p>
            <a:r>
              <a:rPr lang="en-US" sz="2200" b="1" dirty="0">
                <a:latin typeface="Lato Light" charset="0"/>
                <a:ea typeface="Lato Light" charset="0"/>
                <a:cs typeface="Lato Light" charset="0"/>
              </a:rPr>
              <a:t>Quality Tab captures evaluations, validations and the quality systems that the product confirms to</a:t>
            </a:r>
          </a:p>
        </p:txBody>
      </p:sp>
      <p:sp>
        <p:nvSpPr>
          <p:cNvPr id="62" name="Rounded Rectangle 191">
            <a:extLst>
              <a:ext uri="{FF2B5EF4-FFF2-40B4-BE49-F238E27FC236}">
                <a16:creationId xmlns:a16="http://schemas.microsoft.com/office/drawing/2014/main" id="{B168B8A0-DF6E-4142-BBA7-4C886B8C444B}"/>
              </a:ext>
            </a:extLst>
          </p:cNvPr>
          <p:cNvSpPr/>
          <p:nvPr/>
        </p:nvSpPr>
        <p:spPr>
          <a:xfrm>
            <a:off x="10994704" y="2041516"/>
            <a:ext cx="11612880" cy="708862"/>
          </a:xfrm>
          <a:prstGeom prst="roundRect">
            <a:avLst>
              <a:gd name="adj" fmla="val 17752"/>
            </a:avLst>
          </a:prstGeom>
          <a:solidFill>
            <a:srgbClr val="3399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latin typeface="Segoe UI Semibold" panose="020B0702040204020203" pitchFamily="34" charset="0"/>
                <a:cs typeface="Segoe UI" panose="020B0502040204020203" pitchFamily="34" charset="0"/>
              </a:rPr>
              <a:t>Add new product</a:t>
            </a:r>
          </a:p>
        </p:txBody>
      </p:sp>
      <p:sp>
        <p:nvSpPr>
          <p:cNvPr id="63" name="Rounded Rectangle 191">
            <a:extLst>
              <a:ext uri="{FF2B5EF4-FFF2-40B4-BE49-F238E27FC236}">
                <a16:creationId xmlns:a16="http://schemas.microsoft.com/office/drawing/2014/main" id="{C893E46D-E77B-4BDF-B66B-A234909171FB}"/>
              </a:ext>
            </a:extLst>
          </p:cNvPr>
          <p:cNvSpPr/>
          <p:nvPr/>
        </p:nvSpPr>
        <p:spPr>
          <a:xfrm>
            <a:off x="10994704" y="11597055"/>
            <a:ext cx="11612880" cy="708862"/>
          </a:xfrm>
          <a:prstGeom prst="roundRect">
            <a:avLst>
              <a:gd name="adj" fmla="val 17752"/>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200" dirty="0">
              <a:solidFill>
                <a:schemeClr val="bg1"/>
              </a:solidFill>
              <a:latin typeface="Segoe UI Semibold" panose="020B0702040204020203" pitchFamily="34" charset="0"/>
              <a:cs typeface="Segoe UI" panose="020B0502040204020203" pitchFamily="34" charset="0"/>
            </a:endParaRPr>
          </a:p>
        </p:txBody>
      </p:sp>
      <p:cxnSp>
        <p:nvCxnSpPr>
          <p:cNvPr id="64" name="Straight Connector 63">
            <a:extLst>
              <a:ext uri="{FF2B5EF4-FFF2-40B4-BE49-F238E27FC236}">
                <a16:creationId xmlns:a16="http://schemas.microsoft.com/office/drawing/2014/main" id="{899693F9-6A63-4AAA-8D83-73972B5B4AAE}"/>
              </a:ext>
            </a:extLst>
          </p:cNvPr>
          <p:cNvCxnSpPr>
            <a:cxnSpLocks/>
          </p:cNvCxnSpPr>
          <p:nvPr/>
        </p:nvCxnSpPr>
        <p:spPr>
          <a:xfrm>
            <a:off x="11040424" y="4456380"/>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188188-58D6-4EC4-B9D6-7C24FE9AEF6A}"/>
              </a:ext>
            </a:extLst>
          </p:cNvPr>
          <p:cNvCxnSpPr>
            <a:cxnSpLocks/>
          </p:cNvCxnSpPr>
          <p:nvPr/>
        </p:nvCxnSpPr>
        <p:spPr>
          <a:xfrm>
            <a:off x="11040424" y="5188453"/>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A21B5B7-5341-41CB-94CD-7683EC13C187}"/>
              </a:ext>
            </a:extLst>
          </p:cNvPr>
          <p:cNvCxnSpPr>
            <a:cxnSpLocks/>
          </p:cNvCxnSpPr>
          <p:nvPr/>
        </p:nvCxnSpPr>
        <p:spPr>
          <a:xfrm>
            <a:off x="11040424" y="5920526"/>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191">
            <a:extLst>
              <a:ext uri="{FF2B5EF4-FFF2-40B4-BE49-F238E27FC236}">
                <a16:creationId xmlns:a16="http://schemas.microsoft.com/office/drawing/2014/main" id="{B37A6A50-02D2-4DD2-B2F7-A4BBC3C601B1}"/>
              </a:ext>
            </a:extLst>
          </p:cNvPr>
          <p:cNvSpPr/>
          <p:nvPr/>
        </p:nvSpPr>
        <p:spPr>
          <a:xfrm>
            <a:off x="15600251" y="11713821"/>
            <a:ext cx="2401786" cy="484162"/>
          </a:xfrm>
          <a:prstGeom prst="roundRect">
            <a:avLst>
              <a:gd name="adj" fmla="val 17752"/>
            </a:avLst>
          </a:prstGeom>
          <a:solidFill>
            <a:srgbClr val="3399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bg1"/>
                </a:solidFill>
                <a:latin typeface="Segoe UI Semibold" panose="020B0702040204020203" pitchFamily="34" charset="0"/>
                <a:cs typeface="Segoe UI" panose="020B0502040204020203" pitchFamily="34" charset="0"/>
              </a:rPr>
              <a:t>SUBMIT</a:t>
            </a:r>
          </a:p>
        </p:txBody>
      </p:sp>
      <p:cxnSp>
        <p:nvCxnSpPr>
          <p:cNvPr id="68" name="Straight Connector 67">
            <a:extLst>
              <a:ext uri="{FF2B5EF4-FFF2-40B4-BE49-F238E27FC236}">
                <a16:creationId xmlns:a16="http://schemas.microsoft.com/office/drawing/2014/main" id="{7E3AAFB6-D686-4EB5-ABFF-DAEBE034C25E}"/>
              </a:ext>
            </a:extLst>
          </p:cNvPr>
          <p:cNvCxnSpPr>
            <a:cxnSpLocks/>
          </p:cNvCxnSpPr>
          <p:nvPr/>
        </p:nvCxnSpPr>
        <p:spPr>
          <a:xfrm>
            <a:off x="14025592" y="3637230"/>
            <a:ext cx="85572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9F5C8C9-EEA4-4A35-A6A3-57A25ACC6568}"/>
              </a:ext>
            </a:extLst>
          </p:cNvPr>
          <p:cNvSpPr txBox="1"/>
          <p:nvPr/>
        </p:nvSpPr>
        <p:spPr>
          <a:xfrm>
            <a:off x="11135612" y="3165165"/>
            <a:ext cx="11585401" cy="400110"/>
          </a:xfrm>
          <a:prstGeom prst="rect">
            <a:avLst/>
          </a:prstGeom>
          <a:noFill/>
        </p:spPr>
        <p:txBody>
          <a:bodyPr wrap="square" rtlCol="0">
            <a:spAutoFit/>
          </a:bodyPr>
          <a:lstStyle/>
          <a:p>
            <a:r>
              <a:rPr lang="en-US" sz="2000" dirty="0"/>
              <a:t>CONTENT     QUALITY     STANDARDS     CERTIFICATIONS     REGULATIONS     ASSOCIATIONS</a:t>
            </a:r>
          </a:p>
        </p:txBody>
      </p:sp>
      <p:cxnSp>
        <p:nvCxnSpPr>
          <p:cNvPr id="70" name="Straight Connector 69">
            <a:extLst>
              <a:ext uri="{FF2B5EF4-FFF2-40B4-BE49-F238E27FC236}">
                <a16:creationId xmlns:a16="http://schemas.microsoft.com/office/drawing/2014/main" id="{047109E0-198B-4016-8746-E0F5D470C198}"/>
              </a:ext>
            </a:extLst>
          </p:cNvPr>
          <p:cNvCxnSpPr>
            <a:cxnSpLocks/>
          </p:cNvCxnSpPr>
          <p:nvPr/>
        </p:nvCxnSpPr>
        <p:spPr>
          <a:xfrm>
            <a:off x="12640967" y="3046680"/>
            <a:ext cx="137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6EAAD9-3CA6-4CBB-B731-8D2D503A46BE}"/>
              </a:ext>
            </a:extLst>
          </p:cNvPr>
          <p:cNvCxnSpPr>
            <a:cxnSpLocks/>
          </p:cNvCxnSpPr>
          <p:nvPr/>
        </p:nvCxnSpPr>
        <p:spPr>
          <a:xfrm>
            <a:off x="14011299" y="3072655"/>
            <a:ext cx="0" cy="594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7C9EBB-1027-4527-9F88-E6B111704E31}"/>
              </a:ext>
            </a:extLst>
          </p:cNvPr>
          <p:cNvCxnSpPr>
            <a:cxnSpLocks/>
          </p:cNvCxnSpPr>
          <p:nvPr/>
        </p:nvCxnSpPr>
        <p:spPr>
          <a:xfrm>
            <a:off x="12621012" y="3053605"/>
            <a:ext cx="0" cy="594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Flowchart: Merge 72">
            <a:extLst>
              <a:ext uri="{FF2B5EF4-FFF2-40B4-BE49-F238E27FC236}">
                <a16:creationId xmlns:a16="http://schemas.microsoft.com/office/drawing/2014/main" id="{0364D600-8206-425C-BBC2-0AEC6A01DC84}"/>
              </a:ext>
            </a:extLst>
          </p:cNvPr>
          <p:cNvSpPr/>
          <p:nvPr/>
        </p:nvSpPr>
        <p:spPr>
          <a:xfrm>
            <a:off x="21927628" y="4037484"/>
            <a:ext cx="223746" cy="130440"/>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Merge 92">
            <a:extLst>
              <a:ext uri="{FF2B5EF4-FFF2-40B4-BE49-F238E27FC236}">
                <a16:creationId xmlns:a16="http://schemas.microsoft.com/office/drawing/2014/main" id="{93A0717E-7519-467B-9807-ED193C1BEEDA}"/>
              </a:ext>
            </a:extLst>
          </p:cNvPr>
          <p:cNvSpPr/>
          <p:nvPr/>
        </p:nvSpPr>
        <p:spPr>
          <a:xfrm>
            <a:off x="21927628" y="4796250"/>
            <a:ext cx="223746" cy="130440"/>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Merge 93">
            <a:extLst>
              <a:ext uri="{FF2B5EF4-FFF2-40B4-BE49-F238E27FC236}">
                <a16:creationId xmlns:a16="http://schemas.microsoft.com/office/drawing/2014/main" id="{9E42C4CA-87B4-4AB7-9084-396BCE444226}"/>
              </a:ext>
            </a:extLst>
          </p:cNvPr>
          <p:cNvSpPr/>
          <p:nvPr/>
        </p:nvSpPr>
        <p:spPr>
          <a:xfrm>
            <a:off x="21927628" y="5501100"/>
            <a:ext cx="223746" cy="130440"/>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580AFC57-66A5-44AF-84FA-1DF1089F83A0}"/>
              </a:ext>
            </a:extLst>
          </p:cNvPr>
          <p:cNvSpPr txBox="1"/>
          <p:nvPr/>
        </p:nvSpPr>
        <p:spPr>
          <a:xfrm>
            <a:off x="11097871" y="3859511"/>
            <a:ext cx="2313002" cy="461665"/>
          </a:xfrm>
          <a:prstGeom prst="rect">
            <a:avLst/>
          </a:prstGeom>
          <a:noFill/>
        </p:spPr>
        <p:txBody>
          <a:bodyPr wrap="square" rtlCol="0">
            <a:spAutoFit/>
          </a:bodyPr>
          <a:lstStyle/>
          <a:p>
            <a:r>
              <a:rPr lang="en-US" sz="2400" dirty="0"/>
              <a:t>Evaluation</a:t>
            </a:r>
          </a:p>
        </p:txBody>
      </p:sp>
      <p:sp>
        <p:nvSpPr>
          <p:cNvPr id="96" name="TextBox 95">
            <a:extLst>
              <a:ext uri="{FF2B5EF4-FFF2-40B4-BE49-F238E27FC236}">
                <a16:creationId xmlns:a16="http://schemas.microsoft.com/office/drawing/2014/main" id="{1667CF46-29B9-41A1-AABF-0CF32D0D32E5}"/>
              </a:ext>
            </a:extLst>
          </p:cNvPr>
          <p:cNvSpPr txBox="1"/>
          <p:nvPr/>
        </p:nvSpPr>
        <p:spPr>
          <a:xfrm>
            <a:off x="11097871" y="4591584"/>
            <a:ext cx="2313002" cy="461665"/>
          </a:xfrm>
          <a:prstGeom prst="rect">
            <a:avLst/>
          </a:prstGeom>
          <a:noFill/>
        </p:spPr>
        <p:txBody>
          <a:bodyPr wrap="square" rtlCol="0">
            <a:spAutoFit/>
          </a:bodyPr>
          <a:lstStyle/>
          <a:p>
            <a:r>
              <a:rPr lang="en-US" sz="2400" dirty="0"/>
              <a:t>Validation</a:t>
            </a:r>
          </a:p>
        </p:txBody>
      </p:sp>
      <p:sp>
        <p:nvSpPr>
          <p:cNvPr id="99" name="TextBox 98">
            <a:extLst>
              <a:ext uri="{FF2B5EF4-FFF2-40B4-BE49-F238E27FC236}">
                <a16:creationId xmlns:a16="http://schemas.microsoft.com/office/drawing/2014/main" id="{D403B772-FB6E-447C-918B-332B82354179}"/>
              </a:ext>
            </a:extLst>
          </p:cNvPr>
          <p:cNvSpPr txBox="1"/>
          <p:nvPr/>
        </p:nvSpPr>
        <p:spPr>
          <a:xfrm>
            <a:off x="11097871" y="5329767"/>
            <a:ext cx="2313002" cy="461665"/>
          </a:xfrm>
          <a:prstGeom prst="rect">
            <a:avLst/>
          </a:prstGeom>
          <a:noFill/>
        </p:spPr>
        <p:txBody>
          <a:bodyPr wrap="square" rtlCol="0">
            <a:spAutoFit/>
          </a:bodyPr>
          <a:lstStyle/>
          <a:p>
            <a:r>
              <a:rPr lang="en-US" sz="2400" dirty="0"/>
              <a:t>Quality System</a:t>
            </a:r>
          </a:p>
        </p:txBody>
      </p:sp>
      <p:sp>
        <p:nvSpPr>
          <p:cNvPr id="100" name="TextBox 99">
            <a:extLst>
              <a:ext uri="{FF2B5EF4-FFF2-40B4-BE49-F238E27FC236}">
                <a16:creationId xmlns:a16="http://schemas.microsoft.com/office/drawing/2014/main" id="{A25EDFDB-D383-4CFE-9003-DC2FB725C662}"/>
              </a:ext>
            </a:extLst>
          </p:cNvPr>
          <p:cNvSpPr txBox="1"/>
          <p:nvPr/>
        </p:nvSpPr>
        <p:spPr>
          <a:xfrm>
            <a:off x="14742937" y="3908578"/>
            <a:ext cx="6630902" cy="400110"/>
          </a:xfrm>
          <a:prstGeom prst="rect">
            <a:avLst/>
          </a:prstGeom>
          <a:noFill/>
        </p:spPr>
        <p:txBody>
          <a:bodyPr wrap="square" rtlCol="0">
            <a:spAutoFit/>
          </a:bodyPr>
          <a:lstStyle/>
          <a:p>
            <a:r>
              <a:rPr lang="en-US" sz="2000" dirty="0"/>
              <a:t>Interoperability Evaluation</a:t>
            </a:r>
          </a:p>
        </p:txBody>
      </p:sp>
      <p:sp>
        <p:nvSpPr>
          <p:cNvPr id="103" name="TextBox 102">
            <a:extLst>
              <a:ext uri="{FF2B5EF4-FFF2-40B4-BE49-F238E27FC236}">
                <a16:creationId xmlns:a16="http://schemas.microsoft.com/office/drawing/2014/main" id="{7C53C8B0-519C-4788-B465-A7CA2EE397BF}"/>
              </a:ext>
            </a:extLst>
          </p:cNvPr>
          <p:cNvSpPr txBox="1"/>
          <p:nvPr/>
        </p:nvSpPr>
        <p:spPr>
          <a:xfrm>
            <a:off x="14742937" y="4640651"/>
            <a:ext cx="6630902" cy="400110"/>
          </a:xfrm>
          <a:prstGeom prst="rect">
            <a:avLst/>
          </a:prstGeom>
          <a:noFill/>
        </p:spPr>
        <p:txBody>
          <a:bodyPr wrap="square" rtlCol="0">
            <a:spAutoFit/>
          </a:bodyPr>
          <a:lstStyle/>
          <a:p>
            <a:r>
              <a:rPr lang="en-US" sz="2000" dirty="0"/>
              <a:t>Interoperability Testing</a:t>
            </a:r>
          </a:p>
        </p:txBody>
      </p:sp>
      <p:sp>
        <p:nvSpPr>
          <p:cNvPr id="104" name="TextBox 103">
            <a:extLst>
              <a:ext uri="{FF2B5EF4-FFF2-40B4-BE49-F238E27FC236}">
                <a16:creationId xmlns:a16="http://schemas.microsoft.com/office/drawing/2014/main" id="{B6C75829-5542-4E6E-AD27-FB94FD3F4573}"/>
              </a:ext>
            </a:extLst>
          </p:cNvPr>
          <p:cNvSpPr txBox="1"/>
          <p:nvPr/>
        </p:nvSpPr>
        <p:spPr>
          <a:xfrm>
            <a:off x="14742937" y="5378834"/>
            <a:ext cx="6630902" cy="400110"/>
          </a:xfrm>
          <a:prstGeom prst="rect">
            <a:avLst/>
          </a:prstGeom>
          <a:noFill/>
        </p:spPr>
        <p:txBody>
          <a:bodyPr wrap="square" rtlCol="0">
            <a:spAutoFit/>
          </a:bodyPr>
          <a:lstStyle/>
          <a:p>
            <a:r>
              <a:rPr lang="en-US" sz="2000" dirty="0"/>
              <a:t>BCS SIGIST</a:t>
            </a:r>
          </a:p>
        </p:txBody>
      </p:sp>
      <p:cxnSp>
        <p:nvCxnSpPr>
          <p:cNvPr id="105" name="Straight Connector 104">
            <a:extLst>
              <a:ext uri="{FF2B5EF4-FFF2-40B4-BE49-F238E27FC236}">
                <a16:creationId xmlns:a16="http://schemas.microsoft.com/office/drawing/2014/main" id="{F388B32D-E813-4AA5-9E77-4219647A78E4}"/>
              </a:ext>
            </a:extLst>
          </p:cNvPr>
          <p:cNvCxnSpPr>
            <a:cxnSpLocks/>
          </p:cNvCxnSpPr>
          <p:nvPr/>
        </p:nvCxnSpPr>
        <p:spPr>
          <a:xfrm>
            <a:off x="14682709" y="3637230"/>
            <a:ext cx="6667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736E19-832F-433D-9238-CE70AD6A0B98}"/>
              </a:ext>
            </a:extLst>
          </p:cNvPr>
          <p:cNvCxnSpPr>
            <a:cxnSpLocks/>
          </p:cNvCxnSpPr>
          <p:nvPr/>
        </p:nvCxnSpPr>
        <p:spPr>
          <a:xfrm>
            <a:off x="11040113" y="3630415"/>
            <a:ext cx="160085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9553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ight Triangle 52"/>
          <p:cNvSpPr/>
          <p:nvPr/>
        </p:nvSpPr>
        <p:spPr>
          <a:xfrm rot="5400000" flipV="1">
            <a:off x="7178665" y="-5952029"/>
            <a:ext cx="11246953" cy="2315101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07330" y="538843"/>
            <a:ext cx="5203669" cy="1446550"/>
          </a:xfrm>
          <a:prstGeom prst="rect">
            <a:avLst/>
          </a:prstGeom>
        </p:spPr>
        <p:txBody>
          <a:bodyPr wrap="none">
            <a:spAutoFit/>
          </a:bodyPr>
          <a:lstStyle/>
          <a:p>
            <a:r>
              <a:rPr lang="en-US" sz="8800" b="1" dirty="0">
                <a:solidFill>
                  <a:schemeClr val="tx2"/>
                </a:solidFill>
                <a:latin typeface="Lato" charset="0"/>
                <a:ea typeface="Lato" charset="0"/>
                <a:cs typeface="Lato" charset="0"/>
              </a:rPr>
              <a:t>Standards</a:t>
            </a:r>
            <a:endParaRPr lang="id-ID" sz="8800" b="1" dirty="0">
              <a:solidFill>
                <a:schemeClr val="tx2"/>
              </a:solidFill>
              <a:latin typeface="Lato" charset="0"/>
              <a:ea typeface="Lato" charset="0"/>
              <a:cs typeface="Lato" charset="0"/>
            </a:endParaRPr>
          </a:p>
        </p:txBody>
      </p:sp>
      <p:sp>
        <p:nvSpPr>
          <p:cNvPr id="31" name="Subtitle 2">
            <a:extLst>
              <a:ext uri="{FF2B5EF4-FFF2-40B4-BE49-F238E27FC236}">
                <a16:creationId xmlns:a16="http://schemas.microsoft.com/office/drawing/2014/main" id="{7D196DB2-A0E0-44BA-B10C-B902769DE0CD}"/>
              </a:ext>
            </a:extLst>
          </p:cNvPr>
          <p:cNvSpPr txBox="1">
            <a:spLocks/>
          </p:cNvSpPr>
          <p:nvPr/>
        </p:nvSpPr>
        <p:spPr>
          <a:xfrm>
            <a:off x="987467" y="1789445"/>
            <a:ext cx="3599965" cy="76873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200" dirty="0"/>
              <a:t>Add new product</a:t>
            </a:r>
          </a:p>
        </p:txBody>
      </p:sp>
      <p:sp>
        <p:nvSpPr>
          <p:cNvPr id="28" name="Oval 27"/>
          <p:cNvSpPr/>
          <p:nvPr/>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29" name="TextBox 28"/>
          <p:cNvSpPr txBox="1"/>
          <p:nvPr/>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12</a:t>
            </a:fld>
            <a:endParaRPr lang="id-ID" sz="2800" b="1" i="0" dirty="0">
              <a:solidFill>
                <a:schemeClr val="bg1"/>
              </a:solidFill>
              <a:latin typeface="Lato Bold" charset="0"/>
              <a:cs typeface="Lato Bold" charset="0"/>
            </a:endParaRPr>
          </a:p>
        </p:txBody>
      </p:sp>
      <p:sp>
        <p:nvSpPr>
          <p:cNvPr id="34" name="Rounded Rectangle 167">
            <a:extLst>
              <a:ext uri="{FF2B5EF4-FFF2-40B4-BE49-F238E27FC236}">
                <a16:creationId xmlns:a16="http://schemas.microsoft.com/office/drawing/2014/main" id="{C518216F-0B31-4430-BFBA-0C5F15BE27A0}"/>
              </a:ext>
            </a:extLst>
          </p:cNvPr>
          <p:cNvSpPr/>
          <p:nvPr/>
        </p:nvSpPr>
        <p:spPr>
          <a:xfrm>
            <a:off x="10881274" y="1925203"/>
            <a:ext cx="11795760" cy="10475070"/>
          </a:xfrm>
          <a:prstGeom prst="roundRect">
            <a:avLst>
              <a:gd name="adj" fmla="val 232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Subtitle 2">
            <a:extLst>
              <a:ext uri="{FF2B5EF4-FFF2-40B4-BE49-F238E27FC236}">
                <a16:creationId xmlns:a16="http://schemas.microsoft.com/office/drawing/2014/main" id="{ADA91121-FB59-440D-A2E7-AED2298B51C8}"/>
              </a:ext>
            </a:extLst>
          </p:cNvPr>
          <p:cNvSpPr txBox="1">
            <a:spLocks/>
          </p:cNvSpPr>
          <p:nvPr/>
        </p:nvSpPr>
        <p:spPr>
          <a:xfrm>
            <a:off x="962213" y="4505568"/>
            <a:ext cx="8615865" cy="6698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Lato Light" charset="0"/>
                <a:ea typeface="Lato Light" charset="0"/>
                <a:cs typeface="Lato Light" charset="0"/>
              </a:rPr>
              <a:t>Lorem Ipsum…</a:t>
            </a:r>
          </a:p>
        </p:txBody>
      </p:sp>
      <p:cxnSp>
        <p:nvCxnSpPr>
          <p:cNvPr id="98" name="Straight Connector 97">
            <a:extLst>
              <a:ext uri="{FF2B5EF4-FFF2-40B4-BE49-F238E27FC236}">
                <a16:creationId xmlns:a16="http://schemas.microsoft.com/office/drawing/2014/main" id="{7B84B4C2-9A2D-436D-87F4-36B97A9652A4}"/>
              </a:ext>
            </a:extLst>
          </p:cNvPr>
          <p:cNvCxnSpPr/>
          <p:nvPr/>
        </p:nvCxnSpPr>
        <p:spPr>
          <a:xfrm>
            <a:off x="1226633" y="278795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63B8643-7F3D-4A8F-B249-672138DC8366}"/>
              </a:ext>
            </a:extLst>
          </p:cNvPr>
          <p:cNvSpPr txBox="1"/>
          <p:nvPr/>
        </p:nvSpPr>
        <p:spPr>
          <a:xfrm>
            <a:off x="1090447" y="3790781"/>
            <a:ext cx="8340771" cy="430887"/>
          </a:xfrm>
          <a:prstGeom prst="rect">
            <a:avLst/>
          </a:prstGeom>
          <a:noFill/>
        </p:spPr>
        <p:txBody>
          <a:bodyPr wrap="square" rtlCol="0" anchor="ctr" anchorCtr="0">
            <a:spAutoFit/>
          </a:bodyPr>
          <a:lstStyle/>
          <a:p>
            <a:r>
              <a:rPr lang="en-US" sz="2200" b="1" dirty="0">
                <a:latin typeface="Lato Light" charset="0"/>
                <a:ea typeface="Lato Light" charset="0"/>
                <a:cs typeface="Lato Light" charset="0"/>
              </a:rPr>
              <a:t>Standards Tab … lorem ipsum</a:t>
            </a:r>
          </a:p>
        </p:txBody>
      </p:sp>
      <p:sp>
        <p:nvSpPr>
          <p:cNvPr id="62" name="Rounded Rectangle 191">
            <a:extLst>
              <a:ext uri="{FF2B5EF4-FFF2-40B4-BE49-F238E27FC236}">
                <a16:creationId xmlns:a16="http://schemas.microsoft.com/office/drawing/2014/main" id="{B168B8A0-DF6E-4142-BBA7-4C886B8C444B}"/>
              </a:ext>
            </a:extLst>
          </p:cNvPr>
          <p:cNvSpPr/>
          <p:nvPr/>
        </p:nvSpPr>
        <p:spPr>
          <a:xfrm>
            <a:off x="10994704" y="2041516"/>
            <a:ext cx="11612880" cy="708862"/>
          </a:xfrm>
          <a:prstGeom prst="roundRect">
            <a:avLst>
              <a:gd name="adj" fmla="val 17752"/>
            </a:avLst>
          </a:prstGeom>
          <a:solidFill>
            <a:srgbClr val="3399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latin typeface="Segoe UI Semibold" panose="020B0702040204020203" pitchFamily="34" charset="0"/>
                <a:cs typeface="Segoe UI" panose="020B0502040204020203" pitchFamily="34" charset="0"/>
              </a:rPr>
              <a:t>Add new product</a:t>
            </a:r>
          </a:p>
        </p:txBody>
      </p:sp>
      <p:sp>
        <p:nvSpPr>
          <p:cNvPr id="63" name="Rounded Rectangle 191">
            <a:extLst>
              <a:ext uri="{FF2B5EF4-FFF2-40B4-BE49-F238E27FC236}">
                <a16:creationId xmlns:a16="http://schemas.microsoft.com/office/drawing/2014/main" id="{C893E46D-E77B-4BDF-B66B-A234909171FB}"/>
              </a:ext>
            </a:extLst>
          </p:cNvPr>
          <p:cNvSpPr/>
          <p:nvPr/>
        </p:nvSpPr>
        <p:spPr>
          <a:xfrm>
            <a:off x="10994704" y="11597055"/>
            <a:ext cx="11612880" cy="708862"/>
          </a:xfrm>
          <a:prstGeom prst="roundRect">
            <a:avLst>
              <a:gd name="adj" fmla="val 17752"/>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200" dirty="0">
              <a:solidFill>
                <a:schemeClr val="bg1"/>
              </a:solidFill>
              <a:latin typeface="Segoe UI Semibold" panose="020B0702040204020203" pitchFamily="34" charset="0"/>
              <a:cs typeface="Segoe UI" panose="020B0502040204020203" pitchFamily="34" charset="0"/>
            </a:endParaRPr>
          </a:p>
        </p:txBody>
      </p:sp>
      <p:cxnSp>
        <p:nvCxnSpPr>
          <p:cNvPr id="64" name="Straight Connector 63">
            <a:extLst>
              <a:ext uri="{FF2B5EF4-FFF2-40B4-BE49-F238E27FC236}">
                <a16:creationId xmlns:a16="http://schemas.microsoft.com/office/drawing/2014/main" id="{899693F9-6A63-4AAA-8D83-73972B5B4AAE}"/>
              </a:ext>
            </a:extLst>
          </p:cNvPr>
          <p:cNvCxnSpPr>
            <a:cxnSpLocks/>
          </p:cNvCxnSpPr>
          <p:nvPr/>
        </p:nvCxnSpPr>
        <p:spPr>
          <a:xfrm>
            <a:off x="11040424" y="4456380"/>
            <a:ext cx="115214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191">
            <a:extLst>
              <a:ext uri="{FF2B5EF4-FFF2-40B4-BE49-F238E27FC236}">
                <a16:creationId xmlns:a16="http://schemas.microsoft.com/office/drawing/2014/main" id="{B37A6A50-02D2-4DD2-B2F7-A4BBC3C601B1}"/>
              </a:ext>
            </a:extLst>
          </p:cNvPr>
          <p:cNvSpPr/>
          <p:nvPr/>
        </p:nvSpPr>
        <p:spPr>
          <a:xfrm>
            <a:off x="15600251" y="11713821"/>
            <a:ext cx="2401786" cy="484162"/>
          </a:xfrm>
          <a:prstGeom prst="roundRect">
            <a:avLst>
              <a:gd name="adj" fmla="val 17752"/>
            </a:avLst>
          </a:prstGeom>
          <a:solidFill>
            <a:srgbClr val="3399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bg1"/>
                </a:solidFill>
                <a:latin typeface="Segoe UI Semibold" panose="020B0702040204020203" pitchFamily="34" charset="0"/>
                <a:cs typeface="Segoe UI" panose="020B0502040204020203" pitchFamily="34" charset="0"/>
              </a:rPr>
              <a:t>SUBMIT</a:t>
            </a:r>
          </a:p>
        </p:txBody>
      </p:sp>
      <p:cxnSp>
        <p:nvCxnSpPr>
          <p:cNvPr id="68" name="Straight Connector 67">
            <a:extLst>
              <a:ext uri="{FF2B5EF4-FFF2-40B4-BE49-F238E27FC236}">
                <a16:creationId xmlns:a16="http://schemas.microsoft.com/office/drawing/2014/main" id="{7E3AAFB6-D686-4EB5-ABFF-DAEBE034C25E}"/>
              </a:ext>
            </a:extLst>
          </p:cNvPr>
          <p:cNvCxnSpPr>
            <a:cxnSpLocks/>
          </p:cNvCxnSpPr>
          <p:nvPr/>
        </p:nvCxnSpPr>
        <p:spPr>
          <a:xfrm>
            <a:off x="15840093" y="3637230"/>
            <a:ext cx="67427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9F5C8C9-EEA4-4A35-A6A3-57A25ACC6568}"/>
              </a:ext>
            </a:extLst>
          </p:cNvPr>
          <p:cNvSpPr txBox="1"/>
          <p:nvPr/>
        </p:nvSpPr>
        <p:spPr>
          <a:xfrm>
            <a:off x="11135612" y="3165165"/>
            <a:ext cx="11585401" cy="400110"/>
          </a:xfrm>
          <a:prstGeom prst="rect">
            <a:avLst/>
          </a:prstGeom>
          <a:noFill/>
        </p:spPr>
        <p:txBody>
          <a:bodyPr wrap="square" rtlCol="0">
            <a:spAutoFit/>
          </a:bodyPr>
          <a:lstStyle/>
          <a:p>
            <a:r>
              <a:rPr lang="en-US" sz="2000" dirty="0"/>
              <a:t>CONTENT     QUALITY     STANDARDS     CERTIFICATIONS     REGULATIONS     ASSOCIATIONS</a:t>
            </a:r>
          </a:p>
        </p:txBody>
      </p:sp>
      <p:cxnSp>
        <p:nvCxnSpPr>
          <p:cNvPr id="70" name="Straight Connector 69">
            <a:extLst>
              <a:ext uri="{FF2B5EF4-FFF2-40B4-BE49-F238E27FC236}">
                <a16:creationId xmlns:a16="http://schemas.microsoft.com/office/drawing/2014/main" id="{047109E0-198B-4016-8746-E0F5D470C198}"/>
              </a:ext>
            </a:extLst>
          </p:cNvPr>
          <p:cNvCxnSpPr>
            <a:cxnSpLocks/>
          </p:cNvCxnSpPr>
          <p:nvPr/>
        </p:nvCxnSpPr>
        <p:spPr>
          <a:xfrm>
            <a:off x="14021897" y="3046680"/>
            <a:ext cx="18181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6EAAD9-3CA6-4CBB-B731-8D2D503A46BE}"/>
              </a:ext>
            </a:extLst>
          </p:cNvPr>
          <p:cNvCxnSpPr>
            <a:cxnSpLocks/>
          </p:cNvCxnSpPr>
          <p:nvPr/>
        </p:nvCxnSpPr>
        <p:spPr>
          <a:xfrm>
            <a:off x="15840093" y="3072655"/>
            <a:ext cx="0" cy="594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7C9EBB-1027-4527-9F88-E6B111704E31}"/>
              </a:ext>
            </a:extLst>
          </p:cNvPr>
          <p:cNvCxnSpPr>
            <a:cxnSpLocks/>
          </p:cNvCxnSpPr>
          <p:nvPr/>
        </p:nvCxnSpPr>
        <p:spPr>
          <a:xfrm>
            <a:off x="14001942" y="3053605"/>
            <a:ext cx="0" cy="594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Flowchart: Merge 72">
            <a:extLst>
              <a:ext uri="{FF2B5EF4-FFF2-40B4-BE49-F238E27FC236}">
                <a16:creationId xmlns:a16="http://schemas.microsoft.com/office/drawing/2014/main" id="{0364D600-8206-425C-BBC2-0AEC6A01DC84}"/>
              </a:ext>
            </a:extLst>
          </p:cNvPr>
          <p:cNvSpPr/>
          <p:nvPr/>
        </p:nvSpPr>
        <p:spPr>
          <a:xfrm>
            <a:off x="21927628" y="4037484"/>
            <a:ext cx="223746" cy="130440"/>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580AFC57-66A5-44AF-84FA-1DF1089F83A0}"/>
              </a:ext>
            </a:extLst>
          </p:cNvPr>
          <p:cNvSpPr txBox="1"/>
          <p:nvPr/>
        </p:nvSpPr>
        <p:spPr>
          <a:xfrm>
            <a:off x="11097870" y="3859511"/>
            <a:ext cx="2981781" cy="461665"/>
          </a:xfrm>
          <a:prstGeom prst="rect">
            <a:avLst/>
          </a:prstGeom>
          <a:noFill/>
        </p:spPr>
        <p:txBody>
          <a:bodyPr wrap="square" rtlCol="0">
            <a:spAutoFit/>
          </a:bodyPr>
          <a:lstStyle/>
          <a:p>
            <a:r>
              <a:rPr lang="en-US" sz="2400" dirty="0"/>
              <a:t>Health IT Standard</a:t>
            </a:r>
          </a:p>
        </p:txBody>
      </p:sp>
      <p:sp>
        <p:nvSpPr>
          <p:cNvPr id="100" name="TextBox 99">
            <a:extLst>
              <a:ext uri="{FF2B5EF4-FFF2-40B4-BE49-F238E27FC236}">
                <a16:creationId xmlns:a16="http://schemas.microsoft.com/office/drawing/2014/main" id="{A25EDFDB-D383-4CFE-9003-DC2FB725C662}"/>
              </a:ext>
            </a:extLst>
          </p:cNvPr>
          <p:cNvSpPr txBox="1"/>
          <p:nvPr/>
        </p:nvSpPr>
        <p:spPr>
          <a:xfrm>
            <a:off x="14742937" y="3908578"/>
            <a:ext cx="6630902" cy="400110"/>
          </a:xfrm>
          <a:prstGeom prst="rect">
            <a:avLst/>
          </a:prstGeom>
          <a:noFill/>
        </p:spPr>
        <p:txBody>
          <a:bodyPr wrap="square" rtlCol="0">
            <a:spAutoFit/>
          </a:bodyPr>
          <a:lstStyle/>
          <a:p>
            <a:r>
              <a:rPr lang="en-US" sz="2000" dirty="0"/>
              <a:t>Health Level Seven International (HL7)</a:t>
            </a:r>
          </a:p>
        </p:txBody>
      </p:sp>
      <p:cxnSp>
        <p:nvCxnSpPr>
          <p:cNvPr id="106" name="Straight Connector 105">
            <a:extLst>
              <a:ext uri="{FF2B5EF4-FFF2-40B4-BE49-F238E27FC236}">
                <a16:creationId xmlns:a16="http://schemas.microsoft.com/office/drawing/2014/main" id="{DE736E19-832F-433D-9238-CE70AD6A0B98}"/>
              </a:ext>
            </a:extLst>
          </p:cNvPr>
          <p:cNvCxnSpPr>
            <a:cxnSpLocks/>
          </p:cNvCxnSpPr>
          <p:nvPr/>
        </p:nvCxnSpPr>
        <p:spPr>
          <a:xfrm>
            <a:off x="11040113" y="3630415"/>
            <a:ext cx="29817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9463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0037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rot="5400000">
            <a:off x="1920240" y="3676928"/>
            <a:ext cx="5235428" cy="4513302"/>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633404" y="8987012"/>
            <a:ext cx="3859871" cy="1227579"/>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779176" y="9138601"/>
            <a:ext cx="3562194" cy="954107"/>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FACILITATE </a:t>
            </a:r>
          </a:p>
          <a:p>
            <a:pPr algn="ctr"/>
            <a:r>
              <a:rPr lang="en-US" sz="2800" b="1" dirty="0">
                <a:solidFill>
                  <a:schemeClr val="tx2"/>
                </a:solidFill>
                <a:latin typeface="Lato Black" charset="0"/>
                <a:ea typeface="Lato Black" charset="0"/>
                <a:cs typeface="Lato Black" charset="0"/>
              </a:rPr>
              <a:t>INTEROPERABILITY</a:t>
            </a:r>
          </a:p>
        </p:txBody>
      </p:sp>
      <p:sp>
        <p:nvSpPr>
          <p:cNvPr id="13" name="TextBox 12"/>
          <p:cNvSpPr txBox="1"/>
          <p:nvPr/>
        </p:nvSpPr>
        <p:spPr>
          <a:xfrm>
            <a:off x="8226419" y="4341777"/>
            <a:ext cx="7956024" cy="1384995"/>
          </a:xfrm>
          <a:prstGeom prst="rect">
            <a:avLst/>
          </a:prstGeom>
          <a:noFill/>
        </p:spPr>
        <p:txBody>
          <a:bodyPr wrap="none" rtlCol="0">
            <a:spAutoFit/>
          </a:bodyPr>
          <a:lstStyle/>
          <a:p>
            <a:r>
              <a:rPr lang="en-US" sz="8400" b="1" dirty="0">
                <a:solidFill>
                  <a:schemeClr val="tx2"/>
                </a:solidFill>
                <a:latin typeface="Lato Black" charset="0"/>
                <a:ea typeface="Lato Black" charset="0"/>
                <a:cs typeface="Lato Black" charset="0"/>
              </a:rPr>
              <a:t>FHIR Hunt Tour</a:t>
            </a:r>
          </a:p>
        </p:txBody>
      </p:sp>
      <p:sp>
        <p:nvSpPr>
          <p:cNvPr id="14" name="TextBox 13"/>
          <p:cNvSpPr txBox="1"/>
          <p:nvPr/>
        </p:nvSpPr>
        <p:spPr>
          <a:xfrm>
            <a:off x="8293323" y="5910815"/>
            <a:ext cx="14187535" cy="430887"/>
          </a:xfrm>
          <a:prstGeom prst="rect">
            <a:avLst/>
          </a:prstGeom>
          <a:noFill/>
        </p:spPr>
        <p:txBody>
          <a:bodyPr wrap="square" rtlCol="0" anchor="ctr" anchorCtr="0">
            <a:spAutoFit/>
          </a:bodyPr>
          <a:lstStyle/>
          <a:p>
            <a:r>
              <a:rPr lang="en-US" sz="2200" b="1" dirty="0">
                <a:latin typeface="Lato Light" charset="0"/>
                <a:ea typeface="Lato Light" charset="0"/>
                <a:cs typeface="Lato Light" charset="0"/>
              </a:rPr>
              <a:t>FHIR Hunt would let users share and discover new FHIR-related products and services</a:t>
            </a:r>
          </a:p>
        </p:txBody>
      </p:sp>
      <p:cxnSp>
        <p:nvCxnSpPr>
          <p:cNvPr id="15" name="Straight Connector 14"/>
          <p:cNvCxnSpPr/>
          <p:nvPr/>
        </p:nvCxnSpPr>
        <p:spPr>
          <a:xfrm>
            <a:off x="8293323" y="4010519"/>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ubtitle 2"/>
          <p:cNvSpPr txBox="1">
            <a:spLocks/>
          </p:cNvSpPr>
          <p:nvPr/>
        </p:nvSpPr>
        <p:spPr>
          <a:xfrm>
            <a:off x="8114909" y="6543933"/>
            <a:ext cx="14365949" cy="37476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Lato Light" charset="0"/>
                <a:ea typeface="Lato Light" charset="0"/>
                <a:cs typeface="Lato Light" charset="0"/>
              </a:rPr>
              <a:t>“FHIR Hunt” community portal (</a:t>
            </a:r>
            <a:r>
              <a:rPr lang="en-US" dirty="0">
                <a:solidFill>
                  <a:schemeClr val="tx1"/>
                </a:solidFill>
                <a:latin typeface="Lato Light" charset="0"/>
                <a:ea typeface="Lato Light" charset="0"/>
                <a:cs typeface="Lato Light" charset="0"/>
                <a:hlinkClick r:id="rId3"/>
              </a:rPr>
              <a:t>www.fhirhunt.com</a:t>
            </a:r>
            <a:r>
              <a:rPr lang="en-US" dirty="0">
                <a:solidFill>
                  <a:schemeClr val="tx1"/>
                </a:solidFill>
                <a:latin typeface="Lato Light" charset="0"/>
                <a:ea typeface="Lato Light" charset="0"/>
                <a:cs typeface="Lato Light" charset="0"/>
              </a:rPr>
              <a:t>) is an online and real-time, continuously update, Digital Health Interoperability Apps Roundtable, which will let users share and discover new Health Data Exchange and Healthcare IT Integration related products and services. Users can submit Digital Health Interoperability products which are listed in a linear format by day. The site would include a comments system and a voting system similar to Hacker News or Reddit. The products with the most votes would rise to the top of each day’s list. It would be owned and operated by </a:t>
            </a:r>
            <a:r>
              <a:rPr lang="en-US" dirty="0" err="1">
                <a:solidFill>
                  <a:schemeClr val="tx1"/>
                </a:solidFill>
                <a:latin typeface="Lato Light" charset="0"/>
                <a:ea typeface="Lato Light" charset="0"/>
                <a:cs typeface="Lato Light" charset="0"/>
              </a:rPr>
              <a:t>Netspective</a:t>
            </a:r>
            <a:r>
              <a:rPr lang="en-US" dirty="0">
                <a:solidFill>
                  <a:schemeClr val="tx1"/>
                </a:solidFill>
                <a:latin typeface="Lato Light" charset="0"/>
                <a:ea typeface="Lato Light" charset="0"/>
                <a:cs typeface="Lato Light" charset="0"/>
              </a:rPr>
              <a:t> Media but might be a great product for the community.</a:t>
            </a:r>
          </a:p>
        </p:txBody>
      </p:sp>
      <p:pic>
        <p:nvPicPr>
          <p:cNvPr id="10" name="Picture 9">
            <a:extLst>
              <a:ext uri="{FF2B5EF4-FFF2-40B4-BE49-F238E27FC236}">
                <a16:creationId xmlns:a16="http://schemas.microsoft.com/office/drawing/2014/main" id="{D0DB4E21-5336-4E76-BAA5-851B5944EAA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97786" y="5598386"/>
            <a:ext cx="4080335" cy="835653"/>
          </a:xfrm>
          <a:prstGeom prst="rect">
            <a:avLst/>
          </a:prstGeom>
        </p:spPr>
      </p:pic>
    </p:spTree>
    <p:extLst>
      <p:ext uri="{BB962C8B-B14F-4D97-AF65-F5344CB8AC3E}">
        <p14:creationId xmlns:p14="http://schemas.microsoft.com/office/powerpoint/2010/main" val="13849322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9010136" y="483017"/>
            <a:ext cx="6357473"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Integrations</a:t>
            </a:r>
            <a:endParaRPr lang="id-ID" sz="8800" b="1" dirty="0">
              <a:solidFill>
                <a:schemeClr val="tx2"/>
              </a:solidFill>
              <a:latin typeface="Lato" charset="0"/>
              <a:ea typeface="Lato" charset="0"/>
              <a:cs typeface="Lato" charset="0"/>
            </a:endParaRPr>
          </a:p>
        </p:txBody>
      </p:sp>
      <p:sp>
        <p:nvSpPr>
          <p:cNvPr id="58" name="Rectangle 57"/>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59" name="Subtitle 2"/>
          <p:cNvSpPr txBox="1">
            <a:spLocks/>
          </p:cNvSpPr>
          <p:nvPr/>
        </p:nvSpPr>
        <p:spPr>
          <a:xfrm>
            <a:off x="2295668" y="1634834"/>
            <a:ext cx="19827549" cy="73366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FHIR Hunt integrates the latest technology to store product information, ensure data accuracy and track activity.</a:t>
            </a:r>
          </a:p>
        </p:txBody>
      </p:sp>
      <p:sp>
        <p:nvSpPr>
          <p:cNvPr id="76" name="AutoShape 8">
            <a:extLst>
              <a:ext uri="{FF2B5EF4-FFF2-40B4-BE49-F238E27FC236}">
                <a16:creationId xmlns:a16="http://schemas.microsoft.com/office/drawing/2014/main" id="{D5A4DAF1-F960-4710-86EE-BEAAF1E118ED}"/>
              </a:ext>
            </a:extLst>
          </p:cNvPr>
          <p:cNvSpPr>
            <a:spLocks noChangeArrowheads="1"/>
          </p:cNvSpPr>
          <p:nvPr/>
        </p:nvSpPr>
        <p:spPr bwMode="auto">
          <a:xfrm>
            <a:off x="4556970" y="6321748"/>
            <a:ext cx="3557578" cy="1633414"/>
          </a:xfrm>
          <a:prstGeom prst="flowChartProcess">
            <a:avLst/>
          </a:prstGeom>
          <a:solidFill>
            <a:srgbClr val="BB0B30"/>
          </a:solidFill>
          <a:ln w="9525">
            <a:solidFill>
              <a:srgbClr val="8C3836"/>
            </a:solidFill>
            <a:miter lim="800000"/>
            <a:headEnd/>
            <a:tailEnd/>
          </a:ln>
        </p:spPr>
        <p:txBody>
          <a:bodyPr wrap="none" anchor="ctr"/>
          <a:lstStyle/>
          <a:p>
            <a:pPr algn="ctr"/>
            <a:r>
              <a:rPr lang="en-IN" altLang="en-US" sz="4000" b="1" dirty="0">
                <a:solidFill>
                  <a:schemeClr val="bg1"/>
                </a:solidFill>
              </a:rPr>
              <a:t>FHIR </a:t>
            </a:r>
            <a:r>
              <a:rPr lang="en-IN" altLang="en-US" sz="4000" b="1" dirty="0">
                <a:solidFill>
                  <a:srgbClr val="FF6600"/>
                </a:solidFill>
              </a:rPr>
              <a:t>Hunt</a:t>
            </a:r>
          </a:p>
        </p:txBody>
      </p:sp>
      <p:sp>
        <p:nvSpPr>
          <p:cNvPr id="77" name="AutoShape 8">
            <a:extLst>
              <a:ext uri="{FF2B5EF4-FFF2-40B4-BE49-F238E27FC236}">
                <a16:creationId xmlns:a16="http://schemas.microsoft.com/office/drawing/2014/main" id="{C29663FF-8AE5-4CA3-BF99-40C6EAA5F9BF}"/>
              </a:ext>
            </a:extLst>
          </p:cNvPr>
          <p:cNvSpPr>
            <a:spLocks noChangeArrowheads="1"/>
          </p:cNvSpPr>
          <p:nvPr/>
        </p:nvSpPr>
        <p:spPr bwMode="auto">
          <a:xfrm>
            <a:off x="11131990" y="4487882"/>
            <a:ext cx="3234162" cy="1349929"/>
          </a:xfrm>
          <a:prstGeom prst="flowChartProcess">
            <a:avLst/>
          </a:prstGeom>
          <a:solidFill>
            <a:srgbClr val="BB0B30"/>
          </a:solidFill>
          <a:ln w="9525">
            <a:solidFill>
              <a:srgbClr val="8C3836"/>
            </a:solidFill>
            <a:miter lim="800000"/>
            <a:headEnd/>
            <a:tailEnd/>
          </a:ln>
        </p:spPr>
        <p:txBody>
          <a:bodyPr wrap="none" anchor="ctr"/>
          <a:lstStyle/>
          <a:p>
            <a:pPr algn="ctr"/>
            <a:r>
              <a:rPr lang="en-IN" altLang="en-US" sz="3200" dirty="0">
                <a:solidFill>
                  <a:schemeClr val="bg1"/>
                </a:solidFill>
              </a:rPr>
              <a:t>SSO</a:t>
            </a:r>
          </a:p>
        </p:txBody>
      </p:sp>
      <p:sp>
        <p:nvSpPr>
          <p:cNvPr id="78" name="AutoShape 8">
            <a:extLst>
              <a:ext uri="{FF2B5EF4-FFF2-40B4-BE49-F238E27FC236}">
                <a16:creationId xmlns:a16="http://schemas.microsoft.com/office/drawing/2014/main" id="{9F1B5CDA-E548-4291-8542-5B8E12AD09A8}"/>
              </a:ext>
            </a:extLst>
          </p:cNvPr>
          <p:cNvSpPr>
            <a:spLocks noChangeArrowheads="1"/>
          </p:cNvSpPr>
          <p:nvPr/>
        </p:nvSpPr>
        <p:spPr bwMode="auto">
          <a:xfrm>
            <a:off x="11114737" y="6470386"/>
            <a:ext cx="3234162" cy="1349929"/>
          </a:xfrm>
          <a:prstGeom prst="flowChartProcess">
            <a:avLst/>
          </a:prstGeom>
          <a:solidFill>
            <a:srgbClr val="BB0B30"/>
          </a:solidFill>
          <a:ln w="9525">
            <a:solidFill>
              <a:srgbClr val="8C3836"/>
            </a:solidFill>
            <a:miter lim="800000"/>
            <a:headEnd/>
            <a:tailEnd/>
          </a:ln>
        </p:spPr>
        <p:txBody>
          <a:bodyPr wrap="none" anchor="ctr"/>
          <a:lstStyle/>
          <a:p>
            <a:pPr algn="ctr"/>
            <a:r>
              <a:rPr lang="en-IN" altLang="en-US" sz="3200" dirty="0">
                <a:solidFill>
                  <a:schemeClr val="bg1"/>
                </a:solidFill>
              </a:rPr>
              <a:t>Prometheus </a:t>
            </a:r>
            <a:br>
              <a:rPr lang="en-IN" altLang="en-US" sz="3200" dirty="0">
                <a:solidFill>
                  <a:schemeClr val="bg1"/>
                </a:solidFill>
              </a:rPr>
            </a:br>
            <a:r>
              <a:rPr lang="en-IN" altLang="en-US" sz="3200" dirty="0">
                <a:solidFill>
                  <a:schemeClr val="bg1"/>
                </a:solidFill>
              </a:rPr>
              <a:t>and Grafana</a:t>
            </a:r>
          </a:p>
        </p:txBody>
      </p:sp>
      <p:sp>
        <p:nvSpPr>
          <p:cNvPr id="79" name="AutoShape 8">
            <a:extLst>
              <a:ext uri="{FF2B5EF4-FFF2-40B4-BE49-F238E27FC236}">
                <a16:creationId xmlns:a16="http://schemas.microsoft.com/office/drawing/2014/main" id="{13A66E5E-E4DD-480F-BB27-A7E134362943}"/>
              </a:ext>
            </a:extLst>
          </p:cNvPr>
          <p:cNvSpPr>
            <a:spLocks noChangeArrowheads="1"/>
          </p:cNvSpPr>
          <p:nvPr/>
        </p:nvSpPr>
        <p:spPr bwMode="auto">
          <a:xfrm>
            <a:off x="11131990" y="8475569"/>
            <a:ext cx="3234162" cy="1349929"/>
          </a:xfrm>
          <a:prstGeom prst="flowChartProcess">
            <a:avLst/>
          </a:prstGeom>
          <a:solidFill>
            <a:srgbClr val="BB0B30"/>
          </a:solidFill>
          <a:ln w="9525">
            <a:solidFill>
              <a:srgbClr val="8C3836"/>
            </a:solidFill>
            <a:miter lim="800000"/>
            <a:headEnd/>
            <a:tailEnd/>
          </a:ln>
        </p:spPr>
        <p:txBody>
          <a:bodyPr wrap="none" anchor="ctr"/>
          <a:lstStyle/>
          <a:p>
            <a:pPr algn="ctr"/>
            <a:r>
              <a:rPr lang="en-IN" altLang="en-US" sz="3200" dirty="0">
                <a:solidFill>
                  <a:schemeClr val="bg1"/>
                </a:solidFill>
              </a:rPr>
              <a:t>Netspective </a:t>
            </a:r>
            <a:br>
              <a:rPr lang="en-IN" altLang="en-US" sz="3200" dirty="0">
                <a:solidFill>
                  <a:schemeClr val="bg1"/>
                </a:solidFill>
              </a:rPr>
            </a:br>
            <a:r>
              <a:rPr lang="en-IN" altLang="en-US" sz="3200" dirty="0">
                <a:solidFill>
                  <a:schemeClr val="bg1"/>
                </a:solidFill>
              </a:rPr>
              <a:t>CAK</a:t>
            </a:r>
          </a:p>
        </p:txBody>
      </p:sp>
      <p:cxnSp>
        <p:nvCxnSpPr>
          <p:cNvPr id="80" name="Connector: Elbow 79">
            <a:extLst>
              <a:ext uri="{FF2B5EF4-FFF2-40B4-BE49-F238E27FC236}">
                <a16:creationId xmlns:a16="http://schemas.microsoft.com/office/drawing/2014/main" id="{57615388-E079-4DEB-A5CB-C00EA00F5607}"/>
              </a:ext>
            </a:extLst>
          </p:cNvPr>
          <p:cNvCxnSpPr>
            <a:cxnSpLocks/>
            <a:stCxn id="76" idx="0"/>
            <a:endCxn id="77" idx="1"/>
          </p:cNvCxnSpPr>
          <p:nvPr/>
        </p:nvCxnSpPr>
        <p:spPr>
          <a:xfrm rot="5400000" flipH="1" flipV="1">
            <a:off x="8154424" y="3344183"/>
            <a:ext cx="1158901" cy="479623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DB06834-BD0E-4C5B-8C75-D87EF738064D}"/>
              </a:ext>
            </a:extLst>
          </p:cNvPr>
          <p:cNvCxnSpPr>
            <a:cxnSpLocks/>
            <a:stCxn id="76" idx="3"/>
            <a:endCxn id="78" idx="1"/>
          </p:cNvCxnSpPr>
          <p:nvPr/>
        </p:nvCxnSpPr>
        <p:spPr>
          <a:xfrm>
            <a:off x="8114548" y="7138455"/>
            <a:ext cx="3000189" cy="68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 Box 7">
            <a:extLst>
              <a:ext uri="{FF2B5EF4-FFF2-40B4-BE49-F238E27FC236}">
                <a16:creationId xmlns:a16="http://schemas.microsoft.com/office/drawing/2014/main" id="{C68E3567-66F4-40F9-BAC1-5F125FB4ACCA}"/>
              </a:ext>
            </a:extLst>
          </p:cNvPr>
          <p:cNvSpPr txBox="1">
            <a:spLocks noChangeArrowheads="1"/>
          </p:cNvSpPr>
          <p:nvPr/>
        </p:nvSpPr>
        <p:spPr bwMode="auto">
          <a:xfrm>
            <a:off x="6667513" y="4707805"/>
            <a:ext cx="4239447" cy="461665"/>
          </a:xfrm>
          <a:prstGeom prst="rect">
            <a:avLst/>
          </a:prstGeom>
          <a:noFill/>
          <a:ln w="9525">
            <a:noFill/>
            <a:miter lim="800000"/>
            <a:headEnd/>
            <a:tailEnd/>
          </a:ln>
        </p:spPr>
        <p:txBody>
          <a:bodyPr wrap="square">
            <a:spAutoFit/>
          </a:bodyPr>
          <a:lstStyle/>
          <a:p>
            <a:pPr algn="r"/>
            <a:r>
              <a:rPr lang="en-IN" altLang="en-US" sz="2400" dirty="0"/>
              <a:t>User Authentication</a:t>
            </a:r>
            <a:endParaRPr lang="en-IN" altLang="en-US" sz="6000" dirty="0"/>
          </a:p>
        </p:txBody>
      </p:sp>
      <p:sp>
        <p:nvSpPr>
          <p:cNvPr id="83" name="Text Box 7">
            <a:extLst>
              <a:ext uri="{FF2B5EF4-FFF2-40B4-BE49-F238E27FC236}">
                <a16:creationId xmlns:a16="http://schemas.microsoft.com/office/drawing/2014/main" id="{5A7A5C1F-8072-4C6D-8FE8-429822CF1CE0}"/>
              </a:ext>
            </a:extLst>
          </p:cNvPr>
          <p:cNvSpPr txBox="1">
            <a:spLocks noChangeArrowheads="1"/>
          </p:cNvSpPr>
          <p:nvPr/>
        </p:nvSpPr>
        <p:spPr bwMode="auto">
          <a:xfrm>
            <a:off x="7452323" y="6680652"/>
            <a:ext cx="3454637" cy="461665"/>
          </a:xfrm>
          <a:prstGeom prst="rect">
            <a:avLst/>
          </a:prstGeom>
          <a:noFill/>
          <a:ln w="9525">
            <a:noFill/>
            <a:miter lim="800000"/>
            <a:headEnd/>
            <a:tailEnd/>
          </a:ln>
        </p:spPr>
        <p:txBody>
          <a:bodyPr wrap="square">
            <a:spAutoFit/>
          </a:bodyPr>
          <a:lstStyle/>
          <a:p>
            <a:pPr algn="r"/>
            <a:r>
              <a:rPr lang="en-IN" altLang="en-US" sz="2400" dirty="0"/>
              <a:t>Activity Tracking</a:t>
            </a:r>
            <a:endParaRPr lang="en-IN" altLang="en-US" sz="6000" dirty="0"/>
          </a:p>
        </p:txBody>
      </p:sp>
      <p:sp>
        <p:nvSpPr>
          <p:cNvPr id="90" name="Text Box 7">
            <a:extLst>
              <a:ext uri="{FF2B5EF4-FFF2-40B4-BE49-F238E27FC236}">
                <a16:creationId xmlns:a16="http://schemas.microsoft.com/office/drawing/2014/main" id="{26800406-6AFC-4967-8B0B-E4883634D401}"/>
              </a:ext>
            </a:extLst>
          </p:cNvPr>
          <p:cNvSpPr txBox="1">
            <a:spLocks noChangeArrowheads="1"/>
          </p:cNvSpPr>
          <p:nvPr/>
        </p:nvSpPr>
        <p:spPr bwMode="auto">
          <a:xfrm>
            <a:off x="7402413" y="8676144"/>
            <a:ext cx="3504547" cy="461665"/>
          </a:xfrm>
          <a:prstGeom prst="rect">
            <a:avLst/>
          </a:prstGeom>
          <a:noFill/>
          <a:ln w="9525">
            <a:noFill/>
            <a:miter lim="800000"/>
            <a:headEnd/>
            <a:tailEnd/>
          </a:ln>
        </p:spPr>
        <p:txBody>
          <a:bodyPr wrap="square">
            <a:spAutoFit/>
          </a:bodyPr>
          <a:lstStyle/>
          <a:p>
            <a:pPr algn="r"/>
            <a:r>
              <a:rPr lang="en-IN" altLang="en-US" sz="2400" dirty="0"/>
              <a:t>Content Storage</a:t>
            </a:r>
            <a:endParaRPr lang="en-IN" altLang="en-US" sz="6000" dirty="0"/>
          </a:p>
        </p:txBody>
      </p:sp>
      <p:sp>
        <p:nvSpPr>
          <p:cNvPr id="98" name="Text Box 7">
            <a:extLst>
              <a:ext uri="{FF2B5EF4-FFF2-40B4-BE49-F238E27FC236}">
                <a16:creationId xmlns:a16="http://schemas.microsoft.com/office/drawing/2014/main" id="{57F9CF89-30F1-43C7-BAEE-F7D80E56E289}"/>
              </a:ext>
            </a:extLst>
          </p:cNvPr>
          <p:cNvSpPr txBox="1">
            <a:spLocks noChangeArrowheads="1"/>
          </p:cNvSpPr>
          <p:nvPr/>
        </p:nvSpPr>
        <p:spPr bwMode="auto">
          <a:xfrm>
            <a:off x="7452323" y="7160770"/>
            <a:ext cx="3454637" cy="369332"/>
          </a:xfrm>
          <a:prstGeom prst="rect">
            <a:avLst/>
          </a:prstGeom>
          <a:noFill/>
          <a:ln w="9525">
            <a:noFill/>
            <a:miter lim="800000"/>
            <a:headEnd/>
            <a:tailEnd/>
          </a:ln>
        </p:spPr>
        <p:txBody>
          <a:bodyPr wrap="square">
            <a:spAutoFit/>
          </a:bodyPr>
          <a:lstStyle/>
          <a:p>
            <a:pPr algn="r"/>
            <a:r>
              <a:rPr lang="en-IN" altLang="en-US" sz="1800" dirty="0"/>
              <a:t>(Time based activity</a:t>
            </a:r>
            <a:endParaRPr lang="en-IN" altLang="en-US" sz="2800" dirty="0"/>
          </a:p>
        </p:txBody>
      </p:sp>
      <p:sp>
        <p:nvSpPr>
          <p:cNvPr id="99" name="Text Box 7">
            <a:extLst>
              <a:ext uri="{FF2B5EF4-FFF2-40B4-BE49-F238E27FC236}">
                <a16:creationId xmlns:a16="http://schemas.microsoft.com/office/drawing/2014/main" id="{9C1E2F8D-FDDE-4D7D-AAF3-7DAC2F1363EC}"/>
              </a:ext>
            </a:extLst>
          </p:cNvPr>
          <p:cNvSpPr txBox="1">
            <a:spLocks noChangeArrowheads="1"/>
          </p:cNvSpPr>
          <p:nvPr/>
        </p:nvSpPr>
        <p:spPr bwMode="auto">
          <a:xfrm>
            <a:off x="8315864" y="5181506"/>
            <a:ext cx="2591096" cy="369332"/>
          </a:xfrm>
          <a:prstGeom prst="rect">
            <a:avLst/>
          </a:prstGeom>
          <a:noFill/>
          <a:ln w="9525">
            <a:noFill/>
            <a:miter lim="800000"/>
            <a:headEnd/>
            <a:tailEnd/>
          </a:ln>
        </p:spPr>
        <p:txBody>
          <a:bodyPr wrap="square">
            <a:spAutoFit/>
          </a:bodyPr>
          <a:lstStyle/>
          <a:p>
            <a:pPr algn="r"/>
            <a:r>
              <a:rPr lang="en-IN" altLang="en-US" sz="1800" dirty="0"/>
              <a:t>(Social login WP Plugin)</a:t>
            </a:r>
            <a:endParaRPr lang="en-IN" altLang="en-US" sz="2800" dirty="0"/>
          </a:p>
        </p:txBody>
      </p:sp>
      <p:sp>
        <p:nvSpPr>
          <p:cNvPr id="100" name="Text Box 7">
            <a:extLst>
              <a:ext uri="{FF2B5EF4-FFF2-40B4-BE49-F238E27FC236}">
                <a16:creationId xmlns:a16="http://schemas.microsoft.com/office/drawing/2014/main" id="{29A85739-02F1-43C3-B17D-43194199DDB9}"/>
              </a:ext>
            </a:extLst>
          </p:cNvPr>
          <p:cNvSpPr txBox="1">
            <a:spLocks noChangeArrowheads="1"/>
          </p:cNvSpPr>
          <p:nvPr/>
        </p:nvSpPr>
        <p:spPr bwMode="auto">
          <a:xfrm>
            <a:off x="8844434" y="9170122"/>
            <a:ext cx="2062526" cy="369332"/>
          </a:xfrm>
          <a:prstGeom prst="rect">
            <a:avLst/>
          </a:prstGeom>
          <a:noFill/>
          <a:ln w="9525">
            <a:noFill/>
            <a:miter lim="800000"/>
            <a:headEnd/>
            <a:tailEnd/>
          </a:ln>
        </p:spPr>
        <p:txBody>
          <a:bodyPr wrap="square">
            <a:spAutoFit/>
          </a:bodyPr>
          <a:lstStyle/>
          <a:p>
            <a:pPr algn="r"/>
            <a:r>
              <a:rPr lang="en-IN" altLang="en-US" sz="1800" dirty="0"/>
              <a:t>(GraphQL)</a:t>
            </a:r>
            <a:endParaRPr lang="en-IN" altLang="en-US" sz="2800" dirty="0"/>
          </a:p>
        </p:txBody>
      </p:sp>
      <p:sp>
        <p:nvSpPr>
          <p:cNvPr id="101" name="Double Brace 100">
            <a:extLst>
              <a:ext uri="{FF2B5EF4-FFF2-40B4-BE49-F238E27FC236}">
                <a16:creationId xmlns:a16="http://schemas.microsoft.com/office/drawing/2014/main" id="{6F94B56B-92AA-4241-A5BE-454A405D5C1B}"/>
              </a:ext>
            </a:extLst>
          </p:cNvPr>
          <p:cNvSpPr/>
          <p:nvPr/>
        </p:nvSpPr>
        <p:spPr>
          <a:xfrm>
            <a:off x="14619863" y="4604224"/>
            <a:ext cx="4941080" cy="1217066"/>
          </a:xfrm>
          <a:prstGeom prst="bracePair">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latin typeface="Lato Light" charset="0"/>
                <a:ea typeface="Lato Light" charset="0"/>
                <a:cs typeface="Lato Light" charset="0"/>
              </a:rPr>
              <a:t>Single sign on</a:t>
            </a:r>
            <a:endParaRPr lang="en-US" sz="2400" dirty="0"/>
          </a:p>
        </p:txBody>
      </p:sp>
      <p:sp>
        <p:nvSpPr>
          <p:cNvPr id="102" name="Double Brace 101">
            <a:extLst>
              <a:ext uri="{FF2B5EF4-FFF2-40B4-BE49-F238E27FC236}">
                <a16:creationId xmlns:a16="http://schemas.microsoft.com/office/drawing/2014/main" id="{7E2C1C94-0DF0-4386-811B-428CC1E6BB18}"/>
              </a:ext>
            </a:extLst>
          </p:cNvPr>
          <p:cNvSpPr/>
          <p:nvPr/>
        </p:nvSpPr>
        <p:spPr>
          <a:xfrm>
            <a:off x="14619863" y="6552237"/>
            <a:ext cx="4941080" cy="1217066"/>
          </a:xfrm>
          <a:prstGeom prst="bracePair">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t>Store and </a:t>
            </a:r>
            <a:r>
              <a:rPr lang="en-US" sz="2400" dirty="0">
                <a:latin typeface="Lato Light" charset="0"/>
                <a:ea typeface="Lato Light" charset="0"/>
                <a:cs typeface="Lato Light" charset="0"/>
              </a:rPr>
              <a:t>get reports on who’s up to date, who’s behind, who’s applying their knowledge, etc.</a:t>
            </a:r>
            <a:endParaRPr lang="en-US" sz="2400" dirty="0"/>
          </a:p>
        </p:txBody>
      </p:sp>
      <p:sp>
        <p:nvSpPr>
          <p:cNvPr id="103" name="Double Brace 102">
            <a:extLst>
              <a:ext uri="{FF2B5EF4-FFF2-40B4-BE49-F238E27FC236}">
                <a16:creationId xmlns:a16="http://schemas.microsoft.com/office/drawing/2014/main" id="{CF940B00-6EB0-446E-B36C-0CC32991CD85}"/>
              </a:ext>
            </a:extLst>
          </p:cNvPr>
          <p:cNvSpPr/>
          <p:nvPr/>
        </p:nvSpPr>
        <p:spPr>
          <a:xfrm>
            <a:off x="14619862" y="8542000"/>
            <a:ext cx="4941081" cy="1217066"/>
          </a:xfrm>
          <a:prstGeom prst="bracePair">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latin typeface="Lato Light" charset="0"/>
                <a:ea typeface="Lato Light" charset="0"/>
                <a:cs typeface="Lato Light" charset="0"/>
              </a:rPr>
              <a:t>Use key provided by ICAMPP to get the correct data </a:t>
            </a:r>
            <a:endParaRPr lang="en-US" sz="2400" dirty="0"/>
          </a:p>
        </p:txBody>
      </p:sp>
      <p:cxnSp>
        <p:nvCxnSpPr>
          <p:cNvPr id="104" name="Connector: Elbow 103">
            <a:extLst>
              <a:ext uri="{FF2B5EF4-FFF2-40B4-BE49-F238E27FC236}">
                <a16:creationId xmlns:a16="http://schemas.microsoft.com/office/drawing/2014/main" id="{0DCC4509-707A-48E1-B71E-DADB7C2768A0}"/>
              </a:ext>
            </a:extLst>
          </p:cNvPr>
          <p:cNvCxnSpPr>
            <a:cxnSpLocks/>
            <a:stCxn id="76" idx="2"/>
            <a:endCxn id="79" idx="1"/>
          </p:cNvCxnSpPr>
          <p:nvPr/>
        </p:nvCxnSpPr>
        <p:spPr>
          <a:xfrm rot="16200000" flipH="1">
            <a:off x="8136188" y="6154732"/>
            <a:ext cx="1195372" cy="479623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698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8862503" y="483017"/>
            <a:ext cx="6652747"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Architecture</a:t>
            </a:r>
            <a:endParaRPr lang="id-ID" sz="8800" b="1" dirty="0">
              <a:solidFill>
                <a:schemeClr val="tx2"/>
              </a:solidFill>
              <a:latin typeface="Lato" charset="0"/>
              <a:ea typeface="Lato" charset="0"/>
              <a:cs typeface="Lato" charset="0"/>
            </a:endParaRPr>
          </a:p>
        </p:txBody>
      </p:sp>
      <p:sp>
        <p:nvSpPr>
          <p:cNvPr id="58" name="Rectangle 57"/>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59" name="Subtitle 2"/>
          <p:cNvSpPr txBox="1">
            <a:spLocks/>
          </p:cNvSpPr>
          <p:nvPr/>
        </p:nvSpPr>
        <p:spPr>
          <a:xfrm>
            <a:off x="4186420" y="1634834"/>
            <a:ext cx="16046064" cy="73366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FHIR uses the technology platforms on which real-time enterprise applications can be built.</a:t>
            </a:r>
          </a:p>
        </p:txBody>
      </p:sp>
    </p:spTree>
    <p:extLst>
      <p:ext uri="{BB962C8B-B14F-4D97-AF65-F5344CB8AC3E}">
        <p14:creationId xmlns:p14="http://schemas.microsoft.com/office/powerpoint/2010/main" val="9597309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Hexagon 24"/>
          <p:cNvSpPr/>
          <p:nvPr/>
        </p:nvSpPr>
        <p:spPr>
          <a:xfrm rot="5400000">
            <a:off x="15865344" y="4180222"/>
            <a:ext cx="4887038" cy="4212966"/>
          </a:xfrm>
          <a:prstGeom prst="hex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rot="5400000">
            <a:off x="3621188" y="4180222"/>
            <a:ext cx="4887038" cy="4212966"/>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rot="5400000">
            <a:off x="9745123" y="4180222"/>
            <a:ext cx="4887038" cy="42129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5400000">
            <a:off x="16200068" y="4472177"/>
            <a:ext cx="4218320" cy="3636484"/>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5400000">
            <a:off x="10079665" y="4472177"/>
            <a:ext cx="4218320" cy="363648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5400000">
            <a:off x="3959261" y="4472177"/>
            <a:ext cx="4218320" cy="363648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hape 2641"/>
          <p:cNvSpPr/>
          <p:nvPr/>
        </p:nvSpPr>
        <p:spPr>
          <a:xfrm>
            <a:off x="5418356" y="5876742"/>
            <a:ext cx="1300130" cy="827354"/>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5" name="Shape 2688"/>
          <p:cNvSpPr/>
          <p:nvPr/>
        </p:nvSpPr>
        <p:spPr>
          <a:xfrm>
            <a:off x="11538761" y="5640355"/>
            <a:ext cx="1300128" cy="130012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6" name="Shape 2783"/>
          <p:cNvSpPr/>
          <p:nvPr/>
        </p:nvSpPr>
        <p:spPr>
          <a:xfrm>
            <a:off x="17659164" y="5729000"/>
            <a:ext cx="1300128" cy="11228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68" name="TextBox 67"/>
          <p:cNvSpPr txBox="1"/>
          <p:nvPr/>
        </p:nvSpPr>
        <p:spPr>
          <a:xfrm>
            <a:off x="10218909" y="8885725"/>
            <a:ext cx="3945311" cy="954107"/>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GRAPHQL and E-MAIL</a:t>
            </a:r>
            <a:br>
              <a:rPr lang="en-US" sz="2800" b="1" dirty="0">
                <a:solidFill>
                  <a:schemeClr val="tx2"/>
                </a:solidFill>
                <a:latin typeface="Lato" charset="0"/>
                <a:ea typeface="Lato" charset="0"/>
                <a:cs typeface="Lato" charset="0"/>
              </a:rPr>
            </a:br>
            <a:r>
              <a:rPr lang="en-US" sz="2800" b="1" dirty="0">
                <a:solidFill>
                  <a:schemeClr val="tx2"/>
                </a:solidFill>
                <a:latin typeface="Lato" charset="0"/>
                <a:ea typeface="Lato" charset="0"/>
                <a:cs typeface="Lato" charset="0"/>
              </a:rPr>
              <a:t>INTEGRATION</a:t>
            </a:r>
          </a:p>
        </p:txBody>
      </p:sp>
      <p:sp>
        <p:nvSpPr>
          <p:cNvPr id="69" name="TextBox 68"/>
          <p:cNvSpPr txBox="1"/>
          <p:nvPr/>
        </p:nvSpPr>
        <p:spPr>
          <a:xfrm>
            <a:off x="16685134" y="8852854"/>
            <a:ext cx="3248197" cy="954107"/>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WEBHOOKS and</a:t>
            </a:r>
            <a:br>
              <a:rPr lang="en-US" sz="2800" b="1" dirty="0">
                <a:solidFill>
                  <a:schemeClr val="tx2"/>
                </a:solidFill>
                <a:latin typeface="Lato" charset="0"/>
                <a:ea typeface="Lato" charset="0"/>
                <a:cs typeface="Lato" charset="0"/>
              </a:rPr>
            </a:br>
            <a:r>
              <a:rPr lang="en-US" sz="2800" b="1" dirty="0">
                <a:solidFill>
                  <a:schemeClr val="tx2"/>
                </a:solidFill>
                <a:latin typeface="Lato" charset="0"/>
                <a:ea typeface="Lato" charset="0"/>
                <a:cs typeface="Lato" charset="0"/>
              </a:rPr>
              <a:t>ACTION PLUGINS</a:t>
            </a:r>
          </a:p>
        </p:txBody>
      </p:sp>
      <p:sp>
        <p:nvSpPr>
          <p:cNvPr id="70" name="TextBox 69"/>
          <p:cNvSpPr txBox="1"/>
          <p:nvPr/>
        </p:nvSpPr>
        <p:spPr>
          <a:xfrm>
            <a:off x="4380643" y="8852854"/>
            <a:ext cx="3384260" cy="954107"/>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CAK POWERED ON</a:t>
            </a:r>
            <a:br>
              <a:rPr lang="en-US" sz="2800" b="1" dirty="0">
                <a:solidFill>
                  <a:schemeClr val="tx2"/>
                </a:solidFill>
                <a:latin typeface="Lato" charset="0"/>
                <a:ea typeface="Lato" charset="0"/>
                <a:cs typeface="Lato" charset="0"/>
              </a:rPr>
            </a:br>
            <a:r>
              <a:rPr lang="en-US" sz="2800" b="1" dirty="0">
                <a:solidFill>
                  <a:schemeClr val="tx2"/>
                </a:solidFill>
                <a:latin typeface="Lato" charset="0"/>
                <a:ea typeface="Lato" charset="0"/>
                <a:cs typeface="Lato" charset="0"/>
              </a:rPr>
              <a:t>WORDPRESS CMS</a:t>
            </a:r>
          </a:p>
        </p:txBody>
      </p:sp>
      <p:sp>
        <p:nvSpPr>
          <p:cNvPr id="73" name="Subtitle 2"/>
          <p:cNvSpPr txBox="1">
            <a:spLocks/>
          </p:cNvSpPr>
          <p:nvPr/>
        </p:nvSpPr>
        <p:spPr>
          <a:xfrm>
            <a:off x="16129508" y="9712093"/>
            <a:ext cx="4358711" cy="6698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Lorem Ipsum…</a:t>
            </a:r>
          </a:p>
        </p:txBody>
      </p:sp>
      <p:sp>
        <p:nvSpPr>
          <p:cNvPr id="74" name="Subtitle 2"/>
          <p:cNvSpPr txBox="1">
            <a:spLocks/>
          </p:cNvSpPr>
          <p:nvPr/>
        </p:nvSpPr>
        <p:spPr>
          <a:xfrm>
            <a:off x="10009287" y="9712093"/>
            <a:ext cx="4358711" cy="6698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Lorem Ipsum…</a:t>
            </a:r>
          </a:p>
        </p:txBody>
      </p:sp>
      <p:sp>
        <p:nvSpPr>
          <p:cNvPr id="75" name="Subtitle 2"/>
          <p:cNvSpPr txBox="1">
            <a:spLocks/>
          </p:cNvSpPr>
          <p:nvPr/>
        </p:nvSpPr>
        <p:spPr>
          <a:xfrm>
            <a:off x="3889065" y="9712093"/>
            <a:ext cx="4358711" cy="6698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Lorem Ipsum…</a:t>
            </a:r>
          </a:p>
        </p:txBody>
      </p:sp>
      <p:sp>
        <p:nvSpPr>
          <p:cNvPr id="20" name="TextBox 19"/>
          <p:cNvSpPr txBox="1"/>
          <p:nvPr/>
        </p:nvSpPr>
        <p:spPr>
          <a:xfrm>
            <a:off x="7545599" y="483017"/>
            <a:ext cx="9286480"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Platform and APIs</a:t>
            </a:r>
            <a:endParaRPr lang="id-ID" sz="8800" b="1" dirty="0">
              <a:solidFill>
                <a:schemeClr val="tx2"/>
              </a:solidFill>
              <a:latin typeface="Lato" charset="0"/>
              <a:ea typeface="Lato" charset="0"/>
              <a:cs typeface="Lato" charset="0"/>
            </a:endParaRPr>
          </a:p>
        </p:txBody>
      </p:sp>
      <p:sp>
        <p:nvSpPr>
          <p:cNvPr id="21" name="Rectangle 20"/>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2" name="Subtitle 2"/>
          <p:cNvSpPr txBox="1">
            <a:spLocks/>
          </p:cNvSpPr>
          <p:nvPr/>
        </p:nvSpPr>
        <p:spPr>
          <a:xfrm>
            <a:off x="5213929" y="1634834"/>
            <a:ext cx="13991015" cy="73366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Build FHIR Hunt capabilities into your own apps or integrate with other systems</a:t>
            </a:r>
            <a:endParaRPr lang="en-US" sz="3100" dirty="0">
              <a:solidFill>
                <a:schemeClr val="accent1"/>
              </a:solidFill>
              <a:latin typeface="Lato Light"/>
              <a:cs typeface="Lato Light"/>
            </a:endParaRPr>
          </a:p>
        </p:txBody>
      </p:sp>
    </p:spTree>
    <p:extLst>
      <p:ext uri="{BB962C8B-B14F-4D97-AF65-F5344CB8AC3E}">
        <p14:creationId xmlns:p14="http://schemas.microsoft.com/office/powerpoint/2010/main" val="28722372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683"/>
          <p:cNvSpPr/>
          <p:nvPr/>
        </p:nvSpPr>
        <p:spPr>
          <a:xfrm>
            <a:off x="4817327" y="856808"/>
            <a:ext cx="8523328" cy="11718216"/>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1">
              <a:lumMod val="9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12" name="Rectangle 11"/>
          <p:cNvSpPr/>
          <p:nvPr/>
        </p:nvSpPr>
        <p:spPr>
          <a:xfrm>
            <a:off x="15702001" y="0"/>
            <a:ext cx="8675649" cy="13716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270817" y="7308123"/>
            <a:ext cx="1192923"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35318" y="5140807"/>
            <a:ext cx="8031366" cy="1384995"/>
          </a:xfrm>
          <a:prstGeom prst="rect">
            <a:avLst/>
          </a:prstGeom>
          <a:noFill/>
        </p:spPr>
        <p:txBody>
          <a:bodyPr wrap="none" rtlCol="0">
            <a:spAutoFit/>
          </a:bodyPr>
          <a:lstStyle/>
          <a:p>
            <a:pPr algn="ctr"/>
            <a:r>
              <a:rPr lang="en-US" sz="8400" b="1" spc="800" dirty="0">
                <a:solidFill>
                  <a:schemeClr val="tx2"/>
                </a:solidFill>
                <a:latin typeface="Lato Black" charset="0"/>
                <a:ea typeface="Lato Black" charset="0"/>
                <a:cs typeface="Lato Black" charset="0"/>
              </a:rPr>
              <a:t>CONTACT US</a:t>
            </a:r>
          </a:p>
        </p:txBody>
      </p:sp>
      <p:sp>
        <p:nvSpPr>
          <p:cNvPr id="16" name="TextBox 15"/>
          <p:cNvSpPr txBox="1"/>
          <p:nvPr/>
        </p:nvSpPr>
        <p:spPr>
          <a:xfrm>
            <a:off x="5676113" y="8128917"/>
            <a:ext cx="4381329" cy="446276"/>
          </a:xfrm>
          <a:prstGeom prst="rect">
            <a:avLst/>
          </a:prstGeom>
          <a:noFill/>
        </p:spPr>
        <p:txBody>
          <a:bodyPr wrap="none" rtlCol="0" anchor="ctr" anchorCtr="0">
            <a:spAutoFit/>
          </a:bodyPr>
          <a:lstStyle/>
          <a:p>
            <a:pPr algn="ctr"/>
            <a:r>
              <a:rPr lang="en-US" sz="2300" b="1" dirty="0">
                <a:solidFill>
                  <a:schemeClr val="tx2"/>
                </a:solidFill>
                <a:latin typeface="Lato Black" charset="0"/>
                <a:ea typeface="Lato Black" charset="0"/>
                <a:cs typeface="Lato Black" charset="0"/>
              </a:rPr>
              <a:t>WWW.YOURCOMPANY.COM</a:t>
            </a:r>
          </a:p>
        </p:txBody>
      </p:sp>
      <p:sp>
        <p:nvSpPr>
          <p:cNvPr id="9" name="Subtitle 2"/>
          <p:cNvSpPr txBox="1">
            <a:spLocks/>
          </p:cNvSpPr>
          <p:nvPr/>
        </p:nvSpPr>
        <p:spPr>
          <a:xfrm>
            <a:off x="18215258" y="6545754"/>
            <a:ext cx="4301561" cy="131940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bg1"/>
                </a:solidFill>
                <a:latin typeface="Lato" charset="0"/>
                <a:ea typeface="Lato" charset="0"/>
                <a:cs typeface="Lato" charset="0"/>
              </a:rPr>
              <a:t>13 Ave. </a:t>
            </a:r>
            <a:r>
              <a:rPr lang="en-US" dirty="0" err="1">
                <a:solidFill>
                  <a:schemeClr val="bg1"/>
                </a:solidFill>
                <a:latin typeface="Lato" charset="0"/>
                <a:ea typeface="Lato" charset="0"/>
                <a:cs typeface="Lato" charset="0"/>
              </a:rPr>
              <a:t>Ballarta</a:t>
            </a:r>
            <a:endParaRPr lang="en-US" dirty="0">
              <a:solidFill>
                <a:schemeClr val="bg1"/>
              </a:solidFill>
              <a:latin typeface="Lato" charset="0"/>
              <a:ea typeface="Lato" charset="0"/>
              <a:cs typeface="Lato" charset="0"/>
            </a:endParaRPr>
          </a:p>
          <a:p>
            <a:pPr algn="l">
              <a:lnSpc>
                <a:spcPts val="4040"/>
              </a:lnSpc>
            </a:pPr>
            <a:r>
              <a:rPr lang="en-US" dirty="0">
                <a:solidFill>
                  <a:schemeClr val="bg1"/>
                </a:solidFill>
                <a:latin typeface="Lato" charset="0"/>
                <a:ea typeface="Lato" charset="0"/>
                <a:cs typeface="Lato" charset="0"/>
              </a:rPr>
              <a:t>Barcelona, Spain</a:t>
            </a:r>
          </a:p>
        </p:txBody>
      </p:sp>
      <p:sp>
        <p:nvSpPr>
          <p:cNvPr id="13" name="TextBox 12"/>
          <p:cNvSpPr txBox="1"/>
          <p:nvPr/>
        </p:nvSpPr>
        <p:spPr>
          <a:xfrm>
            <a:off x="18332829" y="5972019"/>
            <a:ext cx="2560316" cy="461665"/>
          </a:xfrm>
          <a:prstGeom prst="rect">
            <a:avLst/>
          </a:prstGeom>
          <a:noFill/>
        </p:spPr>
        <p:txBody>
          <a:bodyPr wrap="none" rtlCol="0" anchor="ctr" anchorCtr="0">
            <a:spAutoFit/>
          </a:bodyPr>
          <a:lstStyle/>
          <a:p>
            <a:r>
              <a:rPr lang="en-US" sz="2400" b="1" dirty="0">
                <a:solidFill>
                  <a:schemeClr val="bg1"/>
                </a:solidFill>
                <a:latin typeface="Lato Black" charset="0"/>
                <a:ea typeface="Lato Black" charset="0"/>
                <a:cs typeface="Lato Black" charset="0"/>
              </a:rPr>
              <a:t>EUROPE OFFICE</a:t>
            </a:r>
          </a:p>
        </p:txBody>
      </p:sp>
      <p:sp>
        <p:nvSpPr>
          <p:cNvPr id="14" name="Subtitle 2"/>
          <p:cNvSpPr txBox="1">
            <a:spLocks/>
          </p:cNvSpPr>
          <p:nvPr/>
        </p:nvSpPr>
        <p:spPr>
          <a:xfrm>
            <a:off x="18215258" y="8964407"/>
            <a:ext cx="4301561" cy="131940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bg1"/>
                </a:solidFill>
                <a:latin typeface="Lato" charset="0"/>
                <a:ea typeface="Lato" charset="0"/>
                <a:cs typeface="Lato" charset="0"/>
              </a:rPr>
              <a:t>45 </a:t>
            </a:r>
            <a:r>
              <a:rPr lang="en-US" dirty="0" err="1">
                <a:solidFill>
                  <a:schemeClr val="bg1"/>
                </a:solidFill>
                <a:latin typeface="Lato" charset="0"/>
                <a:ea typeface="Lato" charset="0"/>
                <a:cs typeface="Lato" charset="0"/>
              </a:rPr>
              <a:t>Calle</a:t>
            </a:r>
            <a:r>
              <a:rPr lang="en-US" dirty="0">
                <a:solidFill>
                  <a:schemeClr val="bg1"/>
                </a:solidFill>
                <a:latin typeface="Lato" charset="0"/>
                <a:ea typeface="Lato" charset="0"/>
                <a:cs typeface="Lato" charset="0"/>
              </a:rPr>
              <a:t> Norte</a:t>
            </a:r>
          </a:p>
          <a:p>
            <a:pPr algn="l">
              <a:lnSpc>
                <a:spcPts val="4040"/>
              </a:lnSpc>
            </a:pPr>
            <a:r>
              <a:rPr lang="en-US" dirty="0">
                <a:solidFill>
                  <a:schemeClr val="bg1"/>
                </a:solidFill>
                <a:latin typeface="Lato" charset="0"/>
                <a:ea typeface="Lato" charset="0"/>
                <a:cs typeface="Lato" charset="0"/>
              </a:rPr>
              <a:t>Argentina</a:t>
            </a:r>
          </a:p>
        </p:txBody>
      </p:sp>
      <p:sp>
        <p:nvSpPr>
          <p:cNvPr id="15" name="TextBox 14"/>
          <p:cNvSpPr txBox="1"/>
          <p:nvPr/>
        </p:nvSpPr>
        <p:spPr>
          <a:xfrm>
            <a:off x="18332829" y="8390672"/>
            <a:ext cx="3908442" cy="461665"/>
          </a:xfrm>
          <a:prstGeom prst="rect">
            <a:avLst/>
          </a:prstGeom>
          <a:noFill/>
        </p:spPr>
        <p:txBody>
          <a:bodyPr wrap="none" rtlCol="0" anchor="ctr" anchorCtr="0">
            <a:spAutoFit/>
          </a:bodyPr>
          <a:lstStyle/>
          <a:p>
            <a:r>
              <a:rPr lang="en-US" sz="2400" b="1" dirty="0">
                <a:solidFill>
                  <a:schemeClr val="bg1"/>
                </a:solidFill>
                <a:latin typeface="Lato Black" charset="0"/>
                <a:ea typeface="Lato Black" charset="0"/>
                <a:cs typeface="Lato Black" charset="0"/>
              </a:rPr>
              <a:t>SOUTH AMERICA OFFICE</a:t>
            </a:r>
          </a:p>
        </p:txBody>
      </p:sp>
      <p:sp>
        <p:nvSpPr>
          <p:cNvPr id="17" name="Subtitle 2"/>
          <p:cNvSpPr txBox="1">
            <a:spLocks/>
          </p:cNvSpPr>
          <p:nvPr/>
        </p:nvSpPr>
        <p:spPr>
          <a:xfrm>
            <a:off x="18215258" y="4022051"/>
            <a:ext cx="4301561" cy="131940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bg1"/>
                </a:solidFill>
                <a:latin typeface="Lato" charset="0"/>
                <a:ea typeface="Lato" charset="0"/>
                <a:cs typeface="Lato" charset="0"/>
              </a:rPr>
              <a:t>1243 Barker Cypress</a:t>
            </a:r>
          </a:p>
          <a:p>
            <a:pPr algn="l">
              <a:lnSpc>
                <a:spcPts val="4040"/>
              </a:lnSpc>
            </a:pPr>
            <a:r>
              <a:rPr lang="en-US" dirty="0">
                <a:solidFill>
                  <a:schemeClr val="bg1"/>
                </a:solidFill>
                <a:latin typeface="Lato" charset="0"/>
                <a:ea typeface="Lato" charset="0"/>
                <a:cs typeface="Lato" charset="0"/>
              </a:rPr>
              <a:t>San Francisco, California</a:t>
            </a:r>
          </a:p>
        </p:txBody>
      </p:sp>
      <p:sp>
        <p:nvSpPr>
          <p:cNvPr id="18" name="TextBox 17"/>
          <p:cNvSpPr txBox="1"/>
          <p:nvPr/>
        </p:nvSpPr>
        <p:spPr>
          <a:xfrm>
            <a:off x="18332829" y="3448316"/>
            <a:ext cx="3679212" cy="461665"/>
          </a:xfrm>
          <a:prstGeom prst="rect">
            <a:avLst/>
          </a:prstGeom>
          <a:noFill/>
        </p:spPr>
        <p:txBody>
          <a:bodyPr wrap="none" rtlCol="0" anchor="ctr" anchorCtr="0">
            <a:spAutoFit/>
          </a:bodyPr>
          <a:lstStyle/>
          <a:p>
            <a:r>
              <a:rPr lang="en-US" sz="2400" b="1" dirty="0">
                <a:solidFill>
                  <a:schemeClr val="bg1"/>
                </a:solidFill>
                <a:latin typeface="Lato Black" charset="0"/>
                <a:ea typeface="Lato Black" charset="0"/>
                <a:cs typeface="Lato Black" charset="0"/>
              </a:rPr>
              <a:t>UNITED STATES OFFICE</a:t>
            </a:r>
          </a:p>
        </p:txBody>
      </p:sp>
      <p:sp>
        <p:nvSpPr>
          <p:cNvPr id="21" name="Shape 2934"/>
          <p:cNvSpPr/>
          <p:nvPr/>
        </p:nvSpPr>
        <p:spPr>
          <a:xfrm>
            <a:off x="17562831" y="3432190"/>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2" name="Shape 2934"/>
          <p:cNvSpPr/>
          <p:nvPr/>
        </p:nvSpPr>
        <p:spPr>
          <a:xfrm>
            <a:off x="17562831" y="8316542"/>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3" name="Shape 2934"/>
          <p:cNvSpPr/>
          <p:nvPr/>
        </p:nvSpPr>
        <p:spPr>
          <a:xfrm>
            <a:off x="17562831" y="5919331"/>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Tree>
    <p:extLst>
      <p:ext uri="{BB962C8B-B14F-4D97-AF65-F5344CB8AC3E}">
        <p14:creationId xmlns:p14="http://schemas.microsoft.com/office/powerpoint/2010/main" val="37625357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638494" y="3389351"/>
            <a:ext cx="7848600" cy="828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18011210" y="5808792"/>
            <a:ext cx="4358711" cy="220874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Vendors, customers, integration experts, enforcers  and evaluators all contribute to give a good level of detail</a:t>
            </a:r>
          </a:p>
        </p:txBody>
      </p:sp>
      <p:sp>
        <p:nvSpPr>
          <p:cNvPr id="15" name="TextBox 14"/>
          <p:cNvSpPr txBox="1"/>
          <p:nvPr/>
        </p:nvSpPr>
        <p:spPr>
          <a:xfrm>
            <a:off x="18128781" y="5139599"/>
            <a:ext cx="4917831" cy="830997"/>
          </a:xfrm>
          <a:prstGeom prst="rect">
            <a:avLst/>
          </a:prstGeom>
          <a:noFill/>
        </p:spPr>
        <p:txBody>
          <a:bodyPr wrap="square" rtlCol="0" anchor="ctr" anchorCtr="0">
            <a:spAutoFit/>
          </a:bodyPr>
          <a:lstStyle/>
          <a:p>
            <a:r>
              <a:rPr lang="en-US" sz="2400" b="1" dirty="0">
                <a:solidFill>
                  <a:schemeClr val="tx2"/>
                </a:solidFill>
                <a:latin typeface="Lato Black" charset="0"/>
                <a:ea typeface="Lato Black" charset="0"/>
                <a:cs typeface="Lato Black" charset="0"/>
              </a:rPr>
              <a:t>NOT POSSIBLE TO EVALUATE ALL RELATED PRODUCTS</a:t>
            </a:r>
          </a:p>
        </p:txBody>
      </p:sp>
      <p:sp>
        <p:nvSpPr>
          <p:cNvPr id="16" name="Subtitle 2"/>
          <p:cNvSpPr txBox="1">
            <a:spLocks/>
          </p:cNvSpPr>
          <p:nvPr/>
        </p:nvSpPr>
        <p:spPr>
          <a:xfrm>
            <a:off x="12188825" y="5808792"/>
            <a:ext cx="4358711" cy="220874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Current search for Digital Health Interoperability products do not provide this much level of details</a:t>
            </a:r>
          </a:p>
        </p:txBody>
      </p:sp>
      <p:sp>
        <p:nvSpPr>
          <p:cNvPr id="17" name="TextBox 16"/>
          <p:cNvSpPr txBox="1"/>
          <p:nvPr/>
        </p:nvSpPr>
        <p:spPr>
          <a:xfrm>
            <a:off x="12306396" y="5139599"/>
            <a:ext cx="4770990" cy="830997"/>
          </a:xfrm>
          <a:prstGeom prst="rect">
            <a:avLst/>
          </a:prstGeom>
          <a:noFill/>
        </p:spPr>
        <p:txBody>
          <a:bodyPr wrap="square" rtlCol="0" anchor="ctr" anchorCtr="0">
            <a:spAutoFit/>
          </a:bodyPr>
          <a:lstStyle/>
          <a:p>
            <a:r>
              <a:rPr lang="en-US" sz="2400" b="1" dirty="0">
                <a:solidFill>
                  <a:schemeClr val="tx2"/>
                </a:solidFill>
                <a:latin typeface="Lato Black" charset="0"/>
                <a:ea typeface="Lato Black" charset="0"/>
                <a:cs typeface="Lato Black" charset="0"/>
              </a:rPr>
              <a:t>UNAVAILABILITY OF ACURATE PRODUCT INSIGHTS</a:t>
            </a:r>
          </a:p>
        </p:txBody>
      </p:sp>
      <p:sp>
        <p:nvSpPr>
          <p:cNvPr id="23" name="Shape 2547"/>
          <p:cNvSpPr/>
          <p:nvPr/>
        </p:nvSpPr>
        <p:spPr>
          <a:xfrm>
            <a:off x="18128781" y="388730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4" name="Shape 2622"/>
          <p:cNvSpPr/>
          <p:nvPr/>
        </p:nvSpPr>
        <p:spPr>
          <a:xfrm>
            <a:off x="18247254" y="802650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
        <p:nvSpPr>
          <p:cNvPr id="26" name="Subtitle 2"/>
          <p:cNvSpPr txBox="1">
            <a:spLocks/>
          </p:cNvSpPr>
          <p:nvPr/>
        </p:nvSpPr>
        <p:spPr>
          <a:xfrm>
            <a:off x="18011210" y="9898780"/>
            <a:ext cx="4358711" cy="220874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Watching allows you to be notified when anything about the product gets updated, voted, shared or talked about</a:t>
            </a:r>
          </a:p>
        </p:txBody>
      </p:sp>
      <p:sp>
        <p:nvSpPr>
          <p:cNvPr id="27" name="Subtitle 2"/>
          <p:cNvSpPr txBox="1">
            <a:spLocks/>
          </p:cNvSpPr>
          <p:nvPr/>
        </p:nvSpPr>
        <p:spPr>
          <a:xfrm>
            <a:off x="12188825" y="9898780"/>
            <a:ext cx="4358711" cy="2271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No sites out there allows vendors &amp; customers to report products integration capability in a single platform</a:t>
            </a:r>
          </a:p>
        </p:txBody>
      </p:sp>
      <p:sp>
        <p:nvSpPr>
          <p:cNvPr id="28" name="TextBox 27"/>
          <p:cNvSpPr txBox="1"/>
          <p:nvPr/>
        </p:nvSpPr>
        <p:spPr>
          <a:xfrm>
            <a:off x="18128781" y="9229587"/>
            <a:ext cx="4743606" cy="830997"/>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ITS NOT EASY TO KEEP TRACK </a:t>
            </a:r>
          </a:p>
          <a:p>
            <a:r>
              <a:rPr lang="en-US" sz="2400" b="1" dirty="0">
                <a:solidFill>
                  <a:schemeClr val="tx2"/>
                </a:solidFill>
                <a:latin typeface="Lato Black" charset="0"/>
                <a:ea typeface="Lato Black" charset="0"/>
                <a:cs typeface="Lato Black" charset="0"/>
              </a:rPr>
              <a:t>OF WHAT IS TRENDING</a:t>
            </a:r>
          </a:p>
        </p:txBody>
      </p:sp>
      <p:sp>
        <p:nvSpPr>
          <p:cNvPr id="29" name="TextBox 28"/>
          <p:cNvSpPr txBox="1"/>
          <p:nvPr/>
        </p:nvSpPr>
        <p:spPr>
          <a:xfrm>
            <a:off x="12306396" y="9229587"/>
            <a:ext cx="4459875" cy="830997"/>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WE USUALLY DO NOT GET A </a:t>
            </a:r>
          </a:p>
          <a:p>
            <a:r>
              <a:rPr lang="en-US" sz="2400" b="1" dirty="0">
                <a:solidFill>
                  <a:schemeClr val="tx2"/>
                </a:solidFill>
                <a:latin typeface="Lato Black" charset="0"/>
                <a:ea typeface="Lato Black" charset="0"/>
                <a:cs typeface="Lato Black" charset="0"/>
              </a:rPr>
              <a:t>360 VIEW OF THE PRODUCT</a:t>
            </a:r>
          </a:p>
        </p:txBody>
      </p:sp>
      <p:grpSp>
        <p:nvGrpSpPr>
          <p:cNvPr id="7" name="Group 6"/>
          <p:cNvGrpSpPr/>
          <p:nvPr/>
        </p:nvGrpSpPr>
        <p:grpSpPr>
          <a:xfrm>
            <a:off x="5978593" y="4140426"/>
            <a:ext cx="1168400" cy="6826574"/>
            <a:chOff x="6003993" y="4230875"/>
            <a:chExt cx="1168400" cy="6826574"/>
          </a:xfrm>
        </p:grpSpPr>
        <p:cxnSp>
          <p:nvCxnSpPr>
            <p:cNvPr id="6" name="Straight Connector 5"/>
            <p:cNvCxnSpPr/>
            <p:nvPr/>
          </p:nvCxnSpPr>
          <p:spPr>
            <a:xfrm>
              <a:off x="6003993" y="11057449"/>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03993" y="4230875"/>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638494" y="4878614"/>
            <a:ext cx="7848600" cy="5555367"/>
          </a:xfrm>
          <a:prstGeom prst="rect">
            <a:avLst/>
          </a:prstGeom>
          <a:noFill/>
        </p:spPr>
        <p:txBody>
          <a:bodyPr wrap="square" rtlCol="0">
            <a:spAutoFit/>
          </a:bodyPr>
          <a:lstStyle/>
          <a:p>
            <a:pPr algn="ctr">
              <a:lnSpc>
                <a:spcPts val="7120"/>
              </a:lnSpc>
            </a:pPr>
            <a:r>
              <a:rPr lang="en-US" sz="6000" b="1" dirty="0">
                <a:solidFill>
                  <a:schemeClr val="tx2"/>
                </a:solidFill>
                <a:latin typeface="Lato Black" charset="0"/>
                <a:ea typeface="Lato Black" charset="0"/>
                <a:cs typeface="Lato Black" charset="0"/>
              </a:rPr>
              <a:t>SHARE AND DISCOVER </a:t>
            </a:r>
            <a:br>
              <a:rPr lang="en-US" sz="6000" b="1" dirty="0">
                <a:solidFill>
                  <a:schemeClr val="tx2"/>
                </a:solidFill>
                <a:latin typeface="Lato Black" charset="0"/>
                <a:ea typeface="Lato Black" charset="0"/>
                <a:cs typeface="Lato Black" charset="0"/>
              </a:rPr>
            </a:br>
            <a:r>
              <a:rPr lang="en-US" sz="6000" b="1" dirty="0">
                <a:solidFill>
                  <a:schemeClr val="tx2"/>
                </a:solidFill>
                <a:latin typeface="Lato Black" charset="0"/>
                <a:ea typeface="Lato Black" charset="0"/>
                <a:cs typeface="Lato Black" charset="0"/>
              </a:rPr>
              <a:t>DIGITAL HEALTH INTEROPERABILITY RELATED PRODUCTS</a:t>
            </a:r>
          </a:p>
        </p:txBody>
      </p:sp>
      <p:sp>
        <p:nvSpPr>
          <p:cNvPr id="33" name="TextBox 32"/>
          <p:cNvSpPr txBox="1"/>
          <p:nvPr/>
        </p:nvSpPr>
        <p:spPr>
          <a:xfrm>
            <a:off x="7789264" y="483017"/>
            <a:ext cx="8799168"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Why FHIR Hunt?</a:t>
            </a:r>
            <a:endParaRPr lang="id-ID" sz="8800" b="1" dirty="0">
              <a:solidFill>
                <a:schemeClr val="tx2"/>
              </a:solidFill>
              <a:latin typeface="Lato" charset="0"/>
              <a:ea typeface="Lato" charset="0"/>
              <a:cs typeface="Lato" charset="0"/>
            </a:endParaRPr>
          </a:p>
        </p:txBody>
      </p:sp>
      <p:sp>
        <p:nvSpPr>
          <p:cNvPr id="34" name="Rectangle 33"/>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35" name="Subtitle 2"/>
          <p:cNvSpPr txBox="1">
            <a:spLocks/>
          </p:cNvSpPr>
          <p:nvPr/>
        </p:nvSpPr>
        <p:spPr>
          <a:xfrm>
            <a:off x="5154663" y="1634834"/>
            <a:ext cx="14109637" cy="73366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For discovering interoperable products that allows seamless interchange of data</a:t>
            </a:r>
            <a:endParaRPr lang="en-US" sz="3100" dirty="0">
              <a:solidFill>
                <a:schemeClr val="accent1"/>
              </a:solidFill>
              <a:latin typeface="Lato Light"/>
              <a:cs typeface="Lato Light"/>
            </a:endParaRPr>
          </a:p>
        </p:txBody>
      </p:sp>
      <p:sp>
        <p:nvSpPr>
          <p:cNvPr id="36" name="Shape 2844">
            <a:extLst>
              <a:ext uri="{FF2B5EF4-FFF2-40B4-BE49-F238E27FC236}">
                <a16:creationId xmlns:a16="http://schemas.microsoft.com/office/drawing/2014/main" id="{6DBFBD30-0CB1-4A46-9CC1-47FC889169BF}"/>
              </a:ext>
            </a:extLst>
          </p:cNvPr>
          <p:cNvSpPr/>
          <p:nvPr/>
        </p:nvSpPr>
        <p:spPr>
          <a:xfrm>
            <a:off x="12375505" y="8236482"/>
            <a:ext cx="781331" cy="781331"/>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chemeClr val="accent1"/>
          </a:solidFill>
          <a:ln w="12700">
            <a:miter lim="400000"/>
          </a:ln>
        </p:spPr>
        <p:txBody>
          <a:bodyPr lIns="14284" tIns="14284" rIns="14284" bIns="14284" anchor="ct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22" name="Shape 2621">
            <a:extLst>
              <a:ext uri="{FF2B5EF4-FFF2-40B4-BE49-F238E27FC236}">
                <a16:creationId xmlns:a16="http://schemas.microsoft.com/office/drawing/2014/main" id="{122A3382-9C34-477B-AC5B-E1313EE42C40}"/>
              </a:ext>
            </a:extLst>
          </p:cNvPr>
          <p:cNvSpPr>
            <a:spLocks noChangeAspect="1"/>
          </p:cNvSpPr>
          <p:nvPr/>
        </p:nvSpPr>
        <p:spPr>
          <a:xfrm>
            <a:off x="12375505" y="4068738"/>
            <a:ext cx="987552" cy="628441"/>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Tree>
    <p:extLst>
      <p:ext uri="{BB962C8B-B14F-4D97-AF65-F5344CB8AC3E}">
        <p14:creationId xmlns:p14="http://schemas.microsoft.com/office/powerpoint/2010/main" val="18058471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12939070" y="4157717"/>
            <a:ext cx="3692522" cy="36934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1" name="Oval 30"/>
          <p:cNvSpPr/>
          <p:nvPr/>
        </p:nvSpPr>
        <p:spPr>
          <a:xfrm>
            <a:off x="7708088" y="4157717"/>
            <a:ext cx="3692522" cy="36934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2" name="Oval 31"/>
          <p:cNvSpPr/>
          <p:nvPr/>
        </p:nvSpPr>
        <p:spPr>
          <a:xfrm>
            <a:off x="2601476" y="4157717"/>
            <a:ext cx="3692522" cy="36934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29" name="Oval 28"/>
          <p:cNvSpPr/>
          <p:nvPr/>
        </p:nvSpPr>
        <p:spPr>
          <a:xfrm>
            <a:off x="18074980" y="4157717"/>
            <a:ext cx="3692522" cy="36934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65" name="Shape 2525"/>
          <p:cNvSpPr/>
          <p:nvPr/>
        </p:nvSpPr>
        <p:spPr>
          <a:xfrm>
            <a:off x="3784881" y="5343558"/>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67" name="Shape 2547"/>
          <p:cNvSpPr/>
          <p:nvPr/>
        </p:nvSpPr>
        <p:spPr>
          <a:xfrm>
            <a:off x="14132852" y="5369306"/>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68" name="Shape 2550"/>
          <p:cNvSpPr/>
          <p:nvPr/>
        </p:nvSpPr>
        <p:spPr>
          <a:xfrm>
            <a:off x="8922050" y="5347939"/>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69" name="Shape 2622"/>
          <p:cNvSpPr/>
          <p:nvPr/>
        </p:nvSpPr>
        <p:spPr>
          <a:xfrm>
            <a:off x="19246762" y="5342856"/>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70" name="Subtitle 2"/>
          <p:cNvSpPr txBox="1">
            <a:spLocks/>
          </p:cNvSpPr>
          <p:nvPr/>
        </p:nvSpPr>
        <p:spPr>
          <a:xfrm>
            <a:off x="12489131" y="9037040"/>
            <a:ext cx="4631140" cy="323467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Subject matter specialists, either internal to an organization or external vendors or partners, that can audit customer assertions against vendor claims.</a:t>
            </a:r>
          </a:p>
        </p:txBody>
      </p:sp>
      <p:sp>
        <p:nvSpPr>
          <p:cNvPr id="71" name="TextBox 70"/>
          <p:cNvSpPr txBox="1"/>
          <p:nvPr/>
        </p:nvSpPr>
        <p:spPr>
          <a:xfrm>
            <a:off x="12842805" y="8024386"/>
            <a:ext cx="3924472"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Knowledge Auditors</a:t>
            </a:r>
          </a:p>
          <a:p>
            <a:pPr algn="ctr"/>
            <a:r>
              <a:rPr lang="en-US" sz="3200" b="1" dirty="0">
                <a:solidFill>
                  <a:schemeClr val="tx2"/>
                </a:solidFill>
                <a:latin typeface="Lato Bold" charset="0"/>
                <a:ea typeface="Lato Bold" charset="0"/>
                <a:cs typeface="Lato Bold" charset="0"/>
              </a:rPr>
              <a:t>(“Enforcers”)</a:t>
            </a:r>
          </a:p>
        </p:txBody>
      </p:sp>
      <p:sp>
        <p:nvSpPr>
          <p:cNvPr id="72" name="Subtitle 2"/>
          <p:cNvSpPr txBox="1">
            <a:spLocks/>
          </p:cNvSpPr>
          <p:nvPr/>
        </p:nvSpPr>
        <p:spPr>
          <a:xfrm>
            <a:off x="7320588" y="9037040"/>
            <a:ext cx="4631140" cy="272170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Usually interoperability gurus who report/assert vendor provided information based on their hands on integration experience. </a:t>
            </a:r>
          </a:p>
        </p:txBody>
      </p:sp>
      <p:sp>
        <p:nvSpPr>
          <p:cNvPr id="73" name="TextBox 72"/>
          <p:cNvSpPr txBox="1"/>
          <p:nvPr/>
        </p:nvSpPr>
        <p:spPr>
          <a:xfrm>
            <a:off x="7788071" y="8024386"/>
            <a:ext cx="3696846"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Integration Experts</a:t>
            </a:r>
          </a:p>
          <a:p>
            <a:pPr algn="ctr"/>
            <a:r>
              <a:rPr lang="en-US" sz="3200" b="1" dirty="0">
                <a:solidFill>
                  <a:schemeClr val="tx2"/>
                </a:solidFill>
                <a:latin typeface="Lato Bold" charset="0"/>
                <a:ea typeface="Lato Bold" charset="0"/>
                <a:cs typeface="Lato Bold" charset="0"/>
              </a:rPr>
              <a:t>(“Integrators”)</a:t>
            </a:r>
          </a:p>
        </p:txBody>
      </p:sp>
      <p:sp>
        <p:nvSpPr>
          <p:cNvPr id="74" name="Subtitle 2"/>
          <p:cNvSpPr txBox="1">
            <a:spLocks/>
          </p:cNvSpPr>
          <p:nvPr/>
        </p:nvSpPr>
        <p:spPr>
          <a:xfrm>
            <a:off x="2152045" y="9037040"/>
            <a:ext cx="4631140" cy="272170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The Vendor of the product, who share information about their products interoperability standards, resources, evaluations, validations, etc.</a:t>
            </a:r>
          </a:p>
        </p:txBody>
      </p:sp>
      <p:sp>
        <p:nvSpPr>
          <p:cNvPr id="75" name="TextBox 74"/>
          <p:cNvSpPr txBox="1"/>
          <p:nvPr/>
        </p:nvSpPr>
        <p:spPr>
          <a:xfrm>
            <a:off x="2876810" y="8024386"/>
            <a:ext cx="3182282"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Product Owners</a:t>
            </a:r>
          </a:p>
          <a:p>
            <a:pPr algn="ctr"/>
            <a:r>
              <a:rPr lang="en-US" sz="3200" b="1" dirty="0">
                <a:solidFill>
                  <a:schemeClr val="tx2"/>
                </a:solidFill>
                <a:latin typeface="Lato Bold" charset="0"/>
                <a:ea typeface="Lato Bold" charset="0"/>
                <a:cs typeface="Lato Bold" charset="0"/>
              </a:rPr>
              <a:t>(“Vendors”)</a:t>
            </a:r>
          </a:p>
        </p:txBody>
      </p:sp>
      <p:sp>
        <p:nvSpPr>
          <p:cNvPr id="76" name="Subtitle 2"/>
          <p:cNvSpPr txBox="1">
            <a:spLocks/>
          </p:cNvSpPr>
          <p:nvPr/>
        </p:nvSpPr>
        <p:spPr>
          <a:xfrm>
            <a:off x="17657674" y="9037040"/>
            <a:ext cx="4631140" cy="323467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The individuals who can score and analyze an FHIR Interoperable product based on their products data exchange capability and customer satisfaction</a:t>
            </a:r>
          </a:p>
        </p:txBody>
      </p:sp>
      <p:sp>
        <p:nvSpPr>
          <p:cNvPr id="77" name="TextBox 76"/>
          <p:cNvSpPr txBox="1"/>
          <p:nvPr/>
        </p:nvSpPr>
        <p:spPr>
          <a:xfrm>
            <a:off x="18121157" y="8024386"/>
            <a:ext cx="3704861"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Product Customers</a:t>
            </a:r>
          </a:p>
          <a:p>
            <a:pPr algn="ctr"/>
            <a:r>
              <a:rPr lang="en-US" sz="3200" b="1" dirty="0">
                <a:solidFill>
                  <a:schemeClr val="tx2"/>
                </a:solidFill>
                <a:latin typeface="Lato Bold" charset="0"/>
                <a:ea typeface="Lato Bold" charset="0"/>
                <a:cs typeface="Lato Bold" charset="0"/>
              </a:rPr>
              <a:t>(“Evaluators”)</a:t>
            </a:r>
          </a:p>
        </p:txBody>
      </p:sp>
      <p:sp>
        <p:nvSpPr>
          <p:cNvPr id="25" name="TextBox 24"/>
          <p:cNvSpPr txBox="1"/>
          <p:nvPr/>
        </p:nvSpPr>
        <p:spPr>
          <a:xfrm>
            <a:off x="3506036" y="483017"/>
            <a:ext cx="17365616"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Key Participants and Stakeholders</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7" name="Subtitle 2"/>
          <p:cNvSpPr txBox="1">
            <a:spLocks/>
          </p:cNvSpPr>
          <p:nvPr/>
        </p:nvSpPr>
        <p:spPr>
          <a:xfrm>
            <a:off x="4185447" y="1634834"/>
            <a:ext cx="16047988"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Actionable knowledge sharing require collaboration by multiple units and team members</a:t>
            </a:r>
            <a:endParaRPr lang="en-US" sz="3100" dirty="0">
              <a:solidFill>
                <a:schemeClr val="accent1"/>
              </a:solidFill>
              <a:latin typeface="Lato Light"/>
              <a:cs typeface="Lato Light"/>
            </a:endParaRPr>
          </a:p>
        </p:txBody>
      </p:sp>
    </p:spTree>
    <p:extLst>
      <p:ext uri="{BB962C8B-B14F-4D97-AF65-F5344CB8AC3E}">
        <p14:creationId xmlns:p14="http://schemas.microsoft.com/office/powerpoint/2010/main" val="11313095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12939070" y="4157717"/>
            <a:ext cx="3692522" cy="36934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1" name="Oval 30"/>
          <p:cNvSpPr/>
          <p:nvPr/>
        </p:nvSpPr>
        <p:spPr>
          <a:xfrm>
            <a:off x="7708088" y="4157717"/>
            <a:ext cx="3692522" cy="36934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32" name="Oval 31"/>
          <p:cNvSpPr/>
          <p:nvPr/>
        </p:nvSpPr>
        <p:spPr>
          <a:xfrm>
            <a:off x="2601476" y="4157717"/>
            <a:ext cx="3692522" cy="36934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29" name="Oval 28"/>
          <p:cNvSpPr/>
          <p:nvPr/>
        </p:nvSpPr>
        <p:spPr>
          <a:xfrm>
            <a:off x="18074980" y="4157717"/>
            <a:ext cx="3692522" cy="36934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65" name="Shape 2525"/>
          <p:cNvSpPr/>
          <p:nvPr/>
        </p:nvSpPr>
        <p:spPr>
          <a:xfrm>
            <a:off x="3784881" y="5343558"/>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67" name="Shape 2547"/>
          <p:cNvSpPr/>
          <p:nvPr/>
        </p:nvSpPr>
        <p:spPr>
          <a:xfrm>
            <a:off x="14132852" y="5369306"/>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68" name="Shape 2550"/>
          <p:cNvSpPr/>
          <p:nvPr/>
        </p:nvSpPr>
        <p:spPr>
          <a:xfrm>
            <a:off x="8922050" y="5347939"/>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69" name="Shape 2622"/>
          <p:cNvSpPr/>
          <p:nvPr/>
        </p:nvSpPr>
        <p:spPr>
          <a:xfrm>
            <a:off x="19246762" y="5342856"/>
            <a:ext cx="1338076" cy="1338076"/>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70" name="Subtitle 2"/>
          <p:cNvSpPr txBox="1">
            <a:spLocks/>
          </p:cNvSpPr>
          <p:nvPr/>
        </p:nvSpPr>
        <p:spPr>
          <a:xfrm>
            <a:off x="12489131" y="9037040"/>
            <a:ext cx="4631140" cy="67403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Explain…</a:t>
            </a:r>
          </a:p>
        </p:txBody>
      </p:sp>
      <p:sp>
        <p:nvSpPr>
          <p:cNvPr id="71" name="TextBox 70"/>
          <p:cNvSpPr txBox="1"/>
          <p:nvPr/>
        </p:nvSpPr>
        <p:spPr>
          <a:xfrm>
            <a:off x="13675757" y="8270607"/>
            <a:ext cx="2258568" cy="584775"/>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Journalists</a:t>
            </a:r>
          </a:p>
        </p:txBody>
      </p:sp>
      <p:sp>
        <p:nvSpPr>
          <p:cNvPr id="72" name="Subtitle 2"/>
          <p:cNvSpPr txBox="1">
            <a:spLocks/>
          </p:cNvSpPr>
          <p:nvPr/>
        </p:nvSpPr>
        <p:spPr>
          <a:xfrm>
            <a:off x="7320588" y="9037040"/>
            <a:ext cx="4631140" cy="67403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Explain…</a:t>
            </a:r>
          </a:p>
        </p:txBody>
      </p:sp>
      <p:sp>
        <p:nvSpPr>
          <p:cNvPr id="73" name="TextBox 72"/>
          <p:cNvSpPr txBox="1"/>
          <p:nvPr/>
        </p:nvSpPr>
        <p:spPr>
          <a:xfrm>
            <a:off x="8315463" y="8024386"/>
            <a:ext cx="2642069"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Investors</a:t>
            </a:r>
            <a:br>
              <a:rPr lang="en-US" sz="3200" b="1" dirty="0">
                <a:solidFill>
                  <a:schemeClr val="tx2"/>
                </a:solidFill>
                <a:latin typeface="Lato Bold" charset="0"/>
                <a:ea typeface="Lato Bold" charset="0"/>
                <a:cs typeface="Lato Bold" charset="0"/>
              </a:rPr>
            </a:br>
            <a:r>
              <a:rPr lang="en-US" sz="3200" b="1" dirty="0">
                <a:solidFill>
                  <a:schemeClr val="tx2"/>
                </a:solidFill>
                <a:latin typeface="Lato Bold" charset="0"/>
                <a:ea typeface="Lato Bold" charset="0"/>
                <a:cs typeface="Lato Bold" charset="0"/>
              </a:rPr>
              <a:t>and Analysts</a:t>
            </a:r>
          </a:p>
        </p:txBody>
      </p:sp>
      <p:sp>
        <p:nvSpPr>
          <p:cNvPr id="74" name="Subtitle 2"/>
          <p:cNvSpPr txBox="1">
            <a:spLocks/>
          </p:cNvSpPr>
          <p:nvPr/>
        </p:nvSpPr>
        <p:spPr>
          <a:xfrm>
            <a:off x="2152045" y="9037040"/>
            <a:ext cx="463114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Prioritize and track knowledge necessary for specific strategic initiatives.</a:t>
            </a:r>
          </a:p>
        </p:txBody>
      </p:sp>
      <p:sp>
        <p:nvSpPr>
          <p:cNvPr id="75" name="TextBox 74"/>
          <p:cNvSpPr txBox="1"/>
          <p:nvPr/>
        </p:nvSpPr>
        <p:spPr>
          <a:xfrm>
            <a:off x="2698782" y="8024386"/>
            <a:ext cx="3538340"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Senior Executives</a:t>
            </a:r>
          </a:p>
          <a:p>
            <a:pPr algn="ctr"/>
            <a:r>
              <a:rPr lang="en-US" sz="3200" b="1" dirty="0">
                <a:solidFill>
                  <a:schemeClr val="tx2"/>
                </a:solidFill>
                <a:latin typeface="Lato Bold" charset="0"/>
                <a:ea typeface="Lato Bold" charset="0"/>
                <a:cs typeface="Lato Bold" charset="0"/>
              </a:rPr>
              <a:t>and Leaders </a:t>
            </a:r>
          </a:p>
        </p:txBody>
      </p:sp>
      <p:sp>
        <p:nvSpPr>
          <p:cNvPr id="76" name="Subtitle 2"/>
          <p:cNvSpPr txBox="1">
            <a:spLocks/>
          </p:cNvSpPr>
          <p:nvPr/>
        </p:nvSpPr>
        <p:spPr>
          <a:xfrm>
            <a:off x="17657674" y="9037040"/>
            <a:ext cx="4631140" cy="67403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Explain…</a:t>
            </a:r>
          </a:p>
        </p:txBody>
      </p:sp>
      <p:sp>
        <p:nvSpPr>
          <p:cNvPr id="77" name="TextBox 76"/>
          <p:cNvSpPr txBox="1"/>
          <p:nvPr/>
        </p:nvSpPr>
        <p:spPr>
          <a:xfrm>
            <a:off x="18932659" y="8270607"/>
            <a:ext cx="2081852" cy="584775"/>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Educators</a:t>
            </a:r>
          </a:p>
        </p:txBody>
      </p:sp>
      <p:sp>
        <p:nvSpPr>
          <p:cNvPr id="25" name="TextBox 24"/>
          <p:cNvSpPr txBox="1"/>
          <p:nvPr/>
        </p:nvSpPr>
        <p:spPr>
          <a:xfrm>
            <a:off x="3417880" y="483017"/>
            <a:ext cx="17541946"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Who can Benefit from FHIR Hunt?</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27" name="Subtitle 2"/>
          <p:cNvSpPr txBox="1">
            <a:spLocks/>
          </p:cNvSpPr>
          <p:nvPr/>
        </p:nvSpPr>
        <p:spPr>
          <a:xfrm>
            <a:off x="3751470" y="1634834"/>
            <a:ext cx="16915983" cy="79207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It’s useful for anyone who needs to share knowledge and content that needs to be acted upon.</a:t>
            </a:r>
            <a:endParaRPr lang="en-US" sz="3100" dirty="0">
              <a:solidFill>
                <a:schemeClr val="accent1"/>
              </a:solidFill>
              <a:latin typeface="Lato Light"/>
              <a:cs typeface="Lato Light"/>
            </a:endParaRPr>
          </a:p>
        </p:txBody>
      </p:sp>
      <p:sp>
        <p:nvSpPr>
          <p:cNvPr id="2" name="Diagonal Stripe 1">
            <a:extLst>
              <a:ext uri="{FF2B5EF4-FFF2-40B4-BE49-F238E27FC236}">
                <a16:creationId xmlns:a16="http://schemas.microsoft.com/office/drawing/2014/main" id="{7243BB31-EF72-4AE4-8EF3-291CE7CAFF39}"/>
              </a:ext>
            </a:extLst>
          </p:cNvPr>
          <p:cNvSpPr/>
          <p:nvPr/>
        </p:nvSpPr>
        <p:spPr>
          <a:xfrm>
            <a:off x="20896" y="34124"/>
            <a:ext cx="3267596" cy="3201419"/>
          </a:xfrm>
          <a:prstGeom prst="diagStripe">
            <a:avLst>
              <a:gd name="adj" fmla="val 59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1AE18F94-A150-47C6-A011-5589B377F4EB}"/>
              </a:ext>
            </a:extLst>
          </p:cNvPr>
          <p:cNvSpPr txBox="1"/>
          <p:nvPr/>
        </p:nvSpPr>
        <p:spPr>
          <a:xfrm rot="18806201">
            <a:off x="-1372789" y="862302"/>
            <a:ext cx="5226145" cy="954107"/>
          </a:xfrm>
          <a:prstGeom prst="rect">
            <a:avLst/>
          </a:prstGeom>
          <a:noFill/>
        </p:spPr>
        <p:txBody>
          <a:bodyPr wrap="square" rtlCol="0">
            <a:spAutoFit/>
          </a:bodyPr>
          <a:lstStyle/>
          <a:p>
            <a:pPr algn="ctr"/>
            <a:r>
              <a:rPr lang="en-US" sz="2800" dirty="0">
                <a:solidFill>
                  <a:srgbClr val="FFFF00"/>
                </a:solidFill>
              </a:rPr>
              <a:t>Add as many as </a:t>
            </a:r>
            <a:br>
              <a:rPr lang="en-US" sz="2800" dirty="0">
                <a:solidFill>
                  <a:srgbClr val="FFFF00"/>
                </a:solidFill>
              </a:rPr>
            </a:br>
            <a:r>
              <a:rPr lang="en-US" sz="2800" dirty="0">
                <a:solidFill>
                  <a:srgbClr val="FFFF00"/>
                </a:solidFill>
              </a:rPr>
              <a:t>possible</a:t>
            </a:r>
          </a:p>
        </p:txBody>
      </p:sp>
      <p:sp>
        <p:nvSpPr>
          <p:cNvPr id="23" name="Subtitle 2">
            <a:extLst>
              <a:ext uri="{FF2B5EF4-FFF2-40B4-BE49-F238E27FC236}">
                <a16:creationId xmlns:a16="http://schemas.microsoft.com/office/drawing/2014/main" id="{4499268B-1FEF-458F-8666-B2698C8D5437}"/>
              </a:ext>
            </a:extLst>
          </p:cNvPr>
          <p:cNvSpPr txBox="1">
            <a:spLocks/>
          </p:cNvSpPr>
          <p:nvPr/>
        </p:nvSpPr>
        <p:spPr>
          <a:xfrm>
            <a:off x="2152045" y="11479842"/>
            <a:ext cx="4631140" cy="67403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Explain…</a:t>
            </a:r>
          </a:p>
        </p:txBody>
      </p:sp>
      <p:sp>
        <p:nvSpPr>
          <p:cNvPr id="24" name="TextBox 23">
            <a:extLst>
              <a:ext uri="{FF2B5EF4-FFF2-40B4-BE49-F238E27FC236}">
                <a16:creationId xmlns:a16="http://schemas.microsoft.com/office/drawing/2014/main" id="{8B3E337B-518A-4442-AB1F-73930BDDFA94}"/>
              </a:ext>
            </a:extLst>
          </p:cNvPr>
          <p:cNvSpPr txBox="1"/>
          <p:nvPr/>
        </p:nvSpPr>
        <p:spPr>
          <a:xfrm>
            <a:off x="2601483" y="10713409"/>
            <a:ext cx="3732946" cy="584775"/>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Product Managers</a:t>
            </a:r>
          </a:p>
        </p:txBody>
      </p:sp>
      <p:sp>
        <p:nvSpPr>
          <p:cNvPr id="28" name="Subtitle 2">
            <a:extLst>
              <a:ext uri="{FF2B5EF4-FFF2-40B4-BE49-F238E27FC236}">
                <a16:creationId xmlns:a16="http://schemas.microsoft.com/office/drawing/2014/main" id="{D9F6EF31-8616-4402-B01B-3D719EDF469A}"/>
              </a:ext>
            </a:extLst>
          </p:cNvPr>
          <p:cNvSpPr txBox="1">
            <a:spLocks/>
          </p:cNvSpPr>
          <p:nvPr/>
        </p:nvSpPr>
        <p:spPr>
          <a:xfrm>
            <a:off x="7320588" y="11450584"/>
            <a:ext cx="4631140" cy="67403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Explain…</a:t>
            </a:r>
          </a:p>
        </p:txBody>
      </p:sp>
      <p:sp>
        <p:nvSpPr>
          <p:cNvPr id="33" name="TextBox 32">
            <a:extLst>
              <a:ext uri="{FF2B5EF4-FFF2-40B4-BE49-F238E27FC236}">
                <a16:creationId xmlns:a16="http://schemas.microsoft.com/office/drawing/2014/main" id="{C915E9ED-F28C-4544-B15F-752175862A6E}"/>
              </a:ext>
            </a:extLst>
          </p:cNvPr>
          <p:cNvSpPr txBox="1"/>
          <p:nvPr/>
        </p:nvSpPr>
        <p:spPr>
          <a:xfrm>
            <a:off x="7425386" y="10437930"/>
            <a:ext cx="4422236"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Engineering and </a:t>
            </a:r>
            <a:br>
              <a:rPr lang="en-US" sz="3200" b="1" dirty="0">
                <a:solidFill>
                  <a:schemeClr val="tx2"/>
                </a:solidFill>
                <a:latin typeface="Lato Bold" charset="0"/>
                <a:ea typeface="Lato Bold" charset="0"/>
                <a:cs typeface="Lato Bold" charset="0"/>
              </a:rPr>
            </a:br>
            <a:r>
              <a:rPr lang="en-US" sz="3200" b="1" dirty="0">
                <a:solidFill>
                  <a:schemeClr val="tx2"/>
                </a:solidFill>
                <a:latin typeface="Lato Bold" charset="0"/>
                <a:ea typeface="Lato Bold" charset="0"/>
                <a:cs typeface="Lato Bold" charset="0"/>
              </a:rPr>
              <a:t>Technology Managers</a:t>
            </a:r>
          </a:p>
        </p:txBody>
      </p:sp>
      <p:sp>
        <p:nvSpPr>
          <p:cNvPr id="34" name="Subtitle 2">
            <a:extLst>
              <a:ext uri="{FF2B5EF4-FFF2-40B4-BE49-F238E27FC236}">
                <a16:creationId xmlns:a16="http://schemas.microsoft.com/office/drawing/2014/main" id="{5C494A40-F083-40D0-A50F-33C2F659D3F0}"/>
              </a:ext>
            </a:extLst>
          </p:cNvPr>
          <p:cNvSpPr txBox="1">
            <a:spLocks/>
          </p:cNvSpPr>
          <p:nvPr/>
        </p:nvSpPr>
        <p:spPr>
          <a:xfrm>
            <a:off x="12789570" y="11407132"/>
            <a:ext cx="4631140" cy="67403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Explain…</a:t>
            </a:r>
          </a:p>
        </p:txBody>
      </p:sp>
      <p:sp>
        <p:nvSpPr>
          <p:cNvPr id="35" name="TextBox 34">
            <a:extLst>
              <a:ext uri="{FF2B5EF4-FFF2-40B4-BE49-F238E27FC236}">
                <a16:creationId xmlns:a16="http://schemas.microsoft.com/office/drawing/2014/main" id="{BBDEE2CB-B531-4D25-A168-0C8F3E72DA64}"/>
              </a:ext>
            </a:extLst>
          </p:cNvPr>
          <p:cNvSpPr txBox="1"/>
          <p:nvPr/>
        </p:nvSpPr>
        <p:spPr>
          <a:xfrm>
            <a:off x="13120913" y="10394478"/>
            <a:ext cx="3969163"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External Innovation</a:t>
            </a:r>
            <a:br>
              <a:rPr lang="en-US" sz="3200" b="1" dirty="0">
                <a:solidFill>
                  <a:schemeClr val="tx2"/>
                </a:solidFill>
                <a:latin typeface="Lato Bold" charset="0"/>
                <a:ea typeface="Lato Bold" charset="0"/>
                <a:cs typeface="Lato Bold" charset="0"/>
              </a:rPr>
            </a:br>
            <a:r>
              <a:rPr lang="en-US" sz="3200" b="1" dirty="0">
                <a:solidFill>
                  <a:schemeClr val="tx2"/>
                </a:solidFill>
                <a:latin typeface="Lato Bold" charset="0"/>
                <a:ea typeface="Lato Bold" charset="0"/>
                <a:cs typeface="Lato Bold" charset="0"/>
              </a:rPr>
              <a:t>Team Leaders</a:t>
            </a:r>
          </a:p>
        </p:txBody>
      </p:sp>
      <p:sp>
        <p:nvSpPr>
          <p:cNvPr id="36" name="Subtitle 2">
            <a:extLst>
              <a:ext uri="{FF2B5EF4-FFF2-40B4-BE49-F238E27FC236}">
                <a16:creationId xmlns:a16="http://schemas.microsoft.com/office/drawing/2014/main" id="{0E2C8038-4F03-4BB4-A808-F65C0FADD91C}"/>
              </a:ext>
            </a:extLst>
          </p:cNvPr>
          <p:cNvSpPr txBox="1">
            <a:spLocks/>
          </p:cNvSpPr>
          <p:nvPr/>
        </p:nvSpPr>
        <p:spPr>
          <a:xfrm>
            <a:off x="17808163" y="11450584"/>
            <a:ext cx="4631140" cy="67403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Explain…</a:t>
            </a:r>
          </a:p>
        </p:txBody>
      </p:sp>
      <p:sp>
        <p:nvSpPr>
          <p:cNvPr id="37" name="TextBox 36">
            <a:extLst>
              <a:ext uri="{FF2B5EF4-FFF2-40B4-BE49-F238E27FC236}">
                <a16:creationId xmlns:a16="http://schemas.microsoft.com/office/drawing/2014/main" id="{4B865EAE-5051-4AF8-98D3-76275BFB168D}"/>
              </a:ext>
            </a:extLst>
          </p:cNvPr>
          <p:cNvSpPr txBox="1"/>
          <p:nvPr/>
        </p:nvSpPr>
        <p:spPr>
          <a:xfrm>
            <a:off x="17983731" y="10437930"/>
            <a:ext cx="4280724" cy="1077218"/>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Government Officials</a:t>
            </a:r>
            <a:br>
              <a:rPr lang="en-US" sz="3200" b="1" dirty="0">
                <a:solidFill>
                  <a:schemeClr val="tx2"/>
                </a:solidFill>
                <a:latin typeface="Lato Bold" charset="0"/>
                <a:ea typeface="Lato Bold" charset="0"/>
                <a:cs typeface="Lato Bold" charset="0"/>
              </a:rPr>
            </a:br>
            <a:r>
              <a:rPr lang="en-US" sz="3200" b="1" dirty="0">
                <a:solidFill>
                  <a:schemeClr val="tx2"/>
                </a:solidFill>
                <a:latin typeface="Lato Bold" charset="0"/>
                <a:ea typeface="Lato Bold" charset="0"/>
                <a:cs typeface="Lato Bold" charset="0"/>
              </a:rPr>
              <a:t>and Budget Analysts</a:t>
            </a:r>
          </a:p>
        </p:txBody>
      </p:sp>
    </p:spTree>
    <p:extLst>
      <p:ext uri="{BB962C8B-B14F-4D97-AF65-F5344CB8AC3E}">
        <p14:creationId xmlns:p14="http://schemas.microsoft.com/office/powerpoint/2010/main" val="5477674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5"/>
          <p:cNvSpPr>
            <a:spLocks/>
          </p:cNvSpPr>
          <p:nvPr/>
        </p:nvSpPr>
        <p:spPr bwMode="auto">
          <a:xfrm>
            <a:off x="7158515" y="10089252"/>
            <a:ext cx="5067925" cy="223645"/>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4" name="Freeform 46"/>
          <p:cNvSpPr>
            <a:spLocks/>
          </p:cNvSpPr>
          <p:nvPr/>
        </p:nvSpPr>
        <p:spPr bwMode="auto">
          <a:xfrm>
            <a:off x="12151911" y="10089252"/>
            <a:ext cx="5067925" cy="223645"/>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5" name="Freeform 47"/>
          <p:cNvSpPr>
            <a:spLocks/>
          </p:cNvSpPr>
          <p:nvPr/>
        </p:nvSpPr>
        <p:spPr bwMode="auto">
          <a:xfrm>
            <a:off x="8150313" y="4521111"/>
            <a:ext cx="8152250" cy="55853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6" name="Freeform 48"/>
          <p:cNvSpPr>
            <a:spLocks/>
          </p:cNvSpPr>
          <p:nvPr/>
        </p:nvSpPr>
        <p:spPr bwMode="auto">
          <a:xfrm>
            <a:off x="8178980" y="4549781"/>
            <a:ext cx="8100656" cy="552800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7" name="Rectangle 50"/>
          <p:cNvSpPr>
            <a:spLocks noChangeArrowheads="1"/>
          </p:cNvSpPr>
          <p:nvPr/>
        </p:nvSpPr>
        <p:spPr bwMode="auto">
          <a:xfrm>
            <a:off x="7158515" y="9997500"/>
            <a:ext cx="10061324" cy="183502"/>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8" name="Freeform 51"/>
          <p:cNvSpPr>
            <a:spLocks/>
          </p:cNvSpPr>
          <p:nvPr/>
        </p:nvSpPr>
        <p:spPr bwMode="auto">
          <a:xfrm>
            <a:off x="11463956" y="9997500"/>
            <a:ext cx="1444702" cy="103219"/>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9" name="Rectangle 52"/>
          <p:cNvSpPr>
            <a:spLocks noChangeArrowheads="1"/>
          </p:cNvSpPr>
          <p:nvPr/>
        </p:nvSpPr>
        <p:spPr bwMode="auto">
          <a:xfrm>
            <a:off x="8448427" y="4899584"/>
            <a:ext cx="7561759" cy="47767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0" name="Oval 54"/>
          <p:cNvSpPr>
            <a:spLocks noChangeArrowheads="1"/>
          </p:cNvSpPr>
          <p:nvPr/>
        </p:nvSpPr>
        <p:spPr bwMode="auto">
          <a:xfrm>
            <a:off x="12180577" y="4698878"/>
            <a:ext cx="85995" cy="86019"/>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1" name="Oval 55"/>
          <p:cNvSpPr>
            <a:spLocks noChangeArrowheads="1"/>
          </p:cNvSpPr>
          <p:nvPr/>
        </p:nvSpPr>
        <p:spPr bwMode="auto">
          <a:xfrm>
            <a:off x="12180577" y="4693145"/>
            <a:ext cx="85995" cy="80282"/>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2" name="Oval 56"/>
          <p:cNvSpPr>
            <a:spLocks noChangeArrowheads="1"/>
          </p:cNvSpPr>
          <p:nvPr/>
        </p:nvSpPr>
        <p:spPr bwMode="auto">
          <a:xfrm>
            <a:off x="12197773" y="4704613"/>
            <a:ext cx="51599" cy="5734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3" name="Oval 57"/>
          <p:cNvSpPr>
            <a:spLocks noChangeArrowheads="1"/>
          </p:cNvSpPr>
          <p:nvPr/>
        </p:nvSpPr>
        <p:spPr bwMode="auto">
          <a:xfrm>
            <a:off x="12209239" y="4721815"/>
            <a:ext cx="28667" cy="28674"/>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4" name="Freeform 58"/>
          <p:cNvSpPr>
            <a:spLocks/>
          </p:cNvSpPr>
          <p:nvPr/>
        </p:nvSpPr>
        <p:spPr bwMode="auto">
          <a:xfrm>
            <a:off x="12220705" y="4727552"/>
            <a:ext cx="5735" cy="11470"/>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5" name="Subtitle 2"/>
          <p:cNvSpPr txBox="1">
            <a:spLocks/>
          </p:cNvSpPr>
          <p:nvPr/>
        </p:nvSpPr>
        <p:spPr>
          <a:xfrm>
            <a:off x="17744175" y="5984058"/>
            <a:ext cx="4469054" cy="11828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Feature description achieving benefit, Lorem Ipsum…</a:t>
            </a:r>
          </a:p>
        </p:txBody>
      </p:sp>
      <p:sp>
        <p:nvSpPr>
          <p:cNvPr id="69" name="TextBox 68"/>
          <p:cNvSpPr txBox="1"/>
          <p:nvPr/>
        </p:nvSpPr>
        <p:spPr>
          <a:xfrm>
            <a:off x="17868938" y="5410323"/>
            <a:ext cx="4770858"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Share to Facebook, twitter, email</a:t>
            </a:r>
          </a:p>
        </p:txBody>
      </p:sp>
      <p:sp>
        <p:nvSpPr>
          <p:cNvPr id="70" name="Subtitle 2"/>
          <p:cNvSpPr txBox="1">
            <a:spLocks/>
          </p:cNvSpPr>
          <p:nvPr/>
        </p:nvSpPr>
        <p:spPr>
          <a:xfrm>
            <a:off x="17807096" y="9654074"/>
            <a:ext cx="4469054" cy="11828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Feature description achieving benefit, Lorem Ipsum…</a:t>
            </a:r>
          </a:p>
        </p:txBody>
      </p:sp>
      <p:sp>
        <p:nvSpPr>
          <p:cNvPr id="71" name="TextBox 70"/>
          <p:cNvSpPr txBox="1"/>
          <p:nvPr/>
        </p:nvSpPr>
        <p:spPr>
          <a:xfrm>
            <a:off x="17931859" y="9080339"/>
            <a:ext cx="265810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Recent popularity</a:t>
            </a:r>
          </a:p>
        </p:txBody>
      </p:sp>
      <p:sp>
        <p:nvSpPr>
          <p:cNvPr id="72" name="TextBox 71"/>
          <p:cNvSpPr txBox="1"/>
          <p:nvPr/>
        </p:nvSpPr>
        <p:spPr>
          <a:xfrm>
            <a:off x="17807096" y="3968967"/>
            <a:ext cx="4230645" cy="1384995"/>
          </a:xfrm>
          <a:prstGeom prst="rect">
            <a:avLst/>
          </a:prstGeom>
          <a:noFill/>
        </p:spPr>
        <p:txBody>
          <a:bodyPr wrap="none" rtlCol="0">
            <a:spAutoFit/>
          </a:bodyPr>
          <a:lstStyle/>
          <a:p>
            <a:r>
              <a:rPr lang="en-US" sz="8400" dirty="0">
                <a:solidFill>
                  <a:schemeClr val="accent2"/>
                </a:solidFill>
                <a:latin typeface="Lato Black" charset="0"/>
                <a:ea typeface="Lato Black" charset="0"/>
                <a:cs typeface="Lato Black" charset="0"/>
              </a:rPr>
              <a:t>Share to</a:t>
            </a:r>
          </a:p>
        </p:txBody>
      </p:sp>
      <p:sp>
        <p:nvSpPr>
          <p:cNvPr id="73" name="TextBox 72"/>
          <p:cNvSpPr txBox="1"/>
          <p:nvPr/>
        </p:nvSpPr>
        <p:spPr>
          <a:xfrm>
            <a:off x="17807096" y="7595601"/>
            <a:ext cx="4541628" cy="1384995"/>
          </a:xfrm>
          <a:prstGeom prst="rect">
            <a:avLst/>
          </a:prstGeom>
          <a:noFill/>
        </p:spPr>
        <p:txBody>
          <a:bodyPr wrap="none" rtlCol="0">
            <a:spAutoFit/>
          </a:bodyPr>
          <a:lstStyle>
            <a:defPPr>
              <a:defRPr lang="en-US"/>
            </a:defPPr>
            <a:lvl1pPr>
              <a:defRPr sz="8400">
                <a:solidFill>
                  <a:schemeClr val="accent2"/>
                </a:solidFill>
                <a:latin typeface="Lato Black" charset="0"/>
                <a:ea typeface="Lato Black" charset="0"/>
                <a:cs typeface="Lato Black" charset="0"/>
              </a:defRPr>
            </a:lvl1pPr>
          </a:lstStyle>
          <a:p>
            <a:r>
              <a:rPr lang="en-US" dirty="0"/>
              <a:t>Trending</a:t>
            </a:r>
          </a:p>
        </p:txBody>
      </p:sp>
      <p:sp>
        <p:nvSpPr>
          <p:cNvPr id="74" name="Subtitle 2"/>
          <p:cNvSpPr txBox="1">
            <a:spLocks/>
          </p:cNvSpPr>
          <p:nvPr/>
        </p:nvSpPr>
        <p:spPr>
          <a:xfrm>
            <a:off x="1475946" y="5984058"/>
            <a:ext cx="4922793" cy="11828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40"/>
              </a:lnSpc>
            </a:pPr>
            <a:r>
              <a:rPr lang="en-US" dirty="0">
                <a:solidFill>
                  <a:schemeClr val="tx1"/>
                </a:solidFill>
                <a:latin typeface="Lato Light" charset="0"/>
                <a:ea typeface="Lato Light" charset="0"/>
                <a:cs typeface="Lato Light" charset="0"/>
              </a:rPr>
              <a:t>Feature description achieving benefit 1, Lorem Ipsum…</a:t>
            </a:r>
          </a:p>
        </p:txBody>
      </p:sp>
      <p:sp>
        <p:nvSpPr>
          <p:cNvPr id="75" name="TextBox 74"/>
          <p:cNvSpPr txBox="1"/>
          <p:nvPr/>
        </p:nvSpPr>
        <p:spPr>
          <a:xfrm>
            <a:off x="2987029" y="5410323"/>
            <a:ext cx="3318537" cy="461665"/>
          </a:xfrm>
          <a:prstGeom prst="rect">
            <a:avLst/>
          </a:prstGeom>
          <a:noFill/>
        </p:spPr>
        <p:txBody>
          <a:bodyPr wrap="none" rtlCol="0" anchor="ctr" anchorCtr="0">
            <a:spAutoFit/>
          </a:bodyPr>
          <a:lstStyle/>
          <a:p>
            <a:pPr algn="r"/>
            <a:r>
              <a:rPr lang="en-US" sz="2400" b="1" dirty="0">
                <a:solidFill>
                  <a:schemeClr val="tx2"/>
                </a:solidFill>
                <a:latin typeface="Lato Black" charset="0"/>
                <a:ea typeface="Lato Black" charset="0"/>
                <a:cs typeface="Lato Black" charset="0"/>
              </a:rPr>
              <a:t>Upvote and comments</a:t>
            </a:r>
          </a:p>
        </p:txBody>
      </p:sp>
      <p:sp>
        <p:nvSpPr>
          <p:cNvPr id="76" name="Subtitle 2"/>
          <p:cNvSpPr txBox="1">
            <a:spLocks/>
          </p:cNvSpPr>
          <p:nvPr/>
        </p:nvSpPr>
        <p:spPr>
          <a:xfrm>
            <a:off x="1538867" y="9654074"/>
            <a:ext cx="4922793" cy="11828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40"/>
              </a:lnSpc>
            </a:pPr>
            <a:r>
              <a:rPr lang="en-US" dirty="0">
                <a:solidFill>
                  <a:schemeClr val="tx1"/>
                </a:solidFill>
                <a:latin typeface="Lato Light" charset="0"/>
                <a:ea typeface="Lato Light" charset="0"/>
                <a:cs typeface="Lato Light" charset="0"/>
              </a:rPr>
              <a:t>Feature description achieving benefit, Lorem Ipsum…</a:t>
            </a:r>
          </a:p>
        </p:txBody>
      </p:sp>
      <p:sp>
        <p:nvSpPr>
          <p:cNvPr id="77" name="TextBox 76"/>
          <p:cNvSpPr txBox="1"/>
          <p:nvPr/>
        </p:nvSpPr>
        <p:spPr>
          <a:xfrm>
            <a:off x="2821141" y="9080339"/>
            <a:ext cx="3538148" cy="461665"/>
          </a:xfrm>
          <a:prstGeom prst="rect">
            <a:avLst/>
          </a:prstGeom>
          <a:noFill/>
        </p:spPr>
        <p:txBody>
          <a:bodyPr wrap="none" rtlCol="0" anchor="ctr" anchorCtr="0">
            <a:spAutoFit/>
          </a:bodyPr>
          <a:lstStyle/>
          <a:p>
            <a:pPr algn="r"/>
            <a:r>
              <a:rPr lang="en-US" sz="2400" b="1" dirty="0">
                <a:solidFill>
                  <a:schemeClr val="tx2"/>
                </a:solidFill>
                <a:latin typeface="Lato Black" charset="0"/>
                <a:ea typeface="Lato Black" charset="0"/>
                <a:cs typeface="Lato Black" charset="0"/>
              </a:rPr>
              <a:t>Watch, star rating, forks</a:t>
            </a:r>
          </a:p>
        </p:txBody>
      </p:sp>
      <p:sp>
        <p:nvSpPr>
          <p:cNvPr id="78" name="TextBox 77"/>
          <p:cNvSpPr txBox="1"/>
          <p:nvPr/>
        </p:nvSpPr>
        <p:spPr>
          <a:xfrm>
            <a:off x="989778" y="3991217"/>
            <a:ext cx="5349541" cy="1384995"/>
          </a:xfrm>
          <a:prstGeom prst="rect">
            <a:avLst/>
          </a:prstGeom>
          <a:noFill/>
        </p:spPr>
        <p:txBody>
          <a:bodyPr wrap="none" rtlCol="0">
            <a:spAutoFit/>
          </a:bodyPr>
          <a:lstStyle/>
          <a:p>
            <a:pPr algn="r"/>
            <a:r>
              <a:rPr lang="en-US" sz="8400" dirty="0">
                <a:solidFill>
                  <a:schemeClr val="accent1"/>
                </a:solidFill>
                <a:latin typeface="Lato Black" charset="0"/>
                <a:ea typeface="Lato Black" charset="0"/>
                <a:cs typeface="Lato Black" charset="0"/>
              </a:rPr>
              <a:t>Responses</a:t>
            </a:r>
          </a:p>
        </p:txBody>
      </p:sp>
      <p:sp>
        <p:nvSpPr>
          <p:cNvPr id="79" name="TextBox 78"/>
          <p:cNvSpPr txBox="1"/>
          <p:nvPr/>
        </p:nvSpPr>
        <p:spPr>
          <a:xfrm>
            <a:off x="1618154" y="7595601"/>
            <a:ext cx="4721165" cy="1384995"/>
          </a:xfrm>
          <a:prstGeom prst="rect">
            <a:avLst/>
          </a:prstGeom>
          <a:noFill/>
        </p:spPr>
        <p:txBody>
          <a:bodyPr wrap="none" rtlCol="0">
            <a:spAutoFit/>
          </a:bodyPr>
          <a:lstStyle/>
          <a:p>
            <a:pPr algn="r"/>
            <a:r>
              <a:rPr lang="en-US" sz="8400" dirty="0">
                <a:solidFill>
                  <a:schemeClr val="accent2"/>
                </a:solidFill>
                <a:latin typeface="Lato Black" charset="0"/>
                <a:ea typeface="Lato Black" charset="0"/>
                <a:cs typeface="Lato Black" charset="0"/>
              </a:rPr>
              <a:t>Influence</a:t>
            </a:r>
            <a:endParaRPr lang="en-US" sz="8400" dirty="0">
              <a:solidFill>
                <a:schemeClr val="accent3"/>
              </a:solidFill>
              <a:latin typeface="Lato Black" charset="0"/>
              <a:ea typeface="Lato Black" charset="0"/>
              <a:cs typeface="Lato Black" charset="0"/>
            </a:endParaRPr>
          </a:p>
        </p:txBody>
      </p:sp>
      <p:sp>
        <p:nvSpPr>
          <p:cNvPr id="36" name="TextBox 35"/>
          <p:cNvSpPr txBox="1"/>
          <p:nvPr/>
        </p:nvSpPr>
        <p:spPr>
          <a:xfrm>
            <a:off x="8585184" y="483017"/>
            <a:ext cx="7207385"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Track Activity</a:t>
            </a:r>
            <a:endParaRPr lang="id-ID" sz="8800" b="1" dirty="0">
              <a:solidFill>
                <a:schemeClr val="tx2"/>
              </a:solidFill>
              <a:latin typeface="Lato" charset="0"/>
              <a:ea typeface="Lato" charset="0"/>
              <a:cs typeface="Lato" charset="0"/>
            </a:endParaRPr>
          </a:p>
        </p:txBody>
      </p:sp>
      <p:sp>
        <p:nvSpPr>
          <p:cNvPr id="40" name="Rectangle 39"/>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Lato Light" charset="0"/>
            </a:endParaRPr>
          </a:p>
        </p:txBody>
      </p:sp>
      <p:sp>
        <p:nvSpPr>
          <p:cNvPr id="41" name="Subtitle 2"/>
          <p:cNvSpPr txBox="1">
            <a:spLocks/>
          </p:cNvSpPr>
          <p:nvPr/>
        </p:nvSpPr>
        <p:spPr>
          <a:xfrm>
            <a:off x="3943572" y="1634834"/>
            <a:ext cx="16531774" cy="75020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200" dirty="0">
                <a:solidFill>
                  <a:schemeClr val="tx1"/>
                </a:solidFill>
                <a:latin typeface="Lato Light" charset="0"/>
                <a:ea typeface="Lato Light" charset="0"/>
                <a:cs typeface="Lato Light" charset="0"/>
              </a:rPr>
              <a:t>FHIR Hunt tracks product popularity and trend by directly connecting with code repository</a:t>
            </a:r>
            <a:endParaRPr lang="en-US" sz="3100" dirty="0">
              <a:solidFill>
                <a:schemeClr val="accent1"/>
              </a:solidFill>
              <a:latin typeface="Lato Light"/>
              <a:cs typeface="Lato Light"/>
            </a:endParaRPr>
          </a:p>
        </p:txBody>
      </p:sp>
    </p:spTree>
    <p:extLst>
      <p:ext uri="{BB962C8B-B14F-4D97-AF65-F5344CB8AC3E}">
        <p14:creationId xmlns:p14="http://schemas.microsoft.com/office/powerpoint/2010/main" val="16889356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613D2-488D-42B9-948F-127ADD852611}"/>
              </a:ext>
            </a:extLst>
          </p:cNvPr>
          <p:cNvSpPr txBox="1"/>
          <p:nvPr/>
        </p:nvSpPr>
        <p:spPr>
          <a:xfrm>
            <a:off x="8159725" y="483017"/>
            <a:ext cx="8058260"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BPMN Diagram</a:t>
            </a:r>
            <a:endParaRPr lang="id-ID" sz="8800" b="1" dirty="0">
              <a:solidFill>
                <a:schemeClr val="tx2"/>
              </a:solidFill>
              <a:latin typeface="Lato" charset="0"/>
              <a:ea typeface="Lato" charset="0"/>
              <a:cs typeface="Lato" charset="0"/>
            </a:endParaRPr>
          </a:p>
        </p:txBody>
      </p:sp>
      <p:sp>
        <p:nvSpPr>
          <p:cNvPr id="3" name="Subtitle 2">
            <a:extLst>
              <a:ext uri="{FF2B5EF4-FFF2-40B4-BE49-F238E27FC236}">
                <a16:creationId xmlns:a16="http://schemas.microsoft.com/office/drawing/2014/main" id="{2982D9B6-DAF6-48C1-9EAA-757A13356B58}"/>
              </a:ext>
            </a:extLst>
          </p:cNvPr>
          <p:cNvSpPr txBox="1">
            <a:spLocks/>
          </p:cNvSpPr>
          <p:nvPr/>
        </p:nvSpPr>
        <p:spPr>
          <a:xfrm>
            <a:off x="6553108" y="1634834"/>
            <a:ext cx="11312717" cy="1459953"/>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BPMN Diagram that will be used by the app for tracking work.</a:t>
            </a:r>
          </a:p>
          <a:p>
            <a:r>
              <a:rPr lang="en-US" sz="3100" dirty="0">
                <a:solidFill>
                  <a:schemeClr val="accent1"/>
                </a:solidFill>
                <a:latin typeface="Lato Light"/>
                <a:cs typeface="Lato Light"/>
              </a:rPr>
              <a:t>https://camunda.org/features/tasklist/</a:t>
            </a:r>
          </a:p>
        </p:txBody>
      </p:sp>
    </p:spTree>
    <p:extLst>
      <p:ext uri="{BB962C8B-B14F-4D97-AF65-F5344CB8AC3E}">
        <p14:creationId xmlns:p14="http://schemas.microsoft.com/office/powerpoint/2010/main" val="39167745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ight Triangle 52"/>
          <p:cNvSpPr/>
          <p:nvPr/>
        </p:nvSpPr>
        <p:spPr>
          <a:xfrm rot="5400000" flipV="1">
            <a:off x="7178665" y="-5952029"/>
            <a:ext cx="11246953" cy="2315101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07330" y="538843"/>
            <a:ext cx="21305833" cy="1446550"/>
          </a:xfrm>
          <a:prstGeom prst="rect">
            <a:avLst/>
          </a:prstGeom>
        </p:spPr>
        <p:txBody>
          <a:bodyPr wrap="none">
            <a:spAutoFit/>
          </a:bodyPr>
          <a:lstStyle/>
          <a:p>
            <a:r>
              <a:rPr lang="en-US" sz="8800" b="1" dirty="0">
                <a:solidFill>
                  <a:schemeClr val="tx2"/>
                </a:solidFill>
                <a:latin typeface="Lato" charset="0"/>
                <a:ea typeface="Lato" charset="0"/>
                <a:cs typeface="Lato" charset="0"/>
              </a:rPr>
              <a:t>Catalogue of FHIR Interoperable Products</a:t>
            </a:r>
            <a:endParaRPr lang="id-ID" sz="8800" b="1" dirty="0">
              <a:solidFill>
                <a:schemeClr val="tx2"/>
              </a:solidFill>
              <a:latin typeface="Lato" charset="0"/>
              <a:ea typeface="Lato" charset="0"/>
              <a:cs typeface="Lato" charset="0"/>
            </a:endParaRPr>
          </a:p>
        </p:txBody>
      </p:sp>
      <p:sp>
        <p:nvSpPr>
          <p:cNvPr id="7" name="Subtitle 2"/>
          <p:cNvSpPr txBox="1">
            <a:spLocks/>
          </p:cNvSpPr>
          <p:nvPr/>
        </p:nvSpPr>
        <p:spPr>
          <a:xfrm>
            <a:off x="2032167" y="5833795"/>
            <a:ext cx="5430927" cy="14787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People can sort the products/services based on what is trending over certain period, popular and also random pick</a:t>
            </a:r>
          </a:p>
        </p:txBody>
      </p:sp>
      <p:sp>
        <p:nvSpPr>
          <p:cNvPr id="8" name="TextBox 7"/>
          <p:cNvSpPr txBox="1"/>
          <p:nvPr/>
        </p:nvSpPr>
        <p:spPr>
          <a:xfrm>
            <a:off x="2108373" y="3149200"/>
            <a:ext cx="1356462"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Website</a:t>
            </a:r>
          </a:p>
        </p:txBody>
      </p:sp>
      <p:sp>
        <p:nvSpPr>
          <p:cNvPr id="11" name="Rectangle 10"/>
          <p:cNvSpPr/>
          <p:nvPr/>
        </p:nvSpPr>
        <p:spPr>
          <a:xfrm>
            <a:off x="981003" y="2855260"/>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1</a:t>
            </a:r>
          </a:p>
        </p:txBody>
      </p:sp>
      <p:sp>
        <p:nvSpPr>
          <p:cNvPr id="15" name="TextBox 14"/>
          <p:cNvSpPr txBox="1"/>
          <p:nvPr/>
        </p:nvSpPr>
        <p:spPr>
          <a:xfrm>
            <a:off x="2162799" y="5372130"/>
            <a:ext cx="395012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Trending, Popular, Random</a:t>
            </a:r>
          </a:p>
        </p:txBody>
      </p:sp>
      <p:sp>
        <p:nvSpPr>
          <p:cNvPr id="18" name="Subtitle 2"/>
          <p:cNvSpPr txBox="1">
            <a:spLocks/>
          </p:cNvSpPr>
          <p:nvPr/>
        </p:nvSpPr>
        <p:spPr>
          <a:xfrm>
            <a:off x="2032167" y="3648962"/>
            <a:ext cx="5430927" cy="1546452"/>
          </a:xfrm>
          <a:prstGeom prst="rect">
            <a:avLst/>
          </a:prstGeom>
        </p:spPr>
        <p:txBody>
          <a:bodyPr vert="horz" wrap="square" lIns="217490" tIns="108745" rIns="217490" bIns="108745" rtlCol="0">
            <a:spAutoFit/>
          </a:bodyPr>
          <a:lstStyle>
            <a:defPPr>
              <a:defRPr lang="en-US"/>
            </a:defPPr>
            <a:lvl1pPr indent="0" defTabSz="1087636">
              <a:lnSpc>
                <a:spcPts val="3440"/>
              </a:lnSpc>
              <a:spcBef>
                <a:spcPct val="20000"/>
              </a:spcBef>
              <a:buFont typeface="Arial"/>
              <a:buNone/>
              <a:defRPr sz="2200">
                <a:latin typeface="Lato Light" charset="0"/>
                <a:ea typeface="Lato Light" charset="0"/>
                <a:cs typeface="Lato Ligh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r>
              <a:rPr lang="en-US" dirty="0"/>
              <a:t>Web address: </a:t>
            </a:r>
            <a:r>
              <a:rPr lang="en-US" dirty="0">
                <a:hlinkClick r:id="rId2"/>
              </a:rPr>
              <a:t>http://www.fhirhunt.com</a:t>
            </a:r>
            <a:r>
              <a:rPr lang="en-US" dirty="0"/>
              <a:t> </a:t>
            </a:r>
          </a:p>
          <a:p>
            <a:r>
              <a:rPr lang="en-US" dirty="0"/>
              <a:t>FHIR products are listed in a linear format by day</a:t>
            </a:r>
          </a:p>
        </p:txBody>
      </p:sp>
      <p:sp>
        <p:nvSpPr>
          <p:cNvPr id="20" name="Subtitle 2"/>
          <p:cNvSpPr txBox="1">
            <a:spLocks/>
          </p:cNvSpPr>
          <p:nvPr/>
        </p:nvSpPr>
        <p:spPr>
          <a:xfrm>
            <a:off x="2037606" y="8001009"/>
            <a:ext cx="5430927" cy="104272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This lists the recently submitted five products at the time of accessing the site</a:t>
            </a:r>
          </a:p>
        </p:txBody>
      </p:sp>
      <p:sp>
        <p:nvSpPr>
          <p:cNvPr id="22" name="TextBox 21"/>
          <p:cNvSpPr txBox="1"/>
          <p:nvPr/>
        </p:nvSpPr>
        <p:spPr>
          <a:xfrm>
            <a:off x="2168238" y="7539344"/>
            <a:ext cx="1999265"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Recent Posts</a:t>
            </a:r>
          </a:p>
        </p:txBody>
      </p:sp>
      <p:sp>
        <p:nvSpPr>
          <p:cNvPr id="24" name="Rectangle 23"/>
          <p:cNvSpPr/>
          <p:nvPr/>
        </p:nvSpPr>
        <p:spPr>
          <a:xfrm>
            <a:off x="981003" y="5067291"/>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2</a:t>
            </a:r>
          </a:p>
        </p:txBody>
      </p:sp>
      <p:sp>
        <p:nvSpPr>
          <p:cNvPr id="25" name="Rectangle 24"/>
          <p:cNvSpPr/>
          <p:nvPr/>
        </p:nvSpPr>
        <p:spPr>
          <a:xfrm>
            <a:off x="981003" y="7217220"/>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3</a:t>
            </a:r>
          </a:p>
        </p:txBody>
      </p:sp>
      <p:sp>
        <p:nvSpPr>
          <p:cNvPr id="31" name="Subtitle 2">
            <a:extLst>
              <a:ext uri="{FF2B5EF4-FFF2-40B4-BE49-F238E27FC236}">
                <a16:creationId xmlns:a16="http://schemas.microsoft.com/office/drawing/2014/main" id="{7D196DB2-A0E0-44BA-B10C-B902769DE0CD}"/>
              </a:ext>
            </a:extLst>
          </p:cNvPr>
          <p:cNvSpPr txBox="1">
            <a:spLocks/>
          </p:cNvSpPr>
          <p:nvPr/>
        </p:nvSpPr>
        <p:spPr>
          <a:xfrm>
            <a:off x="987467" y="1789445"/>
            <a:ext cx="15351772" cy="764891"/>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200" dirty="0"/>
              <a:t>FHIR Hunt is an online and real-time, continuously update, FHIR Apps Roundtable</a:t>
            </a:r>
            <a:endParaRPr lang="en-US" sz="3100" dirty="0">
              <a:latin typeface="Lato Light"/>
              <a:cs typeface="Lato Light"/>
            </a:endParaRPr>
          </a:p>
        </p:txBody>
      </p:sp>
      <p:grpSp>
        <p:nvGrpSpPr>
          <p:cNvPr id="61" name="Group 39"/>
          <p:cNvGrpSpPr/>
          <p:nvPr/>
        </p:nvGrpSpPr>
        <p:grpSpPr>
          <a:xfrm>
            <a:off x="9674226" y="3200401"/>
            <a:ext cx="13639800" cy="8610600"/>
            <a:chOff x="5898415" y="1976415"/>
            <a:chExt cx="5654530" cy="3255020"/>
          </a:xfrm>
        </p:grpSpPr>
        <p:sp>
          <p:nvSpPr>
            <p:cNvPr id="62"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9"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0"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1"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2"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3"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Oval 27"/>
          <p:cNvSpPr/>
          <p:nvPr/>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29" name="TextBox 28"/>
          <p:cNvSpPr txBox="1"/>
          <p:nvPr/>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7</a:t>
            </a:fld>
            <a:endParaRPr lang="id-ID" sz="2800" b="1" i="0" dirty="0">
              <a:solidFill>
                <a:schemeClr val="bg1"/>
              </a:solidFill>
              <a:latin typeface="Lato Bold" charset="0"/>
              <a:cs typeface="Lato Bold" charset="0"/>
            </a:endParaRPr>
          </a:p>
        </p:txBody>
      </p:sp>
      <p:pic>
        <p:nvPicPr>
          <p:cNvPr id="36" name="Picture 35">
            <a:extLst>
              <a:ext uri="{FF2B5EF4-FFF2-40B4-BE49-F238E27FC236}">
                <a16:creationId xmlns:a16="http://schemas.microsoft.com/office/drawing/2014/main" id="{424F1F4C-0AB2-4B3A-966D-732FC8CE7DCA}"/>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4742" r="4644"/>
          <a:stretch/>
        </p:blipFill>
        <p:spPr>
          <a:xfrm>
            <a:off x="11439663" y="3784007"/>
            <a:ext cx="10203723" cy="7074788"/>
          </a:xfrm>
          <a:prstGeom prst="rect">
            <a:avLst/>
          </a:prstGeom>
        </p:spPr>
      </p:pic>
      <p:sp>
        <p:nvSpPr>
          <p:cNvPr id="37" name="Subtitle 2">
            <a:extLst>
              <a:ext uri="{FF2B5EF4-FFF2-40B4-BE49-F238E27FC236}">
                <a16:creationId xmlns:a16="http://schemas.microsoft.com/office/drawing/2014/main" id="{B6AC738E-5500-4EF1-B8B8-DC3B64DF99B4}"/>
              </a:ext>
            </a:extLst>
          </p:cNvPr>
          <p:cNvSpPr txBox="1">
            <a:spLocks/>
          </p:cNvSpPr>
          <p:nvPr/>
        </p:nvSpPr>
        <p:spPr>
          <a:xfrm>
            <a:off x="2038746" y="10233417"/>
            <a:ext cx="5430927" cy="14787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Categorization allows to see products related to the keyword that people are searching for</a:t>
            </a:r>
          </a:p>
        </p:txBody>
      </p:sp>
      <p:sp>
        <p:nvSpPr>
          <p:cNvPr id="38" name="TextBox 37">
            <a:extLst>
              <a:ext uri="{FF2B5EF4-FFF2-40B4-BE49-F238E27FC236}">
                <a16:creationId xmlns:a16="http://schemas.microsoft.com/office/drawing/2014/main" id="{029FFE11-07D3-4853-AE4B-5BE626B2E3E7}"/>
              </a:ext>
            </a:extLst>
          </p:cNvPr>
          <p:cNvSpPr txBox="1"/>
          <p:nvPr/>
        </p:nvSpPr>
        <p:spPr>
          <a:xfrm>
            <a:off x="2153049" y="9771752"/>
            <a:ext cx="2975495"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Categories and Tags</a:t>
            </a:r>
          </a:p>
        </p:txBody>
      </p:sp>
      <p:sp>
        <p:nvSpPr>
          <p:cNvPr id="39" name="Rectangle 38">
            <a:extLst>
              <a:ext uri="{FF2B5EF4-FFF2-40B4-BE49-F238E27FC236}">
                <a16:creationId xmlns:a16="http://schemas.microsoft.com/office/drawing/2014/main" id="{79B7D8AC-955F-4657-ABC8-D30B157B4B2A}"/>
              </a:ext>
            </a:extLst>
          </p:cNvPr>
          <p:cNvSpPr/>
          <p:nvPr/>
        </p:nvSpPr>
        <p:spPr>
          <a:xfrm>
            <a:off x="981003" y="9454239"/>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4</a:t>
            </a:r>
          </a:p>
        </p:txBody>
      </p:sp>
    </p:spTree>
    <p:extLst>
      <p:ext uri="{BB962C8B-B14F-4D97-AF65-F5344CB8AC3E}">
        <p14:creationId xmlns:p14="http://schemas.microsoft.com/office/powerpoint/2010/main" val="17574682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ight Triangle 52"/>
          <p:cNvSpPr/>
          <p:nvPr/>
        </p:nvSpPr>
        <p:spPr>
          <a:xfrm rot="5400000" flipV="1">
            <a:off x="7178665" y="-5952029"/>
            <a:ext cx="11246953" cy="2315101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864761" y="538843"/>
            <a:ext cx="19851909" cy="1446550"/>
          </a:xfrm>
          <a:prstGeom prst="rect">
            <a:avLst/>
          </a:prstGeom>
        </p:spPr>
        <p:txBody>
          <a:bodyPr wrap="none">
            <a:spAutoFit/>
          </a:bodyPr>
          <a:lstStyle/>
          <a:p>
            <a:r>
              <a:rPr lang="en-US" sz="8800" b="1" dirty="0">
                <a:solidFill>
                  <a:schemeClr val="tx2"/>
                </a:solidFill>
                <a:latin typeface="Lato" charset="0"/>
                <a:ea typeface="Lato" charset="0"/>
                <a:cs typeface="Lato" charset="0"/>
              </a:rPr>
              <a:t>Create account in FHIR Hunt and Login</a:t>
            </a:r>
            <a:endParaRPr lang="id-ID" sz="8800" b="1" dirty="0">
              <a:solidFill>
                <a:schemeClr val="tx2"/>
              </a:solidFill>
              <a:latin typeface="Lato" charset="0"/>
              <a:ea typeface="Lato" charset="0"/>
              <a:cs typeface="Lato" charset="0"/>
            </a:endParaRPr>
          </a:p>
        </p:txBody>
      </p:sp>
      <p:sp>
        <p:nvSpPr>
          <p:cNvPr id="7" name="Subtitle 2"/>
          <p:cNvSpPr txBox="1">
            <a:spLocks/>
          </p:cNvSpPr>
          <p:nvPr/>
        </p:nvSpPr>
        <p:spPr>
          <a:xfrm>
            <a:off x="2032167" y="5833795"/>
            <a:ext cx="5430927" cy="14787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Integrators can will get Editor privilege while registering that can login and add products and also assert other products</a:t>
            </a:r>
          </a:p>
        </p:txBody>
      </p:sp>
      <p:sp>
        <p:nvSpPr>
          <p:cNvPr id="8" name="TextBox 7"/>
          <p:cNvSpPr txBox="1"/>
          <p:nvPr/>
        </p:nvSpPr>
        <p:spPr>
          <a:xfrm>
            <a:off x="2108373" y="3149200"/>
            <a:ext cx="1354858"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Vendors</a:t>
            </a:r>
          </a:p>
        </p:txBody>
      </p:sp>
      <p:sp>
        <p:nvSpPr>
          <p:cNvPr id="11" name="Rectangle 10"/>
          <p:cNvSpPr/>
          <p:nvPr/>
        </p:nvSpPr>
        <p:spPr>
          <a:xfrm>
            <a:off x="981003" y="2855260"/>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1</a:t>
            </a:r>
          </a:p>
        </p:txBody>
      </p:sp>
      <p:sp>
        <p:nvSpPr>
          <p:cNvPr id="15" name="TextBox 14"/>
          <p:cNvSpPr txBox="1"/>
          <p:nvPr/>
        </p:nvSpPr>
        <p:spPr>
          <a:xfrm>
            <a:off x="2162799" y="5372130"/>
            <a:ext cx="1733167"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Integrators</a:t>
            </a:r>
          </a:p>
        </p:txBody>
      </p:sp>
      <p:sp>
        <p:nvSpPr>
          <p:cNvPr id="18" name="Subtitle 2"/>
          <p:cNvSpPr txBox="1">
            <a:spLocks/>
          </p:cNvSpPr>
          <p:nvPr/>
        </p:nvSpPr>
        <p:spPr>
          <a:xfrm>
            <a:off x="2032167" y="3648962"/>
            <a:ext cx="5430927" cy="14787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Vendors are invited to claim their product. They can click on the invite link, create account and login.</a:t>
            </a:r>
          </a:p>
        </p:txBody>
      </p:sp>
      <p:sp>
        <p:nvSpPr>
          <p:cNvPr id="20" name="Subtitle 2"/>
          <p:cNvSpPr txBox="1">
            <a:spLocks/>
          </p:cNvSpPr>
          <p:nvPr/>
        </p:nvSpPr>
        <p:spPr>
          <a:xfrm>
            <a:off x="2037606" y="8001009"/>
            <a:ext cx="5430927" cy="14787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Super Administrator can create accounts for the Enforcers with the required audit  privileges.</a:t>
            </a:r>
          </a:p>
        </p:txBody>
      </p:sp>
      <p:sp>
        <p:nvSpPr>
          <p:cNvPr id="22" name="TextBox 21"/>
          <p:cNvSpPr txBox="1"/>
          <p:nvPr/>
        </p:nvSpPr>
        <p:spPr>
          <a:xfrm>
            <a:off x="2168238" y="7539344"/>
            <a:ext cx="1513556"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Enforcers</a:t>
            </a:r>
          </a:p>
        </p:txBody>
      </p:sp>
      <p:sp>
        <p:nvSpPr>
          <p:cNvPr id="17" name="Subtitle 2"/>
          <p:cNvSpPr txBox="1">
            <a:spLocks/>
          </p:cNvSpPr>
          <p:nvPr/>
        </p:nvSpPr>
        <p:spPr>
          <a:xfrm>
            <a:off x="2038746" y="10233417"/>
            <a:ext cx="5430927" cy="60670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Evaluators</a:t>
            </a:r>
          </a:p>
        </p:txBody>
      </p:sp>
      <p:sp>
        <p:nvSpPr>
          <p:cNvPr id="19" name="TextBox 18"/>
          <p:cNvSpPr txBox="1"/>
          <p:nvPr/>
        </p:nvSpPr>
        <p:spPr>
          <a:xfrm>
            <a:off x="2153049" y="9771752"/>
            <a:ext cx="1651414"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Evaluators</a:t>
            </a:r>
          </a:p>
        </p:txBody>
      </p:sp>
      <p:sp>
        <p:nvSpPr>
          <p:cNvPr id="24" name="Rectangle 23"/>
          <p:cNvSpPr/>
          <p:nvPr/>
        </p:nvSpPr>
        <p:spPr>
          <a:xfrm>
            <a:off x="981003" y="5067291"/>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2</a:t>
            </a:r>
          </a:p>
        </p:txBody>
      </p:sp>
      <p:sp>
        <p:nvSpPr>
          <p:cNvPr id="25" name="Rectangle 24"/>
          <p:cNvSpPr/>
          <p:nvPr/>
        </p:nvSpPr>
        <p:spPr>
          <a:xfrm>
            <a:off x="981003" y="7217220"/>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3</a:t>
            </a:r>
          </a:p>
        </p:txBody>
      </p:sp>
      <p:sp>
        <p:nvSpPr>
          <p:cNvPr id="26" name="Rectangle 25"/>
          <p:cNvSpPr/>
          <p:nvPr/>
        </p:nvSpPr>
        <p:spPr>
          <a:xfrm>
            <a:off x="981003" y="9454239"/>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4</a:t>
            </a:r>
          </a:p>
        </p:txBody>
      </p:sp>
      <p:grpSp>
        <p:nvGrpSpPr>
          <p:cNvPr id="2" name="Group 39"/>
          <p:cNvGrpSpPr/>
          <p:nvPr/>
        </p:nvGrpSpPr>
        <p:grpSpPr>
          <a:xfrm>
            <a:off x="9674226" y="3200401"/>
            <a:ext cx="13639800" cy="8610600"/>
            <a:chOff x="5898415" y="1976415"/>
            <a:chExt cx="5654530" cy="3255020"/>
          </a:xfrm>
        </p:grpSpPr>
        <p:sp>
          <p:nvSpPr>
            <p:cNvPr id="41"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2"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3"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4"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5"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6"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7"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8"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49"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0"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1"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2"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30" name="Oval 29"/>
          <p:cNvSpPr/>
          <p:nvPr/>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31" name="TextBox 30"/>
          <p:cNvSpPr txBox="1"/>
          <p:nvPr/>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8</a:t>
            </a:fld>
            <a:endParaRPr lang="id-ID" sz="2800" b="1" i="0" dirty="0">
              <a:solidFill>
                <a:schemeClr val="bg1"/>
              </a:solidFill>
              <a:latin typeface="Lato Bold" charset="0"/>
              <a:cs typeface="Lato Bold" charset="0"/>
            </a:endParaRPr>
          </a:p>
        </p:txBody>
      </p:sp>
      <p:sp>
        <p:nvSpPr>
          <p:cNvPr id="34" name="Subtitle 2">
            <a:extLst>
              <a:ext uri="{FF2B5EF4-FFF2-40B4-BE49-F238E27FC236}">
                <a16:creationId xmlns:a16="http://schemas.microsoft.com/office/drawing/2014/main" id="{0181EE0D-00BC-4806-83A4-0E3196BBF1FA}"/>
              </a:ext>
            </a:extLst>
          </p:cNvPr>
          <p:cNvSpPr txBox="1">
            <a:spLocks/>
          </p:cNvSpPr>
          <p:nvPr/>
        </p:nvSpPr>
        <p:spPr>
          <a:xfrm>
            <a:off x="987467" y="1789445"/>
            <a:ext cx="15931867" cy="76873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200" dirty="0"/>
              <a:t>All users can connect with social login or register and login with email and password.</a:t>
            </a:r>
          </a:p>
        </p:txBody>
      </p:sp>
      <p:pic>
        <p:nvPicPr>
          <p:cNvPr id="12" name="Picture 11">
            <a:extLst>
              <a:ext uri="{FF2B5EF4-FFF2-40B4-BE49-F238E27FC236}">
                <a16:creationId xmlns:a16="http://schemas.microsoft.com/office/drawing/2014/main" id="{A0F78DA2-F554-4DF7-86E9-3BE9C409149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431941" y="3792536"/>
            <a:ext cx="10216086" cy="70774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ight Triangle 52"/>
          <p:cNvSpPr/>
          <p:nvPr/>
        </p:nvSpPr>
        <p:spPr>
          <a:xfrm rot="5400000" flipV="1">
            <a:off x="7178665" y="-5952029"/>
            <a:ext cx="11246953" cy="2315101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07330" y="538843"/>
            <a:ext cx="18454091" cy="1446550"/>
          </a:xfrm>
          <a:prstGeom prst="rect">
            <a:avLst/>
          </a:prstGeom>
        </p:spPr>
        <p:txBody>
          <a:bodyPr wrap="none">
            <a:spAutoFit/>
          </a:bodyPr>
          <a:lstStyle/>
          <a:p>
            <a:r>
              <a:rPr lang="en-US" sz="8800" b="1" dirty="0">
                <a:solidFill>
                  <a:schemeClr val="tx2"/>
                </a:solidFill>
                <a:latin typeface="Lato" charset="0"/>
                <a:ea typeface="Lato" charset="0"/>
                <a:cs typeface="Lato" charset="0"/>
              </a:rPr>
              <a:t>Submit FHIR Interoperable Products</a:t>
            </a:r>
            <a:endParaRPr lang="id-ID" sz="8800" b="1" dirty="0">
              <a:solidFill>
                <a:schemeClr val="tx2"/>
              </a:solidFill>
              <a:latin typeface="Lato" charset="0"/>
              <a:ea typeface="Lato" charset="0"/>
              <a:cs typeface="Lato" charset="0"/>
            </a:endParaRPr>
          </a:p>
        </p:txBody>
      </p:sp>
      <p:sp>
        <p:nvSpPr>
          <p:cNvPr id="7" name="Subtitle 2"/>
          <p:cNvSpPr txBox="1">
            <a:spLocks/>
          </p:cNvSpPr>
          <p:nvPr/>
        </p:nvSpPr>
        <p:spPr>
          <a:xfrm>
            <a:off x="2032167" y="5833795"/>
            <a:ext cx="5430927" cy="14787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Users can submit product by clicking on the POST button on top right of the site mast head.</a:t>
            </a:r>
          </a:p>
        </p:txBody>
      </p:sp>
      <p:sp>
        <p:nvSpPr>
          <p:cNvPr id="8" name="TextBox 7"/>
          <p:cNvSpPr txBox="1"/>
          <p:nvPr/>
        </p:nvSpPr>
        <p:spPr>
          <a:xfrm>
            <a:off x="2108373" y="3149200"/>
            <a:ext cx="5782352"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Login using social login or direct account</a:t>
            </a:r>
          </a:p>
        </p:txBody>
      </p:sp>
      <p:sp>
        <p:nvSpPr>
          <p:cNvPr id="11" name="Rectangle 10"/>
          <p:cNvSpPr/>
          <p:nvPr/>
        </p:nvSpPr>
        <p:spPr>
          <a:xfrm>
            <a:off x="981003" y="2855260"/>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1</a:t>
            </a:r>
          </a:p>
        </p:txBody>
      </p:sp>
      <p:sp>
        <p:nvSpPr>
          <p:cNvPr id="15" name="TextBox 14"/>
          <p:cNvSpPr txBox="1"/>
          <p:nvPr/>
        </p:nvSpPr>
        <p:spPr>
          <a:xfrm>
            <a:off x="2162799" y="5372130"/>
            <a:ext cx="273825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Add new Products</a:t>
            </a:r>
          </a:p>
        </p:txBody>
      </p:sp>
      <p:sp>
        <p:nvSpPr>
          <p:cNvPr id="18" name="Subtitle 2"/>
          <p:cNvSpPr txBox="1">
            <a:spLocks/>
          </p:cNvSpPr>
          <p:nvPr/>
        </p:nvSpPr>
        <p:spPr>
          <a:xfrm>
            <a:off x="2032167" y="3648962"/>
            <a:ext cx="5430927" cy="104272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If you do not wish to use social login, you can register using your email</a:t>
            </a:r>
          </a:p>
        </p:txBody>
      </p:sp>
      <p:sp>
        <p:nvSpPr>
          <p:cNvPr id="20" name="Subtitle 2"/>
          <p:cNvSpPr txBox="1">
            <a:spLocks/>
          </p:cNvSpPr>
          <p:nvPr/>
        </p:nvSpPr>
        <p:spPr>
          <a:xfrm>
            <a:off x="2037606" y="8001009"/>
            <a:ext cx="5430927" cy="365882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440"/>
              </a:lnSpc>
            </a:pPr>
            <a:r>
              <a:rPr lang="en-US" sz="2200" dirty="0">
                <a:solidFill>
                  <a:schemeClr val="tx1"/>
                </a:solidFill>
                <a:latin typeface="Lato Light" charset="0"/>
                <a:ea typeface="Lato Light" charset="0"/>
                <a:cs typeface="Lato Light" charset="0"/>
              </a:rPr>
              <a:t>You can enter as much information as you know. Submitted products will show up in the listing. Vendors of the product will be invited to claim their product and update any missing information. Users can then validate and assert any information that Vendor or the submitter provides.</a:t>
            </a:r>
          </a:p>
        </p:txBody>
      </p:sp>
      <p:sp>
        <p:nvSpPr>
          <p:cNvPr id="22" name="TextBox 21"/>
          <p:cNvSpPr txBox="1"/>
          <p:nvPr/>
        </p:nvSpPr>
        <p:spPr>
          <a:xfrm>
            <a:off x="2168238" y="7539344"/>
            <a:ext cx="5630067"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How much information is right to Post?</a:t>
            </a:r>
          </a:p>
        </p:txBody>
      </p:sp>
      <p:sp>
        <p:nvSpPr>
          <p:cNvPr id="24" name="Rectangle 23"/>
          <p:cNvSpPr/>
          <p:nvPr/>
        </p:nvSpPr>
        <p:spPr>
          <a:xfrm>
            <a:off x="981003" y="5067291"/>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2</a:t>
            </a:r>
          </a:p>
        </p:txBody>
      </p:sp>
      <p:sp>
        <p:nvSpPr>
          <p:cNvPr id="25" name="Rectangle 24"/>
          <p:cNvSpPr/>
          <p:nvPr/>
        </p:nvSpPr>
        <p:spPr>
          <a:xfrm>
            <a:off x="981003" y="7217220"/>
            <a:ext cx="898003" cy="1569660"/>
          </a:xfrm>
          <a:prstGeom prst="rect">
            <a:avLst/>
          </a:prstGeom>
        </p:spPr>
        <p:txBody>
          <a:bodyPr wrap="none">
            <a:spAutoFit/>
          </a:bodyPr>
          <a:lstStyle/>
          <a:p>
            <a:pPr algn="ctr"/>
            <a:r>
              <a:rPr lang="en-US" sz="9600" b="1" dirty="0">
                <a:solidFill>
                  <a:schemeClr val="accent1"/>
                </a:solidFill>
                <a:latin typeface="Lato Heavy" charset="0"/>
                <a:ea typeface="Lato Heavy" charset="0"/>
                <a:cs typeface="Lato Heavy" charset="0"/>
              </a:rPr>
              <a:t>3</a:t>
            </a:r>
          </a:p>
        </p:txBody>
      </p:sp>
      <p:sp>
        <p:nvSpPr>
          <p:cNvPr id="31" name="Subtitle 2">
            <a:extLst>
              <a:ext uri="{FF2B5EF4-FFF2-40B4-BE49-F238E27FC236}">
                <a16:creationId xmlns:a16="http://schemas.microsoft.com/office/drawing/2014/main" id="{7D196DB2-A0E0-44BA-B10C-B902769DE0CD}"/>
              </a:ext>
            </a:extLst>
          </p:cNvPr>
          <p:cNvSpPr txBox="1">
            <a:spLocks/>
          </p:cNvSpPr>
          <p:nvPr/>
        </p:nvSpPr>
        <p:spPr>
          <a:xfrm>
            <a:off x="987467" y="1789445"/>
            <a:ext cx="14529047" cy="764891"/>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200" dirty="0"/>
              <a:t>Users can submit FHIR-</a:t>
            </a:r>
            <a:r>
              <a:rPr lang="en-US" sz="3200" dirty="0" err="1"/>
              <a:t>ish</a:t>
            </a:r>
            <a:r>
              <a:rPr lang="en-US" sz="3200" dirty="0"/>
              <a:t> products which are listed in a linear format by day</a:t>
            </a:r>
            <a:endParaRPr lang="en-US" sz="3100" dirty="0">
              <a:latin typeface="Lato Light"/>
              <a:cs typeface="Lato Light"/>
            </a:endParaRPr>
          </a:p>
        </p:txBody>
      </p:sp>
      <p:grpSp>
        <p:nvGrpSpPr>
          <p:cNvPr id="61" name="Group 39"/>
          <p:cNvGrpSpPr/>
          <p:nvPr/>
        </p:nvGrpSpPr>
        <p:grpSpPr>
          <a:xfrm>
            <a:off x="9674226" y="3200401"/>
            <a:ext cx="13639800" cy="8610600"/>
            <a:chOff x="5898415" y="1976415"/>
            <a:chExt cx="5654530" cy="3255020"/>
          </a:xfrm>
        </p:grpSpPr>
        <p:sp>
          <p:nvSpPr>
            <p:cNvPr id="62"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9"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0"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1"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2"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73"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Oval 27"/>
          <p:cNvSpPr/>
          <p:nvPr/>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29" name="TextBox 28"/>
          <p:cNvSpPr txBox="1"/>
          <p:nvPr/>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9</a:t>
            </a:fld>
            <a:endParaRPr lang="id-ID" sz="2800" b="1" i="0" dirty="0">
              <a:solidFill>
                <a:schemeClr val="bg1"/>
              </a:solidFill>
              <a:latin typeface="Lato Bold" charset="0"/>
              <a:cs typeface="Lato Bold" charset="0"/>
            </a:endParaRPr>
          </a:p>
        </p:txBody>
      </p:sp>
      <p:pic>
        <p:nvPicPr>
          <p:cNvPr id="12" name="Picture 11">
            <a:extLst>
              <a:ext uri="{FF2B5EF4-FFF2-40B4-BE49-F238E27FC236}">
                <a16:creationId xmlns:a16="http://schemas.microsoft.com/office/drawing/2014/main" id="{A90C2A5A-2D01-4848-95D9-B68CF670C28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431941" y="3777711"/>
            <a:ext cx="10216086" cy="7077456"/>
          </a:xfrm>
          <a:prstGeom prst="rect">
            <a:avLst/>
          </a:prstGeom>
        </p:spPr>
      </p:pic>
    </p:spTree>
    <p:extLst>
      <p:ext uri="{BB962C8B-B14F-4D97-AF65-F5344CB8AC3E}">
        <p14:creationId xmlns:p14="http://schemas.microsoft.com/office/powerpoint/2010/main" val="30273970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Motagua - Red Flat - Light">
      <a:dk1>
        <a:srgbClr val="7E7E7E"/>
      </a:dk1>
      <a:lt1>
        <a:sysClr val="window" lastClr="FFFFFF"/>
      </a:lt1>
      <a:dk2>
        <a:srgbClr val="6B6B6B"/>
      </a:dk2>
      <a:lt2>
        <a:srgbClr val="FFFFFF"/>
      </a:lt2>
      <a:accent1>
        <a:srgbClr val="BB0B30"/>
      </a:accent1>
      <a:accent2>
        <a:srgbClr val="BC0A30"/>
      </a:accent2>
      <a:accent3>
        <a:srgbClr val="BA0B2F"/>
      </a:accent3>
      <a:accent4>
        <a:srgbClr val="BB0A31"/>
      </a:accent4>
      <a:accent5>
        <a:srgbClr val="BB0B30"/>
      </a:accent5>
      <a:accent6>
        <a:srgbClr val="BA0B3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24681</TotalTime>
  <Words>1530</Words>
  <Application>Microsoft Office PowerPoint</Application>
  <PresentationFormat>Custom</PresentationFormat>
  <Paragraphs>221</Paragraphs>
  <Slides>18</Slides>
  <Notes>4</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Gill Sans</vt:lpstr>
      <vt:lpstr>Lato</vt:lpstr>
      <vt:lpstr>Lato Black</vt:lpstr>
      <vt:lpstr>Lato Bold</vt:lpstr>
      <vt:lpstr>Lato Heavy</vt:lpstr>
      <vt:lpstr>Lato Light</vt:lpstr>
      <vt:lpstr>Open Sans Light</vt:lpstr>
      <vt:lpstr>Segoe UI</vt:lpstr>
      <vt:lpstr>Segoe UI Semibold</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Ajay Kumaran</cp:lastModifiedBy>
  <cp:revision>3206</cp:revision>
  <dcterms:created xsi:type="dcterms:W3CDTF">2014-11-12T21:47:38Z</dcterms:created>
  <dcterms:modified xsi:type="dcterms:W3CDTF">2018-12-06T13:20:49Z</dcterms:modified>
  <cp:category/>
</cp:coreProperties>
</file>