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1" r:id="rId2"/>
    <p:sldId id="325" r:id="rId3"/>
    <p:sldId id="346" r:id="rId4"/>
    <p:sldId id="344" r:id="rId5"/>
    <p:sldId id="345" r:id="rId6"/>
    <p:sldId id="326" r:id="rId7"/>
    <p:sldId id="260" r:id="rId8"/>
    <p:sldId id="293" r:id="rId9"/>
    <p:sldId id="295" r:id="rId10"/>
    <p:sldId id="327" r:id="rId11"/>
    <p:sldId id="297" r:id="rId12"/>
    <p:sldId id="299" r:id="rId13"/>
    <p:sldId id="301" r:id="rId14"/>
    <p:sldId id="333" r:id="rId15"/>
    <p:sldId id="343" r:id="rId16"/>
    <p:sldId id="334" r:id="rId17"/>
    <p:sldId id="335" r:id="rId18"/>
    <p:sldId id="336" r:id="rId19"/>
    <p:sldId id="337" r:id="rId20"/>
    <p:sldId id="328" r:id="rId21"/>
    <p:sldId id="303" r:id="rId22"/>
    <p:sldId id="329" r:id="rId23"/>
    <p:sldId id="338" r:id="rId24"/>
    <p:sldId id="330" r:id="rId25"/>
    <p:sldId id="316" r:id="rId26"/>
    <p:sldId id="342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6694"/>
  </p:normalViewPr>
  <p:slideViewPr>
    <p:cSldViewPr snapToGrid="0">
      <p:cViewPr>
        <p:scale>
          <a:sx n="114" d="100"/>
          <a:sy n="114" d="100"/>
        </p:scale>
        <p:origin x="84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9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8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实现子组件双向数据绑定    </a:t>
            </a:r>
            <a:endParaRPr lang="en-US" altLang="zh-CN" dirty="0" smtClean="0"/>
          </a:p>
          <a:p>
            <a:r>
              <a:rPr lang="zh-CN" altLang="en-US" dirty="0" smtClean="0"/>
              <a:t>让组件的 </a:t>
            </a:r>
            <a:r>
              <a:rPr lang="en-US" altLang="zh-CN" dirty="0" smtClean="0"/>
              <a:t>v-model </a:t>
            </a:r>
            <a:r>
              <a:rPr lang="zh-CN" altLang="en-US" dirty="0" smtClean="0"/>
              <a:t>生效，实现双向数据绑定，则必须满足两个条件：       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接受一个 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属性       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在有新的 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时触发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事件  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v-for</a:t>
            </a:r>
            <a:r>
              <a:rPr lang="zh-CN" altLang="en-US" dirty="0" smtClean="0"/>
              <a:t>指令中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值的作用    </a:t>
            </a:r>
            <a:endParaRPr lang="en-US" altLang="zh-CN" dirty="0" smtClean="0"/>
          </a:p>
          <a:p>
            <a:r>
              <a:rPr lang="zh-CN" altLang="en-US" dirty="0" smtClean="0"/>
              <a:t>更新已渲染过的元素列表时，它默认用 “就地复用” 策略。</a:t>
            </a:r>
            <a:endParaRPr lang="en-US" altLang="zh-CN" dirty="0" smtClean="0"/>
          </a:p>
          <a:p>
            <a:r>
              <a:rPr lang="zh-CN" altLang="en-US" dirty="0" smtClean="0"/>
              <a:t>如果删除了第一条数据，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不会重新生成新的元素，而是复用第一个元素，那么添加在第一个元素上的样式将不会清除，甚至会影响页面展示效果。</a:t>
            </a:r>
            <a:endParaRPr lang="en-US" altLang="zh-CN" dirty="0" smtClean="0"/>
          </a:p>
          <a:p>
            <a:r>
              <a:rPr lang="zh-CN" altLang="en-US" dirty="0" smtClean="0"/>
              <a:t>为了给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一个提示，以便它能跟踪每个节点的身份，需要为每项提供一个唯一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属性。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实例生命周期    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实例从创建到销毁的过程，就是生命周期。    </a:t>
            </a:r>
            <a:endParaRPr lang="en-US" altLang="zh-CN" dirty="0" smtClean="0"/>
          </a:p>
          <a:p>
            <a:r>
              <a:rPr lang="zh-CN" altLang="en-US" dirty="0" smtClean="0"/>
              <a:t>从开始创建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初始化数据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编译模板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挂载</a:t>
            </a:r>
            <a:r>
              <a:rPr lang="en-US" altLang="zh-CN" dirty="0" smtClean="0"/>
              <a:t>Dom -&gt; </a:t>
            </a:r>
            <a:r>
              <a:rPr lang="zh-CN" altLang="en-US" dirty="0" smtClean="0"/>
              <a:t>渲染 → 更新 → 渲染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卸载等一系列过程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在每个过程中可以调用各种钩子函数。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2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58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8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slot</a:t>
            </a:r>
            <a:r>
              <a:rPr lang="zh-CN" altLang="en-US" dirty="0" smtClean="0"/>
              <a:t>分发内容    </a:t>
            </a:r>
            <a:endParaRPr lang="en-US" altLang="zh-CN" dirty="0" smtClean="0"/>
          </a:p>
          <a:p>
            <a:r>
              <a:rPr lang="zh-CN" altLang="en-US" dirty="0" smtClean="0"/>
              <a:t>为了让组件可以组合，使用一种方式来混合父组件的内容与子组件自己的模板。这个过程被称为内容分发。</a:t>
            </a:r>
            <a:endParaRPr lang="en-US" altLang="zh-CN" dirty="0" smtClean="0"/>
          </a:p>
          <a:p>
            <a:r>
              <a:rPr lang="en-US" altLang="zh-CN" dirty="0" err="1" smtClean="0"/>
              <a:t>Vue.js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实现了一个内容分发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，使用特殊的 </a:t>
            </a:r>
            <a:r>
              <a:rPr lang="en-US" altLang="zh-CN" dirty="0" smtClean="0"/>
              <a:t>&lt;slot&gt; </a:t>
            </a:r>
            <a:r>
              <a:rPr lang="zh-CN" altLang="en-US" dirty="0" smtClean="0"/>
              <a:t>元素作为原始内容的插槽。    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的好处就是可以定制个性化组件结构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61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单向数据流    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zh-CN" altLang="en-US" dirty="0" smtClean="0"/>
              <a:t>采用的是单向数据流方式，数据只能从父组件流向子组件，子组件不能修改父组件传入的数据，否则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会给与警告。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组件间的通信    </a:t>
            </a:r>
            <a:endParaRPr lang="en-US" altLang="zh-CN" dirty="0" smtClean="0"/>
          </a:p>
          <a:p>
            <a:r>
              <a:rPr lang="zh-CN" altLang="en-US" dirty="0" smtClean="0"/>
              <a:t>组件是独立作用域的实例，组件可被复用，展示不同数据的时候，需要给组件传入数据。    </a:t>
            </a:r>
            <a:endParaRPr lang="en-US" altLang="zh-CN" dirty="0" smtClean="0"/>
          </a:p>
          <a:p>
            <a:r>
              <a:rPr lang="zh-CN" altLang="en-US" dirty="0" smtClean="0"/>
              <a:t>组件内部的状态改变不会影响其他组件，父组件要关心子组件状态，使用自定义事件监听。    </a:t>
            </a:r>
            <a:endParaRPr lang="en-US" altLang="zh-CN" dirty="0" smtClean="0"/>
          </a:p>
          <a:p>
            <a:r>
              <a:rPr lang="zh-CN" altLang="en-US" dirty="0" smtClean="0"/>
              <a:t>父组件 </a:t>
            </a:r>
            <a:r>
              <a:rPr lang="en-US" altLang="zh-CN" dirty="0" smtClean="0"/>
              <a:t>---&gt; </a:t>
            </a:r>
            <a:r>
              <a:rPr lang="zh-CN" altLang="en-US" dirty="0" smtClean="0"/>
              <a:t>子组件 使用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传递参数    </a:t>
            </a:r>
            <a:endParaRPr lang="en-US" altLang="zh-CN" dirty="0" smtClean="0"/>
          </a:p>
          <a:p>
            <a:r>
              <a:rPr lang="zh-CN" altLang="en-US" dirty="0" smtClean="0"/>
              <a:t>子组件 </a:t>
            </a:r>
            <a:r>
              <a:rPr lang="en-US" altLang="zh-CN" dirty="0" smtClean="0"/>
              <a:t>---&gt; </a:t>
            </a:r>
            <a:r>
              <a:rPr lang="zh-CN" altLang="en-US" dirty="0" smtClean="0"/>
              <a:t>父组件 使用自定义事件监听状态变化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34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86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1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5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大致介绍源码的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下的目录结构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Vue.prototype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下的属性和方法的挂载主要是在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/core/instance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目录中的代码处理的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下的静态属性和方法的挂载主要是在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/core/global-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目录下的代码处理的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runtime.js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主要是添加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平台特有的配置、组件和指令，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web-runtime-with-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compiler.js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$mount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方法添加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编译器，支持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33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75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75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38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6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的特点：   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响应式的数据绑定，数据一旦改变无需手动操作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，视图自动更新   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可组合的视图组件，把偌大的应用根据功能拆分为一个个颗粒度合理的组件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4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可以通过以下方式实现动态添加数据的响应式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Vue.set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(object, key, value)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适用于添加单个属性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Object.assign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适用于添加多个属性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mr-IN" altLang="zh-CN" sz="1200" dirty="0" smtClean="0"/>
          </a:p>
          <a:p>
            <a:r>
              <a:rPr lang="mr-I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mr-IN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Vue.set</a:t>
            </a:r>
            <a:r>
              <a:rPr lang="mr-I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Vue.set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vm.stu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'gender', 'male')</a:t>
            </a:r>
          </a:p>
          <a:p>
            <a:endParaRPr lang="en-US" altLang="zh-CN" sz="1200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Object.assign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将参数中的所有对象属性和值 合并到第一个参数 并返回合并后的对象*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vm.stu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Object.assign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({},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vm.stu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{ gender: 'female', height: 180 })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5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7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脚手架中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的配置分析 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脚手架帮助我们写好基础代码，它具备生成目录结构、本地开发调试、代码部署、热加载、单元测试等功能。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大致介绍 </a:t>
            </a:r>
            <a:r>
              <a:rPr lang="en-US" altLang="zh-CN" dirty="0" smtClean="0"/>
              <a:t>cli</a:t>
            </a:r>
            <a:r>
              <a:rPr lang="zh-CN" altLang="en-US" dirty="0" smtClean="0"/>
              <a:t> 的目录结构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3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74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56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11">
    <p:bg>
      <p:bgPr>
        <a:solidFill>
          <a:srgbClr val="E253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9972" y="2607414"/>
            <a:ext cx="2352057" cy="2352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7493" y="3776799"/>
            <a:ext cx="1512401" cy="151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79731" y="4038762"/>
            <a:ext cx="3832539" cy="2875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29846" y="4581669"/>
            <a:ext cx="280829" cy="280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79801" y="4254243"/>
            <a:ext cx="586434" cy="557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65192" y="5645562"/>
            <a:ext cx="861616" cy="55751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168593" y="135062"/>
            <a:ext cx="74219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lnSpc>
                <a:spcPct val="200000"/>
              </a:lnSpc>
              <a:defRPr sz="1500">
                <a:solidFill>
                  <a:srgbClr val="FFFFFF"/>
                </a:solidFill>
                <a:latin typeface="Nexa Bold"/>
                <a:ea typeface="Nexa Bold"/>
                <a:cs typeface="Nexa Bold"/>
                <a:sym typeface="Nexa Bold"/>
              </a:defRPr>
            </a:lvl1pPr>
          </a:lstStyle>
          <a:p>
            <a:r>
              <a:rPr sz="750"/>
              <a:t>www.langlib.com</a:t>
            </a:r>
          </a:p>
        </p:txBody>
      </p:sp>
    </p:spTree>
    <p:extLst>
      <p:ext uri="{BB962C8B-B14F-4D97-AF65-F5344CB8AC3E}">
        <p14:creationId xmlns:p14="http://schemas.microsoft.com/office/powerpoint/2010/main" val="15549060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3" y="0"/>
            <a:ext cx="1217958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4"/>
            <a:ext cx="3385613" cy="4030155"/>
            <a:chOff x="966472" y="1413923"/>
            <a:chExt cx="3385613" cy="4030155"/>
          </a:xfrm>
        </p:grpSpPr>
        <p:sp>
          <p:nvSpPr>
            <p:cNvPr id="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5" name="直接连接符 17"/>
          <p:cNvCxnSpPr/>
          <p:nvPr/>
        </p:nvCxnSpPr>
        <p:spPr>
          <a:xfrm>
            <a:off x="5832666" y="14771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6" name="直接连接符 18"/>
          <p:cNvCxnSpPr/>
          <p:nvPr/>
        </p:nvCxnSpPr>
        <p:spPr>
          <a:xfrm>
            <a:off x="5832666" y="332436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7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697753" y="1751454"/>
            <a:ext cx="6421365" cy="14056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VUE2.0</a:t>
            </a:r>
            <a:r>
              <a:rPr lang="zh-CN" altLang="en-US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分享</a:t>
            </a:r>
            <a:endParaRPr lang="en-US" altLang="zh-CN" sz="4267" dirty="0" smtClean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</a:t>
            </a:r>
            <a:r>
              <a:rPr lang="en-US" altLang="zh-CN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	</a:t>
            </a:r>
            <a:r>
              <a:rPr lang="zh-CN" altLang="en-US" sz="2800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主讲人：王   强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6711" y="890245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VUE2.0  SHARE</a:t>
            </a:r>
            <a:endParaRPr lang="en-US" altLang="zh-CN" sz="2667" dirty="0">
              <a:solidFill>
                <a:srgbClr val="537285"/>
              </a:solidFill>
              <a:latin typeface="+mj-lt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5700" y="3985877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直接连接符 25"/>
          <p:cNvCxnSpPr/>
          <p:nvPr/>
        </p:nvCxnSpPr>
        <p:spPr>
          <a:xfrm flipV="1">
            <a:off x="1761066" y="4707142"/>
            <a:ext cx="2699903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6"/>
          <p:cNvCxnSpPr/>
          <p:nvPr/>
        </p:nvCxnSpPr>
        <p:spPr>
          <a:xfrm flipV="1">
            <a:off x="1104374" y="5313507"/>
            <a:ext cx="2699903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V="1">
            <a:off x="912324" y="735016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/>
          <p:nvPr/>
        </p:nvCxnSpPr>
        <p:spPr>
          <a:xfrm flipV="1">
            <a:off x="1309328" y="249371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"/>
          <p:cNvGrpSpPr/>
          <p:nvPr/>
        </p:nvGrpSpPr>
        <p:grpSpPr>
          <a:xfrm>
            <a:off x="1532362" y="2378238"/>
            <a:ext cx="2107998" cy="1497976"/>
            <a:chOff x="1130925" y="2378238"/>
            <a:chExt cx="2107998" cy="1497976"/>
          </a:xfrm>
        </p:grpSpPr>
        <p:sp>
          <p:nvSpPr>
            <p:cNvPr id="15" name="矩形 14"/>
            <p:cNvSpPr/>
            <p:nvPr/>
          </p:nvSpPr>
          <p:spPr>
            <a:xfrm>
              <a:off x="1165920" y="2378238"/>
              <a:ext cx="2073003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VUE2.0</a:t>
              </a:r>
              <a:endParaRPr lang="en-US" altLang="zh-CN" sz="4267" b="1" dirty="0">
                <a:solidFill>
                  <a:srgbClr val="124062"/>
                </a:solidFill>
                <a:latin typeface="Arial" panose="020B0604020202020204"/>
                <a:ea typeface="微软雅黑" panose="020B0503020204020204" charset="-122"/>
                <a:sym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30925" y="3127226"/>
              <a:ext cx="2103461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SHARE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3994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KSO_Shape"/>
          <p:cNvSpPr>
            <a:spLocks/>
          </p:cNvSpPr>
          <p:nvPr/>
        </p:nvSpPr>
        <p:spPr bwMode="auto">
          <a:xfrm>
            <a:off x="5611971" y="1659000"/>
            <a:ext cx="986845" cy="84045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089456" y="3863162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知识点介绍</a:t>
            </a:r>
            <a:endParaRPr lang="zh-CN" altLang="en-US" sz="6000" dirty="0">
              <a:solidFill>
                <a:srgbClr val="12406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知识点介绍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" y="3925003"/>
            <a:ext cx="11999863" cy="514490"/>
          </a:xfrm>
          <a:prstGeom prst="rightArrow">
            <a:avLst/>
          </a:prstGeom>
          <a:solidFill>
            <a:srgbClr val="124062">
              <a:alpha val="4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26000" rtlCol="0" anchor="ctr"/>
          <a:lstStyle/>
          <a:p>
            <a:pPr algn="ctr"/>
            <a:endParaRPr lang="zh-CN" altLang="en-US" sz="1200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 flipH="1">
            <a:off x="-581025" y="4051279"/>
            <a:ext cx="581025" cy="261938"/>
          </a:xfrm>
          <a:custGeom>
            <a:avLst/>
            <a:gdLst>
              <a:gd name="T0" fmla="*/ 11 w 155"/>
              <a:gd name="T1" fmla="*/ 56 h 70"/>
              <a:gd name="T2" fmla="*/ 15 w 155"/>
              <a:gd name="T3" fmla="*/ 57 h 70"/>
              <a:gd name="T4" fmla="*/ 15 w 155"/>
              <a:gd name="T5" fmla="*/ 57 h 70"/>
              <a:gd name="T6" fmla="*/ 27 w 155"/>
              <a:gd name="T7" fmla="*/ 70 h 70"/>
              <a:gd name="T8" fmla="*/ 40 w 155"/>
              <a:gd name="T9" fmla="*/ 57 h 70"/>
              <a:gd name="T10" fmla="*/ 40 w 155"/>
              <a:gd name="T11" fmla="*/ 57 h 70"/>
              <a:gd name="T12" fmla="*/ 104 w 155"/>
              <a:gd name="T13" fmla="*/ 57 h 70"/>
              <a:gd name="T14" fmla="*/ 104 w 155"/>
              <a:gd name="T15" fmla="*/ 57 h 70"/>
              <a:gd name="T16" fmla="*/ 117 w 155"/>
              <a:gd name="T17" fmla="*/ 70 h 70"/>
              <a:gd name="T18" fmla="*/ 130 w 155"/>
              <a:gd name="T19" fmla="*/ 57 h 70"/>
              <a:gd name="T20" fmla="*/ 130 w 155"/>
              <a:gd name="T21" fmla="*/ 57 h 70"/>
              <a:gd name="T22" fmla="*/ 134 w 155"/>
              <a:gd name="T23" fmla="*/ 57 h 70"/>
              <a:gd name="T24" fmla="*/ 137 w 155"/>
              <a:gd name="T25" fmla="*/ 57 h 70"/>
              <a:gd name="T26" fmla="*/ 155 w 155"/>
              <a:gd name="T27" fmla="*/ 24 h 70"/>
              <a:gd name="T28" fmla="*/ 155 w 155"/>
              <a:gd name="T29" fmla="*/ 24 h 70"/>
              <a:gd name="T30" fmla="*/ 155 w 155"/>
              <a:gd name="T31" fmla="*/ 24 h 70"/>
              <a:gd name="T32" fmla="*/ 155 w 155"/>
              <a:gd name="T33" fmla="*/ 24 h 70"/>
              <a:gd name="T34" fmla="*/ 155 w 155"/>
              <a:gd name="T35" fmla="*/ 24 h 70"/>
              <a:gd name="T36" fmla="*/ 140 w 155"/>
              <a:gd name="T37" fmla="*/ 24 h 70"/>
              <a:gd name="T38" fmla="*/ 96 w 155"/>
              <a:gd name="T39" fmla="*/ 0 h 70"/>
              <a:gd name="T40" fmla="*/ 88 w 155"/>
              <a:gd name="T41" fmla="*/ 0 h 70"/>
              <a:gd name="T42" fmla="*/ 79 w 155"/>
              <a:gd name="T43" fmla="*/ 0 h 70"/>
              <a:gd name="T44" fmla="*/ 35 w 155"/>
              <a:gd name="T45" fmla="*/ 24 h 70"/>
              <a:gd name="T46" fmla="*/ 25 w 155"/>
              <a:gd name="T47" fmla="*/ 24 h 70"/>
              <a:gd name="T48" fmla="*/ 0 w 155"/>
              <a:gd name="T49" fmla="*/ 56 h 70"/>
              <a:gd name="T50" fmla="*/ 0 w 155"/>
              <a:gd name="T51" fmla="*/ 57 h 70"/>
              <a:gd name="T52" fmla="*/ 1 w 155"/>
              <a:gd name="T53" fmla="*/ 56 h 70"/>
              <a:gd name="T54" fmla="*/ 11 w 155"/>
              <a:gd name="T55" fmla="*/ 56 h 70"/>
              <a:gd name="T56" fmla="*/ 85 w 155"/>
              <a:gd name="T57" fmla="*/ 8 h 70"/>
              <a:gd name="T58" fmla="*/ 85 w 155"/>
              <a:gd name="T59" fmla="*/ 23 h 70"/>
              <a:gd name="T60" fmla="*/ 47 w 155"/>
              <a:gd name="T61" fmla="*/ 23 h 70"/>
              <a:gd name="T62" fmla="*/ 47 w 155"/>
              <a:gd name="T63" fmla="*/ 23 h 70"/>
              <a:gd name="T64" fmla="*/ 80 w 155"/>
              <a:gd name="T65" fmla="*/ 8 h 70"/>
              <a:gd name="T66" fmla="*/ 85 w 155"/>
              <a:gd name="T67" fmla="*/ 8 h 70"/>
              <a:gd name="T68" fmla="*/ 90 w 155"/>
              <a:gd name="T69" fmla="*/ 23 h 70"/>
              <a:gd name="T70" fmla="*/ 89 w 155"/>
              <a:gd name="T71" fmla="*/ 7 h 70"/>
              <a:gd name="T72" fmla="*/ 95 w 155"/>
              <a:gd name="T73" fmla="*/ 8 h 70"/>
              <a:gd name="T74" fmla="*/ 128 w 155"/>
              <a:gd name="T75" fmla="*/ 23 h 70"/>
              <a:gd name="T76" fmla="*/ 90 w 155"/>
              <a:gd name="T77" fmla="*/ 2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5" h="70">
                <a:moveTo>
                  <a:pt x="11" y="56"/>
                </a:move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64"/>
                  <a:pt x="20" y="70"/>
                  <a:pt x="27" y="70"/>
                </a:cubicBezTo>
                <a:cubicBezTo>
                  <a:pt x="35" y="70"/>
                  <a:pt x="40" y="64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64"/>
                  <a:pt x="110" y="70"/>
                  <a:pt x="117" y="70"/>
                </a:cubicBezTo>
                <a:cubicBezTo>
                  <a:pt x="124" y="70"/>
                  <a:pt x="130" y="64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137" y="57"/>
                  <a:pt x="155" y="59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27" y="8"/>
                  <a:pt x="109" y="2"/>
                  <a:pt x="96" y="0"/>
                </a:cubicBezTo>
                <a:cubicBezTo>
                  <a:pt x="96" y="0"/>
                  <a:pt x="90" y="0"/>
                  <a:pt x="88" y="0"/>
                </a:cubicBezTo>
                <a:cubicBezTo>
                  <a:pt x="85" y="0"/>
                  <a:pt x="79" y="0"/>
                  <a:pt x="79" y="0"/>
                </a:cubicBezTo>
                <a:cubicBezTo>
                  <a:pt x="66" y="2"/>
                  <a:pt x="48" y="8"/>
                  <a:pt x="3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0" y="22"/>
                  <a:pt x="0" y="56"/>
                </a:cubicBezTo>
                <a:cubicBezTo>
                  <a:pt x="0" y="57"/>
                  <a:pt x="0" y="57"/>
                  <a:pt x="0" y="57"/>
                </a:cubicBezTo>
                <a:cubicBezTo>
                  <a:pt x="1" y="56"/>
                  <a:pt x="1" y="56"/>
                  <a:pt x="1" y="56"/>
                </a:cubicBezTo>
                <a:cubicBezTo>
                  <a:pt x="11" y="56"/>
                  <a:pt x="11" y="56"/>
                  <a:pt x="11" y="56"/>
                </a:cubicBezTo>
                <a:close/>
                <a:moveTo>
                  <a:pt x="85" y="8"/>
                </a:moveTo>
                <a:cubicBezTo>
                  <a:pt x="85" y="23"/>
                  <a:pt x="85" y="23"/>
                  <a:pt x="85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8" y="13"/>
                  <a:pt x="70" y="9"/>
                  <a:pt x="80" y="8"/>
                </a:cubicBezTo>
                <a:cubicBezTo>
                  <a:pt x="81" y="8"/>
                  <a:pt x="83" y="8"/>
                  <a:pt x="85" y="8"/>
                </a:cubicBezTo>
                <a:close/>
                <a:moveTo>
                  <a:pt x="90" y="23"/>
                </a:moveTo>
                <a:cubicBezTo>
                  <a:pt x="89" y="7"/>
                  <a:pt x="89" y="7"/>
                  <a:pt x="89" y="7"/>
                </a:cubicBezTo>
                <a:cubicBezTo>
                  <a:pt x="92" y="8"/>
                  <a:pt x="94" y="8"/>
                  <a:pt x="95" y="8"/>
                </a:cubicBezTo>
                <a:cubicBezTo>
                  <a:pt x="105" y="9"/>
                  <a:pt x="118" y="13"/>
                  <a:pt x="128" y="23"/>
                </a:cubicBezTo>
                <a:lnTo>
                  <a:pt x="90" y="23"/>
                </a:lnTo>
                <a:close/>
              </a:path>
            </a:pathLst>
          </a:custGeom>
          <a:solidFill>
            <a:srgbClr val="12406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1468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85272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生命周期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5585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自定义指令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26443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组件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9702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组件通讯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767615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路由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 flipH="1" flipV="1">
            <a:off x="1824287" y="276992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9"/>
          <p:cNvSpPr txBox="1"/>
          <p:nvPr/>
        </p:nvSpPr>
        <p:spPr>
          <a:xfrm>
            <a:off x="557561" y="1799251"/>
            <a:ext cx="27866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指令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(Directives)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是带有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前缀的特殊属性。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作用：当表达式的值改变时，将其产生的连带影响，响应式地作用于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21" name="肘形连接符 20"/>
          <p:cNvCxnSpPr/>
          <p:nvPr/>
        </p:nvCxnSpPr>
        <p:spPr>
          <a:xfrm rot="16200000" flipH="1">
            <a:off x="3507696" y="475791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975945" y="5635173"/>
            <a:ext cx="40388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从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组件被创建，到组件挂载到页面上运行，再到页面关闭组件被卸载，这三个阶段总是伴随着组件各种各样的事件，这些事件，统称为组件的生命周期函数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！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在执行过程中会自动调用生命周期钩子函数，我们只需要提供这些钩子函数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即可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25" name="肘形连接符 24"/>
          <p:cNvCxnSpPr/>
          <p:nvPr/>
        </p:nvCxnSpPr>
        <p:spPr>
          <a:xfrm rot="5400000" flipH="1" flipV="1">
            <a:off x="5202729" y="276992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/>
          <p:cNvSpPr txBox="1"/>
          <p:nvPr/>
        </p:nvSpPr>
        <p:spPr>
          <a:xfrm>
            <a:off x="4202351" y="1799251"/>
            <a:ext cx="2520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对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纯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元素进行底层操作，比如：文本框获得焦点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0" name="肘形连接符 29"/>
          <p:cNvCxnSpPr/>
          <p:nvPr/>
        </p:nvCxnSpPr>
        <p:spPr>
          <a:xfrm rot="16200000" flipH="1">
            <a:off x="6848867" y="475791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5"/>
          <p:cNvSpPr txBox="1"/>
          <p:nvPr/>
        </p:nvSpPr>
        <p:spPr>
          <a:xfrm>
            <a:off x="5574082" y="5635173"/>
            <a:ext cx="278186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系统是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的另一个重要概念，因为它是一种抽象，允许我们使用小型、独立和通常可复用的组件构建大型应用。仔细想想，几乎任意类型的应用界面都可以抽象为一个组件树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5400000" flipH="1" flipV="1">
            <a:off x="8490841" y="276992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7"/>
          <p:cNvSpPr txBox="1"/>
          <p:nvPr/>
        </p:nvSpPr>
        <p:spPr>
          <a:xfrm>
            <a:off x="6824547" y="1642767"/>
            <a:ext cx="51753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父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子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通过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子组件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属性来传递数据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是一个数组。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子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父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：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组件给子组件传递一个函数，由子组件调用这个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函数。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非父子组件通讯：在简单的场景下，可以使用一个空的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实例作为事件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总线。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内容分发：通过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&lt;slot&gt;&lt;/slot&gt;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标签指定内容展示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区域。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获取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元素：在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HTML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 中，添加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ref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属性，然后在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JS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中通过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vm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.$refs.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属性来获取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4" name="肘形连接符 33"/>
          <p:cNvCxnSpPr/>
          <p:nvPr/>
        </p:nvCxnSpPr>
        <p:spPr>
          <a:xfrm rot="16200000" flipH="1">
            <a:off x="10204752" y="4757918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9"/>
          <p:cNvSpPr txBox="1"/>
          <p:nvPr/>
        </p:nvSpPr>
        <p:spPr>
          <a:xfrm>
            <a:off x="9191551" y="5635174"/>
            <a:ext cx="25202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浏览器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中的哈希值（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# hash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）与展示视图内容（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template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）之间的对应规则。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hash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和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component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的对应关系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24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97266 3.7037E-7 " pathEditMode="relative" rAng="0" ptsTypes="AA">
                                      <p:cBhvr>
                                        <p:cTn id="10" dur="1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28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2" grpId="0"/>
      <p:bldP spid="26" grpId="0"/>
      <p:bldP spid="31" grpId="0"/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指令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8" name="Freeform 19"/>
          <p:cNvSpPr>
            <a:spLocks noEditPoints="1"/>
          </p:cNvSpPr>
          <p:nvPr/>
        </p:nvSpPr>
        <p:spPr bwMode="auto">
          <a:xfrm>
            <a:off x="3681440" y="1686969"/>
            <a:ext cx="5040000" cy="5040000"/>
          </a:xfrm>
          <a:custGeom>
            <a:avLst/>
            <a:gdLst>
              <a:gd name="T0" fmla="*/ 233 w 747"/>
              <a:gd name="T1" fmla="*/ 0 h 672"/>
              <a:gd name="T2" fmla="*/ 306 w 747"/>
              <a:gd name="T3" fmla="*/ 37 h 672"/>
              <a:gd name="T4" fmla="*/ 374 w 747"/>
              <a:gd name="T5" fmla="*/ 66 h 672"/>
              <a:gd name="T6" fmla="*/ 444 w 747"/>
              <a:gd name="T7" fmla="*/ 33 h 672"/>
              <a:gd name="T8" fmla="*/ 514 w 747"/>
              <a:gd name="T9" fmla="*/ 0 h 672"/>
              <a:gd name="T10" fmla="*/ 606 w 747"/>
              <a:gd name="T11" fmla="*/ 92 h 672"/>
              <a:gd name="T12" fmla="*/ 601 w 747"/>
              <a:gd name="T13" fmla="*/ 122 h 672"/>
              <a:gd name="T14" fmla="*/ 594 w 747"/>
              <a:gd name="T15" fmla="*/ 154 h 672"/>
              <a:gd name="T16" fmla="*/ 643 w 747"/>
              <a:gd name="T17" fmla="*/ 237 h 672"/>
              <a:gd name="T18" fmla="*/ 681 w 747"/>
              <a:gd name="T19" fmla="*/ 248 h 672"/>
              <a:gd name="T20" fmla="*/ 747 w 747"/>
              <a:gd name="T21" fmla="*/ 336 h 672"/>
              <a:gd name="T22" fmla="*/ 679 w 747"/>
              <a:gd name="T23" fmla="*/ 424 h 672"/>
              <a:gd name="T24" fmla="*/ 644 w 747"/>
              <a:gd name="T25" fmla="*/ 434 h 672"/>
              <a:gd name="T26" fmla="*/ 594 w 747"/>
              <a:gd name="T27" fmla="*/ 517 h 672"/>
              <a:gd name="T28" fmla="*/ 602 w 747"/>
              <a:gd name="T29" fmla="*/ 552 h 672"/>
              <a:gd name="T30" fmla="*/ 606 w 747"/>
              <a:gd name="T31" fmla="*/ 580 h 672"/>
              <a:gd name="T32" fmla="*/ 514 w 747"/>
              <a:gd name="T33" fmla="*/ 672 h 672"/>
              <a:gd name="T34" fmla="*/ 449 w 747"/>
              <a:gd name="T35" fmla="*/ 644 h 672"/>
              <a:gd name="T36" fmla="*/ 422 w 747"/>
              <a:gd name="T37" fmla="*/ 620 h 672"/>
              <a:gd name="T38" fmla="*/ 373 w 747"/>
              <a:gd name="T39" fmla="*/ 606 h 672"/>
              <a:gd name="T40" fmla="*/ 323 w 747"/>
              <a:gd name="T41" fmla="*/ 621 h 672"/>
              <a:gd name="T42" fmla="*/ 284 w 747"/>
              <a:gd name="T43" fmla="*/ 655 h 672"/>
              <a:gd name="T44" fmla="*/ 233 w 747"/>
              <a:gd name="T45" fmla="*/ 672 h 672"/>
              <a:gd name="T46" fmla="*/ 141 w 747"/>
              <a:gd name="T47" fmla="*/ 580 h 672"/>
              <a:gd name="T48" fmla="*/ 146 w 747"/>
              <a:gd name="T49" fmla="*/ 551 h 672"/>
              <a:gd name="T50" fmla="*/ 152 w 747"/>
              <a:gd name="T51" fmla="*/ 528 h 672"/>
              <a:gd name="T52" fmla="*/ 153 w 747"/>
              <a:gd name="T53" fmla="*/ 519 h 672"/>
              <a:gd name="T54" fmla="*/ 69 w 747"/>
              <a:gd name="T55" fmla="*/ 425 h 672"/>
              <a:gd name="T56" fmla="*/ 0 w 747"/>
              <a:gd name="T57" fmla="*/ 336 h 672"/>
              <a:gd name="T58" fmla="*/ 74 w 747"/>
              <a:gd name="T59" fmla="*/ 246 h 672"/>
              <a:gd name="T60" fmla="*/ 153 w 747"/>
              <a:gd name="T61" fmla="*/ 153 h 672"/>
              <a:gd name="T62" fmla="*/ 147 w 747"/>
              <a:gd name="T63" fmla="*/ 124 h 672"/>
              <a:gd name="T64" fmla="*/ 141 w 747"/>
              <a:gd name="T65" fmla="*/ 92 h 672"/>
              <a:gd name="T66" fmla="*/ 233 w 747"/>
              <a:gd name="T67" fmla="*/ 0 h 672"/>
              <a:gd name="T68" fmla="*/ 180 w 747"/>
              <a:gd name="T69" fmla="*/ 310 h 672"/>
              <a:gd name="T70" fmla="*/ 184 w 747"/>
              <a:gd name="T71" fmla="*/ 336 h 672"/>
              <a:gd name="T72" fmla="*/ 180 w 747"/>
              <a:gd name="T73" fmla="*/ 364 h 672"/>
              <a:gd name="T74" fmla="*/ 220 w 747"/>
              <a:gd name="T75" fmla="*/ 482 h 672"/>
              <a:gd name="T76" fmla="*/ 247 w 747"/>
              <a:gd name="T77" fmla="*/ 490 h 672"/>
              <a:gd name="T78" fmla="*/ 278 w 747"/>
              <a:gd name="T79" fmla="*/ 500 h 672"/>
              <a:gd name="T80" fmla="*/ 304 w 747"/>
              <a:gd name="T81" fmla="*/ 524 h 672"/>
              <a:gd name="T82" fmla="*/ 319 w 747"/>
              <a:gd name="T83" fmla="*/ 538 h 672"/>
              <a:gd name="T84" fmla="*/ 373 w 747"/>
              <a:gd name="T85" fmla="*/ 555 h 672"/>
              <a:gd name="T86" fmla="*/ 429 w 747"/>
              <a:gd name="T87" fmla="*/ 537 h 672"/>
              <a:gd name="T88" fmla="*/ 445 w 747"/>
              <a:gd name="T89" fmla="*/ 521 h 672"/>
              <a:gd name="T90" fmla="*/ 470 w 747"/>
              <a:gd name="T91" fmla="*/ 500 h 672"/>
              <a:gd name="T92" fmla="*/ 503 w 747"/>
              <a:gd name="T93" fmla="*/ 490 h 672"/>
              <a:gd name="T94" fmla="*/ 523 w 747"/>
              <a:gd name="T95" fmla="*/ 484 h 672"/>
              <a:gd name="T96" fmla="*/ 576 w 747"/>
              <a:gd name="T97" fmla="*/ 398 h 672"/>
              <a:gd name="T98" fmla="*/ 569 w 747"/>
              <a:gd name="T99" fmla="*/ 368 h 672"/>
              <a:gd name="T100" fmla="*/ 563 w 747"/>
              <a:gd name="T101" fmla="*/ 336 h 672"/>
              <a:gd name="T102" fmla="*/ 569 w 747"/>
              <a:gd name="T103" fmla="*/ 304 h 672"/>
              <a:gd name="T104" fmla="*/ 575 w 747"/>
              <a:gd name="T105" fmla="*/ 274 h 672"/>
              <a:gd name="T106" fmla="*/ 524 w 747"/>
              <a:gd name="T107" fmla="*/ 190 h 672"/>
              <a:gd name="T108" fmla="*/ 500 w 747"/>
              <a:gd name="T109" fmla="*/ 182 h 672"/>
              <a:gd name="T110" fmla="*/ 472 w 747"/>
              <a:gd name="T111" fmla="*/ 173 h 672"/>
              <a:gd name="T112" fmla="*/ 445 w 747"/>
              <a:gd name="T113" fmla="*/ 152 h 672"/>
              <a:gd name="T114" fmla="*/ 374 w 747"/>
              <a:gd name="T115" fmla="*/ 119 h 672"/>
              <a:gd name="T116" fmla="*/ 302 w 747"/>
              <a:gd name="T117" fmla="*/ 152 h 672"/>
              <a:gd name="T118" fmla="*/ 253 w 747"/>
              <a:gd name="T119" fmla="*/ 182 h 672"/>
              <a:gd name="T120" fmla="*/ 173 w 747"/>
              <a:gd name="T121" fmla="*/ 275 h 672"/>
              <a:gd name="T122" fmla="*/ 180 w 747"/>
              <a:gd name="T123" fmla="*/ 31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7" h="672">
                <a:moveTo>
                  <a:pt x="233" y="0"/>
                </a:moveTo>
                <a:cubicBezTo>
                  <a:pt x="262" y="0"/>
                  <a:pt x="289" y="14"/>
                  <a:pt x="306" y="37"/>
                </a:cubicBezTo>
                <a:cubicBezTo>
                  <a:pt x="321" y="57"/>
                  <a:pt x="349" y="66"/>
                  <a:pt x="374" y="66"/>
                </a:cubicBezTo>
                <a:cubicBezTo>
                  <a:pt x="402" y="66"/>
                  <a:pt x="426" y="55"/>
                  <a:pt x="444" y="33"/>
                </a:cubicBezTo>
                <a:cubicBezTo>
                  <a:pt x="461" y="12"/>
                  <a:pt x="487" y="0"/>
                  <a:pt x="514" y="0"/>
                </a:cubicBezTo>
                <a:cubicBezTo>
                  <a:pt x="565" y="0"/>
                  <a:pt x="606" y="41"/>
                  <a:pt x="606" y="92"/>
                </a:cubicBezTo>
                <a:cubicBezTo>
                  <a:pt x="606" y="103"/>
                  <a:pt x="604" y="112"/>
                  <a:pt x="601" y="122"/>
                </a:cubicBezTo>
                <a:cubicBezTo>
                  <a:pt x="598" y="133"/>
                  <a:pt x="594" y="143"/>
                  <a:pt x="594" y="154"/>
                </a:cubicBezTo>
                <a:cubicBezTo>
                  <a:pt x="594" y="189"/>
                  <a:pt x="613" y="220"/>
                  <a:pt x="643" y="237"/>
                </a:cubicBezTo>
                <a:cubicBezTo>
                  <a:pt x="655" y="244"/>
                  <a:pt x="669" y="244"/>
                  <a:pt x="681" y="248"/>
                </a:cubicBezTo>
                <a:cubicBezTo>
                  <a:pt x="720" y="259"/>
                  <a:pt x="747" y="295"/>
                  <a:pt x="747" y="336"/>
                </a:cubicBezTo>
                <a:cubicBezTo>
                  <a:pt x="747" y="377"/>
                  <a:pt x="719" y="414"/>
                  <a:pt x="679" y="424"/>
                </a:cubicBezTo>
                <a:cubicBezTo>
                  <a:pt x="667" y="428"/>
                  <a:pt x="655" y="428"/>
                  <a:pt x="644" y="434"/>
                </a:cubicBezTo>
                <a:cubicBezTo>
                  <a:pt x="613" y="450"/>
                  <a:pt x="594" y="482"/>
                  <a:pt x="594" y="517"/>
                </a:cubicBezTo>
                <a:cubicBezTo>
                  <a:pt x="594" y="529"/>
                  <a:pt x="598" y="541"/>
                  <a:pt x="602" y="552"/>
                </a:cubicBezTo>
                <a:cubicBezTo>
                  <a:pt x="604" y="561"/>
                  <a:pt x="606" y="570"/>
                  <a:pt x="606" y="580"/>
                </a:cubicBezTo>
                <a:cubicBezTo>
                  <a:pt x="606" y="631"/>
                  <a:pt x="565" y="672"/>
                  <a:pt x="514" y="672"/>
                </a:cubicBezTo>
                <a:cubicBezTo>
                  <a:pt x="490" y="672"/>
                  <a:pt x="466" y="662"/>
                  <a:pt x="449" y="644"/>
                </a:cubicBezTo>
                <a:cubicBezTo>
                  <a:pt x="440" y="635"/>
                  <a:pt x="433" y="626"/>
                  <a:pt x="422" y="620"/>
                </a:cubicBezTo>
                <a:cubicBezTo>
                  <a:pt x="407" y="611"/>
                  <a:pt x="390" y="606"/>
                  <a:pt x="373" y="606"/>
                </a:cubicBezTo>
                <a:cubicBezTo>
                  <a:pt x="355" y="606"/>
                  <a:pt x="338" y="611"/>
                  <a:pt x="323" y="621"/>
                </a:cubicBezTo>
                <a:cubicBezTo>
                  <a:pt x="308" y="630"/>
                  <a:pt x="297" y="644"/>
                  <a:pt x="284" y="655"/>
                </a:cubicBezTo>
                <a:cubicBezTo>
                  <a:pt x="268" y="667"/>
                  <a:pt x="253" y="672"/>
                  <a:pt x="233" y="672"/>
                </a:cubicBezTo>
                <a:cubicBezTo>
                  <a:pt x="182" y="672"/>
                  <a:pt x="141" y="631"/>
                  <a:pt x="141" y="580"/>
                </a:cubicBezTo>
                <a:cubicBezTo>
                  <a:pt x="141" y="570"/>
                  <a:pt x="144" y="561"/>
                  <a:pt x="146" y="551"/>
                </a:cubicBezTo>
                <a:cubicBezTo>
                  <a:pt x="149" y="543"/>
                  <a:pt x="151" y="536"/>
                  <a:pt x="152" y="528"/>
                </a:cubicBezTo>
                <a:cubicBezTo>
                  <a:pt x="152" y="525"/>
                  <a:pt x="153" y="522"/>
                  <a:pt x="153" y="519"/>
                </a:cubicBezTo>
                <a:cubicBezTo>
                  <a:pt x="153" y="466"/>
                  <a:pt x="117" y="437"/>
                  <a:pt x="69" y="425"/>
                </a:cubicBezTo>
                <a:cubicBezTo>
                  <a:pt x="29" y="414"/>
                  <a:pt x="0" y="378"/>
                  <a:pt x="0" y="336"/>
                </a:cubicBezTo>
                <a:cubicBezTo>
                  <a:pt x="0" y="292"/>
                  <a:pt x="31" y="254"/>
                  <a:pt x="74" y="246"/>
                </a:cubicBezTo>
                <a:cubicBezTo>
                  <a:pt x="120" y="236"/>
                  <a:pt x="153" y="201"/>
                  <a:pt x="153" y="153"/>
                </a:cubicBezTo>
                <a:cubicBezTo>
                  <a:pt x="153" y="142"/>
                  <a:pt x="150" y="134"/>
                  <a:pt x="147" y="124"/>
                </a:cubicBezTo>
                <a:cubicBezTo>
                  <a:pt x="143" y="113"/>
                  <a:pt x="141" y="103"/>
                  <a:pt x="141" y="92"/>
                </a:cubicBezTo>
                <a:cubicBezTo>
                  <a:pt x="141" y="41"/>
                  <a:pt x="182" y="0"/>
                  <a:pt x="233" y="0"/>
                </a:cubicBezTo>
                <a:close/>
                <a:moveTo>
                  <a:pt x="180" y="310"/>
                </a:moveTo>
                <a:cubicBezTo>
                  <a:pt x="183" y="318"/>
                  <a:pt x="184" y="327"/>
                  <a:pt x="184" y="336"/>
                </a:cubicBezTo>
                <a:cubicBezTo>
                  <a:pt x="184" y="345"/>
                  <a:pt x="183" y="355"/>
                  <a:pt x="180" y="364"/>
                </a:cubicBezTo>
                <a:cubicBezTo>
                  <a:pt x="165" y="409"/>
                  <a:pt x="176" y="458"/>
                  <a:pt x="220" y="482"/>
                </a:cubicBezTo>
                <a:cubicBezTo>
                  <a:pt x="228" y="486"/>
                  <a:pt x="238" y="488"/>
                  <a:pt x="247" y="490"/>
                </a:cubicBezTo>
                <a:cubicBezTo>
                  <a:pt x="258" y="492"/>
                  <a:pt x="268" y="495"/>
                  <a:pt x="278" y="500"/>
                </a:cubicBezTo>
                <a:cubicBezTo>
                  <a:pt x="289" y="506"/>
                  <a:pt x="296" y="514"/>
                  <a:pt x="304" y="524"/>
                </a:cubicBezTo>
                <a:cubicBezTo>
                  <a:pt x="309" y="529"/>
                  <a:pt x="313" y="534"/>
                  <a:pt x="319" y="538"/>
                </a:cubicBezTo>
                <a:cubicBezTo>
                  <a:pt x="335" y="549"/>
                  <a:pt x="354" y="555"/>
                  <a:pt x="373" y="555"/>
                </a:cubicBezTo>
                <a:cubicBezTo>
                  <a:pt x="393" y="555"/>
                  <a:pt x="412" y="549"/>
                  <a:pt x="429" y="537"/>
                </a:cubicBezTo>
                <a:cubicBezTo>
                  <a:pt x="435" y="533"/>
                  <a:pt x="440" y="527"/>
                  <a:pt x="445" y="521"/>
                </a:cubicBezTo>
                <a:cubicBezTo>
                  <a:pt x="453" y="513"/>
                  <a:pt x="460" y="506"/>
                  <a:pt x="470" y="500"/>
                </a:cubicBezTo>
                <a:cubicBezTo>
                  <a:pt x="480" y="494"/>
                  <a:pt x="491" y="492"/>
                  <a:pt x="503" y="490"/>
                </a:cubicBezTo>
                <a:cubicBezTo>
                  <a:pt x="509" y="489"/>
                  <a:pt x="516" y="487"/>
                  <a:pt x="523" y="484"/>
                </a:cubicBezTo>
                <a:cubicBezTo>
                  <a:pt x="555" y="468"/>
                  <a:pt x="576" y="435"/>
                  <a:pt x="576" y="398"/>
                </a:cubicBezTo>
                <a:cubicBezTo>
                  <a:pt x="576" y="388"/>
                  <a:pt x="573" y="378"/>
                  <a:pt x="569" y="368"/>
                </a:cubicBezTo>
                <a:cubicBezTo>
                  <a:pt x="566" y="357"/>
                  <a:pt x="563" y="347"/>
                  <a:pt x="563" y="336"/>
                </a:cubicBezTo>
                <a:cubicBezTo>
                  <a:pt x="563" y="325"/>
                  <a:pt x="566" y="315"/>
                  <a:pt x="569" y="304"/>
                </a:cubicBezTo>
                <a:cubicBezTo>
                  <a:pt x="572" y="295"/>
                  <a:pt x="575" y="285"/>
                  <a:pt x="575" y="274"/>
                </a:cubicBezTo>
                <a:cubicBezTo>
                  <a:pt x="575" y="239"/>
                  <a:pt x="555" y="206"/>
                  <a:pt x="524" y="190"/>
                </a:cubicBezTo>
                <a:cubicBezTo>
                  <a:pt x="516" y="186"/>
                  <a:pt x="508" y="184"/>
                  <a:pt x="500" y="182"/>
                </a:cubicBezTo>
                <a:cubicBezTo>
                  <a:pt x="490" y="180"/>
                  <a:pt x="481" y="178"/>
                  <a:pt x="472" y="173"/>
                </a:cubicBezTo>
                <a:cubicBezTo>
                  <a:pt x="462" y="168"/>
                  <a:pt x="453" y="161"/>
                  <a:pt x="445" y="152"/>
                </a:cubicBezTo>
                <a:cubicBezTo>
                  <a:pt x="426" y="130"/>
                  <a:pt x="402" y="119"/>
                  <a:pt x="374" y="119"/>
                </a:cubicBezTo>
                <a:cubicBezTo>
                  <a:pt x="345" y="119"/>
                  <a:pt x="321" y="131"/>
                  <a:pt x="302" y="152"/>
                </a:cubicBezTo>
                <a:cubicBezTo>
                  <a:pt x="289" y="167"/>
                  <a:pt x="272" y="177"/>
                  <a:pt x="253" y="182"/>
                </a:cubicBezTo>
                <a:cubicBezTo>
                  <a:pt x="206" y="192"/>
                  <a:pt x="173" y="225"/>
                  <a:pt x="173" y="275"/>
                </a:cubicBezTo>
                <a:cubicBezTo>
                  <a:pt x="173" y="288"/>
                  <a:pt x="177" y="298"/>
                  <a:pt x="180" y="3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6800" rtlCol="0" anchor="ctr"/>
          <a:lstStyle/>
          <a:p>
            <a:pPr algn="ctr"/>
            <a:endParaRPr lang="zh-CN" altLang="en-US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4621472" y="1700929"/>
            <a:ext cx="1288146" cy="129373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文本渲染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507430" y="1705833"/>
            <a:ext cx="1293732" cy="129373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bind&amp;on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465657" y="3562718"/>
            <a:ext cx="1293732" cy="129373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双向绑定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3660975" y="3576117"/>
            <a:ext cx="1240638" cy="124063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判断条件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4619907" y="5454754"/>
            <a:ext cx="1236925" cy="1240637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样式处理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6508303" y="5467280"/>
            <a:ext cx="1240638" cy="124063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for</a:t>
            </a:r>
          </a:p>
          <a:p>
            <a:pPr algn="ctr"/>
            <a:r>
              <a:rPr lang="en-US" altLang="zh-CN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&amp;key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1338303" y="1937682"/>
            <a:ext cx="2984263" cy="82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{{ }}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将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元素当成纯文本输出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v-html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将元素当成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HTML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标签解析后输出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v-text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将元素当成纯文本输出</a:t>
            </a: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6" name="TextBox 11"/>
          <p:cNvSpPr txBox="1"/>
          <p:nvPr/>
        </p:nvSpPr>
        <p:spPr>
          <a:xfrm>
            <a:off x="7947501" y="1887131"/>
            <a:ext cx="3117076" cy="98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指令用于响应地更新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HTML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特性 形式如：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v-bind:href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  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缩写为    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href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;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指令用于监听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事件 形式如：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v-on:click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缩写为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@click</a:t>
            </a: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TextBox 11"/>
          <p:cNvSpPr txBox="1"/>
          <p:nvPr/>
        </p:nvSpPr>
        <p:spPr>
          <a:xfrm>
            <a:off x="563671" y="3820178"/>
            <a:ext cx="302124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da-DK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v-if </a:t>
            </a:r>
            <a:r>
              <a:rPr lang="zh-CN" altLang="da-DK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和 </a:t>
            </a:r>
            <a:r>
              <a:rPr lang="da-DK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v-show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marL="628650" lvl="1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v-if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：根据表达式的值的真假条件，销毁或重建元素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v-show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：根据表达式之真假值，切换元素的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display CSS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8741905" y="3612562"/>
            <a:ext cx="250038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v-model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 指令在表单控件元素上创建双向数据绑定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所谓双向绑定，指的就是我们在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中的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实例中的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data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与其渲染的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元素上的内容保持一致，两者无论谁被改变，另一方也会相应的更新为相同的数据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9" name="TextBox 11"/>
          <p:cNvSpPr txBox="1"/>
          <p:nvPr/>
        </p:nvSpPr>
        <p:spPr>
          <a:xfrm>
            <a:off x="563671" y="5722817"/>
            <a:ext cx="379307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00" dirty="0"/>
              <a:t>class</a:t>
            </a:r>
            <a:r>
              <a:rPr lang="zh-CN" altLang="en-US" sz="1100" dirty="0"/>
              <a:t>和</a:t>
            </a:r>
            <a:r>
              <a:rPr lang="en-US" altLang="zh-CN" sz="1100" dirty="0" smtClean="0"/>
              <a:t>style</a:t>
            </a:r>
          </a:p>
          <a:p>
            <a:pPr marL="628650" lvl="1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mr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r>
              <a:rPr lang="zh-CN" altLang="mr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方式：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v-bind:class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="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expression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" 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or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: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class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="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expression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”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表达式的类型：字符串、数组、对象（重点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0" name="TextBox 11"/>
          <p:cNvSpPr txBox="1"/>
          <p:nvPr/>
        </p:nvSpPr>
        <p:spPr>
          <a:xfrm>
            <a:off x="7984524" y="5542535"/>
            <a:ext cx="4002884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v-for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基于源数据多次渲染元素或模板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块。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key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v-for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的时候提供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属性，以获得性能提升。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说明：使用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会基于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的变化重新排列元素顺序，并且会移除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不存在的元素。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>
            <a:off x="5384975" y="3398646"/>
            <a:ext cx="1581228" cy="1581228"/>
          </a:xfrm>
          <a:custGeom>
            <a:avLst/>
            <a:gdLst>
              <a:gd name="T0" fmla="*/ 1243 w 1456"/>
              <a:gd name="T1" fmla="*/ 213 h 1456"/>
              <a:gd name="T2" fmla="*/ 1243 w 1456"/>
              <a:gd name="T3" fmla="*/ 1243 h 1456"/>
              <a:gd name="T4" fmla="*/ 213 w 1456"/>
              <a:gd name="T5" fmla="*/ 1243 h 1456"/>
              <a:gd name="T6" fmla="*/ 213 w 1456"/>
              <a:gd name="T7" fmla="*/ 213 h 1456"/>
              <a:gd name="T8" fmla="*/ 1200 w 1456"/>
              <a:gd name="T9" fmla="*/ 256 h 1456"/>
              <a:gd name="T10" fmla="*/ 1020 w 1456"/>
              <a:gd name="T11" fmla="*/ 220 h 1456"/>
              <a:gd name="T12" fmla="*/ 1318 w 1456"/>
              <a:gd name="T13" fmla="*/ 414 h 1456"/>
              <a:gd name="T14" fmla="*/ 1395 w 1456"/>
              <a:gd name="T15" fmla="*/ 698 h 1456"/>
              <a:gd name="T16" fmla="*/ 1109 w 1456"/>
              <a:gd name="T17" fmla="*/ 475 h 1456"/>
              <a:gd name="T18" fmla="*/ 1395 w 1456"/>
              <a:gd name="T19" fmla="*/ 698 h 1456"/>
              <a:gd name="T20" fmla="*/ 1319 w 1456"/>
              <a:gd name="T21" fmla="*/ 1039 h 1456"/>
              <a:gd name="T22" fmla="*/ 1020 w 1456"/>
              <a:gd name="T23" fmla="*/ 1236 h 1456"/>
              <a:gd name="T24" fmla="*/ 1200 w 1456"/>
              <a:gd name="T25" fmla="*/ 1200 h 1456"/>
              <a:gd name="T26" fmla="*/ 1395 w 1456"/>
              <a:gd name="T27" fmla="*/ 758 h 1456"/>
              <a:gd name="T28" fmla="*/ 1109 w 1456"/>
              <a:gd name="T29" fmla="*/ 979 h 1456"/>
              <a:gd name="T30" fmla="*/ 256 w 1456"/>
              <a:gd name="T31" fmla="*/ 1200 h 1456"/>
              <a:gd name="T32" fmla="*/ 436 w 1456"/>
              <a:gd name="T33" fmla="*/ 1236 h 1456"/>
              <a:gd name="T34" fmla="*/ 137 w 1456"/>
              <a:gd name="T35" fmla="*/ 1039 h 1456"/>
              <a:gd name="T36" fmla="*/ 61 w 1456"/>
              <a:gd name="T37" fmla="*/ 758 h 1456"/>
              <a:gd name="T38" fmla="*/ 347 w 1456"/>
              <a:gd name="T39" fmla="*/ 979 h 1456"/>
              <a:gd name="T40" fmla="*/ 61 w 1456"/>
              <a:gd name="T41" fmla="*/ 758 h 1456"/>
              <a:gd name="T42" fmla="*/ 138 w 1456"/>
              <a:gd name="T43" fmla="*/ 414 h 1456"/>
              <a:gd name="T44" fmla="*/ 436 w 1456"/>
              <a:gd name="T45" fmla="*/ 220 h 1456"/>
              <a:gd name="T46" fmla="*/ 256 w 1456"/>
              <a:gd name="T47" fmla="*/ 256 h 1456"/>
              <a:gd name="T48" fmla="*/ 61 w 1456"/>
              <a:gd name="T49" fmla="*/ 698 h 1456"/>
              <a:gd name="T50" fmla="*/ 347 w 1456"/>
              <a:gd name="T51" fmla="*/ 475 h 1456"/>
              <a:gd name="T52" fmla="*/ 383 w 1456"/>
              <a:gd name="T53" fmla="*/ 698 h 1456"/>
              <a:gd name="T54" fmla="*/ 698 w 1456"/>
              <a:gd name="T55" fmla="*/ 475 h 1456"/>
              <a:gd name="T56" fmla="*/ 383 w 1456"/>
              <a:gd name="T57" fmla="*/ 698 h 1456"/>
              <a:gd name="T58" fmla="*/ 1073 w 1456"/>
              <a:gd name="T59" fmla="*/ 698 h 1456"/>
              <a:gd name="T60" fmla="*/ 758 w 1456"/>
              <a:gd name="T61" fmla="*/ 475 h 1456"/>
              <a:gd name="T62" fmla="*/ 1073 w 1456"/>
              <a:gd name="T63" fmla="*/ 758 h 1456"/>
              <a:gd name="T64" fmla="*/ 758 w 1456"/>
              <a:gd name="T65" fmla="*/ 979 h 1456"/>
              <a:gd name="T66" fmla="*/ 1073 w 1456"/>
              <a:gd name="T67" fmla="*/ 758 h 1456"/>
              <a:gd name="T68" fmla="*/ 383 w 1456"/>
              <a:gd name="T69" fmla="*/ 758 h 1456"/>
              <a:gd name="T70" fmla="*/ 698 w 1456"/>
              <a:gd name="T71" fmla="*/ 979 h 1456"/>
              <a:gd name="T72" fmla="*/ 967 w 1456"/>
              <a:gd name="T73" fmla="*/ 249 h 1456"/>
              <a:gd name="T74" fmla="*/ 758 w 1456"/>
              <a:gd name="T75" fmla="*/ 414 h 1456"/>
              <a:gd name="T76" fmla="*/ 967 w 1456"/>
              <a:gd name="T77" fmla="*/ 249 h 1456"/>
              <a:gd name="T78" fmla="*/ 1033 w 1456"/>
              <a:gd name="T79" fmla="*/ 1039 h 1456"/>
              <a:gd name="T80" fmla="*/ 758 w 1456"/>
              <a:gd name="T81" fmla="*/ 1393 h 1456"/>
              <a:gd name="T82" fmla="*/ 489 w 1456"/>
              <a:gd name="T83" fmla="*/ 1207 h 1456"/>
              <a:gd name="T84" fmla="*/ 698 w 1456"/>
              <a:gd name="T85" fmla="*/ 1039 h 1456"/>
              <a:gd name="T86" fmla="*/ 489 w 1456"/>
              <a:gd name="T87" fmla="*/ 1207 h 1456"/>
              <a:gd name="T88" fmla="*/ 423 w 1456"/>
              <a:gd name="T89" fmla="*/ 414 h 1456"/>
              <a:gd name="T90" fmla="*/ 698 w 1456"/>
              <a:gd name="T91" fmla="*/ 63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56" h="1456">
                <a:moveTo>
                  <a:pt x="728" y="0"/>
                </a:moveTo>
                <a:cubicBezTo>
                  <a:pt x="929" y="0"/>
                  <a:pt x="1111" y="81"/>
                  <a:pt x="1243" y="213"/>
                </a:cubicBezTo>
                <a:cubicBezTo>
                  <a:pt x="1375" y="345"/>
                  <a:pt x="1456" y="527"/>
                  <a:pt x="1456" y="728"/>
                </a:cubicBezTo>
                <a:cubicBezTo>
                  <a:pt x="1456" y="929"/>
                  <a:pt x="1375" y="1111"/>
                  <a:pt x="1243" y="1243"/>
                </a:cubicBezTo>
                <a:cubicBezTo>
                  <a:pt x="1111" y="1375"/>
                  <a:pt x="929" y="1456"/>
                  <a:pt x="728" y="1456"/>
                </a:cubicBezTo>
                <a:cubicBezTo>
                  <a:pt x="527" y="1456"/>
                  <a:pt x="345" y="1375"/>
                  <a:pt x="213" y="1243"/>
                </a:cubicBezTo>
                <a:cubicBezTo>
                  <a:pt x="81" y="1111"/>
                  <a:pt x="0" y="929"/>
                  <a:pt x="0" y="728"/>
                </a:cubicBezTo>
                <a:cubicBezTo>
                  <a:pt x="0" y="527"/>
                  <a:pt x="81" y="345"/>
                  <a:pt x="213" y="213"/>
                </a:cubicBezTo>
                <a:cubicBezTo>
                  <a:pt x="345" y="81"/>
                  <a:pt x="527" y="0"/>
                  <a:pt x="728" y="0"/>
                </a:cubicBezTo>
                <a:close/>
                <a:moveTo>
                  <a:pt x="1200" y="256"/>
                </a:moveTo>
                <a:cubicBezTo>
                  <a:pt x="1124" y="180"/>
                  <a:pt x="1030" y="122"/>
                  <a:pt x="925" y="89"/>
                </a:cubicBezTo>
                <a:cubicBezTo>
                  <a:pt x="960" y="124"/>
                  <a:pt x="992" y="169"/>
                  <a:pt x="1020" y="220"/>
                </a:cubicBezTo>
                <a:cubicBezTo>
                  <a:pt x="1050" y="277"/>
                  <a:pt x="1076" y="342"/>
                  <a:pt x="1095" y="414"/>
                </a:cubicBezTo>
                <a:cubicBezTo>
                  <a:pt x="1318" y="414"/>
                  <a:pt x="1318" y="414"/>
                  <a:pt x="1318" y="414"/>
                </a:cubicBezTo>
                <a:cubicBezTo>
                  <a:pt x="1287" y="356"/>
                  <a:pt x="1247" y="302"/>
                  <a:pt x="1200" y="256"/>
                </a:cubicBezTo>
                <a:close/>
                <a:moveTo>
                  <a:pt x="1395" y="698"/>
                </a:moveTo>
                <a:cubicBezTo>
                  <a:pt x="1392" y="619"/>
                  <a:pt x="1375" y="544"/>
                  <a:pt x="1346" y="475"/>
                </a:cubicBezTo>
                <a:cubicBezTo>
                  <a:pt x="1109" y="475"/>
                  <a:pt x="1109" y="475"/>
                  <a:pt x="1109" y="475"/>
                </a:cubicBezTo>
                <a:cubicBezTo>
                  <a:pt x="1123" y="545"/>
                  <a:pt x="1131" y="620"/>
                  <a:pt x="1133" y="698"/>
                </a:cubicBezTo>
                <a:cubicBezTo>
                  <a:pt x="1395" y="698"/>
                  <a:pt x="1395" y="698"/>
                  <a:pt x="1395" y="698"/>
                </a:cubicBezTo>
                <a:close/>
                <a:moveTo>
                  <a:pt x="1200" y="1200"/>
                </a:moveTo>
                <a:cubicBezTo>
                  <a:pt x="1248" y="1153"/>
                  <a:pt x="1288" y="1099"/>
                  <a:pt x="1319" y="1039"/>
                </a:cubicBezTo>
                <a:cubicBezTo>
                  <a:pt x="1095" y="1039"/>
                  <a:pt x="1095" y="1039"/>
                  <a:pt x="1095" y="1039"/>
                </a:cubicBezTo>
                <a:cubicBezTo>
                  <a:pt x="1076" y="1112"/>
                  <a:pt x="1051" y="1179"/>
                  <a:pt x="1020" y="1236"/>
                </a:cubicBezTo>
                <a:cubicBezTo>
                  <a:pt x="992" y="1287"/>
                  <a:pt x="960" y="1332"/>
                  <a:pt x="925" y="1367"/>
                </a:cubicBezTo>
                <a:cubicBezTo>
                  <a:pt x="1030" y="1334"/>
                  <a:pt x="1124" y="1276"/>
                  <a:pt x="1200" y="1200"/>
                </a:cubicBezTo>
                <a:close/>
                <a:moveTo>
                  <a:pt x="1347" y="979"/>
                </a:moveTo>
                <a:cubicBezTo>
                  <a:pt x="1375" y="910"/>
                  <a:pt x="1392" y="836"/>
                  <a:pt x="1395" y="758"/>
                </a:cubicBezTo>
                <a:cubicBezTo>
                  <a:pt x="1133" y="758"/>
                  <a:pt x="1133" y="758"/>
                  <a:pt x="1133" y="758"/>
                </a:cubicBezTo>
                <a:cubicBezTo>
                  <a:pt x="1131" y="835"/>
                  <a:pt x="1123" y="909"/>
                  <a:pt x="1109" y="979"/>
                </a:cubicBezTo>
                <a:cubicBezTo>
                  <a:pt x="1347" y="979"/>
                  <a:pt x="1347" y="979"/>
                  <a:pt x="1347" y="979"/>
                </a:cubicBezTo>
                <a:close/>
                <a:moveTo>
                  <a:pt x="256" y="1200"/>
                </a:moveTo>
                <a:cubicBezTo>
                  <a:pt x="332" y="1276"/>
                  <a:pt x="426" y="1334"/>
                  <a:pt x="531" y="1367"/>
                </a:cubicBezTo>
                <a:cubicBezTo>
                  <a:pt x="496" y="1332"/>
                  <a:pt x="464" y="1287"/>
                  <a:pt x="436" y="1236"/>
                </a:cubicBezTo>
                <a:cubicBezTo>
                  <a:pt x="405" y="1179"/>
                  <a:pt x="380" y="1112"/>
                  <a:pt x="361" y="1039"/>
                </a:cubicBezTo>
                <a:cubicBezTo>
                  <a:pt x="137" y="1039"/>
                  <a:pt x="137" y="1039"/>
                  <a:pt x="137" y="1039"/>
                </a:cubicBezTo>
                <a:cubicBezTo>
                  <a:pt x="168" y="1099"/>
                  <a:pt x="208" y="1153"/>
                  <a:pt x="256" y="1200"/>
                </a:cubicBezTo>
                <a:close/>
                <a:moveTo>
                  <a:pt x="61" y="758"/>
                </a:moveTo>
                <a:cubicBezTo>
                  <a:pt x="64" y="836"/>
                  <a:pt x="81" y="910"/>
                  <a:pt x="109" y="979"/>
                </a:cubicBezTo>
                <a:cubicBezTo>
                  <a:pt x="347" y="979"/>
                  <a:pt x="347" y="979"/>
                  <a:pt x="347" y="979"/>
                </a:cubicBezTo>
                <a:cubicBezTo>
                  <a:pt x="333" y="909"/>
                  <a:pt x="324" y="835"/>
                  <a:pt x="323" y="758"/>
                </a:cubicBezTo>
                <a:cubicBezTo>
                  <a:pt x="61" y="758"/>
                  <a:pt x="61" y="758"/>
                  <a:pt x="61" y="758"/>
                </a:cubicBezTo>
                <a:close/>
                <a:moveTo>
                  <a:pt x="256" y="256"/>
                </a:moveTo>
                <a:cubicBezTo>
                  <a:pt x="209" y="302"/>
                  <a:pt x="169" y="356"/>
                  <a:pt x="138" y="414"/>
                </a:cubicBezTo>
                <a:cubicBezTo>
                  <a:pt x="361" y="414"/>
                  <a:pt x="361" y="414"/>
                  <a:pt x="361" y="414"/>
                </a:cubicBezTo>
                <a:cubicBezTo>
                  <a:pt x="380" y="342"/>
                  <a:pt x="406" y="277"/>
                  <a:pt x="436" y="220"/>
                </a:cubicBezTo>
                <a:cubicBezTo>
                  <a:pt x="464" y="169"/>
                  <a:pt x="496" y="124"/>
                  <a:pt x="531" y="89"/>
                </a:cubicBezTo>
                <a:cubicBezTo>
                  <a:pt x="426" y="122"/>
                  <a:pt x="332" y="180"/>
                  <a:pt x="256" y="256"/>
                </a:cubicBezTo>
                <a:close/>
                <a:moveTo>
                  <a:pt x="110" y="475"/>
                </a:moveTo>
                <a:cubicBezTo>
                  <a:pt x="81" y="544"/>
                  <a:pt x="64" y="619"/>
                  <a:pt x="61" y="698"/>
                </a:cubicBezTo>
                <a:cubicBezTo>
                  <a:pt x="323" y="698"/>
                  <a:pt x="323" y="698"/>
                  <a:pt x="323" y="698"/>
                </a:cubicBezTo>
                <a:cubicBezTo>
                  <a:pt x="324" y="620"/>
                  <a:pt x="333" y="545"/>
                  <a:pt x="347" y="475"/>
                </a:cubicBezTo>
                <a:cubicBezTo>
                  <a:pt x="110" y="475"/>
                  <a:pt x="110" y="475"/>
                  <a:pt x="110" y="475"/>
                </a:cubicBezTo>
                <a:close/>
                <a:moveTo>
                  <a:pt x="383" y="698"/>
                </a:moveTo>
                <a:cubicBezTo>
                  <a:pt x="698" y="698"/>
                  <a:pt x="698" y="698"/>
                  <a:pt x="698" y="698"/>
                </a:cubicBezTo>
                <a:cubicBezTo>
                  <a:pt x="698" y="475"/>
                  <a:pt x="698" y="475"/>
                  <a:pt x="698" y="475"/>
                </a:cubicBezTo>
                <a:cubicBezTo>
                  <a:pt x="409" y="475"/>
                  <a:pt x="409" y="475"/>
                  <a:pt x="409" y="475"/>
                </a:cubicBezTo>
                <a:cubicBezTo>
                  <a:pt x="394" y="544"/>
                  <a:pt x="385" y="619"/>
                  <a:pt x="383" y="698"/>
                </a:cubicBezTo>
                <a:close/>
                <a:moveTo>
                  <a:pt x="758" y="698"/>
                </a:moveTo>
                <a:cubicBezTo>
                  <a:pt x="1073" y="698"/>
                  <a:pt x="1073" y="698"/>
                  <a:pt x="1073" y="698"/>
                </a:cubicBezTo>
                <a:cubicBezTo>
                  <a:pt x="1071" y="619"/>
                  <a:pt x="1062" y="544"/>
                  <a:pt x="1047" y="475"/>
                </a:cubicBezTo>
                <a:cubicBezTo>
                  <a:pt x="758" y="475"/>
                  <a:pt x="758" y="475"/>
                  <a:pt x="758" y="475"/>
                </a:cubicBezTo>
                <a:cubicBezTo>
                  <a:pt x="758" y="698"/>
                  <a:pt x="758" y="698"/>
                  <a:pt x="758" y="698"/>
                </a:cubicBezTo>
                <a:close/>
                <a:moveTo>
                  <a:pt x="1073" y="758"/>
                </a:moveTo>
                <a:cubicBezTo>
                  <a:pt x="758" y="758"/>
                  <a:pt x="758" y="758"/>
                  <a:pt x="758" y="758"/>
                </a:cubicBezTo>
                <a:cubicBezTo>
                  <a:pt x="758" y="979"/>
                  <a:pt x="758" y="979"/>
                  <a:pt x="758" y="979"/>
                </a:cubicBezTo>
                <a:cubicBezTo>
                  <a:pt x="1048" y="979"/>
                  <a:pt x="1048" y="979"/>
                  <a:pt x="1048" y="979"/>
                </a:cubicBezTo>
                <a:cubicBezTo>
                  <a:pt x="1063" y="910"/>
                  <a:pt x="1071" y="836"/>
                  <a:pt x="1073" y="758"/>
                </a:cubicBezTo>
                <a:close/>
                <a:moveTo>
                  <a:pt x="698" y="758"/>
                </a:moveTo>
                <a:cubicBezTo>
                  <a:pt x="383" y="758"/>
                  <a:pt x="383" y="758"/>
                  <a:pt x="383" y="758"/>
                </a:cubicBezTo>
                <a:cubicBezTo>
                  <a:pt x="385" y="836"/>
                  <a:pt x="393" y="910"/>
                  <a:pt x="408" y="979"/>
                </a:cubicBezTo>
                <a:cubicBezTo>
                  <a:pt x="698" y="979"/>
                  <a:pt x="698" y="979"/>
                  <a:pt x="698" y="979"/>
                </a:cubicBezTo>
                <a:cubicBezTo>
                  <a:pt x="698" y="758"/>
                  <a:pt x="698" y="758"/>
                  <a:pt x="698" y="758"/>
                </a:cubicBezTo>
                <a:close/>
                <a:moveTo>
                  <a:pt x="967" y="249"/>
                </a:moveTo>
                <a:cubicBezTo>
                  <a:pt x="911" y="145"/>
                  <a:pt x="838" y="76"/>
                  <a:pt x="758" y="63"/>
                </a:cubicBezTo>
                <a:cubicBezTo>
                  <a:pt x="758" y="414"/>
                  <a:pt x="758" y="414"/>
                  <a:pt x="758" y="414"/>
                </a:cubicBezTo>
                <a:cubicBezTo>
                  <a:pt x="1032" y="414"/>
                  <a:pt x="1032" y="414"/>
                  <a:pt x="1032" y="414"/>
                </a:cubicBezTo>
                <a:cubicBezTo>
                  <a:pt x="1015" y="353"/>
                  <a:pt x="993" y="297"/>
                  <a:pt x="967" y="249"/>
                </a:cubicBezTo>
                <a:close/>
                <a:moveTo>
                  <a:pt x="967" y="1207"/>
                </a:moveTo>
                <a:cubicBezTo>
                  <a:pt x="994" y="1158"/>
                  <a:pt x="1016" y="1101"/>
                  <a:pt x="1033" y="1039"/>
                </a:cubicBezTo>
                <a:cubicBezTo>
                  <a:pt x="758" y="1039"/>
                  <a:pt x="758" y="1039"/>
                  <a:pt x="758" y="1039"/>
                </a:cubicBezTo>
                <a:cubicBezTo>
                  <a:pt x="758" y="1393"/>
                  <a:pt x="758" y="1393"/>
                  <a:pt x="758" y="1393"/>
                </a:cubicBezTo>
                <a:cubicBezTo>
                  <a:pt x="838" y="1380"/>
                  <a:pt x="911" y="1311"/>
                  <a:pt x="967" y="1207"/>
                </a:cubicBezTo>
                <a:close/>
                <a:moveTo>
                  <a:pt x="489" y="1207"/>
                </a:moveTo>
                <a:cubicBezTo>
                  <a:pt x="545" y="1311"/>
                  <a:pt x="618" y="1380"/>
                  <a:pt x="698" y="1393"/>
                </a:cubicBezTo>
                <a:cubicBezTo>
                  <a:pt x="698" y="1039"/>
                  <a:pt x="698" y="1039"/>
                  <a:pt x="698" y="1039"/>
                </a:cubicBezTo>
                <a:cubicBezTo>
                  <a:pt x="423" y="1039"/>
                  <a:pt x="423" y="1039"/>
                  <a:pt x="423" y="1039"/>
                </a:cubicBezTo>
                <a:cubicBezTo>
                  <a:pt x="440" y="1101"/>
                  <a:pt x="462" y="1158"/>
                  <a:pt x="489" y="1207"/>
                </a:cubicBezTo>
                <a:close/>
                <a:moveTo>
                  <a:pt x="489" y="249"/>
                </a:moveTo>
                <a:cubicBezTo>
                  <a:pt x="463" y="297"/>
                  <a:pt x="441" y="353"/>
                  <a:pt x="423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63"/>
                  <a:pt x="698" y="63"/>
                  <a:pt x="698" y="63"/>
                </a:cubicBezTo>
                <a:cubicBezTo>
                  <a:pt x="618" y="76"/>
                  <a:pt x="545" y="145"/>
                  <a:pt x="489" y="24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生命周期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Isosceles Triangle 1"/>
          <p:cNvSpPr/>
          <p:nvPr/>
        </p:nvSpPr>
        <p:spPr>
          <a:xfrm rot="10800000">
            <a:off x="4683154" y="4688538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Isosceles Triangle 2"/>
          <p:cNvSpPr/>
          <p:nvPr/>
        </p:nvSpPr>
        <p:spPr>
          <a:xfrm rot="10800000">
            <a:off x="9920687" y="4688538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Isosceles Triangle 3"/>
          <p:cNvSpPr/>
          <p:nvPr/>
        </p:nvSpPr>
        <p:spPr>
          <a:xfrm>
            <a:off x="7239695" y="3344281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Isosceles Triangle 4"/>
          <p:cNvSpPr/>
          <p:nvPr/>
        </p:nvSpPr>
        <p:spPr>
          <a:xfrm>
            <a:off x="2018203" y="3348062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Round Same Side Corner Rectangle 6"/>
          <p:cNvSpPr/>
          <p:nvPr/>
        </p:nvSpPr>
        <p:spPr>
          <a:xfrm rot="5400000">
            <a:off x="9618190" y="2804539"/>
            <a:ext cx="834190" cy="2637031"/>
          </a:xfrm>
          <a:prstGeom prst="round2SameRect">
            <a:avLst/>
          </a:pr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9357413" y="3892218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Four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AutoShape 112"/>
          <p:cNvSpPr>
            <a:spLocks/>
          </p:cNvSpPr>
          <p:nvPr/>
        </p:nvSpPr>
        <p:spPr bwMode="auto">
          <a:xfrm>
            <a:off x="8918126" y="4939454"/>
            <a:ext cx="669693" cy="6708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537285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Group 9"/>
          <p:cNvGrpSpPr/>
          <p:nvPr/>
        </p:nvGrpSpPr>
        <p:grpSpPr>
          <a:xfrm>
            <a:off x="3676588" y="4939454"/>
            <a:ext cx="460200" cy="670838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19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21" name="AutoShape 117"/>
          <p:cNvSpPr>
            <a:spLocks/>
          </p:cNvSpPr>
          <p:nvPr/>
        </p:nvSpPr>
        <p:spPr bwMode="auto">
          <a:xfrm>
            <a:off x="1047684" y="2765086"/>
            <a:ext cx="669693" cy="50255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2" name="Group 13"/>
          <p:cNvGrpSpPr/>
          <p:nvPr/>
        </p:nvGrpSpPr>
        <p:grpSpPr>
          <a:xfrm>
            <a:off x="6281095" y="2680944"/>
            <a:ext cx="669693" cy="669693"/>
            <a:chOff x="3498967" y="3049909"/>
            <a:chExt cx="464344" cy="464344"/>
          </a:xfrm>
          <a:solidFill>
            <a:srgbClr val="124062"/>
          </a:solidFill>
        </p:grpSpPr>
        <p:sp>
          <p:nvSpPr>
            <p:cNvPr id="25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TextBox 16"/>
          <p:cNvSpPr txBox="1"/>
          <p:nvPr/>
        </p:nvSpPr>
        <p:spPr>
          <a:xfrm>
            <a:off x="1816151" y="27650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创建前后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7071865" y="27650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更新前后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4272328" y="5044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挂载前后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TextBox 19"/>
          <p:cNvSpPr txBox="1"/>
          <p:nvPr/>
        </p:nvSpPr>
        <p:spPr>
          <a:xfrm>
            <a:off x="9760299" y="5044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销毁前后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Rectangle 20"/>
          <p:cNvSpPr/>
          <p:nvPr/>
        </p:nvSpPr>
        <p:spPr>
          <a:xfrm>
            <a:off x="3275014" y="2500824"/>
            <a:ext cx="2641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Arial" charset="0"/>
              <a:buChar char="•"/>
            </a:pPr>
            <a:r>
              <a:rPr lang="en-US" altLang="zh-CN" sz="1000" dirty="0" err="1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beforeCreate</a:t>
            </a: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在实例初始化之后，数据观测 和 事件配置之前被调用。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</a:endParaRPr>
          </a:p>
          <a:p>
            <a:pPr marL="171450" indent="-171450">
              <a:lnSpc>
                <a:spcPts val="1800"/>
              </a:lnSpc>
              <a:buFont typeface="Arial" charset="0"/>
              <a:buChar char="•"/>
            </a:pP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created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可以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调用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methods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中的方法、改变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data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中的数据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5" name="Rectangle 21"/>
          <p:cNvSpPr/>
          <p:nvPr/>
        </p:nvSpPr>
        <p:spPr>
          <a:xfrm>
            <a:off x="7795206" y="2500824"/>
            <a:ext cx="43931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800"/>
              </a:lnSpc>
              <a:buFont typeface="Arial" charset="0"/>
              <a:buChar char="•"/>
            </a:pPr>
            <a:r>
              <a:rPr lang="en-US" altLang="zh-CN" sz="1000" dirty="0" err="1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beforeUpdate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 smtClean="0"/>
              <a:t>数据</a:t>
            </a:r>
            <a:r>
              <a:rPr lang="zh-CN" altLang="en-US" sz="1000" dirty="0"/>
              <a:t>更新时调用，发生在虚拟 </a:t>
            </a:r>
            <a:r>
              <a:rPr lang="en-US" altLang="zh-CN" sz="1000" dirty="0"/>
              <a:t>DOM </a:t>
            </a:r>
            <a:r>
              <a:rPr lang="zh-CN" altLang="en-US" sz="1000" dirty="0"/>
              <a:t>重新渲染和打补丁之前</a:t>
            </a:r>
            <a:r>
              <a:rPr lang="zh-CN" altLang="en-US" sz="1000" dirty="0" smtClean="0"/>
              <a:t>。</a:t>
            </a:r>
            <a:r>
              <a:rPr lang="zh-CN" altLang="en-US" sz="1000" dirty="0" smtClean="0">
                <a:solidFill>
                  <a:srgbClr val="FF0000"/>
                </a:solidFill>
              </a:rPr>
              <a:t>此处</a:t>
            </a:r>
            <a:r>
              <a:rPr lang="zh-CN" altLang="en-US" sz="1000" dirty="0">
                <a:solidFill>
                  <a:srgbClr val="FF0000"/>
                </a:solidFill>
              </a:rPr>
              <a:t>获取的数据是更新后的数据，但是获取页面中的</a:t>
            </a:r>
            <a:r>
              <a:rPr lang="en-US" altLang="zh-CN" sz="1000" dirty="0">
                <a:solidFill>
                  <a:srgbClr val="FF0000"/>
                </a:solidFill>
              </a:rPr>
              <a:t>DOM</a:t>
            </a:r>
            <a:r>
              <a:rPr lang="zh-CN" altLang="en-US" sz="1000" dirty="0">
                <a:solidFill>
                  <a:srgbClr val="FF0000"/>
                </a:solidFill>
              </a:rPr>
              <a:t>元素是更新之前的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171450" lvl="0" indent="-171450">
              <a:lnSpc>
                <a:spcPts val="1800"/>
              </a:lnSpc>
              <a:buFont typeface="Arial" charset="0"/>
              <a:buChar char="•"/>
            </a:pP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updated()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:</a:t>
            </a:r>
            <a:r>
              <a:rPr lang="zh-CN" altLang="en-US" sz="1000" dirty="0" smtClean="0"/>
              <a:t>组件 </a:t>
            </a:r>
            <a:r>
              <a:rPr lang="en-US" altLang="zh-CN" sz="1000" dirty="0"/>
              <a:t>DOM </a:t>
            </a:r>
            <a:r>
              <a:rPr lang="zh-CN" altLang="en-US" sz="1000" dirty="0"/>
              <a:t>已经更新，所以你现在可以执行依赖于 </a:t>
            </a:r>
            <a:r>
              <a:rPr lang="en-US" altLang="zh-CN" sz="1000" dirty="0"/>
              <a:t>DOM </a:t>
            </a:r>
            <a:r>
              <a:rPr lang="zh-CN" altLang="en-US" sz="1000" dirty="0"/>
              <a:t>的操作。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Rectangle 22"/>
          <p:cNvSpPr/>
          <p:nvPr/>
        </p:nvSpPr>
        <p:spPr>
          <a:xfrm>
            <a:off x="449297" y="4937865"/>
            <a:ext cx="2825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800"/>
              </a:lnSpc>
              <a:buFont typeface="Arial" charset="0"/>
              <a:buChar char="•"/>
            </a:pPr>
            <a:r>
              <a:rPr lang="en-US" altLang="zh-CN" sz="1000" dirty="0" err="1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beforeMounte</a:t>
            </a: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在挂载开始之前被调用。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</a:endParaRPr>
          </a:p>
          <a:p>
            <a:pPr marL="171450" lvl="0" indent="-171450">
              <a:lnSpc>
                <a:spcPts val="1800"/>
              </a:lnSpc>
              <a:buFont typeface="Arial" charset="0"/>
              <a:buChar char="•"/>
            </a:pP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mounted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实例已经挂载到页面中，可以获取到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el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中的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元素，进行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操作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7" name="Rectangle 23"/>
          <p:cNvSpPr/>
          <p:nvPr/>
        </p:nvSpPr>
        <p:spPr>
          <a:xfrm>
            <a:off x="5422301" y="4774340"/>
            <a:ext cx="32954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800"/>
              </a:lnSpc>
              <a:buFont typeface="Arial" charset="0"/>
              <a:buChar char="•"/>
            </a:pPr>
            <a:r>
              <a:rPr lang="en-US" altLang="zh-CN" sz="1000" dirty="0" err="1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beforeDestroy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销毁之前调用。在这一步，实例仍然完全可用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。实例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销毁之前，执行清理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任务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.</a:t>
            </a:r>
          </a:p>
          <a:p>
            <a:pPr marL="171450" lvl="0" indent="-171450">
              <a:lnSpc>
                <a:spcPts val="1800"/>
              </a:lnSpc>
              <a:buFont typeface="Arial" charset="0"/>
              <a:buChar char="•"/>
            </a:pPr>
            <a:r>
              <a:rPr lang="en-US" altLang="zh-CN" sz="1000" dirty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destroyed</a:t>
            </a:r>
            <a:r>
              <a:rPr lang="en-US" altLang="zh-CN" sz="1000" dirty="0" smtClean="0">
                <a:solidFill>
                  <a:srgbClr val="FF0000"/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Vue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实例销毁后调用。调用后，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实例指示的所有东西都会解绑定，所有的事件监听器会被移除，所有的子实例也会被销毁。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  <a:sym typeface="Bebas" pitchFamily="2" charset="0"/>
            </a:endParaRPr>
          </a:p>
        </p:txBody>
      </p:sp>
      <p:cxnSp>
        <p:nvCxnSpPr>
          <p:cNvPr id="38" name="Straight Connector 24"/>
          <p:cNvCxnSpPr/>
          <p:nvPr/>
        </p:nvCxnSpPr>
        <p:spPr>
          <a:xfrm flipV="1">
            <a:off x="2130496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39" name="Straight Connector 25"/>
          <p:cNvCxnSpPr/>
          <p:nvPr/>
        </p:nvCxnSpPr>
        <p:spPr>
          <a:xfrm>
            <a:off x="2130496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0" name="Straight Connector 26"/>
          <p:cNvCxnSpPr/>
          <p:nvPr/>
        </p:nvCxnSpPr>
        <p:spPr>
          <a:xfrm>
            <a:off x="4683152" y="1975092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1" name="Straight Connector 27"/>
          <p:cNvCxnSpPr/>
          <p:nvPr/>
        </p:nvCxnSpPr>
        <p:spPr>
          <a:xfrm flipV="1">
            <a:off x="7368031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2" name="Straight Connector 28"/>
          <p:cNvCxnSpPr/>
          <p:nvPr/>
        </p:nvCxnSpPr>
        <p:spPr>
          <a:xfrm>
            <a:off x="7368031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5" name="Straight Connector 29"/>
          <p:cNvCxnSpPr/>
          <p:nvPr/>
        </p:nvCxnSpPr>
        <p:spPr>
          <a:xfrm>
            <a:off x="9920687" y="1975092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6" name="Straight Connector 30"/>
          <p:cNvCxnSpPr/>
          <p:nvPr/>
        </p:nvCxnSpPr>
        <p:spPr>
          <a:xfrm rot="10800000" flipV="1">
            <a:off x="4837463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7" name="Straight Connector 31"/>
          <p:cNvCxnSpPr/>
          <p:nvPr/>
        </p:nvCxnSpPr>
        <p:spPr>
          <a:xfrm rot="10800000">
            <a:off x="2284807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8" name="Straight Connector 32"/>
          <p:cNvCxnSpPr/>
          <p:nvPr/>
        </p:nvCxnSpPr>
        <p:spPr>
          <a:xfrm rot="10800000">
            <a:off x="2284807" y="6000083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9" name="Straight Connector 33"/>
          <p:cNvCxnSpPr/>
          <p:nvPr/>
        </p:nvCxnSpPr>
        <p:spPr>
          <a:xfrm rot="10800000" flipV="1">
            <a:off x="10093775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50" name="Straight Connector 34"/>
          <p:cNvCxnSpPr/>
          <p:nvPr/>
        </p:nvCxnSpPr>
        <p:spPr>
          <a:xfrm rot="10800000">
            <a:off x="7541119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51" name="Straight Connector 35"/>
          <p:cNvCxnSpPr/>
          <p:nvPr/>
        </p:nvCxnSpPr>
        <p:spPr>
          <a:xfrm rot="10800000">
            <a:off x="7541119" y="6000083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sp>
        <p:nvSpPr>
          <p:cNvPr id="52" name="任意多边形 51"/>
          <p:cNvSpPr/>
          <p:nvPr/>
        </p:nvSpPr>
        <p:spPr>
          <a:xfrm>
            <a:off x="6079737" y="3705958"/>
            <a:ext cx="2838387" cy="834191"/>
          </a:xfrm>
          <a:custGeom>
            <a:avLst/>
            <a:gdLst>
              <a:gd name="connsiteX0" fmla="*/ 0 w 2838386"/>
              <a:gd name="connsiteY0" fmla="*/ 0 h 834191"/>
              <a:gd name="connsiteX1" fmla="*/ 2637031 w 2838386"/>
              <a:gd name="connsiteY1" fmla="*/ 0 h 834191"/>
              <a:gd name="connsiteX2" fmla="*/ 2637031 w 2838386"/>
              <a:gd name="connsiteY2" fmla="*/ 300312 h 834191"/>
              <a:gd name="connsiteX3" fmla="*/ 2838386 w 2838386"/>
              <a:gd name="connsiteY3" fmla="*/ 417099 h 834191"/>
              <a:gd name="connsiteX4" fmla="*/ 2637031 w 2838386"/>
              <a:gd name="connsiteY4" fmla="*/ 533884 h 834191"/>
              <a:gd name="connsiteX5" fmla="*/ 2637031 w 2838386"/>
              <a:gd name="connsiteY5" fmla="*/ 834191 h 834191"/>
              <a:gd name="connsiteX6" fmla="*/ 0 w 2838386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8386" h="834191">
                <a:moveTo>
                  <a:pt x="0" y="0"/>
                </a:moveTo>
                <a:lnTo>
                  <a:pt x="2637031" y="0"/>
                </a:lnTo>
                <a:lnTo>
                  <a:pt x="2637031" y="300312"/>
                </a:lnTo>
                <a:lnTo>
                  <a:pt x="2838386" y="417099"/>
                </a:lnTo>
                <a:lnTo>
                  <a:pt x="2637031" y="533884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TextBox 39"/>
          <p:cNvSpPr txBox="1"/>
          <p:nvPr/>
        </p:nvSpPr>
        <p:spPr>
          <a:xfrm>
            <a:off x="6722829" y="3892218"/>
            <a:ext cx="138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Three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3475231" y="3705958"/>
            <a:ext cx="2805863" cy="834191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141356" y="3892218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Two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840300" y="2703859"/>
            <a:ext cx="834190" cy="2838387"/>
          </a:xfrm>
          <a:custGeom>
            <a:avLst/>
            <a:gdLst>
              <a:gd name="connsiteX0" fmla="*/ 0 w 834190"/>
              <a:gd name="connsiteY0" fmla="*/ 2699353 h 2838387"/>
              <a:gd name="connsiteX1" fmla="*/ 0 w 834190"/>
              <a:gd name="connsiteY1" fmla="*/ 201356 h 2838387"/>
              <a:gd name="connsiteX2" fmla="*/ 300309 w 834190"/>
              <a:gd name="connsiteY2" fmla="*/ 201356 h 2838387"/>
              <a:gd name="connsiteX3" fmla="*/ 417096 w 834190"/>
              <a:gd name="connsiteY3" fmla="*/ 0 h 2838387"/>
              <a:gd name="connsiteX4" fmla="*/ 533882 w 834190"/>
              <a:gd name="connsiteY4" fmla="*/ 201356 h 2838387"/>
              <a:gd name="connsiteX5" fmla="*/ 834190 w 834190"/>
              <a:gd name="connsiteY5" fmla="*/ 201356 h 2838387"/>
              <a:gd name="connsiteX6" fmla="*/ 834190 w 834190"/>
              <a:gd name="connsiteY6" fmla="*/ 2699353 h 2838387"/>
              <a:gd name="connsiteX7" fmla="*/ 695156 w 834190"/>
              <a:gd name="connsiteY7" fmla="*/ 2838387 h 2838387"/>
              <a:gd name="connsiteX8" fmla="*/ 139034 w 834190"/>
              <a:gd name="connsiteY8" fmla="*/ 2838387 h 2838387"/>
              <a:gd name="connsiteX9" fmla="*/ 0 w 834190"/>
              <a:gd name="connsiteY9" fmla="*/ 2699353 h 283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190" h="2838387">
                <a:moveTo>
                  <a:pt x="0" y="2699353"/>
                </a:moveTo>
                <a:lnTo>
                  <a:pt x="0" y="201356"/>
                </a:lnTo>
                <a:lnTo>
                  <a:pt x="300309" y="201356"/>
                </a:lnTo>
                <a:lnTo>
                  <a:pt x="417096" y="0"/>
                </a:lnTo>
                <a:lnTo>
                  <a:pt x="533882" y="201356"/>
                </a:lnTo>
                <a:lnTo>
                  <a:pt x="834190" y="201356"/>
                </a:lnTo>
                <a:lnTo>
                  <a:pt x="834190" y="2699353"/>
                </a:lnTo>
                <a:cubicBezTo>
                  <a:pt x="834190" y="2776139"/>
                  <a:pt x="771942" y="2838387"/>
                  <a:pt x="695156" y="2838387"/>
                </a:cubicBezTo>
                <a:lnTo>
                  <a:pt x="139034" y="2838387"/>
                </a:lnTo>
                <a:cubicBezTo>
                  <a:pt x="62248" y="2838387"/>
                  <a:pt x="0" y="2776139"/>
                  <a:pt x="0" y="2699353"/>
                </a:cubicBez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TextBox 47"/>
          <p:cNvSpPr txBox="1"/>
          <p:nvPr/>
        </p:nvSpPr>
        <p:spPr>
          <a:xfrm>
            <a:off x="1578910" y="3892218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One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28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52" grpId="0" animBg="1"/>
      <p:bldP spid="53" grpId="0"/>
      <p:bldP spid="54" grpId="0" animBg="1"/>
      <p:bldP spid="55" grpId="0"/>
      <p:bldP spid="56" grpId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自定义指令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46"/>
          <p:cNvSpPr>
            <a:spLocks/>
          </p:cNvSpPr>
          <p:nvPr/>
        </p:nvSpPr>
        <p:spPr bwMode="auto">
          <a:xfrm>
            <a:off x="1126033" y="1720461"/>
            <a:ext cx="4756392" cy="486826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>
            <a:off x="6121687" y="1758039"/>
            <a:ext cx="4756391" cy="486826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9150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全局指令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49293" y="3117511"/>
            <a:ext cx="2418259" cy="214932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0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0194000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局部指令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154475" y="4185301"/>
            <a:ext cx="2314133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7538824" y="4185301"/>
            <a:ext cx="2402279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62315" y="2523307"/>
            <a:ext cx="244555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第一个参数：指令名称，第二个参数：配置对象，指令指定的钩子函数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bind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中只能对元素自身进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行操作，无法对父级元素操作。只调用一次指令，第一次绑定到元素时调用，可以进行一次性的初始化设置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inserted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这个钩子函数调用的时候，当前元素已经插入页面中了，此时可以获取到父级节点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update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重新渲染前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componentUpdated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重新渲染后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unbind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只调用一次，指令与元素解绑时调用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150000"/>
              </a:lnSpc>
              <a:buFont typeface="Arial" charset="0"/>
              <a:buChar char="•"/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6875586" y="2494989"/>
            <a:ext cx="3790164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Vue.directive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(‘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directiveName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’, {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bind(el,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inserted(el,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update(el,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oldVnode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componentUpdated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oldVnode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unbind(el){},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})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791374" y="4581995"/>
            <a:ext cx="195858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var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= new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({</a:t>
            </a:r>
          </a:p>
          <a:p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el : "#app",</a:t>
            </a:r>
          </a:p>
          <a:p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</a:t>
            </a:r>
            <a:r>
              <a:rPr lang="es-ES_tradnl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directives</a:t>
            </a:r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 {</a:t>
            </a:r>
          </a:p>
          <a:p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  </a:t>
            </a:r>
            <a:r>
              <a:rPr lang="es-ES_tradnl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directiveName</a:t>
            </a:r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 { }</a:t>
            </a:r>
          </a:p>
          <a:p>
            <a:r>
              <a:rPr lang="mr-IN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}</a:t>
            </a:r>
          </a:p>
          <a:p>
            <a:r>
              <a:rPr lang="mr-IN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})</a:t>
            </a:r>
          </a:p>
          <a:p>
            <a:pPr lvl="0" algn="ctr">
              <a:lnSpc>
                <a:spcPct val="150000"/>
              </a:lnSpc>
              <a:defRPr/>
            </a:pP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9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组件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74" y="1558529"/>
            <a:ext cx="6401672" cy="52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0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组件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95944" y="1873461"/>
            <a:ext cx="4594901" cy="1952513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176919" y="3247515"/>
            <a:ext cx="4593600" cy="1774800"/>
          </a:xfrm>
          <a:prstGeom prst="leftArrow">
            <a:avLst>
              <a:gd name="adj1" fmla="val 81485"/>
              <a:gd name="adj2" fmla="val 50000"/>
            </a:avLst>
          </a:prstGeom>
          <a:solidFill>
            <a:srgbClr val="53728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1280804" y="4566692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15011" y="2240336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15011" y="3559619"/>
            <a:ext cx="1150592" cy="115059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5011" y="4878902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5906514" y="5209875"/>
            <a:ext cx="367591" cy="488646"/>
          </a:xfrm>
          <a:custGeom>
            <a:avLst/>
            <a:gdLst>
              <a:gd name="T0" fmla="*/ 192 w 209"/>
              <a:gd name="T1" fmla="*/ 18 h 280"/>
              <a:gd name="T2" fmla="*/ 209 w 209"/>
              <a:gd name="T3" fmla="*/ 18 h 280"/>
              <a:gd name="T4" fmla="*/ 209 w 209"/>
              <a:gd name="T5" fmla="*/ 0 h 280"/>
              <a:gd name="T6" fmla="*/ 0 w 209"/>
              <a:gd name="T7" fmla="*/ 0 h 280"/>
              <a:gd name="T8" fmla="*/ 0 w 209"/>
              <a:gd name="T9" fmla="*/ 18 h 280"/>
              <a:gd name="T10" fmla="*/ 17 w 209"/>
              <a:gd name="T11" fmla="*/ 18 h 280"/>
              <a:gd name="T12" fmla="*/ 17 w 209"/>
              <a:gd name="T13" fmla="*/ 35 h 280"/>
              <a:gd name="T14" fmla="*/ 25 w 209"/>
              <a:gd name="T15" fmla="*/ 35 h 280"/>
              <a:gd name="T16" fmla="*/ 53 w 209"/>
              <a:gd name="T17" fmla="*/ 131 h 280"/>
              <a:gd name="T18" fmla="*/ 67 w 209"/>
              <a:gd name="T19" fmla="*/ 140 h 280"/>
              <a:gd name="T20" fmla="*/ 53 w 209"/>
              <a:gd name="T21" fmla="*/ 149 h 280"/>
              <a:gd name="T22" fmla="*/ 25 w 209"/>
              <a:gd name="T23" fmla="*/ 245 h 280"/>
              <a:gd name="T24" fmla="*/ 17 w 209"/>
              <a:gd name="T25" fmla="*/ 245 h 280"/>
              <a:gd name="T26" fmla="*/ 17 w 209"/>
              <a:gd name="T27" fmla="*/ 263 h 280"/>
              <a:gd name="T28" fmla="*/ 0 w 209"/>
              <a:gd name="T29" fmla="*/ 263 h 280"/>
              <a:gd name="T30" fmla="*/ 0 w 209"/>
              <a:gd name="T31" fmla="*/ 280 h 280"/>
              <a:gd name="T32" fmla="*/ 209 w 209"/>
              <a:gd name="T33" fmla="*/ 280 h 280"/>
              <a:gd name="T34" fmla="*/ 209 w 209"/>
              <a:gd name="T35" fmla="*/ 263 h 280"/>
              <a:gd name="T36" fmla="*/ 192 w 209"/>
              <a:gd name="T37" fmla="*/ 263 h 280"/>
              <a:gd name="T38" fmla="*/ 192 w 209"/>
              <a:gd name="T39" fmla="*/ 245 h 280"/>
              <a:gd name="T40" fmla="*/ 184 w 209"/>
              <a:gd name="T41" fmla="*/ 245 h 280"/>
              <a:gd name="T42" fmla="*/ 156 w 209"/>
              <a:gd name="T43" fmla="*/ 149 h 280"/>
              <a:gd name="T44" fmla="*/ 141 w 209"/>
              <a:gd name="T45" fmla="*/ 140 h 280"/>
              <a:gd name="T46" fmla="*/ 156 w 209"/>
              <a:gd name="T47" fmla="*/ 131 h 280"/>
              <a:gd name="T48" fmla="*/ 184 w 209"/>
              <a:gd name="T49" fmla="*/ 35 h 280"/>
              <a:gd name="T50" fmla="*/ 192 w 209"/>
              <a:gd name="T51" fmla="*/ 35 h 280"/>
              <a:gd name="T52" fmla="*/ 192 w 209"/>
              <a:gd name="T53" fmla="*/ 18 h 280"/>
              <a:gd name="T54" fmla="*/ 145 w 209"/>
              <a:gd name="T55" fmla="*/ 117 h 280"/>
              <a:gd name="T56" fmla="*/ 122 w 209"/>
              <a:gd name="T57" fmla="*/ 129 h 280"/>
              <a:gd name="T58" fmla="*/ 122 w 209"/>
              <a:gd name="T59" fmla="*/ 151 h 280"/>
              <a:gd name="T60" fmla="*/ 145 w 209"/>
              <a:gd name="T61" fmla="*/ 163 h 280"/>
              <a:gd name="T62" fmla="*/ 166 w 209"/>
              <a:gd name="T63" fmla="*/ 242 h 280"/>
              <a:gd name="T64" fmla="*/ 165 w 209"/>
              <a:gd name="T65" fmla="*/ 245 h 280"/>
              <a:gd name="T66" fmla="*/ 147 w 209"/>
              <a:gd name="T67" fmla="*/ 245 h 280"/>
              <a:gd name="T68" fmla="*/ 134 w 209"/>
              <a:gd name="T69" fmla="*/ 204 h 280"/>
              <a:gd name="T70" fmla="*/ 113 w 209"/>
              <a:gd name="T71" fmla="*/ 194 h 280"/>
              <a:gd name="T72" fmla="*/ 113 w 209"/>
              <a:gd name="T73" fmla="*/ 122 h 280"/>
              <a:gd name="T74" fmla="*/ 142 w 209"/>
              <a:gd name="T75" fmla="*/ 109 h 280"/>
              <a:gd name="T76" fmla="*/ 158 w 209"/>
              <a:gd name="T77" fmla="*/ 88 h 280"/>
              <a:gd name="T78" fmla="*/ 51 w 209"/>
              <a:gd name="T79" fmla="*/ 88 h 280"/>
              <a:gd name="T80" fmla="*/ 67 w 209"/>
              <a:gd name="T81" fmla="*/ 109 h 280"/>
              <a:gd name="T82" fmla="*/ 96 w 209"/>
              <a:gd name="T83" fmla="*/ 122 h 280"/>
              <a:gd name="T84" fmla="*/ 96 w 209"/>
              <a:gd name="T85" fmla="*/ 194 h 280"/>
              <a:gd name="T86" fmla="*/ 75 w 209"/>
              <a:gd name="T87" fmla="*/ 204 h 280"/>
              <a:gd name="T88" fmla="*/ 62 w 209"/>
              <a:gd name="T89" fmla="*/ 245 h 280"/>
              <a:gd name="T90" fmla="*/ 44 w 209"/>
              <a:gd name="T91" fmla="*/ 245 h 280"/>
              <a:gd name="T92" fmla="*/ 43 w 209"/>
              <a:gd name="T93" fmla="*/ 242 h 280"/>
              <a:gd name="T94" fmla="*/ 64 w 209"/>
              <a:gd name="T95" fmla="*/ 163 h 280"/>
              <a:gd name="T96" fmla="*/ 87 w 209"/>
              <a:gd name="T97" fmla="*/ 151 h 280"/>
              <a:gd name="T98" fmla="*/ 87 w 209"/>
              <a:gd name="T99" fmla="*/ 129 h 280"/>
              <a:gd name="T100" fmla="*/ 64 w 209"/>
              <a:gd name="T101" fmla="*/ 117 h 280"/>
              <a:gd name="T102" fmla="*/ 43 w 209"/>
              <a:gd name="T103" fmla="*/ 39 h 280"/>
              <a:gd name="T104" fmla="*/ 44 w 209"/>
              <a:gd name="T105" fmla="*/ 35 h 280"/>
              <a:gd name="T106" fmla="*/ 165 w 209"/>
              <a:gd name="T107" fmla="*/ 35 h 280"/>
              <a:gd name="T108" fmla="*/ 166 w 209"/>
              <a:gd name="T109" fmla="*/ 39 h 280"/>
              <a:gd name="T110" fmla="*/ 145 w 209"/>
              <a:gd name="T111" fmla="*/ 11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9" h="280">
                <a:moveTo>
                  <a:pt x="192" y="18"/>
                </a:moveTo>
                <a:cubicBezTo>
                  <a:pt x="209" y="18"/>
                  <a:pt x="209" y="18"/>
                  <a:pt x="209" y="18"/>
                </a:cubicBezTo>
                <a:cubicBezTo>
                  <a:pt x="209" y="0"/>
                  <a:pt x="209" y="0"/>
                  <a:pt x="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35"/>
                  <a:pt x="17" y="35"/>
                  <a:pt x="17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3" y="70"/>
                  <a:pt x="24" y="109"/>
                  <a:pt x="53" y="131"/>
                </a:cubicBezTo>
                <a:cubicBezTo>
                  <a:pt x="58" y="135"/>
                  <a:pt x="62" y="138"/>
                  <a:pt x="67" y="140"/>
                </a:cubicBezTo>
                <a:cubicBezTo>
                  <a:pt x="62" y="143"/>
                  <a:pt x="58" y="145"/>
                  <a:pt x="53" y="149"/>
                </a:cubicBezTo>
                <a:cubicBezTo>
                  <a:pt x="24" y="171"/>
                  <a:pt x="13" y="211"/>
                  <a:pt x="25" y="245"/>
                </a:cubicBezTo>
                <a:cubicBezTo>
                  <a:pt x="17" y="245"/>
                  <a:pt x="17" y="245"/>
                  <a:pt x="17" y="245"/>
                </a:cubicBezTo>
                <a:cubicBezTo>
                  <a:pt x="17" y="263"/>
                  <a:pt x="17" y="263"/>
                  <a:pt x="17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0"/>
                  <a:pt x="0" y="280"/>
                  <a:pt x="0" y="280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84" y="245"/>
                  <a:pt x="184" y="245"/>
                  <a:pt x="184" y="245"/>
                </a:cubicBezTo>
                <a:cubicBezTo>
                  <a:pt x="196" y="211"/>
                  <a:pt x="185" y="171"/>
                  <a:pt x="156" y="149"/>
                </a:cubicBezTo>
                <a:cubicBezTo>
                  <a:pt x="151" y="145"/>
                  <a:pt x="147" y="143"/>
                  <a:pt x="141" y="140"/>
                </a:cubicBezTo>
                <a:cubicBezTo>
                  <a:pt x="147" y="138"/>
                  <a:pt x="151" y="135"/>
                  <a:pt x="156" y="131"/>
                </a:cubicBezTo>
                <a:cubicBezTo>
                  <a:pt x="185" y="109"/>
                  <a:pt x="196" y="70"/>
                  <a:pt x="184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18"/>
                </a:lnTo>
                <a:close/>
                <a:moveTo>
                  <a:pt x="145" y="117"/>
                </a:moveTo>
                <a:cubicBezTo>
                  <a:pt x="138" y="123"/>
                  <a:pt x="130" y="127"/>
                  <a:pt x="122" y="129"/>
                </a:cubicBezTo>
                <a:cubicBezTo>
                  <a:pt x="122" y="151"/>
                  <a:pt x="122" y="151"/>
                  <a:pt x="122" y="151"/>
                </a:cubicBezTo>
                <a:cubicBezTo>
                  <a:pt x="130" y="154"/>
                  <a:pt x="138" y="157"/>
                  <a:pt x="145" y="163"/>
                </a:cubicBezTo>
                <a:cubicBezTo>
                  <a:pt x="169" y="181"/>
                  <a:pt x="178" y="214"/>
                  <a:pt x="166" y="242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50" y="230"/>
                  <a:pt x="146" y="215"/>
                  <a:pt x="134" y="204"/>
                </a:cubicBezTo>
                <a:cubicBezTo>
                  <a:pt x="128" y="198"/>
                  <a:pt x="121" y="195"/>
                  <a:pt x="113" y="194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24" y="120"/>
                  <a:pt x="134" y="116"/>
                  <a:pt x="142" y="109"/>
                </a:cubicBezTo>
                <a:cubicBezTo>
                  <a:pt x="149" y="103"/>
                  <a:pt x="155" y="96"/>
                  <a:pt x="158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4" y="96"/>
                  <a:pt x="60" y="103"/>
                  <a:pt x="67" y="109"/>
                </a:cubicBezTo>
                <a:cubicBezTo>
                  <a:pt x="75" y="116"/>
                  <a:pt x="85" y="120"/>
                  <a:pt x="96" y="122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88" y="195"/>
                  <a:pt x="81" y="198"/>
                  <a:pt x="75" y="204"/>
                </a:cubicBezTo>
                <a:cubicBezTo>
                  <a:pt x="63" y="215"/>
                  <a:pt x="59" y="230"/>
                  <a:pt x="62" y="245"/>
                </a:cubicBezTo>
                <a:cubicBezTo>
                  <a:pt x="44" y="245"/>
                  <a:pt x="44" y="245"/>
                  <a:pt x="44" y="245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1" y="214"/>
                  <a:pt x="40" y="181"/>
                  <a:pt x="64" y="163"/>
                </a:cubicBezTo>
                <a:cubicBezTo>
                  <a:pt x="71" y="157"/>
                  <a:pt x="79" y="154"/>
                  <a:pt x="87" y="15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79" y="127"/>
                  <a:pt x="71" y="123"/>
                  <a:pt x="64" y="117"/>
                </a:cubicBezTo>
                <a:cubicBezTo>
                  <a:pt x="40" y="99"/>
                  <a:pt x="31" y="67"/>
                  <a:pt x="43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78" y="67"/>
                  <a:pt x="169" y="99"/>
                  <a:pt x="145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5858901" y="3890223"/>
            <a:ext cx="462811" cy="489384"/>
          </a:xfrm>
          <a:custGeom>
            <a:avLst/>
            <a:gdLst>
              <a:gd name="T0" fmla="*/ 205 w 263"/>
              <a:gd name="T1" fmla="*/ 70 h 280"/>
              <a:gd name="T2" fmla="*/ 117 w 263"/>
              <a:gd name="T3" fmla="*/ 70 h 280"/>
              <a:gd name="T4" fmla="*/ 119 w 263"/>
              <a:gd name="T5" fmla="*/ 53 h 280"/>
              <a:gd name="T6" fmla="*/ 207 w 263"/>
              <a:gd name="T7" fmla="*/ 53 h 280"/>
              <a:gd name="T8" fmla="*/ 205 w 263"/>
              <a:gd name="T9" fmla="*/ 70 h 280"/>
              <a:gd name="T10" fmla="*/ 146 w 263"/>
              <a:gd name="T11" fmla="*/ 140 h 280"/>
              <a:gd name="T12" fmla="*/ 182 w 263"/>
              <a:gd name="T13" fmla="*/ 140 h 280"/>
              <a:gd name="T14" fmla="*/ 184 w 263"/>
              <a:gd name="T15" fmla="*/ 123 h 280"/>
              <a:gd name="T16" fmla="*/ 148 w 263"/>
              <a:gd name="T17" fmla="*/ 123 h 280"/>
              <a:gd name="T18" fmla="*/ 146 w 263"/>
              <a:gd name="T19" fmla="*/ 140 h 280"/>
              <a:gd name="T20" fmla="*/ 263 w 263"/>
              <a:gd name="T21" fmla="*/ 0 h 280"/>
              <a:gd name="T22" fmla="*/ 245 w 263"/>
              <a:gd name="T23" fmla="*/ 237 h 280"/>
              <a:gd name="T24" fmla="*/ 201 w 263"/>
              <a:gd name="T25" fmla="*/ 280 h 280"/>
              <a:gd name="T26" fmla="*/ 44 w 263"/>
              <a:gd name="T27" fmla="*/ 280 h 280"/>
              <a:gd name="T28" fmla="*/ 0 w 263"/>
              <a:gd name="T29" fmla="*/ 236 h 280"/>
              <a:gd name="T30" fmla="*/ 0 w 263"/>
              <a:gd name="T31" fmla="*/ 193 h 280"/>
              <a:gd name="T32" fmla="*/ 54 w 263"/>
              <a:gd name="T33" fmla="*/ 193 h 280"/>
              <a:gd name="T34" fmla="*/ 71 w 263"/>
              <a:gd name="T35" fmla="*/ 0 h 280"/>
              <a:gd name="T36" fmla="*/ 263 w 263"/>
              <a:gd name="T37" fmla="*/ 0 h 280"/>
              <a:gd name="T38" fmla="*/ 166 w 263"/>
              <a:gd name="T39" fmla="*/ 263 h 280"/>
              <a:gd name="T40" fmla="*/ 158 w 263"/>
              <a:gd name="T41" fmla="*/ 236 h 280"/>
              <a:gd name="T42" fmla="*/ 158 w 263"/>
              <a:gd name="T43" fmla="*/ 210 h 280"/>
              <a:gd name="T44" fmla="*/ 18 w 263"/>
              <a:gd name="T45" fmla="*/ 210 h 280"/>
              <a:gd name="T46" fmla="*/ 18 w 263"/>
              <a:gd name="T47" fmla="*/ 236 h 280"/>
              <a:gd name="T48" fmla="*/ 44 w 263"/>
              <a:gd name="T49" fmla="*/ 263 h 280"/>
              <a:gd name="T50" fmla="*/ 166 w 263"/>
              <a:gd name="T51" fmla="*/ 263 h 280"/>
              <a:gd name="T52" fmla="*/ 244 w 263"/>
              <a:gd name="T53" fmla="*/ 18 h 280"/>
              <a:gd name="T54" fmla="*/ 87 w 263"/>
              <a:gd name="T55" fmla="*/ 18 h 280"/>
              <a:gd name="T56" fmla="*/ 71 w 263"/>
              <a:gd name="T57" fmla="*/ 193 h 280"/>
              <a:gd name="T58" fmla="*/ 175 w 263"/>
              <a:gd name="T59" fmla="*/ 193 h 280"/>
              <a:gd name="T60" fmla="*/ 175 w 263"/>
              <a:gd name="T61" fmla="*/ 236 h 280"/>
              <a:gd name="T62" fmla="*/ 201 w 263"/>
              <a:gd name="T63" fmla="*/ 263 h 280"/>
              <a:gd name="T64" fmla="*/ 228 w 263"/>
              <a:gd name="T65" fmla="*/ 236 h 280"/>
              <a:gd name="T66" fmla="*/ 244 w 263"/>
              <a:gd name="T67" fmla="*/ 18 h 280"/>
              <a:gd name="T68" fmla="*/ 131 w 263"/>
              <a:gd name="T69" fmla="*/ 123 h 280"/>
              <a:gd name="T70" fmla="*/ 113 w 263"/>
              <a:gd name="T71" fmla="*/ 123 h 280"/>
              <a:gd name="T72" fmla="*/ 111 w 263"/>
              <a:gd name="T73" fmla="*/ 140 h 280"/>
              <a:gd name="T74" fmla="*/ 130 w 263"/>
              <a:gd name="T75" fmla="*/ 140 h 280"/>
              <a:gd name="T76" fmla="*/ 131 w 263"/>
              <a:gd name="T77" fmla="*/ 123 h 280"/>
              <a:gd name="T78" fmla="*/ 203 w 263"/>
              <a:gd name="T79" fmla="*/ 105 h 280"/>
              <a:gd name="T80" fmla="*/ 204 w 263"/>
              <a:gd name="T81" fmla="*/ 88 h 280"/>
              <a:gd name="T82" fmla="*/ 116 w 263"/>
              <a:gd name="T83" fmla="*/ 88 h 280"/>
              <a:gd name="T84" fmla="*/ 114 w 263"/>
              <a:gd name="T85" fmla="*/ 105 h 280"/>
              <a:gd name="T86" fmla="*/ 203 w 263"/>
              <a:gd name="T87" fmla="*/ 10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280">
                <a:moveTo>
                  <a:pt x="205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207" y="53"/>
                  <a:pt x="207" y="53"/>
                  <a:pt x="207" y="53"/>
                </a:cubicBezTo>
                <a:lnTo>
                  <a:pt x="205" y="70"/>
                </a:lnTo>
                <a:close/>
                <a:moveTo>
                  <a:pt x="146" y="140"/>
                </a:moveTo>
                <a:cubicBezTo>
                  <a:pt x="182" y="140"/>
                  <a:pt x="182" y="140"/>
                  <a:pt x="182" y="140"/>
                </a:cubicBezTo>
                <a:cubicBezTo>
                  <a:pt x="184" y="123"/>
                  <a:pt x="184" y="123"/>
                  <a:pt x="184" y="123"/>
                </a:cubicBezTo>
                <a:cubicBezTo>
                  <a:pt x="148" y="123"/>
                  <a:pt x="148" y="123"/>
                  <a:pt x="148" y="123"/>
                </a:cubicBezTo>
                <a:lnTo>
                  <a:pt x="146" y="140"/>
                </a:lnTo>
                <a:close/>
                <a:moveTo>
                  <a:pt x="263" y="0"/>
                </a:moveTo>
                <a:cubicBezTo>
                  <a:pt x="245" y="237"/>
                  <a:pt x="245" y="237"/>
                  <a:pt x="245" y="237"/>
                </a:cubicBezTo>
                <a:cubicBezTo>
                  <a:pt x="245" y="261"/>
                  <a:pt x="226" y="280"/>
                  <a:pt x="201" y="280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20" y="280"/>
                  <a:pt x="0" y="261"/>
                  <a:pt x="0" y="236"/>
                </a:cubicBezTo>
                <a:cubicBezTo>
                  <a:pt x="0" y="193"/>
                  <a:pt x="0" y="193"/>
                  <a:pt x="0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71" y="0"/>
                  <a:pt x="71" y="0"/>
                  <a:pt x="71" y="0"/>
                </a:cubicBezTo>
                <a:lnTo>
                  <a:pt x="263" y="0"/>
                </a:lnTo>
                <a:close/>
                <a:moveTo>
                  <a:pt x="166" y="263"/>
                </a:moveTo>
                <a:cubicBezTo>
                  <a:pt x="161" y="255"/>
                  <a:pt x="158" y="246"/>
                  <a:pt x="158" y="236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36"/>
                  <a:pt x="18" y="236"/>
                  <a:pt x="18" y="236"/>
                </a:cubicBezTo>
                <a:cubicBezTo>
                  <a:pt x="18" y="251"/>
                  <a:pt x="30" y="263"/>
                  <a:pt x="44" y="263"/>
                </a:cubicBezTo>
                <a:lnTo>
                  <a:pt x="166" y="263"/>
                </a:lnTo>
                <a:close/>
                <a:moveTo>
                  <a:pt x="244" y="18"/>
                </a:moveTo>
                <a:cubicBezTo>
                  <a:pt x="87" y="18"/>
                  <a:pt x="87" y="18"/>
                  <a:pt x="87" y="18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175" y="193"/>
                  <a:pt x="175" y="193"/>
                  <a:pt x="175" y="193"/>
                </a:cubicBezTo>
                <a:cubicBezTo>
                  <a:pt x="175" y="236"/>
                  <a:pt x="175" y="236"/>
                  <a:pt x="175" y="236"/>
                </a:cubicBezTo>
                <a:cubicBezTo>
                  <a:pt x="175" y="251"/>
                  <a:pt x="187" y="263"/>
                  <a:pt x="201" y="263"/>
                </a:cubicBezTo>
                <a:cubicBezTo>
                  <a:pt x="216" y="263"/>
                  <a:pt x="228" y="251"/>
                  <a:pt x="228" y="236"/>
                </a:cubicBezTo>
                <a:lnTo>
                  <a:pt x="244" y="18"/>
                </a:lnTo>
                <a:close/>
                <a:moveTo>
                  <a:pt x="131" y="123"/>
                </a:moveTo>
                <a:cubicBezTo>
                  <a:pt x="113" y="123"/>
                  <a:pt x="113" y="123"/>
                  <a:pt x="113" y="123"/>
                </a:cubicBezTo>
                <a:cubicBezTo>
                  <a:pt x="111" y="140"/>
                  <a:pt x="111" y="140"/>
                  <a:pt x="111" y="140"/>
                </a:cubicBezTo>
                <a:cubicBezTo>
                  <a:pt x="130" y="140"/>
                  <a:pt x="130" y="140"/>
                  <a:pt x="130" y="140"/>
                </a:cubicBezTo>
                <a:lnTo>
                  <a:pt x="131" y="123"/>
                </a:lnTo>
                <a:close/>
                <a:moveTo>
                  <a:pt x="203" y="105"/>
                </a:moveTo>
                <a:cubicBezTo>
                  <a:pt x="204" y="88"/>
                  <a:pt x="204" y="88"/>
                  <a:pt x="204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203" y="105"/>
                  <a:pt x="203" y="105"/>
                  <a:pt x="20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5905405" y="2571312"/>
            <a:ext cx="369807" cy="488645"/>
          </a:xfrm>
          <a:custGeom>
            <a:avLst/>
            <a:gdLst>
              <a:gd name="T0" fmla="*/ 105 w 210"/>
              <a:gd name="T1" fmla="*/ 0 h 280"/>
              <a:gd name="T2" fmla="*/ 0 w 210"/>
              <a:gd name="T3" fmla="*/ 105 h 280"/>
              <a:gd name="T4" fmla="*/ 105 w 210"/>
              <a:gd name="T5" fmla="*/ 280 h 280"/>
              <a:gd name="T6" fmla="*/ 210 w 210"/>
              <a:gd name="T7" fmla="*/ 105 h 280"/>
              <a:gd name="T8" fmla="*/ 105 w 210"/>
              <a:gd name="T9" fmla="*/ 0 h 280"/>
              <a:gd name="T10" fmla="*/ 105 w 210"/>
              <a:gd name="T11" fmla="*/ 175 h 280"/>
              <a:gd name="T12" fmla="*/ 35 w 210"/>
              <a:gd name="T13" fmla="*/ 105 h 280"/>
              <a:gd name="T14" fmla="*/ 105 w 210"/>
              <a:gd name="T15" fmla="*/ 35 h 280"/>
              <a:gd name="T16" fmla="*/ 175 w 210"/>
              <a:gd name="T17" fmla="*/ 105 h 280"/>
              <a:gd name="T18" fmla="*/ 105 w 210"/>
              <a:gd name="T19" fmla="*/ 17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80"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3"/>
                  <a:pt x="88" y="280"/>
                  <a:pt x="105" y="280"/>
                </a:cubicBezTo>
                <a:cubicBezTo>
                  <a:pt x="123" y="280"/>
                  <a:pt x="210" y="163"/>
                  <a:pt x="210" y="105"/>
                </a:cubicBezTo>
                <a:cubicBezTo>
                  <a:pt x="210" y="47"/>
                  <a:pt x="163" y="0"/>
                  <a:pt x="105" y="0"/>
                </a:cubicBezTo>
                <a:close/>
                <a:moveTo>
                  <a:pt x="105" y="175"/>
                </a:moveTo>
                <a:cubicBezTo>
                  <a:pt x="67" y="175"/>
                  <a:pt x="35" y="143"/>
                  <a:pt x="35" y="105"/>
                </a:cubicBezTo>
                <a:cubicBezTo>
                  <a:pt x="35" y="66"/>
                  <a:pt x="67" y="35"/>
                  <a:pt x="105" y="35"/>
                </a:cubicBezTo>
                <a:cubicBezTo>
                  <a:pt x="144" y="35"/>
                  <a:pt x="175" y="66"/>
                  <a:pt x="175" y="105"/>
                </a:cubicBezTo>
                <a:cubicBezTo>
                  <a:pt x="175" y="143"/>
                  <a:pt x="144" y="175"/>
                  <a:pt x="105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53141" y="1993935"/>
            <a:ext cx="1005403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全局组件</a:t>
            </a:r>
            <a:endParaRPr lang="zh-CN" altLang="en-US" dirty="0">
              <a:solidFill>
                <a:srgbClr val="124062"/>
              </a:solidFill>
              <a:effectLst/>
              <a:latin typeface="Bebas" pitchFamily="2" charset="0"/>
              <a:sym typeface="Bebas" pitchFamily="2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1417176" y="2293156"/>
            <a:ext cx="38094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所有的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实例中都可以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注意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先注册再初始化根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lvl="1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extend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基础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构造器，创建一个“子类”，参数是一个包含组件选项的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对象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。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注册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组件，传入一个扩展过的构造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器：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lvl="2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Vue.component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(‘my-component’,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Vue.extend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({}))</a:t>
            </a:r>
          </a:p>
          <a:p>
            <a:pPr marL="171450" lvl="1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注册组件，传入一个选项对象（自动调用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Vue.extend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Vue.component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(’my-component’,{})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81592" y="3567946"/>
            <a:ext cx="1005403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局部组件</a:t>
            </a:r>
            <a:endParaRPr lang="zh-CN" altLang="en-US" dirty="0">
              <a:solidFill>
                <a:srgbClr val="124062"/>
              </a:solidFill>
              <a:effectLst/>
              <a:latin typeface="Bebas" pitchFamily="2" charset="0"/>
              <a:sym typeface="Bebas" pitchFamily="2" charset="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7181593" y="3955628"/>
            <a:ext cx="33908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某个具体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实例中定义的，只能在这个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实例中使用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01287" y="4894291"/>
            <a:ext cx="784189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is</a:t>
            </a:r>
            <a:r>
              <a:rPr lang="zh-CN" altLang="en-US" dirty="0" smtClean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 特性</a:t>
            </a:r>
            <a:endParaRPr lang="zh-CN" altLang="en-US" dirty="0">
              <a:solidFill>
                <a:srgbClr val="124062"/>
              </a:solidFill>
              <a:effectLst/>
              <a:latin typeface="Bebas" pitchFamily="2" charset="0"/>
              <a:sym typeface="Bebas" pitchFamily="2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501288" y="5281973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某些特定标签中只能存在指定元素 如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ul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&gt;li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lvl="1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如果需要浏览器正常解析则需要使用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is</a:t>
            </a: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80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6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6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17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17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组件通讯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515552" y="1861359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515552" y="3581657"/>
            <a:ext cx="1584176" cy="1455946"/>
          </a:xfrm>
          <a:custGeom>
            <a:avLst/>
            <a:gdLst>
              <a:gd name="T0" fmla="*/ 593 w 593"/>
              <a:gd name="T1" fmla="*/ 248 h 545"/>
              <a:gd name="T2" fmla="*/ 295 w 593"/>
              <a:gd name="T3" fmla="*/ 545 h 545"/>
              <a:gd name="T4" fmla="*/ 0 w 593"/>
              <a:gd name="T5" fmla="*/ 248 h 545"/>
              <a:gd name="T6" fmla="*/ 0 w 593"/>
              <a:gd name="T7" fmla="*/ 0 h 545"/>
              <a:gd name="T8" fmla="*/ 295 w 593"/>
              <a:gd name="T9" fmla="*/ 297 h 545"/>
              <a:gd name="T10" fmla="*/ 593 w 593"/>
              <a:gd name="T11" fmla="*/ 0 h 545"/>
              <a:gd name="T12" fmla="*/ 593 w 593"/>
              <a:gd name="T13" fmla="*/ 24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5">
                <a:moveTo>
                  <a:pt x="593" y="248"/>
                </a:moveTo>
                <a:lnTo>
                  <a:pt x="295" y="545"/>
                </a:lnTo>
                <a:lnTo>
                  <a:pt x="0" y="248"/>
                </a:lnTo>
                <a:lnTo>
                  <a:pt x="0" y="0"/>
                </a:lnTo>
                <a:lnTo>
                  <a:pt x="295" y="297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2515552" y="5299287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014760" y="3621026"/>
            <a:ext cx="585763" cy="368946"/>
          </a:xfrm>
          <a:custGeom>
            <a:avLst/>
            <a:gdLst/>
            <a:ahLst/>
            <a:cxnLst/>
            <a:rect l="l" t="t" r="r" b="b"/>
            <a:pathLst>
              <a:path w="686185" h="432198">
                <a:moveTo>
                  <a:pt x="101600" y="338535"/>
                </a:moveTo>
                <a:lnTo>
                  <a:pt x="101600" y="432198"/>
                </a:lnTo>
                <a:lnTo>
                  <a:pt x="30163" y="432198"/>
                </a:lnTo>
                <a:lnTo>
                  <a:pt x="30163" y="402036"/>
                </a:lnTo>
                <a:close/>
                <a:moveTo>
                  <a:pt x="206375" y="236935"/>
                </a:moveTo>
                <a:lnTo>
                  <a:pt x="206375" y="432198"/>
                </a:lnTo>
                <a:lnTo>
                  <a:pt x="134938" y="432198"/>
                </a:lnTo>
                <a:lnTo>
                  <a:pt x="134938" y="305198"/>
                </a:lnTo>
                <a:close/>
                <a:moveTo>
                  <a:pt x="520700" y="187723"/>
                </a:moveTo>
                <a:lnTo>
                  <a:pt x="520700" y="432198"/>
                </a:lnTo>
                <a:lnTo>
                  <a:pt x="446088" y="432198"/>
                </a:lnTo>
                <a:lnTo>
                  <a:pt x="446088" y="255986"/>
                </a:lnTo>
                <a:close/>
                <a:moveTo>
                  <a:pt x="341313" y="176610"/>
                </a:moveTo>
                <a:lnTo>
                  <a:pt x="363538" y="198835"/>
                </a:lnTo>
                <a:lnTo>
                  <a:pt x="415925" y="255985"/>
                </a:lnTo>
                <a:lnTo>
                  <a:pt x="415925" y="432198"/>
                </a:lnTo>
                <a:lnTo>
                  <a:pt x="363538" y="432198"/>
                </a:lnTo>
                <a:lnTo>
                  <a:pt x="341313" y="432198"/>
                </a:lnTo>
                <a:close/>
                <a:moveTo>
                  <a:pt x="311150" y="140098"/>
                </a:moveTo>
                <a:lnTo>
                  <a:pt x="311150" y="143273"/>
                </a:lnTo>
                <a:lnTo>
                  <a:pt x="311150" y="432198"/>
                </a:lnTo>
                <a:lnTo>
                  <a:pt x="239713" y="432198"/>
                </a:lnTo>
                <a:lnTo>
                  <a:pt x="239713" y="206773"/>
                </a:lnTo>
                <a:close/>
                <a:moveTo>
                  <a:pt x="625475" y="90885"/>
                </a:moveTo>
                <a:lnTo>
                  <a:pt x="625475" y="432198"/>
                </a:lnTo>
                <a:lnTo>
                  <a:pt x="550863" y="432198"/>
                </a:lnTo>
                <a:lnTo>
                  <a:pt x="550863" y="157560"/>
                </a:lnTo>
                <a:close/>
                <a:moveTo>
                  <a:pt x="666509" y="976"/>
                </a:moveTo>
                <a:cubicBezTo>
                  <a:pt x="681486" y="-2777"/>
                  <a:pt x="688975" y="4730"/>
                  <a:pt x="685231" y="15991"/>
                </a:cubicBezTo>
                <a:cubicBezTo>
                  <a:pt x="681486" y="31005"/>
                  <a:pt x="677742" y="49774"/>
                  <a:pt x="673998" y="61034"/>
                </a:cubicBezTo>
                <a:lnTo>
                  <a:pt x="670253" y="64788"/>
                </a:lnTo>
                <a:cubicBezTo>
                  <a:pt x="666509" y="76049"/>
                  <a:pt x="659020" y="79803"/>
                  <a:pt x="651531" y="68542"/>
                </a:cubicBezTo>
                <a:cubicBezTo>
                  <a:pt x="644042" y="64788"/>
                  <a:pt x="640298" y="61034"/>
                  <a:pt x="640298" y="57281"/>
                </a:cubicBezTo>
                <a:cubicBezTo>
                  <a:pt x="640287" y="57291"/>
                  <a:pt x="638821" y="58656"/>
                  <a:pt x="430610" y="252470"/>
                </a:cubicBezTo>
                <a:cubicBezTo>
                  <a:pt x="430599" y="252458"/>
                  <a:pt x="429766" y="251578"/>
                  <a:pt x="363210" y="181151"/>
                </a:cubicBezTo>
                <a:cubicBezTo>
                  <a:pt x="363202" y="181142"/>
                  <a:pt x="362552" y="180444"/>
                  <a:pt x="310787" y="124846"/>
                </a:cubicBezTo>
                <a:cubicBezTo>
                  <a:pt x="310773" y="124860"/>
                  <a:pt x="308720" y="126761"/>
                  <a:pt x="14977" y="398861"/>
                </a:cubicBezTo>
                <a:cubicBezTo>
                  <a:pt x="14973" y="398858"/>
                  <a:pt x="14886" y="398792"/>
                  <a:pt x="13105" y="397454"/>
                </a:cubicBezTo>
                <a:lnTo>
                  <a:pt x="0" y="387600"/>
                </a:lnTo>
                <a:cubicBezTo>
                  <a:pt x="15" y="387586"/>
                  <a:pt x="2181" y="385572"/>
                  <a:pt x="310787" y="98571"/>
                </a:cubicBezTo>
                <a:cubicBezTo>
                  <a:pt x="310796" y="98580"/>
                  <a:pt x="311449" y="99281"/>
                  <a:pt x="363210" y="154875"/>
                </a:cubicBezTo>
                <a:cubicBezTo>
                  <a:pt x="363221" y="154887"/>
                  <a:pt x="364066" y="155781"/>
                  <a:pt x="430610" y="226194"/>
                </a:cubicBezTo>
                <a:cubicBezTo>
                  <a:pt x="430620" y="226185"/>
                  <a:pt x="432012" y="224897"/>
                  <a:pt x="625320" y="46020"/>
                </a:cubicBezTo>
                <a:cubicBezTo>
                  <a:pt x="621576" y="42266"/>
                  <a:pt x="621576" y="38513"/>
                  <a:pt x="617831" y="34759"/>
                </a:cubicBezTo>
                <a:lnTo>
                  <a:pt x="614087" y="31005"/>
                </a:lnTo>
                <a:cubicBezTo>
                  <a:pt x="606598" y="23498"/>
                  <a:pt x="610342" y="15991"/>
                  <a:pt x="621576" y="12237"/>
                </a:cubicBezTo>
                <a:cubicBezTo>
                  <a:pt x="636553" y="8484"/>
                  <a:pt x="655275" y="4730"/>
                  <a:pt x="666509" y="976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3096543" y="1861358"/>
            <a:ext cx="422195" cy="495300"/>
          </a:xfrm>
          <a:custGeom>
            <a:avLst/>
            <a:gdLst/>
            <a:ahLst/>
            <a:cxnLst/>
            <a:rect l="l" t="t" r="r" b="b"/>
            <a:pathLst>
              <a:path w="422194" h="495300">
                <a:moveTo>
                  <a:pt x="221309" y="211137"/>
                </a:moveTo>
                <a:cubicBezTo>
                  <a:pt x="228811" y="211137"/>
                  <a:pt x="236313" y="218615"/>
                  <a:pt x="236313" y="226093"/>
                </a:cubicBezTo>
                <a:cubicBezTo>
                  <a:pt x="236313" y="229832"/>
                  <a:pt x="236313" y="233571"/>
                  <a:pt x="232562" y="237310"/>
                </a:cubicBezTo>
                <a:cubicBezTo>
                  <a:pt x="232562" y="237310"/>
                  <a:pt x="232562" y="237310"/>
                  <a:pt x="243815" y="349480"/>
                </a:cubicBezTo>
                <a:cubicBezTo>
                  <a:pt x="243815" y="349480"/>
                  <a:pt x="243815" y="349480"/>
                  <a:pt x="221309" y="409304"/>
                </a:cubicBezTo>
                <a:cubicBezTo>
                  <a:pt x="221309" y="409304"/>
                  <a:pt x="221309" y="409304"/>
                  <a:pt x="262570" y="304612"/>
                </a:cubicBezTo>
                <a:cubicBezTo>
                  <a:pt x="262570" y="304612"/>
                  <a:pt x="262570" y="304612"/>
                  <a:pt x="300080" y="214876"/>
                </a:cubicBezTo>
                <a:cubicBezTo>
                  <a:pt x="300080" y="214876"/>
                  <a:pt x="300080" y="214876"/>
                  <a:pt x="333838" y="214876"/>
                </a:cubicBezTo>
                <a:cubicBezTo>
                  <a:pt x="352593" y="218615"/>
                  <a:pt x="390103" y="226093"/>
                  <a:pt x="408858" y="270961"/>
                </a:cubicBezTo>
                <a:cubicBezTo>
                  <a:pt x="423862" y="297134"/>
                  <a:pt x="423862" y="409304"/>
                  <a:pt x="420111" y="495300"/>
                </a:cubicBezTo>
                <a:cubicBezTo>
                  <a:pt x="420111" y="495300"/>
                  <a:pt x="420111" y="495300"/>
                  <a:pt x="352593" y="495300"/>
                </a:cubicBezTo>
                <a:cubicBezTo>
                  <a:pt x="352593" y="495300"/>
                  <a:pt x="352593" y="495300"/>
                  <a:pt x="348842" y="330785"/>
                </a:cubicBezTo>
                <a:cubicBezTo>
                  <a:pt x="348842" y="330785"/>
                  <a:pt x="348842" y="329850"/>
                  <a:pt x="347436" y="329383"/>
                </a:cubicBezTo>
                <a:lnTo>
                  <a:pt x="337589" y="330785"/>
                </a:lnTo>
                <a:lnTo>
                  <a:pt x="333838" y="327046"/>
                </a:lnTo>
                <a:cubicBezTo>
                  <a:pt x="333838" y="327046"/>
                  <a:pt x="333838" y="327046"/>
                  <a:pt x="337589" y="495300"/>
                </a:cubicBezTo>
                <a:cubicBezTo>
                  <a:pt x="337589" y="495300"/>
                  <a:pt x="337589" y="495300"/>
                  <a:pt x="213807" y="495300"/>
                </a:cubicBezTo>
                <a:cubicBezTo>
                  <a:pt x="213807" y="495300"/>
                  <a:pt x="213807" y="495300"/>
                  <a:pt x="86273" y="495300"/>
                </a:cubicBezTo>
                <a:cubicBezTo>
                  <a:pt x="86273" y="495300"/>
                  <a:pt x="86273" y="495300"/>
                  <a:pt x="86273" y="330785"/>
                </a:cubicBezTo>
                <a:cubicBezTo>
                  <a:pt x="75050" y="327056"/>
                  <a:pt x="75020" y="330765"/>
                  <a:pt x="75020" y="330785"/>
                </a:cubicBezTo>
                <a:cubicBezTo>
                  <a:pt x="75020" y="330785"/>
                  <a:pt x="75020" y="330785"/>
                  <a:pt x="71269" y="495300"/>
                </a:cubicBezTo>
                <a:cubicBezTo>
                  <a:pt x="71269" y="495300"/>
                  <a:pt x="71269" y="495300"/>
                  <a:pt x="0" y="495300"/>
                </a:cubicBezTo>
                <a:cubicBezTo>
                  <a:pt x="0" y="409304"/>
                  <a:pt x="0" y="297134"/>
                  <a:pt x="11253" y="270961"/>
                </a:cubicBezTo>
                <a:cubicBezTo>
                  <a:pt x="22506" y="233571"/>
                  <a:pt x="56265" y="218615"/>
                  <a:pt x="86273" y="214876"/>
                </a:cubicBezTo>
                <a:cubicBezTo>
                  <a:pt x="86273" y="214876"/>
                  <a:pt x="86273" y="214876"/>
                  <a:pt x="142538" y="214876"/>
                </a:cubicBezTo>
                <a:cubicBezTo>
                  <a:pt x="142538" y="214876"/>
                  <a:pt x="142538" y="214876"/>
                  <a:pt x="180048" y="300873"/>
                </a:cubicBezTo>
                <a:cubicBezTo>
                  <a:pt x="180048" y="300873"/>
                  <a:pt x="180048" y="300873"/>
                  <a:pt x="195052" y="345741"/>
                </a:cubicBezTo>
                <a:cubicBezTo>
                  <a:pt x="195052" y="345741"/>
                  <a:pt x="195052" y="345741"/>
                  <a:pt x="206305" y="237310"/>
                </a:cubicBezTo>
                <a:cubicBezTo>
                  <a:pt x="206305" y="233571"/>
                  <a:pt x="202554" y="229832"/>
                  <a:pt x="202554" y="226093"/>
                </a:cubicBezTo>
                <a:cubicBezTo>
                  <a:pt x="202554" y="222354"/>
                  <a:pt x="206305" y="214876"/>
                  <a:pt x="213807" y="214876"/>
                </a:cubicBezTo>
                <a:cubicBezTo>
                  <a:pt x="213807" y="211137"/>
                  <a:pt x="217558" y="211137"/>
                  <a:pt x="221309" y="211137"/>
                </a:cubicBezTo>
                <a:close/>
                <a:moveTo>
                  <a:pt x="213438" y="0"/>
                </a:moveTo>
                <a:lnTo>
                  <a:pt x="220954" y="0"/>
                </a:lnTo>
                <a:cubicBezTo>
                  <a:pt x="269810" y="0"/>
                  <a:pt x="311150" y="41474"/>
                  <a:pt x="311150" y="90488"/>
                </a:cubicBezTo>
                <a:cubicBezTo>
                  <a:pt x="311150" y="139502"/>
                  <a:pt x="269810" y="180975"/>
                  <a:pt x="220954" y="180975"/>
                </a:cubicBezTo>
                <a:cubicBezTo>
                  <a:pt x="217196" y="180975"/>
                  <a:pt x="213438" y="180975"/>
                  <a:pt x="213438" y="177205"/>
                </a:cubicBezTo>
                <a:cubicBezTo>
                  <a:pt x="164582" y="173435"/>
                  <a:pt x="127000" y="135731"/>
                  <a:pt x="127000" y="90488"/>
                </a:cubicBezTo>
                <a:cubicBezTo>
                  <a:pt x="127000" y="41474"/>
                  <a:pt x="164582" y="3771"/>
                  <a:pt x="213438" y="0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2"/>
          <p:cNvSpPr>
            <a:spLocks noEditPoints="1"/>
          </p:cNvSpPr>
          <p:nvPr/>
        </p:nvSpPr>
        <p:spPr bwMode="auto">
          <a:xfrm>
            <a:off x="3149378" y="5344992"/>
            <a:ext cx="316527" cy="548814"/>
          </a:xfrm>
          <a:custGeom>
            <a:avLst/>
            <a:gdLst>
              <a:gd name="T0" fmla="*/ 45 w 105"/>
              <a:gd name="T1" fmla="*/ 139 h 182"/>
              <a:gd name="T2" fmla="*/ 45 w 105"/>
              <a:gd name="T3" fmla="*/ 96 h 182"/>
              <a:gd name="T4" fmla="*/ 14 w 105"/>
              <a:gd name="T5" fmla="*/ 79 h 182"/>
              <a:gd name="T6" fmla="*/ 4 w 105"/>
              <a:gd name="T7" fmla="*/ 51 h 182"/>
              <a:gd name="T8" fmla="*/ 15 w 105"/>
              <a:gd name="T9" fmla="*/ 23 h 182"/>
              <a:gd name="T10" fmla="*/ 45 w 105"/>
              <a:gd name="T11" fmla="*/ 10 h 182"/>
              <a:gd name="T12" fmla="*/ 45 w 105"/>
              <a:gd name="T13" fmla="*/ 0 h 182"/>
              <a:gd name="T14" fmla="*/ 60 w 105"/>
              <a:gd name="T15" fmla="*/ 0 h 182"/>
              <a:gd name="T16" fmla="*/ 60 w 105"/>
              <a:gd name="T17" fmla="*/ 10 h 182"/>
              <a:gd name="T18" fmla="*/ 87 w 105"/>
              <a:gd name="T19" fmla="*/ 21 h 182"/>
              <a:gd name="T20" fmla="*/ 100 w 105"/>
              <a:gd name="T21" fmla="*/ 45 h 182"/>
              <a:gd name="T22" fmla="*/ 73 w 105"/>
              <a:gd name="T23" fmla="*/ 49 h 182"/>
              <a:gd name="T24" fmla="*/ 60 w 105"/>
              <a:gd name="T25" fmla="*/ 32 h 182"/>
              <a:gd name="T26" fmla="*/ 60 w 105"/>
              <a:gd name="T27" fmla="*/ 72 h 182"/>
              <a:gd name="T28" fmla="*/ 95 w 105"/>
              <a:gd name="T29" fmla="*/ 89 h 182"/>
              <a:gd name="T30" fmla="*/ 105 w 105"/>
              <a:gd name="T31" fmla="*/ 116 h 182"/>
              <a:gd name="T32" fmla="*/ 93 w 105"/>
              <a:gd name="T33" fmla="*/ 147 h 182"/>
              <a:gd name="T34" fmla="*/ 60 w 105"/>
              <a:gd name="T35" fmla="*/ 163 h 182"/>
              <a:gd name="T36" fmla="*/ 60 w 105"/>
              <a:gd name="T37" fmla="*/ 182 h 182"/>
              <a:gd name="T38" fmla="*/ 45 w 105"/>
              <a:gd name="T39" fmla="*/ 182 h 182"/>
              <a:gd name="T40" fmla="*/ 45 w 105"/>
              <a:gd name="T41" fmla="*/ 163 h 182"/>
              <a:gd name="T42" fmla="*/ 14 w 105"/>
              <a:gd name="T43" fmla="*/ 150 h 182"/>
              <a:gd name="T44" fmla="*/ 0 w 105"/>
              <a:gd name="T45" fmla="*/ 119 h 182"/>
              <a:gd name="T46" fmla="*/ 28 w 105"/>
              <a:gd name="T47" fmla="*/ 116 h 182"/>
              <a:gd name="T48" fmla="*/ 34 w 105"/>
              <a:gd name="T49" fmla="*/ 130 h 182"/>
              <a:gd name="T50" fmla="*/ 45 w 105"/>
              <a:gd name="T51" fmla="*/ 139 h 182"/>
              <a:gd name="T52" fmla="*/ 45 w 105"/>
              <a:gd name="T53" fmla="*/ 32 h 182"/>
              <a:gd name="T54" fmla="*/ 35 w 105"/>
              <a:gd name="T55" fmla="*/ 39 h 182"/>
              <a:gd name="T56" fmla="*/ 31 w 105"/>
              <a:gd name="T57" fmla="*/ 50 h 182"/>
              <a:gd name="T58" fmla="*/ 34 w 105"/>
              <a:gd name="T59" fmla="*/ 60 h 182"/>
              <a:gd name="T60" fmla="*/ 45 w 105"/>
              <a:gd name="T61" fmla="*/ 67 h 182"/>
              <a:gd name="T62" fmla="*/ 45 w 105"/>
              <a:gd name="T63" fmla="*/ 32 h 182"/>
              <a:gd name="T64" fmla="*/ 60 w 105"/>
              <a:gd name="T65" fmla="*/ 140 h 182"/>
              <a:gd name="T66" fmla="*/ 73 w 105"/>
              <a:gd name="T67" fmla="*/ 133 h 182"/>
              <a:gd name="T68" fmla="*/ 78 w 105"/>
              <a:gd name="T69" fmla="*/ 120 h 182"/>
              <a:gd name="T70" fmla="*/ 74 w 105"/>
              <a:gd name="T71" fmla="*/ 108 h 182"/>
              <a:gd name="T72" fmla="*/ 60 w 105"/>
              <a:gd name="T73" fmla="*/ 101 h 182"/>
              <a:gd name="T74" fmla="*/ 60 w 105"/>
              <a:gd name="T75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82">
                <a:moveTo>
                  <a:pt x="45" y="139"/>
                </a:moveTo>
                <a:cubicBezTo>
                  <a:pt x="45" y="96"/>
                  <a:pt x="45" y="96"/>
                  <a:pt x="45" y="96"/>
                </a:cubicBezTo>
                <a:cubicBezTo>
                  <a:pt x="31" y="92"/>
                  <a:pt x="20" y="87"/>
                  <a:pt x="14" y="79"/>
                </a:cubicBezTo>
                <a:cubicBezTo>
                  <a:pt x="7" y="71"/>
                  <a:pt x="4" y="62"/>
                  <a:pt x="4" y="51"/>
                </a:cubicBezTo>
                <a:cubicBezTo>
                  <a:pt x="4" y="40"/>
                  <a:pt x="8" y="30"/>
                  <a:pt x="15" y="23"/>
                </a:cubicBezTo>
                <a:cubicBezTo>
                  <a:pt x="22" y="15"/>
                  <a:pt x="32" y="11"/>
                  <a:pt x="45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72" y="11"/>
                  <a:pt x="81" y="15"/>
                  <a:pt x="87" y="21"/>
                </a:cubicBezTo>
                <a:cubicBezTo>
                  <a:pt x="94" y="27"/>
                  <a:pt x="99" y="35"/>
                  <a:pt x="100" y="45"/>
                </a:cubicBezTo>
                <a:cubicBezTo>
                  <a:pt x="73" y="49"/>
                  <a:pt x="73" y="49"/>
                  <a:pt x="73" y="49"/>
                </a:cubicBezTo>
                <a:cubicBezTo>
                  <a:pt x="71" y="41"/>
                  <a:pt x="67" y="35"/>
                  <a:pt x="60" y="32"/>
                </a:cubicBezTo>
                <a:cubicBezTo>
                  <a:pt x="60" y="72"/>
                  <a:pt x="60" y="72"/>
                  <a:pt x="60" y="72"/>
                </a:cubicBezTo>
                <a:cubicBezTo>
                  <a:pt x="77" y="76"/>
                  <a:pt x="89" y="82"/>
                  <a:pt x="95" y="89"/>
                </a:cubicBezTo>
                <a:cubicBezTo>
                  <a:pt x="102" y="96"/>
                  <a:pt x="105" y="105"/>
                  <a:pt x="105" y="116"/>
                </a:cubicBezTo>
                <a:cubicBezTo>
                  <a:pt x="105" y="128"/>
                  <a:pt x="101" y="139"/>
                  <a:pt x="93" y="147"/>
                </a:cubicBezTo>
                <a:cubicBezTo>
                  <a:pt x="85" y="156"/>
                  <a:pt x="74" y="161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2" y="162"/>
                  <a:pt x="22" y="157"/>
                  <a:pt x="14" y="150"/>
                </a:cubicBezTo>
                <a:cubicBezTo>
                  <a:pt x="7" y="143"/>
                  <a:pt x="2" y="132"/>
                  <a:pt x="0" y="119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22"/>
                  <a:pt x="31" y="126"/>
                  <a:pt x="34" y="130"/>
                </a:cubicBezTo>
                <a:cubicBezTo>
                  <a:pt x="37" y="134"/>
                  <a:pt x="41" y="137"/>
                  <a:pt x="45" y="139"/>
                </a:cubicBezTo>
                <a:close/>
                <a:moveTo>
                  <a:pt x="45" y="32"/>
                </a:moveTo>
                <a:cubicBezTo>
                  <a:pt x="40" y="33"/>
                  <a:pt x="37" y="36"/>
                  <a:pt x="35" y="39"/>
                </a:cubicBezTo>
                <a:cubicBezTo>
                  <a:pt x="32" y="42"/>
                  <a:pt x="31" y="46"/>
                  <a:pt x="31" y="50"/>
                </a:cubicBezTo>
                <a:cubicBezTo>
                  <a:pt x="31" y="53"/>
                  <a:pt x="32" y="57"/>
                  <a:pt x="34" y="60"/>
                </a:cubicBezTo>
                <a:cubicBezTo>
                  <a:pt x="36" y="63"/>
                  <a:pt x="40" y="65"/>
                  <a:pt x="45" y="67"/>
                </a:cubicBezTo>
                <a:lnTo>
                  <a:pt x="45" y="32"/>
                </a:lnTo>
                <a:close/>
                <a:moveTo>
                  <a:pt x="60" y="140"/>
                </a:moveTo>
                <a:cubicBezTo>
                  <a:pt x="66" y="139"/>
                  <a:pt x="70" y="137"/>
                  <a:pt x="73" y="133"/>
                </a:cubicBezTo>
                <a:cubicBezTo>
                  <a:pt x="77" y="129"/>
                  <a:pt x="78" y="125"/>
                  <a:pt x="78" y="120"/>
                </a:cubicBezTo>
                <a:cubicBezTo>
                  <a:pt x="78" y="115"/>
                  <a:pt x="77" y="111"/>
                  <a:pt x="74" y="108"/>
                </a:cubicBezTo>
                <a:cubicBezTo>
                  <a:pt x="71" y="105"/>
                  <a:pt x="67" y="102"/>
                  <a:pt x="60" y="101"/>
                </a:cubicBezTo>
                <a:lnTo>
                  <a:pt x="60" y="1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4502997" y="2349789"/>
            <a:ext cx="4997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通过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子组件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属性来传递数据 </a:t>
            </a:r>
            <a:r>
              <a:rPr lang="mr-I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是一个数组。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属性的值必须在组件中通过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属性显示指定，否则不会生效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传递过来的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属性的用法与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data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属性的用法相同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如果需要往子组件中传递父组件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data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中的数据，需要加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TextBox 28"/>
          <p:cNvSpPr txBox="1"/>
          <p:nvPr/>
        </p:nvSpPr>
        <p:spPr>
          <a:xfrm>
            <a:off x="4491119" y="1964324"/>
            <a:ext cx="1620957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父组件到子组件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4502997" y="3734128"/>
            <a:ext cx="4997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组件给子组件传递一个函数，由子组件调用这个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函数。通过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中的自定义事件（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v-on:cunstomFn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=“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fn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”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步骤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1.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父组件中定义方法 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parentFn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。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组件引入的标签中绑定自定义事件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自定义事件名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=“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父组件中的方法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”==&gt;@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pfn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=“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parentFn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”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。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3.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子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组件中通过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$emit()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触发自定义事件，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this.$emit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pfn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参数列表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30"/>
          <p:cNvSpPr txBox="1"/>
          <p:nvPr/>
        </p:nvSpPr>
        <p:spPr>
          <a:xfrm>
            <a:off x="4491119" y="3412016"/>
            <a:ext cx="1620957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子组件到父组件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1" name="TextBox 31"/>
          <p:cNvSpPr txBox="1"/>
          <p:nvPr/>
        </p:nvSpPr>
        <p:spPr>
          <a:xfrm>
            <a:off x="4502997" y="5483164"/>
            <a:ext cx="4997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简单的场景下，可以使用一个空的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实例作为事件总线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lvl="1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$on():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绑定自定义事件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lvl="1" indent="-171450">
              <a:lnSpc>
                <a:spcPct val="150000"/>
              </a:lnSpc>
              <a:buFont typeface="Arial" charset="0"/>
              <a:buChar char="•"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32"/>
          <p:cNvSpPr txBox="1"/>
          <p:nvPr/>
        </p:nvSpPr>
        <p:spPr>
          <a:xfrm>
            <a:off x="4502997" y="5119785"/>
            <a:ext cx="1620957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非父子组件通讯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cxnSp>
        <p:nvCxnSpPr>
          <p:cNvPr id="25" name="直接箭头连接符 24"/>
          <p:cNvCxnSpPr>
            <a:stCxn id="11" idx="1"/>
          </p:cNvCxnSpPr>
          <p:nvPr/>
        </p:nvCxnSpPr>
        <p:spPr>
          <a:xfrm>
            <a:off x="3303634" y="3319975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1"/>
          </p:cNvCxnSpPr>
          <p:nvPr/>
        </p:nvCxnSpPr>
        <p:spPr>
          <a:xfrm>
            <a:off x="3303634" y="5037603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1"/>
          </p:cNvCxnSpPr>
          <p:nvPr/>
        </p:nvCxnSpPr>
        <p:spPr>
          <a:xfrm>
            <a:off x="3303634" y="675790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27906" y="5211456"/>
            <a:ext cx="2355132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var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bus = new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Vue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//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在组件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绑定自定义事件</a:t>
            </a:r>
          </a:p>
          <a:p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bus.$on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('id-selected', function (id) {</a:t>
            </a:r>
          </a:p>
          <a:p>
            <a:r>
              <a:rPr lang="mr-I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// ...</a:t>
            </a:r>
          </a:p>
          <a:p>
            <a:r>
              <a:rPr lang="mr-I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})</a:t>
            </a:r>
          </a:p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//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触发组件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中的事件</a:t>
            </a:r>
          </a:p>
          <a:p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bus.$emit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('id-selected', 1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013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路由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Straight Connector 53"/>
          <p:cNvCxnSpPr/>
          <p:nvPr/>
        </p:nvCxnSpPr>
        <p:spPr>
          <a:xfrm>
            <a:off x="2466641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2" name="Straight Connector 56"/>
          <p:cNvCxnSpPr/>
          <p:nvPr/>
        </p:nvCxnSpPr>
        <p:spPr>
          <a:xfrm>
            <a:off x="4319616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3" name="Straight Connector 57"/>
          <p:cNvCxnSpPr/>
          <p:nvPr/>
        </p:nvCxnSpPr>
        <p:spPr>
          <a:xfrm>
            <a:off x="7929596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Straight Connector 58"/>
          <p:cNvCxnSpPr/>
          <p:nvPr/>
        </p:nvCxnSpPr>
        <p:spPr>
          <a:xfrm>
            <a:off x="9781631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Straight Connector 45"/>
          <p:cNvCxnSpPr/>
          <p:nvPr/>
        </p:nvCxnSpPr>
        <p:spPr>
          <a:xfrm>
            <a:off x="6129683" y="3740138"/>
            <a:ext cx="0" cy="692584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6" name="Straight Connector 7"/>
          <p:cNvCxnSpPr/>
          <p:nvPr/>
        </p:nvCxnSpPr>
        <p:spPr>
          <a:xfrm>
            <a:off x="2466641" y="3978394"/>
            <a:ext cx="731498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Oval 22"/>
          <p:cNvSpPr/>
          <p:nvPr/>
        </p:nvSpPr>
        <p:spPr>
          <a:xfrm>
            <a:off x="5418684" y="2363372"/>
            <a:ext cx="1376407" cy="137676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</a:t>
            </a:r>
            <a:r>
              <a:rPr lang="en-US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-router</a:t>
            </a:r>
            <a:endParaRPr 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Oval 13"/>
          <p:cNvSpPr/>
          <p:nvPr/>
        </p:nvSpPr>
        <p:spPr>
          <a:xfrm>
            <a:off x="5769469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6"/>
          <p:cNvSpPr>
            <a:spLocks noChangeAspect="1" noChangeArrowheads="1"/>
          </p:cNvSpPr>
          <p:nvPr/>
        </p:nvSpPr>
        <p:spPr bwMode="auto">
          <a:xfrm>
            <a:off x="5954148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204"/>
          <p:cNvSpPr>
            <a:spLocks noEditPoints="1"/>
          </p:cNvSpPr>
          <p:nvPr/>
        </p:nvSpPr>
        <p:spPr bwMode="auto">
          <a:xfrm>
            <a:off x="9361749" y="2134101"/>
            <a:ext cx="399756" cy="1606039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200"/>
          <p:cNvSpPr>
            <a:spLocks noEditPoints="1"/>
          </p:cNvSpPr>
          <p:nvPr/>
        </p:nvSpPr>
        <p:spPr bwMode="auto">
          <a:xfrm>
            <a:off x="2477735" y="2132119"/>
            <a:ext cx="508891" cy="1608020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Oval 13"/>
          <p:cNvSpPr/>
          <p:nvPr/>
        </p:nvSpPr>
        <p:spPr>
          <a:xfrm>
            <a:off x="2106427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 noChangeAspect="1" noChangeArrowheads="1"/>
          </p:cNvSpPr>
          <p:nvPr/>
        </p:nvSpPr>
        <p:spPr bwMode="auto">
          <a:xfrm>
            <a:off x="2291107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3"/>
          <p:cNvSpPr/>
          <p:nvPr/>
        </p:nvSpPr>
        <p:spPr>
          <a:xfrm>
            <a:off x="3971103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46"/>
          <p:cNvSpPr>
            <a:spLocks noChangeAspect="1" noChangeArrowheads="1"/>
          </p:cNvSpPr>
          <p:nvPr/>
        </p:nvSpPr>
        <p:spPr bwMode="auto">
          <a:xfrm>
            <a:off x="4155781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3"/>
          <p:cNvSpPr/>
          <p:nvPr/>
        </p:nvSpPr>
        <p:spPr>
          <a:xfrm>
            <a:off x="7579534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46"/>
          <p:cNvSpPr>
            <a:spLocks noChangeAspect="1" noChangeArrowheads="1"/>
          </p:cNvSpPr>
          <p:nvPr/>
        </p:nvSpPr>
        <p:spPr bwMode="auto">
          <a:xfrm>
            <a:off x="7764213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3"/>
          <p:cNvSpPr/>
          <p:nvPr/>
        </p:nvSpPr>
        <p:spPr>
          <a:xfrm>
            <a:off x="9432509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46"/>
          <p:cNvSpPr>
            <a:spLocks noChangeAspect="1" noChangeArrowheads="1"/>
          </p:cNvSpPr>
          <p:nvPr/>
        </p:nvSpPr>
        <p:spPr bwMode="auto">
          <a:xfrm>
            <a:off x="9617188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60007" y="5314640"/>
            <a:ext cx="1426619" cy="600568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hash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和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component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的对应关系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4683" y="5314640"/>
            <a:ext cx="126684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重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定向：将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path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重定向到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redirect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：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{path:’/’,redirect:’/home’}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47514" y="5314640"/>
            <a:ext cx="1524736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路由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导航高亮：当前匹配的导航链接，会自动添加固定类名。配置：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linkActiveClass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95091" y="5314640"/>
            <a:ext cx="1322925" cy="854484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匹配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路由模式：配置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mode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：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hash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history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abstract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99962" y="5314640"/>
            <a:ext cx="3892038" cy="1531592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new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Router({</a:t>
            </a:r>
          </a:p>
          <a:p>
            <a:r>
              <a:rPr lang="mr-IN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 </a:t>
            </a:r>
            <a:r>
              <a:rPr lang="mr-IN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routers</a:t>
            </a:r>
            <a:r>
              <a:rPr lang="mr-IN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:[],</a:t>
            </a: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mode: "hash", //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默认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hash | history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可以达到隐藏地址栏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hash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值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| abstract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，如果发现没有浏览器的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API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则强制进入</a:t>
            </a: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linkActiveClass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 : "now" //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当前匹配的导航链接将被自动添加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now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类</a:t>
            </a:r>
          </a:p>
          <a:p>
            <a:r>
              <a:rPr lang="mr-IN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</a:rPr>
              <a:t>})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cxnSp>
        <p:nvCxnSpPr>
          <p:cNvPr id="3" name="曲线连接符 2"/>
          <p:cNvCxnSpPr/>
          <p:nvPr/>
        </p:nvCxnSpPr>
        <p:spPr>
          <a:xfrm flipV="1">
            <a:off x="2986626" y="2262334"/>
            <a:ext cx="6375123" cy="1200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15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536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Vue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 </a:t>
            </a:r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双向绑定原理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Oval 6"/>
          <p:cNvSpPr/>
          <p:nvPr/>
        </p:nvSpPr>
        <p:spPr>
          <a:xfrm>
            <a:off x="1238813" y="258480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8"/>
          <p:cNvSpPr/>
          <p:nvPr/>
        </p:nvSpPr>
        <p:spPr>
          <a:xfrm>
            <a:off x="1999043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2493456" y="349585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实现数据绑定</a:t>
            </a:r>
            <a:endParaRPr lang="zh-CN" altLang="en-US" sz="14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361672" y="2190465"/>
            <a:ext cx="3175591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数据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劫持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: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vue.js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 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则是采用数据劫持结合发布者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-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订阅者模式的方式，通过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Object.defineProperty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()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来劫持各个属性的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setter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getter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，在数据变动时发布消息给订阅者，触发相应的监听回调。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5" name="Oval 11"/>
          <p:cNvSpPr/>
          <p:nvPr/>
        </p:nvSpPr>
        <p:spPr>
          <a:xfrm>
            <a:off x="2887236" y="4714860"/>
            <a:ext cx="1254643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3"/>
          <p:cNvSpPr/>
          <p:nvPr/>
        </p:nvSpPr>
        <p:spPr>
          <a:xfrm>
            <a:off x="364746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4414950" y="57445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数据监听器</a:t>
            </a:r>
            <a:endParaRPr lang="zh-CN" altLang="en-US" sz="14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4268077" y="4926934"/>
            <a:ext cx="317559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数据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监听器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Observer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，能够对数据对象的所有属性进行监听，如有变动可拿到最新值并通知订阅者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9" name="Oval 16"/>
          <p:cNvSpPr/>
          <p:nvPr/>
        </p:nvSpPr>
        <p:spPr>
          <a:xfrm>
            <a:off x="5645385" y="258480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Oval 18"/>
          <p:cNvSpPr/>
          <p:nvPr/>
        </p:nvSpPr>
        <p:spPr>
          <a:xfrm>
            <a:off x="6405615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7174278" y="349585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指令解析器</a:t>
            </a:r>
            <a:endParaRPr lang="zh-CN" altLang="en-US" sz="14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7068785" y="2651984"/>
            <a:ext cx="317559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指令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解析器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Compile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，对每个元素节点的指令进行扫描和解析，根据指令模板替换数据，以及绑定相应的更新函数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25" name="Oval 21"/>
          <p:cNvSpPr/>
          <p:nvPr/>
        </p:nvSpPr>
        <p:spPr>
          <a:xfrm>
            <a:off x="7551385" y="4714860"/>
            <a:ext cx="1254643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Oval 23"/>
          <p:cNvSpPr/>
          <p:nvPr/>
        </p:nvSpPr>
        <p:spPr>
          <a:xfrm>
            <a:off x="831161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4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8974268" y="4921378"/>
            <a:ext cx="315574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连接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Observer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Compile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的桥梁，能够订阅并收到每个属性变动的通知，执行指令绑定的相应回调函数，从而更新视图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cxnSp>
        <p:nvCxnSpPr>
          <p:cNvPr id="31" name="Straight Arrow Connector 26"/>
          <p:cNvCxnSpPr>
            <a:stCxn id="12" idx="5"/>
            <a:endCxn id="15" idx="1"/>
          </p:cNvCxnSpPr>
          <p:nvPr/>
        </p:nvCxnSpPr>
        <p:spPr>
          <a:xfrm>
            <a:off x="2330298" y="3976656"/>
            <a:ext cx="740677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/>
          <p:nvPr/>
        </p:nvCxnSpPr>
        <p:spPr>
          <a:xfrm flipV="1">
            <a:off x="3976633" y="3655708"/>
            <a:ext cx="1829633" cy="12015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8"/>
          <p:cNvCxnSpPr>
            <a:stCxn id="20" idx="5"/>
            <a:endCxn id="25" idx="1"/>
          </p:cNvCxnSpPr>
          <p:nvPr/>
        </p:nvCxnSpPr>
        <p:spPr>
          <a:xfrm>
            <a:off x="6736870" y="3976656"/>
            <a:ext cx="998255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/>
          <p:cNvSpPr txBox="1"/>
          <p:nvPr/>
        </p:nvSpPr>
        <p:spPr>
          <a:xfrm>
            <a:off x="9067948" y="57445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连接桥梁</a:t>
            </a:r>
            <a:endParaRPr lang="zh-CN" altLang="en-US" sz="14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35" name="Freeform 28"/>
          <p:cNvSpPr>
            <a:spLocks noEditPoints="1"/>
          </p:cNvSpPr>
          <p:nvPr/>
        </p:nvSpPr>
        <p:spPr bwMode="auto">
          <a:xfrm>
            <a:off x="7931095" y="5094570"/>
            <a:ext cx="495223" cy="495222"/>
          </a:xfrm>
          <a:custGeom>
            <a:avLst/>
            <a:gdLst>
              <a:gd name="T0" fmla="*/ 86 w 127"/>
              <a:gd name="T1" fmla="*/ 19 h 127"/>
              <a:gd name="T2" fmla="*/ 81 w 127"/>
              <a:gd name="T3" fmla="*/ 15 h 127"/>
              <a:gd name="T4" fmla="*/ 115 w 127"/>
              <a:gd name="T5" fmla="*/ 61 h 127"/>
              <a:gd name="T6" fmla="*/ 127 w 127"/>
              <a:gd name="T7" fmla="*/ 61 h 127"/>
              <a:gd name="T8" fmla="*/ 107 w 127"/>
              <a:gd name="T9" fmla="*/ 80 h 127"/>
              <a:gd name="T10" fmla="*/ 88 w 127"/>
              <a:gd name="T11" fmla="*/ 61 h 127"/>
              <a:gd name="T12" fmla="*/ 99 w 127"/>
              <a:gd name="T13" fmla="*/ 61 h 127"/>
              <a:gd name="T14" fmla="*/ 76 w 127"/>
              <a:gd name="T15" fmla="*/ 30 h 127"/>
              <a:gd name="T16" fmla="*/ 86 w 127"/>
              <a:gd name="T17" fmla="*/ 19 h 127"/>
              <a:gd name="T18" fmla="*/ 97 w 127"/>
              <a:gd name="T19" fmla="*/ 76 h 127"/>
              <a:gd name="T20" fmla="*/ 66 w 127"/>
              <a:gd name="T21" fmla="*/ 99 h 127"/>
              <a:gd name="T22" fmla="*/ 66 w 127"/>
              <a:gd name="T23" fmla="*/ 88 h 127"/>
              <a:gd name="T24" fmla="*/ 47 w 127"/>
              <a:gd name="T25" fmla="*/ 107 h 127"/>
              <a:gd name="T26" fmla="*/ 66 w 127"/>
              <a:gd name="T27" fmla="*/ 127 h 127"/>
              <a:gd name="T28" fmla="*/ 66 w 127"/>
              <a:gd name="T29" fmla="*/ 115 h 127"/>
              <a:gd name="T30" fmla="*/ 112 w 127"/>
              <a:gd name="T31" fmla="*/ 81 h 127"/>
              <a:gd name="T32" fmla="*/ 107 w 127"/>
              <a:gd name="T33" fmla="*/ 86 h 127"/>
              <a:gd name="T34" fmla="*/ 97 w 127"/>
              <a:gd name="T35" fmla="*/ 76 h 127"/>
              <a:gd name="T36" fmla="*/ 51 w 127"/>
              <a:gd name="T37" fmla="*/ 97 h 127"/>
              <a:gd name="T38" fmla="*/ 28 w 127"/>
              <a:gd name="T39" fmla="*/ 66 h 127"/>
              <a:gd name="T40" fmla="*/ 39 w 127"/>
              <a:gd name="T41" fmla="*/ 66 h 127"/>
              <a:gd name="T42" fmla="*/ 19 w 127"/>
              <a:gd name="T43" fmla="*/ 47 h 127"/>
              <a:gd name="T44" fmla="*/ 0 w 127"/>
              <a:gd name="T45" fmla="*/ 66 h 127"/>
              <a:gd name="T46" fmla="*/ 12 w 127"/>
              <a:gd name="T47" fmla="*/ 66 h 127"/>
              <a:gd name="T48" fmla="*/ 46 w 127"/>
              <a:gd name="T49" fmla="*/ 112 h 127"/>
              <a:gd name="T50" fmla="*/ 41 w 127"/>
              <a:gd name="T51" fmla="*/ 107 h 127"/>
              <a:gd name="T52" fmla="*/ 51 w 127"/>
              <a:gd name="T53" fmla="*/ 97 h 127"/>
              <a:gd name="T54" fmla="*/ 30 w 127"/>
              <a:gd name="T55" fmla="*/ 51 h 127"/>
              <a:gd name="T56" fmla="*/ 61 w 127"/>
              <a:gd name="T57" fmla="*/ 28 h 127"/>
              <a:gd name="T58" fmla="*/ 61 w 127"/>
              <a:gd name="T59" fmla="*/ 39 h 127"/>
              <a:gd name="T60" fmla="*/ 80 w 127"/>
              <a:gd name="T61" fmla="*/ 19 h 127"/>
              <a:gd name="T62" fmla="*/ 61 w 127"/>
              <a:gd name="T63" fmla="*/ 0 h 127"/>
              <a:gd name="T64" fmla="*/ 61 w 127"/>
              <a:gd name="T65" fmla="*/ 12 h 127"/>
              <a:gd name="T66" fmla="*/ 15 w 127"/>
              <a:gd name="T67" fmla="*/ 46 h 127"/>
              <a:gd name="T68" fmla="*/ 19 w 127"/>
              <a:gd name="T69" fmla="*/ 41 h 127"/>
              <a:gd name="T70" fmla="*/ 30 w 127"/>
              <a:gd name="T71" fmla="*/ 51 h 127"/>
              <a:gd name="T72" fmla="*/ 39 w 127"/>
              <a:gd name="T73" fmla="*/ 63 h 127"/>
              <a:gd name="T74" fmla="*/ 63 w 127"/>
              <a:gd name="T75" fmla="*/ 87 h 127"/>
              <a:gd name="T76" fmla="*/ 87 w 127"/>
              <a:gd name="T77" fmla="*/ 63 h 127"/>
              <a:gd name="T78" fmla="*/ 63 w 127"/>
              <a:gd name="T79" fmla="*/ 39 h 127"/>
              <a:gd name="T80" fmla="*/ 39 w 127"/>
              <a:gd name="T8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" h="127">
                <a:moveTo>
                  <a:pt x="86" y="19"/>
                </a:moveTo>
                <a:cubicBezTo>
                  <a:pt x="81" y="15"/>
                  <a:pt x="81" y="15"/>
                  <a:pt x="81" y="15"/>
                </a:cubicBezTo>
                <a:cubicBezTo>
                  <a:pt x="100" y="22"/>
                  <a:pt x="114" y="39"/>
                  <a:pt x="115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88" y="61"/>
                  <a:pt x="88" y="61"/>
                  <a:pt x="88" y="61"/>
                </a:cubicBezTo>
                <a:cubicBezTo>
                  <a:pt x="99" y="61"/>
                  <a:pt x="99" y="61"/>
                  <a:pt x="99" y="61"/>
                </a:cubicBezTo>
                <a:cubicBezTo>
                  <a:pt x="98" y="46"/>
                  <a:pt x="89" y="34"/>
                  <a:pt x="76" y="30"/>
                </a:cubicBezTo>
                <a:cubicBezTo>
                  <a:pt x="86" y="19"/>
                  <a:pt x="86" y="19"/>
                  <a:pt x="86" y="19"/>
                </a:cubicBezTo>
                <a:close/>
                <a:moveTo>
                  <a:pt x="97" y="76"/>
                </a:moveTo>
                <a:cubicBezTo>
                  <a:pt x="92" y="89"/>
                  <a:pt x="80" y="98"/>
                  <a:pt x="66" y="99"/>
                </a:cubicBezTo>
                <a:cubicBezTo>
                  <a:pt x="66" y="88"/>
                  <a:pt x="66" y="88"/>
                  <a:pt x="66" y="88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87" y="114"/>
                  <a:pt x="105" y="100"/>
                  <a:pt x="112" y="81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97" y="76"/>
                  <a:pt x="97" y="76"/>
                  <a:pt x="97" y="76"/>
                </a:cubicBezTo>
                <a:close/>
                <a:moveTo>
                  <a:pt x="51" y="97"/>
                </a:moveTo>
                <a:cubicBezTo>
                  <a:pt x="38" y="92"/>
                  <a:pt x="29" y="80"/>
                  <a:pt x="28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0" y="66"/>
                  <a:pt x="0" y="66"/>
                  <a:pt x="0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87"/>
                  <a:pt x="27" y="105"/>
                  <a:pt x="46" y="11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51" y="97"/>
                  <a:pt x="51" y="97"/>
                  <a:pt x="51" y="97"/>
                </a:cubicBezTo>
                <a:close/>
                <a:moveTo>
                  <a:pt x="30" y="51"/>
                </a:moveTo>
                <a:cubicBezTo>
                  <a:pt x="34" y="38"/>
                  <a:pt x="46" y="29"/>
                  <a:pt x="61" y="28"/>
                </a:cubicBezTo>
                <a:cubicBezTo>
                  <a:pt x="61" y="39"/>
                  <a:pt x="61" y="39"/>
                  <a:pt x="61" y="39"/>
                </a:cubicBezTo>
                <a:cubicBezTo>
                  <a:pt x="80" y="19"/>
                  <a:pt x="80" y="19"/>
                  <a:pt x="80" y="19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2"/>
                  <a:pt x="61" y="12"/>
                  <a:pt x="61" y="12"/>
                </a:cubicBezTo>
                <a:cubicBezTo>
                  <a:pt x="39" y="13"/>
                  <a:pt x="21" y="27"/>
                  <a:pt x="15" y="46"/>
                </a:cubicBezTo>
                <a:cubicBezTo>
                  <a:pt x="19" y="41"/>
                  <a:pt x="19" y="41"/>
                  <a:pt x="19" y="4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39" y="63"/>
                </a:moveTo>
                <a:cubicBezTo>
                  <a:pt x="39" y="77"/>
                  <a:pt x="50" y="87"/>
                  <a:pt x="63" y="87"/>
                </a:cubicBezTo>
                <a:cubicBezTo>
                  <a:pt x="77" y="87"/>
                  <a:pt x="87" y="77"/>
                  <a:pt x="87" y="63"/>
                </a:cubicBezTo>
                <a:cubicBezTo>
                  <a:pt x="87" y="50"/>
                  <a:pt x="77" y="39"/>
                  <a:pt x="63" y="39"/>
                </a:cubicBezTo>
                <a:cubicBezTo>
                  <a:pt x="50" y="39"/>
                  <a:pt x="39" y="50"/>
                  <a:pt x="39" y="63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16711" y="2962865"/>
            <a:ext cx="311992" cy="498520"/>
          </a:xfrm>
          <a:custGeom>
            <a:avLst/>
            <a:gdLst>
              <a:gd name="T0" fmla="*/ 56 w 80"/>
              <a:gd name="T1" fmla="*/ 104 h 128"/>
              <a:gd name="T2" fmla="*/ 52 w 80"/>
              <a:gd name="T3" fmla="*/ 108 h 128"/>
              <a:gd name="T4" fmla="*/ 28 w 80"/>
              <a:gd name="T5" fmla="*/ 108 h 128"/>
              <a:gd name="T6" fmla="*/ 24 w 80"/>
              <a:gd name="T7" fmla="*/ 104 h 128"/>
              <a:gd name="T8" fmla="*/ 28 w 80"/>
              <a:gd name="T9" fmla="*/ 100 h 128"/>
              <a:gd name="T10" fmla="*/ 52 w 80"/>
              <a:gd name="T11" fmla="*/ 100 h 128"/>
              <a:gd name="T12" fmla="*/ 56 w 80"/>
              <a:gd name="T13" fmla="*/ 104 h 128"/>
              <a:gd name="T14" fmla="*/ 52 w 80"/>
              <a:gd name="T15" fmla="*/ 112 h 128"/>
              <a:gd name="T16" fmla="*/ 28 w 80"/>
              <a:gd name="T17" fmla="*/ 112 h 128"/>
              <a:gd name="T18" fmla="*/ 24 w 80"/>
              <a:gd name="T19" fmla="*/ 116 h 128"/>
              <a:gd name="T20" fmla="*/ 28 w 80"/>
              <a:gd name="T21" fmla="*/ 120 h 128"/>
              <a:gd name="T22" fmla="*/ 36 w 80"/>
              <a:gd name="T23" fmla="*/ 128 h 128"/>
              <a:gd name="T24" fmla="*/ 44 w 80"/>
              <a:gd name="T25" fmla="*/ 128 h 128"/>
              <a:gd name="T26" fmla="*/ 52 w 80"/>
              <a:gd name="T27" fmla="*/ 120 h 128"/>
              <a:gd name="T28" fmla="*/ 56 w 80"/>
              <a:gd name="T29" fmla="*/ 116 h 128"/>
              <a:gd name="T30" fmla="*/ 52 w 80"/>
              <a:gd name="T31" fmla="*/ 112 h 128"/>
              <a:gd name="T32" fmla="*/ 40 w 80"/>
              <a:gd name="T33" fmla="*/ 8 h 128"/>
              <a:gd name="T34" fmla="*/ 72 w 80"/>
              <a:gd name="T35" fmla="*/ 40 h 128"/>
              <a:gd name="T36" fmla="*/ 56 w 80"/>
              <a:gd name="T37" fmla="*/ 68 h 128"/>
              <a:gd name="T38" fmla="*/ 52 w 80"/>
              <a:gd name="T39" fmla="*/ 70 h 128"/>
              <a:gd name="T40" fmla="*/ 52 w 80"/>
              <a:gd name="T41" fmla="*/ 88 h 128"/>
              <a:gd name="T42" fmla="*/ 28 w 80"/>
              <a:gd name="T43" fmla="*/ 88 h 128"/>
              <a:gd name="T44" fmla="*/ 28 w 80"/>
              <a:gd name="T45" fmla="*/ 70 h 128"/>
              <a:gd name="T46" fmla="*/ 24 w 80"/>
              <a:gd name="T47" fmla="*/ 68 h 128"/>
              <a:gd name="T48" fmla="*/ 8 w 80"/>
              <a:gd name="T49" fmla="*/ 40 h 128"/>
              <a:gd name="T50" fmla="*/ 40 w 80"/>
              <a:gd name="T51" fmla="*/ 8 h 128"/>
              <a:gd name="T52" fmla="*/ 40 w 80"/>
              <a:gd name="T53" fmla="*/ 0 h 128"/>
              <a:gd name="T54" fmla="*/ 0 w 80"/>
              <a:gd name="T55" fmla="*/ 40 h 128"/>
              <a:gd name="T56" fmla="*/ 20 w 80"/>
              <a:gd name="T57" fmla="*/ 75 h 128"/>
              <a:gd name="T58" fmla="*/ 20 w 80"/>
              <a:gd name="T59" fmla="*/ 88 h 128"/>
              <a:gd name="T60" fmla="*/ 28 w 80"/>
              <a:gd name="T61" fmla="*/ 96 h 128"/>
              <a:gd name="T62" fmla="*/ 52 w 80"/>
              <a:gd name="T63" fmla="*/ 96 h 128"/>
              <a:gd name="T64" fmla="*/ 60 w 80"/>
              <a:gd name="T65" fmla="*/ 88 h 128"/>
              <a:gd name="T66" fmla="*/ 60 w 80"/>
              <a:gd name="T67" fmla="*/ 75 h 128"/>
              <a:gd name="T68" fmla="*/ 80 w 80"/>
              <a:gd name="T69" fmla="*/ 40 h 128"/>
              <a:gd name="T70" fmla="*/ 40 w 80"/>
              <a:gd name="T7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14397" y="2961213"/>
            <a:ext cx="503479" cy="501824"/>
            <a:chOff x="7448956" y="1724063"/>
            <a:chExt cx="245422" cy="244617"/>
          </a:xfrm>
          <a:solidFill>
            <a:srgbClr val="FEFABC"/>
          </a:solidFill>
        </p:grpSpPr>
        <p:sp>
          <p:nvSpPr>
            <p:cNvPr id="38" name="Freeform 127"/>
            <p:cNvSpPr>
              <a:spLocks/>
            </p:cNvSpPr>
            <p:nvPr/>
          </p:nvSpPr>
          <p:spPr bwMode="auto">
            <a:xfrm>
              <a:off x="7597014" y="1872121"/>
              <a:ext cx="97364" cy="96559"/>
            </a:xfrm>
            <a:custGeom>
              <a:avLst/>
              <a:gdLst>
                <a:gd name="T0" fmla="*/ 46 w 51"/>
                <a:gd name="T1" fmla="*/ 29 h 51"/>
                <a:gd name="T2" fmla="*/ 17 w 51"/>
                <a:gd name="T3" fmla="*/ 0 h 51"/>
                <a:gd name="T4" fmla="*/ 0 w 51"/>
                <a:gd name="T5" fmla="*/ 17 h 51"/>
                <a:gd name="T6" fmla="*/ 29 w 51"/>
                <a:gd name="T7" fmla="*/ 46 h 51"/>
                <a:gd name="T8" fmla="*/ 46 w 51"/>
                <a:gd name="T9" fmla="*/ 46 h 51"/>
                <a:gd name="T10" fmla="*/ 46 w 51"/>
                <a:gd name="T1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46" y="2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6"/>
                    <a:pt x="7" y="12"/>
                    <a:pt x="0" y="1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51"/>
                    <a:pt x="42" y="51"/>
                    <a:pt x="46" y="46"/>
                  </a:cubicBezTo>
                  <a:cubicBezTo>
                    <a:pt x="51" y="41"/>
                    <a:pt x="51" y="34"/>
                    <a:pt x="46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Freeform 128"/>
            <p:cNvSpPr>
              <a:spLocks noEditPoints="1"/>
            </p:cNvSpPr>
            <p:nvPr/>
          </p:nvSpPr>
          <p:spPr bwMode="auto">
            <a:xfrm>
              <a:off x="7448956" y="1724063"/>
              <a:ext cx="182658" cy="182658"/>
            </a:xfrm>
            <a:custGeom>
              <a:avLst/>
              <a:gdLst>
                <a:gd name="T0" fmla="*/ 96 w 96"/>
                <a:gd name="T1" fmla="*/ 48 h 96"/>
                <a:gd name="T2" fmla="*/ 48 w 96"/>
                <a:gd name="T3" fmla="*/ 0 h 96"/>
                <a:gd name="T4" fmla="*/ 0 w 96"/>
                <a:gd name="T5" fmla="*/ 48 h 96"/>
                <a:gd name="T6" fmla="*/ 48 w 96"/>
                <a:gd name="T7" fmla="*/ 96 h 96"/>
                <a:gd name="T8" fmla="*/ 96 w 96"/>
                <a:gd name="T9" fmla="*/ 48 h 96"/>
                <a:gd name="T10" fmla="*/ 48 w 96"/>
                <a:gd name="T11" fmla="*/ 84 h 96"/>
                <a:gd name="T12" fmla="*/ 12 w 96"/>
                <a:gd name="T13" fmla="*/ 48 h 96"/>
                <a:gd name="T14" fmla="*/ 48 w 96"/>
                <a:gd name="T15" fmla="*/ 12 h 96"/>
                <a:gd name="T16" fmla="*/ 84 w 96"/>
                <a:gd name="T17" fmla="*/ 48 h 96"/>
                <a:gd name="T18" fmla="*/ 48 w 96"/>
                <a:gd name="T19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21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moveTo>
                    <a:pt x="48" y="84"/>
                  </a:moveTo>
                  <a:cubicBezTo>
                    <a:pt x="28" y="84"/>
                    <a:pt x="12" y="67"/>
                    <a:pt x="12" y="48"/>
                  </a:cubicBezTo>
                  <a:cubicBezTo>
                    <a:pt x="12" y="28"/>
                    <a:pt x="28" y="12"/>
                    <a:pt x="48" y="12"/>
                  </a:cubicBezTo>
                  <a:cubicBezTo>
                    <a:pt x="68" y="12"/>
                    <a:pt x="84" y="28"/>
                    <a:pt x="84" y="48"/>
                  </a:cubicBezTo>
                  <a:cubicBezTo>
                    <a:pt x="84" y="67"/>
                    <a:pt x="68" y="84"/>
                    <a:pt x="48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129"/>
            <p:cNvSpPr>
              <a:spLocks/>
            </p:cNvSpPr>
            <p:nvPr/>
          </p:nvSpPr>
          <p:spPr bwMode="auto">
            <a:xfrm>
              <a:off x="7486775" y="1761883"/>
              <a:ext cx="53912" cy="53107"/>
            </a:xfrm>
            <a:custGeom>
              <a:avLst/>
              <a:gdLst>
                <a:gd name="T0" fmla="*/ 0 w 28"/>
                <a:gd name="T1" fmla="*/ 28 h 28"/>
                <a:gd name="T2" fmla="*/ 8 w 28"/>
                <a:gd name="T3" fmla="*/ 28 h 28"/>
                <a:gd name="T4" fmla="*/ 28 w 28"/>
                <a:gd name="T5" fmla="*/ 8 h 28"/>
                <a:gd name="T6" fmla="*/ 28 w 28"/>
                <a:gd name="T7" fmla="*/ 0 h 28"/>
                <a:gd name="T8" fmla="*/ 0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17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Freeform 138"/>
          <p:cNvSpPr>
            <a:spLocks/>
          </p:cNvSpPr>
          <p:nvPr/>
        </p:nvSpPr>
        <p:spPr bwMode="auto">
          <a:xfrm>
            <a:off x="3304088" y="5139140"/>
            <a:ext cx="420939" cy="406082"/>
          </a:xfrm>
          <a:custGeom>
            <a:avLst/>
            <a:gdLst>
              <a:gd name="T0" fmla="*/ 56 w 108"/>
              <a:gd name="T1" fmla="*/ 0 h 104"/>
              <a:gd name="T2" fmla="*/ 15 w 108"/>
              <a:gd name="T3" fmla="*/ 20 h 104"/>
              <a:gd name="T4" fmla="*/ 0 w 108"/>
              <a:gd name="T5" fmla="*/ 11 h 104"/>
              <a:gd name="T6" fmla="*/ 0 w 108"/>
              <a:gd name="T7" fmla="*/ 60 h 104"/>
              <a:gd name="T8" fmla="*/ 43 w 108"/>
              <a:gd name="T9" fmla="*/ 36 h 104"/>
              <a:gd name="T10" fmla="*/ 29 w 108"/>
              <a:gd name="T11" fmla="*/ 28 h 104"/>
              <a:gd name="T12" fmla="*/ 56 w 108"/>
              <a:gd name="T13" fmla="*/ 16 h 104"/>
              <a:gd name="T14" fmla="*/ 92 w 108"/>
              <a:gd name="T15" fmla="*/ 52 h 104"/>
              <a:gd name="T16" fmla="*/ 56 w 108"/>
              <a:gd name="T17" fmla="*/ 88 h 104"/>
              <a:gd name="T18" fmla="*/ 56 w 108"/>
              <a:gd name="T19" fmla="*/ 104 h 104"/>
              <a:gd name="T20" fmla="*/ 108 w 108"/>
              <a:gd name="T21" fmla="*/ 52 h 104"/>
              <a:gd name="T22" fmla="*/ 56 w 108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4">
                <a:moveTo>
                  <a:pt x="56" y="0"/>
                </a:moveTo>
                <a:cubicBezTo>
                  <a:pt x="40" y="0"/>
                  <a:pt x="25" y="7"/>
                  <a:pt x="15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0"/>
                  <a:pt x="0" y="60"/>
                  <a:pt x="0" y="60"/>
                </a:cubicBezTo>
                <a:cubicBezTo>
                  <a:pt x="43" y="36"/>
                  <a:pt x="43" y="36"/>
                  <a:pt x="43" y="36"/>
                </a:cubicBezTo>
                <a:cubicBezTo>
                  <a:pt x="29" y="28"/>
                  <a:pt x="29" y="28"/>
                  <a:pt x="29" y="28"/>
                </a:cubicBezTo>
                <a:cubicBezTo>
                  <a:pt x="36" y="20"/>
                  <a:pt x="45" y="16"/>
                  <a:pt x="56" y="16"/>
                </a:cubicBezTo>
                <a:cubicBezTo>
                  <a:pt x="76" y="16"/>
                  <a:pt x="92" y="32"/>
                  <a:pt x="92" y="52"/>
                </a:cubicBezTo>
                <a:cubicBezTo>
                  <a:pt x="92" y="71"/>
                  <a:pt x="76" y="88"/>
                  <a:pt x="56" y="88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84" y="104"/>
                  <a:pt x="108" y="80"/>
                  <a:pt x="108" y="52"/>
                </a:cubicBezTo>
                <a:cubicBezTo>
                  <a:pt x="108" y="23"/>
                  <a:pt x="84" y="0"/>
                  <a:pt x="56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42" name="Straight Arrow Connector 27"/>
          <p:cNvCxnSpPr/>
          <p:nvPr/>
        </p:nvCxnSpPr>
        <p:spPr>
          <a:xfrm flipV="1">
            <a:off x="8761338" y="3785248"/>
            <a:ext cx="1663303" cy="12015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6"/>
          <p:cNvSpPr/>
          <p:nvPr/>
        </p:nvSpPr>
        <p:spPr>
          <a:xfrm>
            <a:off x="10318043" y="278292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3133" y="3109137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入口函数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new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zh-CN" dirty="0" smtClean="0">
                <a:solidFill>
                  <a:schemeClr val="bg1"/>
                </a:solidFill>
              </a:rPr>
              <a:t>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Oval 23"/>
          <p:cNvSpPr/>
          <p:nvPr/>
        </p:nvSpPr>
        <p:spPr>
          <a:xfrm>
            <a:off x="11058625" y="390474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84226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7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6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6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905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5" grpId="0" animBg="1"/>
      <p:bldP spid="26" grpId="0" animBg="1"/>
      <p:bldP spid="30" grpId="0"/>
      <p:bldP spid="34" grpId="0"/>
      <p:bldP spid="35" grpId="0" animBg="1"/>
      <p:bldP spid="36" grpId="0" animBg="1"/>
      <p:bldP spid="41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6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 smtClean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内容</a:t>
            </a:r>
            <a:endParaRPr lang="en-US" altLang="zh-CN" sz="3733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6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210157" y="1218152"/>
            <a:ext cx="421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此次分享内容：根据源码、响应式原理介绍、一些常用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介绍、相关技术栈简单介绍</a:t>
            </a:r>
            <a:endParaRPr lang="zh-CN" altLang="en-US" sz="1467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1039" y="2206761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3753" y="5406695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039" y="3806728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4648" y="2984810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300" y="61572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8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854648" y="4584777"/>
            <a:ext cx="624189" cy="736484"/>
            <a:chOff x="6854649" y="4584777"/>
            <a:chExt cx="624189" cy="736484"/>
          </a:xfrm>
        </p:grpSpPr>
        <p:sp>
          <p:nvSpPr>
            <p:cNvPr id="45" name="任意多边形 44"/>
            <p:cNvSpPr/>
            <p:nvPr/>
          </p:nvSpPr>
          <p:spPr>
            <a:xfrm>
              <a:off x="6854649" y="4584777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82414" y="4720093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05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92886" y="2206762"/>
            <a:ext cx="2388509" cy="795222"/>
            <a:chOff x="3592885" y="2206761"/>
            <a:chExt cx="2388509" cy="795222"/>
          </a:xfrm>
        </p:grpSpPr>
        <p:sp>
          <p:nvSpPr>
            <p:cNvPr id="47" name="TextBox 6"/>
            <p:cNvSpPr txBox="1">
              <a:spLocks noChangeArrowheads="1"/>
            </p:cNvSpPr>
            <p:nvPr/>
          </p:nvSpPr>
          <p:spPr bwMode="auto">
            <a:xfrm>
              <a:off x="3592885" y="2206761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小示例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7"/>
            <p:cNvSpPr txBox="1"/>
            <p:nvPr/>
          </p:nvSpPr>
          <p:spPr>
            <a:xfrm>
              <a:off x="3592885" y="2663429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功能效果、引入知识点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92886" y="3777152"/>
            <a:ext cx="2388509" cy="807827"/>
            <a:chOff x="3592885" y="3777150"/>
            <a:chExt cx="2388509" cy="807827"/>
          </a:xfrm>
        </p:grpSpPr>
        <p:sp>
          <p:nvSpPr>
            <p:cNvPr id="49" name="TextBox 6"/>
            <p:cNvSpPr txBox="1">
              <a:spLocks noChangeArrowheads="1"/>
            </p:cNvSpPr>
            <p:nvPr/>
          </p:nvSpPr>
          <p:spPr bwMode="auto">
            <a:xfrm>
              <a:off x="3592885" y="3777150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知识点介绍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3592885" y="424642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用法展示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92886" y="5406696"/>
            <a:ext cx="2388509" cy="807358"/>
            <a:chOff x="3592885" y="5406695"/>
            <a:chExt cx="2388509" cy="807358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3592885" y="5406695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源码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3592885" y="587549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实现原理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35320" y="3001985"/>
            <a:ext cx="2786020" cy="913199"/>
            <a:chOff x="7935319" y="3001983"/>
            <a:chExt cx="2388509" cy="913199"/>
          </a:xfrm>
        </p:grpSpPr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7935319" y="3001983"/>
              <a:ext cx="2388509" cy="91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相关技术栈讨论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41"/>
            <p:cNvSpPr txBox="1"/>
            <p:nvPr/>
          </p:nvSpPr>
          <p:spPr>
            <a:xfrm>
              <a:off x="7935319" y="3439452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根据项目需要合理搭配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35321" y="4618509"/>
            <a:ext cx="2658657" cy="787459"/>
            <a:chOff x="7935319" y="4618507"/>
            <a:chExt cx="2388509" cy="787459"/>
          </a:xfrm>
        </p:grpSpPr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7935319" y="4618507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规范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7935319" y="5067412"/>
              <a:ext cx="1271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书写规范参考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43" name="直接连接符 42"/>
          <p:cNvCxnSpPr/>
          <p:nvPr/>
        </p:nvCxnSpPr>
        <p:spPr>
          <a:xfrm flipV="1">
            <a:off x="5904869" y="2485313"/>
            <a:ext cx="1671553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5498301" y="2909541"/>
            <a:ext cx="1671553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177376" y="300671"/>
            <a:ext cx="1671552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5423167" y="0"/>
            <a:ext cx="1671552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KSO_Shape"/>
          <p:cNvSpPr>
            <a:spLocks/>
          </p:cNvSpPr>
          <p:nvPr/>
        </p:nvSpPr>
        <p:spPr bwMode="auto">
          <a:xfrm>
            <a:off x="5553718" y="1448999"/>
            <a:ext cx="1102715" cy="109168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5151377" y="386023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源码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源码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Rounded Rectangle 6"/>
          <p:cNvSpPr/>
          <p:nvPr/>
        </p:nvSpPr>
        <p:spPr>
          <a:xfrm>
            <a:off x="6123043" y="3836260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Rounded Rectangle 7"/>
          <p:cNvSpPr/>
          <p:nvPr/>
        </p:nvSpPr>
        <p:spPr>
          <a:xfrm rot="5400000">
            <a:off x="6656152" y="4368985"/>
            <a:ext cx="1553587" cy="488139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02788" y="3889073"/>
            <a:ext cx="2912459" cy="1270706"/>
            <a:chOff x="5164571" y="3319150"/>
            <a:chExt cx="2912458" cy="1270706"/>
          </a:xfrm>
        </p:grpSpPr>
        <p:sp>
          <p:nvSpPr>
            <p:cNvPr id="14" name="Rounded Rectangle 8"/>
            <p:cNvSpPr/>
            <p:nvPr/>
          </p:nvSpPr>
          <p:spPr>
            <a:xfrm rot="8183085">
              <a:off x="5164571" y="4101718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Oval 9"/>
            <p:cNvSpPr/>
            <p:nvPr/>
          </p:nvSpPr>
          <p:spPr>
            <a:xfrm>
              <a:off x="7298703" y="3319150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A</a:t>
              </a:r>
            </a:p>
          </p:txBody>
        </p:sp>
      </p:grpSp>
      <p:sp>
        <p:nvSpPr>
          <p:cNvPr id="16" name="Rounded Rectangle 18"/>
          <p:cNvSpPr/>
          <p:nvPr/>
        </p:nvSpPr>
        <p:spPr>
          <a:xfrm>
            <a:off x="7875727" y="3231827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Rounded Rectangle 19"/>
          <p:cNvSpPr/>
          <p:nvPr/>
        </p:nvSpPr>
        <p:spPr>
          <a:xfrm rot="5400000">
            <a:off x="8408837" y="3764552"/>
            <a:ext cx="1553587" cy="488139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55473" y="3284642"/>
            <a:ext cx="2912459" cy="1270707"/>
            <a:chOff x="6917256" y="2714717"/>
            <a:chExt cx="2912458" cy="1270707"/>
          </a:xfrm>
        </p:grpSpPr>
        <p:sp>
          <p:nvSpPr>
            <p:cNvPr id="19" name="Rounded Rectangle 20"/>
            <p:cNvSpPr/>
            <p:nvPr/>
          </p:nvSpPr>
          <p:spPr>
            <a:xfrm rot="8183085">
              <a:off x="6917256" y="3497286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9051388" y="2714717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B</a:t>
              </a:r>
            </a:p>
          </p:txBody>
        </p:sp>
      </p:grpSp>
      <p:sp>
        <p:nvSpPr>
          <p:cNvPr id="21" name="Rounded Rectangle 26"/>
          <p:cNvSpPr/>
          <p:nvPr/>
        </p:nvSpPr>
        <p:spPr>
          <a:xfrm>
            <a:off x="9628413" y="2627395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Rounded Rectangle 27"/>
          <p:cNvSpPr/>
          <p:nvPr/>
        </p:nvSpPr>
        <p:spPr>
          <a:xfrm rot="5400000">
            <a:off x="10161523" y="3160120"/>
            <a:ext cx="1553587" cy="488139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08159" y="2680208"/>
            <a:ext cx="2912459" cy="1270706"/>
            <a:chOff x="8669942" y="2110285"/>
            <a:chExt cx="2912458" cy="1270706"/>
          </a:xfrm>
        </p:grpSpPr>
        <p:sp>
          <p:nvSpPr>
            <p:cNvPr id="26" name="Rounded Rectangle 28"/>
            <p:cNvSpPr/>
            <p:nvPr/>
          </p:nvSpPr>
          <p:spPr>
            <a:xfrm rot="8183085">
              <a:off x="8669942" y="2892853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804074" y="2110285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C</a:t>
              </a:r>
            </a:p>
          </p:txBody>
        </p:sp>
      </p:grpSp>
      <p:sp>
        <p:nvSpPr>
          <p:cNvPr id="31" name="TextBox 32"/>
          <p:cNvSpPr txBox="1"/>
          <p:nvPr/>
        </p:nvSpPr>
        <p:spPr>
          <a:xfrm rot="18958774">
            <a:off x="5808991" y="48714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五大核心方法</a:t>
            </a:r>
            <a:endParaRPr lang="en-US" sz="1400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2" name="TextBox 33"/>
          <p:cNvSpPr txBox="1"/>
          <p:nvPr/>
        </p:nvSpPr>
        <p:spPr>
          <a:xfrm rot="18958774">
            <a:off x="7511907" y="4238060"/>
            <a:ext cx="1385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Vue</a:t>
            </a:r>
            <a:r>
              <a:rPr lang="zh-CN" altLang="en-US" sz="1400" dirty="0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的渲染逻辑</a:t>
            </a:r>
            <a:endParaRPr lang="en-US" altLang="zh-CN" sz="1400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3" name="TextBox 34"/>
          <p:cNvSpPr txBox="1"/>
          <p:nvPr/>
        </p:nvSpPr>
        <p:spPr>
          <a:xfrm rot="18958774">
            <a:off x="9451905" y="35971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响应式原理</a:t>
            </a:r>
            <a:endParaRPr lang="en-US" altLang="zh-CN" sz="1400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4" name="Oval 36"/>
          <p:cNvSpPr/>
          <p:nvPr/>
        </p:nvSpPr>
        <p:spPr>
          <a:xfrm>
            <a:off x="1506184" y="4056605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</a:p>
        </p:txBody>
      </p:sp>
      <p:sp>
        <p:nvSpPr>
          <p:cNvPr id="35" name="Oval 37"/>
          <p:cNvSpPr/>
          <p:nvPr/>
        </p:nvSpPr>
        <p:spPr>
          <a:xfrm>
            <a:off x="1506184" y="4907797"/>
            <a:ext cx="392048" cy="39204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</a:p>
        </p:txBody>
      </p:sp>
      <p:sp>
        <p:nvSpPr>
          <p:cNvPr id="36" name="Oval 38"/>
          <p:cNvSpPr/>
          <p:nvPr/>
        </p:nvSpPr>
        <p:spPr>
          <a:xfrm>
            <a:off x="1506184" y="5758988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</a:p>
        </p:txBody>
      </p:sp>
      <p:sp>
        <p:nvSpPr>
          <p:cNvPr id="37" name="Text Placeholder 5"/>
          <p:cNvSpPr txBox="1">
            <a:spLocks/>
          </p:cNvSpPr>
          <p:nvPr/>
        </p:nvSpPr>
        <p:spPr>
          <a:xfrm>
            <a:off x="834667" y="2363373"/>
            <a:ext cx="4583993" cy="1343958"/>
          </a:xfrm>
          <a:prstGeom prst="rect">
            <a:avLst/>
          </a:prstGeom>
        </p:spPr>
        <p:txBody>
          <a:bodyPr tIns="9144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涉及内容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2406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lvl="0" algn="just">
              <a:lnSpc>
                <a:spcPts val="1600"/>
              </a:lnSpc>
              <a:spcBef>
                <a:spcPts val="10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有目的的看源码，只看原理逻辑，不涉及代码实现。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lvl="0" algn="just">
              <a:lnSpc>
                <a:spcPts val="1600"/>
              </a:lnSpc>
              <a:spcBef>
                <a:spcPts val="1000"/>
              </a:spcBef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从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实例开始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lvl="0" algn="just">
              <a:lnSpc>
                <a:spcPts val="1600"/>
              </a:lnSpc>
              <a:spcBef>
                <a:spcPts val="1000"/>
              </a:spcBef>
            </a:pP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var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vm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= new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({})</a:t>
            </a:r>
          </a:p>
        </p:txBody>
      </p:sp>
      <p:sp>
        <p:nvSpPr>
          <p:cNvPr id="38" name="TextBox 18"/>
          <p:cNvSpPr txBox="1"/>
          <p:nvPr/>
        </p:nvSpPr>
        <p:spPr>
          <a:xfrm>
            <a:off x="2040605" y="3646555"/>
            <a:ext cx="2962340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initMixin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b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</a:b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stateMixin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b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</a:b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eventsMixin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b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</a:b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lifecycleMixin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b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</a:b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renderMixin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(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</a:rPr>
              <a:t>)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2026687" y="4990513"/>
            <a:ext cx="296234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通过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$mount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开始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40" name="TextBox 18"/>
          <p:cNvSpPr txBox="1"/>
          <p:nvPr/>
        </p:nvSpPr>
        <p:spPr>
          <a:xfrm>
            <a:off x="2026687" y="5758988"/>
            <a:ext cx="296234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通过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initData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开始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3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21" grpId="0" animBg="1"/>
      <p:bldP spid="22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"/>
          <p:cNvSpPr txBox="1"/>
          <p:nvPr/>
        </p:nvSpPr>
        <p:spPr>
          <a:xfrm>
            <a:off x="4491195" y="379879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相关技术栈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5603943" y="1524080"/>
            <a:ext cx="1036937" cy="88139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相关技术栈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48738" y="2627926"/>
            <a:ext cx="7570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48738" y="4150149"/>
            <a:ext cx="7570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"/>
          <p:cNvSpPr>
            <a:spLocks/>
          </p:cNvSpPr>
          <p:nvPr/>
        </p:nvSpPr>
        <p:spPr bwMode="auto">
          <a:xfrm>
            <a:off x="6479065" y="5205942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6444775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4"/>
          <p:cNvSpPr>
            <a:spLocks/>
          </p:cNvSpPr>
          <p:nvPr/>
        </p:nvSpPr>
        <p:spPr bwMode="auto">
          <a:xfrm>
            <a:off x="4980508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4"/>
          <p:cNvSpPr>
            <a:spLocks/>
          </p:cNvSpPr>
          <p:nvPr/>
        </p:nvSpPr>
        <p:spPr bwMode="auto">
          <a:xfrm>
            <a:off x="6444775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4980508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93083" y="3944924"/>
            <a:ext cx="405524" cy="390340"/>
            <a:chOff x="8905876" y="3073401"/>
            <a:chExt cx="720725" cy="693738"/>
          </a:xfrm>
          <a:solidFill>
            <a:srgbClr val="FEFEFE"/>
          </a:solidFill>
        </p:grpSpPr>
        <p:sp>
          <p:nvSpPr>
            <p:cNvPr id="21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1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39933" y="3961898"/>
            <a:ext cx="440361" cy="356397"/>
            <a:chOff x="7286626" y="1281113"/>
            <a:chExt cx="782638" cy="633413"/>
          </a:xfrm>
          <a:solidFill>
            <a:srgbClr val="FEFEFE"/>
          </a:solidFill>
        </p:grpSpPr>
        <p:sp>
          <p:nvSpPr>
            <p:cNvPr id="33" name="Freeform 754"/>
            <p:cNvSpPr>
              <a:spLocks noEditPoints="1"/>
            </p:cNvSpPr>
            <p:nvPr/>
          </p:nvSpPr>
          <p:spPr bwMode="auto">
            <a:xfrm>
              <a:off x="7286626" y="1281113"/>
              <a:ext cx="782638" cy="633413"/>
            </a:xfrm>
            <a:custGeom>
              <a:avLst/>
              <a:gdLst>
                <a:gd name="T0" fmla="*/ 200 w 209"/>
                <a:gd name="T1" fmla="*/ 140 h 169"/>
                <a:gd name="T2" fmla="*/ 159 w 209"/>
                <a:gd name="T3" fmla="*/ 114 h 169"/>
                <a:gd name="T4" fmla="*/ 148 w 209"/>
                <a:gd name="T5" fmla="*/ 112 h 169"/>
                <a:gd name="T6" fmla="*/ 144 w 209"/>
                <a:gd name="T7" fmla="*/ 114 h 169"/>
                <a:gd name="T8" fmla="*/ 137 w 209"/>
                <a:gd name="T9" fmla="*/ 109 h 169"/>
                <a:gd name="T10" fmla="*/ 144 w 209"/>
                <a:gd name="T11" fmla="*/ 60 h 169"/>
                <a:gd name="T12" fmla="*/ 60 w 209"/>
                <a:gd name="T13" fmla="*/ 9 h 169"/>
                <a:gd name="T14" fmla="*/ 9 w 209"/>
                <a:gd name="T15" fmla="*/ 93 h 169"/>
                <a:gd name="T16" fmla="*/ 93 w 209"/>
                <a:gd name="T17" fmla="*/ 144 h 169"/>
                <a:gd name="T18" fmla="*/ 129 w 209"/>
                <a:gd name="T19" fmla="*/ 121 h 169"/>
                <a:gd name="T20" fmla="*/ 136 w 209"/>
                <a:gd name="T21" fmla="*/ 126 h 169"/>
                <a:gd name="T22" fmla="*/ 143 w 209"/>
                <a:gd name="T23" fmla="*/ 139 h 169"/>
                <a:gd name="T24" fmla="*/ 183 w 209"/>
                <a:gd name="T25" fmla="*/ 166 h 169"/>
                <a:gd name="T26" fmla="*/ 195 w 209"/>
                <a:gd name="T27" fmla="*/ 168 h 169"/>
                <a:gd name="T28" fmla="*/ 204 w 209"/>
                <a:gd name="T29" fmla="*/ 161 h 169"/>
                <a:gd name="T30" fmla="*/ 200 w 209"/>
                <a:gd name="T31" fmla="*/ 140 h 169"/>
                <a:gd name="T32" fmla="*/ 90 w 209"/>
                <a:gd name="T33" fmla="*/ 131 h 169"/>
                <a:gd name="T34" fmla="*/ 22 w 209"/>
                <a:gd name="T35" fmla="*/ 90 h 169"/>
                <a:gd name="T36" fmla="*/ 63 w 209"/>
                <a:gd name="T37" fmla="*/ 22 h 169"/>
                <a:gd name="T38" fmla="*/ 131 w 209"/>
                <a:gd name="T39" fmla="*/ 63 h 169"/>
                <a:gd name="T40" fmla="*/ 90 w 209"/>
                <a:gd name="T41" fmla="*/ 13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69">
                  <a:moveTo>
                    <a:pt x="200" y="140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2"/>
                    <a:pt x="152" y="111"/>
                    <a:pt x="148" y="112"/>
                  </a:cubicBezTo>
                  <a:cubicBezTo>
                    <a:pt x="146" y="113"/>
                    <a:pt x="145" y="113"/>
                    <a:pt x="144" y="114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5" y="95"/>
                    <a:pt x="148" y="77"/>
                    <a:pt x="144" y="60"/>
                  </a:cubicBezTo>
                  <a:cubicBezTo>
                    <a:pt x="135" y="23"/>
                    <a:pt x="97" y="0"/>
                    <a:pt x="60" y="9"/>
                  </a:cubicBezTo>
                  <a:cubicBezTo>
                    <a:pt x="23" y="18"/>
                    <a:pt x="0" y="56"/>
                    <a:pt x="9" y="93"/>
                  </a:cubicBezTo>
                  <a:cubicBezTo>
                    <a:pt x="18" y="130"/>
                    <a:pt x="56" y="153"/>
                    <a:pt x="93" y="144"/>
                  </a:cubicBezTo>
                  <a:cubicBezTo>
                    <a:pt x="108" y="140"/>
                    <a:pt x="120" y="132"/>
                    <a:pt x="129" y="121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6" y="131"/>
                    <a:pt x="138" y="136"/>
                    <a:pt x="143" y="139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7" y="168"/>
                    <a:pt x="191" y="169"/>
                    <a:pt x="195" y="168"/>
                  </a:cubicBezTo>
                  <a:cubicBezTo>
                    <a:pt x="199" y="167"/>
                    <a:pt x="202" y="165"/>
                    <a:pt x="204" y="161"/>
                  </a:cubicBezTo>
                  <a:cubicBezTo>
                    <a:pt x="209" y="154"/>
                    <a:pt x="207" y="145"/>
                    <a:pt x="200" y="140"/>
                  </a:cubicBezTo>
                  <a:close/>
                  <a:moveTo>
                    <a:pt x="90" y="131"/>
                  </a:moveTo>
                  <a:cubicBezTo>
                    <a:pt x="60" y="139"/>
                    <a:pt x="29" y="120"/>
                    <a:pt x="22" y="90"/>
                  </a:cubicBezTo>
                  <a:cubicBezTo>
                    <a:pt x="14" y="59"/>
                    <a:pt x="33" y="29"/>
                    <a:pt x="63" y="22"/>
                  </a:cubicBezTo>
                  <a:cubicBezTo>
                    <a:pt x="94" y="14"/>
                    <a:pt x="124" y="33"/>
                    <a:pt x="131" y="63"/>
                  </a:cubicBezTo>
                  <a:cubicBezTo>
                    <a:pt x="139" y="93"/>
                    <a:pt x="120" y="124"/>
                    <a:pt x="9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4" name="Freeform 755"/>
            <p:cNvSpPr>
              <a:spLocks noEditPoints="1"/>
            </p:cNvSpPr>
            <p:nvPr/>
          </p:nvSpPr>
          <p:spPr bwMode="auto">
            <a:xfrm>
              <a:off x="7432676" y="1441451"/>
              <a:ext cx="280988" cy="228600"/>
            </a:xfrm>
            <a:custGeom>
              <a:avLst/>
              <a:gdLst>
                <a:gd name="T0" fmla="*/ 123 w 177"/>
                <a:gd name="T1" fmla="*/ 116 h 144"/>
                <a:gd name="T2" fmla="*/ 54 w 177"/>
                <a:gd name="T3" fmla="*/ 116 h 144"/>
                <a:gd name="T4" fmla="*/ 42 w 177"/>
                <a:gd name="T5" fmla="*/ 144 h 144"/>
                <a:gd name="T6" fmla="*/ 0 w 177"/>
                <a:gd name="T7" fmla="*/ 144 h 144"/>
                <a:gd name="T8" fmla="*/ 64 w 177"/>
                <a:gd name="T9" fmla="*/ 0 h 144"/>
                <a:gd name="T10" fmla="*/ 113 w 177"/>
                <a:gd name="T11" fmla="*/ 0 h 144"/>
                <a:gd name="T12" fmla="*/ 177 w 177"/>
                <a:gd name="T13" fmla="*/ 144 h 144"/>
                <a:gd name="T14" fmla="*/ 134 w 177"/>
                <a:gd name="T15" fmla="*/ 144 h 144"/>
                <a:gd name="T16" fmla="*/ 123 w 177"/>
                <a:gd name="T17" fmla="*/ 116 h 144"/>
                <a:gd name="T18" fmla="*/ 87 w 177"/>
                <a:gd name="T19" fmla="*/ 31 h 144"/>
                <a:gd name="T20" fmla="*/ 66 w 177"/>
                <a:gd name="T21" fmla="*/ 88 h 144"/>
                <a:gd name="T22" fmla="*/ 111 w 177"/>
                <a:gd name="T23" fmla="*/ 88 h 144"/>
                <a:gd name="T24" fmla="*/ 87 w 177"/>
                <a:gd name="T25" fmla="*/ 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144">
                  <a:moveTo>
                    <a:pt x="123" y="116"/>
                  </a:moveTo>
                  <a:lnTo>
                    <a:pt x="54" y="116"/>
                  </a:lnTo>
                  <a:lnTo>
                    <a:pt x="42" y="144"/>
                  </a:lnTo>
                  <a:lnTo>
                    <a:pt x="0" y="144"/>
                  </a:lnTo>
                  <a:lnTo>
                    <a:pt x="64" y="0"/>
                  </a:lnTo>
                  <a:lnTo>
                    <a:pt x="113" y="0"/>
                  </a:lnTo>
                  <a:lnTo>
                    <a:pt x="177" y="144"/>
                  </a:lnTo>
                  <a:lnTo>
                    <a:pt x="134" y="144"/>
                  </a:lnTo>
                  <a:lnTo>
                    <a:pt x="123" y="116"/>
                  </a:lnTo>
                  <a:close/>
                  <a:moveTo>
                    <a:pt x="87" y="31"/>
                  </a:moveTo>
                  <a:lnTo>
                    <a:pt x="66" y="88"/>
                  </a:lnTo>
                  <a:lnTo>
                    <a:pt x="111" y="88"/>
                  </a:lnTo>
                  <a:lnTo>
                    <a:pt x="8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90748" y="5463352"/>
            <a:ext cx="407311" cy="398378"/>
            <a:chOff x="8905875" y="4843463"/>
            <a:chExt cx="723900" cy="708025"/>
          </a:xfrm>
          <a:solidFill>
            <a:srgbClr val="FEFEFE"/>
          </a:solidFill>
        </p:grpSpPr>
        <p:sp>
          <p:nvSpPr>
            <p:cNvPr id="36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8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09160" y="2430537"/>
            <a:ext cx="373368" cy="387660"/>
            <a:chOff x="10518775" y="3081338"/>
            <a:chExt cx="663575" cy="688975"/>
          </a:xfrm>
          <a:solidFill>
            <a:srgbClr val="FEFEFE"/>
          </a:solidFill>
        </p:grpSpPr>
        <p:sp>
          <p:nvSpPr>
            <p:cNvPr id="40" name="Oval 800"/>
            <p:cNvSpPr>
              <a:spLocks noChangeArrowheads="1"/>
            </p:cNvSpPr>
            <p:nvPr/>
          </p:nvSpPr>
          <p:spPr bwMode="auto">
            <a:xfrm>
              <a:off x="10590213" y="3433763"/>
              <a:ext cx="127000" cy="160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1" name="Freeform 801"/>
            <p:cNvSpPr>
              <a:spLocks/>
            </p:cNvSpPr>
            <p:nvPr/>
          </p:nvSpPr>
          <p:spPr bwMode="auto">
            <a:xfrm>
              <a:off x="10518775" y="3609975"/>
              <a:ext cx="112713" cy="160338"/>
            </a:xfrm>
            <a:custGeom>
              <a:avLst/>
              <a:gdLst>
                <a:gd name="T0" fmla="*/ 19 w 30"/>
                <a:gd name="T1" fmla="*/ 18 h 43"/>
                <a:gd name="T2" fmla="*/ 23 w 30"/>
                <a:gd name="T3" fmla="*/ 11 h 43"/>
                <a:gd name="T4" fmla="*/ 14 w 30"/>
                <a:gd name="T5" fmla="*/ 6 h 43"/>
                <a:gd name="T6" fmla="*/ 22 w 30"/>
                <a:gd name="T7" fmla="*/ 0 h 43"/>
                <a:gd name="T8" fmla="*/ 22 w 30"/>
                <a:gd name="T9" fmla="*/ 0 h 43"/>
                <a:gd name="T10" fmla="*/ 13 w 30"/>
                <a:gd name="T11" fmla="*/ 1 h 43"/>
                <a:gd name="T12" fmla="*/ 12 w 30"/>
                <a:gd name="T13" fmla="*/ 1 h 43"/>
                <a:gd name="T14" fmla="*/ 12 w 30"/>
                <a:gd name="T15" fmla="*/ 1 h 43"/>
                <a:gd name="T16" fmla="*/ 2 w 30"/>
                <a:gd name="T17" fmla="*/ 11 h 43"/>
                <a:gd name="T18" fmla="*/ 0 w 30"/>
                <a:gd name="T19" fmla="*/ 31 h 43"/>
                <a:gd name="T20" fmla="*/ 30 w 30"/>
                <a:gd name="T21" fmla="*/ 43 h 43"/>
                <a:gd name="T22" fmla="*/ 30 w 30"/>
                <a:gd name="T23" fmla="*/ 42 h 43"/>
                <a:gd name="T24" fmla="*/ 19 w 30"/>
                <a:gd name="T25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19" y="18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1"/>
                    <a:pt x="2" y="5"/>
                    <a:pt x="2" y="1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9" y="37"/>
                    <a:pt x="19" y="42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2" name="Freeform 802"/>
            <p:cNvSpPr>
              <a:spLocks/>
            </p:cNvSpPr>
            <p:nvPr/>
          </p:nvSpPr>
          <p:spPr bwMode="auto">
            <a:xfrm>
              <a:off x="10675938" y="3609975"/>
              <a:ext cx="112713" cy="160338"/>
            </a:xfrm>
            <a:custGeom>
              <a:avLst/>
              <a:gdLst>
                <a:gd name="T0" fmla="*/ 29 w 30"/>
                <a:gd name="T1" fmla="*/ 11 h 43"/>
                <a:gd name="T2" fmla="*/ 18 w 30"/>
                <a:gd name="T3" fmla="*/ 1 h 43"/>
                <a:gd name="T4" fmla="*/ 18 w 30"/>
                <a:gd name="T5" fmla="*/ 1 h 43"/>
                <a:gd name="T6" fmla="*/ 17 w 30"/>
                <a:gd name="T7" fmla="*/ 1 h 43"/>
                <a:gd name="T8" fmla="*/ 8 w 30"/>
                <a:gd name="T9" fmla="*/ 0 h 43"/>
                <a:gd name="T10" fmla="*/ 8 w 30"/>
                <a:gd name="T11" fmla="*/ 0 h 43"/>
                <a:gd name="T12" fmla="*/ 16 w 30"/>
                <a:gd name="T13" fmla="*/ 6 h 43"/>
                <a:gd name="T14" fmla="*/ 7 w 30"/>
                <a:gd name="T15" fmla="*/ 11 h 43"/>
                <a:gd name="T16" fmla="*/ 11 w 30"/>
                <a:gd name="T17" fmla="*/ 18 h 43"/>
                <a:gd name="T18" fmla="*/ 0 w 30"/>
                <a:gd name="T19" fmla="*/ 42 h 43"/>
                <a:gd name="T20" fmla="*/ 0 w 30"/>
                <a:gd name="T21" fmla="*/ 43 h 43"/>
                <a:gd name="T22" fmla="*/ 30 w 30"/>
                <a:gd name="T23" fmla="*/ 30 h 43"/>
                <a:gd name="T24" fmla="*/ 29 w 30"/>
                <a:gd name="T25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29" y="11"/>
                  </a:moveTo>
                  <a:cubicBezTo>
                    <a:pt x="28" y="5"/>
                    <a:pt x="23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4" y="0"/>
                    <a:pt x="11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2"/>
                    <a:pt x="22" y="37"/>
                    <a:pt x="30" y="30"/>
                  </a:cubicBezTo>
                  <a:lnTo>
                    <a:pt x="2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5" name="Freeform 803"/>
            <p:cNvSpPr>
              <a:spLocks/>
            </p:cNvSpPr>
            <p:nvPr/>
          </p:nvSpPr>
          <p:spPr bwMode="auto">
            <a:xfrm>
              <a:off x="10631488" y="3602038"/>
              <a:ext cx="44450" cy="168275"/>
            </a:xfrm>
            <a:custGeom>
              <a:avLst/>
              <a:gdLst>
                <a:gd name="T0" fmla="*/ 10 w 12"/>
                <a:gd name="T1" fmla="*/ 10 h 45"/>
                <a:gd name="T2" fmla="*/ 12 w 12"/>
                <a:gd name="T3" fmla="*/ 8 h 45"/>
                <a:gd name="T4" fmla="*/ 9 w 12"/>
                <a:gd name="T5" fmla="*/ 0 h 45"/>
                <a:gd name="T6" fmla="*/ 2 w 12"/>
                <a:gd name="T7" fmla="*/ 0 h 45"/>
                <a:gd name="T8" fmla="*/ 0 w 12"/>
                <a:gd name="T9" fmla="*/ 8 h 45"/>
                <a:gd name="T10" fmla="*/ 2 w 12"/>
                <a:gd name="T11" fmla="*/ 10 h 45"/>
                <a:gd name="T12" fmla="*/ 0 w 12"/>
                <a:gd name="T13" fmla="*/ 44 h 45"/>
                <a:gd name="T14" fmla="*/ 0 w 12"/>
                <a:gd name="T15" fmla="*/ 45 h 45"/>
                <a:gd name="T16" fmla="*/ 6 w 12"/>
                <a:gd name="T17" fmla="*/ 45 h 45"/>
                <a:gd name="T18" fmla="*/ 12 w 12"/>
                <a:gd name="T19" fmla="*/ 45 h 45"/>
                <a:gd name="T20" fmla="*/ 12 w 12"/>
                <a:gd name="T21" fmla="*/ 44 h 45"/>
                <a:gd name="T22" fmla="*/ 10 w 12"/>
                <a:gd name="T23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45">
                  <a:moveTo>
                    <a:pt x="10" y="10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6" y="45"/>
                  </a:cubicBezTo>
                  <a:cubicBezTo>
                    <a:pt x="8" y="45"/>
                    <a:pt x="10" y="45"/>
                    <a:pt x="12" y="45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6" name="Freeform 804"/>
            <p:cNvSpPr>
              <a:spLocks noEditPoints="1"/>
            </p:cNvSpPr>
            <p:nvPr/>
          </p:nvSpPr>
          <p:spPr bwMode="auto">
            <a:xfrm>
              <a:off x="10690225" y="3081338"/>
              <a:ext cx="492125" cy="427038"/>
            </a:xfrm>
            <a:custGeom>
              <a:avLst/>
              <a:gdLst>
                <a:gd name="T0" fmla="*/ 113 w 131"/>
                <a:gd name="T1" fmla="*/ 0 h 114"/>
                <a:gd name="T2" fmla="*/ 18 w 131"/>
                <a:gd name="T3" fmla="*/ 0 h 114"/>
                <a:gd name="T4" fmla="*/ 0 w 131"/>
                <a:gd name="T5" fmla="*/ 18 h 114"/>
                <a:gd name="T6" fmla="*/ 0 w 131"/>
                <a:gd name="T7" fmla="*/ 68 h 114"/>
                <a:gd name="T8" fmla="*/ 18 w 131"/>
                <a:gd name="T9" fmla="*/ 86 h 114"/>
                <a:gd name="T10" fmla="*/ 33 w 131"/>
                <a:gd name="T11" fmla="*/ 86 h 114"/>
                <a:gd name="T12" fmla="*/ 14 w 131"/>
                <a:gd name="T13" fmla="*/ 114 h 114"/>
                <a:gd name="T14" fmla="*/ 69 w 131"/>
                <a:gd name="T15" fmla="*/ 86 h 114"/>
                <a:gd name="T16" fmla="*/ 113 w 131"/>
                <a:gd name="T17" fmla="*/ 86 h 114"/>
                <a:gd name="T18" fmla="*/ 131 w 131"/>
                <a:gd name="T19" fmla="*/ 68 h 114"/>
                <a:gd name="T20" fmla="*/ 131 w 131"/>
                <a:gd name="T21" fmla="*/ 18 h 114"/>
                <a:gd name="T22" fmla="*/ 113 w 131"/>
                <a:gd name="T23" fmla="*/ 0 h 114"/>
                <a:gd name="T24" fmla="*/ 37 w 131"/>
                <a:gd name="T25" fmla="*/ 52 h 114"/>
                <a:gd name="T26" fmla="*/ 29 w 131"/>
                <a:gd name="T27" fmla="*/ 44 h 114"/>
                <a:gd name="T28" fmla="*/ 37 w 131"/>
                <a:gd name="T29" fmla="*/ 36 h 114"/>
                <a:gd name="T30" fmla="*/ 45 w 131"/>
                <a:gd name="T31" fmla="*/ 44 h 114"/>
                <a:gd name="T32" fmla="*/ 37 w 131"/>
                <a:gd name="T33" fmla="*/ 52 h 114"/>
                <a:gd name="T34" fmla="*/ 65 w 131"/>
                <a:gd name="T35" fmla="*/ 52 h 114"/>
                <a:gd name="T36" fmla="*/ 57 w 131"/>
                <a:gd name="T37" fmla="*/ 44 h 114"/>
                <a:gd name="T38" fmla="*/ 65 w 131"/>
                <a:gd name="T39" fmla="*/ 36 h 114"/>
                <a:gd name="T40" fmla="*/ 73 w 131"/>
                <a:gd name="T41" fmla="*/ 44 h 114"/>
                <a:gd name="T42" fmla="*/ 65 w 131"/>
                <a:gd name="T43" fmla="*/ 52 h 114"/>
                <a:gd name="T44" fmla="*/ 93 w 131"/>
                <a:gd name="T45" fmla="*/ 52 h 114"/>
                <a:gd name="T46" fmla="*/ 85 w 131"/>
                <a:gd name="T47" fmla="*/ 44 h 114"/>
                <a:gd name="T48" fmla="*/ 93 w 131"/>
                <a:gd name="T49" fmla="*/ 36 h 114"/>
                <a:gd name="T50" fmla="*/ 101 w 131"/>
                <a:gd name="T51" fmla="*/ 44 h 114"/>
                <a:gd name="T52" fmla="*/ 93 w 131"/>
                <a:gd name="T53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" h="114">
                  <a:moveTo>
                    <a:pt x="1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6"/>
                    <a:pt x="18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23" y="86"/>
                    <a:pt x="131" y="78"/>
                    <a:pt x="131" y="6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1" y="8"/>
                    <a:pt x="123" y="0"/>
                    <a:pt x="113" y="0"/>
                  </a:cubicBezTo>
                  <a:close/>
                  <a:moveTo>
                    <a:pt x="37" y="52"/>
                  </a:moveTo>
                  <a:cubicBezTo>
                    <a:pt x="33" y="52"/>
                    <a:pt x="29" y="48"/>
                    <a:pt x="29" y="44"/>
                  </a:cubicBezTo>
                  <a:cubicBezTo>
                    <a:pt x="29" y="40"/>
                    <a:pt x="33" y="36"/>
                    <a:pt x="37" y="36"/>
                  </a:cubicBezTo>
                  <a:cubicBezTo>
                    <a:pt x="41" y="36"/>
                    <a:pt x="45" y="40"/>
                    <a:pt x="45" y="44"/>
                  </a:cubicBezTo>
                  <a:cubicBezTo>
                    <a:pt x="45" y="48"/>
                    <a:pt x="41" y="52"/>
                    <a:pt x="37" y="52"/>
                  </a:cubicBezTo>
                  <a:close/>
                  <a:moveTo>
                    <a:pt x="65" y="52"/>
                  </a:moveTo>
                  <a:cubicBezTo>
                    <a:pt x="61" y="52"/>
                    <a:pt x="57" y="48"/>
                    <a:pt x="57" y="44"/>
                  </a:cubicBezTo>
                  <a:cubicBezTo>
                    <a:pt x="57" y="40"/>
                    <a:pt x="61" y="36"/>
                    <a:pt x="65" y="36"/>
                  </a:cubicBezTo>
                  <a:cubicBezTo>
                    <a:pt x="69" y="36"/>
                    <a:pt x="73" y="40"/>
                    <a:pt x="73" y="44"/>
                  </a:cubicBezTo>
                  <a:cubicBezTo>
                    <a:pt x="73" y="48"/>
                    <a:pt x="69" y="52"/>
                    <a:pt x="65" y="52"/>
                  </a:cubicBezTo>
                  <a:close/>
                  <a:moveTo>
                    <a:pt x="93" y="52"/>
                  </a:moveTo>
                  <a:cubicBezTo>
                    <a:pt x="89" y="52"/>
                    <a:pt x="85" y="48"/>
                    <a:pt x="85" y="44"/>
                  </a:cubicBezTo>
                  <a:cubicBezTo>
                    <a:pt x="85" y="40"/>
                    <a:pt x="89" y="36"/>
                    <a:pt x="93" y="36"/>
                  </a:cubicBezTo>
                  <a:cubicBezTo>
                    <a:pt x="97" y="36"/>
                    <a:pt x="101" y="40"/>
                    <a:pt x="101" y="44"/>
                  </a:cubicBezTo>
                  <a:cubicBezTo>
                    <a:pt x="101" y="48"/>
                    <a:pt x="97" y="52"/>
                    <a:pt x="9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7" name="Oval 805"/>
            <p:cNvSpPr>
              <a:spLocks noChangeArrowheads="1"/>
            </p:cNvSpPr>
            <p:nvPr/>
          </p:nvSpPr>
          <p:spPr bwMode="auto">
            <a:xfrm>
              <a:off x="10871200" y="3478213"/>
              <a:ext cx="85725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Freeform 806"/>
            <p:cNvSpPr>
              <a:spLocks/>
            </p:cNvSpPr>
            <p:nvPr/>
          </p:nvSpPr>
          <p:spPr bwMode="auto">
            <a:xfrm>
              <a:off x="10825163" y="3594100"/>
              <a:ext cx="176213" cy="90488"/>
            </a:xfrm>
            <a:custGeom>
              <a:avLst/>
              <a:gdLst>
                <a:gd name="T0" fmla="*/ 23 w 47"/>
                <a:gd name="T1" fmla="*/ 24 h 24"/>
                <a:gd name="T2" fmla="*/ 47 w 47"/>
                <a:gd name="T3" fmla="*/ 18 h 24"/>
                <a:gd name="T4" fmla="*/ 46 w 47"/>
                <a:gd name="T5" fmla="*/ 8 h 24"/>
                <a:gd name="T6" fmla="*/ 40 w 47"/>
                <a:gd name="T7" fmla="*/ 1 h 24"/>
                <a:gd name="T8" fmla="*/ 39 w 47"/>
                <a:gd name="T9" fmla="*/ 1 h 24"/>
                <a:gd name="T10" fmla="*/ 38 w 47"/>
                <a:gd name="T11" fmla="*/ 1 h 24"/>
                <a:gd name="T12" fmla="*/ 8 w 47"/>
                <a:gd name="T13" fmla="*/ 1 h 24"/>
                <a:gd name="T14" fmla="*/ 7 w 47"/>
                <a:gd name="T15" fmla="*/ 1 h 24"/>
                <a:gd name="T16" fmla="*/ 7 w 47"/>
                <a:gd name="T17" fmla="*/ 1 h 24"/>
                <a:gd name="T18" fmla="*/ 0 w 47"/>
                <a:gd name="T19" fmla="*/ 8 h 24"/>
                <a:gd name="T20" fmla="*/ 0 w 47"/>
                <a:gd name="T21" fmla="*/ 18 h 24"/>
                <a:gd name="T22" fmla="*/ 23 w 47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4">
                  <a:moveTo>
                    <a:pt x="23" y="24"/>
                  </a:moveTo>
                  <a:cubicBezTo>
                    <a:pt x="32" y="24"/>
                    <a:pt x="40" y="21"/>
                    <a:pt x="47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3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28" y="0"/>
                    <a:pt x="18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1" y="4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21"/>
                    <a:pt x="15" y="24"/>
                    <a:pt x="2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54" name="Freeform 954"/>
          <p:cNvSpPr>
            <a:spLocks noEditPoints="1"/>
          </p:cNvSpPr>
          <p:nvPr/>
        </p:nvSpPr>
        <p:spPr bwMode="auto">
          <a:xfrm>
            <a:off x="6707743" y="2406166"/>
            <a:ext cx="389147" cy="436402"/>
          </a:xfrm>
          <a:custGeom>
            <a:avLst/>
            <a:gdLst>
              <a:gd name="T0" fmla="*/ 141 w 697"/>
              <a:gd name="T1" fmla="*/ 217 h 782"/>
              <a:gd name="T2" fmla="*/ 141 w 697"/>
              <a:gd name="T3" fmla="*/ 314 h 782"/>
              <a:gd name="T4" fmla="*/ 121 w 697"/>
              <a:gd name="T5" fmla="*/ 288 h 782"/>
              <a:gd name="T6" fmla="*/ 138 w 697"/>
              <a:gd name="T7" fmla="*/ 282 h 782"/>
              <a:gd name="T8" fmla="*/ 137 w 697"/>
              <a:gd name="T9" fmla="*/ 269 h 782"/>
              <a:gd name="T10" fmla="*/ 136 w 697"/>
              <a:gd name="T11" fmla="*/ 238 h 782"/>
              <a:gd name="T12" fmla="*/ 145 w 697"/>
              <a:gd name="T13" fmla="*/ 230 h 782"/>
              <a:gd name="T14" fmla="*/ 157 w 697"/>
              <a:gd name="T15" fmla="*/ 241 h 782"/>
              <a:gd name="T16" fmla="*/ 142 w 697"/>
              <a:gd name="T17" fmla="*/ 247 h 782"/>
              <a:gd name="T18" fmla="*/ 145 w 697"/>
              <a:gd name="T19" fmla="*/ 259 h 782"/>
              <a:gd name="T20" fmla="*/ 144 w 697"/>
              <a:gd name="T21" fmla="*/ 291 h 782"/>
              <a:gd name="T22" fmla="*/ 136 w 697"/>
              <a:gd name="T23" fmla="*/ 300 h 782"/>
              <a:gd name="T24" fmla="*/ 121 w 697"/>
              <a:gd name="T25" fmla="*/ 288 h 782"/>
              <a:gd name="T26" fmla="*/ 248 w 697"/>
              <a:gd name="T27" fmla="*/ 233 h 782"/>
              <a:gd name="T28" fmla="*/ 456 w 697"/>
              <a:gd name="T29" fmla="*/ 233 h 782"/>
              <a:gd name="T30" fmla="*/ 359 w 697"/>
              <a:gd name="T31" fmla="*/ 289 h 782"/>
              <a:gd name="T32" fmla="*/ 340 w 697"/>
              <a:gd name="T33" fmla="*/ 308 h 782"/>
              <a:gd name="T34" fmla="*/ 309 w 697"/>
              <a:gd name="T35" fmla="*/ 283 h 782"/>
              <a:gd name="T36" fmla="*/ 345 w 697"/>
              <a:gd name="T37" fmla="*/ 269 h 782"/>
              <a:gd name="T38" fmla="*/ 343 w 697"/>
              <a:gd name="T39" fmla="*/ 242 h 782"/>
              <a:gd name="T40" fmla="*/ 341 w 697"/>
              <a:gd name="T41" fmla="*/ 175 h 782"/>
              <a:gd name="T42" fmla="*/ 359 w 697"/>
              <a:gd name="T43" fmla="*/ 158 h 782"/>
              <a:gd name="T44" fmla="*/ 386 w 697"/>
              <a:gd name="T45" fmla="*/ 180 h 782"/>
              <a:gd name="T46" fmla="*/ 354 w 697"/>
              <a:gd name="T47" fmla="*/ 194 h 782"/>
              <a:gd name="T48" fmla="*/ 361 w 697"/>
              <a:gd name="T49" fmla="*/ 221 h 782"/>
              <a:gd name="T50" fmla="*/ 359 w 697"/>
              <a:gd name="T51" fmla="*/ 289 h 782"/>
              <a:gd name="T52" fmla="*/ 122 w 697"/>
              <a:gd name="T53" fmla="*/ 426 h 782"/>
              <a:gd name="T54" fmla="*/ 255 w 697"/>
              <a:gd name="T55" fmla="*/ 426 h 782"/>
              <a:gd name="T56" fmla="*/ 193 w 697"/>
              <a:gd name="T57" fmla="*/ 462 h 782"/>
              <a:gd name="T58" fmla="*/ 181 w 697"/>
              <a:gd name="T59" fmla="*/ 474 h 782"/>
              <a:gd name="T60" fmla="*/ 161 w 697"/>
              <a:gd name="T61" fmla="*/ 458 h 782"/>
              <a:gd name="T62" fmla="*/ 184 w 697"/>
              <a:gd name="T63" fmla="*/ 449 h 782"/>
              <a:gd name="T64" fmla="*/ 183 w 697"/>
              <a:gd name="T65" fmla="*/ 431 h 782"/>
              <a:gd name="T66" fmla="*/ 182 w 697"/>
              <a:gd name="T67" fmla="*/ 389 h 782"/>
              <a:gd name="T68" fmla="*/ 194 w 697"/>
              <a:gd name="T69" fmla="*/ 378 h 782"/>
              <a:gd name="T70" fmla="*/ 211 w 697"/>
              <a:gd name="T71" fmla="*/ 392 h 782"/>
              <a:gd name="T72" fmla="*/ 190 w 697"/>
              <a:gd name="T73" fmla="*/ 401 h 782"/>
              <a:gd name="T74" fmla="*/ 194 w 697"/>
              <a:gd name="T75" fmla="*/ 418 h 782"/>
              <a:gd name="T76" fmla="*/ 193 w 697"/>
              <a:gd name="T77" fmla="*/ 462 h 782"/>
              <a:gd name="T78" fmla="*/ 601 w 697"/>
              <a:gd name="T79" fmla="*/ 366 h 782"/>
              <a:gd name="T80" fmla="*/ 585 w 697"/>
              <a:gd name="T81" fmla="*/ 182 h 782"/>
              <a:gd name="T82" fmla="*/ 298 w 697"/>
              <a:gd name="T83" fmla="*/ 0 h 782"/>
              <a:gd name="T84" fmla="*/ 2 w 697"/>
              <a:gd name="T85" fmla="*/ 302 h 782"/>
              <a:gd name="T86" fmla="*/ 0 w 697"/>
              <a:gd name="T87" fmla="*/ 781 h 782"/>
              <a:gd name="T88" fmla="*/ 433 w 697"/>
              <a:gd name="T89" fmla="*/ 674 h 782"/>
              <a:gd name="T90" fmla="*/ 563 w 697"/>
              <a:gd name="T91" fmla="*/ 673 h 782"/>
              <a:gd name="T92" fmla="*/ 564 w 697"/>
              <a:gd name="T93" fmla="*/ 673 h 782"/>
              <a:gd name="T94" fmla="*/ 595 w 697"/>
              <a:gd name="T95" fmla="*/ 577 h 782"/>
              <a:gd name="T96" fmla="*/ 561 w 697"/>
              <a:gd name="T97" fmla="*/ 554 h 782"/>
              <a:gd name="T98" fmla="*/ 598 w 697"/>
              <a:gd name="T99" fmla="*/ 536 h 782"/>
              <a:gd name="T100" fmla="*/ 595 w 697"/>
              <a:gd name="T101" fmla="*/ 527 h 782"/>
              <a:gd name="T102" fmla="*/ 652 w 697"/>
              <a:gd name="T103" fmla="*/ 426 h 782"/>
              <a:gd name="T104" fmla="*/ 141 w 697"/>
              <a:gd name="T105" fmla="*/ 201 h 782"/>
              <a:gd name="T106" fmla="*/ 141 w 697"/>
              <a:gd name="T107" fmla="*/ 329 h 782"/>
              <a:gd name="T108" fmla="*/ 189 w 697"/>
              <a:gd name="T109" fmla="*/ 514 h 782"/>
              <a:gd name="T110" fmla="*/ 189 w 697"/>
              <a:gd name="T111" fmla="*/ 337 h 782"/>
              <a:gd name="T112" fmla="*/ 189 w 697"/>
              <a:gd name="T113" fmla="*/ 514 h 782"/>
              <a:gd name="T114" fmla="*/ 215 w 697"/>
              <a:gd name="T115" fmla="*/ 233 h 782"/>
              <a:gd name="T116" fmla="*/ 489 w 697"/>
              <a:gd name="T117" fmla="*/ 233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7" h="782">
                <a:moveTo>
                  <a:pt x="189" y="265"/>
                </a:moveTo>
                <a:cubicBezTo>
                  <a:pt x="189" y="238"/>
                  <a:pt x="168" y="217"/>
                  <a:pt x="141" y="217"/>
                </a:cubicBezTo>
                <a:cubicBezTo>
                  <a:pt x="115" y="217"/>
                  <a:pt x="93" y="238"/>
                  <a:pt x="93" y="265"/>
                </a:cubicBezTo>
                <a:cubicBezTo>
                  <a:pt x="93" y="292"/>
                  <a:pt x="115" y="314"/>
                  <a:pt x="141" y="314"/>
                </a:cubicBezTo>
                <a:cubicBezTo>
                  <a:pt x="168" y="314"/>
                  <a:pt x="189" y="292"/>
                  <a:pt x="189" y="265"/>
                </a:cubicBezTo>
                <a:moveTo>
                  <a:pt x="121" y="288"/>
                </a:moveTo>
                <a:cubicBezTo>
                  <a:pt x="124" y="278"/>
                  <a:pt x="124" y="278"/>
                  <a:pt x="124" y="278"/>
                </a:cubicBezTo>
                <a:cubicBezTo>
                  <a:pt x="127" y="280"/>
                  <a:pt x="132" y="282"/>
                  <a:pt x="138" y="282"/>
                </a:cubicBezTo>
                <a:cubicBezTo>
                  <a:pt x="143" y="282"/>
                  <a:pt x="146" y="280"/>
                  <a:pt x="146" y="277"/>
                </a:cubicBezTo>
                <a:cubicBezTo>
                  <a:pt x="146" y="273"/>
                  <a:pt x="144" y="271"/>
                  <a:pt x="137" y="269"/>
                </a:cubicBezTo>
                <a:cubicBezTo>
                  <a:pt x="128" y="266"/>
                  <a:pt x="122" y="262"/>
                  <a:pt x="122" y="254"/>
                </a:cubicBezTo>
                <a:cubicBezTo>
                  <a:pt x="122" y="246"/>
                  <a:pt x="127" y="240"/>
                  <a:pt x="136" y="238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45" y="230"/>
                  <a:pt x="145" y="230"/>
                  <a:pt x="145" y="230"/>
                </a:cubicBezTo>
                <a:cubicBezTo>
                  <a:pt x="145" y="238"/>
                  <a:pt x="145" y="238"/>
                  <a:pt x="145" y="238"/>
                </a:cubicBezTo>
                <a:cubicBezTo>
                  <a:pt x="150" y="238"/>
                  <a:pt x="154" y="239"/>
                  <a:pt x="157" y="241"/>
                </a:cubicBezTo>
                <a:cubicBezTo>
                  <a:pt x="155" y="250"/>
                  <a:pt x="155" y="250"/>
                  <a:pt x="155" y="250"/>
                </a:cubicBezTo>
                <a:cubicBezTo>
                  <a:pt x="152" y="249"/>
                  <a:pt x="148" y="247"/>
                  <a:pt x="142" y="247"/>
                </a:cubicBezTo>
                <a:cubicBezTo>
                  <a:pt x="137" y="247"/>
                  <a:pt x="135" y="250"/>
                  <a:pt x="135" y="252"/>
                </a:cubicBezTo>
                <a:cubicBezTo>
                  <a:pt x="135" y="255"/>
                  <a:pt x="138" y="257"/>
                  <a:pt x="145" y="259"/>
                </a:cubicBezTo>
                <a:cubicBezTo>
                  <a:pt x="155" y="263"/>
                  <a:pt x="159" y="268"/>
                  <a:pt x="159" y="275"/>
                </a:cubicBezTo>
                <a:cubicBezTo>
                  <a:pt x="159" y="283"/>
                  <a:pt x="154" y="290"/>
                  <a:pt x="144" y="291"/>
                </a:cubicBezTo>
                <a:cubicBezTo>
                  <a:pt x="144" y="300"/>
                  <a:pt x="144" y="300"/>
                  <a:pt x="144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0" y="292"/>
                  <a:pt x="125" y="290"/>
                  <a:pt x="121" y="288"/>
                </a:cubicBezTo>
                <a:moveTo>
                  <a:pt x="352" y="128"/>
                </a:moveTo>
                <a:cubicBezTo>
                  <a:pt x="295" y="128"/>
                  <a:pt x="248" y="175"/>
                  <a:pt x="248" y="233"/>
                </a:cubicBezTo>
                <a:cubicBezTo>
                  <a:pt x="248" y="291"/>
                  <a:pt x="295" y="338"/>
                  <a:pt x="352" y="338"/>
                </a:cubicBezTo>
                <a:cubicBezTo>
                  <a:pt x="410" y="338"/>
                  <a:pt x="456" y="291"/>
                  <a:pt x="456" y="233"/>
                </a:cubicBezTo>
                <a:cubicBezTo>
                  <a:pt x="456" y="175"/>
                  <a:pt x="410" y="128"/>
                  <a:pt x="352" y="128"/>
                </a:cubicBezTo>
                <a:moveTo>
                  <a:pt x="359" y="289"/>
                </a:moveTo>
                <a:cubicBezTo>
                  <a:pt x="359" y="308"/>
                  <a:pt x="359" y="308"/>
                  <a:pt x="359" y="308"/>
                </a:cubicBezTo>
                <a:cubicBezTo>
                  <a:pt x="340" y="308"/>
                  <a:pt x="340" y="308"/>
                  <a:pt x="340" y="308"/>
                </a:cubicBezTo>
                <a:cubicBezTo>
                  <a:pt x="340" y="291"/>
                  <a:pt x="340" y="291"/>
                  <a:pt x="340" y="291"/>
                </a:cubicBezTo>
                <a:cubicBezTo>
                  <a:pt x="328" y="290"/>
                  <a:pt x="316" y="287"/>
                  <a:pt x="309" y="283"/>
                </a:cubicBezTo>
                <a:cubicBezTo>
                  <a:pt x="314" y="261"/>
                  <a:pt x="314" y="261"/>
                  <a:pt x="314" y="261"/>
                </a:cubicBezTo>
                <a:cubicBezTo>
                  <a:pt x="322" y="266"/>
                  <a:pt x="333" y="269"/>
                  <a:pt x="345" y="269"/>
                </a:cubicBezTo>
                <a:cubicBezTo>
                  <a:pt x="356" y="269"/>
                  <a:pt x="363" y="265"/>
                  <a:pt x="363" y="258"/>
                </a:cubicBezTo>
                <a:cubicBezTo>
                  <a:pt x="363" y="251"/>
                  <a:pt x="357" y="246"/>
                  <a:pt x="343" y="242"/>
                </a:cubicBezTo>
                <a:cubicBezTo>
                  <a:pt x="324" y="235"/>
                  <a:pt x="310" y="226"/>
                  <a:pt x="310" y="208"/>
                </a:cubicBezTo>
                <a:cubicBezTo>
                  <a:pt x="310" y="192"/>
                  <a:pt x="322" y="179"/>
                  <a:pt x="341" y="175"/>
                </a:cubicBezTo>
                <a:cubicBezTo>
                  <a:pt x="341" y="158"/>
                  <a:pt x="341" y="158"/>
                  <a:pt x="341" y="158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74"/>
                  <a:pt x="359" y="174"/>
                  <a:pt x="359" y="174"/>
                </a:cubicBezTo>
                <a:cubicBezTo>
                  <a:pt x="372" y="174"/>
                  <a:pt x="380" y="177"/>
                  <a:pt x="386" y="180"/>
                </a:cubicBezTo>
                <a:cubicBezTo>
                  <a:pt x="381" y="201"/>
                  <a:pt x="381" y="201"/>
                  <a:pt x="381" y="201"/>
                </a:cubicBezTo>
                <a:cubicBezTo>
                  <a:pt x="376" y="199"/>
                  <a:pt x="368" y="194"/>
                  <a:pt x="354" y="194"/>
                </a:cubicBezTo>
                <a:cubicBezTo>
                  <a:pt x="342" y="194"/>
                  <a:pt x="338" y="200"/>
                  <a:pt x="338" y="205"/>
                </a:cubicBezTo>
                <a:cubicBezTo>
                  <a:pt x="338" y="211"/>
                  <a:pt x="345" y="215"/>
                  <a:pt x="361" y="221"/>
                </a:cubicBezTo>
                <a:cubicBezTo>
                  <a:pt x="383" y="228"/>
                  <a:pt x="391" y="239"/>
                  <a:pt x="391" y="255"/>
                </a:cubicBezTo>
                <a:cubicBezTo>
                  <a:pt x="391" y="272"/>
                  <a:pt x="380" y="286"/>
                  <a:pt x="359" y="289"/>
                </a:cubicBezTo>
                <a:moveTo>
                  <a:pt x="189" y="358"/>
                </a:moveTo>
                <a:cubicBezTo>
                  <a:pt x="152" y="358"/>
                  <a:pt x="122" y="389"/>
                  <a:pt x="122" y="426"/>
                </a:cubicBezTo>
                <a:cubicBezTo>
                  <a:pt x="122" y="463"/>
                  <a:pt x="152" y="493"/>
                  <a:pt x="189" y="493"/>
                </a:cubicBezTo>
                <a:cubicBezTo>
                  <a:pt x="226" y="493"/>
                  <a:pt x="255" y="463"/>
                  <a:pt x="255" y="426"/>
                </a:cubicBezTo>
                <a:cubicBezTo>
                  <a:pt x="255" y="389"/>
                  <a:pt x="226" y="358"/>
                  <a:pt x="189" y="358"/>
                </a:cubicBezTo>
                <a:moveTo>
                  <a:pt x="193" y="462"/>
                </a:moveTo>
                <a:cubicBezTo>
                  <a:pt x="193" y="474"/>
                  <a:pt x="193" y="474"/>
                  <a:pt x="193" y="474"/>
                </a:cubicBezTo>
                <a:cubicBezTo>
                  <a:pt x="181" y="474"/>
                  <a:pt x="181" y="474"/>
                  <a:pt x="181" y="474"/>
                </a:cubicBezTo>
                <a:cubicBezTo>
                  <a:pt x="181" y="463"/>
                  <a:pt x="181" y="463"/>
                  <a:pt x="181" y="463"/>
                </a:cubicBezTo>
                <a:cubicBezTo>
                  <a:pt x="173" y="462"/>
                  <a:pt x="166" y="460"/>
                  <a:pt x="161" y="458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70" y="446"/>
                  <a:pt x="177" y="449"/>
                  <a:pt x="184" y="449"/>
                </a:cubicBezTo>
                <a:cubicBezTo>
                  <a:pt x="191" y="449"/>
                  <a:pt x="196" y="446"/>
                  <a:pt x="196" y="442"/>
                </a:cubicBezTo>
                <a:cubicBezTo>
                  <a:pt x="196" y="437"/>
                  <a:pt x="192" y="434"/>
                  <a:pt x="183" y="431"/>
                </a:cubicBezTo>
                <a:cubicBezTo>
                  <a:pt x="171" y="427"/>
                  <a:pt x="162" y="421"/>
                  <a:pt x="162" y="410"/>
                </a:cubicBezTo>
                <a:cubicBezTo>
                  <a:pt x="162" y="399"/>
                  <a:pt x="169" y="391"/>
                  <a:pt x="182" y="389"/>
                </a:cubicBezTo>
                <a:cubicBezTo>
                  <a:pt x="182" y="378"/>
                  <a:pt x="182" y="378"/>
                  <a:pt x="182" y="378"/>
                </a:cubicBezTo>
                <a:cubicBezTo>
                  <a:pt x="194" y="378"/>
                  <a:pt x="194" y="378"/>
                  <a:pt x="194" y="378"/>
                </a:cubicBezTo>
                <a:cubicBezTo>
                  <a:pt x="194" y="388"/>
                  <a:pt x="194" y="388"/>
                  <a:pt x="194" y="388"/>
                </a:cubicBezTo>
                <a:cubicBezTo>
                  <a:pt x="201" y="388"/>
                  <a:pt x="207" y="390"/>
                  <a:pt x="211" y="392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04" y="404"/>
                  <a:pt x="199" y="401"/>
                  <a:pt x="190" y="401"/>
                </a:cubicBezTo>
                <a:cubicBezTo>
                  <a:pt x="183" y="401"/>
                  <a:pt x="180" y="404"/>
                  <a:pt x="180" y="408"/>
                </a:cubicBezTo>
                <a:cubicBezTo>
                  <a:pt x="180" y="412"/>
                  <a:pt x="184" y="414"/>
                  <a:pt x="194" y="418"/>
                </a:cubicBezTo>
                <a:cubicBezTo>
                  <a:pt x="208" y="423"/>
                  <a:pt x="214" y="429"/>
                  <a:pt x="214" y="440"/>
                </a:cubicBezTo>
                <a:cubicBezTo>
                  <a:pt x="214" y="451"/>
                  <a:pt x="207" y="459"/>
                  <a:pt x="193" y="462"/>
                </a:cubicBezTo>
                <a:moveTo>
                  <a:pt x="652" y="426"/>
                </a:moveTo>
                <a:cubicBezTo>
                  <a:pt x="636" y="408"/>
                  <a:pt x="611" y="388"/>
                  <a:pt x="601" y="366"/>
                </a:cubicBezTo>
                <a:cubicBezTo>
                  <a:pt x="587" y="333"/>
                  <a:pt x="603" y="301"/>
                  <a:pt x="603" y="267"/>
                </a:cubicBezTo>
                <a:cubicBezTo>
                  <a:pt x="602" y="240"/>
                  <a:pt x="594" y="207"/>
                  <a:pt x="585" y="182"/>
                </a:cubicBezTo>
                <a:cubicBezTo>
                  <a:pt x="570" y="141"/>
                  <a:pt x="543" y="107"/>
                  <a:pt x="509" y="80"/>
                </a:cubicBezTo>
                <a:cubicBezTo>
                  <a:pt x="456" y="31"/>
                  <a:pt x="381" y="0"/>
                  <a:pt x="298" y="0"/>
                </a:cubicBezTo>
                <a:cubicBezTo>
                  <a:pt x="133" y="0"/>
                  <a:pt x="0" y="122"/>
                  <a:pt x="0" y="273"/>
                </a:cubicBezTo>
                <a:cubicBezTo>
                  <a:pt x="0" y="283"/>
                  <a:pt x="1" y="293"/>
                  <a:pt x="2" y="302"/>
                </a:cubicBezTo>
                <a:cubicBezTo>
                  <a:pt x="3" y="368"/>
                  <a:pt x="23" y="446"/>
                  <a:pt x="82" y="533"/>
                </a:cubicBezTo>
                <a:cubicBezTo>
                  <a:pt x="82" y="533"/>
                  <a:pt x="164" y="697"/>
                  <a:pt x="0" y="781"/>
                </a:cubicBezTo>
                <a:cubicBezTo>
                  <a:pt x="362" y="782"/>
                  <a:pt x="362" y="782"/>
                  <a:pt x="362" y="782"/>
                </a:cubicBezTo>
                <a:cubicBezTo>
                  <a:pt x="362" y="782"/>
                  <a:pt x="389" y="674"/>
                  <a:pt x="433" y="674"/>
                </a:cubicBezTo>
                <a:cubicBezTo>
                  <a:pt x="470" y="674"/>
                  <a:pt x="508" y="677"/>
                  <a:pt x="545" y="675"/>
                </a:cubicBezTo>
                <a:cubicBezTo>
                  <a:pt x="553" y="676"/>
                  <a:pt x="558" y="675"/>
                  <a:pt x="563" y="673"/>
                </a:cubicBezTo>
                <a:cubicBezTo>
                  <a:pt x="563" y="673"/>
                  <a:pt x="563" y="673"/>
                  <a:pt x="564" y="673"/>
                </a:cubicBezTo>
                <a:cubicBezTo>
                  <a:pt x="564" y="673"/>
                  <a:pt x="564" y="673"/>
                  <a:pt x="564" y="673"/>
                </a:cubicBezTo>
                <a:cubicBezTo>
                  <a:pt x="589" y="660"/>
                  <a:pt x="571" y="601"/>
                  <a:pt x="571" y="601"/>
                </a:cubicBezTo>
                <a:cubicBezTo>
                  <a:pt x="586" y="595"/>
                  <a:pt x="595" y="585"/>
                  <a:pt x="595" y="577"/>
                </a:cubicBezTo>
                <a:cubicBezTo>
                  <a:pt x="595" y="575"/>
                  <a:pt x="595" y="575"/>
                  <a:pt x="595" y="575"/>
                </a:cubicBezTo>
                <a:cubicBezTo>
                  <a:pt x="595" y="565"/>
                  <a:pt x="581" y="557"/>
                  <a:pt x="561" y="554"/>
                </a:cubicBezTo>
                <a:cubicBezTo>
                  <a:pt x="570" y="554"/>
                  <a:pt x="570" y="554"/>
                  <a:pt x="570" y="554"/>
                </a:cubicBezTo>
                <a:cubicBezTo>
                  <a:pt x="585" y="554"/>
                  <a:pt x="598" y="546"/>
                  <a:pt x="598" y="536"/>
                </a:cubicBezTo>
                <a:cubicBezTo>
                  <a:pt x="598" y="535"/>
                  <a:pt x="598" y="535"/>
                  <a:pt x="598" y="535"/>
                </a:cubicBezTo>
                <a:cubicBezTo>
                  <a:pt x="598" y="532"/>
                  <a:pt x="597" y="529"/>
                  <a:pt x="595" y="527"/>
                </a:cubicBezTo>
                <a:cubicBezTo>
                  <a:pt x="598" y="514"/>
                  <a:pt x="609" y="461"/>
                  <a:pt x="611" y="461"/>
                </a:cubicBezTo>
                <a:cubicBezTo>
                  <a:pt x="697" y="457"/>
                  <a:pt x="652" y="426"/>
                  <a:pt x="652" y="426"/>
                </a:cubicBezTo>
                <a:moveTo>
                  <a:pt x="78" y="265"/>
                </a:moveTo>
                <a:cubicBezTo>
                  <a:pt x="78" y="230"/>
                  <a:pt x="106" y="201"/>
                  <a:pt x="141" y="201"/>
                </a:cubicBezTo>
                <a:cubicBezTo>
                  <a:pt x="176" y="201"/>
                  <a:pt x="205" y="230"/>
                  <a:pt x="205" y="265"/>
                </a:cubicBezTo>
                <a:cubicBezTo>
                  <a:pt x="205" y="300"/>
                  <a:pt x="176" y="329"/>
                  <a:pt x="141" y="329"/>
                </a:cubicBezTo>
                <a:cubicBezTo>
                  <a:pt x="106" y="329"/>
                  <a:pt x="78" y="300"/>
                  <a:pt x="78" y="265"/>
                </a:cubicBezTo>
                <a:moveTo>
                  <a:pt x="189" y="514"/>
                </a:moveTo>
                <a:cubicBezTo>
                  <a:pt x="141" y="514"/>
                  <a:pt x="101" y="474"/>
                  <a:pt x="101" y="426"/>
                </a:cubicBezTo>
                <a:cubicBezTo>
                  <a:pt x="101" y="377"/>
                  <a:pt x="141" y="337"/>
                  <a:pt x="189" y="337"/>
                </a:cubicBezTo>
                <a:cubicBezTo>
                  <a:pt x="237" y="337"/>
                  <a:pt x="276" y="377"/>
                  <a:pt x="276" y="426"/>
                </a:cubicBezTo>
                <a:cubicBezTo>
                  <a:pt x="276" y="474"/>
                  <a:pt x="237" y="514"/>
                  <a:pt x="189" y="514"/>
                </a:cubicBezTo>
                <a:moveTo>
                  <a:pt x="352" y="371"/>
                </a:moveTo>
                <a:cubicBezTo>
                  <a:pt x="276" y="371"/>
                  <a:pt x="215" y="309"/>
                  <a:pt x="215" y="233"/>
                </a:cubicBezTo>
                <a:cubicBezTo>
                  <a:pt x="215" y="157"/>
                  <a:pt x="276" y="95"/>
                  <a:pt x="352" y="95"/>
                </a:cubicBezTo>
                <a:cubicBezTo>
                  <a:pt x="428" y="95"/>
                  <a:pt x="489" y="157"/>
                  <a:pt x="489" y="233"/>
                </a:cubicBezTo>
                <a:cubicBezTo>
                  <a:pt x="489" y="309"/>
                  <a:pt x="428" y="371"/>
                  <a:pt x="352" y="37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7405857" y="2224652"/>
            <a:ext cx="931665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vue</a:t>
            </a:r>
            <a:r>
              <a:rPr lang="en-US" altLang="zh-CN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-router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7405857" y="2520083"/>
            <a:ext cx="374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结果：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TextBox 39"/>
          <p:cNvSpPr txBox="1"/>
          <p:nvPr/>
        </p:nvSpPr>
        <p:spPr>
          <a:xfrm>
            <a:off x="7405857" y="3780055"/>
            <a:ext cx="974947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Bus || </a:t>
            </a:r>
            <a:r>
              <a:rPr lang="en-US" altLang="zh-CN" sz="1400" dirty="0" err="1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vuex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58" name="TextBox 40"/>
          <p:cNvSpPr txBox="1"/>
          <p:nvPr/>
        </p:nvSpPr>
        <p:spPr>
          <a:xfrm>
            <a:off x="7405857" y="4075486"/>
            <a:ext cx="374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结果：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9" name="TextBox 41"/>
          <p:cNvSpPr txBox="1"/>
          <p:nvPr/>
        </p:nvSpPr>
        <p:spPr>
          <a:xfrm>
            <a:off x="7554447" y="5310536"/>
            <a:ext cx="2334293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Mint-UI || </a:t>
            </a:r>
            <a:r>
              <a:rPr lang="en-US" altLang="zh-CN" sz="1400" dirty="0" err="1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ElementUI</a:t>
            </a:r>
            <a:r>
              <a:rPr lang="en-US" altLang="zh-CN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 || </a:t>
            </a:r>
            <a:r>
              <a:rPr lang="en-US" altLang="zh-CN" sz="1400" dirty="0" err="1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iview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60" name="TextBox 42"/>
          <p:cNvSpPr txBox="1"/>
          <p:nvPr/>
        </p:nvSpPr>
        <p:spPr>
          <a:xfrm>
            <a:off x="7554447" y="5605967"/>
            <a:ext cx="374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结果：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262141" y="2224652"/>
            <a:ext cx="1513556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vue</a:t>
            </a:r>
            <a:r>
              <a:rPr lang="en-US" altLang="zh-CN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-cli + </a:t>
            </a:r>
            <a:r>
              <a:rPr lang="en-US" altLang="zh-CN" sz="1400" dirty="0" err="1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webpack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62" name="TextBox 44"/>
          <p:cNvSpPr txBox="1"/>
          <p:nvPr/>
        </p:nvSpPr>
        <p:spPr>
          <a:xfrm>
            <a:off x="1032214" y="2520083"/>
            <a:ext cx="374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结果：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3" name="TextBox 45"/>
          <p:cNvSpPr txBox="1"/>
          <p:nvPr/>
        </p:nvSpPr>
        <p:spPr>
          <a:xfrm>
            <a:off x="3786324" y="3780055"/>
            <a:ext cx="989373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axios</a:t>
            </a:r>
            <a:r>
              <a:rPr lang="en-US" altLang="zh-CN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 || net 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64" name="TextBox 46"/>
          <p:cNvSpPr txBox="1"/>
          <p:nvPr/>
        </p:nvSpPr>
        <p:spPr>
          <a:xfrm>
            <a:off x="1032214" y="4075486"/>
            <a:ext cx="374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结果：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7" name="Freeform 4"/>
          <p:cNvSpPr>
            <a:spLocks/>
          </p:cNvSpPr>
          <p:nvPr/>
        </p:nvSpPr>
        <p:spPr bwMode="auto">
          <a:xfrm>
            <a:off x="4957648" y="5149205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68" name="组合 48"/>
          <p:cNvGrpSpPr/>
          <p:nvPr/>
        </p:nvGrpSpPr>
        <p:grpSpPr>
          <a:xfrm>
            <a:off x="5159058" y="5408253"/>
            <a:ext cx="427855" cy="417136"/>
            <a:chOff x="5753100" y="4821238"/>
            <a:chExt cx="760413" cy="741362"/>
          </a:xfrm>
          <a:solidFill>
            <a:srgbClr val="FEFEFE"/>
          </a:solidFill>
        </p:grpSpPr>
        <p:sp>
          <p:nvSpPr>
            <p:cNvPr id="69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73" name="TextBox 45"/>
          <p:cNvSpPr txBox="1"/>
          <p:nvPr/>
        </p:nvSpPr>
        <p:spPr>
          <a:xfrm>
            <a:off x="2875794" y="5304055"/>
            <a:ext cx="1869423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css</a:t>
            </a:r>
            <a:r>
              <a:rPr lang="en-US" altLang="zh-CN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 || less || sass ||</a:t>
            </a: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 </a:t>
            </a:r>
            <a:r>
              <a:rPr lang="en-US" altLang="zh-CN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stylus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74" name="TextBox 46"/>
          <p:cNvSpPr txBox="1"/>
          <p:nvPr/>
        </p:nvSpPr>
        <p:spPr>
          <a:xfrm>
            <a:off x="1001734" y="5599486"/>
            <a:ext cx="374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结果：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84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6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14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7" grpId="0" animBg="1"/>
      <p:bldP spid="67" grpId="1" animBg="1"/>
      <p:bldP spid="67" grpId="2" animBg="1"/>
      <p:bldP spid="73" grpId="0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5228322" y="417085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规范</a:t>
            </a:r>
            <a:endParaRPr lang="zh-CN" altLang="en-US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498301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规范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0" y="1643429"/>
            <a:ext cx="11175403" cy="5472608"/>
          </a:xfrm>
          <a:custGeom>
            <a:avLst/>
            <a:gdLst>
              <a:gd name="T0" fmla="*/ 0 w 2926"/>
              <a:gd name="T1" fmla="*/ 1135 h 2051"/>
              <a:gd name="T2" fmla="*/ 2430 w 2926"/>
              <a:gd name="T3" fmla="*/ 219 h 2051"/>
              <a:gd name="T4" fmla="*/ 2299 w 2926"/>
              <a:gd name="T5" fmla="*/ 184 h 2051"/>
              <a:gd name="T6" fmla="*/ 2830 w 2926"/>
              <a:gd name="T7" fmla="*/ 0 h 2051"/>
              <a:gd name="T8" fmla="*/ 2926 w 2926"/>
              <a:gd name="T9" fmla="*/ 347 h 2051"/>
              <a:gd name="T10" fmla="*/ 2759 w 2926"/>
              <a:gd name="T11" fmla="*/ 297 h 2051"/>
              <a:gd name="T12" fmla="*/ 0 w 2926"/>
              <a:gd name="T13" fmla="*/ 2051 h 2051"/>
              <a:gd name="T14" fmla="*/ 0 w 2926"/>
              <a:gd name="T15" fmla="*/ 1135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6" h="2051">
                <a:moveTo>
                  <a:pt x="0" y="1135"/>
                </a:moveTo>
                <a:cubicBezTo>
                  <a:pt x="0" y="1135"/>
                  <a:pt x="1636" y="928"/>
                  <a:pt x="2430" y="219"/>
                </a:cubicBezTo>
                <a:cubicBezTo>
                  <a:pt x="2299" y="184"/>
                  <a:pt x="2299" y="184"/>
                  <a:pt x="2299" y="184"/>
                </a:cubicBezTo>
                <a:cubicBezTo>
                  <a:pt x="2830" y="0"/>
                  <a:pt x="2830" y="0"/>
                  <a:pt x="2830" y="0"/>
                </a:cubicBezTo>
                <a:cubicBezTo>
                  <a:pt x="2926" y="347"/>
                  <a:pt x="2926" y="347"/>
                  <a:pt x="2926" y="347"/>
                </a:cubicBezTo>
                <a:cubicBezTo>
                  <a:pt x="2759" y="297"/>
                  <a:pt x="2759" y="297"/>
                  <a:pt x="2759" y="297"/>
                </a:cubicBezTo>
                <a:cubicBezTo>
                  <a:pt x="2759" y="297"/>
                  <a:pt x="2100" y="1316"/>
                  <a:pt x="0" y="2051"/>
                </a:cubicBezTo>
                <a:lnTo>
                  <a:pt x="0" y="1135"/>
                </a:lnTo>
                <a:close/>
              </a:path>
            </a:pathLst>
          </a:custGeom>
          <a:solidFill>
            <a:srgbClr val="537285">
              <a:alpha val="30000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641899" y="4555995"/>
            <a:ext cx="1623940" cy="162393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组件命名规范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820647" y="3655503"/>
            <a:ext cx="1625696" cy="1625694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axios</a:t>
            </a:r>
            <a:r>
              <a:rPr lang="zh-CN" altLang="en-US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书写规范</a:t>
            </a:r>
            <a:endParaRPr lang="en-US" altLang="zh-CN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820685" y="2351843"/>
            <a:ext cx="1625696" cy="1625694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vuex</a:t>
            </a:r>
            <a:r>
              <a:rPr lang="zh-CN" altLang="en-US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书写规范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48" name="肘形连接符 47"/>
          <p:cNvCxnSpPr>
            <a:stCxn id="45" idx="0"/>
            <a:endCxn id="49" idx="3"/>
          </p:cNvCxnSpPr>
          <p:nvPr/>
        </p:nvCxnSpPr>
        <p:spPr>
          <a:xfrm rot="5400000" flipH="1" flipV="1">
            <a:off x="1869822" y="2808484"/>
            <a:ext cx="2331559" cy="1163465"/>
          </a:xfrm>
          <a:prstGeom prst="bentConnector4">
            <a:avLst>
              <a:gd name="adj1" fmla="val 41585"/>
              <a:gd name="adj2" fmla="val 119648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7839" y="1832021"/>
            <a:ext cx="25594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参考已整理组件命名规范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结果：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Arial" charset="0"/>
              <a:buChar char="•"/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cxnSp>
        <p:nvCxnSpPr>
          <p:cNvPr id="50" name="肘形连接符 49"/>
          <p:cNvCxnSpPr>
            <a:stCxn id="46" idx="0"/>
            <a:endCxn id="51" idx="3"/>
          </p:cNvCxnSpPr>
          <p:nvPr/>
        </p:nvCxnSpPr>
        <p:spPr>
          <a:xfrm rot="5400000" flipH="1" flipV="1">
            <a:off x="5574784" y="2167730"/>
            <a:ext cx="1546484" cy="1429063"/>
          </a:xfrm>
          <a:prstGeom prst="bentConnector4">
            <a:avLst>
              <a:gd name="adj1" fmla="val 41044"/>
              <a:gd name="adj2" fmla="val 115996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503063" y="1832020"/>
            <a:ext cx="2559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参考已整理组件命名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规范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结果：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cxnSp>
        <p:nvCxnSpPr>
          <p:cNvPr id="52" name="肘形连接符 51"/>
          <p:cNvCxnSpPr>
            <a:stCxn id="47" idx="4"/>
            <a:endCxn id="53" idx="1"/>
          </p:cNvCxnSpPr>
          <p:nvPr/>
        </p:nvCxnSpPr>
        <p:spPr>
          <a:xfrm rot="5400000">
            <a:off x="7624249" y="4143487"/>
            <a:ext cx="1175235" cy="843335"/>
          </a:xfrm>
          <a:prstGeom prst="bentConnector4">
            <a:avLst>
              <a:gd name="adj1" fmla="val 38215"/>
              <a:gd name="adj2" fmla="val 127107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790198" y="4875773"/>
            <a:ext cx="2961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参考已整理组件命名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规范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结果：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1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49" grpId="0"/>
      <p:bldP spid="51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4"/>
            <a:ext cx="3385613" cy="4030155"/>
            <a:chOff x="966472" y="1413923"/>
            <a:chExt cx="3385613" cy="4030155"/>
          </a:xfrm>
        </p:grpSpPr>
        <p:sp>
          <p:nvSpPr>
            <p:cNvPr id="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5" name="直接连接符 17"/>
          <p:cNvCxnSpPr/>
          <p:nvPr/>
        </p:nvCxnSpPr>
        <p:spPr>
          <a:xfrm>
            <a:off x="5832666" y="136562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6" name="直接连接符 18"/>
          <p:cNvCxnSpPr/>
          <p:nvPr/>
        </p:nvCxnSpPr>
        <p:spPr>
          <a:xfrm>
            <a:off x="5832666" y="2521479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7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842716" y="1639944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感谢在座各位的聆听观看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04768" y="778735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VUE2.0  SHARE</a:t>
            </a:r>
            <a:r>
              <a:rPr lang="zh-CN" altLang="en-US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 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END</a:t>
            </a:r>
            <a:endParaRPr lang="en-US" altLang="zh-CN" sz="2667" dirty="0">
              <a:solidFill>
                <a:srgbClr val="537285"/>
              </a:solidFill>
              <a:latin typeface="+mj-lt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53951" y="4395563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直接连接符 25"/>
          <p:cNvCxnSpPr/>
          <p:nvPr/>
        </p:nvCxnSpPr>
        <p:spPr>
          <a:xfrm flipV="1">
            <a:off x="1761066" y="4707142"/>
            <a:ext cx="2699903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6"/>
          <p:cNvCxnSpPr/>
          <p:nvPr/>
        </p:nvCxnSpPr>
        <p:spPr>
          <a:xfrm flipV="1">
            <a:off x="1104374" y="5313507"/>
            <a:ext cx="2699903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V="1">
            <a:off x="912324" y="735016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/>
          <p:nvPr/>
        </p:nvCxnSpPr>
        <p:spPr>
          <a:xfrm flipV="1">
            <a:off x="1309328" y="249371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"/>
          <p:cNvGrpSpPr/>
          <p:nvPr/>
        </p:nvGrpSpPr>
        <p:grpSpPr>
          <a:xfrm>
            <a:off x="1532362" y="2378239"/>
            <a:ext cx="2107998" cy="2017324"/>
            <a:chOff x="1130925" y="2378238"/>
            <a:chExt cx="2107998" cy="2154629"/>
          </a:xfrm>
        </p:grpSpPr>
        <p:sp>
          <p:nvSpPr>
            <p:cNvPr id="15" name="矩形 14"/>
            <p:cNvSpPr/>
            <p:nvPr/>
          </p:nvSpPr>
          <p:spPr>
            <a:xfrm>
              <a:off x="1165920" y="2378238"/>
              <a:ext cx="2073003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VUE2.0</a:t>
              </a:r>
              <a:endParaRPr lang="en-US" altLang="zh-CN" sz="4267" b="1" dirty="0">
                <a:solidFill>
                  <a:srgbClr val="124062"/>
                </a:solidFill>
                <a:latin typeface="Arial" panose="020B0604020202020204"/>
                <a:ea typeface="微软雅黑" panose="020B0503020204020204" charset="-122"/>
                <a:sym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30925" y="3127226"/>
              <a:ext cx="2103461" cy="1405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SHARE</a:t>
              </a:r>
            </a:p>
            <a:p>
              <a:r>
                <a:rPr lang="zh-CN" altLang="en-US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   </a:t>
              </a:r>
              <a:r>
                <a:rPr lang="en-US" altLang="zh-CN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END</a:t>
              </a:r>
              <a:r>
                <a:rPr lang="zh-CN" altLang="en-US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 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339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665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vue</a:t>
            </a:r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 的核心思想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9678" y="2673646"/>
            <a:ext cx="595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数据驱动 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组件化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427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数据驱动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95" y="1688027"/>
            <a:ext cx="6985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7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数据驱动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22" y="1800922"/>
            <a:ext cx="86614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5498299" y="1600968"/>
            <a:ext cx="1195403" cy="82084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4752467" y="391557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小示例</a:t>
            </a:r>
            <a:endParaRPr lang="zh-CN" altLang="en-US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305835" y="5063986"/>
            <a:ext cx="2677255" cy="1604722"/>
            <a:chOff x="6295756" y="3113567"/>
            <a:chExt cx="2677254" cy="1604722"/>
          </a:xfrm>
        </p:grpSpPr>
        <p:sp>
          <p:nvSpPr>
            <p:cNvPr id="34" name="文本框 9"/>
            <p:cNvSpPr txBox="1"/>
            <p:nvPr/>
          </p:nvSpPr>
          <p:spPr>
            <a:xfrm>
              <a:off x="6295757" y="31135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脚手架使用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文本框 9"/>
            <p:cNvSpPr txBox="1"/>
            <p:nvPr/>
          </p:nvSpPr>
          <p:spPr>
            <a:xfrm>
              <a:off x="6295756" y="35474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启动模版项目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5757" y="398200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了解模版目录结构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6295756" y="441051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了解配置项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6791" y="5068330"/>
            <a:ext cx="2677255" cy="1170802"/>
            <a:chOff x="8566712" y="3117911"/>
            <a:chExt cx="2677254" cy="1170802"/>
          </a:xfrm>
        </p:grpSpPr>
        <p:sp>
          <p:nvSpPr>
            <p:cNvPr id="40" name="文本框 9"/>
            <p:cNvSpPr txBox="1"/>
            <p:nvPr/>
          </p:nvSpPr>
          <p:spPr>
            <a:xfrm>
              <a:off x="8566712" y="31179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模版组织构成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8566713" y="355243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路由配置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8566712" y="398093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marR="0" lvl="1" indent="-228594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小示例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8909" y="2204921"/>
            <a:ext cx="857819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78909" y="3716155"/>
            <a:ext cx="857819" cy="85781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78909" y="5227389"/>
            <a:ext cx="857819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58"/>
          <p:cNvSpPr>
            <a:spLocks noEditPoints="1"/>
          </p:cNvSpPr>
          <p:nvPr/>
        </p:nvSpPr>
        <p:spPr bwMode="auto">
          <a:xfrm>
            <a:off x="1638583" y="5484093"/>
            <a:ext cx="332715" cy="344410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4"/>
          <p:cNvSpPr>
            <a:spLocks noEditPoints="1"/>
          </p:cNvSpPr>
          <p:nvPr/>
        </p:nvSpPr>
        <p:spPr bwMode="auto">
          <a:xfrm>
            <a:off x="1608041" y="3960512"/>
            <a:ext cx="393800" cy="369104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07"/>
          <p:cNvSpPr>
            <a:spLocks noEditPoints="1"/>
          </p:cNvSpPr>
          <p:nvPr/>
        </p:nvSpPr>
        <p:spPr bwMode="auto">
          <a:xfrm>
            <a:off x="1608041" y="2461625"/>
            <a:ext cx="393800" cy="344410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06491" y="2258331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使用官方提供的脚手架快速构建项目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06491" y="2562845"/>
            <a:ext cx="556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搭建</a:t>
            </a: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vue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环境需要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node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和</a:t>
            </a: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环境</a:t>
            </a:r>
            <a:endParaRPr kumimoji="1" lang="en-US" altLang="zh-CN" sz="12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228600" indent="-2286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安装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cli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：</a:t>
            </a:r>
            <a:endParaRPr kumimoji="1" lang="en-US" altLang="zh-CN" sz="12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228600" indent="-2286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  install 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-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g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vue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-cli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2810" y="37675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启动项目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6488" y="4074079"/>
            <a:ext cx="5990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00000"/>
              </a:lnSpc>
              <a:buFont typeface="Arial" charset="0"/>
              <a:buChar char="•"/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vue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init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1200" dirty="0"/>
              <a:t>&lt;template-name&gt; &lt;</a:t>
            </a:r>
            <a:r>
              <a:rPr lang="en-US" altLang="zh-CN" sz="1200" dirty="0" smtClean="0"/>
              <a:t>project-name&gt;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  <a:p>
            <a:pPr marL="685800" lvl="1" indent="-228600">
              <a:buFont typeface="Arial" charset="0"/>
              <a:buChar char="•"/>
            </a:pP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webpack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参数是指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demo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这个项目将会在开发和完成阶段帮你自动打包代码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。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  <a:p>
            <a:pPr marL="685800" lvl="1" indent="-228600">
              <a:buFont typeface="Arial" charset="0"/>
              <a:buChar char="•"/>
            </a:pP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init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过程一直输入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y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确认跳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过</a:t>
            </a:r>
            <a:endParaRPr kumimoji="1" lang="en-US" altLang="zh-CN" sz="12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228600" indent="-228600">
              <a:lnSpc>
                <a:spcPct val="100000"/>
              </a:lnSpc>
              <a:buFont typeface="Arial" charset="0"/>
              <a:buChar char="•"/>
            </a:pP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cd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demo</a:t>
            </a:r>
          </a:p>
          <a:p>
            <a:pPr marL="228600" indent="-228600">
              <a:lnSpc>
                <a:spcPct val="100000"/>
              </a:lnSpc>
              <a:buFont typeface="Arial" charset="0"/>
              <a:buChar char="•"/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install</a:t>
            </a:r>
          </a:p>
          <a:p>
            <a:pPr marL="228600" indent="-228600">
              <a:lnSpc>
                <a:spcPct val="100000"/>
              </a:lnSpc>
              <a:buFont typeface="Arial" charset="0"/>
              <a:buChar char="•"/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run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dev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06491" y="528079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修改内容实时更新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06489" y="5585313"/>
            <a:ext cx="55620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在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src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/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App.vue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文件随便做些修改，浏览器实时刷新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909127" y="2391273"/>
            <a:ext cx="658088" cy="4387216"/>
            <a:chOff x="9846542" y="1813000"/>
            <a:chExt cx="658088" cy="4387216"/>
          </a:xfrm>
        </p:grpSpPr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9922624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6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2.22222E-6 L -0.08906 2.22222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2.22222E-6 L 1.04167E-6 2.22222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85185E-6 L -0.08906 1.85185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85185E-6 L 1.04167E-6 1.85185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48148E-6 L -0.08906 1.48148E-6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48148E-6 L 1.04167E-6 1.48148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1.48148E-6 L 4.58333E-6 0.52685 " pathEditMode="relative" rAng="0" ptsTypes="AA">
                                      <p:cBhvr>
                                        <p:cTn id="63" dur="1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7"/>
          <p:cNvSpPr>
            <a:spLocks/>
          </p:cNvSpPr>
          <p:nvPr/>
        </p:nvSpPr>
        <p:spPr bwMode="auto">
          <a:xfrm>
            <a:off x="5509511" y="1956526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851315" y="2429697"/>
            <a:ext cx="163888" cy="164526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218629" y="3651524"/>
            <a:ext cx="164527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5842387" y="4573633"/>
            <a:ext cx="163888" cy="163888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173353" y="5864331"/>
            <a:ext cx="164527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822711" y="2512598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383155" y="3732511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385890" y="4655896"/>
            <a:ext cx="145777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6335966" y="5947232"/>
            <a:ext cx="1027329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45"/>
          <p:cNvSpPr txBox="1"/>
          <p:nvPr/>
        </p:nvSpPr>
        <p:spPr>
          <a:xfrm>
            <a:off x="1765460" y="2429697"/>
            <a:ext cx="2887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charset="0"/>
              <a:buChar char="•"/>
            </a:pPr>
            <a:r>
              <a:rPr kumimoji="1" lang="zh-CN" altLang="en-US" sz="1000" dirty="0" smtClean="0"/>
              <a:t>查看文件 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-&gt;    </a:t>
            </a:r>
            <a:r>
              <a:rPr kumimoji="1" lang="en-US" altLang="zh-CN" sz="1000" dirty="0" err="1" smtClean="0"/>
              <a:t>vue</a:t>
            </a:r>
            <a:r>
              <a:rPr kumimoji="1" lang="en-US" altLang="zh-CN" sz="1000" dirty="0" smtClean="0"/>
              <a:t>-cli</a:t>
            </a:r>
            <a:r>
              <a:rPr kumimoji="1" lang="zh-CN" altLang="en-US" sz="1000" dirty="0"/>
              <a:t>模版目录</a:t>
            </a:r>
          </a:p>
        </p:txBody>
      </p:sp>
      <p:sp>
        <p:nvSpPr>
          <p:cNvPr id="21" name="TextBox 46"/>
          <p:cNvSpPr txBox="1"/>
          <p:nvPr/>
        </p:nvSpPr>
        <p:spPr>
          <a:xfrm>
            <a:off x="3593484" y="2032314"/>
            <a:ext cx="902811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参考整理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2" name="TextBox 47"/>
          <p:cNvSpPr txBox="1"/>
          <p:nvPr/>
        </p:nvSpPr>
        <p:spPr>
          <a:xfrm>
            <a:off x="7598107" y="3584752"/>
            <a:ext cx="24662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build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时候静态资源会出现找不到的问题，修改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-&gt;build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的</a:t>
            </a:r>
            <a:r>
              <a:rPr lang="en-US" altLang="zh-CN" sz="1000" dirty="0" err="1" smtClean="0"/>
              <a:t>assetsPublicPath</a:t>
            </a:r>
            <a:r>
              <a:rPr lang="zh-CN" altLang="en-US" sz="1000" dirty="0" smtClean="0"/>
              <a:t>：‘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’改成 </a:t>
            </a:r>
            <a:r>
              <a:rPr lang="en-US" altLang="zh-CN" sz="1000" dirty="0" err="1" smtClean="0"/>
              <a:t>assetsPublicPath</a:t>
            </a:r>
            <a:r>
              <a:rPr lang="zh-CN" altLang="en-US" sz="1000" dirty="0" smtClean="0"/>
              <a:t>：‘</a:t>
            </a:r>
            <a:r>
              <a:rPr lang="en-US" altLang="zh-CN" sz="1000" dirty="0" smtClean="0"/>
              <a:t>./</a:t>
            </a:r>
            <a:r>
              <a:rPr lang="zh-CN" altLang="en-US" sz="1000" dirty="0" smtClean="0"/>
              <a:t>’即可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TextBox 48"/>
          <p:cNvSpPr txBox="1"/>
          <p:nvPr/>
        </p:nvSpPr>
        <p:spPr>
          <a:xfrm>
            <a:off x="7598107" y="3246103"/>
            <a:ext cx="902811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默认即可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6" name="TextBox 49"/>
          <p:cNvSpPr txBox="1"/>
          <p:nvPr/>
        </p:nvSpPr>
        <p:spPr>
          <a:xfrm>
            <a:off x="2279201" y="4534253"/>
            <a:ext cx="2018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main.js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是整个项目的入口文件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App.vue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文件是页面入口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TextBox 50"/>
          <p:cNvSpPr txBox="1"/>
          <p:nvPr/>
        </p:nvSpPr>
        <p:spPr>
          <a:xfrm>
            <a:off x="3687973" y="4211088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入口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1" name="TextBox 51"/>
          <p:cNvSpPr txBox="1"/>
          <p:nvPr/>
        </p:nvSpPr>
        <p:spPr>
          <a:xfrm>
            <a:off x="7472073" y="5796153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nl-NL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router/</a:t>
            </a:r>
            <a:r>
              <a:rPr lang="nl-NL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index.js</a:t>
            </a:r>
            <a:r>
              <a:rPr lang="nl-NL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zh-CN" altLang="nl-NL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路由文件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里就配置了一个路由</a:t>
            </a:r>
            <a:endParaRPr lang="zh-CN" altLang="nl-NL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TextBox 52"/>
          <p:cNvSpPr txBox="1"/>
          <p:nvPr/>
        </p:nvSpPr>
        <p:spPr>
          <a:xfrm>
            <a:off x="7472072" y="5457504"/>
            <a:ext cx="1620957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简单看下使用方式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95313" y="2086727"/>
            <a:ext cx="1186435" cy="123324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模版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目录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917964" y="3126326"/>
            <a:ext cx="1186435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配置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项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094596" y="4062146"/>
            <a:ext cx="1186435" cy="118686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组织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构成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15775" y="5080228"/>
            <a:ext cx="1186435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路由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配置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文本框 3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小示例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95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组件示例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1853" y="1481610"/>
            <a:ext cx="5156019" cy="4438166"/>
          </a:xfrm>
          <a:prstGeom prst="rect">
            <a:avLst/>
          </a:prstGeom>
        </p:spPr>
      </p:pic>
      <p:sp>
        <p:nvSpPr>
          <p:cNvPr id="12" name="Oval 25"/>
          <p:cNvSpPr/>
          <p:nvPr/>
        </p:nvSpPr>
        <p:spPr>
          <a:xfrm>
            <a:off x="8446431" y="2319742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131"/>
          <p:cNvSpPr>
            <a:spLocks noChangeAspect="1" noEditPoints="1"/>
          </p:cNvSpPr>
          <p:nvPr/>
        </p:nvSpPr>
        <p:spPr bwMode="auto">
          <a:xfrm>
            <a:off x="8639485" y="2495355"/>
            <a:ext cx="348324" cy="348460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4" name="Oval 37"/>
          <p:cNvSpPr/>
          <p:nvPr/>
        </p:nvSpPr>
        <p:spPr>
          <a:xfrm>
            <a:off x="8446431" y="3598706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31"/>
          <p:cNvSpPr>
            <a:spLocks noChangeAspect="1" noEditPoints="1"/>
          </p:cNvSpPr>
          <p:nvPr/>
        </p:nvSpPr>
        <p:spPr bwMode="auto">
          <a:xfrm>
            <a:off x="8639486" y="3794248"/>
            <a:ext cx="354839" cy="352044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48"/>
          <p:cNvSpPr/>
          <p:nvPr/>
        </p:nvSpPr>
        <p:spPr>
          <a:xfrm>
            <a:off x="2979659" y="2319742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Oval 51"/>
          <p:cNvSpPr/>
          <p:nvPr/>
        </p:nvSpPr>
        <p:spPr>
          <a:xfrm>
            <a:off x="2979659" y="3598706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37"/>
          <p:cNvSpPr>
            <a:spLocks noChangeAspect="1"/>
          </p:cNvSpPr>
          <p:nvPr/>
        </p:nvSpPr>
        <p:spPr bwMode="auto">
          <a:xfrm>
            <a:off x="3177721" y="2522321"/>
            <a:ext cx="334135" cy="290946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16"/>
          <p:cNvSpPr>
            <a:spLocks noChangeAspect="1"/>
          </p:cNvSpPr>
          <p:nvPr/>
        </p:nvSpPr>
        <p:spPr bwMode="auto">
          <a:xfrm>
            <a:off x="3155308" y="3770839"/>
            <a:ext cx="373709" cy="352044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9324633" y="2302136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导航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9324634" y="2597566"/>
            <a:ext cx="1992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把子组件的数据痛殴开放用户自定义接口传递给父组件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2297080" y="2302136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Microsoft YaHei" charset="-122"/>
                <a:ea typeface="Microsoft YaHei" charset="-122"/>
                <a:cs typeface="Microsoft YaHei" charset="-122"/>
                <a:sym typeface="Bebas" pitchFamily="2" charset="0"/>
              </a:rPr>
              <a:t>按钮</a:t>
            </a:r>
            <a:endParaRPr lang="zh-CN" altLang="en-US" sz="1400" dirty="0">
              <a:solidFill>
                <a:srgbClr val="124062"/>
              </a:solidFill>
              <a:latin typeface="Microsoft YaHei" charset="-122"/>
              <a:ea typeface="Microsoft YaHei" charset="-122"/>
              <a:cs typeface="Microsoft YaHei" charset="-122"/>
              <a:sym typeface="Bebas" pitchFamily="2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12621" y="2597566"/>
            <a:ext cx="2128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把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封装起来，方便日常使用，调用方法只需直接写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上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9324633" y="3598957"/>
            <a:ext cx="1082348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简单子路由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0" name="TextBox 38"/>
          <p:cNvSpPr txBox="1"/>
          <p:nvPr/>
        </p:nvSpPr>
        <p:spPr>
          <a:xfrm>
            <a:off x="9324634" y="3894387"/>
            <a:ext cx="1992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通过路由的简单配置，实现路由切换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TextBox 37"/>
          <p:cNvSpPr txBox="1"/>
          <p:nvPr/>
        </p:nvSpPr>
        <p:spPr>
          <a:xfrm>
            <a:off x="2297080" y="3598957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列表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506103" y="3894387"/>
            <a:ext cx="23347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把多个小颗粒组件组合成稍大颗粒的组件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封装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起来，方便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日常</a:t>
            </a:r>
            <a:r>
              <a: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848375" y="5642666"/>
            <a:ext cx="10468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此示例涵盖了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实际开发组件时的大部分知识点，示例简短却不简单。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组件最小颗粒化、父子组件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props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数据传递、父子组件事件传递、组件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props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 传递数据和暴露接口、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slot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 分发、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default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默认状态、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component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标签的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:is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 使用场景、列表循环遍历、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class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动态绑定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2196" y="2302134"/>
            <a:ext cx="3780477" cy="23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11529</TotalTime>
  <Words>2547</Words>
  <Application>Microsoft Macintosh PowerPoint</Application>
  <PresentationFormat>宽屏</PresentationFormat>
  <Paragraphs>342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Agency FB</vt:lpstr>
      <vt:lpstr>Arial Black</vt:lpstr>
      <vt:lpstr>Bebas</vt:lpstr>
      <vt:lpstr>Calibri</vt:lpstr>
      <vt:lpstr>Calibri Light</vt:lpstr>
      <vt:lpstr>Kartika</vt:lpstr>
      <vt:lpstr>Lato Light</vt:lpstr>
      <vt:lpstr>Lato Regular</vt:lpstr>
      <vt:lpstr>Mangal</vt:lpstr>
      <vt:lpstr>Microsoft YaHei</vt:lpstr>
      <vt:lpstr>Nexa Bold</vt:lpstr>
      <vt:lpstr>Open Sans</vt:lpstr>
      <vt:lpstr>SimSun</vt:lpstr>
      <vt:lpstr>Wingdings</vt:lpstr>
      <vt:lpstr>创艺简细圆</vt:lpstr>
      <vt:lpstr>华文黑体</vt:lpstr>
      <vt:lpstr>华文宋体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Microsoft Office 用户</cp:lastModifiedBy>
  <cp:revision>204</cp:revision>
  <dcterms:created xsi:type="dcterms:W3CDTF">2017-02-19T15:11:46Z</dcterms:created>
  <dcterms:modified xsi:type="dcterms:W3CDTF">2018-04-20T02:02:32Z</dcterms:modified>
</cp:coreProperties>
</file>