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coal.nic.in/en" TargetMode="External"/><Relationship Id="rId7" Type="http://schemas.openxmlformats.org/officeDocument/2006/relationships/hyperlink" Target="https://brav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www.wikipedi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11088554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SIH1644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regular"/>
              </a:rPr>
              <a:t>A web application specifically designed for Indian coal mines to quantify their carbon footprint and explore pathways to carbon neutrality.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Renewable/Sustainable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BC10B2-E926-927D-EDBB-57E97C5A17EC}"/>
              </a:ext>
            </a:extLst>
          </p:cNvPr>
          <p:cNvSpPr/>
          <p:nvPr/>
        </p:nvSpPr>
        <p:spPr>
          <a:xfrm>
            <a:off x="182998" y="1276161"/>
            <a:ext cx="7232216" cy="4907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 anchor="b"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ECO</a:t>
            </a:r>
            <a:r>
              <a:rPr lang="en-US" sz="1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29774" y="1363612"/>
            <a:ext cx="708544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Proposal of Solution :</a:t>
            </a:r>
          </a:p>
          <a:p>
            <a:endParaRPr lang="en-US" sz="1600" dirty="0"/>
          </a:p>
          <a:p>
            <a:r>
              <a:rPr lang="en-US" sz="1700" dirty="0"/>
              <a:t>We have created </a:t>
            </a:r>
            <a:r>
              <a:rPr lang="en-US" sz="1700" b="1" dirty="0"/>
              <a:t>a web-based Carbon footprint monitoring System </a:t>
            </a:r>
            <a:r>
              <a:rPr lang="en-US" sz="1700" dirty="0"/>
              <a:t>provides </a:t>
            </a:r>
            <a:r>
              <a:rPr lang="en-US" sz="1700" b="1" dirty="0"/>
              <a:t>real-time</a:t>
            </a:r>
            <a:r>
              <a:rPr lang="en-US" sz="1700" dirty="0"/>
              <a:t> </a:t>
            </a:r>
            <a:r>
              <a:rPr lang="en-US" sz="1700" b="1" dirty="0"/>
              <a:t>Carbon Emissions </a:t>
            </a:r>
            <a:r>
              <a:rPr lang="en-US" sz="1700" dirty="0"/>
              <a:t>and </a:t>
            </a:r>
            <a:r>
              <a:rPr lang="en-US" sz="1700" b="1" dirty="0"/>
              <a:t>Neutrality Pathways</a:t>
            </a:r>
            <a:r>
              <a:rPr lang="en-US" sz="1700" dirty="0"/>
              <a:t>, allowing to instantly access carbon footprints by coal mines of pan India. The prototype will function as follows :</a:t>
            </a:r>
          </a:p>
          <a:p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Visualize and compare data effortlessly with </a:t>
            </a:r>
            <a:r>
              <a:rPr lang="en-US" sz="1600" b="1" dirty="0"/>
              <a:t>Data Visualization Tools </a:t>
            </a:r>
            <a:r>
              <a:rPr lang="en-US" sz="1600" dirty="0"/>
              <a:t>like heat maps, pictorial displays, bar graphs and line graphs.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Stay informed with our comprehensive </a:t>
            </a:r>
            <a:r>
              <a:rPr lang="en-US" sz="1600" b="1" dirty="0"/>
              <a:t>Carbon Neutrality Pathways </a:t>
            </a:r>
            <a:r>
              <a:rPr lang="en-US" sz="1600" dirty="0"/>
              <a:t>and </a:t>
            </a:r>
            <a:r>
              <a:rPr lang="en-US" sz="1600" b="1" dirty="0"/>
              <a:t>AI Decision Support System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Our multi-layered data strategy leverages historical data, providing comprehensive carbon footprints insights using</a:t>
            </a:r>
            <a:r>
              <a:rPr lang="en-US" sz="1600" b="1" dirty="0"/>
              <a:t> ML prediction model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IoT Devices</a:t>
            </a:r>
            <a:r>
              <a:rPr lang="en-US" sz="1600" dirty="0"/>
              <a:t> and </a:t>
            </a:r>
            <a:r>
              <a:rPr lang="en-US" sz="1600" b="1" dirty="0"/>
              <a:t>Sensors</a:t>
            </a:r>
            <a:r>
              <a:rPr lang="en-US" sz="1600" dirty="0"/>
              <a:t> will be used for real time monitoring and carbon credit management with implementation of </a:t>
            </a:r>
            <a:r>
              <a:rPr lang="en-US" sz="1600" b="1" dirty="0"/>
              <a:t>Blockchain Technology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Advanced Geospatial Analysis </a:t>
            </a:r>
            <a:r>
              <a:rPr lang="en-US" sz="1600" dirty="0"/>
              <a:t>and </a:t>
            </a:r>
            <a:r>
              <a:rPr lang="en-US" sz="1600" b="1" dirty="0"/>
              <a:t>Simulation of Clean Technologies </a:t>
            </a:r>
            <a:r>
              <a:rPr lang="en-US" sz="1600" dirty="0"/>
              <a:t>to bridge gap between emissions and carbon sinks.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MATRIX</a:t>
            </a:r>
            <a:endParaRPr lang="en-IN" sz="17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88A792-F604-F36D-CF1C-A4798C724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78" y="1703581"/>
            <a:ext cx="3980997" cy="40528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4DA55-6957-E56D-5105-DB6309F3FDE9}"/>
              </a:ext>
            </a:extLst>
          </p:cNvPr>
          <p:cNvSpPr/>
          <p:nvPr/>
        </p:nvSpPr>
        <p:spPr>
          <a:xfrm>
            <a:off x="7820408" y="1285933"/>
            <a:ext cx="4078367" cy="2147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MATRIX</a:t>
            </a:r>
            <a:endParaRPr lang="en-IN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66EE5-2F0F-49C2-BE1D-F9CCE6C90C5A}"/>
              </a:ext>
            </a:extLst>
          </p:cNvPr>
          <p:cNvSpPr txBox="1"/>
          <p:nvPr/>
        </p:nvSpPr>
        <p:spPr>
          <a:xfrm>
            <a:off x="7852200" y="1371608"/>
            <a:ext cx="41982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Frontend : </a:t>
            </a:r>
            <a:r>
              <a:rPr lang="en-IN" sz="1600" dirty="0"/>
              <a:t>HTML5, CSS3, </a:t>
            </a:r>
            <a:r>
              <a:rPr lang="en-IN" sz="1600" dirty="0" err="1"/>
              <a:t>Javascript</a:t>
            </a:r>
            <a:r>
              <a:rPr lang="en-IN" sz="1600" dirty="0"/>
              <a:t>, React.js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Backend : </a:t>
            </a:r>
            <a:r>
              <a:rPr lang="en-IN" sz="1600" dirty="0"/>
              <a:t>Node.js, Express.js, Next.js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Design Framework : </a:t>
            </a:r>
            <a:r>
              <a:rPr lang="en-IN" sz="1600" dirty="0"/>
              <a:t>Bootstrap, Tailwind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Data Visualization : </a:t>
            </a:r>
            <a:r>
              <a:rPr lang="en-IN" sz="1600" dirty="0"/>
              <a:t>Chart.js, D3.js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Hardware : </a:t>
            </a:r>
            <a:r>
              <a:rPr lang="en-IN" sz="1600" dirty="0"/>
              <a:t>Arduino UNO, Fluke 1730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Database : </a:t>
            </a:r>
            <a:r>
              <a:rPr lang="en-IN" sz="1600" dirty="0"/>
              <a:t>MySQL,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AI/ML : </a:t>
            </a:r>
            <a:r>
              <a:rPr lang="en-IN" sz="1600" dirty="0"/>
              <a:t>Python, </a:t>
            </a:r>
            <a:r>
              <a:rPr lang="en-IN" sz="1600" dirty="0" err="1"/>
              <a:t>PyTorch</a:t>
            </a:r>
            <a:r>
              <a:rPr lang="en-IN" sz="1600" dirty="0"/>
              <a:t>, 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Cloud &amp; Reporting : </a:t>
            </a:r>
            <a:r>
              <a:rPr lang="en-IN" sz="1600" dirty="0" err="1"/>
              <a:t>PowerBI</a:t>
            </a:r>
            <a:r>
              <a:rPr lang="en-IN" sz="1600" dirty="0"/>
              <a:t>, AWS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A5127-ADB2-D2F8-36B1-EC7A5EBF9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89" y="4016426"/>
            <a:ext cx="4901628" cy="1733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2D7EB-CE79-19EC-8A80-AB36B40459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09" t="10247" r="5809" b="12378"/>
          <a:stretch/>
        </p:blipFill>
        <p:spPr>
          <a:xfrm>
            <a:off x="423865" y="1277178"/>
            <a:ext cx="3655944" cy="17789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6C229F-75AC-F00A-4CAC-4BFCF26648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57" t="5063" r="23426" b="25907"/>
          <a:stretch/>
        </p:blipFill>
        <p:spPr>
          <a:xfrm>
            <a:off x="4182686" y="1277178"/>
            <a:ext cx="2759173" cy="16606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49F0BF-D0ED-C396-F471-D3EB53ED7D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78" t="19294" r="6667" b="26920"/>
          <a:stretch/>
        </p:blipFill>
        <p:spPr>
          <a:xfrm>
            <a:off x="423865" y="3358538"/>
            <a:ext cx="1844773" cy="860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6C9B29-721B-7661-4ABF-0CDEFEFD82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031" t="23283" r="26337" b="25743"/>
          <a:stretch/>
        </p:blipFill>
        <p:spPr>
          <a:xfrm>
            <a:off x="2417772" y="3193878"/>
            <a:ext cx="1939982" cy="9998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0649B3-FE94-D960-54E1-06F8E04D59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865" y="4495292"/>
            <a:ext cx="1553867" cy="14819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17AE5-D362-1955-364C-B58C510E11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9132" y="3175519"/>
            <a:ext cx="1299500" cy="1234176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935653B-D4BF-E7E4-D99B-0F15A9E6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63297"/>
              </p:ext>
            </p:extLst>
          </p:nvPr>
        </p:nvGraphicFramePr>
        <p:xfrm>
          <a:off x="2303259" y="4500952"/>
          <a:ext cx="423643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30">
                  <a:extLst>
                    <a:ext uri="{9D8B030D-6E8A-4147-A177-3AD203B41FA5}">
                      <a16:colId xmlns:a16="http://schemas.microsoft.com/office/drawing/2014/main" val="875351990"/>
                    </a:ext>
                  </a:extLst>
                </a:gridCol>
                <a:gridCol w="837944">
                  <a:extLst>
                    <a:ext uri="{9D8B030D-6E8A-4147-A177-3AD203B41FA5}">
                      <a16:colId xmlns:a16="http://schemas.microsoft.com/office/drawing/2014/main" val="2522011781"/>
                    </a:ext>
                  </a:extLst>
                </a:gridCol>
                <a:gridCol w="983417">
                  <a:extLst>
                    <a:ext uri="{9D8B030D-6E8A-4147-A177-3AD203B41FA5}">
                      <a16:colId xmlns:a16="http://schemas.microsoft.com/office/drawing/2014/main" val="3119731120"/>
                    </a:ext>
                  </a:extLst>
                </a:gridCol>
                <a:gridCol w="711157">
                  <a:extLst>
                    <a:ext uri="{9D8B030D-6E8A-4147-A177-3AD203B41FA5}">
                      <a16:colId xmlns:a16="http://schemas.microsoft.com/office/drawing/2014/main" val="2672477439"/>
                    </a:ext>
                  </a:extLst>
                </a:gridCol>
                <a:gridCol w="847287">
                  <a:extLst>
                    <a:ext uri="{9D8B030D-6E8A-4147-A177-3AD203B41FA5}">
                      <a16:colId xmlns:a16="http://schemas.microsoft.com/office/drawing/2014/main" val="1959651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Geospatial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AI Decision Support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Neutrality Suggestion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Graph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/>
                        <a:t>ECO</a:t>
                      </a:r>
                      <a:r>
                        <a:rPr lang="en-IN" sz="600" b="1" dirty="0"/>
                        <a:t>2</a:t>
                      </a:r>
                      <a:r>
                        <a:rPr lang="en-IN" sz="900" b="1" dirty="0"/>
                        <a:t>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6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/>
                        <a:t>TERI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/>
                        <a:t>ICMM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1582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97A43D9-F0E3-B1D7-E66C-A6FF3136B684}"/>
              </a:ext>
            </a:extLst>
          </p:cNvPr>
          <p:cNvSpPr txBox="1"/>
          <p:nvPr/>
        </p:nvSpPr>
        <p:spPr>
          <a:xfrm>
            <a:off x="626421" y="5977196"/>
            <a:ext cx="1439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AI Support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DDC20-E51D-5A9F-F8F1-36DC6B1B42A8}"/>
              </a:ext>
            </a:extLst>
          </p:cNvPr>
          <p:cNvSpPr txBox="1"/>
          <p:nvPr/>
        </p:nvSpPr>
        <p:spPr>
          <a:xfrm>
            <a:off x="626421" y="4183432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ML Emission Prediction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C6EA00-CDC8-4A36-9910-BECD920FB9F7}"/>
              </a:ext>
            </a:extLst>
          </p:cNvPr>
          <p:cNvSpPr txBox="1"/>
          <p:nvPr/>
        </p:nvSpPr>
        <p:spPr>
          <a:xfrm>
            <a:off x="816162" y="3047048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Easy to use UI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ACF3D9-78D5-703A-AEFE-ED61981195FB}"/>
              </a:ext>
            </a:extLst>
          </p:cNvPr>
          <p:cNvSpPr txBox="1"/>
          <p:nvPr/>
        </p:nvSpPr>
        <p:spPr>
          <a:xfrm>
            <a:off x="4247105" y="2874290"/>
            <a:ext cx="27350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Personalised Carbon Neutrality Suggestions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4909D-EE12-27F2-D774-20E3823E9400}"/>
              </a:ext>
            </a:extLst>
          </p:cNvPr>
          <p:cNvSpPr txBox="1"/>
          <p:nvPr/>
        </p:nvSpPr>
        <p:spPr>
          <a:xfrm>
            <a:off x="5483469" y="3994151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dirty="0"/>
              <a:t>Comparison of data</a:t>
            </a:r>
          </a:p>
          <a:p>
            <a:pPr algn="ctr"/>
            <a:r>
              <a:rPr lang="en-IN" sz="1100" b="1" dirty="0"/>
              <a:t>Using Graphs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9C39A4-D998-6F78-4D69-AD8CE25118F9}"/>
              </a:ext>
            </a:extLst>
          </p:cNvPr>
          <p:cNvSpPr txBox="1"/>
          <p:nvPr/>
        </p:nvSpPr>
        <p:spPr>
          <a:xfrm>
            <a:off x="2791398" y="4181364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Geospatial Analysis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DB0137-E612-83A8-2D15-136F43A9947F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314857" y="2273712"/>
            <a:ext cx="701903" cy="773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5883D7-84AE-4680-7D97-3D53DE710FEC}"/>
              </a:ext>
            </a:extLst>
          </p:cNvPr>
          <p:cNvCxnSpPr>
            <a:cxnSpLocks/>
          </p:cNvCxnSpPr>
          <p:nvPr/>
        </p:nvCxnSpPr>
        <p:spPr>
          <a:xfrm flipH="1" flipV="1">
            <a:off x="5332961" y="4156533"/>
            <a:ext cx="375671" cy="8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3E1AB2-2608-D35A-7C4B-393907ED7A13}"/>
              </a:ext>
            </a:extLst>
          </p:cNvPr>
          <p:cNvCxnSpPr>
            <a:cxnSpLocks/>
          </p:cNvCxnSpPr>
          <p:nvPr/>
        </p:nvCxnSpPr>
        <p:spPr>
          <a:xfrm flipH="1" flipV="1">
            <a:off x="3198158" y="3693805"/>
            <a:ext cx="215374" cy="53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C1086F-48B4-4CA3-D02C-C1730808EF18}"/>
              </a:ext>
            </a:extLst>
          </p:cNvPr>
          <p:cNvCxnSpPr>
            <a:cxnSpLocks/>
          </p:cNvCxnSpPr>
          <p:nvPr/>
        </p:nvCxnSpPr>
        <p:spPr>
          <a:xfrm flipV="1">
            <a:off x="1491816" y="3829481"/>
            <a:ext cx="442683" cy="414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B1F029-085F-19DC-93F3-9DE234FE77B5}"/>
              </a:ext>
            </a:extLst>
          </p:cNvPr>
          <p:cNvCxnSpPr>
            <a:cxnSpLocks/>
          </p:cNvCxnSpPr>
          <p:nvPr/>
        </p:nvCxnSpPr>
        <p:spPr>
          <a:xfrm flipV="1">
            <a:off x="6632029" y="2486827"/>
            <a:ext cx="0" cy="449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DE6AA4-B23C-97F4-38A4-8A6113BCFD06}"/>
              </a:ext>
            </a:extLst>
          </p:cNvPr>
          <p:cNvCxnSpPr>
            <a:cxnSpLocks/>
          </p:cNvCxnSpPr>
          <p:nvPr/>
        </p:nvCxnSpPr>
        <p:spPr>
          <a:xfrm flipH="1" flipV="1">
            <a:off x="863600" y="5837534"/>
            <a:ext cx="196978" cy="171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C4EAF6-5F43-FACB-7402-64483EAC3414}"/>
              </a:ext>
            </a:extLst>
          </p:cNvPr>
          <p:cNvSpPr txBox="1"/>
          <p:nvPr/>
        </p:nvSpPr>
        <p:spPr>
          <a:xfrm>
            <a:off x="1388468" y="1150753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Search Coal Mine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A111A5-247C-DD2B-F503-1D7D613935BA}"/>
              </a:ext>
            </a:extLst>
          </p:cNvPr>
          <p:cNvCxnSpPr>
            <a:cxnSpLocks/>
          </p:cNvCxnSpPr>
          <p:nvPr/>
        </p:nvCxnSpPr>
        <p:spPr>
          <a:xfrm>
            <a:off x="2251837" y="1371608"/>
            <a:ext cx="1095883" cy="32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1" name="TextBox 17410">
            <a:extLst>
              <a:ext uri="{FF2B5EF4-FFF2-40B4-BE49-F238E27FC236}">
                <a16:creationId xmlns:a16="http://schemas.microsoft.com/office/drawing/2014/main" id="{7DCA11C6-95A4-DD9A-C0C8-50DAD0BE8915}"/>
              </a:ext>
            </a:extLst>
          </p:cNvPr>
          <p:cNvSpPr txBox="1"/>
          <p:nvPr/>
        </p:nvSpPr>
        <p:spPr>
          <a:xfrm>
            <a:off x="3968823" y="593464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USP</a:t>
            </a:r>
          </a:p>
        </p:txBody>
      </p:sp>
      <p:pic>
        <p:nvPicPr>
          <p:cNvPr id="17416" name="Picture 17415">
            <a:extLst>
              <a:ext uri="{FF2B5EF4-FFF2-40B4-BE49-F238E27FC236}">
                <a16:creationId xmlns:a16="http://schemas.microsoft.com/office/drawing/2014/main" id="{68A5AC62-5C71-D659-1120-C66C05257F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58" t="76814" r="44839" b="8078"/>
          <a:stretch/>
        </p:blipFill>
        <p:spPr>
          <a:xfrm>
            <a:off x="5914155" y="3243131"/>
            <a:ext cx="1700729" cy="359500"/>
          </a:xfrm>
          <a:prstGeom prst="rect">
            <a:avLst/>
          </a:prstGeom>
        </p:spPr>
      </p:pic>
      <p:sp>
        <p:nvSpPr>
          <p:cNvPr id="17419" name="TextBox 17418">
            <a:extLst>
              <a:ext uri="{FF2B5EF4-FFF2-40B4-BE49-F238E27FC236}">
                <a16:creationId xmlns:a16="http://schemas.microsoft.com/office/drawing/2014/main" id="{160652D1-9FED-17C2-C638-E86542AAC7A6}"/>
              </a:ext>
            </a:extLst>
          </p:cNvPr>
          <p:cNvSpPr txBox="1"/>
          <p:nvPr/>
        </p:nvSpPr>
        <p:spPr>
          <a:xfrm>
            <a:off x="5860878" y="3667314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Real-time IoT Notifications</a:t>
            </a:r>
          </a:p>
        </p:txBody>
      </p:sp>
      <p:cxnSp>
        <p:nvCxnSpPr>
          <p:cNvPr id="17420" name="Straight Arrow Connector 17419">
            <a:extLst>
              <a:ext uri="{FF2B5EF4-FFF2-40B4-BE49-F238E27FC236}">
                <a16:creationId xmlns:a16="http://schemas.microsoft.com/office/drawing/2014/main" id="{2C9993B3-855C-59D0-738F-6C08E6D65336}"/>
              </a:ext>
            </a:extLst>
          </p:cNvPr>
          <p:cNvCxnSpPr>
            <a:cxnSpLocks/>
            <a:stCxn id="17419" idx="0"/>
          </p:cNvCxnSpPr>
          <p:nvPr/>
        </p:nvCxnSpPr>
        <p:spPr>
          <a:xfrm flipV="1">
            <a:off x="6737881" y="3488895"/>
            <a:ext cx="583415" cy="178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MATRIX</a:t>
            </a:r>
            <a:endParaRPr lang="en-IN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B830D-33B9-409F-2799-8CAFB63D0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19" y="4083936"/>
            <a:ext cx="4009410" cy="2004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ADEE1-6216-EA9B-6550-9C9460628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889" y="3769798"/>
            <a:ext cx="5070280" cy="2308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56694A-7CDA-2CE4-62D7-F5AF8DB0F880}"/>
              </a:ext>
            </a:extLst>
          </p:cNvPr>
          <p:cNvSpPr/>
          <p:nvPr/>
        </p:nvSpPr>
        <p:spPr>
          <a:xfrm>
            <a:off x="955700" y="1294607"/>
            <a:ext cx="3284283" cy="219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 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5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Integrating </a:t>
            </a:r>
            <a:r>
              <a:rPr lang="en-US" sz="1400" b="1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data from IoT Devices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is technically feasible.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  <a:defRPr/>
            </a:pP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Buildin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g </a:t>
            </a:r>
            <a:r>
              <a:rPr lang="en-US" sz="1400" b="1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predictive models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using historical data is feasible.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Blockchain technology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can be used for transparent carbon credit management.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119F6-FB00-19C2-91B2-79DEDC96C92A}"/>
              </a:ext>
            </a:extLst>
          </p:cNvPr>
          <p:cNvSpPr/>
          <p:nvPr/>
        </p:nvSpPr>
        <p:spPr>
          <a:xfrm>
            <a:off x="4433687" y="1294608"/>
            <a:ext cx="3284283" cy="219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  <a:r>
              <a:rPr lang="en-IN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pPr algn="just"/>
            <a:endParaRPr lang="en-US" sz="5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Managing latency to ensure </a:t>
            </a: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real-time insights.</a:t>
            </a: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Ensuring predictive models are </a:t>
            </a: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accurate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robust.</a:t>
            </a: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Accurately </a:t>
            </a: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simulation of clean technologies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bridging emission-sinks gap.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16F78-0EE8-16A1-8613-46BE79D46E5B}"/>
              </a:ext>
            </a:extLst>
          </p:cNvPr>
          <p:cNvSpPr/>
          <p:nvPr/>
        </p:nvSpPr>
        <p:spPr>
          <a:xfrm>
            <a:off x="7871332" y="1284525"/>
            <a:ext cx="3232097" cy="219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0" lang="en-US" sz="1600" b="1" i="0" u="none" strike="noStrike" kern="1200" cap="none" spc="0" normalizeH="0" baseline="0" noProof="0" dirty="0"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1600" b="1" i="0" u="none" strike="noStrike" kern="1200" cap="none" spc="0" normalizeH="0" noProof="0" dirty="0"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r>
              <a:rPr kumimoji="0" lang="en-IN" sz="1600" b="1" i="0" u="none" strike="noStrike" kern="1200" cap="none" spc="0" normalizeH="0" noProof="0" dirty="0"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:</a:t>
            </a:r>
          </a:p>
          <a:p>
            <a:pPr algn="just"/>
            <a:endParaRPr lang="en-IN" sz="500" baseline="0" dirty="0">
              <a:solidFill>
                <a:prstClr val="black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just">
              <a:buAutoNum type="arabicParenR"/>
            </a:pPr>
            <a:r>
              <a:rPr kumimoji="0" lang="en-IN" sz="1400" i="0" u="none" strike="noStrike" kern="1200" cap="none" spc="0" normalizeH="0" noProof="0" dirty="0"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Implement </a:t>
            </a:r>
            <a:r>
              <a:rPr kumimoji="0" lang="en-IN" sz="1400" b="1" i="0" u="none" strike="noStrike" kern="1200" cap="none" spc="0" normalizeH="0" noProof="0" dirty="0"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edge computing solutions</a:t>
            </a:r>
            <a:r>
              <a:rPr kumimoji="0" lang="en-IN" sz="1400" i="0" u="none" strike="noStrike" kern="1200" cap="none" spc="0" normalizeH="0" noProof="0" dirty="0"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to reduce data latency.</a:t>
            </a:r>
          </a:p>
          <a:p>
            <a:pPr marL="342900" indent="-342900" algn="just">
              <a:buAutoNum type="arabicParenR"/>
            </a:pPr>
            <a:r>
              <a:rPr lang="en-IN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Continuously </a:t>
            </a:r>
            <a:r>
              <a:rPr lang="en-IN" sz="1400" b="1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validate and update models</a:t>
            </a:r>
            <a:r>
              <a:rPr lang="en-IN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.</a:t>
            </a:r>
          </a:p>
          <a:p>
            <a:pPr marL="342900" indent="-342900" algn="just">
              <a:buAutoNum type="arabicParenR"/>
            </a:pPr>
            <a:r>
              <a:rPr lang="en-IN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Partner with </a:t>
            </a:r>
            <a:r>
              <a:rPr lang="en-IN" sz="1400" b="1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experts</a:t>
            </a:r>
            <a:r>
              <a:rPr lang="en-IN" sz="1400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to accurately simulate models.</a:t>
            </a:r>
          </a:p>
          <a:p>
            <a:pPr marL="342900" indent="-342900" algn="just">
              <a:buAutoNum type="arabicParenR"/>
            </a:pPr>
            <a:endParaRPr kumimoji="0" lang="en-IN" sz="1400" i="0" u="none" strike="noStrike" kern="1200" cap="none" spc="0" normalizeH="0" noProof="0" dirty="0"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just">
              <a:buAutoNum type="arabicParenR"/>
            </a:pPr>
            <a:endParaRPr kumimoji="0" lang="en-US" sz="1400" i="0" u="none" strike="noStrike" kern="1200" cap="none" spc="0" normalizeH="0" baseline="0" noProof="0" dirty="0"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Matrix</a:t>
            </a:r>
            <a:endParaRPr lang="en-IN"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A601A-0D9C-A20B-47DF-61D17A6C22BE}"/>
              </a:ext>
            </a:extLst>
          </p:cNvPr>
          <p:cNvSpPr/>
          <p:nvPr/>
        </p:nvSpPr>
        <p:spPr>
          <a:xfrm>
            <a:off x="655320" y="1230451"/>
            <a:ext cx="5428770" cy="234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u="sng" dirty="0">
                <a:solidFill>
                  <a:schemeClr val="tx1"/>
                </a:solidFill>
              </a:rPr>
              <a:t>Impacts 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endParaRPr lang="en-IN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Enhanced ability to </a:t>
            </a:r>
            <a:r>
              <a:rPr lang="en-IN" b="1" dirty="0">
                <a:solidFill>
                  <a:schemeClr val="tx1"/>
                </a:solidFill>
              </a:rPr>
              <a:t>visualize </a:t>
            </a:r>
            <a:r>
              <a:rPr lang="en-IN" dirty="0">
                <a:solidFill>
                  <a:schemeClr val="tx1"/>
                </a:solidFill>
              </a:rPr>
              <a:t>carbon emission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Provides actionable </a:t>
            </a:r>
            <a:r>
              <a:rPr lang="en-IN" b="1" dirty="0">
                <a:solidFill>
                  <a:schemeClr val="tx1"/>
                </a:solidFill>
              </a:rPr>
              <a:t>insights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b="1" dirty="0">
                <a:solidFill>
                  <a:schemeClr val="tx1"/>
                </a:solidFill>
              </a:rPr>
              <a:t>strategies</a:t>
            </a:r>
            <a:r>
              <a:rPr lang="en-IN" dirty="0">
                <a:solidFill>
                  <a:schemeClr val="tx1"/>
                </a:solidFill>
              </a:rPr>
              <a:t> for achieving </a:t>
            </a:r>
            <a:r>
              <a:rPr lang="en-IN" b="1" dirty="0">
                <a:solidFill>
                  <a:schemeClr val="tx1"/>
                </a:solidFill>
              </a:rPr>
              <a:t>carbon neutrality.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Utilize ML models to provide precise </a:t>
            </a:r>
            <a:r>
              <a:rPr lang="en-IN" b="1" dirty="0">
                <a:solidFill>
                  <a:schemeClr val="tx1"/>
                </a:solidFill>
              </a:rPr>
              <a:t>carbon footprint predictions.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Contributes to optimization of </a:t>
            </a:r>
            <a:r>
              <a:rPr lang="en-IN" b="1" dirty="0">
                <a:solidFill>
                  <a:schemeClr val="tx1"/>
                </a:solidFill>
              </a:rPr>
              <a:t>Clean Technologies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Contributes to </a:t>
            </a:r>
            <a:r>
              <a:rPr lang="en-IN" b="1" dirty="0">
                <a:solidFill>
                  <a:schemeClr val="tx1"/>
                </a:solidFill>
              </a:rPr>
              <a:t>Environmental Sustainability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B88DBC-5D95-4253-D9C7-F64C9BE2183A}"/>
              </a:ext>
            </a:extLst>
          </p:cNvPr>
          <p:cNvSpPr/>
          <p:nvPr/>
        </p:nvSpPr>
        <p:spPr>
          <a:xfrm>
            <a:off x="655320" y="3740103"/>
            <a:ext cx="5428770" cy="234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u="sng" dirty="0">
                <a:solidFill>
                  <a:schemeClr val="tx1"/>
                </a:solidFill>
              </a:rPr>
              <a:t>Benefits 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endParaRPr lang="en-IN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Increases </a:t>
            </a:r>
            <a:r>
              <a:rPr lang="en-IN" b="1" dirty="0">
                <a:solidFill>
                  <a:schemeClr val="tx1"/>
                </a:solidFill>
              </a:rPr>
              <a:t>Policy Decision accuracy </a:t>
            </a:r>
            <a:r>
              <a:rPr lang="en-IN" dirty="0">
                <a:solidFill>
                  <a:schemeClr val="tx1"/>
                </a:solidFill>
              </a:rPr>
              <a:t>by 30%.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Reduced fines and penalties </a:t>
            </a:r>
            <a:r>
              <a:rPr lang="en-IN" dirty="0">
                <a:solidFill>
                  <a:schemeClr val="tx1"/>
                </a:solidFill>
              </a:rPr>
              <a:t>costs by 25%.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Blockchain can </a:t>
            </a:r>
            <a:r>
              <a:rPr lang="en-IN" b="1" dirty="0">
                <a:solidFill>
                  <a:schemeClr val="tx1"/>
                </a:solidFill>
              </a:rPr>
              <a:t>reduce fraud and data tampering.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Public </a:t>
            </a:r>
            <a:r>
              <a:rPr lang="en-IN" b="1" dirty="0">
                <a:solidFill>
                  <a:schemeClr val="tx1"/>
                </a:solidFill>
              </a:rPr>
              <a:t>awareness of Carbon Emissions</a:t>
            </a:r>
            <a:r>
              <a:rPr lang="en-IN" dirty="0">
                <a:solidFill>
                  <a:schemeClr val="tx1"/>
                </a:solidFill>
              </a:rPr>
              <a:t> can increase by </a:t>
            </a:r>
            <a:r>
              <a:rPr lang="en-IN" dirty="0" err="1">
                <a:solidFill>
                  <a:schemeClr val="tx1"/>
                </a:solidFill>
              </a:rPr>
              <a:t>upto</a:t>
            </a:r>
            <a:r>
              <a:rPr lang="en-IN" dirty="0">
                <a:solidFill>
                  <a:schemeClr val="tx1"/>
                </a:solidFill>
              </a:rPr>
              <a:t> 60%.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Reduction of respiratory illnesses </a:t>
            </a:r>
            <a:r>
              <a:rPr lang="en-IN" dirty="0">
                <a:solidFill>
                  <a:schemeClr val="tx1"/>
                </a:solidFill>
              </a:rPr>
              <a:t>by </a:t>
            </a:r>
            <a:r>
              <a:rPr lang="en-IN" dirty="0" err="1">
                <a:solidFill>
                  <a:schemeClr val="tx1"/>
                </a:solidFill>
              </a:rPr>
              <a:t>upto</a:t>
            </a:r>
            <a:r>
              <a:rPr lang="en-IN" dirty="0">
                <a:solidFill>
                  <a:schemeClr val="tx1"/>
                </a:solidFill>
              </a:rPr>
              <a:t> 15% in affected areas.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77C9A-A5A3-1C93-D379-6BA9C6FC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120" y="3571259"/>
            <a:ext cx="4764559" cy="2340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D05DC-F4D7-7438-6D4E-5DD4732DEA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78"/>
          <a:stretch/>
        </p:blipFill>
        <p:spPr>
          <a:xfrm>
            <a:off x="7511468" y="1356825"/>
            <a:ext cx="2452263" cy="2193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42FCC-6ADD-80F1-C69F-4D9E5A779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853" y="1189044"/>
            <a:ext cx="5278547" cy="2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03349" y="1691152"/>
            <a:ext cx="93853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u="sng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Links of the reference </a:t>
            </a:r>
          </a:p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514350" marR="0" lvl="0" indent="-5143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Ministry of Coal 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https://coal.nic.in/en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514350" marR="0" lvl="0" indent="-5143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Wikipedia 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https://www.wikipedia.org/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514350" marR="0" lvl="0" indent="-5143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YouTube :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https://www.youtube.com/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marR="0" lvl="0" indent="-5143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OpeniAI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https://openai.com/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marR="0" lvl="0" indent="-5143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Brave 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7"/>
              </a:rPr>
              <a:t>https://brave.com/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MATRIX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9040</TotalTime>
  <Words>745</Words>
  <Application>Microsoft Office PowerPoint</Application>
  <PresentationFormat>Widescreen</PresentationFormat>
  <Paragraphs>128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ECO2 VIEW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nishantchauhan871@gmail.com</cp:lastModifiedBy>
  <cp:revision>149</cp:revision>
  <dcterms:created xsi:type="dcterms:W3CDTF">2013-12-12T18:46:50Z</dcterms:created>
  <dcterms:modified xsi:type="dcterms:W3CDTF">2024-09-07T17:41:19Z</dcterms:modified>
  <cp:category/>
</cp:coreProperties>
</file>