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64" r:id="rId11"/>
    <p:sldId id="283" r:id="rId12"/>
    <p:sldId id="265" r:id="rId13"/>
    <p:sldId id="266" r:id="rId14"/>
    <p:sldId id="284" r:id="rId15"/>
    <p:sldId id="268" r:id="rId16"/>
    <p:sldId id="267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6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DD9-846F-4450-B19C-36256F265B4A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BF4-2AEC-4E06-AA05-7E4D5552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0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DD9-846F-4450-B19C-36256F265B4A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BF4-2AEC-4E06-AA05-7E4D5552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4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DD9-846F-4450-B19C-36256F265B4A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BF4-2AEC-4E06-AA05-7E4D5552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21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DD9-846F-4450-B19C-36256F265B4A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BF4-2AEC-4E06-AA05-7E4D5552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DD9-846F-4450-B19C-36256F265B4A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BF4-2AEC-4E06-AA05-7E4D5552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1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DD9-846F-4450-B19C-36256F265B4A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BF4-2AEC-4E06-AA05-7E4D5552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9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DD9-846F-4450-B19C-36256F265B4A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BF4-2AEC-4E06-AA05-7E4D5552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DD9-846F-4450-B19C-36256F265B4A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BF4-2AEC-4E06-AA05-7E4D5552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77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DD9-846F-4450-B19C-36256F265B4A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BF4-2AEC-4E06-AA05-7E4D5552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8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DD9-846F-4450-B19C-36256F265B4A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BF4-2AEC-4E06-AA05-7E4D5552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8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ADD9-846F-4450-B19C-36256F265B4A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C9BF4-2AEC-4E06-AA05-7E4D5552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75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2ADD9-846F-4450-B19C-36256F265B4A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C9BF4-2AEC-4E06-AA05-7E4D55529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oldratlee/useful-scripts/blob/master/docs/java.md#beer-show-busy-java-threadssh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ednaxelafx/1593521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mp/appmsg/show?__biz=MjM5MzYzMzkyMQ==&amp;appmsgid=10000100&amp;itemidx=1&amp;sign=9bc54ac05007ea8808342dac620b5973&amp;mpshare=1&amp;scene=23&amp;srcid=0811pjPncidbiq7q3hCPKKq7#wechat_redirect" TargetMode="External"/><Relationship Id="rId2" Type="http://schemas.openxmlformats.org/officeDocument/2006/relationships/hyperlink" Target="http://weibo.com/p/1001603885655422798149?mod=zwenzha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p.weixin.qq.com/s?__biz=MzIzNjI1ODc2OA==&amp;mid=2650886867&amp;idx=1&amp;sn=e4433f7068357b0f9ed283b607fa50e6&amp;chksm=f32f666cc458ef7a0132c6dfb74bc53626b47d884db7ae1b29a41bea3527e416c87c71c49fbc&amp;mpshare=1&amp;scene=23&amp;srcid=0811s3M3hZWvkhU1byEkCh2y#rd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"/>
          <p:cNvSpPr>
            <a:spLocks noGrp="1"/>
          </p:cNvSpPr>
          <p:nvPr>
            <p:ph type="ctrTitle"/>
          </p:nvPr>
        </p:nvSpPr>
        <p:spPr>
          <a:xfrm>
            <a:off x="1816100" y="1041400"/>
            <a:ext cx="8062913" cy="1470025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6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微软雅黑" charset="0"/>
              </a:rPr>
              <a:t>JVM</a:t>
            </a:r>
            <a:r>
              <a:rPr kumimoji="0" lang="zh-CN" altLang="en-US" sz="6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微软雅黑" charset="0"/>
              </a:rPr>
              <a:t>内存管理</a:t>
            </a:r>
            <a:endParaRPr kumimoji="0" lang="en-US" altLang="zh-CN" sz="6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14031" y="4273666"/>
            <a:ext cx="1005403" cy="988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宋体" pitchFamily="2" charset="-122"/>
              </a:rPr>
              <a:t>杨振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宋体" pitchFamily="2" charset="-122"/>
              </a:rPr>
              <a:t>2017.8.1</a:t>
            </a:r>
          </a:p>
        </p:txBody>
      </p:sp>
    </p:spTree>
    <p:extLst>
      <p:ext uri="{BB962C8B-B14F-4D97-AF65-F5344CB8AC3E}">
        <p14:creationId xmlns:p14="http://schemas.microsoft.com/office/powerpoint/2010/main" val="16307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系统内存和</a:t>
            </a:r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内存关系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sz="2400" dirty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86438" y="1071155"/>
            <a:ext cx="718456" cy="121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swap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5569" y="1071154"/>
            <a:ext cx="2050869" cy="12148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物理内存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394259" y="1071155"/>
            <a:ext cx="4931237" cy="60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用户内存（进程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330328" y="1071155"/>
            <a:ext cx="2050869" cy="12017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内核内存</a:t>
            </a:r>
            <a:endParaRPr lang="zh-CN" altLang="en-US" dirty="0"/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6962915" y="2235826"/>
            <a:ext cx="11419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lvl="2"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系统角度</a:t>
            </a:r>
            <a:endParaRPr lang="en-US" altLang="zh-CN" sz="16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81196" y="1672047"/>
            <a:ext cx="4931237" cy="60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81196" y="1672047"/>
            <a:ext cx="1025435" cy="613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代码区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400979" y="1672047"/>
            <a:ext cx="1025435" cy="613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数据区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8356512" y="1672047"/>
            <a:ext cx="1025435" cy="613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堆区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381934" y="1672049"/>
            <a:ext cx="1025435" cy="613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栈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0401716" y="1665517"/>
            <a:ext cx="910717" cy="6139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未使用</a:t>
            </a:r>
          </a:p>
        </p:txBody>
      </p:sp>
      <p:sp>
        <p:nvSpPr>
          <p:cNvPr id="44" name="矩形 43"/>
          <p:cNvSpPr/>
          <p:nvPr/>
        </p:nvSpPr>
        <p:spPr>
          <a:xfrm>
            <a:off x="484190" y="3135088"/>
            <a:ext cx="1262853" cy="613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内核内存</a:t>
            </a:r>
            <a:endParaRPr lang="zh-CN" altLang="en-US" dirty="0"/>
          </a:p>
        </p:txBody>
      </p:sp>
      <p:sp>
        <p:nvSpPr>
          <p:cNvPr id="45" name="Text Box 28"/>
          <p:cNvSpPr txBox="1">
            <a:spLocks noChangeArrowheads="1"/>
          </p:cNvSpPr>
          <p:nvPr/>
        </p:nvSpPr>
        <p:spPr bwMode="auto">
          <a:xfrm>
            <a:off x="2359688" y="3749041"/>
            <a:ext cx="1443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lvl="2">
              <a:lnSpc>
                <a:spcPct val="200000"/>
              </a:lnSpc>
            </a:pPr>
            <a:r>
              <a:rPr lang="en-US" altLang="zh-CN" sz="1600" dirty="0" err="1">
                <a:solidFill>
                  <a:schemeClr val="tx2"/>
                </a:solidFill>
                <a:latin typeface="宋体" pitchFamily="2" charset="-122"/>
              </a:rPr>
              <a:t>j</a:t>
            </a:r>
            <a:r>
              <a:rPr lang="en-US" altLang="zh-CN" sz="1600" dirty="0" err="1" smtClean="0">
                <a:solidFill>
                  <a:schemeClr val="tx2"/>
                </a:solidFill>
                <a:latin typeface="宋体" pitchFamily="2" charset="-122"/>
              </a:rPr>
              <a:t>vm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角度</a:t>
            </a:r>
            <a:endParaRPr lang="en-US" altLang="zh-CN" sz="16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764345" y="3135088"/>
            <a:ext cx="845713" cy="613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Jvm</a:t>
            </a:r>
            <a:r>
              <a:rPr lang="zh-CN" altLang="en-US" dirty="0" smtClean="0"/>
              <a:t>永久区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629313" y="3135088"/>
            <a:ext cx="1025435" cy="613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堆区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667797" y="3135090"/>
            <a:ext cx="1025435" cy="613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线程栈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4648393" y="3128558"/>
            <a:ext cx="910717" cy="6139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未使用</a:t>
            </a: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auto">
          <a:xfrm>
            <a:off x="1645881" y="2171374"/>
            <a:ext cx="11560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lvl="2"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硬件角度</a:t>
            </a:r>
            <a:endParaRPr lang="en-US" altLang="zh-CN" sz="16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5710726" y="2911959"/>
            <a:ext cx="6398541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lvl="2">
              <a:lnSpc>
                <a:spcPct val="200000"/>
              </a:lnSpc>
            </a:pPr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 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：</a:t>
            </a:r>
            <a:endParaRPr lang="en-US" altLang="zh-CN" sz="16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JVM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内存 ≈ 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JVM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进程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内存＋</a:t>
            </a: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Java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堆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(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新生代和老年代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) +Java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永久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代＋线程栈内存</a:t>
            </a: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+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堆外内存</a:t>
            </a: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(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可使用内核内存</a:t>
            </a: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)</a:t>
            </a: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VIRT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：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virtual memory </a:t>
            </a: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usage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进程“需要的”虚拟内存大小，包括进程使用的库、代码、数据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等；</a:t>
            </a:r>
            <a:endParaRPr lang="en-US" altLang="zh-CN" sz="11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     假如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进程申请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100m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的内存，但实际只使用了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10m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，那么它会增长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100m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，而不是实际的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使用量</a:t>
            </a:r>
            <a:endParaRPr lang="en-US" altLang="zh-CN" sz="11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     </a:t>
            </a: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VIRT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= JAVA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中申请的内存大小，即 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-</a:t>
            </a:r>
            <a:r>
              <a:rPr lang="en-US" altLang="zh-CN" sz="1100" dirty="0" err="1">
                <a:solidFill>
                  <a:schemeClr val="tx2"/>
                </a:solidFill>
                <a:latin typeface="宋体" pitchFamily="2" charset="-122"/>
              </a:rPr>
              <a:t>Xmx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  -</a:t>
            </a:r>
            <a:r>
              <a:rPr lang="en-US" altLang="zh-CN" sz="1100" dirty="0" err="1">
                <a:solidFill>
                  <a:schemeClr val="tx2"/>
                </a:solidFill>
                <a:latin typeface="宋体" pitchFamily="2" charset="-122"/>
              </a:rPr>
              <a:t>Xms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 + 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其它</a:t>
            </a:r>
            <a:endParaRPr lang="en-US" altLang="zh-CN" sz="11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171450" lvl="2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  </a:t>
            </a:r>
            <a:r>
              <a:rPr lang="en-US" altLang="zh-CN" sz="1100" dirty="0" err="1">
                <a:solidFill>
                  <a:schemeClr val="tx2"/>
                </a:solidFill>
                <a:latin typeface="宋体" pitchFamily="2" charset="-122"/>
              </a:rPr>
              <a:t>RES:resident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 memory usage 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常驻内存 </a:t>
            </a: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,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进程当前使用的内存大小，但不包括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swap </a:t>
            </a: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out</a:t>
            </a:r>
          </a:p>
          <a:p>
            <a:pPr marL="0" lvl="2">
              <a:lnSpc>
                <a:spcPct val="200000"/>
              </a:lnSpc>
            </a:pP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     如果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申请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100m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的内存，实际使用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10m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，它只增长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10m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，与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VIRT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相反 </a:t>
            </a:r>
            <a:endParaRPr lang="en-US" altLang="zh-CN" sz="11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    </a:t>
            </a: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 RES 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= JAVA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正在存活的内存对象大小 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+ 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未回收的对象大小  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+ 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其它</a:t>
            </a:r>
            <a:endParaRPr lang="en-US" altLang="zh-CN" sz="11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171450" lvl="2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  其它  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≈ </a:t>
            </a: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JVM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进程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内存</a:t>
            </a: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+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永久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代内存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+ 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线程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栈内存 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+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堆外内存 </a:t>
            </a:r>
            <a:endParaRPr lang="en-US" altLang="zh-CN" sz="11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53" y="4611193"/>
            <a:ext cx="5266157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2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692150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 录</a:t>
            </a:r>
            <a:endParaRPr lang="zh-CN" altLang="en-US" sz="4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714750" y="1938338"/>
            <a:ext cx="4733925" cy="457200"/>
            <a:chOff x="1632" y="3120"/>
            <a:chExt cx="2982" cy="288"/>
          </a:xfrm>
        </p:grpSpPr>
        <p:sp>
          <p:nvSpPr>
            <p:cNvPr id="7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2420" y="3140"/>
              <a:ext cx="198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系统内存和</a:t>
              </a:r>
              <a:r>
                <a:rPr lang="en-US" altLang="zh-CN" sz="2000" b="1" dirty="0" err="1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jvm</a:t>
              </a: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内存的关系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787775" y="4916488"/>
            <a:ext cx="4733925" cy="471487"/>
            <a:chOff x="1632" y="3483"/>
            <a:chExt cx="2982" cy="297"/>
          </a:xfrm>
        </p:grpSpPr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1686" y="3483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2358" y="3528"/>
              <a:ext cx="76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案例分享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1632" y="3546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787775" y="3484563"/>
            <a:ext cx="4733925" cy="471487"/>
            <a:chOff x="1632" y="3120"/>
            <a:chExt cx="2982" cy="297"/>
          </a:xfrm>
        </p:grpSpPr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2358" y="3165"/>
              <a:ext cx="116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938713" y="3482975"/>
            <a:ext cx="160653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JVM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垃圾收集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787775" y="1108075"/>
            <a:ext cx="4733925" cy="471488"/>
            <a:chOff x="1632" y="3120"/>
            <a:chExt cx="2982" cy="297"/>
          </a:xfrm>
        </p:grpSpPr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374" y="3165"/>
              <a:ext cx="141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对象占用多大空间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735388" y="2690813"/>
            <a:ext cx="4733925" cy="471487"/>
            <a:chOff x="1632" y="3120"/>
            <a:chExt cx="2982" cy="297"/>
          </a:xfrm>
        </p:grpSpPr>
        <p:sp>
          <p:nvSpPr>
            <p:cNvPr id="24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358" y="3165"/>
              <a:ext cx="116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4964113" y="2689225"/>
            <a:ext cx="160653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JVM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体系结构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auto">
          <a:xfrm>
            <a:off x="3821113" y="4203700"/>
            <a:ext cx="4648200" cy="457200"/>
          </a:xfrm>
          <a:prstGeom prst="roundRect">
            <a:avLst>
              <a:gd name="adj" fmla="val 50000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000" b="1">
              <a:latin typeface="+mj-ea"/>
              <a:ea typeface="+mj-ea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4887913" y="4275138"/>
            <a:ext cx="186461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JVM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调优和分析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Oval 23"/>
          <p:cNvSpPr>
            <a:spLocks noChangeArrowheads="1"/>
          </p:cNvSpPr>
          <p:nvPr/>
        </p:nvSpPr>
        <p:spPr bwMode="auto">
          <a:xfrm>
            <a:off x="3735388" y="4303713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hlink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0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82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体系结构</a:t>
            </a:r>
            <a:endParaRPr lang="zh-CN" altLang="en-US" sz="2400" dirty="0">
              <a:latin typeface="+mj-ea"/>
            </a:endParaRPr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5383965" y="223669"/>
            <a:ext cx="666833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lvl="2">
              <a:lnSpc>
                <a:spcPct val="200000"/>
              </a:lnSpc>
            </a:pPr>
            <a:r>
              <a:rPr lang="en-US" altLang="zh-CN" sz="1600" b="1" dirty="0" smtClean="0">
                <a:solidFill>
                  <a:schemeClr val="tx2"/>
                </a:solidFill>
                <a:latin typeface="宋体" pitchFamily="2" charset="-122"/>
              </a:rPr>
              <a:t>JVM</a:t>
            </a: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栈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内存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：每启动一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个线程时，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JVM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就分配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一个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Java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栈；</a:t>
            </a:r>
            <a:endParaRPr lang="en-US" altLang="zh-CN" sz="11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     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栈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上的所有数据都是私有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的，以帧为单位保存当前线程的运行状态；</a:t>
            </a:r>
            <a:endParaRPr lang="en-US" altLang="zh-CN" sz="11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     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栈保存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局部变量的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值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，</a:t>
            </a: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1.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基本数据类型的值；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2.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保存堆区对象的引用（指针）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。</a:t>
            </a:r>
            <a:endParaRPr lang="en-US" altLang="zh-CN" sz="11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      可能抛出由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线程请求的栈深度过大超出虚拟机所允许的深度而引起的</a:t>
            </a:r>
            <a:r>
              <a:rPr lang="en-US" altLang="zh-CN" sz="1100" dirty="0" err="1">
                <a:solidFill>
                  <a:schemeClr val="tx2"/>
                </a:solidFill>
                <a:latin typeface="宋体" pitchFamily="2" charset="-122"/>
              </a:rPr>
              <a:t>StackOverflowError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异常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,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 以及由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虚拟机栈无法提供足够的内存而引起的</a:t>
            </a:r>
            <a:r>
              <a:rPr lang="en-US" altLang="zh-CN" sz="1100" dirty="0" err="1">
                <a:solidFill>
                  <a:schemeClr val="tx2"/>
                </a:solidFill>
                <a:latin typeface="宋体" pitchFamily="2" charset="-122"/>
              </a:rPr>
              <a:t>OutOfMemoryError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异常</a:t>
            </a:r>
            <a:endParaRPr lang="en-US" altLang="zh-CN" sz="11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程序计数器：当前线程所执行的字节码的行号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指示器，占用内存较小，线程私有。</a:t>
            </a:r>
            <a:endParaRPr lang="en-US" altLang="zh-CN" sz="11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堆：存放动态产生的数据。只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包含创建对象的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成员变量，并不包括成员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方法；所有线程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共享。可能抛出</a:t>
            </a:r>
            <a:r>
              <a:rPr lang="en-US" altLang="zh-CN" sz="1100" dirty="0" err="1">
                <a:solidFill>
                  <a:schemeClr val="tx2"/>
                </a:solidFill>
                <a:latin typeface="宋体" pitchFamily="2" charset="-122"/>
              </a:rPr>
              <a:t>OutOfMemoryError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异常</a:t>
            </a:r>
            <a:endParaRPr lang="en-US" altLang="zh-CN" sz="11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方法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区：存放</a:t>
            </a: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java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类的结构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信息（类信息、类中的方法信息）。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Java 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代码中的常量、静态变量、以及在类中声明的各种方法、方法字段等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，可能抛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出 </a:t>
            </a:r>
            <a:r>
              <a:rPr lang="en-US" altLang="zh-CN" sz="1100" dirty="0" err="1">
                <a:solidFill>
                  <a:schemeClr val="tx2"/>
                </a:solidFill>
                <a:latin typeface="宋体" pitchFamily="2" charset="-122"/>
              </a:rPr>
              <a:t>OutOfMemoryError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异常</a:t>
            </a:r>
            <a:endParaRPr lang="en-US" altLang="zh-CN" sz="11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02010" y="1160059"/>
            <a:ext cx="1514902" cy="846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类装载子系统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478216" y="139847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Class files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1614398" y="1340823"/>
            <a:ext cx="678426" cy="42698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78215" y="2729548"/>
            <a:ext cx="4148375" cy="21836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b="1" dirty="0"/>
              <a:t>运行</a:t>
            </a:r>
            <a:r>
              <a:rPr lang="zh-CN" altLang="en-US" b="1" dirty="0" smtClean="0"/>
              <a:t>时数据区</a:t>
            </a:r>
            <a:endParaRPr lang="zh-CN" altLang="en-US" b="1" dirty="0"/>
          </a:p>
        </p:txBody>
      </p:sp>
      <p:sp>
        <p:nvSpPr>
          <p:cNvPr id="28" name="右箭头 27"/>
          <p:cNvSpPr/>
          <p:nvPr/>
        </p:nvSpPr>
        <p:spPr>
          <a:xfrm rot="5400000">
            <a:off x="2635778" y="2252730"/>
            <a:ext cx="516952" cy="32751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6200000">
            <a:off x="3080059" y="2224673"/>
            <a:ext cx="557896" cy="34268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6854" y="3261810"/>
            <a:ext cx="1027544" cy="55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</a:t>
            </a:r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878667" y="3258084"/>
            <a:ext cx="1027544" cy="55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本地方法栈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058009" y="3258084"/>
            <a:ext cx="1372675" cy="552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程序计数器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77922" y="4060931"/>
            <a:ext cx="1514902" cy="6263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2597984" y="4047283"/>
            <a:ext cx="1514902" cy="6263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42" name="右箭头 41"/>
          <p:cNvSpPr/>
          <p:nvPr/>
        </p:nvSpPr>
        <p:spPr>
          <a:xfrm rot="5400000">
            <a:off x="853299" y="5115210"/>
            <a:ext cx="485930" cy="33832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 rot="16200000">
            <a:off x="1316285" y="5065620"/>
            <a:ext cx="540522" cy="38291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82134" y="5704764"/>
            <a:ext cx="1187355" cy="5398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执行引擎</a:t>
            </a:r>
            <a:endParaRPr lang="zh-CN" altLang="en-US" b="1" dirty="0"/>
          </a:p>
        </p:txBody>
      </p:sp>
      <p:sp>
        <p:nvSpPr>
          <p:cNvPr id="46" name="圆角矩形 45"/>
          <p:cNvSpPr/>
          <p:nvPr/>
        </p:nvSpPr>
        <p:spPr>
          <a:xfrm>
            <a:off x="2245968" y="5704764"/>
            <a:ext cx="1221611" cy="53980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本地方法接口</a:t>
            </a:r>
            <a:endParaRPr lang="zh-CN" altLang="en-US" b="1" dirty="0"/>
          </a:p>
        </p:txBody>
      </p:sp>
      <p:sp>
        <p:nvSpPr>
          <p:cNvPr id="47" name="右箭头 46"/>
          <p:cNvSpPr/>
          <p:nvPr/>
        </p:nvSpPr>
        <p:spPr>
          <a:xfrm>
            <a:off x="1676728" y="5704764"/>
            <a:ext cx="520562" cy="2655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0800000">
            <a:off x="1618167" y="5977022"/>
            <a:ext cx="520562" cy="26755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rot="5400000">
            <a:off x="2653517" y="5099350"/>
            <a:ext cx="485930" cy="33196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 rot="16200000">
            <a:off x="3090974" y="5068925"/>
            <a:ext cx="540522" cy="33822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rot="10800000">
            <a:off x="3530347" y="5821089"/>
            <a:ext cx="520562" cy="26944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045137" y="580669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本地方法库</a:t>
            </a:r>
            <a:endParaRPr lang="zh-CN" altLang="en-US" dirty="0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5383965" y="4567493"/>
            <a:ext cx="639854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lvl="2">
              <a:lnSpc>
                <a:spcPct val="20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宋体" pitchFamily="2" charset="-122"/>
              </a:rPr>
              <a:t>方法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区变迁：</a:t>
            </a:r>
            <a:endParaRPr lang="en-US" altLang="zh-CN" sz="16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JDK1.2 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~ JDK6 </a:t>
            </a: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:</a:t>
            </a:r>
            <a:r>
              <a:rPr lang="en-US" altLang="zh-CN" sz="1100" dirty="0" err="1" smtClean="0">
                <a:solidFill>
                  <a:schemeClr val="tx2"/>
                </a:solidFill>
                <a:latin typeface="宋体" pitchFamily="2" charset="-122"/>
              </a:rPr>
              <a:t>HotSpot</a:t>
            </a: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使用永久代实现方法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区</a:t>
            </a:r>
            <a:endParaRPr lang="en-US" altLang="zh-CN" sz="11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JDK7: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字符串常量和类引用被移动到 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Java 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堆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中</a:t>
            </a:r>
            <a:endParaRPr lang="en-US" altLang="zh-CN" sz="11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100" dirty="0" smtClean="0">
                <a:solidFill>
                  <a:schemeClr val="tx2"/>
                </a:solidFill>
                <a:latin typeface="宋体" pitchFamily="2" charset="-122"/>
              </a:rPr>
              <a:t>JDK8: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永久</a:t>
            </a:r>
            <a:r>
              <a:rPr lang="zh-CN" altLang="en-US" sz="1100" dirty="0" smtClean="0">
                <a:solidFill>
                  <a:schemeClr val="tx2"/>
                </a:solidFill>
                <a:latin typeface="宋体" pitchFamily="2" charset="-122"/>
              </a:rPr>
              <a:t>代被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元空间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(</a:t>
            </a:r>
            <a:r>
              <a:rPr lang="en-US" altLang="zh-CN" sz="1100" dirty="0" err="1">
                <a:solidFill>
                  <a:schemeClr val="tx2"/>
                </a:solidFill>
                <a:latin typeface="宋体" pitchFamily="2" charset="-122"/>
              </a:rPr>
              <a:t>Meatspace</a:t>
            </a:r>
            <a:r>
              <a:rPr lang="en-US" altLang="zh-CN" sz="1100" dirty="0">
                <a:solidFill>
                  <a:schemeClr val="tx2"/>
                </a:solidFill>
                <a:latin typeface="宋体" pitchFamily="2" charset="-122"/>
              </a:rPr>
              <a:t>)</a:t>
            </a:r>
            <a:r>
              <a:rPr lang="zh-CN" altLang="en-US" sz="1100" dirty="0">
                <a:solidFill>
                  <a:schemeClr val="tx2"/>
                </a:solidFill>
                <a:latin typeface="宋体" pitchFamily="2" charset="-122"/>
              </a:rPr>
              <a:t>所取代</a:t>
            </a:r>
            <a:endParaRPr lang="en-US" altLang="zh-CN" sz="11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6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体系结构</a:t>
            </a:r>
            <a:endParaRPr lang="zh-CN" altLang="en-US" sz="24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81" y="1302046"/>
            <a:ext cx="4095238" cy="47619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14" y="1302047"/>
            <a:ext cx="6828571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2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692150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 录</a:t>
            </a:r>
            <a:endParaRPr lang="zh-CN" altLang="en-US" sz="4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714750" y="1938338"/>
            <a:ext cx="4733925" cy="457200"/>
            <a:chOff x="1632" y="3120"/>
            <a:chExt cx="2982" cy="288"/>
          </a:xfrm>
        </p:grpSpPr>
        <p:sp>
          <p:nvSpPr>
            <p:cNvPr id="7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2420" y="3140"/>
              <a:ext cx="198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系统内存和</a:t>
              </a:r>
              <a:r>
                <a:rPr lang="en-US" altLang="zh-CN" sz="2000" b="1" dirty="0" err="1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jvm</a:t>
              </a: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内存的关系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787775" y="4916488"/>
            <a:ext cx="4733925" cy="471487"/>
            <a:chOff x="1632" y="3483"/>
            <a:chExt cx="2982" cy="297"/>
          </a:xfrm>
        </p:grpSpPr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1686" y="3483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2358" y="3528"/>
              <a:ext cx="76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案例分享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1632" y="3546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787775" y="3484563"/>
            <a:ext cx="4733925" cy="471487"/>
            <a:chOff x="1632" y="3120"/>
            <a:chExt cx="2982" cy="297"/>
          </a:xfrm>
        </p:grpSpPr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2358" y="3165"/>
              <a:ext cx="116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938713" y="3482975"/>
            <a:ext cx="160653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JVM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垃圾收集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787775" y="1108075"/>
            <a:ext cx="4733925" cy="471488"/>
            <a:chOff x="1632" y="3120"/>
            <a:chExt cx="2982" cy="297"/>
          </a:xfrm>
        </p:grpSpPr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374" y="3165"/>
              <a:ext cx="141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对象占用多大空间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735388" y="2690813"/>
            <a:ext cx="4733925" cy="471487"/>
            <a:chOff x="1632" y="3120"/>
            <a:chExt cx="2982" cy="297"/>
          </a:xfrm>
        </p:grpSpPr>
        <p:sp>
          <p:nvSpPr>
            <p:cNvPr id="24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358" y="3165"/>
              <a:ext cx="116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4964113" y="2689225"/>
            <a:ext cx="160653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JVM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体系结构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auto">
          <a:xfrm>
            <a:off x="3821113" y="4203700"/>
            <a:ext cx="4648200" cy="457200"/>
          </a:xfrm>
          <a:prstGeom prst="roundRect">
            <a:avLst>
              <a:gd name="adj" fmla="val 50000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000" b="1">
              <a:latin typeface="+mj-ea"/>
              <a:ea typeface="+mj-ea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4887913" y="4275138"/>
            <a:ext cx="186461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JVM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调优和分析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Oval 23"/>
          <p:cNvSpPr>
            <a:spLocks noChangeArrowheads="1"/>
          </p:cNvSpPr>
          <p:nvPr/>
        </p:nvSpPr>
        <p:spPr bwMode="auto">
          <a:xfrm>
            <a:off x="3735388" y="4303713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hlink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0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43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垃圾收集</a:t>
            </a:r>
            <a:endParaRPr lang="zh-CN" altLang="en-US" sz="2400" dirty="0">
              <a:latin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033" y="860123"/>
            <a:ext cx="7525353" cy="553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垃圾收集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寻找垃圾对象</a:t>
            </a:r>
            <a:endParaRPr lang="zh-CN" altLang="en-US" sz="2400" dirty="0">
              <a:latin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" y="1061456"/>
            <a:ext cx="4676190" cy="3952381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886113" y="5164021"/>
            <a:ext cx="1723549" cy="5972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寻找垃圾对象</a:t>
            </a:r>
            <a:endParaRPr lang="en-US" altLang="zh-CN" sz="2000" dirty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30351" y="1061455"/>
            <a:ext cx="61222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宋体" pitchFamily="2" charset="-122"/>
              </a:rPr>
              <a:t>Object5</a:t>
            </a: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、</a:t>
            </a:r>
            <a:r>
              <a:rPr lang="en-US" altLang="zh-CN" sz="2000" dirty="0">
                <a:solidFill>
                  <a:schemeClr val="tx2"/>
                </a:solidFill>
                <a:latin typeface="宋体" pitchFamily="2" charset="-122"/>
              </a:rPr>
              <a:t>Object6</a:t>
            </a: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、</a:t>
            </a:r>
            <a:r>
              <a:rPr lang="en-US" altLang="zh-CN" sz="2000" dirty="0">
                <a:solidFill>
                  <a:schemeClr val="tx2"/>
                </a:solidFill>
                <a:latin typeface="宋体" pitchFamily="2" charset="-122"/>
              </a:rPr>
              <a:t>Object7</a:t>
            </a: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是</a:t>
            </a:r>
            <a:r>
              <a:rPr lang="en-US" altLang="zh-CN" sz="2000" dirty="0">
                <a:solidFill>
                  <a:schemeClr val="tx2"/>
                </a:solidFill>
                <a:latin typeface="宋体" pitchFamily="2" charset="-122"/>
              </a:rPr>
              <a:t>GCROOT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的不可</a:t>
            </a: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达对象  他们可能会被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回收。</a:t>
            </a: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宋体" pitchFamily="2" charset="-122"/>
              </a:rPr>
              <a:t>GCROOT</a:t>
            </a: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的对象包括以下几种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：</a:t>
            </a: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虚拟机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栈，本地方法栈中</a:t>
            </a: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引用的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对象</a:t>
            </a: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方法区中类静态属性引用的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对象</a:t>
            </a: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方法区中常量引用的对象</a:t>
            </a:r>
          </a:p>
        </p:txBody>
      </p:sp>
    </p:spTree>
    <p:extLst>
      <p:ext uri="{BB962C8B-B14F-4D97-AF65-F5344CB8AC3E}">
        <p14:creationId xmlns:p14="http://schemas.microsoft.com/office/powerpoint/2010/main" val="21147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垃圾收集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分代</a:t>
            </a:r>
            <a:endParaRPr lang="zh-CN" altLang="en-US" sz="24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0" y="1169962"/>
            <a:ext cx="5789489" cy="36761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69724" y="960056"/>
            <a:ext cx="61222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分代原因：</a:t>
            </a: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不同的对象的生命周期是不一样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的</a:t>
            </a: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不同生命周期的对象放在不同代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上</a:t>
            </a: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不同代上采用最适合它的垃圾回收方式进行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回收</a:t>
            </a: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307" y="3670479"/>
            <a:ext cx="61222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宋体" pitchFamily="2" charset="-122"/>
              </a:rPr>
              <a:t>GC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类型：</a:t>
            </a: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2"/>
                </a:solidFill>
                <a:latin typeface="宋体" pitchFamily="2" charset="-122"/>
              </a:rPr>
              <a:t>Minor GC: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针对新生代的</a:t>
            </a:r>
            <a:r>
              <a:rPr lang="en-US" altLang="zh-CN" sz="2000" dirty="0" smtClean="0">
                <a:solidFill>
                  <a:schemeClr val="tx2"/>
                </a:solidFill>
                <a:latin typeface="宋体" pitchFamily="2" charset="-122"/>
              </a:rPr>
              <a:t>GC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2"/>
                </a:solidFill>
                <a:latin typeface="宋体" pitchFamily="2" charset="-122"/>
              </a:rPr>
              <a:t>Major GC: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针对旧生代的</a:t>
            </a:r>
            <a:r>
              <a:rPr lang="en-US" altLang="zh-CN" sz="2000" dirty="0" smtClean="0">
                <a:solidFill>
                  <a:schemeClr val="tx2"/>
                </a:solidFill>
                <a:latin typeface="宋体" pitchFamily="2" charset="-122"/>
              </a:rPr>
              <a:t>GC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2"/>
                </a:solidFill>
                <a:latin typeface="宋体" pitchFamily="2" charset="-122"/>
              </a:rPr>
              <a:t>Full GC: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针对新生代，旧生代，永久代</a:t>
            </a:r>
            <a:r>
              <a:rPr lang="en-US" altLang="zh-CN" sz="2000" dirty="0" smtClean="0">
                <a:solidFill>
                  <a:schemeClr val="tx2"/>
                </a:solidFill>
                <a:latin typeface="宋体" pitchFamily="2" charset="-122"/>
              </a:rPr>
              <a:t>(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如果存在的话</a:t>
            </a:r>
            <a:r>
              <a:rPr lang="en-US" altLang="zh-CN" sz="2000" dirty="0" smtClean="0">
                <a:solidFill>
                  <a:schemeClr val="tx2"/>
                </a:solidFill>
                <a:latin typeface="宋体" pitchFamily="2" charset="-122"/>
              </a:rPr>
              <a:t>)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的</a:t>
            </a:r>
            <a:r>
              <a:rPr lang="en-US" altLang="zh-CN" sz="2000" dirty="0" smtClean="0">
                <a:solidFill>
                  <a:schemeClr val="tx2"/>
                </a:solidFill>
                <a:latin typeface="宋体" pitchFamily="2" charset="-122"/>
              </a:rPr>
              <a:t>GC</a:t>
            </a:r>
          </a:p>
        </p:txBody>
      </p:sp>
    </p:spTree>
    <p:extLst>
      <p:ext uri="{BB962C8B-B14F-4D97-AF65-F5344CB8AC3E}">
        <p14:creationId xmlns:p14="http://schemas.microsoft.com/office/powerpoint/2010/main" val="40300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垃圾收集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新生代</a:t>
            </a:r>
            <a:endParaRPr lang="zh-CN" altLang="en-US" sz="2400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69724" y="960056"/>
            <a:ext cx="6122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新生代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：</a:t>
            </a:r>
            <a:endParaRPr lang="en-US" altLang="zh-CN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新生成的对象首先都是放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在新生代</a:t>
            </a:r>
            <a:endParaRPr lang="en-US" altLang="zh-CN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80%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到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90%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的对象生命周期都比较短</a:t>
            </a: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GC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频率高</a:t>
            </a:r>
            <a:endParaRPr lang="en-US" altLang="zh-CN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307" y="3670479"/>
            <a:ext cx="6122276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49" y="1190993"/>
            <a:ext cx="5383683" cy="36422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71307" y="2937706"/>
            <a:ext cx="61222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垃圾收集器：</a:t>
            </a:r>
            <a:endParaRPr lang="en-US" altLang="zh-CN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2"/>
                </a:solidFill>
                <a:latin typeface="宋体" pitchFamily="2" charset="-122"/>
              </a:rPr>
              <a:t>Serial</a:t>
            </a: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：单线程</a:t>
            </a:r>
            <a:r>
              <a:rPr lang="en-US" altLang="zh-CN" dirty="0">
                <a:solidFill>
                  <a:schemeClr val="tx2"/>
                </a:solidFill>
                <a:latin typeface="宋体" pitchFamily="2" charset="-122"/>
              </a:rPr>
              <a:t>STW</a:t>
            </a: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，复制算法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tx2"/>
                </a:solidFill>
                <a:latin typeface="宋体" pitchFamily="2" charset="-122"/>
              </a:rPr>
              <a:t>ParNew</a:t>
            </a: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：多线程并行</a:t>
            </a:r>
            <a:r>
              <a:rPr lang="en-US" altLang="zh-CN" dirty="0">
                <a:solidFill>
                  <a:schemeClr val="tx2"/>
                </a:solidFill>
                <a:latin typeface="宋体" pitchFamily="2" charset="-122"/>
              </a:rPr>
              <a:t>STW</a:t>
            </a: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，复制算法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2"/>
                </a:solidFill>
                <a:latin typeface="宋体" pitchFamily="2" charset="-122"/>
              </a:rPr>
              <a:t>Parallel </a:t>
            </a:r>
            <a:r>
              <a:rPr lang="en-US" altLang="zh-CN" dirty="0" err="1">
                <a:solidFill>
                  <a:schemeClr val="tx2"/>
                </a:solidFill>
                <a:latin typeface="宋体" pitchFamily="2" charset="-122"/>
              </a:rPr>
              <a:t>Scavange</a:t>
            </a: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：多线程并行</a:t>
            </a:r>
            <a:r>
              <a:rPr lang="en-US" altLang="zh-CN" dirty="0">
                <a:solidFill>
                  <a:schemeClr val="tx2"/>
                </a:solidFill>
                <a:latin typeface="宋体" pitchFamily="2" charset="-122"/>
              </a:rPr>
              <a:t>STW</a:t>
            </a: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，吞吐量优先，复制算法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2"/>
                </a:solidFill>
                <a:latin typeface="宋体" pitchFamily="2" charset="-122"/>
              </a:rPr>
              <a:t>G1</a:t>
            </a: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：多线程并发，可以精确控制</a:t>
            </a:r>
            <a:r>
              <a:rPr lang="en-US" altLang="zh-CN" dirty="0">
                <a:solidFill>
                  <a:schemeClr val="tx2"/>
                </a:solidFill>
                <a:latin typeface="宋体" pitchFamily="2" charset="-122"/>
              </a:rPr>
              <a:t>STW</a:t>
            </a: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时间，整理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算法</a:t>
            </a:r>
            <a:endParaRPr lang="en-US" altLang="zh-CN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70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垃圾收集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新生代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复制算法</a:t>
            </a:r>
            <a:endParaRPr lang="zh-CN" altLang="en-US" sz="2400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6731" y="2790430"/>
            <a:ext cx="61222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根据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GC Root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从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Eden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、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From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中找到存活对象，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copy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到</a:t>
            </a:r>
            <a:r>
              <a:rPr lang="en-US" altLang="zh-CN" dirty="0">
                <a:solidFill>
                  <a:schemeClr val="tx2"/>
                </a:solidFill>
                <a:latin typeface="宋体" pitchFamily="2" charset="-122"/>
              </a:rPr>
              <a:t>T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o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中</a:t>
            </a:r>
            <a:endParaRPr lang="en-US" altLang="zh-CN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部分对象可能直接晋升到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old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区</a:t>
            </a:r>
            <a:endParaRPr lang="en-US" altLang="zh-CN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清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空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Eden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、</a:t>
            </a:r>
            <a:r>
              <a:rPr lang="en-US" altLang="zh-CN" dirty="0" err="1" smtClean="0">
                <a:solidFill>
                  <a:schemeClr val="tx2"/>
                </a:solidFill>
                <a:latin typeface="宋体" pitchFamily="2" charset="-122"/>
              </a:rPr>
              <a:t>From,From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和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To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交换身份。</a:t>
            </a:r>
            <a:endParaRPr lang="en-US" altLang="zh-CN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分配对象时，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Eden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空间不足时触发新生代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GC</a:t>
            </a:r>
          </a:p>
        </p:txBody>
      </p:sp>
      <p:sp>
        <p:nvSpPr>
          <p:cNvPr id="7" name="矩形 6"/>
          <p:cNvSpPr/>
          <p:nvPr/>
        </p:nvSpPr>
        <p:spPr>
          <a:xfrm>
            <a:off x="5971307" y="3670479"/>
            <a:ext cx="6122276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19007" y="2790430"/>
            <a:ext cx="61222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优点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：</a:t>
            </a:r>
            <a:endParaRPr lang="en-US" altLang="zh-CN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没有标记和清楚的过程，效率高</a:t>
            </a:r>
            <a:endParaRPr lang="zh-CN" altLang="en-US" dirty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没有内存碎片，可以利用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bump-the-pointer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快速</a:t>
            </a:r>
            <a:endParaRPr lang="en-US" altLang="zh-CN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en-US" altLang="zh-CN" dirty="0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  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内存分配</a:t>
            </a:r>
            <a:endParaRPr lang="zh-CN" altLang="en-US" dirty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33" y="1034800"/>
            <a:ext cx="6262367" cy="15809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19007" y="5072542"/>
            <a:ext cx="612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缺点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：</a:t>
            </a:r>
            <a:endParaRPr lang="en-US" altLang="zh-CN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需要双倍空间</a:t>
            </a:r>
            <a:endParaRPr lang="zh-CN" altLang="en-US" dirty="0">
              <a:solidFill>
                <a:schemeClr val="tx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3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2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692150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 录</a:t>
            </a:r>
            <a:endParaRPr lang="zh-CN" altLang="en-US" sz="4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714750" y="1938338"/>
            <a:ext cx="4733925" cy="457200"/>
            <a:chOff x="1632" y="3120"/>
            <a:chExt cx="2982" cy="288"/>
          </a:xfrm>
        </p:grpSpPr>
        <p:sp>
          <p:nvSpPr>
            <p:cNvPr id="7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2420" y="3140"/>
              <a:ext cx="198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系统内存和</a:t>
              </a:r>
              <a:r>
                <a:rPr lang="en-US" altLang="zh-CN" sz="2000" b="1" dirty="0" err="1" smtClean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jvm</a:t>
              </a: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内存的关系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787775" y="4916488"/>
            <a:ext cx="4733925" cy="471487"/>
            <a:chOff x="1632" y="3483"/>
            <a:chExt cx="2982" cy="297"/>
          </a:xfrm>
        </p:grpSpPr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1686" y="3483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2358" y="3528"/>
              <a:ext cx="76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案例分享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1632" y="3546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787775" y="3484563"/>
            <a:ext cx="4733925" cy="471487"/>
            <a:chOff x="1632" y="3120"/>
            <a:chExt cx="2982" cy="297"/>
          </a:xfrm>
        </p:grpSpPr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2358" y="3165"/>
              <a:ext cx="116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938713" y="3482975"/>
            <a:ext cx="160653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JVM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垃圾收集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787775" y="1108075"/>
            <a:ext cx="4733925" cy="471488"/>
            <a:chOff x="1632" y="3120"/>
            <a:chExt cx="2982" cy="297"/>
          </a:xfrm>
        </p:grpSpPr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374" y="3165"/>
              <a:ext cx="141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对象占用多大空间</a:t>
              </a:r>
              <a:endParaRPr lang="en-US" altLang="zh-CN" sz="2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735388" y="2690813"/>
            <a:ext cx="4733925" cy="471487"/>
            <a:chOff x="1632" y="3120"/>
            <a:chExt cx="2982" cy="297"/>
          </a:xfrm>
        </p:grpSpPr>
        <p:sp>
          <p:nvSpPr>
            <p:cNvPr id="24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358" y="3165"/>
              <a:ext cx="116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4964113" y="2689225"/>
            <a:ext cx="160653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JVM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体系结构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auto">
          <a:xfrm>
            <a:off x="3821113" y="4203700"/>
            <a:ext cx="4648200" cy="457200"/>
          </a:xfrm>
          <a:prstGeom prst="roundRect">
            <a:avLst>
              <a:gd name="adj" fmla="val 50000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000" b="1">
              <a:latin typeface="+mj-ea"/>
              <a:ea typeface="+mj-ea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4887913" y="4275138"/>
            <a:ext cx="186461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JVM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调优和分析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Oval 23"/>
          <p:cNvSpPr>
            <a:spLocks noChangeArrowheads="1"/>
          </p:cNvSpPr>
          <p:nvPr/>
        </p:nvSpPr>
        <p:spPr bwMode="auto">
          <a:xfrm>
            <a:off x="3735388" y="4303713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hlink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0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84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垃圾收集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新生代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复制算法</a:t>
            </a:r>
            <a:endParaRPr lang="zh-CN" altLang="en-US" sz="2400" dirty="0">
              <a:latin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307" y="3670479"/>
            <a:ext cx="6122276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16" y="2118786"/>
            <a:ext cx="4714286" cy="169523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92906" y="1206205"/>
            <a:ext cx="6919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串行（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Serial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） 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vs 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并行（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Parallel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） 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vs 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并发（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Concurrent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）</a:t>
            </a:r>
            <a:endParaRPr lang="zh-CN" altLang="en-US" dirty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616" y="4952784"/>
            <a:ext cx="2228571" cy="8666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543" y="2229482"/>
            <a:ext cx="2085714" cy="1466667"/>
          </a:xfrm>
          <a:prstGeom prst="rect">
            <a:avLst/>
          </a:prstGeom>
        </p:spPr>
      </p:pic>
      <p:sp>
        <p:nvSpPr>
          <p:cNvPr id="13" name="线形标注 1 12"/>
          <p:cNvSpPr/>
          <p:nvPr/>
        </p:nvSpPr>
        <p:spPr>
          <a:xfrm>
            <a:off x="3307555" y="3814426"/>
            <a:ext cx="1628784" cy="612648"/>
          </a:xfrm>
          <a:prstGeom prst="borderCallout1">
            <a:avLst>
              <a:gd name="adj1" fmla="val 18750"/>
              <a:gd name="adj2" fmla="val -8333"/>
              <a:gd name="adj3" fmla="val -109308"/>
              <a:gd name="adj4" fmla="val -369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Stop The world 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974325" y="3124200"/>
            <a:ext cx="724729" cy="776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5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垃圾收集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</a:rPr>
              <a:t>旧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生代</a:t>
            </a:r>
            <a:endParaRPr lang="zh-CN" altLang="en-US" sz="2400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69724" y="744753"/>
            <a:ext cx="61222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旧生代（老年代）：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存放新生代中多次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GC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后依旧存活的对象，存放生命周期较长的对象。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新生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成的对象也可直接分配到旧生代中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307" y="3670479"/>
            <a:ext cx="6122276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69724" y="2331651"/>
            <a:ext cx="61222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垃圾收集器：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Serial Old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：老年代单线程收集器，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Serial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收集器的老年代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版本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.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   Mark-Sweep-Compact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算法。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STW</a:t>
            </a:r>
            <a:endParaRPr lang="zh-CN" altLang="en-US" sz="1400" dirty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Parallel Old 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：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Parallel Scavenge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收集器的老年代版本，并行收集器，吞吐量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优先。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Mark-Compact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算法。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STW</a:t>
            </a:r>
            <a:endParaRPr lang="zh-CN" altLang="en-US" sz="1400" dirty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CMS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：高并发、低停顿，追求最短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GC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回收停顿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时间。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Mark-Sweep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算法。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   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永久区也可以启用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CMS:-XX:+</a:t>
            </a:r>
            <a:r>
              <a:rPr lang="en-US" altLang="zh-CN" sz="1400" dirty="0" err="1" smtClean="0">
                <a:solidFill>
                  <a:schemeClr val="tx2"/>
                </a:solidFill>
                <a:latin typeface="宋体" pitchFamily="2" charset="-122"/>
              </a:rPr>
              <a:t>CMSClassUnloadingEnabled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 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   -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XX:+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CMSPermGenSweepingEnabled</a:t>
            </a:r>
            <a:endParaRPr lang="zh-CN" altLang="en-US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G1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：多线程并发，可以精确控制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STW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时间，整理算法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33" y="1263359"/>
            <a:ext cx="4867910" cy="334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垃圾收集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</a:rPr>
              <a:t>旧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生代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算法</a:t>
            </a:r>
            <a:endParaRPr lang="zh-CN" altLang="en-US" sz="2400" dirty="0">
              <a:latin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307" y="3670479"/>
            <a:ext cx="6122276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0038" y="3112517"/>
            <a:ext cx="807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标记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-</a:t>
            </a: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压缩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（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Mark-Compact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）：没有内存碎片，但需要移动对象</a:t>
            </a:r>
            <a:endParaRPr lang="zh-CN" altLang="en-US" dirty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66" y="1536541"/>
            <a:ext cx="4409524" cy="12095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752" y="1582131"/>
            <a:ext cx="4780952" cy="11428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866" y="3871237"/>
            <a:ext cx="4447619" cy="11809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283" y="3918011"/>
            <a:ext cx="4476190" cy="129523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0038" y="820856"/>
            <a:ext cx="6122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标记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-</a:t>
            </a:r>
            <a:r>
              <a:rPr lang="zh-CN" altLang="en-US" dirty="0">
                <a:solidFill>
                  <a:schemeClr val="tx2"/>
                </a:solidFill>
                <a:latin typeface="宋体" pitchFamily="2" charset="-122"/>
              </a:rPr>
              <a:t>清除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（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Mark-Sweep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）：会产生内存碎片</a:t>
            </a:r>
            <a:endParaRPr lang="zh-CN" altLang="en-US" dirty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4169" y="5588380"/>
            <a:ext cx="9696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标记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-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清除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-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压缩（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Mark-Sweep-Compact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）：多次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GC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后执行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Compact,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减少移动存活对象成本</a:t>
            </a:r>
            <a:endParaRPr lang="zh-CN" altLang="en-US" dirty="0">
              <a:solidFill>
                <a:schemeClr val="tx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5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垃圾收集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</a:rPr>
              <a:t>旧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生代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-CMS</a:t>
            </a:r>
            <a:endParaRPr lang="zh-CN" altLang="en-US" sz="2400" dirty="0">
              <a:latin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1996" y="3225979"/>
            <a:ext cx="6122276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44775" y="1670898"/>
            <a:ext cx="1477304" cy="6145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344775" y="2452184"/>
            <a:ext cx="1474868" cy="6145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用户线程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344775" y="3233471"/>
            <a:ext cx="1474868" cy="6145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用户线程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344775" y="4104711"/>
            <a:ext cx="1474868" cy="6145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用户线程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30885" y="1670898"/>
            <a:ext cx="239842" cy="29641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2067189" y="2845682"/>
            <a:ext cx="1273475" cy="61459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初始标记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58634" y="1670898"/>
            <a:ext cx="239842" cy="29641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3624919" y="1670898"/>
            <a:ext cx="1377844" cy="6145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3624919" y="2452184"/>
            <a:ext cx="1377844" cy="6145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用户线程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右箭头 22"/>
          <p:cNvSpPr/>
          <p:nvPr/>
        </p:nvSpPr>
        <p:spPr>
          <a:xfrm>
            <a:off x="3624919" y="3233471"/>
            <a:ext cx="1377844" cy="6145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用户线程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3624917" y="4104711"/>
            <a:ext cx="1377846" cy="61459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并发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016297" y="1670896"/>
            <a:ext cx="239842" cy="29641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5283226" y="1670896"/>
            <a:ext cx="1431461" cy="6145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右箭头 30"/>
          <p:cNvSpPr/>
          <p:nvPr/>
        </p:nvSpPr>
        <p:spPr>
          <a:xfrm>
            <a:off x="5283226" y="2452182"/>
            <a:ext cx="1431461" cy="6145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用户线程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>
            <a:off x="5283226" y="3233469"/>
            <a:ext cx="1431461" cy="6145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用户线程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右箭头 32"/>
          <p:cNvSpPr/>
          <p:nvPr/>
        </p:nvSpPr>
        <p:spPr>
          <a:xfrm>
            <a:off x="5283224" y="4104709"/>
            <a:ext cx="1536333" cy="61459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并发</a:t>
            </a:r>
            <a:r>
              <a:rPr lang="zh-CN" altLang="en-US" dirty="0"/>
              <a:t>预处理</a:t>
            </a:r>
          </a:p>
        </p:txBody>
      </p:sp>
      <p:sp>
        <p:nvSpPr>
          <p:cNvPr id="34" name="矩形 33"/>
          <p:cNvSpPr/>
          <p:nvPr/>
        </p:nvSpPr>
        <p:spPr>
          <a:xfrm>
            <a:off x="6764863" y="1715334"/>
            <a:ext cx="239842" cy="29641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7037811" y="1715334"/>
            <a:ext cx="1259174" cy="61459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7064311" y="2452182"/>
            <a:ext cx="1259174" cy="61459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37" name="右箭头 36"/>
          <p:cNvSpPr/>
          <p:nvPr/>
        </p:nvSpPr>
        <p:spPr>
          <a:xfrm>
            <a:off x="7064311" y="3183165"/>
            <a:ext cx="1259174" cy="578545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38" name="右箭头 37"/>
          <p:cNvSpPr/>
          <p:nvPr/>
        </p:nvSpPr>
        <p:spPr>
          <a:xfrm>
            <a:off x="7037811" y="4087597"/>
            <a:ext cx="1259174" cy="61459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8328755" y="1670895"/>
            <a:ext cx="239842" cy="29641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8589629" y="1653575"/>
            <a:ext cx="1412950" cy="6145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1" name="右箭头 40"/>
          <p:cNvSpPr/>
          <p:nvPr/>
        </p:nvSpPr>
        <p:spPr>
          <a:xfrm>
            <a:off x="8589629" y="2434861"/>
            <a:ext cx="1412950" cy="6145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用户线程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右箭头 41"/>
          <p:cNvSpPr/>
          <p:nvPr/>
        </p:nvSpPr>
        <p:spPr>
          <a:xfrm>
            <a:off x="8589629" y="3216148"/>
            <a:ext cx="1412950" cy="6145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用户线程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3" name="右箭头 42"/>
          <p:cNvSpPr/>
          <p:nvPr/>
        </p:nvSpPr>
        <p:spPr>
          <a:xfrm>
            <a:off x="8589627" y="4087388"/>
            <a:ext cx="1412952" cy="61459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并发</a:t>
            </a:r>
            <a:r>
              <a:rPr lang="zh-CN" altLang="en-US" dirty="0"/>
              <a:t>清理</a:t>
            </a:r>
          </a:p>
        </p:txBody>
      </p:sp>
      <p:sp>
        <p:nvSpPr>
          <p:cNvPr id="44" name="矩形 43"/>
          <p:cNvSpPr/>
          <p:nvPr/>
        </p:nvSpPr>
        <p:spPr>
          <a:xfrm>
            <a:off x="10024644" y="1743895"/>
            <a:ext cx="239842" cy="29641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10304407" y="1653575"/>
            <a:ext cx="1412950" cy="6145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右箭头 45"/>
          <p:cNvSpPr/>
          <p:nvPr/>
        </p:nvSpPr>
        <p:spPr>
          <a:xfrm>
            <a:off x="10304407" y="2434861"/>
            <a:ext cx="1412950" cy="6145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用户线程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右箭头 46"/>
          <p:cNvSpPr/>
          <p:nvPr/>
        </p:nvSpPr>
        <p:spPr>
          <a:xfrm>
            <a:off x="10304407" y="3216148"/>
            <a:ext cx="1412950" cy="6145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用户线程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8" name="右箭头 47"/>
          <p:cNvSpPr/>
          <p:nvPr/>
        </p:nvSpPr>
        <p:spPr>
          <a:xfrm>
            <a:off x="10304405" y="4087388"/>
            <a:ext cx="1412952" cy="61459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并发重置</a:t>
            </a:r>
            <a:endParaRPr lang="zh-CN" altLang="en-US" dirty="0"/>
          </a:p>
        </p:txBody>
      </p:sp>
      <p:sp>
        <p:nvSpPr>
          <p:cNvPr id="49" name="线形标注 1 48"/>
          <p:cNvSpPr/>
          <p:nvPr/>
        </p:nvSpPr>
        <p:spPr>
          <a:xfrm>
            <a:off x="3413810" y="5491468"/>
            <a:ext cx="1628784" cy="612648"/>
          </a:xfrm>
          <a:prstGeom prst="borderCallout1">
            <a:avLst>
              <a:gd name="adj1" fmla="val 18750"/>
              <a:gd name="adj2" fmla="val -8333"/>
              <a:gd name="adj3" fmla="val -345627"/>
              <a:gd name="adj4" fmla="val -486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Stop The world </a:t>
            </a:r>
            <a:endParaRPr lang="zh-CN" altLang="en-US" dirty="0"/>
          </a:p>
        </p:txBody>
      </p:sp>
      <p:cxnSp>
        <p:nvCxnSpPr>
          <p:cNvPr id="50" name="直接连接符 49"/>
          <p:cNvCxnSpPr>
            <a:stCxn id="49" idx="0"/>
          </p:cNvCxnSpPr>
          <p:nvPr/>
        </p:nvCxnSpPr>
        <p:spPr>
          <a:xfrm flipV="1">
            <a:off x="5042594" y="4635062"/>
            <a:ext cx="2511844" cy="116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垃圾收集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-G1</a:t>
            </a:r>
            <a:endParaRPr lang="zh-CN" altLang="en-US" sz="24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384" y="1179795"/>
            <a:ext cx="6009524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垃圾收集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垃圾收集器组合</a:t>
            </a:r>
            <a:endParaRPr lang="zh-CN" altLang="en-US" sz="2400" dirty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7700" y="1371600"/>
            <a:ext cx="7162800" cy="1663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新生代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7700" y="3035300"/>
            <a:ext cx="7162800" cy="293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 smtClean="0"/>
              <a:t>老年代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97409" y="1873250"/>
            <a:ext cx="1384300" cy="660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Serial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37309" y="1873250"/>
            <a:ext cx="1384300" cy="660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Parallel </a:t>
            </a:r>
            <a:r>
              <a:rPr lang="en-US" altLang="zh-CN" dirty="0" err="1"/>
              <a:t>Scavange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80409" y="1873250"/>
            <a:ext cx="1384300" cy="660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ParNew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86309" y="3867150"/>
            <a:ext cx="1384300" cy="660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Serial Old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27809" y="4699000"/>
            <a:ext cx="1384300" cy="660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Parallel Old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51909" y="3867150"/>
            <a:ext cx="1384300" cy="660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CMS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997918" y="2523823"/>
            <a:ext cx="4341" cy="12128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445431" y="2523823"/>
            <a:ext cx="3227128" cy="12128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29459" y="2598587"/>
            <a:ext cx="0" cy="190356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623231" y="2565098"/>
            <a:ext cx="928428" cy="120302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990059" y="2491355"/>
            <a:ext cx="17041" cy="127676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831938" y="2523823"/>
            <a:ext cx="2644776" cy="133994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644408" y="2743200"/>
            <a:ext cx="1077192" cy="807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187158" y="1371600"/>
            <a:ext cx="37000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b="1" dirty="0" smtClean="0">
                <a:solidFill>
                  <a:schemeClr val="tx2"/>
                </a:solidFill>
                <a:latin typeface="宋体" pitchFamily="2" charset="-122"/>
              </a:rPr>
              <a:t>标准：</a:t>
            </a:r>
            <a:endParaRPr lang="en-US" altLang="zh-CN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吞吐量</a:t>
            </a:r>
            <a:endParaRPr lang="en-US" altLang="zh-CN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暂停时间：</a:t>
            </a:r>
            <a:r>
              <a:rPr lang="en-US" altLang="zh-CN" dirty="0" smtClean="0">
                <a:solidFill>
                  <a:schemeClr val="tx2"/>
                </a:solidFill>
                <a:latin typeface="宋体" pitchFamily="2" charset="-122"/>
              </a:rPr>
              <a:t>GC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</a:rPr>
              <a:t>造成的应用暂停</a:t>
            </a:r>
            <a:endParaRPr lang="zh-CN" altLang="en-US" dirty="0">
              <a:solidFill>
                <a:schemeClr val="tx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99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垃圾收集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</a:rPr>
              <a:t>堆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外内存</a:t>
            </a:r>
            <a:endParaRPr lang="zh-CN" altLang="en-US" sz="2400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69724" y="567261"/>
            <a:ext cx="61222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200" b="1" dirty="0" smtClean="0">
                <a:solidFill>
                  <a:schemeClr val="tx2"/>
                </a:solidFill>
                <a:latin typeface="宋体" pitchFamily="2" charset="-122"/>
              </a:rPr>
              <a:t>堆外内存：</a:t>
            </a:r>
            <a:endParaRPr lang="en-US" altLang="zh-CN" sz="12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不受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JVM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控制的内存。可以通过设置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-</a:t>
            </a:r>
            <a:r>
              <a:rPr lang="en-US" altLang="zh-CN" sz="1200" dirty="0" err="1">
                <a:solidFill>
                  <a:schemeClr val="tx2"/>
                </a:solidFill>
                <a:latin typeface="宋体" pitchFamily="2" charset="-122"/>
              </a:rPr>
              <a:t>XX:MaxDirectMemorySize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=10M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控制堆外内存的大小</a:t>
            </a:r>
            <a:endParaRPr lang="en-US" altLang="zh-CN" sz="12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tx2"/>
                </a:solidFill>
                <a:latin typeface="宋体" pitchFamily="2" charset="-122"/>
              </a:rPr>
              <a:t>JDK1.4 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中引入的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NIO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类，基于 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channel 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和 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Buffer 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的 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I/O 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方式，可用 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Native 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库</a:t>
            </a:r>
            <a:r>
              <a:rPr lang="en-US" altLang="zh-CN" sz="1200" dirty="0" err="1">
                <a:solidFill>
                  <a:schemeClr val="tx2"/>
                </a:solidFill>
                <a:latin typeface="宋体" pitchFamily="2" charset="-122"/>
              </a:rPr>
              <a:t>ByteBuffer.allocateDirect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直接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分配堆外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内存</a:t>
            </a:r>
            <a:endParaRPr lang="en-US" altLang="zh-CN" sz="12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通常用在通信过程中做缓冲池，在 </a:t>
            </a:r>
            <a:r>
              <a:rPr lang="en-US" altLang="zh-CN" sz="1200" dirty="0" err="1" smtClean="0">
                <a:solidFill>
                  <a:schemeClr val="tx2"/>
                </a:solidFill>
                <a:latin typeface="宋体" pitchFamily="2" charset="-122"/>
              </a:rPr>
              <a:t>netty</a:t>
            </a:r>
            <a:r>
              <a:rPr lang="en-US" altLang="zh-CN" sz="1200" dirty="0" smtClean="0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等 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NIO 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框架中常见</a:t>
            </a:r>
            <a:endParaRPr lang="en-US" altLang="zh-CN" sz="12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err="1">
                <a:solidFill>
                  <a:schemeClr val="tx2"/>
                </a:solidFill>
                <a:latin typeface="宋体" pitchFamily="2" charset="-122"/>
              </a:rPr>
              <a:t>System.gc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()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会对新生代的老生代都会进行内存回收，这样会比较彻底地回收</a:t>
            </a:r>
            <a:r>
              <a:rPr lang="en-US" altLang="zh-CN" sz="1200" dirty="0" err="1">
                <a:solidFill>
                  <a:schemeClr val="tx2"/>
                </a:solidFill>
                <a:latin typeface="宋体" pitchFamily="2" charset="-122"/>
              </a:rPr>
              <a:t>DirectByteBuffer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对象以及他们关联的堆外内存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.</a:t>
            </a:r>
            <a:endParaRPr lang="en-US" altLang="zh-CN" sz="12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307" y="3670479"/>
            <a:ext cx="6122276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224"/>
            <a:ext cx="5152381" cy="38380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71307" y="3475729"/>
            <a:ext cx="59031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200" b="1" dirty="0">
                <a:solidFill>
                  <a:schemeClr val="tx2"/>
                </a:solidFill>
                <a:latin typeface="宋体" pitchFamily="2" charset="-122"/>
              </a:rPr>
              <a:t>优点</a:t>
            </a:r>
            <a:r>
              <a:rPr lang="zh-CN" altLang="en-US" sz="1200" b="1" dirty="0" smtClean="0">
                <a:solidFill>
                  <a:schemeClr val="tx2"/>
                </a:solidFill>
                <a:latin typeface="宋体" pitchFamily="2" charset="-122"/>
              </a:rPr>
              <a:t>：</a:t>
            </a:r>
            <a:endParaRPr lang="en-US" altLang="zh-CN" sz="12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堆外内存不影响 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JVM GC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，程序会减少 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Full GC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。</a:t>
            </a:r>
            <a:endParaRPr lang="en-US" altLang="zh-CN" sz="12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tx2"/>
                </a:solidFill>
                <a:latin typeface="宋体" pitchFamily="2" charset="-122"/>
              </a:rPr>
              <a:t>IO 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操作使用堆外内存比堆内存快。因为堆内在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flush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到远程时，会先复制到直接内存（非堆内存），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然后再发送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；直接移到堆外就更快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了</a:t>
            </a:r>
            <a:endParaRPr lang="en-US" altLang="zh-CN" sz="12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71307" y="4876960"/>
            <a:ext cx="61222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200" b="1" dirty="0">
                <a:solidFill>
                  <a:schemeClr val="tx2"/>
                </a:solidFill>
                <a:latin typeface="宋体" pitchFamily="2" charset="-122"/>
              </a:rPr>
              <a:t>缺点</a:t>
            </a:r>
            <a:r>
              <a:rPr lang="zh-CN" altLang="en-US" sz="1200" b="1" dirty="0" smtClean="0">
                <a:solidFill>
                  <a:schemeClr val="tx2"/>
                </a:solidFill>
                <a:latin typeface="宋体" pitchFamily="2" charset="-122"/>
              </a:rPr>
              <a:t>：</a:t>
            </a:r>
            <a:endParaRPr lang="en-US" altLang="zh-CN" sz="12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堆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外内存难以控制，如果内存泄漏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，很难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排查。</a:t>
            </a:r>
            <a:endParaRPr lang="en-US" altLang="zh-CN" sz="12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堆外内存只能通过序列化和反序列化来存储，保存对象速度比堆内存慢，不适合存储很复杂的对象。一般简单的对象或者扁平化的比较适合。</a:t>
            </a:r>
            <a:endParaRPr lang="en-US" altLang="zh-CN" sz="12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3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2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692150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 录</a:t>
            </a:r>
            <a:endParaRPr lang="zh-CN" altLang="en-US" sz="4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714750" y="1938338"/>
            <a:ext cx="4733925" cy="457200"/>
            <a:chOff x="1632" y="3120"/>
            <a:chExt cx="2982" cy="288"/>
          </a:xfrm>
        </p:grpSpPr>
        <p:sp>
          <p:nvSpPr>
            <p:cNvPr id="7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2420" y="3140"/>
              <a:ext cx="198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系统内存和</a:t>
              </a:r>
              <a:r>
                <a:rPr lang="en-US" altLang="zh-CN" sz="2000" b="1" dirty="0" err="1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jvm</a:t>
              </a: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内存的关系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787775" y="4916488"/>
            <a:ext cx="4733925" cy="471487"/>
            <a:chOff x="1632" y="3483"/>
            <a:chExt cx="2982" cy="297"/>
          </a:xfrm>
        </p:grpSpPr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1686" y="3483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2358" y="3528"/>
              <a:ext cx="76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案例分享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1632" y="3546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787775" y="3484563"/>
            <a:ext cx="4733925" cy="471487"/>
            <a:chOff x="1632" y="3120"/>
            <a:chExt cx="2982" cy="297"/>
          </a:xfrm>
        </p:grpSpPr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2358" y="3165"/>
              <a:ext cx="116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938713" y="3482975"/>
            <a:ext cx="160653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JVM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垃圾收集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787775" y="1108075"/>
            <a:ext cx="4733925" cy="471488"/>
            <a:chOff x="1632" y="3120"/>
            <a:chExt cx="2982" cy="297"/>
          </a:xfrm>
        </p:grpSpPr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374" y="3165"/>
              <a:ext cx="141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对象占用多大空间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735388" y="2690813"/>
            <a:ext cx="4733925" cy="471487"/>
            <a:chOff x="1632" y="3120"/>
            <a:chExt cx="2982" cy="297"/>
          </a:xfrm>
        </p:grpSpPr>
        <p:sp>
          <p:nvSpPr>
            <p:cNvPr id="24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358" y="3165"/>
              <a:ext cx="116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4964113" y="2689225"/>
            <a:ext cx="160653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JVM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体系结构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auto">
          <a:xfrm>
            <a:off x="3821113" y="4203700"/>
            <a:ext cx="4648200" cy="457200"/>
          </a:xfrm>
          <a:prstGeom prst="roundRect">
            <a:avLst>
              <a:gd name="adj" fmla="val 50000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000" b="1">
              <a:latin typeface="+mj-ea"/>
              <a:ea typeface="+mj-ea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4887913" y="4275138"/>
            <a:ext cx="186461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JVM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调优和分析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0" name="Oval 23"/>
          <p:cNvSpPr>
            <a:spLocks noChangeArrowheads="1"/>
          </p:cNvSpPr>
          <p:nvPr/>
        </p:nvSpPr>
        <p:spPr bwMode="auto">
          <a:xfrm>
            <a:off x="3735388" y="4303713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hlink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0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40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调优</a:t>
            </a:r>
            <a:endParaRPr lang="zh-CN" altLang="en-US" sz="2400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224" y="922130"/>
            <a:ext cx="1122767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en-US" altLang="zh-CN" sz="1600" b="1" dirty="0">
                <a:solidFill>
                  <a:schemeClr val="tx2"/>
                </a:solidFill>
                <a:latin typeface="宋体" pitchFamily="2" charset="-122"/>
              </a:rPr>
              <a:t>Java</a:t>
            </a:r>
            <a:r>
              <a:rPr lang="zh-CN" altLang="en-US" sz="1600" b="1" dirty="0">
                <a:solidFill>
                  <a:schemeClr val="tx2"/>
                </a:solidFill>
                <a:latin typeface="宋体" pitchFamily="2" charset="-122"/>
              </a:rPr>
              <a:t>虚拟机的参数中，有</a:t>
            </a:r>
            <a:r>
              <a:rPr lang="en-US" altLang="zh-CN" sz="1600" b="1" dirty="0">
                <a:solidFill>
                  <a:schemeClr val="tx2"/>
                </a:solidFill>
                <a:latin typeface="宋体" pitchFamily="2" charset="-122"/>
              </a:rPr>
              <a:t>3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种：</a:t>
            </a:r>
            <a:endParaRPr lang="en-US" altLang="zh-CN" sz="16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标准参数（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-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）：所有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的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JVM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实现都必须实现这些参数的功能，而且向后兼容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；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非标准参数（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-X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）：默认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jvm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实现这些参数的功能，但是并不保证所有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jvm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实现都满足，且不保证向后兼容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；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非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Stable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参数（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-XX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）：此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类参数各个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jvm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实现会有所不同，将来可能会随时取消，需要慎重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使用。但是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，这些参数往往是非常有用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的；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307" y="3670479"/>
            <a:ext cx="6122276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8224" y="3314879"/>
            <a:ext cx="1122767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宋体" pitchFamily="2" charset="-122"/>
              </a:rPr>
              <a:t>选择适合的垃圾收集器：</a:t>
            </a:r>
            <a:endParaRPr lang="en-US" altLang="zh-CN" sz="1600" b="1" dirty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Parallel Old 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: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适合吞吐量优先型应用。如跑批任务系统。</a:t>
            </a:r>
            <a:endParaRPr lang="en-US" altLang="zh-CN" sz="1400" dirty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CMS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：适合响应时间优先型应用。如面向真实用户的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web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系统。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G1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：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都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适合，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jdk8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中更成熟。</a:t>
            </a:r>
            <a:endParaRPr lang="en-US" altLang="zh-CN" sz="1400" dirty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8224" y="5225586"/>
            <a:ext cx="112276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堆外内存调优：</a:t>
            </a:r>
            <a:endParaRPr lang="en-US" altLang="zh-CN" sz="1600" b="1" dirty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-</a:t>
            </a:r>
            <a:r>
              <a:rPr lang="en-US" altLang="zh-CN" sz="1400" dirty="0" err="1" smtClean="0">
                <a:solidFill>
                  <a:schemeClr val="tx2"/>
                </a:solidFill>
                <a:latin typeface="宋体" pitchFamily="2" charset="-122"/>
              </a:rPr>
              <a:t>XX:MaxDirectMemorySize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：默认值是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xmx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对应的值，指定了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DirectByteBuffer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能分配的空间的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限额，避免内存溢出。</a:t>
            </a:r>
            <a:endParaRPr lang="en-US" altLang="zh-CN" sz="1400" dirty="0">
              <a:solidFill>
                <a:schemeClr val="tx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9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调优</a:t>
            </a:r>
            <a:endParaRPr lang="zh-CN" altLang="en-US" sz="2400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224" y="922130"/>
            <a:ext cx="1122767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宋体" pitchFamily="2" charset="-122"/>
              </a:rPr>
              <a:t>堆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大小调优：</a:t>
            </a:r>
            <a:endParaRPr lang="en-US" altLang="zh-CN" sz="16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JVM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内存 ≈ 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JVM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进程内存＋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Java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堆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(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新生代和老年代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) +Java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永久代＋线程栈内存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+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堆外内存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(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可使用内核内存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)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；</a:t>
            </a:r>
            <a:endParaRPr lang="en-US" altLang="zh-CN" sz="1400" dirty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-</a:t>
            </a:r>
            <a:r>
              <a:rPr lang="en-US" altLang="zh-CN" sz="1400" dirty="0" err="1" smtClean="0">
                <a:solidFill>
                  <a:schemeClr val="tx2"/>
                </a:solidFill>
                <a:latin typeface="宋体" pitchFamily="2" charset="-122"/>
              </a:rPr>
              <a:t>Xmx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–</a:t>
            </a:r>
            <a:r>
              <a:rPr lang="en-US" altLang="zh-CN" sz="1400" dirty="0" err="1" smtClean="0">
                <a:solidFill>
                  <a:schemeClr val="tx2"/>
                </a:solidFill>
                <a:latin typeface="宋体" pitchFamily="2" charset="-122"/>
              </a:rPr>
              <a:t>Xms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：设置堆的最大最小值。注意不要过大或过小，需要给其他内存区预留空间，减小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GC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时间。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12G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内存服务器一般配置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8G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，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4G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-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Xmx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=–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Xms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：避免</a:t>
            </a:r>
            <a:r>
              <a:rPr lang="en-US" altLang="zh-CN" sz="1400" dirty="0" err="1" smtClean="0">
                <a:solidFill>
                  <a:schemeClr val="tx2"/>
                </a:solidFill>
                <a:latin typeface="宋体" pitchFamily="2" charset="-122"/>
              </a:rPr>
              <a:t>jvm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堆调整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307" y="3670479"/>
            <a:ext cx="6122276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8224" y="3149779"/>
            <a:ext cx="112276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栈大小调整：</a:t>
            </a:r>
            <a:endParaRPr lang="en-US" altLang="zh-CN" sz="1600" b="1" dirty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-</a:t>
            </a:r>
            <a:r>
              <a:rPr lang="en-US" altLang="zh-CN" sz="1400" dirty="0" err="1" smtClean="0">
                <a:solidFill>
                  <a:schemeClr val="tx2"/>
                </a:solidFill>
                <a:latin typeface="宋体" pitchFamily="2" charset="-122"/>
              </a:rPr>
              <a:t>Xss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：设置每个线程的栈内存，默认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1M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。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一般来说是不需要改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的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，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也可以设置的小点</a:t>
            </a:r>
            <a:r>
              <a:rPr lang="zh-CN" altLang="en-US" sz="1400" dirty="0" smtClean="0"/>
              <a:t> 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。</a:t>
            </a:r>
            <a:endParaRPr lang="en-US" altLang="zh-CN" sz="1400" dirty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endParaRPr lang="en-US" altLang="zh-CN" sz="1400" dirty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8224" y="4415395"/>
            <a:ext cx="112276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宋体" pitchFamily="2" charset="-122"/>
              </a:rPr>
              <a:t>新生代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调整：</a:t>
            </a:r>
            <a:endParaRPr lang="en-US" altLang="zh-CN" sz="1600" b="1" dirty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-</a:t>
            </a:r>
            <a:r>
              <a:rPr lang="en-US" altLang="zh-CN" sz="1400" dirty="0" err="1" smtClean="0">
                <a:solidFill>
                  <a:schemeClr val="tx2"/>
                </a:solidFill>
                <a:latin typeface="宋体" pitchFamily="2" charset="-122"/>
              </a:rPr>
              <a:t>Xmn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: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适当增大新生代，让对象尽量在新生代，使之在新生代被回收。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增大新生代会降低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M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inor GC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的频率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不一定会增大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Minor GC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的时间：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Minor GC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的耗时和要拷贝的对象数量，即存活对象多少成正比。</a:t>
            </a:r>
            <a:endParaRPr lang="en-US" altLang="zh-CN" sz="1400" dirty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endParaRPr lang="en-US" altLang="zh-CN" sz="1400" dirty="0">
              <a:solidFill>
                <a:schemeClr val="tx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7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3662595" y="1545122"/>
            <a:ext cx="888462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lvl="2">
              <a:lnSpc>
                <a:spcPct val="20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宋体" pitchFamily="2" charset="-122"/>
              </a:rPr>
              <a:t>n</a:t>
            </a:r>
            <a:r>
              <a:rPr lang="en-US" altLang="zh-CN" sz="2000" dirty="0" smtClean="0">
                <a:solidFill>
                  <a:schemeClr val="tx2"/>
                </a:solidFill>
                <a:latin typeface="宋体" pitchFamily="2" charset="-122"/>
              </a:rPr>
              <a:t>ew String (“a”)  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占用多大空间？</a:t>
            </a: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宋体" pitchFamily="2" charset="-122"/>
              </a:rPr>
              <a:t>new </a:t>
            </a:r>
            <a:r>
              <a:rPr lang="en-US" altLang="zh-CN" sz="2000" dirty="0" err="1">
                <a:solidFill>
                  <a:schemeClr val="tx2"/>
                </a:solidFill>
                <a:latin typeface="宋体" pitchFamily="2" charset="-122"/>
              </a:rPr>
              <a:t>ArrayList</a:t>
            </a:r>
            <a:r>
              <a:rPr lang="en-US" altLang="zh-CN" sz="2000" dirty="0" smtClean="0">
                <a:solidFill>
                  <a:schemeClr val="tx2"/>
                </a:solidFill>
                <a:latin typeface="宋体" pitchFamily="2" charset="-122"/>
              </a:rPr>
              <a:t>&lt;&gt;()   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占用多大空间？</a:t>
            </a: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对象占用多大空间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sz="2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9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调优</a:t>
            </a:r>
            <a:endParaRPr lang="zh-CN" altLang="en-US" sz="2400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224" y="922130"/>
            <a:ext cx="112276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en-US" altLang="zh-CN" sz="1600" b="1" dirty="0" smtClean="0">
                <a:solidFill>
                  <a:schemeClr val="tx2"/>
                </a:solidFill>
                <a:latin typeface="宋体" pitchFamily="2" charset="-122"/>
              </a:rPr>
              <a:t>CMS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调优：</a:t>
            </a:r>
            <a:endParaRPr lang="en-US" altLang="zh-CN" sz="16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-</a:t>
            </a:r>
            <a:r>
              <a:rPr lang="en-US" altLang="zh-CN" sz="1400" dirty="0" err="1" smtClean="0">
                <a:solidFill>
                  <a:schemeClr val="tx2"/>
                </a:solidFill>
                <a:latin typeface="宋体" pitchFamily="2" charset="-122"/>
              </a:rPr>
              <a:t>XX:CMSInitiatingOccupancyFraction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：老年代在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使用了 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n% 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的比例后 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, 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启动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CMS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收集。在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jdk6/7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中 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CMSInitiatingOccupancyFraction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默认值是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92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%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，可以适当调小，提前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CMS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。避免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Prommotion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 failed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和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Concurrent mode 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failed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-</a:t>
            </a:r>
            <a:r>
              <a:rPr lang="en-US" altLang="zh-CN" sz="1400" dirty="0" err="1" smtClean="0">
                <a:solidFill>
                  <a:schemeClr val="tx2"/>
                </a:solidFill>
                <a:latin typeface="宋体" pitchFamily="2" charset="-122"/>
              </a:rPr>
              <a:t>XX:PrintFLSStatistics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=1: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打印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CMS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的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freelist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统计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信息，看看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碎片化有多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严重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。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关注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Max Chunk Size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的值，如果很小的话就意味着已经很碎了。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307" y="3670479"/>
            <a:ext cx="6122276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8224" y="3551030"/>
            <a:ext cx="1122767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en-US" altLang="zh-CN" sz="1600" b="1" dirty="0" smtClean="0">
                <a:solidFill>
                  <a:schemeClr val="tx2"/>
                </a:solidFill>
                <a:latin typeface="宋体" pitchFamily="2" charset="-122"/>
              </a:rPr>
              <a:t>G1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调优：</a:t>
            </a:r>
            <a:endParaRPr lang="en-US" altLang="zh-CN" sz="16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 很多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帖子不建议设置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-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Xmn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，经测试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发现不设置的话线上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young 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gc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会非常频繁，导致性能反而更差。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因此加上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-Xmn4g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，性能反而很好。</a:t>
            </a: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-</a:t>
            </a:r>
            <a:r>
              <a:rPr lang="en-US" altLang="zh-CN" sz="1400" dirty="0" err="1" smtClean="0">
                <a:solidFill>
                  <a:schemeClr val="tx2"/>
                </a:solidFill>
                <a:latin typeface="宋体" pitchFamily="2" charset="-122"/>
              </a:rPr>
              <a:t>XX:ConcGCThreads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这个参数如果线上服务器的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配置不一致，建议不要设置一个适用高配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的值，否则在低配置的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服务器上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java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无法启动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，用默认值即可</a:t>
            </a:r>
            <a:endParaRPr lang="en-US" altLang="zh-CN" sz="1400" dirty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-</a:t>
            </a:r>
            <a:r>
              <a:rPr lang="en-US" altLang="zh-CN" sz="1400" dirty="0" err="1" smtClean="0">
                <a:solidFill>
                  <a:schemeClr val="tx2"/>
                </a:solidFill>
                <a:latin typeface="宋体" pitchFamily="2" charset="-122"/>
              </a:rPr>
              <a:t>XX:InitiatingHeapOccupancyPercent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=30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：整个堆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(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而不是某个年代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)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使用量达到此值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,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便会触发并发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GC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周期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.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值为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0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则是连续触发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,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默认值为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45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。此参数可调小，避免发生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Full GC</a:t>
            </a:r>
          </a:p>
        </p:txBody>
      </p:sp>
    </p:spTree>
    <p:extLst>
      <p:ext uri="{BB962C8B-B14F-4D97-AF65-F5344CB8AC3E}">
        <p14:creationId xmlns:p14="http://schemas.microsoft.com/office/powerpoint/2010/main" val="1159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调优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</a:rPr>
              <a:t>误区</a:t>
            </a:r>
            <a:endParaRPr lang="zh-CN" altLang="en-US" sz="2400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224" y="922130"/>
            <a:ext cx="112276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宋体" pitchFamily="2" charset="-122"/>
              </a:rPr>
              <a:t>调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优误区：</a:t>
            </a:r>
            <a:endParaRPr lang="en-US" altLang="zh-CN" sz="16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-XX:+</a:t>
            </a:r>
            <a:r>
              <a:rPr lang="en-US" altLang="zh-CN" sz="1400" dirty="0" err="1" smtClean="0">
                <a:solidFill>
                  <a:schemeClr val="tx2"/>
                </a:solidFill>
                <a:latin typeface="宋体" pitchFamily="2" charset="-122"/>
              </a:rPr>
              <a:t>DisableExplicitGC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：在大量使用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NIO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的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direct 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memory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，可能会抛出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java.lang.OutOfMemoryError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: Direct buffer memory 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    如果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担心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System.gc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()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调用造成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full GC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频繁，可以尝试下面提到 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-XX:+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ExplicitGCInvokesConcurrent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参数 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307" y="3670479"/>
            <a:ext cx="6122276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8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调优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故障排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查</a:t>
            </a:r>
            <a:endParaRPr lang="zh-CN" altLang="en-US" sz="2400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224" y="922130"/>
            <a:ext cx="1122767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配置</a:t>
            </a:r>
            <a:r>
              <a:rPr lang="en-US" altLang="zh-CN" sz="1600" b="1" dirty="0" smtClean="0">
                <a:solidFill>
                  <a:schemeClr val="tx2"/>
                </a:solidFill>
                <a:latin typeface="宋体" pitchFamily="2" charset="-122"/>
              </a:rPr>
              <a:t>GC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日志输出：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-XX:+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PrintFlagsFinal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 -XX:+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PrintGCDateStamps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 -XX:+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PrintTenuringDistribution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 -XX:+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PrintGCDetails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  -XX:+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PrintHeapAtGC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 -XX:+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PrintGCTimeStamps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 -XX:+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PrintGCApplicationStoppedTime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 -XX:+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PrintGCApplicationConcurrentTime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  -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Xloggc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:../logs/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gclogs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/gc.log.$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nowday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307" y="3670479"/>
            <a:ext cx="6122276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8224" y="3030399"/>
            <a:ext cx="112276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配置</a:t>
            </a:r>
            <a:r>
              <a:rPr lang="en-US" altLang="zh-CN" sz="1600" b="1" dirty="0" err="1" smtClean="0">
                <a:solidFill>
                  <a:schemeClr val="tx2"/>
                </a:solidFill>
                <a:latin typeface="宋体" pitchFamily="2" charset="-122"/>
              </a:rPr>
              <a:t>HeapDump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：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-XX:+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HeapDumpOnOutOfMemoryError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 -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XX:HeapDumpPath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=../logs/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gclogs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/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469" y="4465570"/>
            <a:ext cx="1122767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en-US" altLang="zh-CN" sz="1600" b="1" dirty="0" err="1">
                <a:solidFill>
                  <a:schemeClr val="tx2"/>
                </a:solidFill>
                <a:latin typeface="宋体" pitchFamily="2" charset="-122"/>
              </a:rPr>
              <a:t>dmesg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：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或者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cat /</a:t>
            </a:r>
            <a:r>
              <a:rPr lang="en-US" altLang="zh-CN" sz="1400" dirty="0" err="1" smtClean="0">
                <a:solidFill>
                  <a:schemeClr val="tx2"/>
                </a:solidFill>
                <a:latin typeface="宋体" pitchFamily="2" charset="-122"/>
              </a:rPr>
              <a:t>var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/log/messages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查看</a:t>
            </a: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linux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系统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日志文件，排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查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java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进程突然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不见的问题</a:t>
            </a:r>
            <a:endParaRPr lang="zh-CN" altLang="en-US" sz="1400" dirty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400" b="1" dirty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59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调优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</a:rPr>
              <a:t>故障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排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查</a:t>
            </a:r>
            <a:endParaRPr lang="zh-CN" altLang="en-US" sz="2400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224" y="922130"/>
            <a:ext cx="112276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线程问题排查：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show-busy-java-threads.sh 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：查出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运行的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Java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进程中消耗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CPU</a:t>
            </a:r>
            <a:r>
              <a:rPr lang="zh-CN" altLang="en-US" sz="1400" dirty="0">
                <a:solidFill>
                  <a:schemeClr val="tx2"/>
                </a:solidFill>
                <a:latin typeface="宋体" pitchFamily="2" charset="-122"/>
              </a:rPr>
              <a:t>多的线程，并打印出其线程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栈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    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  <a:hlinkClick r:id="rId2"/>
              </a:rPr>
              <a:t>https://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  <a:hlinkClick r:id="rId2"/>
              </a:rPr>
              <a:t>github.com/oldratlee/useful-scripts/blob/master/docs/java.md#beer-show-busy-java-threadssh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HSDB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：探索</a:t>
            </a:r>
            <a:r>
              <a:rPr lang="en-US" altLang="zh-CN" sz="1400" dirty="0" err="1" smtClean="0">
                <a:solidFill>
                  <a:schemeClr val="tx2"/>
                </a:solidFill>
                <a:latin typeface="宋体" pitchFamily="2" charset="-122"/>
              </a:rPr>
              <a:t>jvm</a:t>
            </a: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运行时数据。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jstack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307" y="3670479"/>
            <a:ext cx="6122276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8224" y="3030399"/>
            <a:ext cx="112276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宋体" pitchFamily="2" charset="-122"/>
              </a:rPr>
              <a:t>内存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问题排查：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j</a:t>
            </a:r>
            <a:r>
              <a:rPr lang="en-US" altLang="zh-CN" sz="1400" dirty="0" err="1" smtClean="0">
                <a:solidFill>
                  <a:schemeClr val="tx2"/>
                </a:solidFill>
                <a:latin typeface="宋体" pitchFamily="2" charset="-122"/>
              </a:rPr>
              <a:t>stat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170" y="3670479"/>
            <a:ext cx="6219048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cs typeface="微软雅黑" charset="0"/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调优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分析排查</a:t>
            </a:r>
            <a:endParaRPr lang="zh-CN" altLang="en-US" sz="2400" dirty="0">
              <a:latin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307" y="3670479"/>
            <a:ext cx="6122276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324" y="982578"/>
            <a:ext cx="112276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宋体" pitchFamily="2" charset="-122"/>
              </a:rPr>
              <a:t>内存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问题排查：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j</a:t>
            </a:r>
            <a:r>
              <a:rPr lang="en-US" altLang="zh-CN" sz="1400" dirty="0" err="1" smtClean="0">
                <a:solidFill>
                  <a:schemeClr val="tx2"/>
                </a:solidFill>
                <a:latin typeface="宋体" pitchFamily="2" charset="-122"/>
              </a:rPr>
              <a:t>map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 + MAT</a:t>
            </a:r>
          </a:p>
          <a:p>
            <a:pPr marL="0" lvl="2">
              <a:lnSpc>
                <a:spcPct val="200000"/>
              </a:lnSpc>
            </a:pP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981" y="982578"/>
            <a:ext cx="3623819" cy="21840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6324" y="2551583"/>
            <a:ext cx="112276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宋体" pitchFamily="2" charset="-122"/>
              </a:rPr>
              <a:t>堆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外内存问题排查：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tx2"/>
                </a:solidFill>
                <a:latin typeface="宋体" pitchFamily="2" charset="-122"/>
              </a:rPr>
              <a:t>检测堆外内存：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  <a:hlinkClick r:id="rId3"/>
              </a:rPr>
              <a:t>DirectMemorySize.java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    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  <a:hlinkClick r:id="rId3"/>
              </a:rPr>
              <a:t>https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  <a:hlinkClick r:id="rId3"/>
              </a:rPr>
              <a:t>://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  <a:hlinkClick r:id="rId3"/>
              </a:rPr>
              <a:t>gist.github.com/rednaxelafx/1593521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btrace</a:t>
            </a:r>
            <a:endParaRPr lang="en-US" altLang="zh-CN" sz="1400" dirty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324" y="4442488"/>
            <a:ext cx="1122767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宋体" pitchFamily="2" charset="-122"/>
              </a:rPr>
              <a:t>其它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：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err="1" smtClean="0">
                <a:solidFill>
                  <a:schemeClr val="tx2"/>
                </a:solidFill>
                <a:latin typeface="宋体" pitchFamily="2" charset="-122"/>
              </a:rPr>
              <a:t>Wtool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    https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</a:rPr>
              <a:t>://github.com/qdaxb/wtool</a:t>
            </a: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</a:rPr>
              <a:t>Google </a:t>
            </a:r>
            <a:r>
              <a:rPr lang="en-US" altLang="zh-CN" sz="1400" dirty="0" err="1" smtClean="0">
                <a:solidFill>
                  <a:schemeClr val="tx2"/>
                </a:solidFill>
                <a:latin typeface="宋体" pitchFamily="2" charset="-122"/>
              </a:rPr>
              <a:t>Perftools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solidFill>
                  <a:schemeClr val="tx2"/>
                </a:solidFill>
                <a:latin typeface="宋体" pitchFamily="2" charset="-122"/>
              </a:rPr>
              <a:t>housemd</a:t>
            </a:r>
            <a:endParaRPr lang="en-US" altLang="zh-CN" sz="1400" dirty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01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2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692150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 录</a:t>
            </a:r>
            <a:endParaRPr lang="zh-CN" altLang="en-US" sz="4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714750" y="1938338"/>
            <a:ext cx="4733925" cy="457200"/>
            <a:chOff x="1632" y="3120"/>
            <a:chExt cx="2982" cy="288"/>
          </a:xfrm>
        </p:grpSpPr>
        <p:sp>
          <p:nvSpPr>
            <p:cNvPr id="7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2420" y="3140"/>
              <a:ext cx="198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系统内存和</a:t>
              </a:r>
              <a:r>
                <a:rPr lang="en-US" altLang="zh-CN" sz="2000" b="1" dirty="0" err="1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jvm</a:t>
              </a: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内存的关系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787775" y="4916488"/>
            <a:ext cx="4733925" cy="471487"/>
            <a:chOff x="1632" y="3483"/>
            <a:chExt cx="2982" cy="297"/>
          </a:xfrm>
        </p:grpSpPr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1686" y="3483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2358" y="3528"/>
              <a:ext cx="76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案例分享</a:t>
              </a:r>
              <a:endParaRPr lang="en-US" altLang="zh-CN" sz="2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1632" y="3546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787775" y="3484563"/>
            <a:ext cx="4733925" cy="471487"/>
            <a:chOff x="1632" y="3120"/>
            <a:chExt cx="2982" cy="297"/>
          </a:xfrm>
        </p:grpSpPr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2358" y="3165"/>
              <a:ext cx="116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938713" y="3482975"/>
            <a:ext cx="160653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JVM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垃圾收集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787775" y="1108075"/>
            <a:ext cx="4733925" cy="471488"/>
            <a:chOff x="1632" y="3120"/>
            <a:chExt cx="2982" cy="297"/>
          </a:xfrm>
        </p:grpSpPr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374" y="3165"/>
              <a:ext cx="141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对象占用多大空间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735388" y="2690813"/>
            <a:ext cx="4733925" cy="471487"/>
            <a:chOff x="1632" y="3120"/>
            <a:chExt cx="2982" cy="297"/>
          </a:xfrm>
        </p:grpSpPr>
        <p:sp>
          <p:nvSpPr>
            <p:cNvPr id="24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358" y="3165"/>
              <a:ext cx="116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4964113" y="2689225"/>
            <a:ext cx="160653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JVM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体系结构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auto">
          <a:xfrm>
            <a:off x="3821113" y="4203700"/>
            <a:ext cx="4648200" cy="457200"/>
          </a:xfrm>
          <a:prstGeom prst="roundRect">
            <a:avLst>
              <a:gd name="adj" fmla="val 50000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000" b="1">
              <a:latin typeface="+mj-ea"/>
              <a:ea typeface="+mj-ea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4887913" y="4275138"/>
            <a:ext cx="186461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JVM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调优和分析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Oval 23"/>
          <p:cNvSpPr>
            <a:spLocks noChangeArrowheads="1"/>
          </p:cNvSpPr>
          <p:nvPr/>
        </p:nvSpPr>
        <p:spPr bwMode="auto">
          <a:xfrm>
            <a:off x="3735388" y="4303713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hlink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0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810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solidFill>
                  <a:schemeClr val="accent1">
                    <a:lumMod val="50000"/>
                  </a:schemeClr>
                </a:solidFill>
              </a:rPr>
              <a:t>Jvm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调优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分析排查</a:t>
            </a:r>
            <a:endParaRPr lang="zh-CN" altLang="en-US" sz="2400" dirty="0">
              <a:latin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307" y="3670479"/>
            <a:ext cx="6122276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324" y="982578"/>
            <a:ext cx="112276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en-US" altLang="zh-CN" sz="1600" b="1" dirty="0" smtClean="0">
                <a:solidFill>
                  <a:schemeClr val="tx2"/>
                </a:solidFill>
                <a:latin typeface="宋体" pitchFamily="2" charset="-122"/>
              </a:rPr>
              <a:t>YGC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突然变慢：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  <a:hlinkClick r:id="rId2"/>
              </a:rPr>
              <a:t>http://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  <a:hlinkClick r:id="rId2"/>
              </a:rPr>
              <a:t>weibo.com/p/1001603885655422798149?mod=zwenzhang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469" y="2454408"/>
            <a:ext cx="112276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宋体" pitchFamily="2" charset="-122"/>
              </a:rPr>
              <a:t>物理内存耗尽、</a:t>
            </a:r>
            <a:r>
              <a:rPr lang="en-US" altLang="zh-CN" sz="1600" b="1" dirty="0">
                <a:solidFill>
                  <a:schemeClr val="tx2"/>
                </a:solidFill>
                <a:latin typeface="宋体" pitchFamily="2" charset="-122"/>
              </a:rPr>
              <a:t>CMS GC</a:t>
            </a:r>
            <a:r>
              <a:rPr lang="zh-CN" altLang="en-US" sz="1600" b="1" dirty="0">
                <a:solidFill>
                  <a:schemeClr val="tx2"/>
                </a:solidFill>
                <a:latin typeface="宋体" pitchFamily="2" charset="-122"/>
              </a:rPr>
              <a:t>碎片造成</a:t>
            </a:r>
            <a:r>
              <a:rPr lang="en-US" altLang="zh-CN" sz="1600" b="1" dirty="0">
                <a:solidFill>
                  <a:schemeClr val="tx2"/>
                </a:solidFill>
                <a:latin typeface="宋体" pitchFamily="2" charset="-122"/>
              </a:rPr>
              <a:t>RT</a:t>
            </a:r>
            <a:r>
              <a:rPr lang="zh-CN" altLang="en-US" sz="1600" b="1" dirty="0">
                <a:solidFill>
                  <a:schemeClr val="tx2"/>
                </a:solidFill>
                <a:latin typeface="宋体" pitchFamily="2" charset="-122"/>
              </a:rPr>
              <a:t>慢：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  <a:hlinkClick r:id="rId3"/>
              </a:rPr>
              <a:t>https</a:t>
            </a: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  <a:hlinkClick r:id="rId3"/>
              </a:rPr>
              <a:t>://mp.weixin.qq.com/mp/appmsg/show?__biz=MjM5MzYzMzkyMQ==&amp;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  <a:hlinkClick r:id="rId3"/>
              </a:rPr>
              <a:t>appmsgid=10000100&amp;itemidx=1&amp;sign=9bc54ac05007ea8808342dac620b5973&amp;mpshare=1&amp;scene=23&amp;srcid=0811pjPncidbiq7q3hCPKKq7#wechat_redirect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469" y="4267758"/>
            <a:ext cx="112276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en-US" altLang="zh-CN" sz="1600" b="1" dirty="0" err="1">
                <a:solidFill>
                  <a:schemeClr val="tx2"/>
                </a:solidFill>
                <a:latin typeface="宋体" pitchFamily="2" charset="-122"/>
              </a:rPr>
              <a:t>String.intern</a:t>
            </a:r>
            <a:r>
              <a:rPr lang="en-US" altLang="zh-CN" sz="1600" b="1" dirty="0">
                <a:solidFill>
                  <a:schemeClr val="tx2"/>
                </a:solidFill>
                <a:latin typeface="宋体" pitchFamily="2" charset="-122"/>
              </a:rPr>
              <a:t>()</a:t>
            </a:r>
            <a:r>
              <a:rPr lang="zh-CN" altLang="en-US" sz="1600" b="1" dirty="0">
                <a:solidFill>
                  <a:schemeClr val="tx2"/>
                </a:solidFill>
                <a:latin typeface="宋体" pitchFamily="2" charset="-122"/>
              </a:rPr>
              <a:t>导致的</a:t>
            </a:r>
            <a:r>
              <a:rPr lang="en-US" altLang="zh-CN" sz="1600" b="1" dirty="0">
                <a:solidFill>
                  <a:schemeClr val="tx2"/>
                </a:solidFill>
                <a:latin typeface="宋体" pitchFamily="2" charset="-122"/>
              </a:rPr>
              <a:t>YGC</a:t>
            </a:r>
            <a:r>
              <a:rPr lang="zh-CN" altLang="en-US" sz="1600" b="1" dirty="0">
                <a:solidFill>
                  <a:schemeClr val="tx2"/>
                </a:solidFill>
                <a:latin typeface="宋体" pitchFamily="2" charset="-122"/>
              </a:rPr>
              <a:t>不断变长：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2"/>
                </a:solidFill>
                <a:latin typeface="宋体" pitchFamily="2" charset="-122"/>
                <a:hlinkClick r:id="rId4"/>
              </a:rPr>
              <a:t>https://mp.weixin.qq.com/s?__biz=MzIzNjI1ODc2OA==&amp;</a:t>
            </a:r>
            <a:r>
              <a:rPr lang="en-US" altLang="zh-CN" sz="1400" dirty="0" smtClean="0">
                <a:solidFill>
                  <a:schemeClr val="tx2"/>
                </a:solidFill>
                <a:latin typeface="宋体" pitchFamily="2" charset="-122"/>
                <a:hlinkClick r:id="rId4"/>
              </a:rPr>
              <a:t>mid=2650886867&amp;idx=1&amp;sn=e4433f7068357b0f9ed283b607fa50e6&amp;chksm=f32f666cc458ef7a0132c6dfb74bc53626b47d884db7ae1b29a41bea3527e416c87c71c49fbc&amp;mpshare=1&amp;scene=23&amp;srcid=0811s3M3hZWvkhU1byEkCh2y#rd</a:t>
            </a: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9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参考资料</a:t>
            </a:r>
            <a:endParaRPr lang="zh-CN" altLang="en-US" sz="2400" dirty="0">
              <a:latin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4452" y="1309475"/>
            <a:ext cx="326243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网上资料</a:t>
            </a: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宋体" pitchFamily="2" charset="-122"/>
              </a:rPr>
              <a:t>JVM</a:t>
            </a: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体系结构与</a:t>
            </a:r>
            <a:r>
              <a:rPr lang="en-US" altLang="zh-CN" sz="2000" dirty="0">
                <a:solidFill>
                  <a:schemeClr val="tx2"/>
                </a:solidFill>
                <a:latin typeface="宋体" pitchFamily="2" charset="-122"/>
              </a:rPr>
              <a:t>GC</a:t>
            </a: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调优</a:t>
            </a:r>
            <a:r>
              <a:rPr lang="en-US" altLang="zh-CN" sz="2000" dirty="0">
                <a:solidFill>
                  <a:schemeClr val="tx2"/>
                </a:solidFill>
                <a:latin typeface="宋体" pitchFamily="2" charset="-122"/>
              </a:rPr>
              <a:t>.</a:t>
            </a:r>
            <a:r>
              <a:rPr lang="en-US" altLang="zh-CN" sz="2000" dirty="0" err="1">
                <a:solidFill>
                  <a:schemeClr val="tx2"/>
                </a:solidFill>
                <a:latin typeface="宋体" pitchFamily="2" charset="-122"/>
              </a:rPr>
              <a:t>pptx</a:t>
            </a:r>
            <a:endParaRPr lang="en-US" altLang="zh-CN" sz="2000" dirty="0">
              <a:solidFill>
                <a:schemeClr val="tx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9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对象占用多大空间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sz="2400" dirty="0">
              <a:latin typeface="+mj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155700" y="1574800"/>
            <a:ext cx="1638300" cy="5652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对象头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>
            <a:off x="2959100" y="1435100"/>
            <a:ext cx="139700" cy="7747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63900" y="1270000"/>
            <a:ext cx="1574800" cy="4564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Mark Word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66948" y="1726476"/>
            <a:ext cx="1571752" cy="4833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Klass</a:t>
            </a:r>
            <a:r>
              <a:rPr lang="en-US" altLang="zh-CN" dirty="0" smtClean="0"/>
              <a:t> Pointer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63900" y="2235201"/>
            <a:ext cx="1571752" cy="117827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nstance data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63900" y="3429000"/>
            <a:ext cx="1571752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padding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55700" y="2530777"/>
            <a:ext cx="1701800" cy="635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对象实际数据</a:t>
            </a:r>
            <a:endParaRPr lang="zh-CN" altLang="en-US" dirty="0"/>
          </a:p>
        </p:txBody>
      </p:sp>
      <p:sp>
        <p:nvSpPr>
          <p:cNvPr id="11" name="左大括号 10"/>
          <p:cNvSpPr/>
          <p:nvPr/>
        </p:nvSpPr>
        <p:spPr>
          <a:xfrm>
            <a:off x="2946400" y="2451100"/>
            <a:ext cx="168148" cy="86077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155700" y="3492500"/>
            <a:ext cx="1686052" cy="454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对齐填充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2968752" y="3492500"/>
            <a:ext cx="155448" cy="5080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38383" y="766714"/>
            <a:ext cx="149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普通对象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447615" y="7667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数组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799516" y="4403423"/>
            <a:ext cx="1013518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lvl="2">
              <a:lnSpc>
                <a:spcPct val="20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宋体" pitchFamily="2" charset="-122"/>
              </a:rPr>
              <a:t>对象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头：</a:t>
            </a:r>
            <a:endParaRPr lang="en-US" altLang="zh-CN" sz="16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171450" lvl="2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tx2"/>
                </a:solidFill>
                <a:latin typeface="宋体" pitchFamily="2" charset="-122"/>
              </a:rPr>
              <a:t>Mark Word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: 32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位系统占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4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字节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，</a:t>
            </a:r>
            <a:r>
              <a:rPr lang="en-US" altLang="zh-CN" sz="1200" dirty="0" smtClean="0">
                <a:solidFill>
                  <a:schemeClr val="tx2"/>
                </a:solidFill>
                <a:latin typeface="宋体" pitchFamily="2" charset="-122"/>
              </a:rPr>
              <a:t>64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位系统中占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8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字节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。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存储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对象自身的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运行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时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数据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，如</a:t>
            </a:r>
            <a:r>
              <a:rPr lang="en-US" altLang="zh-CN" sz="1200" dirty="0" err="1">
                <a:solidFill>
                  <a:schemeClr val="tx2"/>
                </a:solidFill>
                <a:latin typeface="宋体" pitchFamily="2" charset="-122"/>
              </a:rPr>
              <a:t>hashCode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、</a:t>
            </a:r>
            <a:r>
              <a:rPr lang="en-US" altLang="zh-CN" sz="1200" dirty="0" smtClean="0">
                <a:solidFill>
                  <a:schemeClr val="tx2"/>
                </a:solidFill>
                <a:latin typeface="宋体" pitchFamily="2" charset="-122"/>
              </a:rPr>
              <a:t> GC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分代年龄、锁状态标志、线程持有的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锁。</a:t>
            </a:r>
            <a:endParaRPr lang="en-US" altLang="zh-CN" sz="12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171450" lvl="2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err="1" smtClean="0">
                <a:solidFill>
                  <a:schemeClr val="tx2"/>
                </a:solidFill>
                <a:latin typeface="宋体" pitchFamily="2" charset="-122"/>
              </a:rPr>
              <a:t>Klass</a:t>
            </a:r>
            <a:r>
              <a:rPr lang="en-US" altLang="zh-CN" sz="1200" dirty="0" smtClean="0">
                <a:solidFill>
                  <a:schemeClr val="tx2"/>
                </a:solidFill>
                <a:latin typeface="宋体" pitchFamily="2" charset="-122"/>
              </a:rPr>
              <a:t> Pointer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：</a:t>
            </a:r>
            <a:r>
              <a:rPr lang="en-US" altLang="zh-CN" sz="1200" dirty="0" smtClean="0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32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位系统占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4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字节，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64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位系统中占</a:t>
            </a:r>
            <a:r>
              <a:rPr lang="en-US" altLang="zh-CN" sz="1200" dirty="0">
                <a:solidFill>
                  <a:schemeClr val="tx2"/>
                </a:solidFill>
                <a:latin typeface="宋体" pitchFamily="2" charset="-122"/>
              </a:rPr>
              <a:t>8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字节。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对象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指向它的类元数据的指针，虚拟机通过这个指针来确定这个对象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是哪个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类的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实例。</a:t>
            </a:r>
            <a:endParaRPr lang="en-US" altLang="zh-CN" sz="12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171450" lvl="2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tx2"/>
                </a:solidFill>
                <a:latin typeface="宋体" pitchFamily="2" charset="-122"/>
              </a:rPr>
              <a:t>Length:8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个字节。</a:t>
            </a:r>
            <a:r>
              <a:rPr lang="en-US" altLang="zh-CN" sz="1200" dirty="0" smtClean="0">
                <a:solidFill>
                  <a:schemeClr val="tx2"/>
                </a:solidFill>
                <a:latin typeface="宋体" pitchFamily="2" charset="-122"/>
              </a:rPr>
              <a:t>Java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数组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，对象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头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中用于</a:t>
            </a:r>
            <a:r>
              <a:rPr lang="zh-CN" altLang="en-US" sz="1200" dirty="0">
                <a:solidFill>
                  <a:schemeClr val="tx2"/>
                </a:solidFill>
                <a:latin typeface="宋体" pitchFamily="2" charset="-122"/>
              </a:rPr>
              <a:t>记录数组</a:t>
            </a:r>
            <a:r>
              <a:rPr lang="zh-CN" altLang="en-US" sz="1200" dirty="0" smtClean="0">
                <a:solidFill>
                  <a:schemeClr val="tx2"/>
                </a:solidFill>
                <a:latin typeface="宋体" pitchFamily="2" charset="-122"/>
              </a:rPr>
              <a:t>长度</a:t>
            </a:r>
            <a:endParaRPr lang="en-US" altLang="zh-CN" sz="12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004191" y="1501523"/>
            <a:ext cx="1638300" cy="5652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对象头</a:t>
            </a:r>
            <a:endParaRPr lang="zh-CN" altLang="en-US" dirty="0"/>
          </a:p>
        </p:txBody>
      </p:sp>
      <p:sp>
        <p:nvSpPr>
          <p:cNvPr id="29" name="左大括号 28"/>
          <p:cNvSpPr/>
          <p:nvPr/>
        </p:nvSpPr>
        <p:spPr>
          <a:xfrm>
            <a:off x="7807591" y="1361822"/>
            <a:ext cx="165100" cy="105410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112391" y="1196723"/>
            <a:ext cx="1574800" cy="4564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Mark Word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115439" y="1653199"/>
            <a:ext cx="1571752" cy="4833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Klass</a:t>
            </a:r>
            <a:r>
              <a:rPr lang="en-US" altLang="zh-CN" dirty="0" smtClean="0"/>
              <a:t> Pointer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112391" y="2644524"/>
            <a:ext cx="1571752" cy="117827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nstance data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112391" y="3838323"/>
            <a:ext cx="1571752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padding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004191" y="2940100"/>
            <a:ext cx="1701800" cy="635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对象实际数据</a:t>
            </a:r>
            <a:endParaRPr lang="zh-CN" altLang="en-US" dirty="0"/>
          </a:p>
        </p:txBody>
      </p:sp>
      <p:sp>
        <p:nvSpPr>
          <p:cNvPr id="35" name="左大括号 34"/>
          <p:cNvSpPr/>
          <p:nvPr/>
        </p:nvSpPr>
        <p:spPr>
          <a:xfrm>
            <a:off x="7794891" y="2860423"/>
            <a:ext cx="168148" cy="86077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6004191" y="3901823"/>
            <a:ext cx="1686052" cy="454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对齐填充</a:t>
            </a:r>
            <a:endParaRPr lang="zh-CN" altLang="en-US" dirty="0"/>
          </a:p>
        </p:txBody>
      </p:sp>
      <p:sp>
        <p:nvSpPr>
          <p:cNvPr id="37" name="左大括号 36"/>
          <p:cNvSpPr/>
          <p:nvPr/>
        </p:nvSpPr>
        <p:spPr>
          <a:xfrm>
            <a:off x="7817243" y="3901823"/>
            <a:ext cx="155448" cy="5080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112391" y="2136523"/>
            <a:ext cx="1571752" cy="4833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Length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3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对象占用多大空间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sz="2400" dirty="0">
              <a:latin typeface="+mj-ea"/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482016" y="606123"/>
            <a:ext cx="1013518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lvl="2">
              <a:lnSpc>
                <a:spcPct val="20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宋体" pitchFamily="2" charset="-122"/>
              </a:rPr>
              <a:t>对象实际数据：</a:t>
            </a:r>
            <a:endParaRPr lang="en-US" altLang="zh-CN" sz="16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包括对象</a:t>
            </a: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的所有成员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变量</a:t>
            </a:r>
            <a:endParaRPr lang="en-US" altLang="zh-CN" sz="16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大小是各个</a:t>
            </a: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成员变量的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大小之和</a:t>
            </a:r>
            <a:endParaRPr lang="en-US" altLang="zh-CN" sz="16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静态属性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不计算</a:t>
            </a: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在对象大小内</a:t>
            </a:r>
            <a:endParaRPr lang="en-US" altLang="zh-CN" sz="16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89837"/>
              </p:ext>
            </p:extLst>
          </p:nvPr>
        </p:nvGraphicFramePr>
        <p:xfrm>
          <a:off x="5420490" y="483326"/>
          <a:ext cx="5368835" cy="409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088"/>
                <a:gridCol w="2924747"/>
              </a:tblGrid>
              <a:tr h="49638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占用空间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引用类型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位系统上占用</a:t>
                      </a:r>
                      <a:r>
                        <a:rPr lang="en-US" altLang="zh-CN" dirty="0" smtClean="0"/>
                        <a:t>4bytes, </a:t>
                      </a:r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64</a:t>
                      </a:r>
                      <a:r>
                        <a:rPr lang="zh-CN" altLang="en-US" dirty="0" smtClean="0"/>
                        <a:t>位系统上占用</a:t>
                      </a:r>
                      <a:r>
                        <a:rPr lang="en-US" altLang="zh-CN" dirty="0" smtClean="0"/>
                        <a:t>8bytes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482016" y="2641032"/>
            <a:ext cx="341325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lvl="2">
              <a:lnSpc>
                <a:spcPct val="20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宋体" pitchFamily="2" charset="-122"/>
              </a:rPr>
              <a:t>对齐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填充：</a:t>
            </a:r>
            <a:endParaRPr lang="en-US" altLang="zh-CN" sz="16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2"/>
                </a:solidFill>
                <a:latin typeface="宋体" pitchFamily="2" charset="-122"/>
              </a:rPr>
              <a:t>Java</a:t>
            </a: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对象占用空间</a:t>
            </a:r>
            <a:r>
              <a:rPr lang="en-US" altLang="zh-CN" sz="1600" dirty="0">
                <a:solidFill>
                  <a:schemeClr val="tx2"/>
                </a:solidFill>
                <a:latin typeface="宋体" pitchFamily="2" charset="-122"/>
              </a:rPr>
              <a:t>8</a:t>
            </a: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字节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对齐</a:t>
            </a:r>
            <a:endParaRPr lang="en-US" altLang="zh-CN" sz="16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占用</a:t>
            </a:r>
            <a:r>
              <a:rPr lang="en-US" altLang="zh-CN" sz="1600" dirty="0">
                <a:solidFill>
                  <a:schemeClr val="tx2"/>
                </a:solidFill>
                <a:latin typeface="宋体" pitchFamily="2" charset="-122"/>
              </a:rPr>
              <a:t>bytes</a:t>
            </a: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数必须是</a:t>
            </a:r>
            <a:r>
              <a:rPr lang="en-US" altLang="zh-CN" sz="1600" dirty="0">
                <a:solidFill>
                  <a:schemeClr val="tx2"/>
                </a:solidFill>
                <a:latin typeface="宋体" pitchFamily="2" charset="-122"/>
              </a:rPr>
              <a:t>8</a:t>
            </a: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的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倍数</a:t>
            </a:r>
            <a:endParaRPr lang="en-US" altLang="zh-CN" sz="16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32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位、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64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位系统都是</a:t>
            </a:r>
            <a:endParaRPr lang="zh-CN" altLang="en-US" sz="1600" dirty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482016" y="4647632"/>
            <a:ext cx="1149408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lvl="2">
              <a:lnSpc>
                <a:spcPct val="200000"/>
              </a:lnSpc>
            </a:pP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指针压缩：</a:t>
            </a:r>
            <a:endParaRPr lang="en-US" altLang="zh-CN" sz="16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OOP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：</a:t>
            </a:r>
            <a:r>
              <a:rPr lang="en-US" altLang="zh-CN" sz="1600" dirty="0">
                <a:solidFill>
                  <a:schemeClr val="tx2"/>
                </a:solidFill>
                <a:latin typeface="宋体" pitchFamily="2" charset="-122"/>
              </a:rPr>
              <a:t>Ordinary Object Pointer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，普通</a:t>
            </a: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对象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指针。</a:t>
            </a:r>
            <a:r>
              <a:rPr lang="en-US" altLang="zh-CN" sz="1600" dirty="0">
                <a:solidFill>
                  <a:schemeClr val="tx2"/>
                </a:solidFill>
                <a:latin typeface="宋体" pitchFamily="2" charset="-122"/>
              </a:rPr>
              <a:t>JDK 1.6 update14</a:t>
            </a: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开始，</a:t>
            </a:r>
            <a:r>
              <a:rPr lang="en-US" altLang="zh-CN" sz="1600" dirty="0">
                <a:solidFill>
                  <a:schemeClr val="tx2"/>
                </a:solidFill>
                <a:latin typeface="宋体" pitchFamily="2" charset="-122"/>
              </a:rPr>
              <a:t>64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位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JVM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支持 </a:t>
            </a:r>
            <a:r>
              <a:rPr lang="en-US" altLang="zh-CN" sz="1600" dirty="0">
                <a:solidFill>
                  <a:schemeClr val="tx2"/>
                </a:solidFill>
                <a:latin typeface="宋体" pitchFamily="2" charset="-122"/>
              </a:rPr>
              <a:t>-XX:+</a:t>
            </a:r>
            <a:r>
              <a:rPr lang="en-US" altLang="zh-CN" sz="1600" dirty="0" err="1" smtClean="0">
                <a:solidFill>
                  <a:schemeClr val="tx2"/>
                </a:solidFill>
                <a:latin typeface="宋体" pitchFamily="2" charset="-122"/>
              </a:rPr>
              <a:t>UseCompressedOops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，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32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位</a:t>
            </a:r>
            <a:r>
              <a:rPr lang="en-US" altLang="zh-CN" sz="1600" dirty="0" err="1" smtClean="0">
                <a:solidFill>
                  <a:schemeClr val="tx2"/>
                </a:solidFill>
                <a:latin typeface="宋体" pitchFamily="2" charset="-122"/>
              </a:rPr>
              <a:t>jvm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不支持</a:t>
            </a:r>
            <a:endParaRPr lang="en-US" altLang="zh-CN" sz="1600" dirty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开启压缩后，对象头压缩到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12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字节（</a:t>
            </a:r>
            <a:r>
              <a:rPr lang="en-US" altLang="zh-CN" sz="1600" dirty="0" err="1">
                <a:solidFill>
                  <a:schemeClr val="tx2"/>
                </a:solidFill>
                <a:latin typeface="宋体" pitchFamily="2" charset="-122"/>
              </a:rPr>
              <a:t>kclass</a:t>
            </a: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区域被压缩）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；引用类型压缩到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4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字节</a:t>
            </a: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；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数组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length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压缩到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4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字节。</a:t>
            </a:r>
            <a:endParaRPr lang="zh-CN" altLang="en-US" sz="1600" dirty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1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对象占用多大空间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sz="240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29" y="1508262"/>
            <a:ext cx="4809671" cy="1451737"/>
          </a:xfrm>
          <a:prstGeom prst="rect">
            <a:avLst/>
          </a:prstGeom>
        </p:spPr>
      </p:pic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613228" y="720423"/>
            <a:ext cx="488587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lvl="2">
              <a:lnSpc>
                <a:spcPct val="20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宋体" pitchFamily="2" charset="-122"/>
              </a:rPr>
              <a:t>n</a:t>
            </a:r>
            <a:r>
              <a:rPr lang="en-US" altLang="zh-CN" sz="2000" dirty="0" smtClean="0">
                <a:solidFill>
                  <a:schemeClr val="tx2"/>
                </a:solidFill>
                <a:latin typeface="宋体" pitchFamily="2" charset="-122"/>
              </a:rPr>
              <a:t>ew String (“a”)  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占用多大空间？</a:t>
            </a: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28" y="2960059"/>
            <a:ext cx="4809672" cy="826151"/>
          </a:xfrm>
          <a:prstGeom prst="rect">
            <a:avLst/>
          </a:prstGeom>
        </p:spPr>
      </p:pic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5689016" y="860562"/>
            <a:ext cx="684588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lvl="2"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对象头：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16 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字节</a:t>
            </a:r>
            <a:endParaRPr lang="en-US" altLang="zh-CN" sz="16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en-US" altLang="zh-CN" sz="1600" dirty="0" err="1">
                <a:solidFill>
                  <a:schemeClr val="tx2"/>
                </a:solidFill>
                <a:latin typeface="宋体" pitchFamily="2" charset="-122"/>
              </a:rPr>
              <a:t>i</a:t>
            </a:r>
            <a:r>
              <a:rPr lang="en-US" altLang="zh-CN" sz="1600" dirty="0" err="1" smtClean="0">
                <a:solidFill>
                  <a:schemeClr val="tx2"/>
                </a:solidFill>
                <a:latin typeface="宋体" pitchFamily="2" charset="-122"/>
              </a:rPr>
              <a:t>nt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 hash: 4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字节</a:t>
            </a:r>
            <a:endParaRPr lang="en-US" altLang="zh-CN" sz="16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en-US" altLang="zh-CN" sz="1600" dirty="0" err="1">
                <a:solidFill>
                  <a:schemeClr val="tx2"/>
                </a:solidFill>
                <a:latin typeface="宋体" pitchFamily="2" charset="-122"/>
              </a:rPr>
              <a:t>i</a:t>
            </a:r>
            <a:r>
              <a:rPr lang="en-US" altLang="zh-CN" sz="1600" dirty="0" err="1" smtClean="0">
                <a:solidFill>
                  <a:schemeClr val="tx2"/>
                </a:solidFill>
                <a:latin typeface="宋体" pitchFamily="2" charset="-122"/>
              </a:rPr>
              <a:t>nt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 hash32: 4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字节</a:t>
            </a:r>
            <a:endParaRPr lang="en-US" altLang="zh-CN" sz="16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0" lvl="2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value[]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数组引用：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8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字节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 </a:t>
            </a:r>
          </a:p>
          <a:p>
            <a:pPr marL="0" lvl="2">
              <a:lnSpc>
                <a:spcPct val="200000"/>
              </a:lnSpc>
            </a:pPr>
            <a:r>
              <a:rPr lang="en-US" altLang="zh-CN" sz="1600" dirty="0">
                <a:solidFill>
                  <a:schemeClr val="tx2"/>
                </a:solidFill>
                <a:latin typeface="宋体" pitchFamily="2" charset="-122"/>
              </a:rPr>
              <a:t>v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alue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数组本身：</a:t>
            </a: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对象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头（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16+length(8)+char a(2)+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补齐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(6)=32 </a:t>
            </a:r>
          </a:p>
          <a:p>
            <a:pPr marL="0" lvl="2"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共：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64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字节</a:t>
            </a:r>
            <a:endParaRPr lang="en-US" altLang="zh-CN" sz="16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689428" y="3903053"/>
            <a:ext cx="45487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lvl="2">
              <a:lnSpc>
                <a:spcPct val="20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宋体" pitchFamily="2" charset="-122"/>
              </a:rPr>
              <a:t>n</a:t>
            </a:r>
            <a:r>
              <a:rPr lang="en-US" altLang="zh-CN" sz="2000" dirty="0" smtClean="0">
                <a:solidFill>
                  <a:schemeClr val="tx2"/>
                </a:solidFill>
                <a:latin typeface="宋体" pitchFamily="2" charset="-122"/>
              </a:rPr>
              <a:t>ew </a:t>
            </a:r>
            <a:r>
              <a:rPr lang="en-US" altLang="zh-CN" sz="2000" dirty="0" err="1" smtClean="0">
                <a:solidFill>
                  <a:schemeClr val="tx2"/>
                </a:solidFill>
                <a:latin typeface="宋体" pitchFamily="2" charset="-122"/>
              </a:rPr>
              <a:t>ArrayList</a:t>
            </a:r>
            <a:r>
              <a:rPr lang="en-US" altLang="zh-CN" sz="2000" dirty="0" smtClean="0">
                <a:solidFill>
                  <a:schemeClr val="tx2"/>
                </a:solidFill>
                <a:latin typeface="宋体" pitchFamily="2" charset="-122"/>
              </a:rPr>
              <a:t>&lt;&gt;()  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占用多大空间？</a:t>
            </a: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28" y="4696443"/>
            <a:ext cx="4885872" cy="11159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28" y="6009246"/>
            <a:ext cx="4885872" cy="21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对象占用多大空间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sz="2400" dirty="0">
              <a:latin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16" y="1545780"/>
            <a:ext cx="6418584" cy="4334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66" y="1507823"/>
            <a:ext cx="3466667" cy="4628571"/>
          </a:xfrm>
          <a:prstGeom prst="rect">
            <a:avLst/>
          </a:prstGeom>
        </p:spPr>
      </p:pic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613228" y="682323"/>
            <a:ext cx="4885872" cy="597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lvl="2">
              <a:lnSpc>
                <a:spcPct val="20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复杂对象</a:t>
            </a:r>
            <a:endParaRPr lang="en-US" altLang="zh-CN" sz="20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8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1" y="176284"/>
            <a:ext cx="7925397" cy="683839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对象占用多大空间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sz="2400" dirty="0">
              <a:latin typeface="+mj-ea"/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482016" y="606123"/>
            <a:ext cx="569739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lvl="2">
              <a:lnSpc>
                <a:spcPct val="200000"/>
              </a:lnSpc>
            </a:pPr>
            <a:r>
              <a:rPr lang="en-US" altLang="zh-CN" sz="1600" b="1" dirty="0">
                <a:solidFill>
                  <a:schemeClr val="tx2"/>
                </a:solidFill>
                <a:latin typeface="宋体" pitchFamily="2" charset="-122"/>
              </a:rPr>
              <a:t>Shallow Size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：</a:t>
            </a:r>
            <a:endParaRPr lang="en-US" altLang="zh-CN" sz="16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对象自身占用的内存大小，不包括它引用的对象</a:t>
            </a:r>
            <a:endParaRPr lang="en-US" altLang="zh-CN" sz="16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非数组：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对象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+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所有</a:t>
            </a: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的成员变量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大小</a:t>
            </a:r>
            <a:endParaRPr lang="en-US" altLang="zh-CN" sz="16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数组：数组元素对象的大小总和</a:t>
            </a:r>
            <a:endParaRPr lang="en-US" altLang="zh-CN" sz="16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482016" y="2882332"/>
            <a:ext cx="458528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lvl="2">
              <a:lnSpc>
                <a:spcPct val="200000"/>
              </a:lnSpc>
            </a:pPr>
            <a:r>
              <a:rPr lang="en-US" altLang="zh-CN" sz="1600" b="1" dirty="0">
                <a:solidFill>
                  <a:schemeClr val="tx2"/>
                </a:solidFill>
                <a:latin typeface="宋体" pitchFamily="2" charset="-122"/>
              </a:rPr>
              <a:t>Retained Size</a:t>
            </a:r>
            <a:r>
              <a:rPr lang="zh-CN" altLang="en-US" sz="1600" b="1" dirty="0" smtClean="0">
                <a:solidFill>
                  <a:schemeClr val="tx2"/>
                </a:solidFill>
                <a:latin typeface="宋体" pitchFamily="2" charset="-122"/>
              </a:rPr>
              <a:t>：</a:t>
            </a:r>
            <a:endParaRPr lang="en-US" altLang="zh-CN" sz="1600" b="1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当前对象大小</a:t>
            </a:r>
            <a:r>
              <a:rPr lang="en-US" altLang="zh-CN" sz="1600" dirty="0">
                <a:solidFill>
                  <a:schemeClr val="tx2"/>
                </a:solidFill>
                <a:latin typeface="宋体" pitchFamily="2" charset="-122"/>
              </a:rPr>
              <a:t>+</a:t>
            </a: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当前对象可直接或间接引用到的对象的大小总和，排除被</a:t>
            </a:r>
            <a:r>
              <a:rPr lang="en-US" altLang="zh-CN" sz="1600" dirty="0">
                <a:solidFill>
                  <a:schemeClr val="tx2"/>
                </a:solidFill>
                <a:latin typeface="宋体" pitchFamily="2" charset="-122"/>
              </a:rPr>
              <a:t>GC Roots</a:t>
            </a: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直接或者间接引用的对象</a:t>
            </a:r>
            <a:endParaRPr lang="en-US" altLang="zh-CN" sz="1600" dirty="0" smtClean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间接引用：</a:t>
            </a:r>
            <a:r>
              <a:rPr lang="en-US" altLang="zh-CN" sz="1600" dirty="0">
                <a:solidFill>
                  <a:schemeClr val="tx2"/>
                </a:solidFill>
                <a:latin typeface="宋体" pitchFamily="2" charset="-122"/>
              </a:rPr>
              <a:t>A-&gt;B-&gt;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C</a:t>
            </a: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当前</a:t>
            </a: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对象被</a:t>
            </a:r>
            <a:r>
              <a:rPr lang="en-US" altLang="zh-CN" sz="1600" dirty="0">
                <a:solidFill>
                  <a:schemeClr val="tx2"/>
                </a:solidFill>
                <a:latin typeface="宋体" pitchFamily="2" charset="-122"/>
              </a:rPr>
              <a:t>GC</a:t>
            </a: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后，从</a:t>
            </a:r>
            <a:r>
              <a:rPr lang="en-US" altLang="zh-CN" sz="1600" dirty="0">
                <a:solidFill>
                  <a:schemeClr val="tx2"/>
                </a:solidFill>
                <a:latin typeface="宋体" pitchFamily="2" charset="-122"/>
              </a:rPr>
              <a:t>Heap</a:t>
            </a:r>
            <a:r>
              <a:rPr lang="zh-CN" altLang="en-US" sz="1600" dirty="0">
                <a:solidFill>
                  <a:schemeClr val="tx2"/>
                </a:solidFill>
                <a:latin typeface="宋体" pitchFamily="2" charset="-122"/>
              </a:rPr>
              <a:t>上总共能释放掉的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内存。不包括被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GC Roots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直接或间接引用的对象。他们暂时不会被被回收</a:t>
            </a:r>
            <a:endParaRPr lang="en-US" altLang="zh-CN" sz="1600" dirty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2"/>
              </a:solidFill>
              <a:latin typeface="宋体" pitchFamily="2" charset="-122"/>
            </a:endParaRPr>
          </a:p>
          <a:p>
            <a:pPr marL="2857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70286" y="394638"/>
            <a:ext cx="10414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GC ROOTS</a:t>
            </a:r>
            <a:endParaRPr lang="zh-CN" altLang="en-US" sz="1000" dirty="0"/>
          </a:p>
        </p:txBody>
      </p:sp>
      <p:sp>
        <p:nvSpPr>
          <p:cNvPr id="9" name="椭圆 8"/>
          <p:cNvSpPr/>
          <p:nvPr/>
        </p:nvSpPr>
        <p:spPr>
          <a:xfrm>
            <a:off x="8484686" y="1228183"/>
            <a:ext cx="1041400" cy="55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Object </a:t>
            </a:r>
            <a:r>
              <a:rPr lang="en-US" altLang="zh-CN" sz="1000" dirty="0" smtClean="0"/>
              <a:t>2</a:t>
            </a:r>
            <a:endParaRPr lang="zh-CN" altLang="en-US" sz="1000" dirty="0"/>
          </a:p>
        </p:txBody>
      </p:sp>
      <p:sp>
        <p:nvSpPr>
          <p:cNvPr id="10" name="椭圆 9"/>
          <p:cNvSpPr/>
          <p:nvPr/>
        </p:nvSpPr>
        <p:spPr>
          <a:xfrm>
            <a:off x="7784501" y="2159501"/>
            <a:ext cx="1041400" cy="55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Object </a:t>
            </a:r>
            <a:r>
              <a:rPr lang="en-US" altLang="zh-CN" sz="1000" dirty="0" smtClean="0"/>
              <a:t> 3</a:t>
            </a:r>
            <a:endParaRPr lang="zh-CN" altLang="en-US" sz="1000" dirty="0"/>
          </a:p>
        </p:txBody>
      </p:sp>
      <p:sp>
        <p:nvSpPr>
          <p:cNvPr id="11" name="椭圆 10"/>
          <p:cNvSpPr/>
          <p:nvPr/>
        </p:nvSpPr>
        <p:spPr>
          <a:xfrm>
            <a:off x="6771334" y="1187955"/>
            <a:ext cx="1041400" cy="558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Object 1</a:t>
            </a:r>
            <a:endParaRPr lang="zh-CN" altLang="en-US" sz="1000" dirty="0"/>
          </a:p>
        </p:txBody>
      </p:sp>
      <p:sp>
        <p:nvSpPr>
          <p:cNvPr id="12" name="椭圆 11"/>
          <p:cNvSpPr/>
          <p:nvPr/>
        </p:nvSpPr>
        <p:spPr>
          <a:xfrm>
            <a:off x="9292748" y="2107250"/>
            <a:ext cx="1138239" cy="6110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Object </a:t>
            </a:r>
            <a:r>
              <a:rPr lang="en-US" altLang="zh-CN" sz="1000" dirty="0" smtClean="0"/>
              <a:t>4</a:t>
            </a:r>
            <a:endParaRPr lang="zh-CN" altLang="en-US" sz="1000" dirty="0"/>
          </a:p>
        </p:txBody>
      </p:sp>
      <p:cxnSp>
        <p:nvCxnSpPr>
          <p:cNvPr id="16" name="直接箭头连接符 15"/>
          <p:cNvCxnSpPr>
            <a:stCxn id="2" idx="3"/>
            <a:endCxn id="11" idx="0"/>
          </p:cNvCxnSpPr>
          <p:nvPr/>
        </p:nvCxnSpPr>
        <p:spPr>
          <a:xfrm flipH="1">
            <a:off x="7292034" y="871604"/>
            <a:ext cx="430761" cy="3163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9" idx="0"/>
          </p:cNvCxnSpPr>
          <p:nvPr/>
        </p:nvCxnSpPr>
        <p:spPr>
          <a:xfrm>
            <a:off x="8243495" y="593461"/>
            <a:ext cx="761891" cy="634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8380144" y="1707905"/>
            <a:ext cx="499390" cy="4526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9333595" y="1730544"/>
            <a:ext cx="539750" cy="322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弧形 25"/>
          <p:cNvSpPr/>
          <p:nvPr/>
        </p:nvSpPr>
        <p:spPr>
          <a:xfrm>
            <a:off x="7831784" y="606123"/>
            <a:ext cx="2347597" cy="2316637"/>
          </a:xfrm>
          <a:prstGeom prst="arc">
            <a:avLst>
              <a:gd name="adj1" fmla="val 14994286"/>
              <a:gd name="adj2" fmla="val 1266895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224253" y="2752751"/>
            <a:ext cx="70796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lvl="2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object2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的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retained size=ojbect2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的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shallow size+object3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的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shallow size</a:t>
            </a:r>
          </a:p>
        </p:txBody>
      </p:sp>
      <p:sp>
        <p:nvSpPr>
          <p:cNvPr id="47" name="椭圆 46"/>
          <p:cNvSpPr/>
          <p:nvPr/>
        </p:nvSpPr>
        <p:spPr>
          <a:xfrm>
            <a:off x="8637086" y="4306665"/>
            <a:ext cx="1041400" cy="55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Object </a:t>
            </a:r>
            <a:r>
              <a:rPr lang="en-US" altLang="zh-CN" sz="1000" dirty="0" smtClean="0"/>
              <a:t>2</a:t>
            </a:r>
            <a:endParaRPr lang="zh-CN" altLang="en-US" sz="1000" dirty="0"/>
          </a:p>
        </p:txBody>
      </p:sp>
      <p:sp>
        <p:nvSpPr>
          <p:cNvPr id="48" name="椭圆 47"/>
          <p:cNvSpPr/>
          <p:nvPr/>
        </p:nvSpPr>
        <p:spPr>
          <a:xfrm>
            <a:off x="7936901" y="5290235"/>
            <a:ext cx="1041400" cy="55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Object </a:t>
            </a:r>
            <a:r>
              <a:rPr lang="en-US" altLang="zh-CN" sz="1000" dirty="0" smtClean="0"/>
              <a:t> 3</a:t>
            </a:r>
            <a:endParaRPr lang="zh-CN" altLang="en-US" sz="1000" dirty="0"/>
          </a:p>
        </p:txBody>
      </p:sp>
      <p:sp>
        <p:nvSpPr>
          <p:cNvPr id="49" name="椭圆 48"/>
          <p:cNvSpPr/>
          <p:nvPr/>
        </p:nvSpPr>
        <p:spPr>
          <a:xfrm>
            <a:off x="6975986" y="4344815"/>
            <a:ext cx="1041400" cy="558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Object 1</a:t>
            </a:r>
            <a:endParaRPr lang="zh-CN" altLang="en-US" sz="1000" dirty="0"/>
          </a:p>
        </p:txBody>
      </p:sp>
      <p:sp>
        <p:nvSpPr>
          <p:cNvPr id="50" name="椭圆 49"/>
          <p:cNvSpPr/>
          <p:nvPr/>
        </p:nvSpPr>
        <p:spPr>
          <a:xfrm>
            <a:off x="9456625" y="5230388"/>
            <a:ext cx="1138239" cy="6110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Object </a:t>
            </a:r>
            <a:r>
              <a:rPr lang="en-US" altLang="zh-CN" sz="1000" dirty="0" smtClean="0"/>
              <a:t>4</a:t>
            </a:r>
            <a:endParaRPr lang="zh-CN" altLang="en-US" sz="1000" dirty="0"/>
          </a:p>
        </p:txBody>
      </p:sp>
      <p:cxnSp>
        <p:nvCxnSpPr>
          <p:cNvPr id="51" name="直接箭头连接符 50"/>
          <p:cNvCxnSpPr>
            <a:endCxn id="49" idx="0"/>
          </p:cNvCxnSpPr>
          <p:nvPr/>
        </p:nvCxnSpPr>
        <p:spPr>
          <a:xfrm flipH="1">
            <a:off x="7496686" y="4028464"/>
            <a:ext cx="430761" cy="3163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47" idx="0"/>
          </p:cNvCxnSpPr>
          <p:nvPr/>
        </p:nvCxnSpPr>
        <p:spPr>
          <a:xfrm>
            <a:off x="8395895" y="3671943"/>
            <a:ext cx="761891" cy="634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8532544" y="4877828"/>
            <a:ext cx="499390" cy="4526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9485995" y="4874343"/>
            <a:ext cx="539750" cy="322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5339701" y="5789655"/>
            <a:ext cx="707966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lvl="2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object2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的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retained size=ojbect2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的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shallow size+object3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的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shallow size</a:t>
            </a:r>
          </a:p>
          <a:p>
            <a:pPr marL="0" lvl="2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+object4</a:t>
            </a:r>
            <a:r>
              <a:rPr lang="zh-CN" altLang="en-US" sz="1600" dirty="0" smtClean="0">
                <a:solidFill>
                  <a:schemeClr val="tx2"/>
                </a:solidFill>
                <a:latin typeface="宋体" pitchFamily="2" charset="-122"/>
              </a:rPr>
              <a:t>的</a:t>
            </a:r>
            <a:r>
              <a:rPr lang="en-US" altLang="zh-CN" sz="1600" dirty="0" smtClean="0">
                <a:solidFill>
                  <a:schemeClr val="tx2"/>
                </a:solidFill>
                <a:latin typeface="宋体" pitchFamily="2" charset="-122"/>
              </a:rPr>
              <a:t>shallow size</a:t>
            </a:r>
          </a:p>
        </p:txBody>
      </p:sp>
      <p:sp>
        <p:nvSpPr>
          <p:cNvPr id="57" name="椭圆 56"/>
          <p:cNvSpPr/>
          <p:nvPr/>
        </p:nvSpPr>
        <p:spPr>
          <a:xfrm>
            <a:off x="7784501" y="3509722"/>
            <a:ext cx="10414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GC ROOTS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00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2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692150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 录</a:t>
            </a:r>
            <a:endParaRPr lang="zh-CN" altLang="en-US" sz="4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714750" y="1938338"/>
            <a:ext cx="4733925" cy="457200"/>
            <a:chOff x="1632" y="3120"/>
            <a:chExt cx="2982" cy="288"/>
          </a:xfrm>
        </p:grpSpPr>
        <p:sp>
          <p:nvSpPr>
            <p:cNvPr id="7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2420" y="3140"/>
              <a:ext cx="198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系统内存和</a:t>
              </a:r>
              <a:r>
                <a:rPr lang="en-US" altLang="zh-CN" sz="2000" b="1" dirty="0" err="1" smtClean="0">
                  <a:solidFill>
                    <a:srgbClr val="FF0000"/>
                  </a:solidFill>
                  <a:latin typeface="+mj-ea"/>
                  <a:ea typeface="+mj-ea"/>
                </a:rPr>
                <a:t>jvm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内存的关系</a:t>
              </a:r>
              <a:endParaRPr lang="en-US" altLang="zh-CN" sz="2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787775" y="4916488"/>
            <a:ext cx="4733925" cy="471487"/>
            <a:chOff x="1632" y="3483"/>
            <a:chExt cx="2982" cy="297"/>
          </a:xfrm>
        </p:grpSpPr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1686" y="3483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2358" y="3528"/>
              <a:ext cx="76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案例分享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1632" y="3546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787775" y="3484563"/>
            <a:ext cx="4733925" cy="471487"/>
            <a:chOff x="1632" y="3120"/>
            <a:chExt cx="2982" cy="297"/>
          </a:xfrm>
        </p:grpSpPr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2358" y="3165"/>
              <a:ext cx="116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938713" y="3482975"/>
            <a:ext cx="160653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JVM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垃圾收集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787775" y="1108075"/>
            <a:ext cx="4733925" cy="471488"/>
            <a:chOff x="1632" y="3120"/>
            <a:chExt cx="2982" cy="297"/>
          </a:xfrm>
        </p:grpSpPr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374" y="3165"/>
              <a:ext cx="1417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对象占用多大空间</a:t>
              </a:r>
              <a:endParaRPr lang="en-US" altLang="zh-CN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735388" y="2690813"/>
            <a:ext cx="4733925" cy="471487"/>
            <a:chOff x="1632" y="3120"/>
            <a:chExt cx="2982" cy="297"/>
          </a:xfrm>
        </p:grpSpPr>
        <p:sp>
          <p:nvSpPr>
            <p:cNvPr id="24" name="AutoShape 21"/>
            <p:cNvSpPr>
              <a:spLocks noChangeArrowheads="1"/>
            </p:cNvSpPr>
            <p:nvPr/>
          </p:nvSpPr>
          <p:spPr bwMode="auto">
            <a:xfrm>
              <a:off x="1686" y="3120"/>
              <a:ext cx="2928" cy="288"/>
            </a:xfrm>
            <a:prstGeom prst="roundRect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358" y="3165"/>
              <a:ext cx="116" cy="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zh-CN" sz="2000" b="1" dirty="0">
                <a:latin typeface="+mj-ea"/>
                <a:ea typeface="+mj-ea"/>
              </a:endParaRP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1632" y="3183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hlink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latin typeface="+mj-ea"/>
                <a:ea typeface="+mj-ea"/>
              </a:endParaRPr>
            </a:p>
          </p:txBody>
        </p:sp>
      </p:grp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4964113" y="2689225"/>
            <a:ext cx="160653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JVM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体系结构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auto">
          <a:xfrm>
            <a:off x="3821113" y="4203700"/>
            <a:ext cx="4648200" cy="457200"/>
          </a:xfrm>
          <a:prstGeom prst="roundRect">
            <a:avLst>
              <a:gd name="adj" fmla="val 50000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000" b="1">
              <a:latin typeface="+mj-ea"/>
              <a:ea typeface="+mj-ea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4887913" y="4275138"/>
            <a:ext cx="186461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JVM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调优和分析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Oval 23"/>
          <p:cNvSpPr>
            <a:spLocks noChangeArrowheads="1"/>
          </p:cNvSpPr>
          <p:nvPr/>
        </p:nvSpPr>
        <p:spPr bwMode="auto">
          <a:xfrm>
            <a:off x="3735388" y="4303713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hlink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0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8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jvm内存管理</Template>
  <TotalTime>12527</TotalTime>
  <Words>2883</Words>
  <Application>Microsoft Office PowerPoint</Application>
  <PresentationFormat>宽屏</PresentationFormat>
  <Paragraphs>370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JVM内存管理</vt:lpstr>
      <vt:lpstr>目    录</vt:lpstr>
      <vt:lpstr>对象占用多大空间 </vt:lpstr>
      <vt:lpstr>对象占用多大空间 </vt:lpstr>
      <vt:lpstr>对象占用多大空间 </vt:lpstr>
      <vt:lpstr>对象占用多大空间 </vt:lpstr>
      <vt:lpstr>对象占用多大空间 </vt:lpstr>
      <vt:lpstr>对象占用多大空间 </vt:lpstr>
      <vt:lpstr>目    录</vt:lpstr>
      <vt:lpstr>系统内存和JVM内存关系 </vt:lpstr>
      <vt:lpstr>目    录</vt:lpstr>
      <vt:lpstr>JVM体系结构</vt:lpstr>
      <vt:lpstr>JVM体系结构</vt:lpstr>
      <vt:lpstr>目    录</vt:lpstr>
      <vt:lpstr>JVM垃圾收集</vt:lpstr>
      <vt:lpstr>JVM垃圾收集-寻找垃圾对象</vt:lpstr>
      <vt:lpstr>JVM垃圾收集-分代</vt:lpstr>
      <vt:lpstr>JVM垃圾收集-新生代</vt:lpstr>
      <vt:lpstr>JVM垃圾收集-新生代-复制算法</vt:lpstr>
      <vt:lpstr>JVM垃圾收集-新生代-复制算法</vt:lpstr>
      <vt:lpstr>JVM垃圾收集-旧生代</vt:lpstr>
      <vt:lpstr>JVM垃圾收集-旧生代-算法</vt:lpstr>
      <vt:lpstr>JVM垃圾收集-旧生代-CMS</vt:lpstr>
      <vt:lpstr>JVM垃圾收集-G1</vt:lpstr>
      <vt:lpstr>JVM垃圾收集-垃圾收集器组合</vt:lpstr>
      <vt:lpstr>JVM垃圾收集-堆外内存</vt:lpstr>
      <vt:lpstr>目    录</vt:lpstr>
      <vt:lpstr>JVM调优</vt:lpstr>
      <vt:lpstr>JVM调优</vt:lpstr>
      <vt:lpstr>JVM调优</vt:lpstr>
      <vt:lpstr>JVM调优-误区</vt:lpstr>
      <vt:lpstr>JVM调优-故障排查</vt:lpstr>
      <vt:lpstr>JVM调优-故障排查</vt:lpstr>
      <vt:lpstr>JVM调优-分析排查</vt:lpstr>
      <vt:lpstr>目    录</vt:lpstr>
      <vt:lpstr>Jvm调优-分析排查</vt:lpstr>
      <vt:lpstr>参考资料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线程的几种风格   杨振  2014-01-18</dc:title>
  <dc:creator>杨振</dc:creator>
  <cp:lastModifiedBy>杨振</cp:lastModifiedBy>
  <cp:revision>360</cp:revision>
  <dcterms:created xsi:type="dcterms:W3CDTF">2017-08-01T09:48:42Z</dcterms:created>
  <dcterms:modified xsi:type="dcterms:W3CDTF">2017-08-11T09:31:46Z</dcterms:modified>
</cp:coreProperties>
</file>