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77" r:id="rId4"/>
    <p:sldId id="258" r:id="rId5"/>
    <p:sldId id="262" r:id="rId6"/>
    <p:sldId id="259" r:id="rId7"/>
    <p:sldId id="260" r:id="rId8"/>
    <p:sldId id="261" r:id="rId9"/>
    <p:sldId id="263" r:id="rId10"/>
    <p:sldId id="265" r:id="rId11"/>
    <p:sldId id="264" r:id="rId12"/>
    <p:sldId id="266" r:id="rId13"/>
    <p:sldId id="267" r:id="rId14"/>
    <p:sldId id="268" r:id="rId15"/>
    <p:sldId id="269" r:id="rId16"/>
    <p:sldId id="275" r:id="rId17"/>
    <p:sldId id="276" r:id="rId18"/>
    <p:sldId id="270" r:id="rId19"/>
    <p:sldId id="271" r:id="rId20"/>
    <p:sldId id="272" r:id="rId21"/>
    <p:sldId id="273" r:id="rId22"/>
    <p:sldId id="274" r:id="rId2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3" autoAdjust="0"/>
    <p:restoredTop sz="86434" autoAdjust="0"/>
  </p:normalViewPr>
  <p:slideViewPr>
    <p:cSldViewPr>
      <p:cViewPr varScale="1">
        <p:scale>
          <a:sx n="75" d="100"/>
          <a:sy n="75" d="100"/>
        </p:scale>
        <p:origin x="169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46E6FA9-89EC-49E0-A5E8-1A0FE1D8E4AB}" type="datetimeFigureOut">
              <a:rPr lang="zh-CN" altLang="en-US"/>
              <a:pPr>
                <a:defRPr/>
              </a:pPr>
              <a:t>2019/8/16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92E452E-EDAC-470E-9C2B-4662965F50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6B18620-BABE-4C4E-9F42-BE4A369404A9}" type="slidenum">
              <a:rPr lang="zh-CN" altLang="en-US" smtClean="0"/>
              <a:pPr/>
              <a:t>14</a:t>
            </a:fld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F15136-890A-4077-AE6E-A99EDD38A6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7222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EAFCDB-793B-4556-88BA-D19BEA5450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4340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46CD7-8173-43BC-B7E4-EB72A0874C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1909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B08F8-08ED-475C-852B-19EC75AEC6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2559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659FCF-9028-4BA7-8436-D687536F63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4707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613458-4736-4AF4-9256-B4DEFCF9476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4929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C46E35-83C7-4F8B-BB00-6DB6920A1F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6812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7CD5EC-52A4-4E40-BFF8-934EC538FD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154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DE9A0-92A8-4283-9999-D9DC69A60C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5487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2C7FC8-998A-4711-9B7C-5BE4685238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9085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DF9C8A-F7EE-4C87-AACD-D1F3813891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8455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E9FF7F6E-C794-4058-933A-E0CD268F50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 descr="a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650" y="2349500"/>
            <a:ext cx="7632700" cy="1470025"/>
          </a:xfrm>
        </p:spPr>
        <p:txBody>
          <a:bodyPr anchor="ctr"/>
          <a:lstStyle/>
          <a:p>
            <a:pPr eaLnBrk="1" hangingPunct="1"/>
            <a:r>
              <a:rPr lang="zh-CN" altLang="en-US" sz="3200" smtClean="0"/>
              <a:t>焊盘分类算法设计</a:t>
            </a:r>
            <a:endParaRPr lang="zh-CN" altLang="zh-CN" sz="3200" smtClean="0"/>
          </a:p>
        </p:txBody>
      </p:sp>
      <p:sp>
        <p:nvSpPr>
          <p:cNvPr id="3076" name="文本框 1"/>
          <p:cNvSpPr txBox="1">
            <a:spLocks noChangeArrowheads="1"/>
          </p:cNvSpPr>
          <p:nvPr/>
        </p:nvSpPr>
        <p:spPr bwMode="auto">
          <a:xfrm>
            <a:off x="5867400" y="4941888"/>
            <a:ext cx="24495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/>
              <a:t>张沛阳</a:t>
            </a:r>
            <a:endParaRPr lang="en-US" altLang="zh-CN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583932508@qq.com</a:t>
            </a: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0213"/>
            <a:ext cx="9144000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文本框 5"/>
          <p:cNvSpPr txBox="1">
            <a:spLocks noChangeArrowheads="1"/>
          </p:cNvSpPr>
          <p:nvPr/>
        </p:nvSpPr>
        <p:spPr bwMode="auto">
          <a:xfrm>
            <a:off x="3887788" y="1125538"/>
            <a:ext cx="1584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Bound Rect</a:t>
            </a:r>
            <a:endParaRPr lang="zh-CN" altLang="en-US"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3" y="1417638"/>
            <a:ext cx="9109075" cy="404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标题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3200" smtClean="0"/>
              <a:t>两种中心度量方式中心偏移距离的对比：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矩形 3"/>
          <p:cNvSpPr>
            <a:spLocks noChangeArrowheads="1"/>
          </p:cNvSpPr>
          <p:nvPr/>
        </p:nvSpPr>
        <p:spPr bwMode="auto">
          <a:xfrm>
            <a:off x="395288" y="188913"/>
            <a:ext cx="54721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2. </a:t>
            </a:r>
            <a:r>
              <a:rPr lang="zh-CN" altLang="en-US" sz="1800"/>
              <a:t>如何在短时间内，高效地搜索优质的可能解。</a:t>
            </a:r>
            <a:endParaRPr lang="en-US" altLang="zh-CN" sz="1800"/>
          </a:p>
        </p:txBody>
      </p:sp>
      <p:pic>
        <p:nvPicPr>
          <p:cNvPr id="14339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00" b="30051"/>
          <a:stretch>
            <a:fillRect/>
          </a:stretch>
        </p:blipFill>
        <p:spPr bwMode="auto">
          <a:xfrm>
            <a:off x="858838" y="2171700"/>
            <a:ext cx="3857625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文本框 5"/>
          <p:cNvSpPr txBox="1">
            <a:spLocks noChangeArrowheads="1"/>
          </p:cNvSpPr>
          <p:nvPr/>
        </p:nvSpPr>
        <p:spPr bwMode="auto">
          <a:xfrm>
            <a:off x="900113" y="765175"/>
            <a:ext cx="38163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1.</a:t>
            </a:r>
            <a:r>
              <a:rPr lang="zh-CN" altLang="en-US" sz="1800"/>
              <a:t>缩小搜索范围</a:t>
            </a:r>
            <a:endParaRPr lang="en-US" altLang="zh-CN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2.</a:t>
            </a:r>
            <a:r>
              <a:rPr lang="zh-CN" altLang="en-US" sz="1800"/>
              <a:t>只收集高质量的候选解方案</a:t>
            </a:r>
            <a:endParaRPr lang="en-US" altLang="zh-CN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7263"/>
            <a:ext cx="9144000" cy="494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矩形 3"/>
          <p:cNvSpPr>
            <a:spLocks noChangeArrowheads="1"/>
          </p:cNvSpPr>
          <p:nvPr/>
        </p:nvSpPr>
        <p:spPr bwMode="auto">
          <a:xfrm>
            <a:off x="755650" y="260350"/>
            <a:ext cx="2517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3. </a:t>
            </a:r>
            <a:r>
              <a:rPr lang="zh-CN" altLang="en-US" sz="1800"/>
              <a:t>如何避免对称干扰。</a:t>
            </a:r>
          </a:p>
        </p:txBody>
      </p:sp>
      <p:pic>
        <p:nvPicPr>
          <p:cNvPr id="16387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0" t="14769" r="7573" b="7063"/>
          <a:stretch>
            <a:fillRect/>
          </a:stretch>
        </p:blipFill>
        <p:spPr bwMode="auto">
          <a:xfrm>
            <a:off x="0" y="1628775"/>
            <a:ext cx="8701088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1000125"/>
            <a:ext cx="9048750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组合 3"/>
          <p:cNvGrpSpPr>
            <a:grpSpLocks/>
          </p:cNvGrpSpPr>
          <p:nvPr/>
        </p:nvGrpSpPr>
        <p:grpSpPr bwMode="auto">
          <a:xfrm>
            <a:off x="1276350" y="1347788"/>
            <a:ext cx="6591300" cy="4162425"/>
            <a:chOff x="1354535" y="428015"/>
            <a:chExt cx="6591996" cy="4163439"/>
          </a:xfrm>
        </p:grpSpPr>
        <p:grpSp>
          <p:nvGrpSpPr>
            <p:cNvPr id="19460" name="组合 4"/>
            <p:cNvGrpSpPr>
              <a:grpSpLocks/>
            </p:cNvGrpSpPr>
            <p:nvPr/>
          </p:nvGrpSpPr>
          <p:grpSpPr bwMode="auto">
            <a:xfrm>
              <a:off x="3780696" y="2218295"/>
              <a:ext cx="1743456" cy="530352"/>
              <a:chOff x="4160520" y="2432304"/>
              <a:chExt cx="1743456" cy="530352"/>
            </a:xfrm>
          </p:grpSpPr>
          <p:sp>
            <p:nvSpPr>
              <p:cNvPr id="27" name="圆角矩形 26"/>
              <p:cNvSpPr/>
              <p:nvPr/>
            </p:nvSpPr>
            <p:spPr>
              <a:xfrm>
                <a:off x="4160315" y="2431572"/>
                <a:ext cx="676346" cy="53035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8" name="圆角矩形 27"/>
              <p:cNvSpPr/>
              <p:nvPr/>
            </p:nvSpPr>
            <p:spPr>
              <a:xfrm>
                <a:off x="5227228" y="2431572"/>
                <a:ext cx="676346" cy="53035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5008129" y="2696749"/>
                <a:ext cx="44455" cy="46048"/>
              </a:xfrm>
              <a:prstGeom prst="ellipse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/>
              </a:p>
            </p:txBody>
          </p:sp>
        </p:grpSp>
        <p:grpSp>
          <p:nvGrpSpPr>
            <p:cNvPr id="19461" name="组合 5"/>
            <p:cNvGrpSpPr>
              <a:grpSpLocks/>
            </p:cNvGrpSpPr>
            <p:nvPr/>
          </p:nvGrpSpPr>
          <p:grpSpPr bwMode="auto">
            <a:xfrm>
              <a:off x="1354535" y="428015"/>
              <a:ext cx="6591996" cy="4163439"/>
              <a:chOff x="1916203" y="748640"/>
              <a:chExt cx="6591996" cy="4163439"/>
            </a:xfrm>
          </p:grpSpPr>
          <p:grpSp>
            <p:nvGrpSpPr>
              <p:cNvPr id="19462" name="组合 6"/>
              <p:cNvGrpSpPr>
                <a:grpSpLocks/>
              </p:cNvGrpSpPr>
              <p:nvPr/>
            </p:nvGrpSpPr>
            <p:grpSpPr bwMode="auto">
              <a:xfrm>
                <a:off x="1916738" y="748640"/>
                <a:ext cx="1277112" cy="1331976"/>
                <a:chOff x="1975104" y="768096"/>
                <a:chExt cx="1277112" cy="1331976"/>
              </a:xfrm>
            </p:grpSpPr>
            <p:sp>
              <p:nvSpPr>
                <p:cNvPr id="24" name="椭圆 23"/>
                <p:cNvSpPr/>
                <p:nvPr/>
              </p:nvSpPr>
              <p:spPr>
                <a:xfrm>
                  <a:off x="1974569" y="768096"/>
                  <a:ext cx="595376" cy="585930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zh-CN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5" name="椭圆 24"/>
                <p:cNvSpPr/>
                <p:nvPr/>
              </p:nvSpPr>
              <p:spPr>
                <a:xfrm>
                  <a:off x="2657266" y="1514403"/>
                  <a:ext cx="595376" cy="585930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26" name="椭圆 25"/>
                <p:cNvSpPr/>
                <p:nvPr/>
              </p:nvSpPr>
              <p:spPr>
                <a:xfrm>
                  <a:off x="2562006" y="1460414"/>
                  <a:ext cx="46043" cy="46048"/>
                </a:xfrm>
                <a:prstGeom prst="ellipse">
                  <a:avLst/>
                </a:prstGeom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19463" name="组合 7"/>
              <p:cNvGrpSpPr>
                <a:grpSpLocks/>
              </p:cNvGrpSpPr>
              <p:nvPr/>
            </p:nvGrpSpPr>
            <p:grpSpPr bwMode="auto">
              <a:xfrm>
                <a:off x="1916203" y="4317136"/>
                <a:ext cx="1510284" cy="576072"/>
                <a:chOff x="1945386" y="4297680"/>
                <a:chExt cx="1510284" cy="576072"/>
              </a:xfrm>
            </p:grpSpPr>
            <p:sp>
              <p:nvSpPr>
                <p:cNvPr id="21" name="圆角矩形 20"/>
                <p:cNvSpPr/>
                <p:nvPr/>
              </p:nvSpPr>
              <p:spPr>
                <a:xfrm>
                  <a:off x="1945386" y="4297165"/>
                  <a:ext cx="654119" cy="576403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22" name="圆角矩形 21"/>
                <p:cNvSpPr/>
                <p:nvPr/>
              </p:nvSpPr>
              <p:spPr>
                <a:xfrm>
                  <a:off x="2801139" y="4297165"/>
                  <a:ext cx="654119" cy="576403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23" name="椭圆 22"/>
                <p:cNvSpPr/>
                <p:nvPr/>
              </p:nvSpPr>
              <p:spPr>
                <a:xfrm>
                  <a:off x="2677301" y="4562342"/>
                  <a:ext cx="46042" cy="46048"/>
                </a:xfrm>
                <a:prstGeom prst="ellipse">
                  <a:avLst/>
                </a:prstGeom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19464" name="组合 8"/>
              <p:cNvGrpSpPr>
                <a:grpSpLocks/>
              </p:cNvGrpSpPr>
              <p:nvPr/>
            </p:nvGrpSpPr>
            <p:grpSpPr bwMode="auto">
              <a:xfrm>
                <a:off x="7175835" y="3845279"/>
                <a:ext cx="1322832" cy="1066800"/>
                <a:chOff x="7263384" y="3816096"/>
                <a:chExt cx="1322832" cy="1066800"/>
              </a:xfrm>
            </p:grpSpPr>
            <p:sp>
              <p:nvSpPr>
                <p:cNvPr id="18" name="椭圆 17"/>
                <p:cNvSpPr/>
                <p:nvPr/>
              </p:nvSpPr>
              <p:spPr>
                <a:xfrm>
                  <a:off x="7263695" y="3815836"/>
                  <a:ext cx="593788" cy="58593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9" name="椭圆 18"/>
                <p:cNvSpPr/>
                <p:nvPr/>
              </p:nvSpPr>
              <p:spPr>
                <a:xfrm>
                  <a:off x="7992434" y="4296965"/>
                  <a:ext cx="593788" cy="585931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20" name="椭圆 19"/>
                <p:cNvSpPr/>
                <p:nvPr/>
              </p:nvSpPr>
              <p:spPr>
                <a:xfrm>
                  <a:off x="7901938" y="4365245"/>
                  <a:ext cx="46042" cy="44461"/>
                </a:xfrm>
                <a:prstGeom prst="ellipse">
                  <a:avLst/>
                </a:prstGeom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19465" name="组合 9"/>
              <p:cNvGrpSpPr>
                <a:grpSpLocks/>
              </p:cNvGrpSpPr>
              <p:nvPr/>
            </p:nvGrpSpPr>
            <p:grpSpPr bwMode="auto">
              <a:xfrm>
                <a:off x="7913839" y="784860"/>
                <a:ext cx="594360" cy="1459992"/>
                <a:chOff x="7991856" y="850392"/>
                <a:chExt cx="594360" cy="1459992"/>
              </a:xfrm>
            </p:grpSpPr>
            <p:sp>
              <p:nvSpPr>
                <p:cNvPr id="15" name="矩形 14"/>
                <p:cNvSpPr/>
                <p:nvPr/>
              </p:nvSpPr>
              <p:spPr>
                <a:xfrm>
                  <a:off x="7992428" y="850693"/>
                  <a:ext cx="593788" cy="503361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6" name="矩形 15"/>
                <p:cNvSpPr/>
                <p:nvPr/>
              </p:nvSpPr>
              <p:spPr>
                <a:xfrm>
                  <a:off x="7992428" y="1806601"/>
                  <a:ext cx="593788" cy="503361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8289323" y="1557303"/>
                  <a:ext cx="46042" cy="46048"/>
                </a:xfrm>
                <a:prstGeom prst="ellipse">
                  <a:avLst/>
                </a:prstGeom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19466" name="组合 10"/>
              <p:cNvGrpSpPr>
                <a:grpSpLocks/>
              </p:cNvGrpSpPr>
              <p:nvPr/>
            </p:nvGrpSpPr>
            <p:grpSpPr bwMode="auto">
              <a:xfrm>
                <a:off x="2204093" y="998448"/>
                <a:ext cx="6016752" cy="3621023"/>
                <a:chOff x="2205228" y="1014985"/>
                <a:chExt cx="6016752" cy="3621023"/>
              </a:xfrm>
            </p:grpSpPr>
            <p:sp>
              <p:nvSpPr>
                <p:cNvPr id="12" name="矩形 11"/>
                <p:cNvSpPr/>
                <p:nvPr/>
              </p:nvSpPr>
              <p:spPr>
                <a:xfrm>
                  <a:off x="2204706" y="1014475"/>
                  <a:ext cx="6017260" cy="3621970"/>
                </a:xfrm>
                <a:prstGeom prst="rect">
                  <a:avLst/>
                </a:prstGeom>
                <a:solidFill>
                  <a:schemeClr val="accent1">
                    <a:alpha val="2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zh-CN" altLang="en-US"/>
                </a:p>
              </p:txBody>
            </p:sp>
            <p:cxnSp>
              <p:nvCxnSpPr>
                <p:cNvPr id="13" name="直接连接符 12"/>
                <p:cNvCxnSpPr/>
                <p:nvPr/>
              </p:nvCxnSpPr>
              <p:spPr>
                <a:xfrm flipH="1">
                  <a:off x="2204706" y="1025591"/>
                  <a:ext cx="6015672" cy="361085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连接符 13"/>
                <p:cNvCxnSpPr/>
                <p:nvPr/>
              </p:nvCxnSpPr>
              <p:spPr>
                <a:xfrm>
                  <a:off x="2212644" y="1014475"/>
                  <a:ext cx="5988682" cy="36219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9459" name="文本框 29"/>
          <p:cNvSpPr txBox="1">
            <a:spLocks noChangeArrowheads="1"/>
          </p:cNvSpPr>
          <p:nvPr/>
        </p:nvSpPr>
        <p:spPr bwMode="auto">
          <a:xfrm>
            <a:off x="2273300" y="473075"/>
            <a:ext cx="46815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Max( min(width , height) ) st. dist&lt;1e-3</a:t>
            </a:r>
            <a:endParaRPr lang="zh-CN" altLang="en-US"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725" y="-28575"/>
            <a:ext cx="4400550" cy="691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两种排序的对比：</a:t>
            </a:r>
          </a:p>
        </p:txBody>
      </p:sp>
      <p:pic>
        <p:nvPicPr>
          <p:cNvPr id="21507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060575"/>
            <a:ext cx="4681538" cy="350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950" y="2193925"/>
            <a:ext cx="4325938" cy="324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Rectangle 1"/>
          <p:cNvSpPr>
            <a:spLocks noChangeArrowheads="1"/>
          </p:cNvSpPr>
          <p:nvPr/>
        </p:nvSpPr>
        <p:spPr bwMode="auto">
          <a:xfrm>
            <a:off x="0" y="1349375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</a:rPr>
              <a:t>points_list=</a:t>
            </a:r>
            <a:r>
              <a:rPr lang="en-US" altLang="zh-CN" sz="1200">
                <a:solidFill>
                  <a:srgbClr val="000080"/>
                </a:solidFill>
                <a:latin typeface="宋体" panose="02010600030101010101" pitchFamily="2" charset="-122"/>
              </a:rPr>
              <a:t>sorted</a:t>
            </a:r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</a:rPr>
              <a:t>(points_list,</a:t>
            </a:r>
            <a:r>
              <a:rPr lang="en-US" altLang="zh-CN" sz="1200">
                <a:solidFill>
                  <a:srgbClr val="660099"/>
                </a:solidFill>
                <a:latin typeface="宋体" panose="02010600030101010101" pitchFamily="2" charset="-122"/>
              </a:rPr>
              <a:t>key</a:t>
            </a:r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</a:rPr>
              <a:t>=</a:t>
            </a:r>
            <a:r>
              <a:rPr lang="en-US" altLang="zh-CN" sz="1200" b="1">
                <a:solidFill>
                  <a:srgbClr val="000080"/>
                </a:solidFill>
                <a:latin typeface="宋体" panose="02010600030101010101" pitchFamily="2" charset="-122"/>
              </a:rPr>
              <a:t>lambda </a:t>
            </a:r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</a:rPr>
              <a:t>x:(</a:t>
            </a:r>
            <a:r>
              <a:rPr lang="en-US" altLang="zh-CN" sz="1200">
                <a:solidFill>
                  <a:srgbClr val="000080"/>
                </a:solidFill>
                <a:latin typeface="宋体" panose="02010600030101010101" pitchFamily="2" charset="-122"/>
              </a:rPr>
              <a:t>max</a:t>
            </a:r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1200">
                <a:solidFill>
                  <a:srgbClr val="000080"/>
                </a:solidFill>
                <a:latin typeface="宋体" panose="02010600030101010101" pitchFamily="2" charset="-122"/>
              </a:rPr>
              <a:t>abs</a:t>
            </a:r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</a:rPr>
              <a:t>(x[</a:t>
            </a:r>
            <a:r>
              <a:rPr lang="en-US" altLang="zh-CN" sz="1200">
                <a:solidFill>
                  <a:srgbClr val="0000FF"/>
                </a:solidFill>
                <a:latin typeface="宋体" panose="02010600030101010101" pitchFamily="2" charset="-122"/>
              </a:rPr>
              <a:t>0</a:t>
            </a:r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</a:rPr>
              <a:t>]),</a:t>
            </a:r>
            <a:r>
              <a:rPr lang="en-US" altLang="zh-CN" sz="1200">
                <a:solidFill>
                  <a:srgbClr val="000080"/>
                </a:solidFill>
                <a:latin typeface="宋体" panose="02010600030101010101" pitchFamily="2" charset="-122"/>
              </a:rPr>
              <a:t>abs</a:t>
            </a:r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</a:rPr>
              <a:t>(x[</a:t>
            </a:r>
            <a:r>
              <a:rPr lang="en-US" altLang="zh-CN" sz="1200">
                <a:solidFill>
                  <a:srgbClr val="0000FF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</a:rPr>
              <a:t>])),</a:t>
            </a:r>
            <a:b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</a:rPr>
              <a:t>                                             (</a:t>
            </a:r>
            <a:r>
              <a:rPr lang="en-US" altLang="zh-CN" sz="1200">
                <a:solidFill>
                  <a:srgbClr val="000080"/>
                </a:solidFill>
                <a:latin typeface="宋体" panose="02010600030101010101" pitchFamily="2" charset="-122"/>
              </a:rPr>
              <a:t>abs</a:t>
            </a:r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</a:rPr>
              <a:t>(x[</a:t>
            </a:r>
            <a:r>
              <a:rPr lang="en-US" altLang="zh-CN" sz="1200">
                <a:solidFill>
                  <a:srgbClr val="0000FF"/>
                </a:solidFill>
                <a:latin typeface="宋体" panose="02010600030101010101" pitchFamily="2" charset="-122"/>
              </a:rPr>
              <a:t>0</a:t>
            </a:r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</a:rPr>
              <a:t>])+</a:t>
            </a:r>
            <a:r>
              <a:rPr lang="en-US" altLang="zh-CN" sz="1200">
                <a:solidFill>
                  <a:srgbClr val="000080"/>
                </a:solidFill>
                <a:latin typeface="宋体" panose="02010600030101010101" pitchFamily="2" charset="-122"/>
              </a:rPr>
              <a:t>abs</a:t>
            </a:r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</a:rPr>
              <a:t>(x[</a:t>
            </a:r>
            <a:r>
              <a:rPr lang="en-US" altLang="zh-CN" sz="1200">
                <a:solidFill>
                  <a:srgbClr val="0000FF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</a:rPr>
              <a:t>]))),</a:t>
            </a:r>
            <a:r>
              <a:rPr lang="en-US" altLang="zh-CN" sz="1200">
                <a:solidFill>
                  <a:srgbClr val="660099"/>
                </a:solidFill>
                <a:latin typeface="宋体" panose="02010600030101010101" pitchFamily="2" charset="-122"/>
              </a:rPr>
              <a:t>reverse</a:t>
            </a:r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</a:rPr>
              <a:t>=</a:t>
            </a:r>
            <a:r>
              <a:rPr lang="en-US" altLang="zh-CN" sz="1200">
                <a:solidFill>
                  <a:srgbClr val="000080"/>
                </a:solidFill>
                <a:latin typeface="宋体" panose="02010600030101010101" pitchFamily="2" charset="-122"/>
              </a:rPr>
              <a:t>True</a:t>
            </a:r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b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</a:rPr>
            </a:br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</a:rPr>
              <a:t>points_list2=</a:t>
            </a:r>
            <a:r>
              <a:rPr lang="en-US" altLang="zh-CN" sz="1200">
                <a:solidFill>
                  <a:srgbClr val="000080"/>
                </a:solidFill>
                <a:latin typeface="宋体" panose="02010600030101010101" pitchFamily="2" charset="-122"/>
              </a:rPr>
              <a:t>sorted</a:t>
            </a:r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</a:rPr>
              <a:t>(points_list,</a:t>
            </a:r>
            <a:r>
              <a:rPr lang="en-US" altLang="zh-CN" sz="1200">
                <a:solidFill>
                  <a:srgbClr val="660099"/>
                </a:solidFill>
                <a:latin typeface="宋体" panose="02010600030101010101" pitchFamily="2" charset="-122"/>
              </a:rPr>
              <a:t>key</a:t>
            </a:r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</a:rPr>
              <a:t>=</a:t>
            </a:r>
            <a:r>
              <a:rPr lang="en-US" altLang="zh-CN" sz="1200" b="1">
                <a:solidFill>
                  <a:srgbClr val="000080"/>
                </a:solidFill>
                <a:latin typeface="宋体" panose="02010600030101010101" pitchFamily="2" charset="-122"/>
              </a:rPr>
              <a:t>lambda </a:t>
            </a:r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</a:rPr>
              <a:t>x:(</a:t>
            </a:r>
            <a:r>
              <a:rPr lang="en-US" altLang="zh-CN" sz="1200">
                <a:solidFill>
                  <a:srgbClr val="0000FF"/>
                </a:solidFill>
                <a:latin typeface="宋体" panose="02010600030101010101" pitchFamily="2" charset="-122"/>
              </a:rPr>
              <a:t>0.9</a:t>
            </a:r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1200">
                <a:solidFill>
                  <a:srgbClr val="000080"/>
                </a:solidFill>
                <a:latin typeface="宋体" panose="02010600030101010101" pitchFamily="2" charset="-122"/>
              </a:rPr>
              <a:t>max</a:t>
            </a:r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1200">
                <a:solidFill>
                  <a:srgbClr val="000080"/>
                </a:solidFill>
                <a:latin typeface="宋体" panose="02010600030101010101" pitchFamily="2" charset="-122"/>
              </a:rPr>
              <a:t>abs</a:t>
            </a:r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</a:rPr>
              <a:t>(x[</a:t>
            </a:r>
            <a:r>
              <a:rPr lang="en-US" altLang="zh-CN" sz="1200">
                <a:solidFill>
                  <a:srgbClr val="0000FF"/>
                </a:solidFill>
                <a:latin typeface="宋体" panose="02010600030101010101" pitchFamily="2" charset="-122"/>
              </a:rPr>
              <a:t>0</a:t>
            </a:r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</a:rPr>
              <a:t>]),</a:t>
            </a:r>
            <a:r>
              <a:rPr lang="en-US" altLang="zh-CN" sz="1200">
                <a:solidFill>
                  <a:srgbClr val="000080"/>
                </a:solidFill>
                <a:latin typeface="宋体" panose="02010600030101010101" pitchFamily="2" charset="-122"/>
              </a:rPr>
              <a:t>abs</a:t>
            </a:r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</a:rPr>
              <a:t>(x[</a:t>
            </a:r>
            <a:r>
              <a:rPr lang="en-US" altLang="zh-CN" sz="1200">
                <a:solidFill>
                  <a:srgbClr val="0000FF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</a:rPr>
              <a:t>]))+</a:t>
            </a:r>
            <a:r>
              <a:rPr lang="en-US" altLang="zh-CN" sz="1200">
                <a:solidFill>
                  <a:srgbClr val="0000FF"/>
                </a:solidFill>
                <a:latin typeface="宋体" panose="02010600030101010101" pitchFamily="2" charset="-122"/>
              </a:rPr>
              <a:t>0.1</a:t>
            </a:r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</a:rPr>
              <a:t>*(</a:t>
            </a:r>
            <a:r>
              <a:rPr lang="en-US" altLang="zh-CN" sz="1200">
                <a:solidFill>
                  <a:srgbClr val="000080"/>
                </a:solidFill>
                <a:latin typeface="宋体" panose="02010600030101010101" pitchFamily="2" charset="-122"/>
              </a:rPr>
              <a:t>abs</a:t>
            </a:r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</a:rPr>
              <a:t>(x[</a:t>
            </a:r>
            <a:r>
              <a:rPr lang="en-US" altLang="zh-CN" sz="1200">
                <a:solidFill>
                  <a:srgbClr val="0000FF"/>
                </a:solidFill>
                <a:latin typeface="宋体" panose="02010600030101010101" pitchFamily="2" charset="-122"/>
              </a:rPr>
              <a:t>0</a:t>
            </a:r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</a:rPr>
              <a:t>])+</a:t>
            </a:r>
            <a:r>
              <a:rPr lang="en-US" altLang="zh-CN" sz="1200">
                <a:solidFill>
                  <a:srgbClr val="000080"/>
                </a:solidFill>
                <a:latin typeface="宋体" panose="02010600030101010101" pitchFamily="2" charset="-122"/>
              </a:rPr>
              <a:t>abs</a:t>
            </a:r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</a:rPr>
              <a:t>(x[</a:t>
            </a:r>
            <a:r>
              <a:rPr lang="en-US" altLang="zh-CN" sz="1200">
                <a:solidFill>
                  <a:srgbClr val="0000FF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</a:rPr>
              <a:t>]))),</a:t>
            </a:r>
            <a:r>
              <a:rPr lang="en-US" altLang="zh-CN" sz="1200">
                <a:solidFill>
                  <a:srgbClr val="660099"/>
                </a:solidFill>
                <a:latin typeface="宋体" panose="02010600030101010101" pitchFamily="2" charset="-122"/>
              </a:rPr>
              <a:t>reverse</a:t>
            </a:r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</a:rPr>
              <a:t>=</a:t>
            </a:r>
            <a:r>
              <a:rPr lang="en-US" altLang="zh-CN" sz="1200">
                <a:solidFill>
                  <a:srgbClr val="000080"/>
                </a:solidFill>
                <a:latin typeface="宋体" panose="02010600030101010101" pitchFamily="2" charset="-122"/>
              </a:rPr>
              <a:t>True</a:t>
            </a:r>
            <a:r>
              <a:rPr lang="en-US" altLang="zh-CN" sz="1200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endParaRPr lang="en-US" altLang="zh-CN"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628775"/>
            <a:ext cx="4289425" cy="321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1628775"/>
            <a:ext cx="4032250" cy="302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a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7235825" y="260350"/>
            <a:ext cx="1450975" cy="287338"/>
          </a:xfrm>
        </p:spPr>
        <p:txBody>
          <a:bodyPr/>
          <a:lstStyle/>
          <a:p>
            <a:pPr eaLnBrk="1" hangingPunct="1"/>
            <a:r>
              <a:rPr lang="en-US" altLang="zh-CN" sz="1600" b="1" smtClean="0">
                <a:solidFill>
                  <a:srgbClr val="FFFF00"/>
                </a:solidFill>
              </a:rPr>
              <a:t>PCB</a:t>
            </a:r>
            <a:r>
              <a:rPr lang="zh-CN" altLang="en-US" sz="1600" b="1" smtClean="0">
                <a:solidFill>
                  <a:srgbClr val="FFFF00"/>
                </a:solidFill>
              </a:rPr>
              <a:t>焊盘分类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8229600" cy="49958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问题描述：从现有的板子中扫描得到焊盘的坐标数据和器件的坐标数据，给出每个焊盘所对应的器件。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输入：两个数据文件。</a:t>
            </a:r>
            <a:endParaRPr lang="en-US" altLang="zh-CN" dirty="0" smtClean="0"/>
          </a:p>
          <a:p>
            <a:pPr marL="0" indent="0" eaLnBrk="1" hangingPunct="1">
              <a:buFontTx/>
              <a:buNone/>
              <a:defRPr/>
            </a:pP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输出：按顺序给出每个焊盘所对应器件的具体名称。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468313" y="714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mtClean="0"/>
              <a:t>指标对比：</a:t>
            </a:r>
          </a:p>
        </p:txBody>
      </p:sp>
      <p:pic>
        <p:nvPicPr>
          <p:cNvPr id="23555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3" y="1557338"/>
            <a:ext cx="752475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4300538"/>
            <a:ext cx="6359525" cy="222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文本框 5"/>
          <p:cNvSpPr txBox="1">
            <a:spLocks noChangeArrowheads="1"/>
          </p:cNvSpPr>
          <p:nvPr/>
        </p:nvSpPr>
        <p:spPr bwMode="auto">
          <a:xfrm>
            <a:off x="2124075" y="3860800"/>
            <a:ext cx="4679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Max( min(width , height) ) st. dist&lt;1e-3</a:t>
            </a:r>
            <a:endParaRPr lang="zh-CN" altLang="en-US" sz="1800"/>
          </a:p>
        </p:txBody>
      </p:sp>
      <p:sp>
        <p:nvSpPr>
          <p:cNvPr id="23558" name="矩形 6"/>
          <p:cNvSpPr>
            <a:spLocks noChangeArrowheads="1"/>
          </p:cNvSpPr>
          <p:nvPr/>
        </p:nvSpPr>
        <p:spPr bwMode="auto">
          <a:xfrm>
            <a:off x="3203575" y="1098550"/>
            <a:ext cx="3460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Max(width , height) st. dist&lt;1e-3</a:t>
            </a:r>
            <a:endParaRPr lang="zh-CN" altLang="en-US"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836613"/>
            <a:ext cx="7048500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小技巧：</a:t>
            </a:r>
          </a:p>
        </p:txBody>
      </p:sp>
      <p:pic>
        <p:nvPicPr>
          <p:cNvPr id="25603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0" t="14769" r="7573" b="7063"/>
          <a:stretch>
            <a:fillRect/>
          </a:stretch>
        </p:blipFill>
        <p:spPr bwMode="auto">
          <a:xfrm>
            <a:off x="0" y="1628775"/>
            <a:ext cx="8701088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输入数据：</a:t>
            </a:r>
          </a:p>
        </p:txBody>
      </p:sp>
      <p:pic>
        <p:nvPicPr>
          <p:cNvPr id="5123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417638"/>
            <a:ext cx="4178300" cy="502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1543050"/>
            <a:ext cx="4165600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/>
              <a:t>问题难点分析：</a:t>
            </a: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1. </a:t>
            </a:r>
            <a:r>
              <a:rPr lang="zh-CN" altLang="en-US" smtClean="0"/>
              <a:t>给定一个状态，如何给出当前状态是否正确的置信度。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2. </a:t>
            </a:r>
            <a:r>
              <a:rPr lang="zh-CN" altLang="en-US" smtClean="0"/>
              <a:t>如何在短时间内，高效地搜索优质的可能解。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3. </a:t>
            </a:r>
            <a:r>
              <a:rPr lang="zh-CN" altLang="en-US" smtClean="0"/>
              <a:t>如何避免对称干扰。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/>
              <a:t>难点：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计算机无法精确表示浮点数。</a:t>
            </a:r>
            <a:endParaRPr lang="en-US" altLang="zh-CN" dirty="0" smtClean="0"/>
          </a:p>
          <a:p>
            <a:pPr marL="0" indent="0" eaLnBrk="1" hangingPunct="1">
              <a:buFontTx/>
              <a:buNone/>
              <a:defRPr/>
            </a:pP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加工误差和检测误差是普遍存在的。</a:t>
            </a:r>
            <a:endParaRPr lang="en-US" altLang="zh-CN" dirty="0" smtClean="0"/>
          </a:p>
          <a:p>
            <a:pPr eaLnBrk="1" hangingPunct="1">
              <a:defRPr/>
            </a:pP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数据可视化的重要性。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xfrm>
            <a:off x="458788" y="549275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mtClean="0"/>
              <a:t>策略：</a:t>
            </a:r>
            <a:r>
              <a:rPr lang="en-US" altLang="zh-CN" smtClean="0"/>
              <a:t>1. </a:t>
            </a:r>
            <a:r>
              <a:rPr lang="zh-CN" altLang="en-US" smtClean="0"/>
              <a:t>给定一个状态，如何给出当前状态是否正确的置信度。</a:t>
            </a:r>
            <a:r>
              <a:rPr lang="en-US" altLang="zh-CN" smtClean="0"/>
              <a:t/>
            </a:r>
            <a:br>
              <a:rPr lang="en-US" altLang="zh-CN" smtClean="0"/>
            </a:br>
            <a:endParaRPr lang="zh-CN" altLang="en-US" smtClean="0"/>
          </a:p>
        </p:txBody>
      </p:sp>
      <p:grpSp>
        <p:nvGrpSpPr>
          <p:cNvPr id="8195" name="组合 4"/>
          <p:cNvGrpSpPr>
            <a:grpSpLocks/>
          </p:cNvGrpSpPr>
          <p:nvPr/>
        </p:nvGrpSpPr>
        <p:grpSpPr bwMode="auto">
          <a:xfrm>
            <a:off x="1116013" y="1557338"/>
            <a:ext cx="5907087" cy="4895850"/>
            <a:chOff x="4763076" y="395262"/>
            <a:chExt cx="5907971" cy="4896982"/>
          </a:xfrm>
        </p:grpSpPr>
        <p:pic>
          <p:nvPicPr>
            <p:cNvPr id="8196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3076" y="395262"/>
              <a:ext cx="5907971" cy="48969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" name="直接连接符 6"/>
            <p:cNvCxnSpPr/>
            <p:nvPr/>
          </p:nvCxnSpPr>
          <p:spPr>
            <a:xfrm flipV="1">
              <a:off x="6428612" y="1654440"/>
              <a:ext cx="2907148" cy="11893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6428612" y="2843753"/>
              <a:ext cx="2916674" cy="11893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7489221" y="1408321"/>
              <a:ext cx="851027" cy="19387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endCxn id="8196" idx="3"/>
            </p:cNvCxnSpPr>
            <p:nvPr/>
          </p:nvCxnSpPr>
          <p:spPr>
            <a:xfrm flipV="1">
              <a:off x="6428612" y="2843753"/>
              <a:ext cx="424243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>
              <a:off x="8067157" y="2805644"/>
              <a:ext cx="88913" cy="905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文本框 4"/>
          <p:cNvSpPr txBox="1">
            <a:spLocks noChangeArrowheads="1"/>
          </p:cNvSpPr>
          <p:nvPr/>
        </p:nvSpPr>
        <p:spPr bwMode="auto">
          <a:xfrm>
            <a:off x="352425" y="1206500"/>
            <a:ext cx="3805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/>
              <a:t>几何中心和物理中心：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758" y="1973500"/>
            <a:ext cx="2348913" cy="28837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9220" name="组合 26"/>
          <p:cNvGrpSpPr>
            <a:grpSpLocks/>
          </p:cNvGrpSpPr>
          <p:nvPr/>
        </p:nvGrpSpPr>
        <p:grpSpPr bwMode="auto">
          <a:xfrm>
            <a:off x="352425" y="1966913"/>
            <a:ext cx="2333625" cy="2962275"/>
            <a:chOff x="322236" y="1380028"/>
            <a:chExt cx="3111336" cy="3950730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1963" y="1399483"/>
              <a:ext cx="3101609" cy="3825572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cxnSp>
          <p:nvCxnSpPr>
            <p:cNvPr id="16" name="直接连接符 15"/>
            <p:cNvCxnSpPr/>
            <p:nvPr/>
          </p:nvCxnSpPr>
          <p:spPr>
            <a:xfrm>
              <a:off x="322236" y="3302463"/>
              <a:ext cx="31007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1833456" y="1380028"/>
              <a:ext cx="0" cy="39507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>
              <a:off x="851375" y="4543153"/>
              <a:ext cx="88895" cy="889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1793242" y="4549504"/>
              <a:ext cx="88895" cy="889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2726643" y="4541035"/>
              <a:ext cx="91013" cy="889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1793242" y="1966497"/>
              <a:ext cx="88895" cy="889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sp>
        <p:nvSpPr>
          <p:cNvPr id="28" name="左箭头标注 27"/>
          <p:cNvSpPr/>
          <p:nvPr/>
        </p:nvSpPr>
        <p:spPr>
          <a:xfrm>
            <a:off x="4530725" y="3197225"/>
            <a:ext cx="2349500" cy="422275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/>
              <a:t>物理中心</a:t>
            </a:r>
          </a:p>
        </p:txBody>
      </p:sp>
      <p:sp>
        <p:nvSpPr>
          <p:cNvPr id="29" name="左箭头标注 28"/>
          <p:cNvSpPr/>
          <p:nvPr/>
        </p:nvSpPr>
        <p:spPr>
          <a:xfrm>
            <a:off x="4530725" y="3709988"/>
            <a:ext cx="2349500" cy="371475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/>
              <a:t>几何中心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文本框 46"/>
          <p:cNvSpPr txBox="1">
            <a:spLocks noChangeArrowheads="1"/>
          </p:cNvSpPr>
          <p:nvPr/>
        </p:nvSpPr>
        <p:spPr bwMode="auto">
          <a:xfrm>
            <a:off x="1060450" y="1344613"/>
            <a:ext cx="34591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/>
              <a:t>中心偏移距离：</a:t>
            </a:r>
          </a:p>
        </p:txBody>
      </p:sp>
      <p:grpSp>
        <p:nvGrpSpPr>
          <p:cNvPr id="10243" name="组合 57"/>
          <p:cNvGrpSpPr>
            <a:grpSpLocks/>
          </p:cNvGrpSpPr>
          <p:nvPr/>
        </p:nvGrpSpPr>
        <p:grpSpPr bwMode="auto">
          <a:xfrm>
            <a:off x="1060450" y="1985963"/>
            <a:ext cx="4238625" cy="3609975"/>
            <a:chOff x="2354851" y="1595337"/>
            <a:chExt cx="5115797" cy="3950730"/>
          </a:xfrm>
        </p:grpSpPr>
        <p:grpSp>
          <p:nvGrpSpPr>
            <p:cNvPr id="10244" name="组合 47"/>
            <p:cNvGrpSpPr>
              <a:grpSpLocks/>
            </p:cNvGrpSpPr>
            <p:nvPr/>
          </p:nvGrpSpPr>
          <p:grpSpPr bwMode="auto">
            <a:xfrm>
              <a:off x="2354851" y="1595337"/>
              <a:ext cx="3111336" cy="3950730"/>
              <a:chOff x="322236" y="1380028"/>
              <a:chExt cx="3111336" cy="3950730"/>
            </a:xfrm>
          </p:grpSpPr>
          <p:pic>
            <p:nvPicPr>
              <p:cNvPr id="49" name="图片 4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31963" y="1399483"/>
                <a:ext cx="3101609" cy="382557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cxnSp>
            <p:nvCxnSpPr>
              <p:cNvPr id="50" name="直接连接符 49"/>
              <p:cNvCxnSpPr/>
              <p:nvPr/>
            </p:nvCxnSpPr>
            <p:spPr>
              <a:xfrm>
                <a:off x="322236" y="3303272"/>
                <a:ext cx="310205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 flipH="1">
                <a:off x="1833983" y="1380028"/>
                <a:ext cx="0" cy="39507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椭圆 51"/>
              <p:cNvSpPr/>
              <p:nvPr/>
            </p:nvSpPr>
            <p:spPr>
              <a:xfrm>
                <a:off x="851060" y="4542002"/>
                <a:ext cx="90054" cy="903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>
                <a:off x="1793746" y="4548951"/>
                <a:ext cx="90054" cy="903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>
                <a:off x="2726853" y="4540264"/>
                <a:ext cx="90053" cy="903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1793746" y="1965514"/>
                <a:ext cx="90054" cy="903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56" name="右大括号 55"/>
            <p:cNvSpPr/>
            <p:nvPr/>
          </p:nvSpPr>
          <p:spPr>
            <a:xfrm>
              <a:off x="3876178" y="3527268"/>
              <a:ext cx="1793403" cy="63413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0246" name="文本框 56"/>
            <p:cNvSpPr txBox="1">
              <a:spLocks noChangeArrowheads="1"/>
            </p:cNvSpPr>
            <p:nvPr/>
          </p:nvSpPr>
          <p:spPr bwMode="auto">
            <a:xfrm>
              <a:off x="5669279" y="3648457"/>
              <a:ext cx="1801369" cy="707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/>
                <a:t>中心偏移距离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mtClean="0"/>
              <a:t>两种中心度量方式的对比：</a:t>
            </a:r>
          </a:p>
        </p:txBody>
      </p:sp>
      <p:pic>
        <p:nvPicPr>
          <p:cNvPr id="11267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0213"/>
            <a:ext cx="9144000" cy="468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文本框 6"/>
          <p:cNvSpPr txBox="1">
            <a:spLocks noChangeArrowheads="1"/>
          </p:cNvSpPr>
          <p:nvPr/>
        </p:nvSpPr>
        <p:spPr bwMode="auto">
          <a:xfrm>
            <a:off x="4140200" y="1331913"/>
            <a:ext cx="12239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Min Rect</a:t>
            </a:r>
            <a:endParaRPr lang="zh-CN" altLang="en-US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1590</TotalTime>
  <Words>270</Words>
  <Application>Microsoft Office PowerPoint</Application>
  <PresentationFormat>全屏显示(4:3)</PresentationFormat>
  <Paragraphs>42</Paragraphs>
  <Slides>22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6" baseType="lpstr">
      <vt:lpstr>Arial</vt:lpstr>
      <vt:lpstr>宋体</vt:lpstr>
      <vt:lpstr>等线</vt:lpstr>
      <vt:lpstr>默认设计模板</vt:lpstr>
      <vt:lpstr>焊盘分类算法设计</vt:lpstr>
      <vt:lpstr>PCB焊盘分类</vt:lpstr>
      <vt:lpstr>输入数据：</vt:lpstr>
      <vt:lpstr>问题难点分析：</vt:lpstr>
      <vt:lpstr>难点：</vt:lpstr>
      <vt:lpstr>策略：1. 给定一个状态，如何给出当前状态是否正确的置信度。 </vt:lpstr>
      <vt:lpstr>PowerPoint 演示文稿</vt:lpstr>
      <vt:lpstr>PowerPoint 演示文稿</vt:lpstr>
      <vt:lpstr>两种中心度量方式的对比：</vt:lpstr>
      <vt:lpstr>PowerPoint 演示文稿</vt:lpstr>
      <vt:lpstr>两种中心度量方式中心偏移距离的对比：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两种排序的对比：</vt:lpstr>
      <vt:lpstr>PowerPoint 演示文稿</vt:lpstr>
      <vt:lpstr>指标对比：</vt:lpstr>
      <vt:lpstr>PowerPoint 演示文稿</vt:lpstr>
      <vt:lpstr>小技巧：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张 沛阳</cp:lastModifiedBy>
  <cp:revision>53</cp:revision>
  <dcterms:created xsi:type="dcterms:W3CDTF">2014-03-21T03:02:44Z</dcterms:created>
  <dcterms:modified xsi:type="dcterms:W3CDTF">2019-08-16T03:21:09Z</dcterms:modified>
</cp:coreProperties>
</file>