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302"/>
    <a:srgbClr val="404040"/>
    <a:srgbClr val="431D25"/>
    <a:srgbClr val="A75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66" d="100"/>
          <a:sy n="66" d="100"/>
        </p:scale>
        <p:origin x="123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drive/folders/1Be0_9E2zKPP1FdM6xTYAFHVbueVUvh6J?usp=share_lin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google.com/searc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8854"/>
            <a:ext cx="7766936" cy="972065"/>
          </a:xfrm>
        </p:spPr>
        <p:txBody>
          <a:bodyPr/>
          <a:lstStyle/>
          <a:p>
            <a:pPr algn="ctr"/>
            <a:r>
              <a:rPr lang="en-US" sz="4800" b="1" u="sng" dirty="0" smtClean="0">
                <a:solidFill>
                  <a:srgbClr val="002060"/>
                </a:solidFill>
                <a:latin typeface="Times New Roman" panose="02020603050405020304" pitchFamily="18" charset="0"/>
                <a:cs typeface="Times New Roman" panose="02020603050405020304" pitchFamily="18" charset="0"/>
              </a:rPr>
              <a:t>CHAT BOT</a:t>
            </a:r>
            <a:endParaRPr lang="en-US" sz="4800" b="1" u="sng"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H="1" flipV="1">
            <a:off x="967077" y="6441989"/>
            <a:ext cx="45719" cy="45719"/>
          </a:xfrm>
        </p:spPr>
        <p:txBody>
          <a:bodyPr>
            <a:normAutofit fontScale="25000" lnSpcReduction="20000"/>
          </a:bodyPr>
          <a:lstStyle/>
          <a:p>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65" y="1186476"/>
            <a:ext cx="10407960" cy="5573140"/>
          </a:xfrm>
          <a:prstGeom prst="rect">
            <a:avLst/>
          </a:prstGeom>
        </p:spPr>
      </p:pic>
    </p:spTree>
    <p:extLst>
      <p:ext uri="{BB962C8B-B14F-4D97-AF65-F5344CB8AC3E}">
        <p14:creationId xmlns:p14="http://schemas.microsoft.com/office/powerpoint/2010/main" val="333673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1547"/>
            <a:ext cx="8596668" cy="1608853"/>
          </a:xfrm>
        </p:spPr>
        <p:txBody>
          <a:bodyPr>
            <a:normAutofit/>
          </a:bodyPr>
          <a:lstStyle/>
          <a:p>
            <a:r>
              <a:rPr lang="en-US" sz="3200" b="1" dirty="0" smtClean="0">
                <a:solidFill>
                  <a:schemeClr val="accent6">
                    <a:lumMod val="50000"/>
                  </a:schemeClr>
                </a:solidFill>
                <a:latin typeface="Times New Roman" panose="02020603050405020304" pitchFamily="18" charset="0"/>
                <a:cs typeface="Times New Roman" panose="02020603050405020304" pitchFamily="18" charset="0"/>
              </a:rPr>
              <a:t>WORKING OF CHATBOT </a:t>
            </a: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894304"/>
            <a:ext cx="9662420" cy="5838092"/>
          </a:xfrm>
        </p:spPr>
        <p:txBody>
          <a:bodyPr>
            <a:normAutofit/>
          </a:bodyPr>
          <a:lstStyle/>
          <a:p>
            <a:pPr marL="0" indent="0">
              <a:buNone/>
            </a:pPr>
            <a:endParaRPr lang="en-US" dirty="0" smtClean="0"/>
          </a:p>
          <a:p>
            <a:pPr marL="0" indent="0">
              <a:buNone/>
            </a:pPr>
            <a:r>
              <a:rPr lang="en-US" sz="2000" b="1" u="sng" dirty="0" smtClean="0">
                <a:solidFill>
                  <a:srgbClr val="002060"/>
                </a:solidFill>
                <a:latin typeface="Times New Roman" panose="02020603050405020304" pitchFamily="18" charset="0"/>
                <a:cs typeface="Times New Roman" panose="02020603050405020304" pitchFamily="18" charset="0"/>
              </a:rPr>
              <a:t>FLOW CHART</a:t>
            </a:r>
          </a:p>
        </p:txBody>
      </p:sp>
      <p:sp>
        <p:nvSpPr>
          <p:cNvPr id="4" name="Rounded Rectangle 3"/>
          <p:cNvSpPr/>
          <p:nvPr/>
        </p:nvSpPr>
        <p:spPr>
          <a:xfrm>
            <a:off x="3297906" y="1252417"/>
            <a:ext cx="4421275" cy="4923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User Message</a:t>
            </a:r>
            <a:endParaRPr lang="en-US" dirty="0"/>
          </a:p>
        </p:txBody>
      </p:sp>
      <p:sp>
        <p:nvSpPr>
          <p:cNvPr id="5" name="Rounded Rectangle 4"/>
          <p:cNvSpPr/>
          <p:nvPr/>
        </p:nvSpPr>
        <p:spPr>
          <a:xfrm>
            <a:off x="1175658" y="2181607"/>
            <a:ext cx="2562330" cy="5727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Intent Classification</a:t>
            </a:r>
            <a:endParaRPr lang="en-US" dirty="0"/>
          </a:p>
        </p:txBody>
      </p:sp>
      <p:sp>
        <p:nvSpPr>
          <p:cNvPr id="6" name="Rounded Rectangle 5"/>
          <p:cNvSpPr/>
          <p:nvPr/>
        </p:nvSpPr>
        <p:spPr>
          <a:xfrm>
            <a:off x="6913267" y="2169884"/>
            <a:ext cx="2562330" cy="5727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 Resolution</a:t>
            </a:r>
            <a:endParaRPr lang="en-US" dirty="0"/>
          </a:p>
        </p:txBody>
      </p:sp>
      <p:sp>
        <p:nvSpPr>
          <p:cNvPr id="7" name="Rounded Rectangle 6"/>
          <p:cNvSpPr/>
          <p:nvPr/>
        </p:nvSpPr>
        <p:spPr>
          <a:xfrm>
            <a:off x="1482131" y="3166489"/>
            <a:ext cx="1934307" cy="40389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Intent</a:t>
            </a:r>
            <a:endParaRPr lang="en-US" dirty="0"/>
          </a:p>
        </p:txBody>
      </p:sp>
      <p:sp>
        <p:nvSpPr>
          <p:cNvPr id="8" name="Rounded Rectangle 7"/>
          <p:cNvSpPr/>
          <p:nvPr/>
        </p:nvSpPr>
        <p:spPr>
          <a:xfrm>
            <a:off x="7199958" y="3155601"/>
            <a:ext cx="1988947" cy="40388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Entities</a:t>
            </a:r>
            <a:endParaRPr lang="en-US" dirty="0"/>
          </a:p>
        </p:txBody>
      </p:sp>
      <p:sp>
        <p:nvSpPr>
          <p:cNvPr id="9" name="Cloud Callout 8"/>
          <p:cNvSpPr/>
          <p:nvPr/>
        </p:nvSpPr>
        <p:spPr>
          <a:xfrm>
            <a:off x="4074606" y="3190906"/>
            <a:ext cx="2270927" cy="1356529"/>
          </a:xfrm>
          <a:prstGeom prst="cloud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AI - Brain</a:t>
            </a:r>
            <a:endParaRPr lang="en-US" dirty="0"/>
          </a:p>
        </p:txBody>
      </p:sp>
      <p:sp>
        <p:nvSpPr>
          <p:cNvPr id="10" name="Rounded Rectangle 9"/>
          <p:cNvSpPr/>
          <p:nvPr/>
        </p:nvSpPr>
        <p:spPr>
          <a:xfrm>
            <a:off x="3297906" y="5116583"/>
            <a:ext cx="4147923" cy="407225"/>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Response selection</a:t>
            </a:r>
            <a:endParaRPr lang="en-US" dirty="0"/>
          </a:p>
        </p:txBody>
      </p:sp>
      <p:sp>
        <p:nvSpPr>
          <p:cNvPr id="11" name="Rounded Rectangle 10"/>
          <p:cNvSpPr/>
          <p:nvPr/>
        </p:nvSpPr>
        <p:spPr>
          <a:xfrm>
            <a:off x="3297906" y="6014651"/>
            <a:ext cx="4147923" cy="399549"/>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Response with highest similarity</a:t>
            </a:r>
            <a:endParaRPr lang="en-US" dirty="0"/>
          </a:p>
        </p:txBody>
      </p:sp>
      <p:cxnSp>
        <p:nvCxnSpPr>
          <p:cNvPr id="13" name="Straight Arrow Connector 12"/>
          <p:cNvCxnSpPr/>
          <p:nvPr/>
        </p:nvCxnSpPr>
        <p:spPr>
          <a:xfrm flipH="1">
            <a:off x="2763297" y="1751493"/>
            <a:ext cx="2608570" cy="397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371867" y="1751493"/>
            <a:ext cx="2822564" cy="397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2331218" y="2786664"/>
            <a:ext cx="0" cy="3689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2"/>
            <a:endCxn id="8" idx="0"/>
          </p:cNvCxnSpPr>
          <p:nvPr/>
        </p:nvCxnSpPr>
        <p:spPr>
          <a:xfrm>
            <a:off x="8194432" y="2742640"/>
            <a:ext cx="0" cy="4129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2331218" y="3570379"/>
            <a:ext cx="1743388" cy="51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8" idx="2"/>
          </p:cNvCxnSpPr>
          <p:nvPr/>
        </p:nvCxnSpPr>
        <p:spPr>
          <a:xfrm flipH="1">
            <a:off x="6189785" y="3559490"/>
            <a:ext cx="2004647" cy="5691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9" idx="1"/>
          </p:cNvCxnSpPr>
          <p:nvPr/>
        </p:nvCxnSpPr>
        <p:spPr>
          <a:xfrm flipH="1">
            <a:off x="5210069" y="4545991"/>
            <a:ext cx="1" cy="5705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5210069" y="5523808"/>
            <a:ext cx="0" cy="4908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3845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1499"/>
            <a:ext cx="8596668" cy="1105319"/>
          </a:xfrm>
        </p:spPr>
        <p:txBody>
          <a:bodyPr>
            <a:normAutofit fontScale="90000"/>
          </a:bodyPr>
          <a:lstStyle/>
          <a:p>
            <a:r>
              <a:rPr lang="en-US" sz="800" b="1" dirty="0">
                <a:solidFill>
                  <a:schemeClr val="accent6">
                    <a:lumMod val="50000"/>
                  </a:schemeClr>
                </a:solidFill>
                <a:latin typeface="Times New Roman" panose="02020603050405020304" pitchFamily="18" charset="0"/>
                <a:cs typeface="Times New Roman" panose="02020603050405020304" pitchFamily="18" charset="0"/>
              </a:rPr>
              <a:t/>
            </a:r>
            <a:br>
              <a:rPr lang="en-US" sz="800" b="1" dirty="0">
                <a:solidFill>
                  <a:schemeClr val="accent6">
                    <a:lumMod val="50000"/>
                  </a:schemeClr>
                </a:solidFill>
                <a:latin typeface="Times New Roman" panose="02020603050405020304" pitchFamily="18" charset="0"/>
                <a:cs typeface="Times New Roman" panose="02020603050405020304" pitchFamily="18" charset="0"/>
              </a:rPr>
            </a:br>
            <a:r>
              <a:rPr lang="en-US" sz="800" b="1" dirty="0" smtClean="0">
                <a:solidFill>
                  <a:srgbClr val="92D050"/>
                </a:solidFill>
                <a:latin typeface="Times New Roman" panose="02020603050405020304" pitchFamily="18" charset="0"/>
                <a:cs typeface="Times New Roman" panose="02020603050405020304" pitchFamily="18" charset="0"/>
              </a:rPr>
              <a:t/>
            </a:r>
            <a:br>
              <a:rPr lang="en-US" sz="800" b="1" dirty="0" smtClean="0">
                <a:solidFill>
                  <a:srgbClr val="92D050"/>
                </a:solidFill>
                <a:latin typeface="Times New Roman" panose="02020603050405020304" pitchFamily="18" charset="0"/>
                <a:cs typeface="Times New Roman" panose="02020603050405020304" pitchFamily="18" charset="0"/>
              </a:rPr>
            </a:br>
            <a:r>
              <a:rPr lang="en-US" sz="4000" b="1" dirty="0" smtClean="0">
                <a:solidFill>
                  <a:srgbClr val="C00000"/>
                </a:solidFill>
                <a:latin typeface="Times New Roman" panose="02020603050405020304" pitchFamily="18" charset="0"/>
                <a:cs typeface="Times New Roman" panose="02020603050405020304" pitchFamily="18" charset="0"/>
              </a:rPr>
              <a:t>ChatBot </a:t>
            </a:r>
            <a:r>
              <a:rPr lang="en-US" sz="4000" b="1" dirty="0">
                <a:solidFill>
                  <a:srgbClr val="C00000"/>
                </a:solidFill>
                <a:latin typeface="Times New Roman" panose="02020603050405020304" pitchFamily="18" charset="0"/>
                <a:cs typeface="Times New Roman" panose="02020603050405020304" pitchFamily="18" charset="0"/>
              </a:rPr>
              <a:t>using Python</a:t>
            </a:r>
            <a:r>
              <a:rPr lang="en-US" b="1" dirty="0">
                <a:solidFill>
                  <a:srgbClr val="92D050"/>
                </a:solidFill>
                <a:latin typeface="Times New Roman" panose="02020603050405020304" pitchFamily="18" charset="0"/>
                <a:cs typeface="Times New Roman" panose="02020603050405020304" pitchFamily="18" charset="0"/>
              </a:rPr>
              <a:t/>
            </a:r>
            <a:br>
              <a:rPr lang="en-US" b="1" dirty="0">
                <a:solidFill>
                  <a:srgbClr val="92D050"/>
                </a:solidFill>
                <a:latin typeface="Times New Roman" panose="02020603050405020304" pitchFamily="18" charset="0"/>
                <a:cs typeface="Times New Roman" panose="02020603050405020304" pitchFamily="18" charset="0"/>
              </a:rPr>
            </a:b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125415"/>
            <a:ext cx="9692565" cy="5476352"/>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Chatbots </a:t>
            </a:r>
            <a:r>
              <a:rPr lang="en-US" sz="2200" dirty="0">
                <a:latin typeface="Times New Roman" panose="02020603050405020304" pitchFamily="18" charset="0"/>
                <a:cs typeface="Times New Roman" panose="02020603050405020304" pitchFamily="18" charset="0"/>
              </a:rPr>
              <a:t>can provide real-time customer support and are therefore a valuable asset in many industries. When you understand the basics of the </a:t>
            </a:r>
            <a:r>
              <a:rPr lang="en-US" sz="2200" b="1" dirty="0">
                <a:latin typeface="Times New Roman" panose="02020603050405020304" pitchFamily="18" charset="0"/>
                <a:cs typeface="Times New Roman" panose="02020603050405020304" pitchFamily="18" charset="0"/>
              </a:rPr>
              <a:t>ChatterBot</a:t>
            </a:r>
            <a:r>
              <a:rPr lang="en-US" sz="2200" dirty="0">
                <a:latin typeface="Times New Roman" panose="02020603050405020304" pitchFamily="18" charset="0"/>
                <a:cs typeface="Times New Roman" panose="02020603050405020304" pitchFamily="18" charset="0"/>
              </a:rPr>
              <a:t> library, you can </a:t>
            </a:r>
            <a:r>
              <a:rPr lang="en-US" sz="2200" b="1" dirty="0">
                <a:latin typeface="Times New Roman" panose="02020603050405020304" pitchFamily="18" charset="0"/>
                <a:cs typeface="Times New Roman" panose="02020603050405020304" pitchFamily="18" charset="0"/>
              </a:rPr>
              <a:t>build and train</a:t>
            </a:r>
            <a:r>
              <a:rPr lang="en-US" sz="2200" dirty="0">
                <a:latin typeface="Times New Roman" panose="02020603050405020304" pitchFamily="18" charset="0"/>
                <a:cs typeface="Times New Roman" panose="02020603050405020304" pitchFamily="18" charset="0"/>
              </a:rPr>
              <a:t> a </a:t>
            </a:r>
            <a:r>
              <a:rPr lang="en-US" sz="2200" b="1" dirty="0" smtClean="0">
                <a:latin typeface="Times New Roman" panose="02020603050405020304" pitchFamily="18" charset="0"/>
                <a:cs typeface="Times New Roman" panose="02020603050405020304" pitchFamily="18" charset="0"/>
              </a:rPr>
              <a:t>Rule-Based </a:t>
            </a:r>
            <a:r>
              <a:rPr lang="en-US" sz="2200" b="1" dirty="0">
                <a:latin typeface="Times New Roman" panose="02020603050405020304" pitchFamily="18" charset="0"/>
                <a:cs typeface="Times New Roman" panose="02020603050405020304" pitchFamily="18" charset="0"/>
              </a:rPr>
              <a:t>chatbot</a:t>
            </a:r>
            <a:r>
              <a:rPr lang="en-US" sz="2200" dirty="0">
                <a:latin typeface="Times New Roman" panose="02020603050405020304" pitchFamily="18" charset="0"/>
                <a:cs typeface="Times New Roman" panose="02020603050405020304" pitchFamily="18" charset="0"/>
              </a:rPr>
              <a:t> with just a few lines of Python code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r>
              <a:rPr lang="en-US" sz="2200" dirty="0" smtClean="0">
                <a:solidFill>
                  <a:schemeClr val="accent2"/>
                </a:solidFill>
                <a:latin typeface="Times New Roman" panose="02020603050405020304" pitchFamily="18" charset="0"/>
                <a:cs typeface="Times New Roman" panose="02020603050405020304" pitchFamily="18" charset="0"/>
              </a:rPr>
              <a:t>Steps involved in building Chatbot with Python and NLTK</a:t>
            </a:r>
          </a:p>
          <a:p>
            <a:pPr marL="457200" indent="-457200">
              <a:buClrTx/>
              <a:buAutoNum type="arabicPeriod"/>
            </a:pPr>
            <a:r>
              <a:rPr lang="en-US" sz="2200" dirty="0" smtClean="0">
                <a:latin typeface="Times New Roman" panose="02020603050405020304" pitchFamily="18" charset="0"/>
                <a:cs typeface="Times New Roman" panose="02020603050405020304" pitchFamily="18" charset="0"/>
              </a:rPr>
              <a:t>Reading Text corpus</a:t>
            </a:r>
          </a:p>
          <a:p>
            <a:pPr marL="457200" indent="-457200">
              <a:buClrTx/>
              <a:buAutoNum type="arabicPeriod"/>
            </a:pPr>
            <a:r>
              <a:rPr lang="en-US" sz="2200" dirty="0" smtClean="0">
                <a:latin typeface="Times New Roman" panose="02020603050405020304" pitchFamily="18" charset="0"/>
                <a:cs typeface="Times New Roman" panose="02020603050405020304" pitchFamily="18" charset="0"/>
              </a:rPr>
              <a:t>Pre-Processing(Stop words Removal, Lower case conversion etc)</a:t>
            </a:r>
          </a:p>
          <a:p>
            <a:pPr marL="457200" indent="-457200">
              <a:buClrTx/>
              <a:buAutoNum type="arabicPeriod"/>
            </a:pPr>
            <a:r>
              <a:rPr lang="en-US" sz="2200" dirty="0" smtClean="0">
                <a:latin typeface="Times New Roman" panose="02020603050405020304" pitchFamily="18" charset="0"/>
                <a:cs typeface="Times New Roman" panose="02020603050405020304" pitchFamily="18" charset="0"/>
              </a:rPr>
              <a:t>Tokenization, Stemming &amp; Lemmatization</a:t>
            </a:r>
          </a:p>
          <a:p>
            <a:pPr marL="457200" indent="-457200">
              <a:buClrTx/>
              <a:buAutoNum type="arabicPeriod"/>
            </a:pPr>
            <a:r>
              <a:rPr lang="en-US" sz="2200" dirty="0" smtClean="0">
                <a:latin typeface="Times New Roman" panose="02020603050405020304" pitchFamily="18" charset="0"/>
                <a:cs typeface="Times New Roman" panose="02020603050405020304" pitchFamily="18" charset="0"/>
              </a:rPr>
              <a:t>Bag of Words</a:t>
            </a:r>
          </a:p>
          <a:p>
            <a:pPr marL="457200" indent="-457200">
              <a:buClrTx/>
              <a:buAutoNum type="arabicPeriod"/>
            </a:pPr>
            <a:r>
              <a:rPr lang="en-US" sz="2200" dirty="0" smtClean="0">
                <a:latin typeface="Times New Roman" panose="02020603050405020304" pitchFamily="18" charset="0"/>
                <a:cs typeface="Times New Roman" panose="02020603050405020304" pitchFamily="18" charset="0"/>
              </a:rPr>
              <a:t>One hot encoding</a:t>
            </a:r>
          </a:p>
          <a:p>
            <a:pPr marL="457200" indent="-457200">
              <a:buClr>
                <a:schemeClr val="tx1"/>
              </a:buClr>
              <a:buAutoNum type="arabicPeriod"/>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94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r>
              <a:rPr lang="en-US" sz="2800" b="1" dirty="0" smtClean="0">
                <a:solidFill>
                  <a:srgbClr val="92D050"/>
                </a:solidFill>
                <a:latin typeface="Times New Roman" panose="02020603050405020304" pitchFamily="18" charset="0"/>
                <a:cs typeface="Times New Roman" panose="02020603050405020304" pitchFamily="18" charset="0"/>
              </a:rPr>
              <a:t>Python Code for Rule-Based chatbot</a:t>
            </a:r>
            <a:endParaRPr lang="en-US" sz="2800" b="1"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5" y="1356527"/>
            <a:ext cx="9260486" cy="5305530"/>
          </a:xfrm>
        </p:spPr>
        <p:txBody>
          <a:bodyPr/>
          <a:lstStyle/>
          <a:p>
            <a:endParaRPr lang="en-US" dirty="0" smtClean="0"/>
          </a:p>
          <a:p>
            <a:r>
              <a:rPr lang="en-US" sz="2200" dirty="0" smtClean="0">
                <a:latin typeface="Times New Roman" panose="02020603050405020304" pitchFamily="18" charset="0"/>
                <a:cs typeface="Times New Roman" panose="02020603050405020304" pitchFamily="18" charset="0"/>
              </a:rPr>
              <a:t>Python code for building a rule-based chatbot is given in the below link</a:t>
            </a:r>
          </a:p>
          <a:p>
            <a:r>
              <a:rPr lang="en-US" sz="2200" dirty="0">
                <a:solidFill>
                  <a:schemeClr val="accent4">
                    <a:lumMod val="40000"/>
                    <a:lumOff val="60000"/>
                  </a:schemeClr>
                </a:solidFill>
                <a:latin typeface="Times New Roman" panose="02020603050405020304" pitchFamily="18" charset="0"/>
                <a:cs typeface="Times New Roman" panose="02020603050405020304" pitchFamily="18" charset="0"/>
                <a:hlinkClick r:id="rId2"/>
              </a:rPr>
              <a:t>https://</a:t>
            </a:r>
            <a:r>
              <a:rPr lang="en-US" sz="2200" dirty="0" smtClean="0">
                <a:solidFill>
                  <a:schemeClr val="accent4">
                    <a:lumMod val="40000"/>
                    <a:lumOff val="60000"/>
                  </a:schemeClr>
                </a:solidFill>
                <a:latin typeface="Times New Roman" panose="02020603050405020304" pitchFamily="18" charset="0"/>
                <a:cs typeface="Times New Roman" panose="02020603050405020304" pitchFamily="18" charset="0"/>
                <a:hlinkClick r:id="rId2"/>
              </a:rPr>
              <a:t>drive.google.com/drive/folders/1Be0_9E2zKPP1FdM6xTYAFHVbueVUvh6J?usp=share_link</a:t>
            </a:r>
            <a:endParaRPr lang="en-US" sz="2200" dirty="0" smtClean="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codes inside the link are written by own with some </a:t>
            </a:r>
            <a:r>
              <a:rPr lang="en-US" sz="2200" dirty="0" err="1" smtClean="0">
                <a:latin typeface="Times New Roman" panose="02020603050405020304" pitchFamily="18" charset="0"/>
                <a:cs typeface="Times New Roman" panose="02020603050405020304" pitchFamily="18" charset="0"/>
              </a:rPr>
              <a:t>youtube</a:t>
            </a:r>
            <a:r>
              <a:rPr lang="en-US" sz="2200" dirty="0" smtClean="0">
                <a:latin typeface="Times New Roman" panose="02020603050405020304" pitchFamily="18" charset="0"/>
                <a:cs typeface="Times New Roman" panose="02020603050405020304" pitchFamily="18" charset="0"/>
              </a:rPr>
              <a:t> and google references by searching and learning with it.</a:t>
            </a:r>
          </a:p>
          <a:p>
            <a:r>
              <a:rPr lang="en-US" sz="2200" dirty="0" smtClean="0">
                <a:latin typeface="Times New Roman" panose="02020603050405020304" pitchFamily="18" charset="0"/>
                <a:cs typeface="Times New Roman" panose="02020603050405020304" pitchFamily="18" charset="0"/>
              </a:rPr>
              <a:t>There are two codes one is the importing code for another code.</a:t>
            </a:r>
          </a:p>
          <a:p>
            <a:r>
              <a:rPr lang="en-US" sz="2200" dirty="0" smtClean="0">
                <a:latin typeface="Times New Roman" panose="02020603050405020304" pitchFamily="18" charset="0"/>
                <a:cs typeface="Times New Roman" panose="02020603050405020304" pitchFamily="18" charset="0"/>
              </a:rPr>
              <a:t>Long_responses.py is the importing code in the code of main1.py.</a:t>
            </a:r>
          </a:p>
          <a:p>
            <a:r>
              <a:rPr lang="en-US" sz="2200" dirty="0" smtClean="0">
                <a:latin typeface="Times New Roman" panose="02020603050405020304" pitchFamily="18" charset="0"/>
                <a:cs typeface="Times New Roman" panose="02020603050405020304" pitchFamily="18" charset="0"/>
              </a:rPr>
              <a:t>By saving and executing the main1.py code in python or visual studio with suitable platform you can get the result or output.</a:t>
            </a:r>
          </a:p>
          <a:p>
            <a:r>
              <a:rPr lang="en-US" sz="2200" dirty="0" smtClean="0">
                <a:latin typeface="Times New Roman" panose="02020603050405020304" pitchFamily="18" charset="0"/>
                <a:cs typeface="Times New Roman" panose="02020603050405020304" pitchFamily="18" charset="0"/>
              </a:rPr>
              <a:t>The outputs are provided in the screenshots in next slides.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88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1064"/>
            <a:ext cx="8596668" cy="1195754"/>
          </a:xfrm>
        </p:spPr>
        <p:txBody>
          <a:bodyPr>
            <a:normAutofit/>
          </a:bodyPr>
          <a:lstStyle/>
          <a:p>
            <a:r>
              <a:rPr lang="en-US" sz="3200" dirty="0" smtClean="0">
                <a:solidFill>
                  <a:schemeClr val="bg2">
                    <a:lumMod val="25000"/>
                  </a:schemeClr>
                </a:solidFill>
                <a:latin typeface="Times New Roman" panose="02020603050405020304" pitchFamily="18" charset="0"/>
                <a:cs typeface="Times New Roman" panose="02020603050405020304" pitchFamily="18" charset="0"/>
              </a:rPr>
              <a:t>Running and Executing chatbot:</a:t>
            </a:r>
            <a:br>
              <a:rPr lang="en-US" sz="3200" dirty="0" smtClean="0">
                <a:solidFill>
                  <a:schemeClr val="bg2">
                    <a:lumMod val="25000"/>
                  </a:schemeClr>
                </a:solidFill>
                <a:latin typeface="Times New Roman" panose="02020603050405020304" pitchFamily="18" charset="0"/>
                <a:cs typeface="Times New Roman" panose="02020603050405020304" pitchFamily="18" charset="0"/>
              </a:rPr>
            </a:br>
            <a:endParaRPr lang="en-US" sz="3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14400"/>
            <a:ext cx="8596668" cy="5126963"/>
          </a:xfrm>
        </p:spPr>
        <p:txBody>
          <a:bodyPr>
            <a:normAutofit/>
          </a:bodyPr>
          <a:lstStyle/>
          <a:p>
            <a:r>
              <a:rPr lang="en-US" sz="2200" dirty="0" smtClean="0">
                <a:latin typeface="Times New Roman" panose="02020603050405020304" pitchFamily="18" charset="0"/>
                <a:cs typeface="Times New Roman" panose="02020603050405020304" pitchFamily="18" charset="0"/>
              </a:rPr>
              <a:t>The running and execution process is shown in the below slides of screenshots.</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27" y="1657978"/>
            <a:ext cx="10058400" cy="4994031"/>
          </a:xfrm>
          <a:prstGeom prst="rect">
            <a:avLst/>
          </a:prstGeom>
        </p:spPr>
      </p:pic>
    </p:spTree>
    <p:extLst>
      <p:ext uri="{BB962C8B-B14F-4D97-AF65-F5344CB8AC3E}">
        <p14:creationId xmlns:p14="http://schemas.microsoft.com/office/powerpoint/2010/main" val="359235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6492"/>
          </a:xfrm>
        </p:spPr>
        <p:txBody>
          <a:bodyPr/>
          <a:lstStyle/>
          <a:p>
            <a:r>
              <a:rPr lang="en-US" sz="3200" dirty="0" smtClean="0">
                <a:solidFill>
                  <a:srgbClr val="0070C0"/>
                </a:solidFill>
                <a:latin typeface="Times New Roman" panose="02020603050405020304" pitchFamily="18" charset="0"/>
                <a:cs typeface="Times New Roman" panose="02020603050405020304" pitchFamily="18" charset="0"/>
              </a:rPr>
              <a:t>Executing</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659" y="1266092"/>
            <a:ext cx="9733843" cy="5475287"/>
          </a:xfrm>
        </p:spPr>
      </p:pic>
    </p:spTree>
    <p:extLst>
      <p:ext uri="{BB962C8B-B14F-4D97-AF65-F5344CB8AC3E}">
        <p14:creationId xmlns:p14="http://schemas.microsoft.com/office/powerpoint/2010/main" val="130328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334" y="0"/>
            <a:ext cx="8596668" cy="6096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888" y="90436"/>
            <a:ext cx="10658589" cy="6724628"/>
          </a:xfrm>
        </p:spPr>
      </p:pic>
    </p:spTree>
    <p:extLst>
      <p:ext uri="{BB962C8B-B14F-4D97-AF65-F5344CB8AC3E}">
        <p14:creationId xmlns:p14="http://schemas.microsoft.com/office/powerpoint/2010/main" val="276899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7459"/>
          </a:xfrm>
        </p:spPr>
        <p:txBody>
          <a:bodyPr/>
          <a:lstStyle/>
          <a:p>
            <a:r>
              <a:rPr lang="en-US" dirty="0" smtClean="0">
                <a:solidFill>
                  <a:srgbClr val="7030A0"/>
                </a:solidFill>
                <a:latin typeface="Times New Roman" panose="02020603050405020304" pitchFamily="18" charset="0"/>
                <a:cs typeface="Times New Roman" panose="02020603050405020304" pitchFamily="18" charset="0"/>
              </a:rPr>
              <a:t>Advantages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67059"/>
            <a:ext cx="9571985" cy="5024176"/>
          </a:xfrm>
        </p:spPr>
        <p:txBody>
          <a:bodyPr/>
          <a:lstStyle/>
          <a:p>
            <a:pPr marL="0" indent="0">
              <a:buNone/>
            </a:pPr>
            <a:r>
              <a:rPr lang="en-US" b="1" dirty="0" smtClean="0"/>
              <a:t>	</a:t>
            </a:r>
            <a:r>
              <a:rPr lang="en-US" sz="2200" b="1" dirty="0" smtClean="0">
                <a:latin typeface="Times New Roman" panose="02020603050405020304" pitchFamily="18" charset="0"/>
                <a:cs typeface="Times New Roman" panose="02020603050405020304" pitchFamily="18" charset="0"/>
              </a:rPr>
              <a:t>While </a:t>
            </a:r>
            <a:r>
              <a:rPr lang="en-US" sz="2200" b="1" dirty="0">
                <a:latin typeface="Times New Roman" panose="02020603050405020304" pitchFamily="18" charset="0"/>
                <a:cs typeface="Times New Roman" panose="02020603050405020304" pitchFamily="18" charset="0"/>
              </a:rPr>
              <a:t>rule-based bots have a less flexible conversational flow</a:t>
            </a:r>
            <a:r>
              <a:rPr lang="en-US" sz="2200" dirty="0">
                <a:latin typeface="Times New Roman" panose="02020603050405020304" pitchFamily="18" charset="0"/>
                <a:cs typeface="Times New Roman" panose="02020603050405020304" pitchFamily="18" charset="0"/>
              </a:rPr>
              <a:t>, these guard rails are also an advantage. You can better guarantee the experience they will deliver, whereas chatbots that rely on machine learning are a bit less predictable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8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Some other </a:t>
            </a:r>
            <a:r>
              <a:rPr lang="en-US" sz="2200" b="1" dirty="0">
                <a:latin typeface="Times New Roman" panose="02020603050405020304" pitchFamily="18" charset="0"/>
                <a:cs typeface="Times New Roman" panose="02020603050405020304" pitchFamily="18" charset="0"/>
              </a:rPr>
              <a:t>advantages of a rule-based chatbot</a:t>
            </a:r>
            <a:r>
              <a:rPr lang="en-US" sz="2200" dirty="0">
                <a:latin typeface="Times New Roman" panose="02020603050405020304" pitchFamily="18" charset="0"/>
                <a:cs typeface="Times New Roman" panose="02020603050405020304" pitchFamily="18" charset="0"/>
              </a:rPr>
              <a:t> are that they:</a:t>
            </a:r>
          </a:p>
          <a:p>
            <a:r>
              <a:rPr lang="en-US" sz="2200" dirty="0">
                <a:latin typeface="Times New Roman" panose="02020603050405020304" pitchFamily="18" charset="0"/>
                <a:cs typeface="Times New Roman" panose="02020603050405020304" pitchFamily="18" charset="0"/>
              </a:rPr>
              <a:t>are generally faster to train (less expensive)</a:t>
            </a:r>
          </a:p>
          <a:p>
            <a:r>
              <a:rPr lang="en-US" sz="2200" dirty="0">
                <a:latin typeface="Times New Roman" panose="02020603050405020304" pitchFamily="18" charset="0"/>
                <a:cs typeface="Times New Roman" panose="02020603050405020304" pitchFamily="18" charset="0"/>
              </a:rPr>
              <a:t>integrate easily with legacy systems</a:t>
            </a:r>
          </a:p>
          <a:p>
            <a:r>
              <a:rPr lang="en-US" sz="2200" dirty="0">
                <a:latin typeface="Times New Roman" panose="02020603050405020304" pitchFamily="18" charset="0"/>
                <a:cs typeface="Times New Roman" panose="02020603050405020304" pitchFamily="18" charset="0"/>
              </a:rPr>
              <a:t>streamline the handover to a human agent</a:t>
            </a:r>
          </a:p>
          <a:p>
            <a:r>
              <a:rPr lang="en-US" sz="2200" dirty="0">
                <a:latin typeface="Times New Roman" panose="02020603050405020304" pitchFamily="18" charset="0"/>
                <a:cs typeface="Times New Roman" panose="02020603050405020304" pitchFamily="18" charset="0"/>
              </a:rPr>
              <a:t>are highly accountable and secure</a:t>
            </a:r>
          </a:p>
          <a:p>
            <a:r>
              <a:rPr lang="en-US" sz="2200" dirty="0">
                <a:latin typeface="Times New Roman" panose="02020603050405020304" pitchFamily="18" charset="0"/>
                <a:cs typeface="Times New Roman" panose="02020603050405020304" pitchFamily="18" charset="0"/>
              </a:rPr>
              <a:t>can include interactive elements and media</a:t>
            </a:r>
          </a:p>
          <a:p>
            <a:r>
              <a:rPr lang="en-US" sz="2200" dirty="0">
                <a:latin typeface="Times New Roman" panose="02020603050405020304" pitchFamily="18" charset="0"/>
                <a:cs typeface="Times New Roman" panose="02020603050405020304" pitchFamily="18" charset="0"/>
              </a:rPr>
              <a:t>are not restricted to text </a:t>
            </a:r>
            <a:r>
              <a:rPr lang="en-US" sz="2200" dirty="0" smtClean="0">
                <a:latin typeface="Times New Roman" panose="02020603050405020304" pitchFamily="18" charset="0"/>
                <a:cs typeface="Times New Roman" panose="02020603050405020304" pitchFamily="18" charset="0"/>
              </a:rPr>
              <a:t>interactions.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09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734"/>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DRAWBACKS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06769"/>
            <a:ext cx="10938562" cy="5044272"/>
          </a:xfrm>
        </p:spPr>
        <p:txBody>
          <a:bodyPr>
            <a:normAutofit fontScale="85000" lnSpcReduction="10000"/>
          </a:bodyPr>
          <a:lstStyle/>
          <a:p>
            <a:r>
              <a:rPr lang="en-US" sz="2400" b="1" dirty="0">
                <a:solidFill>
                  <a:schemeClr val="accent2"/>
                </a:solidFill>
                <a:latin typeface="Times New Roman" panose="02020603050405020304" pitchFamily="18" charset="0"/>
                <a:cs typeface="Times New Roman" panose="02020603050405020304" pitchFamily="18" charset="0"/>
              </a:rPr>
              <a:t>Needs Analyzing</a:t>
            </a:r>
            <a:r>
              <a:rPr lang="en-US" dirty="0">
                <a:solidFill>
                  <a:schemeClr val="accent2"/>
                </a:solidFill>
              </a:rPr>
              <a:t>:</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To </a:t>
            </a:r>
            <a:r>
              <a:rPr lang="en-US" sz="1900" dirty="0">
                <a:latin typeface="Times New Roman" panose="02020603050405020304" pitchFamily="18" charset="0"/>
                <a:cs typeface="Times New Roman" panose="02020603050405020304" pitchFamily="18" charset="0"/>
              </a:rPr>
              <a:t>ensure that the chatbot provides the correct information to the customer. It’s natural for users’ and businesses’ goals to vary as a result of their engagements. Therefore, the chatbot must be updated with the correct information to meet client demands.</a:t>
            </a:r>
          </a:p>
          <a:p>
            <a:r>
              <a:rPr lang="en-US" sz="2400" b="1" dirty="0">
                <a:solidFill>
                  <a:schemeClr val="accent2"/>
                </a:solidFill>
                <a:latin typeface="Times New Roman" panose="02020603050405020304" pitchFamily="18" charset="0"/>
                <a:cs typeface="Times New Roman" panose="02020603050405020304" pitchFamily="18" charset="0"/>
              </a:rPr>
              <a:t>Less Understanding of Natural Language:</a:t>
            </a:r>
            <a:r>
              <a:rPr lang="en-US"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People </a:t>
            </a:r>
            <a:r>
              <a:rPr lang="en-US" sz="1900" dirty="0">
                <a:latin typeface="Times New Roman" panose="02020603050405020304" pitchFamily="18" charset="0"/>
                <a:cs typeface="Times New Roman" panose="02020603050405020304" pitchFamily="18" charset="0"/>
              </a:rPr>
              <a:t>in today’s world use shortcut keys to speed up responses and increase efficiency. As a result, chatbots are unable to adapt their language to that of humans. So slang, misspellings, and sarcasm are frequently misunderstood by bots. It means that a chatbot is unacceptable for a friendly discussion.</a:t>
            </a:r>
          </a:p>
          <a:p>
            <a:r>
              <a:rPr lang="en-US" sz="2400" b="1" dirty="0">
                <a:solidFill>
                  <a:schemeClr val="accent2"/>
                </a:solidFill>
                <a:latin typeface="Times New Roman" panose="02020603050405020304" pitchFamily="18" charset="0"/>
                <a:cs typeface="Times New Roman" panose="02020603050405020304" pitchFamily="18" charset="0"/>
              </a:rPr>
              <a:t>Higher Misunderstanding :</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 </a:t>
            </a:r>
            <a:r>
              <a:rPr lang="en-US" sz="1900" dirty="0">
                <a:latin typeface="Times New Roman" panose="02020603050405020304" pitchFamily="18" charset="0"/>
                <a:cs typeface="Times New Roman" panose="02020603050405020304" pitchFamily="18" charset="0"/>
              </a:rPr>
              <a:t>computer program that is set up to answer questions from a database. When a user asks a question that isn’t in the chatbot’s database. The chatbot is unable to respond. These queries are likely to confuse chatbots, which will send them in loops.. By trying to understand the question, the bot will avoid leaving you without an answer.</a:t>
            </a:r>
          </a:p>
          <a:p>
            <a:r>
              <a:rPr lang="en-US" sz="2400" b="1" dirty="0">
                <a:solidFill>
                  <a:schemeClr val="accent2"/>
                </a:solidFill>
                <a:latin typeface="Times New Roman" panose="02020603050405020304" pitchFamily="18" charset="0"/>
                <a:cs typeface="Times New Roman" panose="02020603050405020304" pitchFamily="18" charset="0"/>
              </a:rPr>
              <a:t>Not Satisfied Angry Customer:</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Sometimes </a:t>
            </a:r>
            <a:r>
              <a:rPr lang="en-US" sz="1900" dirty="0">
                <a:latin typeface="Times New Roman" panose="02020603050405020304" pitchFamily="18" charset="0"/>
                <a:cs typeface="Times New Roman" panose="02020603050405020304" pitchFamily="18" charset="0"/>
              </a:rPr>
              <a:t>customers cannot find the information they need or are unable to communicate with support executive connect. Because they did not enter the correct command. Because a chatbot is a programmed software with a specified response, if a consumer does not provide the correct command, they will not give the correct response, which makes them upset or frustrated with the company’s services. However, there is a major risk of losing clients.</a:t>
            </a:r>
          </a:p>
        </p:txBody>
      </p:sp>
    </p:spTree>
    <p:extLst>
      <p:ext uri="{BB962C8B-B14F-4D97-AF65-F5344CB8AC3E}">
        <p14:creationId xmlns:p14="http://schemas.microsoft.com/office/powerpoint/2010/main" val="16733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latin typeface="Times New Roman" panose="02020603050405020304" pitchFamily="18" charset="0"/>
                <a:cs typeface="Times New Roman" panose="02020603050405020304" pitchFamily="18" charset="0"/>
              </a:rPr>
              <a:t>CHATBOT ARCHITECTURE</a:t>
            </a:r>
            <a:endParaRPr lang="en-US" b="1" dirty="0">
              <a:solidFill>
                <a:srgbClr val="FFC000"/>
              </a:solidFill>
              <a:latin typeface="Times New Roman" panose="02020603050405020304" pitchFamily="18" charset="0"/>
              <a:cs typeface="Times New Roman" panose="02020603050405020304" pitchFamily="18" charset="0"/>
            </a:endParaRPr>
          </a:p>
        </p:txBody>
      </p:sp>
      <p:pic>
        <p:nvPicPr>
          <p:cNvPr id="2050" name="Picture 2" descr="Healthcare | Free Full-Text | AI Chatbot Design during an Epidemic like the  Novel Coronavirus | HTM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76" y="1647739"/>
            <a:ext cx="8344753" cy="495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2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363"/>
          </a:xfrm>
        </p:spPr>
        <p:txBody>
          <a:bodyPr/>
          <a:lstStyle/>
          <a:p>
            <a:r>
              <a:rPr lang="en-US" b="1" dirty="0" smtClean="0">
                <a:solidFill>
                  <a:schemeClr val="accent4">
                    <a:lumMod val="60000"/>
                    <a:lumOff val="40000"/>
                  </a:schemeClr>
                </a:solidFill>
                <a:latin typeface="Times New Roman" panose="02020603050405020304" pitchFamily="18" charset="0"/>
                <a:cs typeface="Times New Roman" panose="02020603050405020304" pitchFamily="18" charset="0"/>
              </a:rPr>
              <a:t>UML DIAGRAMS USED IN DESIGN</a:t>
            </a: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78075"/>
            <a:ext cx="8596668" cy="4363287"/>
          </a:xfrm>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flow diagram</a:t>
            </a:r>
          </a:p>
          <a:p>
            <a:r>
              <a:rPr lang="en-US" sz="2400" dirty="0" smtClean="0">
                <a:latin typeface="Times New Roman" panose="02020603050405020304" pitchFamily="18" charset="0"/>
                <a:cs typeface="Times New Roman" panose="02020603050405020304" pitchFamily="18" charset="0"/>
              </a:rPr>
              <a:t>Use case diagram</a:t>
            </a:r>
          </a:p>
          <a:p>
            <a:r>
              <a:rPr lang="en-US" sz="2400" dirty="0" smtClean="0">
                <a:latin typeface="Times New Roman" panose="02020603050405020304" pitchFamily="18" charset="0"/>
                <a:cs typeface="Times New Roman" panose="02020603050405020304" pitchFamily="18" charset="0"/>
              </a:rPr>
              <a:t>Class diagram</a:t>
            </a:r>
          </a:p>
          <a:p>
            <a:r>
              <a:rPr lang="en-US" sz="2400" dirty="0" smtClean="0">
                <a:latin typeface="Times New Roman" panose="02020603050405020304" pitchFamily="18" charset="0"/>
                <a:cs typeface="Times New Roman" panose="02020603050405020304" pitchFamily="18" charset="0"/>
              </a:rPr>
              <a:t>Sequence diagram</a:t>
            </a:r>
          </a:p>
          <a:p>
            <a:r>
              <a:rPr lang="en-US" sz="2400" dirty="0" smtClean="0">
                <a:latin typeface="Times New Roman" panose="02020603050405020304" pitchFamily="18" charset="0"/>
                <a:cs typeface="Times New Roman" panose="02020603050405020304" pitchFamily="18" charset="0"/>
              </a:rPr>
              <a:t>Communication diagram</a:t>
            </a:r>
          </a:p>
          <a:p>
            <a:r>
              <a:rPr lang="en-US" sz="2400" dirty="0" smtClean="0">
                <a:latin typeface="Times New Roman" panose="02020603050405020304" pitchFamily="18" charset="0"/>
                <a:cs typeface="Times New Roman" panose="02020603050405020304" pitchFamily="18" charset="0"/>
              </a:rPr>
              <a:t>Activity diagram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72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ow to use chatbot marketing for business | Fresh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041" y="0"/>
            <a:ext cx="8258322" cy="5164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rot="16200000">
            <a:off x="-1158717" y="-591557"/>
            <a:ext cx="7120927" cy="1794076"/>
          </a:xfrm>
        </p:spPr>
        <p:txBody>
          <a:bodyPr>
            <a:normAutofit/>
          </a:bodyPr>
          <a:lstStyle/>
          <a:p>
            <a:r>
              <a:rPr lang="en-US" sz="5400" b="1" u="sng" dirty="0" smtClean="0">
                <a:solidFill>
                  <a:schemeClr val="accent2">
                    <a:lumMod val="75000"/>
                  </a:schemeClr>
                </a:solidFill>
                <a:latin typeface="Times New Roman" panose="02020603050405020304" pitchFamily="18" charset="0"/>
                <a:cs typeface="Times New Roman" panose="02020603050405020304" pitchFamily="18" charset="0"/>
              </a:rPr>
              <a:t>CHATBOT</a:t>
            </a:r>
            <a:endParaRPr lang="en-US"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3632" y="1442384"/>
            <a:ext cx="10550109" cy="4994029"/>
          </a:xfrm>
        </p:spPr>
        <p:txBody>
          <a:bodyPr>
            <a:normAutofit fontScale="92500"/>
          </a:bodyPr>
          <a:lstStyle/>
          <a:p>
            <a:endParaRPr lang="en-US" dirty="0" smtClean="0">
              <a:latin typeface="Times New Roman" panose="02020603050405020304" pitchFamily="18" charset="0"/>
              <a:cs typeface="Times New Roman" panose="02020603050405020304" pitchFamily="18" charset="0"/>
            </a:endParaRPr>
          </a:p>
          <a:p>
            <a:endParaRPr lang="en-US" dirty="0" smtClean="0"/>
          </a:p>
          <a:p>
            <a:endParaRPr lang="en-US" sz="2800" dirty="0"/>
          </a:p>
          <a:p>
            <a:endParaRPr lang="en-US" dirty="0" smtClean="0"/>
          </a:p>
          <a:p>
            <a:endParaRPr lang="en-US" dirty="0"/>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Under the esteemed guidance of </a:t>
            </a: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Dr. G. MADHAVI</a:t>
            </a:r>
          </a:p>
          <a:p>
            <a:pPr marL="0" indent="0">
              <a:buNone/>
            </a:pPr>
            <a:r>
              <a:rPr lang="en-US" sz="2400" b="1" dirty="0" smtClean="0">
                <a:latin typeface="Times New Roman" panose="02020603050405020304" pitchFamily="18" charset="0"/>
                <a:cs typeface="Times New Roman" panose="02020603050405020304" pitchFamily="18" charset="0"/>
              </a:rPr>
              <a:t>Assistant Professor &amp; HOD(I/C)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Presented by:</a:t>
            </a: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Department of CSE					BANDI RAMA KRISHNA (20031A0508)</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	      UNCEN JNTUK</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49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a:bodyPr>
          <a:lstStyle/>
          <a:p>
            <a:r>
              <a:rPr lang="en-US" b="1" dirty="0" smtClean="0">
                <a:solidFill>
                  <a:schemeClr val="tx2">
                    <a:lumMod val="60000"/>
                    <a:lumOff val="40000"/>
                  </a:schemeClr>
                </a:solidFill>
                <a:latin typeface="Times New Roman" panose="02020603050405020304" pitchFamily="18" charset="0"/>
                <a:cs typeface="Times New Roman" panose="02020603050405020304" pitchFamily="18" charset="0"/>
              </a:rPr>
              <a:t>DATA FLOW DIAGRAM</a:t>
            </a: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68027"/>
            <a:ext cx="8596668" cy="4373336"/>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b="1" u="sng" dirty="0" smtClean="0">
                <a:solidFill>
                  <a:schemeClr val="tx1"/>
                </a:solidFill>
                <a:latin typeface="Times New Roman" panose="02020603050405020304" pitchFamily="18" charset="0"/>
                <a:cs typeface="Times New Roman" panose="02020603050405020304" pitchFamily="18" charset="0"/>
              </a:rPr>
              <a:t>CONTEXT LEVEL DFD</a:t>
            </a:r>
          </a:p>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91873" y="3030989"/>
            <a:ext cx="8768789" cy="2143911"/>
          </a:xfrm>
          <a:prstGeom prst="rect">
            <a:avLst/>
          </a:prstGeom>
        </p:spPr>
      </p:pic>
    </p:spTree>
    <p:extLst>
      <p:ext uri="{BB962C8B-B14F-4D97-AF65-F5344CB8AC3E}">
        <p14:creationId xmlns:p14="http://schemas.microsoft.com/office/powerpoint/2010/main" val="54887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6105"/>
          </a:xfrm>
        </p:spPr>
        <p:txBody>
          <a:bodyPr>
            <a:normAutofit/>
          </a:bodyPr>
          <a:lstStyle/>
          <a:p>
            <a:r>
              <a:rPr lang="en-US" sz="2800" b="1" u="sng" dirty="0" smtClean="0">
                <a:solidFill>
                  <a:schemeClr val="tx1"/>
                </a:solidFill>
                <a:latin typeface="Times New Roman" panose="02020603050405020304" pitchFamily="18" charset="0"/>
                <a:cs typeface="Times New Roman" panose="02020603050405020304" pitchFamily="18" charset="0"/>
              </a:rPr>
              <a:t>Level – 1 DFD</a:t>
            </a:r>
            <a:endParaRPr lang="en-US" sz="3200" b="1" u="sng"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DFD Level 1 of the Catbot syste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2039" y="1215370"/>
            <a:ext cx="6179737" cy="529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64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782"/>
          </a:xfrm>
        </p:spPr>
        <p:txBody>
          <a:bodyPr>
            <a:normAutofit/>
          </a:bodyPr>
          <a:lstStyle/>
          <a:p>
            <a:r>
              <a:rPr lang="en-US" sz="3200" b="1" dirty="0" smtClean="0">
                <a:solidFill>
                  <a:srgbClr val="FFC000"/>
                </a:solidFill>
                <a:latin typeface="Times New Roman" panose="02020603050405020304" pitchFamily="18" charset="0"/>
                <a:cs typeface="Times New Roman" panose="02020603050405020304" pitchFamily="18" charset="0"/>
              </a:rPr>
              <a:t>USECASE DIAGRAM</a:t>
            </a:r>
            <a:endParaRPr lang="en-US" sz="3200" b="1" dirty="0">
              <a:solidFill>
                <a:srgbClr val="FFC000"/>
              </a:solidFill>
              <a:latin typeface="Times New Roman" panose="02020603050405020304" pitchFamily="18" charset="0"/>
              <a:cs typeface="Times New Roman" panose="02020603050405020304" pitchFamily="18" charset="0"/>
            </a:endParaRPr>
          </a:p>
        </p:txBody>
      </p:sp>
      <p:pic>
        <p:nvPicPr>
          <p:cNvPr id="4098" name="Picture 2" descr="Chatbot Use Case Diagram - Use case diagram for chatbot shows how a message  chatbot functions. You can use this exampl… | Use case, Activity diagram,  Diagram desig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3263" y="1255713"/>
            <a:ext cx="9486683" cy="531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49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121"/>
          </a:xfrm>
        </p:spPr>
        <p:txBody>
          <a:bodyPr>
            <a:normAutofit/>
          </a:bodyPr>
          <a:lstStyle/>
          <a:p>
            <a:r>
              <a:rPr lang="en-US" sz="2800" b="1" dirty="0" smtClean="0">
                <a:solidFill>
                  <a:srgbClr val="5E5302"/>
                </a:solidFill>
                <a:latin typeface="Times New Roman" panose="02020603050405020304" pitchFamily="18" charset="0"/>
                <a:cs typeface="Times New Roman" panose="02020603050405020304" pitchFamily="18" charset="0"/>
              </a:rPr>
              <a:t>CLASS DIAGRAM</a:t>
            </a:r>
            <a:endParaRPr lang="en-US" sz="2800" b="1" dirty="0">
              <a:solidFill>
                <a:srgbClr val="5E5302"/>
              </a:solidFill>
              <a:latin typeface="Times New Roman" panose="02020603050405020304" pitchFamily="18" charset="0"/>
              <a:cs typeface="Times New Roman" panose="02020603050405020304" pitchFamily="18" charset="0"/>
            </a:endParaRPr>
          </a:p>
        </p:txBody>
      </p:sp>
      <p:pic>
        <p:nvPicPr>
          <p:cNvPr id="5122" name="Picture 2" descr="Bot subsystem class diagra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8458" y="1206081"/>
            <a:ext cx="6703608" cy="53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9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363"/>
          </a:xfrm>
        </p:spPr>
        <p:txBody>
          <a:bodyPr>
            <a:normAutofit/>
          </a:bodyPr>
          <a:lstStyle/>
          <a:p>
            <a:r>
              <a:rPr lang="en-US" sz="3200" b="1" dirty="0" smtClean="0">
                <a:solidFill>
                  <a:srgbClr val="404040"/>
                </a:solidFill>
                <a:latin typeface="Times New Roman" panose="02020603050405020304" pitchFamily="18" charset="0"/>
                <a:cs typeface="Times New Roman" panose="02020603050405020304" pitchFamily="18" charset="0"/>
              </a:rPr>
              <a:t>SEQUENCE DIAGRAM</a:t>
            </a:r>
            <a:endParaRPr lang="en-US" sz="3200" b="1" dirty="0">
              <a:solidFill>
                <a:srgbClr val="404040"/>
              </a:solidFill>
              <a:latin typeface="Times New Roman" panose="02020603050405020304" pitchFamily="18" charset="0"/>
              <a:cs typeface="Times New Roman" panose="02020603050405020304" pitchFamily="18" charset="0"/>
            </a:endParaRPr>
          </a:p>
        </p:txBody>
      </p:sp>
      <p:pic>
        <p:nvPicPr>
          <p:cNvPr id="6146" name="Picture 2" descr="Sequence Diagram Representing Design of the Chatbot.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7543" y="1184167"/>
            <a:ext cx="6892227" cy="517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088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016"/>
            <a:ext cx="8596668" cy="1145512"/>
          </a:xfrm>
        </p:spPr>
        <p:txBody>
          <a:bodyPr>
            <a:norm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ACTIVITY DIAGRAM</a:t>
            </a:r>
            <a:endParaRPr lang="en-US" sz="3200" b="1" dirty="0">
              <a:solidFill>
                <a:srgbClr val="00B0F0"/>
              </a:solidFill>
              <a:latin typeface="Times New Roman" panose="02020603050405020304" pitchFamily="18" charset="0"/>
              <a:cs typeface="Times New Roman" panose="02020603050405020304" pitchFamily="18" charset="0"/>
            </a:endParaRPr>
          </a:p>
        </p:txBody>
      </p:sp>
      <p:pic>
        <p:nvPicPr>
          <p:cNvPr id="7170" name="Picture 2" descr="6: Chatbot for Employee Activity Diagra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6382" y="1125415"/>
            <a:ext cx="8561196" cy="545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71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latin typeface="Times New Roman" panose="02020603050405020304" pitchFamily="18" charset="0"/>
                <a:cs typeface="Times New Roman" panose="02020603050405020304" pitchFamily="18" charset="0"/>
              </a:rPr>
              <a:t>REFERENCES</a:t>
            </a:r>
            <a:endParaRPr lang="en-US" b="1"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58463"/>
            <a:ext cx="8596668" cy="4282900"/>
          </a:xfrm>
        </p:spPr>
        <p:txBody>
          <a:bodyPr>
            <a:normAutofit/>
          </a:bodyPr>
          <a:lstStyle/>
          <a:p>
            <a:pPr lvl="1"/>
            <a:r>
              <a:rPr lang="en-US" sz="2200" dirty="0">
                <a:latin typeface="Times New Roman" panose="02020603050405020304" pitchFamily="18" charset="0"/>
                <a:cs typeface="Times New Roman" panose="02020603050405020304" pitchFamily="18" charset="0"/>
              </a:rPr>
              <a:t>First reference is the </a:t>
            </a:r>
            <a:r>
              <a:rPr lang="en-US" sz="2200" dirty="0" err="1">
                <a:latin typeface="Times New Roman" panose="02020603050405020304" pitchFamily="18" charset="0"/>
                <a:cs typeface="Times New Roman" panose="02020603050405020304" pitchFamily="18" charset="0"/>
              </a:rPr>
              <a:t>skilldzire</a:t>
            </a:r>
            <a:r>
              <a:rPr lang="en-US" sz="2200" dirty="0">
                <a:latin typeface="Times New Roman" panose="02020603050405020304" pitchFamily="18" charset="0"/>
                <a:cs typeface="Times New Roman" panose="02020603050405020304" pitchFamily="18" charset="0"/>
              </a:rPr>
              <a:t> app from where I choose course and </a:t>
            </a:r>
            <a:r>
              <a:rPr lang="en-US" sz="2200" dirty="0" smtClean="0">
                <a:latin typeface="Times New Roman" panose="02020603050405020304" pitchFamily="18" charset="0"/>
                <a:cs typeface="Times New Roman" panose="02020603050405020304" pitchFamily="18" charset="0"/>
              </a:rPr>
              <a:t>learn course </a:t>
            </a:r>
            <a:r>
              <a:rPr lang="en-US" sz="2200" dirty="0">
                <a:latin typeface="Times New Roman" panose="02020603050405020304" pitchFamily="18" charset="0"/>
                <a:cs typeface="Times New Roman" panose="02020603050405020304" pitchFamily="18" charset="0"/>
              </a:rPr>
              <a:t>it topic wise.</a:t>
            </a:r>
          </a:p>
          <a:p>
            <a:pPr lvl="1"/>
            <a:r>
              <a:rPr lang="en-US" sz="2200" dirty="0">
                <a:latin typeface="Times New Roman" panose="02020603050405020304" pitchFamily="18" charset="0"/>
                <a:cs typeface="Times New Roman" panose="02020603050405020304" pitchFamily="18" charset="0"/>
              </a:rPr>
              <a:t>And the second one is google. </a:t>
            </a:r>
            <a:r>
              <a:rPr lang="en-US" sz="2200" u="sng" dirty="0">
                <a:latin typeface="Times New Roman" panose="02020603050405020304" pitchFamily="18" charset="0"/>
                <a:cs typeface="Times New Roman" panose="02020603050405020304" pitchFamily="18" charset="0"/>
                <a:hlinkClick r:id="rId2"/>
              </a:rPr>
              <a:t>https://www.google.com/search</a:t>
            </a:r>
            <a:r>
              <a:rPr lang="en-US" sz="2200" u="sng"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Third one is </a:t>
            </a:r>
            <a:r>
              <a:rPr lang="en-US" sz="2200" dirty="0" err="1">
                <a:latin typeface="Times New Roman" panose="02020603050405020304" pitchFamily="18" charset="0"/>
                <a:cs typeface="Times New Roman" panose="02020603050405020304" pitchFamily="18" charset="0"/>
              </a:rPr>
              <a:t>youtube</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hlinkClick r:id="rId3"/>
              </a:rPr>
              <a:t>https://www.youtube.com/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55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68051"/>
          </a:xfrm>
        </p:spPr>
        <p:txBody>
          <a:bodyPr>
            <a:normAutofit/>
          </a:bodyPr>
          <a:lstStyle/>
          <a:p>
            <a:pPr algn="ctr"/>
            <a:r>
              <a:rPr lang="en-US" sz="6000" dirty="0" smtClean="0">
                <a:latin typeface="Times New Roman" panose="02020603050405020304" pitchFamily="18" charset="0"/>
                <a:cs typeface="Times New Roman" panose="02020603050405020304" pitchFamily="18" charset="0"/>
              </a:rPr>
              <a:t/>
            </a:r>
            <a:br>
              <a:rPr lang="en-US" sz="6000" dirty="0" smtClean="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r>
            <a:br>
              <a:rPr lang="en-US" sz="60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r>
            <a:br>
              <a:rPr lang="en-US" sz="800" dirty="0">
                <a:latin typeface="Times New Roman" panose="02020603050405020304" pitchFamily="18" charset="0"/>
                <a:cs typeface="Times New Roman" panose="02020603050405020304" pitchFamily="18" charset="0"/>
              </a:rPr>
            </a:br>
            <a:r>
              <a:rPr lang="en-US" sz="800" dirty="0" smtClean="0">
                <a:latin typeface="Times New Roman" panose="02020603050405020304" pitchFamily="18" charset="0"/>
                <a:cs typeface="Times New Roman" panose="02020603050405020304" pitchFamily="18" charset="0"/>
              </a:rPr>
              <a:t/>
            </a:r>
            <a:br>
              <a:rPr lang="en-US" sz="800" dirty="0" smtClean="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r>
            <a:br>
              <a:rPr lang="en-US" sz="800" dirty="0">
                <a:latin typeface="Times New Roman" panose="02020603050405020304" pitchFamily="18" charset="0"/>
                <a:cs typeface="Times New Roman" panose="02020603050405020304" pitchFamily="18" charset="0"/>
              </a:rPr>
            </a:br>
            <a:r>
              <a:rPr lang="en-US" sz="800" dirty="0" smtClean="0">
                <a:latin typeface="Times New Roman" panose="02020603050405020304" pitchFamily="18" charset="0"/>
                <a:cs typeface="Times New Roman" panose="02020603050405020304" pitchFamily="18" charset="0"/>
              </a:rPr>
              <a:t/>
            </a:r>
            <a:br>
              <a:rPr lang="en-US" sz="800" dirty="0" smtClean="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                       </a:t>
            </a:r>
            <a:r>
              <a:rPr lang="en-US" sz="6000" dirty="0" smtClean="0">
                <a:solidFill>
                  <a:srgbClr val="7030A0"/>
                </a:solidFill>
                <a:latin typeface="Times New Roman" panose="02020603050405020304" pitchFamily="18" charset="0"/>
                <a:cs typeface="Times New Roman" panose="02020603050405020304" pitchFamily="18" charset="0"/>
              </a:rPr>
              <a:t>THANK YOU</a:t>
            </a:r>
            <a:endParaRPr 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14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347"/>
          </a:xfrm>
        </p:spPr>
        <p:txBody>
          <a:bodyPr>
            <a:normAutofit/>
          </a:bodyPr>
          <a:lstStyle/>
          <a:p>
            <a:r>
              <a:rPr lang="en-US" sz="2800" b="1" u="sng" dirty="0" smtClean="0">
                <a:solidFill>
                  <a:srgbClr val="00B050"/>
                </a:solidFill>
                <a:latin typeface="Times New Roman" panose="02020603050405020304" pitchFamily="18" charset="0"/>
                <a:cs typeface="Times New Roman" panose="02020603050405020304" pitchFamily="18" charset="0"/>
              </a:rPr>
              <a:t>CONTENTS</a:t>
            </a:r>
            <a:r>
              <a:rPr lang="en-US" sz="2800" b="1" u="sng" dirty="0" smtClean="0">
                <a:solidFill>
                  <a:schemeClr val="tx1"/>
                </a:solidFill>
                <a:latin typeface="Times New Roman" panose="02020603050405020304" pitchFamily="18" charset="0"/>
                <a:cs typeface="Times New Roman" panose="02020603050405020304" pitchFamily="18" charset="0"/>
              </a:rPr>
              <a:t> </a:t>
            </a:r>
            <a:endParaRPr lang="en-US"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235947"/>
            <a:ext cx="11350543" cy="5456255"/>
          </a:xfrm>
        </p:spPr>
        <p:txBody>
          <a:bodyPr>
            <a:normAutofit lnSpcReduction="10000"/>
          </a:bodyPr>
          <a:lstStyle/>
          <a:p>
            <a:pPr marL="0" indent="0">
              <a:buNone/>
            </a:pPr>
            <a:endParaRPr lang="en-US" dirty="0"/>
          </a:p>
          <a:p>
            <a:r>
              <a:rPr lang="en-US" sz="2000" b="1" dirty="0" smtClean="0">
                <a:solidFill>
                  <a:srgbClr val="404040"/>
                </a:solidFill>
                <a:latin typeface="Times New Roman" panose="02020603050405020304" pitchFamily="18" charset="0"/>
                <a:cs typeface="Times New Roman" panose="02020603050405020304" pitchFamily="18" charset="0"/>
              </a:rPr>
              <a:t>Abstract</a:t>
            </a:r>
          </a:p>
          <a:p>
            <a:r>
              <a:rPr lang="en-US" sz="2000" b="1" dirty="0" smtClean="0">
                <a:solidFill>
                  <a:srgbClr val="404040"/>
                </a:solidFill>
                <a:latin typeface="Times New Roman" panose="02020603050405020304" pitchFamily="18" charset="0"/>
                <a:cs typeface="Times New Roman" panose="02020603050405020304" pitchFamily="18" charset="0"/>
              </a:rPr>
              <a:t>Introduction</a:t>
            </a:r>
          </a:p>
          <a:p>
            <a:r>
              <a:rPr lang="en-US" sz="2000" b="1" dirty="0" smtClean="0">
                <a:solidFill>
                  <a:srgbClr val="404040"/>
                </a:solidFill>
                <a:latin typeface="Times New Roman" panose="02020603050405020304" pitchFamily="18" charset="0"/>
                <a:cs typeface="Times New Roman" panose="02020603050405020304" pitchFamily="18" charset="0"/>
              </a:rPr>
              <a:t>Brief on ChatBots</a:t>
            </a:r>
          </a:p>
          <a:p>
            <a:r>
              <a:rPr lang="en-US" sz="2000" b="1" dirty="0" smtClean="0">
                <a:solidFill>
                  <a:srgbClr val="404040"/>
                </a:solidFill>
                <a:latin typeface="Times New Roman" panose="02020603050405020304" pitchFamily="18" charset="0"/>
                <a:cs typeface="Times New Roman" panose="02020603050405020304" pitchFamily="18" charset="0"/>
              </a:rPr>
              <a:t>Need of ChatBots</a:t>
            </a:r>
          </a:p>
          <a:p>
            <a:r>
              <a:rPr lang="en-US" sz="2000" b="1" dirty="0" smtClean="0">
                <a:solidFill>
                  <a:srgbClr val="404040"/>
                </a:solidFill>
                <a:latin typeface="Times New Roman" panose="02020603050405020304" pitchFamily="18" charset="0"/>
                <a:cs typeface="Times New Roman" panose="02020603050405020304" pitchFamily="18" charset="0"/>
              </a:rPr>
              <a:t>Types of ChatBots</a:t>
            </a:r>
          </a:p>
          <a:p>
            <a:r>
              <a:rPr lang="en-US" sz="2000" b="1" dirty="0" smtClean="0">
                <a:solidFill>
                  <a:srgbClr val="404040"/>
                </a:solidFill>
                <a:latin typeface="Times New Roman" panose="02020603050405020304" pitchFamily="18" charset="0"/>
                <a:cs typeface="Times New Roman" panose="02020603050405020304" pitchFamily="18" charset="0"/>
              </a:rPr>
              <a:t>Rule-Based ChatBots vs </a:t>
            </a:r>
            <a:r>
              <a:rPr lang="en-US" sz="2000" b="1" dirty="0">
                <a:solidFill>
                  <a:srgbClr val="404040"/>
                </a:solidFill>
                <a:latin typeface="Times New Roman" panose="02020603050405020304" pitchFamily="18" charset="0"/>
                <a:cs typeface="Times New Roman" panose="02020603050405020304" pitchFamily="18" charset="0"/>
              </a:rPr>
              <a:t>Self-learning ChatBots</a:t>
            </a:r>
          </a:p>
          <a:p>
            <a:r>
              <a:rPr lang="en-US" sz="2000" b="1" dirty="0" smtClean="0">
                <a:solidFill>
                  <a:srgbClr val="404040"/>
                </a:solidFill>
                <a:latin typeface="Times New Roman" panose="02020603050405020304" pitchFamily="18" charset="0"/>
                <a:cs typeface="Times New Roman" panose="02020603050405020304" pitchFamily="18" charset="0"/>
              </a:rPr>
              <a:t>Working of Chatbot</a:t>
            </a:r>
          </a:p>
          <a:p>
            <a:r>
              <a:rPr lang="en-US" sz="2000" b="1" dirty="0" smtClean="0">
                <a:solidFill>
                  <a:srgbClr val="404040"/>
                </a:solidFill>
                <a:latin typeface="Times New Roman" panose="02020603050405020304" pitchFamily="18" charset="0"/>
                <a:cs typeface="Times New Roman" panose="02020603050405020304" pitchFamily="18" charset="0"/>
              </a:rPr>
              <a:t>ChatBot using Python</a:t>
            </a:r>
          </a:p>
          <a:p>
            <a:r>
              <a:rPr lang="en-US" sz="2000" b="1" dirty="0" smtClean="0">
                <a:solidFill>
                  <a:srgbClr val="404040"/>
                </a:solidFill>
                <a:latin typeface="Times New Roman" panose="02020603050405020304" pitchFamily="18" charset="0"/>
                <a:cs typeface="Times New Roman" panose="02020603050405020304" pitchFamily="18" charset="0"/>
              </a:rPr>
              <a:t>Advantages of ChatBots</a:t>
            </a:r>
          </a:p>
          <a:p>
            <a:r>
              <a:rPr lang="en-US" sz="2000" b="1" dirty="0" smtClean="0">
                <a:solidFill>
                  <a:srgbClr val="404040"/>
                </a:solidFill>
                <a:latin typeface="Times New Roman" panose="02020603050405020304" pitchFamily="18" charset="0"/>
                <a:cs typeface="Times New Roman" panose="02020603050405020304" pitchFamily="18" charset="0"/>
              </a:rPr>
              <a:t>Drawbacks </a:t>
            </a:r>
          </a:p>
          <a:p>
            <a:r>
              <a:rPr lang="en-US" b="1" dirty="0" smtClean="0">
                <a:solidFill>
                  <a:srgbClr val="404040"/>
                </a:solidFill>
                <a:latin typeface="Times New Roman" panose="02020603050405020304" pitchFamily="18" charset="0"/>
                <a:cs typeface="Times New Roman" panose="02020603050405020304" pitchFamily="18" charset="0"/>
              </a:rPr>
              <a:t>UML DIAGRAMS</a:t>
            </a:r>
          </a:p>
          <a:p>
            <a:r>
              <a:rPr lang="en-US" b="1" dirty="0" smtClean="0">
                <a:solidFill>
                  <a:srgbClr val="404040"/>
                </a:solidFill>
                <a:latin typeface="Times New Roman" panose="02020603050405020304" pitchFamily="18" charset="0"/>
                <a:cs typeface="Times New Roman" panose="02020603050405020304" pitchFamily="18" charset="0"/>
              </a:rPr>
              <a:t>REFERENCES</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17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9261"/>
            <a:ext cx="8596668" cy="817266"/>
          </a:xfrm>
        </p:spPr>
        <p:txBody>
          <a:bodyPr>
            <a:normAutofit/>
          </a:bodyPr>
          <a:lstStyle/>
          <a:p>
            <a:r>
              <a:rPr lang="en-US" b="1" dirty="0" smtClean="0">
                <a:solidFill>
                  <a:srgbClr val="7030A0"/>
                </a:solidFill>
                <a:latin typeface="Times New Roman" panose="02020603050405020304" pitchFamily="18" charset="0"/>
                <a:cs typeface="Times New Roman" panose="02020603050405020304" pitchFamily="18" charset="0"/>
              </a:rPr>
              <a:t>ABSTRACT</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5995"/>
            <a:ext cx="8596668" cy="4913644"/>
          </a:xfrm>
        </p:spPr>
        <p:txBody>
          <a:bodyPr>
            <a:normAutofit/>
          </a:bodyPr>
          <a:lstStyle/>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Data </a:t>
            </a:r>
            <a:r>
              <a:rPr lang="en-US" sz="2200" dirty="0">
                <a:latin typeface="Times New Roman" panose="02020603050405020304" pitchFamily="18" charset="0"/>
                <a:cs typeface="Times New Roman" panose="02020603050405020304" pitchFamily="18" charset="0"/>
              </a:rPr>
              <a:t>science </a:t>
            </a:r>
            <a:r>
              <a:rPr lang="en-US" sz="2200" b="1" dirty="0">
                <a:latin typeface="Times New Roman" panose="02020603050405020304" pitchFamily="18" charset="0"/>
                <a:cs typeface="Times New Roman" panose="02020603050405020304" pitchFamily="18" charset="0"/>
              </a:rPr>
              <a:t>encompasses a set of principles, problem definitions, algorithms, and processes for extracting nonobvious and useful patterns from large data sets</a:t>
            </a:r>
            <a:r>
              <a:rPr lang="en-US" sz="2200" dirty="0">
                <a:latin typeface="Times New Roman" panose="02020603050405020304" pitchFamily="18" charset="0"/>
                <a:cs typeface="Times New Roman" panose="02020603050405020304" pitchFamily="18" charset="0"/>
              </a:rPr>
              <a:t>. Many of the elements of data science have been developed in related fields such as machine learning and data mining</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Data science is the study of data to extract meaningful insights for business.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648"/>
            <a:ext cx="8596668" cy="817266"/>
          </a:xfrm>
        </p:spPr>
        <p:txBody>
          <a:bodyPr>
            <a:normAutofit/>
          </a:bodyPr>
          <a:lstStyle/>
          <a:p>
            <a:r>
              <a:rPr lang="en-US" b="1" dirty="0" smtClean="0">
                <a:solidFill>
                  <a:srgbClr val="FFC000"/>
                </a:solidFill>
                <a:latin typeface="Times New Roman" panose="02020603050405020304" pitchFamily="18" charset="0"/>
                <a:cs typeface="Times New Roman" panose="02020603050405020304" pitchFamily="18" charset="0"/>
              </a:rPr>
              <a:t>INTRODUCTION</a:t>
            </a:r>
            <a:endParaRPr lang="en-US"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499" y="1225899"/>
            <a:ext cx="9666514" cy="5174901"/>
          </a:xfrm>
        </p:spPr>
        <p:txBody>
          <a:bodyPr>
            <a:normAutofit/>
          </a:bodyPr>
          <a:lstStyle/>
          <a:p>
            <a:pPr marL="457200" lvl="1" indent="0">
              <a:buNone/>
            </a:pPr>
            <a:endParaRPr lang="en-US" sz="2200" dirty="0" smtClean="0">
              <a:latin typeface="Times New Roman" panose="02020603050405020304" pitchFamily="18" charset="0"/>
              <a:cs typeface="Times New Roman" panose="02020603050405020304" pitchFamily="18" charset="0"/>
            </a:endParaRPr>
          </a:p>
          <a:p>
            <a:pPr marL="457200" lvl="1"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Chatbots, also known as conversational agents, are designed with the help of AI (Artificial Intelligence) software. They simulate a conversation (or a chat) with users in a natural language via messaging applications, websites, mobile apps, or phone. </a:t>
            </a:r>
          </a:p>
          <a:p>
            <a:pPr marL="457200" lvl="1"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Chatbots can be utilized for various reasons. But one fundamental reason that organizations adapt to chatbots is the reliable customer service and customer engagement.</a:t>
            </a:r>
          </a:p>
          <a:p>
            <a:pPr marL="457200" lvl="1"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Chatbots enhance user experiences and increase the value of the organization.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43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121"/>
          </a:xfrm>
        </p:spPr>
        <p:txBody>
          <a:bodyPr/>
          <a:lstStyle/>
          <a:p>
            <a:r>
              <a:rPr lang="en-US" b="1" dirty="0" smtClean="0">
                <a:solidFill>
                  <a:schemeClr val="accent4">
                    <a:lumMod val="60000"/>
                    <a:lumOff val="40000"/>
                  </a:schemeClr>
                </a:solidFill>
                <a:latin typeface="Times New Roman" panose="02020603050405020304" pitchFamily="18" charset="0"/>
                <a:cs typeface="Times New Roman" panose="02020603050405020304" pitchFamily="18" charset="0"/>
              </a:rPr>
              <a:t>Brief on ChatBots</a:t>
            </a: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113" y="1256045"/>
            <a:ext cx="10872316" cy="4785318"/>
          </a:xfrm>
        </p:spPr>
        <p:txBody>
          <a:bodyPr>
            <a:normAutofit lnSpcReduction="10000"/>
          </a:bodyPr>
          <a:lstStyle/>
          <a:p>
            <a:pPr marL="457200" lvl="1" indent="0">
              <a:buNone/>
            </a:pP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A chatbot or chatterbot is a software application used to conduct an on-line chat conversation via text or text-to-speech, in lieu of providing direct contact with a live human agent”.</a:t>
            </a:r>
          </a:p>
          <a:p>
            <a:pPr marL="457200" lvl="1" indent="0">
              <a:buNone/>
            </a:pPr>
            <a:endParaRPr lang="en-US" sz="800" dirty="0">
              <a:latin typeface="Times New Roman" panose="02020603050405020304" pitchFamily="18" charset="0"/>
              <a:cs typeface="Times New Roman" panose="02020603050405020304" pitchFamily="18" charset="0"/>
            </a:endParaRPr>
          </a:p>
          <a:p>
            <a:pPr lvl="1"/>
            <a:r>
              <a:rPr lang="en-US" sz="2200" b="1" dirty="0" smtClean="0">
                <a:latin typeface="Times New Roman" panose="02020603050405020304" pitchFamily="18" charset="0"/>
                <a:cs typeface="Times New Roman" panose="02020603050405020304" pitchFamily="18" charset="0"/>
              </a:rPr>
              <a:t>ChatBots are one of the most frequently seen AI around us in our daily life!</a:t>
            </a:r>
          </a:p>
          <a:p>
            <a:pPr lvl="1"/>
            <a:endParaRPr lang="en-US" sz="800" b="1" dirty="0" smtClean="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v"/>
            </a:pPr>
            <a:r>
              <a:rPr lang="en-US" sz="2200" dirty="0" smtClean="0">
                <a:solidFill>
                  <a:schemeClr val="tx1"/>
                </a:solidFill>
                <a:latin typeface="Times New Roman" panose="02020603050405020304" pitchFamily="18" charset="0"/>
                <a:cs typeface="Times New Roman" panose="02020603050405020304" pitchFamily="18" charset="0"/>
              </a:rPr>
              <a:t>In 1950, Alan Turning proposed what is now called the Turing test as a criterion of intelligence.</a:t>
            </a:r>
          </a:p>
          <a:p>
            <a:pPr lvl="1">
              <a:buClrTx/>
              <a:buFont typeface="Wingdings" panose="05000000000000000000" pitchFamily="2" charset="2"/>
              <a:buChar char="v"/>
            </a:pPr>
            <a:r>
              <a:rPr lang="en-US" sz="2200" dirty="0" smtClean="0">
                <a:solidFill>
                  <a:schemeClr val="tx1"/>
                </a:solidFill>
                <a:latin typeface="Times New Roman" panose="02020603050405020304" pitchFamily="18" charset="0"/>
                <a:cs typeface="Times New Roman" panose="02020603050405020304" pitchFamily="18" charset="0"/>
              </a:rPr>
              <a:t>The first chatbot was Eliza created in 1966.</a:t>
            </a:r>
          </a:p>
          <a:p>
            <a:pPr lvl="1">
              <a:buClrTx/>
            </a:pPr>
            <a:r>
              <a:rPr lang="en-US" sz="2000" dirty="0" smtClean="0">
                <a:solidFill>
                  <a:schemeClr val="tx1"/>
                </a:solidFill>
                <a:latin typeface="Times New Roman" panose="02020603050405020304" pitchFamily="18" charset="0"/>
                <a:cs typeface="Times New Roman" panose="02020603050405020304" pitchFamily="18" charset="0"/>
              </a:rPr>
              <a:t>ELIZA’S key method of operation involved the recognition of clue words of phrases in the input, and the output of the corresponding pre-prepared or pre-programmed responses that can move the conversation forward in an apparently meaningful way</a:t>
            </a:r>
          </a:p>
        </p:txBody>
      </p:sp>
    </p:spTree>
    <p:extLst>
      <p:ext uri="{BB962C8B-B14F-4D97-AF65-F5344CB8AC3E}">
        <p14:creationId xmlns:p14="http://schemas.microsoft.com/office/powerpoint/2010/main" val="429025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6976"/>
          </a:xfrm>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NEED OF CHATBOTS</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86189"/>
            <a:ext cx="8596668" cy="4755173"/>
          </a:xfrm>
        </p:spPr>
        <p:txBody>
          <a:bodyPr/>
          <a:lstStyle/>
          <a:p>
            <a:endParaRPr lang="en-US" dirty="0" smtClean="0"/>
          </a:p>
          <a:p>
            <a:pPr marL="0" indent="0">
              <a:buNone/>
            </a:pPr>
            <a:r>
              <a:rPr lang="en-US" sz="2200" dirty="0" smtClean="0">
                <a:latin typeface="Times New Roman" panose="02020603050405020304" pitchFamily="18" charset="0"/>
                <a:cs typeface="Times New Roman" panose="02020603050405020304" pitchFamily="18" charset="0"/>
              </a:rPr>
              <a:t>The applications of AI is indefinite and so is for Chatbots.</a:t>
            </a: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Several companies use chatbots for their internal and external use –</a:t>
            </a: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ounded Rectangle 3"/>
          <p:cNvSpPr/>
          <p:nvPr/>
        </p:nvSpPr>
        <p:spPr>
          <a:xfrm>
            <a:off x="677335" y="3185327"/>
            <a:ext cx="2799396" cy="47227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Messaging Apps</a:t>
            </a:r>
            <a:endParaRPr lang="en-US" dirty="0"/>
          </a:p>
        </p:txBody>
      </p:sp>
      <p:sp>
        <p:nvSpPr>
          <p:cNvPr id="5" name="Rounded Rectangle 4"/>
          <p:cNvSpPr/>
          <p:nvPr/>
        </p:nvSpPr>
        <p:spPr>
          <a:xfrm>
            <a:off x="3737988" y="3185326"/>
            <a:ext cx="2823586" cy="47227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Customer Service</a:t>
            </a:r>
            <a:endParaRPr lang="en-US" dirty="0"/>
          </a:p>
        </p:txBody>
      </p:sp>
      <p:sp>
        <p:nvSpPr>
          <p:cNvPr id="6" name="Rounded Rectangle 5"/>
          <p:cNvSpPr/>
          <p:nvPr/>
        </p:nvSpPr>
        <p:spPr>
          <a:xfrm>
            <a:off x="6822831" y="3180300"/>
            <a:ext cx="2712428" cy="47227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Company internal use</a:t>
            </a:r>
            <a:endParaRPr lang="en-US" dirty="0"/>
          </a:p>
        </p:txBody>
      </p:sp>
      <p:sp>
        <p:nvSpPr>
          <p:cNvPr id="7" name="Rounded Rectangle 6"/>
          <p:cNvSpPr/>
          <p:nvPr/>
        </p:nvSpPr>
        <p:spPr>
          <a:xfrm>
            <a:off x="677334" y="4136047"/>
            <a:ext cx="2799395" cy="15173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FB bots of companies Hike - Natasha</a:t>
            </a:r>
            <a:endParaRPr lang="en-US" dirty="0"/>
          </a:p>
        </p:txBody>
      </p:sp>
      <p:sp>
        <p:nvSpPr>
          <p:cNvPr id="8" name="Rounded Rectangle 7"/>
          <p:cNvSpPr/>
          <p:nvPr/>
        </p:nvSpPr>
        <p:spPr>
          <a:xfrm>
            <a:off x="3737988" y="4136046"/>
            <a:ext cx="2823585" cy="15173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Swiggy Bot, </a:t>
            </a:r>
          </a:p>
          <a:p>
            <a:pPr algn="ctr"/>
            <a:r>
              <a:rPr lang="en-US" dirty="0" smtClean="0"/>
              <a:t>Zomato Bot, Vogo Bot</a:t>
            </a:r>
            <a:endParaRPr lang="en-US" dirty="0"/>
          </a:p>
        </p:txBody>
      </p:sp>
      <p:sp>
        <p:nvSpPr>
          <p:cNvPr id="9" name="Rounded Rectangle 8"/>
          <p:cNvSpPr/>
          <p:nvPr/>
        </p:nvSpPr>
        <p:spPr>
          <a:xfrm>
            <a:off x="6893169" y="4136047"/>
            <a:ext cx="2642090" cy="15173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Internal HR bot, Internal Finance tool bot</a:t>
            </a:r>
            <a:endParaRPr lang="en-US" dirty="0"/>
          </a:p>
        </p:txBody>
      </p:sp>
    </p:spTree>
    <p:extLst>
      <p:ext uri="{BB962C8B-B14F-4D97-AF65-F5344CB8AC3E}">
        <p14:creationId xmlns:p14="http://schemas.microsoft.com/office/powerpoint/2010/main" val="351911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lstStyle/>
          <a:p>
            <a:r>
              <a:rPr lang="en-US" b="1" dirty="0" smtClean="0">
                <a:solidFill>
                  <a:srgbClr val="A759A9"/>
                </a:solidFill>
                <a:latin typeface="Times New Roman" panose="02020603050405020304" pitchFamily="18" charset="0"/>
                <a:cs typeface="Times New Roman" panose="02020603050405020304" pitchFamily="18" charset="0"/>
              </a:rPr>
              <a:t>Types of ChatBots</a:t>
            </a:r>
            <a:endParaRPr lang="en-US" b="1" dirty="0">
              <a:solidFill>
                <a:srgbClr val="A759A9"/>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57011"/>
            <a:ext cx="8596668" cy="4584351"/>
          </a:xfrm>
        </p:spPr>
        <p:txBody>
          <a:bodyPr>
            <a:normAutofit/>
          </a:bodyPr>
          <a:lstStyle/>
          <a:p>
            <a:endParaRPr lang="en-US" sz="800" dirty="0" smtClean="0"/>
          </a:p>
          <a:p>
            <a:r>
              <a:rPr lang="en-US" sz="2200" b="1" dirty="0" smtClean="0">
                <a:solidFill>
                  <a:srgbClr val="0070C0"/>
                </a:solidFill>
                <a:latin typeface="Times New Roman" panose="02020603050405020304" pitchFamily="18" charset="0"/>
                <a:cs typeface="Times New Roman" panose="02020603050405020304" pitchFamily="18" charset="0"/>
              </a:rPr>
              <a:t>Simple chatbots </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Simple chatbots have limited capabilities, and are usually called </a:t>
            </a:r>
            <a:r>
              <a:rPr lang="en-US" sz="2000" b="1" dirty="0" smtClean="0">
                <a:latin typeface="Times New Roman" panose="02020603050405020304" pitchFamily="18" charset="0"/>
                <a:cs typeface="Times New Roman" panose="02020603050405020304" pitchFamily="18" charset="0"/>
              </a:rPr>
              <a:t>rule-based bots</a:t>
            </a:r>
            <a:r>
              <a:rPr lang="en-US" sz="2000" dirty="0" smtClean="0">
                <a:latin typeface="Times New Roman" panose="02020603050405020304" pitchFamily="18" charset="0"/>
                <a:cs typeface="Times New Roman" panose="02020603050405020304" pitchFamily="18" charset="0"/>
              </a:rPr>
              <a:t>. They are task-specific.</a:t>
            </a:r>
          </a:p>
          <a:p>
            <a:r>
              <a:rPr lang="en-US" sz="2200" b="1" dirty="0" smtClean="0">
                <a:solidFill>
                  <a:srgbClr val="0070C0"/>
                </a:solidFill>
                <a:latin typeface="Times New Roman" panose="02020603050405020304" pitchFamily="18" charset="0"/>
                <a:cs typeface="Times New Roman" panose="02020603050405020304" pitchFamily="18" charset="0"/>
              </a:rPr>
              <a:t>Smart chatbots  </a:t>
            </a:r>
            <a:r>
              <a:rPr lang="en-US" sz="2200" dirty="0" smtClean="0">
                <a:latin typeface="Times New Roman" panose="02020603050405020304" pitchFamily="18" charset="0"/>
                <a:cs typeface="Times New Roman" panose="02020603050405020304" pitchFamily="18" charset="0"/>
              </a:rPr>
              <a:t>–  AI enabled smart chatbots are designed to simulate near-human interactions with customers.</a:t>
            </a:r>
          </a:p>
          <a:p>
            <a:r>
              <a:rPr lang="en-US" sz="2200" b="1" dirty="0" smtClean="0">
                <a:solidFill>
                  <a:srgbClr val="0070C0"/>
                </a:solidFill>
                <a:latin typeface="Times New Roman" panose="02020603050405020304" pitchFamily="18" charset="0"/>
                <a:cs typeface="Times New Roman" panose="02020603050405020304" pitchFamily="18" charset="0"/>
              </a:rPr>
              <a:t>Hybrid chatbots </a:t>
            </a:r>
            <a:r>
              <a:rPr lang="en-US" sz="2200" dirty="0" smtClean="0">
                <a:latin typeface="Times New Roman" panose="02020603050405020304" pitchFamily="18" charset="0"/>
                <a:cs typeface="Times New Roman" panose="02020603050405020304" pitchFamily="18" charset="0"/>
              </a:rPr>
              <a:t>– They are a combination of simple and smart chatbots.</a:t>
            </a:r>
            <a:endParaRPr lang="en-US" sz="800" dirty="0" smtClean="0">
              <a:latin typeface="Times New Roman" panose="02020603050405020304" pitchFamily="18" charset="0"/>
              <a:cs typeface="Times New Roman" panose="02020603050405020304" pitchFamily="18" charset="0"/>
            </a:endParaRPr>
          </a:p>
          <a:p>
            <a:r>
              <a:rPr lang="en-US" sz="2200" b="1" dirty="0" smtClean="0">
                <a:solidFill>
                  <a:srgbClr val="0070C0"/>
                </a:solidFill>
                <a:latin typeface="Times New Roman" panose="02020603050405020304" pitchFamily="18" charset="0"/>
                <a:cs typeface="Times New Roman" panose="02020603050405020304" pitchFamily="18" charset="0"/>
              </a:rPr>
              <a:t>Social Messaging Chatbots - </a:t>
            </a:r>
            <a:r>
              <a:rPr lang="en-US" sz="2200" dirty="0">
                <a:latin typeface="Times New Roman" panose="02020603050405020304" pitchFamily="18" charset="0"/>
                <a:cs typeface="Times New Roman" panose="02020603050405020304" pitchFamily="18" charset="0"/>
              </a:rPr>
              <a:t>Social chatbots or intelligent dialogue systems have the capability to engage in conversations with humans.</a:t>
            </a:r>
            <a:endParaRPr lang="en-US" sz="2200" b="1" dirty="0" smtClean="0">
              <a:solidFill>
                <a:srgbClr val="0070C0"/>
              </a:solidFill>
              <a:latin typeface="Times New Roman" panose="02020603050405020304" pitchFamily="18" charset="0"/>
              <a:cs typeface="Times New Roman" panose="02020603050405020304" pitchFamily="18" charset="0"/>
            </a:endParaRPr>
          </a:p>
          <a:p>
            <a:r>
              <a:rPr lang="en-US" sz="2200" b="1" dirty="0" smtClean="0">
                <a:solidFill>
                  <a:srgbClr val="0070C0"/>
                </a:solidFill>
                <a:latin typeface="Times New Roman" panose="02020603050405020304" pitchFamily="18" charset="0"/>
                <a:cs typeface="Times New Roman" panose="02020603050405020304" pitchFamily="18" charset="0"/>
              </a:rPr>
              <a:t>Menu based chatbots - </a:t>
            </a:r>
            <a:r>
              <a:rPr lang="en-US" sz="2200" dirty="0">
                <a:latin typeface="Times New Roman" panose="02020603050405020304" pitchFamily="18" charset="0"/>
                <a:cs typeface="Times New Roman" panose="02020603050405020304" pitchFamily="18" charset="0"/>
              </a:rPr>
              <a:t>As the name suggests, these chatbots offer the user to choose from several options, presented in the form of menus or </a:t>
            </a:r>
            <a:r>
              <a:rPr lang="en-US" sz="2200" dirty="0" smtClean="0">
                <a:latin typeface="Times New Roman" panose="02020603050405020304" pitchFamily="18" charset="0"/>
                <a:cs typeface="Times New Roman" panose="02020603050405020304" pitchFamily="18" charset="0"/>
              </a:rPr>
              <a:t>buttons.</a:t>
            </a:r>
            <a:endParaRPr lang="en-US" sz="2200" dirty="0" smtClean="0">
              <a:solidFill>
                <a:srgbClr val="0070C0"/>
              </a:solidFill>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33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1596"/>
            <a:ext cx="8596668" cy="1598804"/>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RULE BASED VS SELF LEARNING </a:t>
            </a:r>
            <a:br>
              <a:rPr lang="en-US" b="1" dirty="0" smtClean="0">
                <a:solidFill>
                  <a:srgbClr val="00206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CHATBOTS</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Technical infrastructure for bo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819" y="1527349"/>
            <a:ext cx="10259367" cy="504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7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224</TotalTime>
  <Words>392</Words>
  <Application>Microsoft Office PowerPoint</Application>
  <PresentationFormat>Widescreen</PresentationFormat>
  <Paragraphs>141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Times New Roman</vt:lpstr>
      <vt:lpstr>Trebuchet MS</vt:lpstr>
      <vt:lpstr>Wingdings</vt:lpstr>
      <vt:lpstr>Wingdings 3</vt:lpstr>
      <vt:lpstr>Facet</vt:lpstr>
      <vt:lpstr>CHAT BOT</vt:lpstr>
      <vt:lpstr>CHATBOT</vt:lpstr>
      <vt:lpstr>CONTENTS </vt:lpstr>
      <vt:lpstr>ABSTRACT</vt:lpstr>
      <vt:lpstr>INTRODUCTION</vt:lpstr>
      <vt:lpstr>Brief on ChatBots</vt:lpstr>
      <vt:lpstr>NEED OF CHATBOTS</vt:lpstr>
      <vt:lpstr>Types of ChatBots</vt:lpstr>
      <vt:lpstr>RULE BASED VS SELF LEARNING  CHATBOTS</vt:lpstr>
      <vt:lpstr>WORKING OF CHATBOT </vt:lpstr>
      <vt:lpstr>  ChatBot using Python </vt:lpstr>
      <vt:lpstr>Python Code for Rule-Based chatbot</vt:lpstr>
      <vt:lpstr>Running and Executing chatbot: </vt:lpstr>
      <vt:lpstr>Executing</vt:lpstr>
      <vt:lpstr>PowerPoint Presentation</vt:lpstr>
      <vt:lpstr>Advantages</vt:lpstr>
      <vt:lpstr>DRAWBACKS</vt:lpstr>
      <vt:lpstr>CHATBOT ARCHITECTURE</vt:lpstr>
      <vt:lpstr>UML DIAGRAMS USED IN DESIGN</vt:lpstr>
      <vt:lpstr>DATA FLOW DIAGRAM</vt:lpstr>
      <vt:lpstr>Level – 1 DFD</vt:lpstr>
      <vt:lpstr>USECASE DIAGRAM</vt:lpstr>
      <vt:lpstr>CLASS DIAGRAM</vt:lpstr>
      <vt:lpstr>SEQUENCE DIAGRAM</vt:lpstr>
      <vt:lpstr>ACTIVITY DIAGRAM</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Krishna</dc:creator>
  <cp:lastModifiedBy>Rama Krishna</cp:lastModifiedBy>
  <cp:revision>24</cp:revision>
  <dcterms:created xsi:type="dcterms:W3CDTF">2022-11-17T13:53:23Z</dcterms:created>
  <dcterms:modified xsi:type="dcterms:W3CDTF">2022-11-17T17:38:09Z</dcterms:modified>
</cp:coreProperties>
</file>