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78" r:id="rId5"/>
    <p:sldId id="261" r:id="rId6"/>
    <p:sldId id="280" r:id="rId7"/>
    <p:sldId id="294" r:id="rId8"/>
    <p:sldId id="295" r:id="rId10"/>
    <p:sldId id="316" r:id="rId11"/>
    <p:sldId id="310" r:id="rId12"/>
    <p:sldId id="317" r:id="rId13"/>
    <p:sldId id="318" r:id="rId14"/>
    <p:sldId id="319" r:id="rId15"/>
    <p:sldId id="320" r:id="rId16"/>
    <p:sldId id="281" r:id="rId17"/>
    <p:sldId id="321" r:id="rId18"/>
    <p:sldId id="322" r:id="rId19"/>
    <p:sldId id="282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1232A-132E-4C39-8A49-4FFF38538A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8454-3B66-4B77-90B3-0605BA62B4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FA67-4F24-42D8-B4C4-A62A48AD9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9953" y="1207606"/>
            <a:ext cx="48952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技术中台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后端二组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9952" y="2353056"/>
            <a:ext cx="93478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后端开发工程师一孙树伟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季度汇报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063" y="3797593"/>
            <a:ext cx="61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Education creates a better life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2" y="4943043"/>
            <a:ext cx="1947676" cy="5882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调度系统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099820"/>
            <a:ext cx="11582400" cy="3067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2230" y="27476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9440" y="27476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一次优化后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94800" y="27476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二次优化后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2620" y="4352290"/>
            <a:ext cx="108051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优化前因为不兼容历史业务返回值导致重试次数过多，每天任务</a:t>
            </a:r>
            <a:r>
              <a:rPr lang="en-US" altLang="zh-CN"/>
              <a:t>60W</a:t>
            </a:r>
            <a:r>
              <a:rPr lang="zh-CN" altLang="en-US"/>
              <a:t>，有</a:t>
            </a:r>
            <a:r>
              <a:rPr lang="en-US" altLang="zh-CN"/>
              <a:t>20W</a:t>
            </a:r>
            <a:r>
              <a:rPr lang="zh-CN" altLang="en-US"/>
              <a:t>的任务重试</a:t>
            </a:r>
            <a:r>
              <a:rPr lang="en-US" altLang="zh-CN"/>
              <a:t>6</a:t>
            </a:r>
            <a:r>
              <a:rPr lang="zh-CN" altLang="en-US"/>
              <a:t>次，相当于每天</a:t>
            </a:r>
            <a:endParaRPr lang="zh-CN" altLang="en-US"/>
          </a:p>
          <a:p>
            <a:r>
              <a:rPr lang="zh-CN" altLang="en-US"/>
              <a:t>处理了</a:t>
            </a:r>
            <a:r>
              <a:rPr lang="en-US" altLang="zh-CN"/>
              <a:t>180W</a:t>
            </a:r>
            <a:r>
              <a:rPr lang="zh-CN" altLang="en-US"/>
              <a:t>的任务量，且存在重复通知业务侧的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优化后既使调度系统压力减小也使业务侧压力减小，整体性能</a:t>
            </a:r>
            <a:r>
              <a:rPr lang="zh-CN" altLang="en-US"/>
              <a:t>得到提升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006475" y="1692910"/>
            <a:ext cx="4495165" cy="119824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529070" y="1790065"/>
            <a:ext cx="458470" cy="9956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调度系统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1042035"/>
            <a:ext cx="7880985" cy="234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895" y="3496310"/>
            <a:ext cx="11155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目前存在的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截止到晨读订阅功能上线前一切都很美好，晨读的大量并发</a:t>
            </a:r>
            <a:r>
              <a:rPr lang="zh-CN" altLang="en-US"/>
              <a:t>任务暴露了调度系统应对高并发场景能力的不足，</a:t>
            </a:r>
            <a:endParaRPr lang="zh-CN" altLang="en-US"/>
          </a:p>
          <a:p>
            <a:r>
              <a:rPr lang="zh-CN" altLang="en-US"/>
              <a:t>主要瓶颈在数据库，创建任务更新任务状态等操作完全与数据库耦合在一起导致</a:t>
            </a:r>
            <a:r>
              <a:rPr lang="zh-CN" altLang="en-US"/>
              <a:t>能力不足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短期策略：抽离补偿机制，异步创建任务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长期策略：使用</a:t>
            </a:r>
            <a:r>
              <a:rPr lang="en-US" altLang="zh-CN"/>
              <a:t>fastapi</a:t>
            </a:r>
            <a:r>
              <a:rPr lang="zh-CN" altLang="en-US"/>
              <a:t>重构或引入</a:t>
            </a:r>
            <a:r>
              <a:rPr lang="en-US" altLang="zh-CN"/>
              <a:t>celery</a:t>
            </a:r>
            <a:r>
              <a:rPr lang="zh-CN" altLang="en-US"/>
              <a:t>二次开发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数据中心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35" y="1241425"/>
            <a:ext cx="7621270" cy="1210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110" y="2549525"/>
            <a:ext cx="1112012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针对运营数据</a:t>
            </a:r>
            <a:r>
              <a:rPr lang="zh-CN" altLang="en-US"/>
              <a:t>面板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合并零散</a:t>
            </a:r>
            <a:r>
              <a:rPr lang="en-US" altLang="zh-CN"/>
              <a:t>sql</a:t>
            </a:r>
            <a:r>
              <a:rPr lang="zh-CN" altLang="en-US"/>
              <a:t>并发请求提升接口响应时间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提供</a:t>
            </a:r>
            <a:r>
              <a:rPr lang="en-US" altLang="zh-CN"/>
              <a:t>sql</a:t>
            </a:r>
            <a:r>
              <a:rPr lang="zh-CN" altLang="en-US"/>
              <a:t>通用合并方法（如group_concat，concat_ws</a:t>
            </a:r>
            <a:r>
              <a:rPr lang="zh-CN" altLang="en-US"/>
              <a:t>等）替代</a:t>
            </a:r>
            <a:r>
              <a:rPr lang="en-US" altLang="zh-CN"/>
              <a:t>panda</a:t>
            </a:r>
            <a:r>
              <a:rPr lang="zh-CN" altLang="en-US"/>
              <a:t>的</a:t>
            </a:r>
            <a:r>
              <a:rPr lang="en-US" altLang="zh-CN"/>
              <a:t>merge</a:t>
            </a:r>
            <a:r>
              <a:rPr lang="zh-CN" altLang="en-US"/>
              <a:t>方法提升查询速度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去除</a:t>
            </a:r>
            <a:r>
              <a:rPr lang="en-US" altLang="zh-CN"/>
              <a:t>bitmap</a:t>
            </a:r>
            <a:r>
              <a:rPr lang="zh-CN" altLang="en-US"/>
              <a:t>类型数据提升数据查询速度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目前已经使用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方案使接口响应速度从</a:t>
            </a:r>
            <a:r>
              <a:rPr lang="en-US" altLang="zh-CN"/>
              <a:t>12s</a:t>
            </a:r>
            <a:r>
              <a:rPr lang="zh-CN" altLang="en-US"/>
              <a:t>提升到</a:t>
            </a:r>
            <a:r>
              <a:rPr lang="en-US" altLang="zh-CN"/>
              <a:t>5s</a:t>
            </a:r>
            <a:r>
              <a:rPr lang="zh-CN" altLang="en-US"/>
              <a:t>，方案</a:t>
            </a:r>
            <a:r>
              <a:rPr lang="en-US" altLang="zh-CN"/>
              <a:t>2</a:t>
            </a:r>
            <a:r>
              <a:rPr lang="zh-CN" altLang="en-US"/>
              <a:t>经验证可使接口响应速度从</a:t>
            </a:r>
            <a:r>
              <a:rPr lang="en-US" altLang="zh-CN"/>
              <a:t>5s</a:t>
            </a:r>
            <a:r>
              <a:rPr lang="zh-CN" altLang="en-US"/>
              <a:t>提升到</a:t>
            </a:r>
            <a:r>
              <a:rPr lang="en-US" altLang="zh-CN"/>
              <a:t>2</a:t>
            </a:r>
            <a:r>
              <a:rPr lang="en-US" altLang="zh-CN"/>
              <a:t>s</a:t>
            </a:r>
            <a:r>
              <a:rPr lang="zh-CN" altLang="en-US"/>
              <a:t>，待导入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数据中心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4735" y="1214120"/>
            <a:ext cx="485711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团队解决</a:t>
            </a:r>
            <a:r>
              <a:rPr lang="en-US" altLang="zh-CN"/>
              <a:t>log</a:t>
            </a:r>
            <a:r>
              <a:rPr lang="zh-CN" altLang="en-US"/>
              <a:t>相关</a:t>
            </a:r>
            <a:r>
              <a:rPr lang="zh-CN" altLang="en-US">
                <a:sym typeface="+mn-ea"/>
              </a:rPr>
              <a:t>报错</a:t>
            </a:r>
            <a:r>
              <a:rPr lang="zh-CN" altLang="en-US"/>
              <a:t>群报错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已解决：</a:t>
            </a:r>
            <a:endParaRPr lang="zh-CN" altLang="en-US"/>
          </a:p>
          <a:p>
            <a:pPr algn="l"/>
            <a:r>
              <a:rPr lang="en-US" altLang="zh-CN"/>
              <a:t>1.学习数据添加数为0的报错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2.主键冲突</a:t>
            </a:r>
            <a:r>
              <a:rPr lang="zh-CN" altLang="en-US"/>
              <a:t>的报错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3.脚本聚合数据存在数据不匹配情况bug的修复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处理中：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学员分析模块</a:t>
            </a:r>
            <a:r>
              <a:rPr lang="en-US" altLang="zh-CN"/>
              <a:t>存在死锁问题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连接池连接报错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710204" y="1573328"/>
            <a:ext cx="3940367" cy="3940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78" y="1358735"/>
            <a:ext cx="4032045" cy="3973744"/>
          </a:xfrm>
          <a:prstGeom prst="ellipse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297688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问题与</a:t>
            </a: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不足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7585" y="1623695"/>
            <a:ext cx="1029081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运营数据面板相关需求延期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/>
              <a:t>数据组排期撞期，导致数据提供数据时间比预期时间晚，对接数据时改动</a:t>
            </a:r>
            <a:r>
              <a:rPr lang="zh-CN" altLang="en-US"/>
              <a:t>较多导致需求</a:t>
            </a:r>
            <a:r>
              <a:rPr lang="zh-CN" altLang="en-US"/>
              <a:t>延期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/>
              <a:t>解决：后续排期增加与数据组联调时间，并应提前与数据组沟通好相关细节防止</a:t>
            </a:r>
            <a:r>
              <a:rPr lang="zh-CN" altLang="en-US"/>
              <a:t>延期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运营数据面板上线后问题</a:t>
            </a:r>
            <a:r>
              <a:rPr lang="zh-CN" altLang="en-US"/>
              <a:t>较多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/>
              <a:t>测试环境没有</a:t>
            </a:r>
            <a:r>
              <a:rPr lang="en-US" altLang="zh-CN"/>
              <a:t>doris</a:t>
            </a:r>
            <a:r>
              <a:rPr lang="zh-CN" altLang="en-US"/>
              <a:t>环境，只能上线测试，改动</a:t>
            </a:r>
            <a:r>
              <a:rPr lang="zh-CN" altLang="en-US"/>
              <a:t>较多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>
                <a:sym typeface="+mn-ea"/>
              </a:rPr>
              <a:t>线上问题主要涉及到公式</a:t>
            </a:r>
            <a:r>
              <a:rPr lang="zh-CN" altLang="en-US">
                <a:sym typeface="+mn-ea"/>
              </a:rPr>
              <a:t>配置数据准确性问题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/>
              <a:t>解决：目前已经有</a:t>
            </a:r>
            <a:r>
              <a:rPr lang="en-US" altLang="zh-CN"/>
              <a:t>doris</a:t>
            </a:r>
            <a:r>
              <a:rPr lang="zh-CN" altLang="en-US"/>
              <a:t>环境，但与线上仍有差异性，没有相关数据同步机制，需要推动继续导入，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且上线前不能以可以出数据为目的，相关同步机制的数据准确性也要</a:t>
            </a:r>
            <a:r>
              <a:rPr lang="zh-CN" altLang="en-US"/>
              <a:t>有保证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3201035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Q1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季度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" y="0"/>
            <a:ext cx="1218899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9106" y="789182"/>
            <a:ext cx="320103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Q1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季度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8705" y="1922145"/>
            <a:ext cx="54330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优化迭代调度系统</a:t>
            </a:r>
            <a:r>
              <a:rPr lang="en-US" altLang="zh-CN"/>
              <a:t>,</a:t>
            </a:r>
            <a:r>
              <a:rPr lang="zh-CN" altLang="en-US"/>
              <a:t>拆分调度系统与数据库的</a:t>
            </a:r>
            <a:r>
              <a:rPr lang="zh-CN" altLang="en-US"/>
              <a:t>紧耦合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增加调度系统并发</a:t>
            </a:r>
            <a:r>
              <a:rPr lang="zh-CN" altLang="en-US"/>
              <a:t>能力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3470" y="3084195"/>
            <a:ext cx="3096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下载中心上线进入使用</a:t>
            </a:r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3470" y="3969385"/>
            <a:ext cx="538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持续优化数据相关接口性能，进一步提升查询</a:t>
            </a:r>
            <a:r>
              <a:rPr lang="zh-CN" altLang="en-US"/>
              <a:t>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3470" y="4854575"/>
            <a:ext cx="6202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同步系统相关优化（高峰期经常</a:t>
            </a:r>
            <a:r>
              <a:rPr lang="en-US" altLang="zh-CN"/>
              <a:t>503</a:t>
            </a:r>
            <a:r>
              <a:rPr lang="zh-CN" altLang="en-US"/>
              <a:t>，稳定性，准确性</a:t>
            </a:r>
            <a:r>
              <a:rPr lang="zh-CN" altLang="en-US"/>
              <a:t>等）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3470" y="5739765"/>
            <a:ext cx="6297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增加数据团队</a:t>
            </a:r>
            <a:r>
              <a:rPr lang="zh-CN" altLang="en-US"/>
              <a:t>战斗力，</a:t>
            </a:r>
            <a:r>
              <a:rPr lang="zh-CN" altLang="en-US"/>
              <a:t>拥有高效完成需求与处理问题的</a:t>
            </a:r>
            <a:r>
              <a:rPr lang="zh-CN" altLang="en-US"/>
              <a:t>能力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3063" y="3797593"/>
            <a:ext cx="613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Education creates a better life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2" y="4943043"/>
            <a:ext cx="1947676" cy="5882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8052" y="1969646"/>
            <a:ext cx="3078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</a:t>
            </a:r>
            <a:endParaRPr lang="zh-CN" altLang="en-US" sz="54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875" y="1668780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en-US" altLang="zh-CN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895" y="3455035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Q4季度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875" y="2592705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"/>
            </a:pP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OKR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895" y="4317365"/>
            <a:ext cx="685101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 algn="l">
              <a:lnSpc>
                <a:spcPct val="11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28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28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241808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回顾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87" name="椭圆 86"/>
          <p:cNvSpPr/>
          <p:nvPr/>
        </p:nvSpPr>
        <p:spPr>
          <a:xfrm>
            <a:off x="6710204" y="1573328"/>
            <a:ext cx="3940367" cy="3940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78" y="1358735"/>
            <a:ext cx="4032045" cy="3973744"/>
          </a:xfrm>
          <a:prstGeom prst="ellipse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4090" y="1573530"/>
            <a:ext cx="58070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运营数据v1.8.0</a:t>
            </a:r>
            <a:r>
              <a:rPr lang="en-US" altLang="zh-CN"/>
              <a:t>~v1.8.5</a:t>
            </a:r>
            <a:r>
              <a:rPr lang="zh-CN" altLang="en-US"/>
              <a:t>开发</a:t>
            </a:r>
            <a:r>
              <a:rPr lang="en-US" altLang="zh-CN"/>
              <a:t>,</a:t>
            </a:r>
            <a:r>
              <a:rPr lang="zh-CN" altLang="en-US"/>
              <a:t>累计增加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zh-CN" altLang="en-US"/>
              <a:t>指标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教学工具</a:t>
            </a:r>
            <a:r>
              <a:rPr lang="en-US" altLang="zh-CN"/>
              <a:t>,</a:t>
            </a:r>
            <a:r>
              <a:rPr lang="zh-CN" altLang="en-US"/>
              <a:t>数据统计相关</a:t>
            </a:r>
            <a:r>
              <a:rPr lang="zh-CN" altLang="en-US"/>
              <a:t>功能迭代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调度系统优化</a:t>
            </a:r>
            <a:r>
              <a:rPr lang="en-US" altLang="zh-CN"/>
              <a:t>,</a:t>
            </a:r>
            <a:r>
              <a:rPr lang="zh-CN" altLang="en-US"/>
              <a:t>增加各个业务返回值兼容并优化补偿</a:t>
            </a:r>
            <a:r>
              <a:rPr lang="zh-CN" altLang="en-US"/>
              <a:t>机制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下载中心开发</a:t>
            </a:r>
            <a:r>
              <a:rPr lang="en-US" altLang="zh-CN"/>
              <a:t>,</a:t>
            </a:r>
            <a:r>
              <a:rPr lang="zh-CN" altLang="en-US"/>
              <a:t>目前进度</a:t>
            </a:r>
            <a:r>
              <a:rPr lang="en-US" altLang="zh-CN"/>
              <a:t>90%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" y="0"/>
            <a:ext cx="1218899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4" name="矩形 3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48764" y="3010643"/>
            <a:ext cx="2475230" cy="835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OKR</a:t>
            </a:r>
            <a:r>
              <a:rPr lang="zh-CN" altLang="en-US" sz="4400" dirty="0" smtClean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指标</a:t>
            </a:r>
            <a:endParaRPr lang="zh-CN" altLang="en-US" sz="4400" dirty="0" smtClean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598" y="298384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pc="1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en-US" altLang="zh-CN" spc="1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92822" y="492513"/>
            <a:ext cx="3482341" cy="521971"/>
            <a:chOff x="409294" y="431639"/>
            <a:chExt cx="1767067" cy="332890"/>
          </a:xfrm>
        </p:grpSpPr>
        <p:sp>
          <p:nvSpPr>
            <p:cNvPr id="15" name="Rectangle 8"/>
            <p:cNvSpPr/>
            <p:nvPr/>
          </p:nvSpPr>
          <p:spPr>
            <a:xfrm>
              <a:off x="409294" y="431639"/>
              <a:ext cx="1767067" cy="332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685800" eaLnBrk="1" hangingPunct="1">
                <a:spcBef>
                  <a:spcPct val="0"/>
                </a:spcBef>
                <a:buNone/>
              </a:pPr>
              <a:r>
                <a:rPr kumimoji="0"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kumimoji="0" lang="zh-CN" altLang="en-US" sz="2800" dirty="0">
                  <a:solidFill>
                    <a:srgbClr val="3536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KR指标</a:t>
              </a:r>
              <a:r>
                <a:rPr kumimoji="0" lang="en-US" altLang="zh-CN" sz="2800" dirty="0">
                  <a:solidFill>
                    <a:srgbClr val="3536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0" lang="zh-CN" altLang="en-US" sz="2800" dirty="0">
                  <a:solidFill>
                    <a:srgbClr val="3536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r>
                <a:rPr kumimoji="0" lang="zh-CN" altLang="en-US" sz="2800" dirty="0">
                  <a:solidFill>
                    <a:srgbClr val="3536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endParaRPr kumimoji="0"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18996" y="631310"/>
              <a:ext cx="53399" cy="53399"/>
            </a:xfrm>
            <a:prstGeom prst="ellipse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图片 24" descr="资源 1@3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0" y="6440170"/>
            <a:ext cx="1466850" cy="2038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66724" y="539750"/>
            <a:ext cx="66675" cy="374650"/>
            <a:chOff x="457199" y="539750"/>
            <a:chExt cx="66675" cy="374650"/>
          </a:xfrm>
        </p:grpSpPr>
        <p:sp>
          <p:nvSpPr>
            <p:cNvPr id="21" name="矩形 20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57935"/>
            <a:ext cx="10483850" cy="5031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  <a:endParaRPr lang="en-US" altLang="zh-CN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1132840"/>
            <a:ext cx="7629525" cy="18307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zh-CN" altLang="en-US"/>
              <a:t>中心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471545"/>
            <a:ext cx="7035800" cy="22650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338695" y="2215515"/>
            <a:ext cx="4526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通过与腾讯云的存储桶对接，并增加权限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校验和下载日志收集，收拢当前的导出功能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并且可下载朔源，</a:t>
            </a:r>
            <a:r>
              <a:rPr lang="zh-CN" altLang="en-US">
                <a:sym typeface="+mn-ea"/>
              </a:rPr>
              <a:t>可保障数据的安全与高效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  <a:endParaRPr lang="en-US" altLang="zh-CN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2335" y="4361180"/>
            <a:ext cx="785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整体进度完成</a:t>
            </a:r>
            <a:r>
              <a:rPr lang="en-US" altLang="zh-CN"/>
              <a:t>80%</a:t>
            </a:r>
            <a:r>
              <a:rPr lang="zh-CN" altLang="en-US"/>
              <a:t>，预计再</a:t>
            </a:r>
            <a:r>
              <a:rPr lang="zh-CN" altLang="en-US"/>
              <a:t>需一周时间可完成整体开发，争取在年前正式</a:t>
            </a:r>
            <a:r>
              <a:rPr lang="zh-CN" altLang="en-US"/>
              <a:t>上线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65" y="1172845"/>
            <a:ext cx="7270750" cy="2668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zh-CN" altLang="en-US"/>
              <a:t>中心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" y="0"/>
            <a:ext cx="12188991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57199" y="539750"/>
            <a:ext cx="66675" cy="374650"/>
            <a:chOff x="457199" y="539750"/>
            <a:chExt cx="66675" cy="374650"/>
          </a:xfrm>
        </p:grpSpPr>
        <p:sp>
          <p:nvSpPr>
            <p:cNvPr id="12" name="矩形 11"/>
            <p:cNvSpPr/>
            <p:nvPr/>
          </p:nvSpPr>
          <p:spPr>
            <a:xfrm>
              <a:off x="457199" y="539750"/>
              <a:ext cx="66675" cy="374650"/>
            </a:xfrm>
            <a:prstGeom prst="rect">
              <a:avLst/>
            </a:prstGeom>
            <a:solidFill>
              <a:srgbClr val="FFD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7199" y="654050"/>
              <a:ext cx="66675" cy="260350"/>
            </a:xfrm>
            <a:prstGeom prst="rect">
              <a:avLst/>
            </a:prstGeom>
            <a:solidFill>
              <a:srgbClr val="FC4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56844" y="45667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2800" dirty="0">
                <a:solidFill>
                  <a:srgbClr val="35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800" dirty="0">
              <a:solidFill>
                <a:srgbClr val="35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70" y="377017"/>
            <a:ext cx="1065215" cy="316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2175" y="5461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调度系统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111885"/>
            <a:ext cx="8705850" cy="2352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145" y="3993515"/>
            <a:ext cx="78974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增加了补偿打点与补偿容错机制，防止补偿机制崩溃且可追溯历史补偿</a:t>
            </a:r>
            <a:r>
              <a:rPr lang="zh-CN" altLang="en-US"/>
              <a:t>任务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增加兼容历史业务不规范的返回值，防止重试次数过多浪费</a:t>
            </a:r>
            <a:r>
              <a:rPr lang="zh-CN" altLang="en-US"/>
              <a:t>性能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压测调度系统，对调度系统瓶颈有所了解，</a:t>
            </a:r>
            <a:r>
              <a:rPr lang="zh-CN" altLang="en-US"/>
              <a:t>针对性优化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168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微软雅黑 Light</vt:lpstr>
      <vt:lpstr>Wingdings</vt:lpstr>
      <vt:lpstr>Impact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shifang</dc:creator>
  <cp:lastModifiedBy>shifang</cp:lastModifiedBy>
  <cp:revision>23</cp:revision>
  <dcterms:created xsi:type="dcterms:W3CDTF">2021-06-07T07:13:00Z</dcterms:created>
  <dcterms:modified xsi:type="dcterms:W3CDTF">2022-01-12T04:04:31Z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9A0AF9B9EAF844EB83ACCFC5ECC934B3</vt:lpwstr>
  </property>
  <property fmtid="{D5CDD505-2E9C-101B-9397-08002B2CF9AE}" pid="3" name="KSOProductBuildVer">
    <vt:lpwstr>2052-11.1.0.11115</vt:lpwstr>
  </property>
</Properties>
</file>