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74" r:id="rId2"/>
    <p:sldMasterId id="2147483687" r:id="rId3"/>
  </p:sldMasterIdLst>
  <p:notesMasterIdLst>
    <p:notesMasterId r:id="rId76"/>
  </p:notesMasterIdLst>
  <p:handoutMasterIdLst>
    <p:handoutMasterId r:id="rId77"/>
  </p:handoutMasterIdLst>
  <p:sldIdLst>
    <p:sldId id="2004" r:id="rId4"/>
    <p:sldId id="2043" r:id="rId5"/>
    <p:sldId id="2261" r:id="rId6"/>
    <p:sldId id="2262" r:id="rId7"/>
    <p:sldId id="2265" r:id="rId8"/>
    <p:sldId id="2274" r:id="rId9"/>
    <p:sldId id="2275" r:id="rId10"/>
    <p:sldId id="2276" r:id="rId11"/>
    <p:sldId id="2277" r:id="rId12"/>
    <p:sldId id="2278" r:id="rId13"/>
    <p:sldId id="2279" r:id="rId14"/>
    <p:sldId id="2280" r:id="rId15"/>
    <p:sldId id="2281" r:id="rId16"/>
    <p:sldId id="2282" r:id="rId17"/>
    <p:sldId id="2283" r:id="rId18"/>
    <p:sldId id="2284" r:id="rId19"/>
    <p:sldId id="2285" r:id="rId20"/>
    <p:sldId id="2286" r:id="rId21"/>
    <p:sldId id="2287" r:id="rId22"/>
    <p:sldId id="2288" r:id="rId23"/>
    <p:sldId id="2289" r:id="rId24"/>
    <p:sldId id="2290" r:id="rId25"/>
    <p:sldId id="2291" r:id="rId26"/>
    <p:sldId id="2292" r:id="rId27"/>
    <p:sldId id="2293" r:id="rId28"/>
    <p:sldId id="2294" r:id="rId29"/>
    <p:sldId id="2295" r:id="rId30"/>
    <p:sldId id="2296" r:id="rId31"/>
    <p:sldId id="2297" r:id="rId32"/>
    <p:sldId id="2298" r:id="rId33"/>
    <p:sldId id="2299" r:id="rId34"/>
    <p:sldId id="2300" r:id="rId35"/>
    <p:sldId id="2301" r:id="rId36"/>
    <p:sldId id="2302" r:id="rId37"/>
    <p:sldId id="2303" r:id="rId38"/>
    <p:sldId id="2304" r:id="rId39"/>
    <p:sldId id="2305" r:id="rId40"/>
    <p:sldId id="2306" r:id="rId41"/>
    <p:sldId id="2307" r:id="rId42"/>
    <p:sldId id="2308" r:id="rId43"/>
    <p:sldId id="2309" r:id="rId44"/>
    <p:sldId id="2310" r:id="rId45"/>
    <p:sldId id="2311" r:id="rId46"/>
    <p:sldId id="2312" r:id="rId47"/>
    <p:sldId id="2313" r:id="rId48"/>
    <p:sldId id="2314" r:id="rId49"/>
    <p:sldId id="2315" r:id="rId50"/>
    <p:sldId id="2316" r:id="rId51"/>
    <p:sldId id="2317" r:id="rId52"/>
    <p:sldId id="2318" r:id="rId53"/>
    <p:sldId id="2319" r:id="rId54"/>
    <p:sldId id="2320" r:id="rId55"/>
    <p:sldId id="2321" r:id="rId56"/>
    <p:sldId id="2322" r:id="rId57"/>
    <p:sldId id="2323" r:id="rId58"/>
    <p:sldId id="2324" r:id="rId59"/>
    <p:sldId id="2325" r:id="rId60"/>
    <p:sldId id="2326" r:id="rId61"/>
    <p:sldId id="2327" r:id="rId62"/>
    <p:sldId id="2328" r:id="rId63"/>
    <p:sldId id="2329" r:id="rId64"/>
    <p:sldId id="2330" r:id="rId65"/>
    <p:sldId id="2331" r:id="rId66"/>
    <p:sldId id="2332" r:id="rId67"/>
    <p:sldId id="2333" r:id="rId68"/>
    <p:sldId id="2334" r:id="rId69"/>
    <p:sldId id="2181" r:id="rId70"/>
    <p:sldId id="2335" r:id="rId71"/>
    <p:sldId id="2182" r:id="rId72"/>
    <p:sldId id="2232" r:id="rId73"/>
    <p:sldId id="2233" r:id="rId74"/>
    <p:sldId id="2229" r:id="rId7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02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99FF"/>
    <a:srgbClr val="CC0099"/>
    <a:srgbClr val="008000"/>
    <a:srgbClr val="CCCCFF"/>
    <a:srgbClr val="EAEAEA"/>
    <a:srgbClr val="00FF00"/>
    <a:srgbClr val="FF00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88482" autoAdjust="0"/>
  </p:normalViewPr>
  <p:slideViewPr>
    <p:cSldViewPr snapToGrid="0">
      <p:cViewPr varScale="1">
        <p:scale>
          <a:sx n="95" d="100"/>
          <a:sy n="95" d="100"/>
        </p:scale>
        <p:origin x="69" y="5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-660" y="6600"/>
      </p:cViewPr>
      <p:guideLst>
        <p:guide orient="horz" pos="2802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3961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3962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3962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3962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3962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endParaRPr lang="en-US" altLang="en-US">
              <a:cs typeface="+mn-cs"/>
            </a:endParaRPr>
          </a:p>
        </p:txBody>
      </p:sp>
      <p:sp>
        <p:nvSpPr>
          <p:cNvPr id="226312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63" tIns="45732" rIns="91463" bIns="4573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900488" y="8883650"/>
            <a:ext cx="29829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3" tIns="45732" rIns="91463" bIns="45732" anchor="b">
            <a:spAutoFit/>
          </a:bodyPr>
          <a:lstStyle>
            <a:lvl1pPr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0850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00113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50963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n-GB" sz="1100">
                <a:cs typeface="+mn-cs"/>
              </a:rPr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5800"/>
            <a:ext cx="4570413" cy="3427413"/>
          </a:xfrm>
          <a:ln/>
        </p:spPr>
      </p:sp>
      <p:sp>
        <p:nvSpPr>
          <p:cNvPr id="2273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4960" tIns="47480" rIns="94960" bIns="4748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32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33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42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24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42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35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42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44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42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147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42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94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42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588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42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1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42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409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48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0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813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103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01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990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875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566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157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526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527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178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46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40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6185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5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5856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256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545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5112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73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0490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1314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43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1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50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2556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3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528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305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6384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111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7319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6272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7068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6533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24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56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70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337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24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7323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34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174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34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4142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34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086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34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7065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34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3553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34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6301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4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876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4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1223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46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21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3071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2760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65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1252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65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2419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75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6176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4685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3540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2979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6452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8667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85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48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32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638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66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tree traversal puzzle:</a:t>
            </a:r>
          </a:p>
          <a:p>
            <a:r>
              <a:rPr lang="en-US" altLang="en-US" dirty="0"/>
              <a:t>pre: AMPKLDHT</a:t>
            </a:r>
          </a:p>
          <a:p>
            <a:r>
              <a:rPr lang="en-US" altLang="en-US" dirty="0"/>
              <a:t>in: PMLKAHTD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205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32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73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32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61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2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60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1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78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41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13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1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754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829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416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07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8483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01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1358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3547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480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3508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617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018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8799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442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94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132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387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739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6579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2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02043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284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7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22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2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02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5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4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51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913688" y="6477000"/>
            <a:ext cx="1208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 userDrawn="1"/>
        </p:nvSpPr>
        <p:spPr bwMode="auto">
          <a:xfrm>
            <a:off x="7913688" y="6477000"/>
            <a:ext cx="1208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7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0412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5775"/>
            <a:ext cx="7772400" cy="1143000"/>
          </a:xfrm>
        </p:spPr>
        <p:txBody>
          <a:bodyPr/>
          <a:lstStyle/>
          <a:p>
            <a:pPr eaLnBrk="1" hangingPunct="1">
              <a:buSzPct val="61000"/>
              <a:tabLst>
                <a:tab pos="0" algn="l"/>
                <a:tab pos="446088" algn="l"/>
                <a:tab pos="893763" algn="l"/>
                <a:tab pos="1341438" algn="l"/>
                <a:tab pos="1789113" algn="l"/>
                <a:tab pos="2236788" algn="l"/>
                <a:tab pos="2684463" algn="l"/>
                <a:tab pos="3132138" algn="l"/>
                <a:tab pos="3579813" algn="l"/>
                <a:tab pos="4027488" algn="l"/>
                <a:tab pos="4475163" algn="l"/>
                <a:tab pos="4922838" algn="l"/>
                <a:tab pos="5370513" algn="l"/>
                <a:tab pos="5818188" algn="l"/>
                <a:tab pos="6265863" algn="l"/>
                <a:tab pos="6713538" algn="l"/>
                <a:tab pos="7161213" algn="l"/>
                <a:tab pos="7608888" algn="l"/>
                <a:tab pos="8056563" algn="l"/>
                <a:tab pos="8504238" algn="l"/>
                <a:tab pos="8951913" algn="l"/>
              </a:tabLst>
            </a:pPr>
            <a:r>
              <a:rPr lang="en-GB" altLang="en-US" sz="3600" dirty="0"/>
              <a:t>Binary Search Trees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289425"/>
            <a:ext cx="6400800" cy="2771775"/>
          </a:xfrm>
        </p:spPr>
        <p:txBody>
          <a:bodyPr/>
          <a:lstStyle/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US" altLang="en-US" sz="2700" dirty="0"/>
              <a:t>Computer Science 112</a:t>
            </a:r>
            <a:br>
              <a:rPr lang="en-US" altLang="en-US" sz="2700"/>
            </a:br>
            <a:r>
              <a:rPr lang="en-US" altLang="en-US" sz="2700"/>
              <a:t>Boston </a:t>
            </a:r>
            <a:r>
              <a:rPr lang="en-US" altLang="en-US" sz="2700" dirty="0"/>
              <a:t>University</a:t>
            </a:r>
            <a:endParaRPr lang="en-GB" altLang="en-US" sz="2700" dirty="0"/>
          </a:p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GB" altLang="en-US" sz="2700" dirty="0"/>
              <a:t>David G. Sullivan, Ph.D.</a:t>
            </a:r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Node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   // return list of values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// write together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  <a:endParaRPr lang="en-US" altLang="en-US" sz="18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227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Node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if (                ) {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               ) {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               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ight Brace 1"/>
          <p:cNvSpPr/>
          <p:nvPr/>
        </p:nvSpPr>
        <p:spPr bwMode="auto">
          <a:xfrm>
            <a:off x="7247823" y="4215865"/>
            <a:ext cx="317698" cy="1022350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5520" y="453669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base cases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(order matters!)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7247823" y="5305590"/>
            <a:ext cx="317698" cy="1221323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1070" y="5557436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recursive cases</a:t>
            </a:r>
          </a:p>
        </p:txBody>
      </p:sp>
    </p:spTree>
    <p:extLst>
      <p:ext uri="{BB962C8B-B14F-4D97-AF65-F5344CB8AC3E}">
        <p14:creationId xmlns:p14="http://schemas.microsoft.com/office/powerpoint/2010/main" val="274736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Node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if (root == null) {           # not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               ) {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               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ight Brace 1"/>
          <p:cNvSpPr/>
          <p:nvPr/>
        </p:nvSpPr>
        <p:spPr bwMode="auto">
          <a:xfrm>
            <a:off x="7247823" y="4215865"/>
            <a:ext cx="317698" cy="1022350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5520" y="453669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base cases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(order matters!)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7247823" y="5305590"/>
            <a:ext cx="317698" cy="1221323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1070" y="5557436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recursive cases</a:t>
            </a:r>
          </a:p>
        </p:txBody>
      </p:sp>
    </p:spTree>
    <p:extLst>
      <p:ext uri="{BB962C8B-B14F-4D97-AF65-F5344CB8AC3E}">
        <p14:creationId xmlns:p14="http://schemas.microsoft.com/office/powerpoint/2010/main" val="223938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Node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if (root == null) {           # not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               ) {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               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ight Brace 1"/>
          <p:cNvSpPr/>
          <p:nvPr/>
        </p:nvSpPr>
        <p:spPr bwMode="auto">
          <a:xfrm>
            <a:off x="7247823" y="4215865"/>
            <a:ext cx="317698" cy="1022350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5520" y="453669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base cases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(order matters!)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7247823" y="5305590"/>
            <a:ext cx="317698" cy="1221323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1070" y="5557436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recursive cases</a:t>
            </a:r>
          </a:p>
        </p:txBody>
      </p:sp>
    </p:spTree>
    <p:extLst>
      <p:ext uri="{BB962C8B-B14F-4D97-AF65-F5344CB8AC3E}">
        <p14:creationId xmlns:p14="http://schemas.microsoft.com/office/powerpoint/2010/main" val="224200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Node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if (root == null) {           # not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(key ==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root.key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 { #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               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ight Brace 1"/>
          <p:cNvSpPr/>
          <p:nvPr/>
        </p:nvSpPr>
        <p:spPr bwMode="auto">
          <a:xfrm>
            <a:off x="7247823" y="4215865"/>
            <a:ext cx="317698" cy="1022350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5520" y="453669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base cases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(order matters!)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7247823" y="5305590"/>
            <a:ext cx="317698" cy="1221323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1070" y="5557436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recursive cases</a:t>
            </a:r>
          </a:p>
        </p:txBody>
      </p:sp>
    </p:spTree>
    <p:extLst>
      <p:ext uri="{BB962C8B-B14F-4D97-AF65-F5344CB8AC3E}">
        <p14:creationId xmlns:p14="http://schemas.microsoft.com/office/powerpoint/2010/main" val="26063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Node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if (root == null) {           # not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(key ==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root.key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 { #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               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ight Brace 1"/>
          <p:cNvSpPr/>
          <p:nvPr/>
        </p:nvSpPr>
        <p:spPr bwMode="auto">
          <a:xfrm>
            <a:off x="7247823" y="4215865"/>
            <a:ext cx="317698" cy="1022350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5520" y="453669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base cases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(order matters!)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7247823" y="5305590"/>
            <a:ext cx="317698" cy="1221323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1070" y="5557436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recursive cases</a:t>
            </a:r>
          </a:p>
        </p:txBody>
      </p:sp>
    </p:spTree>
    <p:extLst>
      <p:ext uri="{BB962C8B-B14F-4D97-AF65-F5344CB8AC3E}">
        <p14:creationId xmlns:p14="http://schemas.microsoft.com/office/powerpoint/2010/main" val="138750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Node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if (root == null) {           # not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(key ==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root.key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 { #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(key &lt;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root.key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ight Brace 1"/>
          <p:cNvSpPr/>
          <p:nvPr/>
        </p:nvSpPr>
        <p:spPr bwMode="auto">
          <a:xfrm>
            <a:off x="7247823" y="4215865"/>
            <a:ext cx="317698" cy="1022350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5520" y="453669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base cases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(order matters!)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7247823" y="5305590"/>
            <a:ext cx="317698" cy="1221323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1070" y="5557436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recursive cases</a:t>
            </a:r>
          </a:p>
        </p:txBody>
      </p:sp>
    </p:spTree>
    <p:extLst>
      <p:ext uri="{BB962C8B-B14F-4D97-AF65-F5344CB8AC3E}">
        <p14:creationId xmlns:p14="http://schemas.microsoft.com/office/powerpoint/2010/main" val="9940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Node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if (root == null) {           # not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(key ==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root.key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 { #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(key &lt;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root.key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root.left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, key);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ight Brace 1"/>
          <p:cNvSpPr/>
          <p:nvPr/>
        </p:nvSpPr>
        <p:spPr bwMode="auto">
          <a:xfrm>
            <a:off x="7247823" y="4215865"/>
            <a:ext cx="317698" cy="1022350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5520" y="453669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base cases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(order matters!)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7247823" y="5305590"/>
            <a:ext cx="317698" cy="1221323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1070" y="5557436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recursive cases</a:t>
            </a:r>
          </a:p>
        </p:txBody>
      </p:sp>
    </p:spTree>
    <p:extLst>
      <p:ext uri="{BB962C8B-B14F-4D97-AF65-F5344CB8AC3E}">
        <p14:creationId xmlns:p14="http://schemas.microsoft.com/office/powerpoint/2010/main" val="325673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Node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if (root == null) {           # not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(key ==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root.key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 { # found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if (key &lt;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root.key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root.left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, key);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root.right</a:t>
            </a: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, key);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ight Brace 1"/>
          <p:cNvSpPr/>
          <p:nvPr/>
        </p:nvSpPr>
        <p:spPr bwMode="auto">
          <a:xfrm>
            <a:off x="7247823" y="4215865"/>
            <a:ext cx="317698" cy="1022350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5520" y="453669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base cases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(order matters!)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7247823" y="5305590"/>
            <a:ext cx="317698" cy="1221323"/>
          </a:xfrm>
          <a:prstGeom prst="rightBrace">
            <a:avLst>
              <a:gd name="adj1" fmla="val 33010"/>
              <a:gd name="adj2" fmla="val 5136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1070" y="5557436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two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recursive cases</a:t>
            </a:r>
          </a:p>
        </p:txBody>
      </p:sp>
    </p:spTree>
    <p:extLst>
      <p:ext uri="{BB962C8B-B14F-4D97-AF65-F5344CB8AC3E}">
        <p14:creationId xmlns:p14="http://schemas.microsoft.com/office/powerpoint/2010/main" val="112612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void insert(int key, Object data)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add a new (key, data) pair to the tree</a:t>
            </a:r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2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Recall: A Binary Tree Using Linked Nodes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latin typeface="Lucida Console" pitchFamily="49" charset="0"/>
              </a:rPr>
              <a:t>  public class </a:t>
            </a:r>
            <a:r>
              <a:rPr lang="en-US" altLang="en-US" sz="1800" dirty="0" err="1">
                <a:latin typeface="Lucida Console" pitchFamily="49" charset="0"/>
              </a:rPr>
              <a:t>LinkedTree</a:t>
            </a:r>
            <a:r>
              <a:rPr lang="en-US" altLang="en-US" sz="1800" dirty="0">
                <a:latin typeface="Lucida Console" pitchFamily="49" charset="0"/>
              </a:rPr>
              <a:t> {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private class Node {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         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Lucida Console" pitchFamily="49" charset="0"/>
              </a:rPr>
              <a:t>key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;     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         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data;  	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         private Node </a:t>
            </a:r>
            <a:r>
              <a:rPr lang="en-US" altLang="en-US" sz="1800" b="1" dirty="0">
                <a:solidFill>
                  <a:srgbClr val="008000"/>
                </a:solidFill>
                <a:latin typeface="Lucida Console" pitchFamily="49" charset="0"/>
              </a:rPr>
              <a:t>left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;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 		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          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private Node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b="1" dirty="0">
                <a:solidFill>
                  <a:srgbClr val="CC0099"/>
                </a:solidFill>
                <a:latin typeface="Lucida Console" pitchFamily="49" charset="0"/>
              </a:rPr>
              <a:t>right</a:t>
            </a: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;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         …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latin typeface="Lucida Console" pitchFamily="49" charset="0"/>
              </a:rPr>
              <a:t>  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endParaRPr lang="en-US" altLang="en-US" sz="1800" dirty="0">
              <a:latin typeface="Lucida Console" pitchFamily="49" charset="0"/>
            </a:endParaRP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latin typeface="Lucida Console" pitchFamily="49" charset="0"/>
              </a:rPr>
              <a:t>  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private Node root;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latin typeface="Lucida Console" pitchFamily="49" charset="0"/>
              </a:rPr>
              <a:t>      …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latin typeface="Lucida Console" pitchFamily="49" charset="0"/>
              </a:rPr>
              <a:t>  }</a:t>
            </a: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buFont typeface="Times New Roman" panose="02020603050405020304" pitchFamily="18" charset="0"/>
              <a:buNone/>
              <a:defRPr/>
            </a:pPr>
            <a:endParaRPr lang="en-US" altLang="en-US" sz="2400" dirty="0"/>
          </a:p>
          <a:p>
            <a:pPr marL="0" indent="0">
              <a:spcBef>
                <a:spcPts val="3600"/>
              </a:spcBef>
              <a:buFont typeface="Times New Roman" panose="02020603050405020304" pitchFamily="18" charset="0"/>
              <a:buNone/>
              <a:defRPr/>
            </a:pPr>
            <a:endParaRPr lang="en-US" altLang="en-US" sz="1800" dirty="0">
              <a:latin typeface="Lucida Console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356366" y="405954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26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1399228" y="4030965"/>
            <a:ext cx="481013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945203" y="476439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12</a:t>
            </a: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986478" y="4735815"/>
            <a:ext cx="481013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877066" y="4769153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32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910403" y="4721528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49916" y="548194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4</a:t>
            </a:r>
          </a:p>
        </p:txBody>
      </p: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589603" y="5453365"/>
            <a:ext cx="481013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342078" y="549622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18</a:t>
            </a: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1384941" y="5453365"/>
            <a:ext cx="481012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2408878" y="548352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38</a:t>
            </a:r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>
            <a:off x="2435866" y="5453365"/>
            <a:ext cx="481012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1227778" y="4443715"/>
            <a:ext cx="265113" cy="2968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1805628" y="4423078"/>
            <a:ext cx="341313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30903" y="5132690"/>
            <a:ext cx="227013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1389703" y="5132690"/>
            <a:ext cx="227013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2297753" y="5123165"/>
            <a:ext cx="379413" cy="3349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959491" y="624235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7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980128" y="6186790"/>
            <a:ext cx="481013" cy="4524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956316" y="5866115"/>
            <a:ext cx="265112" cy="3254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06237"/>
              </p:ext>
            </p:extLst>
          </p:nvPr>
        </p:nvGraphicFramePr>
        <p:xfrm>
          <a:off x="6988668" y="4061480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32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>
            <a:off x="6029057" y="3562597"/>
            <a:ext cx="561748" cy="4988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endCxn id="39" idx="0"/>
          </p:cNvCxnSpPr>
          <p:nvPr/>
        </p:nvCxnSpPr>
        <p:spPr bwMode="auto">
          <a:xfrm>
            <a:off x="6935187" y="3562597"/>
            <a:ext cx="512641" cy="4988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290808" y="4558145"/>
            <a:ext cx="561748" cy="4988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96938" y="4558145"/>
            <a:ext cx="393867" cy="4988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7689272" y="4514948"/>
            <a:ext cx="754124" cy="5420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5423062" y="5553693"/>
            <a:ext cx="366509" cy="5483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0099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18756"/>
              </p:ext>
            </p:extLst>
          </p:nvPr>
        </p:nvGraphicFramePr>
        <p:xfrm>
          <a:off x="6318700" y="3081548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26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graphicFrame>
        <p:nvGraphicFramePr>
          <p:cNvPr id="6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10871"/>
              </p:ext>
            </p:extLst>
          </p:nvPr>
        </p:nvGraphicFramePr>
        <p:xfrm>
          <a:off x="5551753" y="4061480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12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graphicFrame>
        <p:nvGraphicFramePr>
          <p:cNvPr id="6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72092"/>
              </p:ext>
            </p:extLst>
          </p:nvPr>
        </p:nvGraphicFramePr>
        <p:xfrm>
          <a:off x="7962447" y="5059006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38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graphicFrame>
        <p:nvGraphicFramePr>
          <p:cNvPr id="62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57063"/>
              </p:ext>
            </p:extLst>
          </p:nvPr>
        </p:nvGraphicFramePr>
        <p:xfrm>
          <a:off x="6121773" y="5059006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18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graphicFrame>
        <p:nvGraphicFramePr>
          <p:cNvPr id="6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48180"/>
              </p:ext>
            </p:extLst>
          </p:nvPr>
        </p:nvGraphicFramePr>
        <p:xfrm>
          <a:off x="4779865" y="5059006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4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graphicFrame>
        <p:nvGraphicFramePr>
          <p:cNvPr id="6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52670"/>
              </p:ext>
            </p:extLst>
          </p:nvPr>
        </p:nvGraphicFramePr>
        <p:xfrm>
          <a:off x="5338003" y="6115909"/>
          <a:ext cx="918320" cy="647167"/>
        </p:xfrm>
        <a:graphic>
          <a:graphicData uri="http://schemas.openxmlformats.org/drawingml/2006/table">
            <a:tbl>
              <a:tblPr/>
              <a:tblGrid>
                <a:gridCol w="460286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458034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318969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7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318969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0" marR="0" marT="26939" marB="26939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191397" y="2144898"/>
            <a:ext cx="14269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ref. to left child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US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null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if none)</a:t>
            </a:r>
          </a:p>
        </p:txBody>
      </p:sp>
      <p:graphicFrame>
        <p:nvGraphicFramePr>
          <p:cNvPr id="38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88002"/>
              </p:ext>
            </p:extLst>
          </p:nvPr>
        </p:nvGraphicFramePr>
        <p:xfrm>
          <a:off x="6326288" y="975876"/>
          <a:ext cx="1065213" cy="890288"/>
        </p:xfrm>
        <a:graphic>
          <a:graphicData uri="http://schemas.openxmlformats.org/drawingml/2006/table">
            <a:tbl>
              <a:tblPr/>
              <a:tblGrid>
                <a:gridCol w="533913">
                  <a:extLst>
                    <a:ext uri="{9D8B030D-6E8A-4147-A177-3AD203B41FA5}">
                      <a16:colId xmlns:a16="http://schemas.microsoft.com/office/drawing/2014/main" val="3154095502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2327845374"/>
                    </a:ext>
                  </a:extLst>
                </a:gridCol>
              </a:tblGrid>
              <a:tr h="445144">
                <a:tc gridSpan="2"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key</a:t>
                      </a:r>
                    </a:p>
                  </a:txBody>
                  <a:tcPr marL="0" marR="0" marT="37596" marB="375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23360"/>
                  </a:ext>
                </a:extLst>
              </a:tr>
              <a:tr h="445144"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</a:rPr>
                        <a:t>left</a:t>
                      </a:r>
                    </a:p>
                  </a:txBody>
                  <a:tcPr marL="0" marR="0" marT="37596" marB="3759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47675">
                        <a:spcBef>
                          <a:spcPts val="1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1pPr>
                      <a:lvl2pPr algn="l" defTabSz="447675">
                        <a:spcBef>
                          <a:spcPts val="5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2pPr>
                      <a:lvl3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3pPr>
                      <a:lvl4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etica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4pPr>
                      <a:lvl5pPr algn="l" defTabSz="447675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5pPr>
                      <a:lvl6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6pPr>
                      <a:lvl7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7pPr>
                      <a:lvl8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8pPr>
                      <a:lvl9pPr defTabSz="447675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Lucida Console" panose="020B0609040504020204" pitchFamily="49" charset="0"/>
                        </a:rPr>
                        <a:t>right</a:t>
                      </a:r>
                    </a:p>
                  </a:txBody>
                  <a:tcPr marL="0" marR="0" marT="37596" marB="37596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31654"/>
                  </a:ext>
                </a:extLst>
              </a:tr>
            </a:tbl>
          </a:graphicData>
        </a:graphic>
      </p:graphicFrame>
      <p:sp>
        <p:nvSpPr>
          <p:cNvPr id="41" name="Line 19"/>
          <p:cNvSpPr>
            <a:spLocks noChangeShapeType="1"/>
          </p:cNvSpPr>
          <p:nvPr/>
        </p:nvSpPr>
        <p:spPr bwMode="auto">
          <a:xfrm flipV="1">
            <a:off x="6309931" y="1785216"/>
            <a:ext cx="209550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155772" y="2826328"/>
            <a:ext cx="368937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7660465" y="1121903"/>
            <a:ext cx="12602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(not</a:t>
            </a:r>
            <a:r>
              <a:rPr kumimoji="0" lang="en-US" altLang="en-US" sz="18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showing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data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field)</a:t>
            </a: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H="1" flipV="1">
            <a:off x="7213373" y="1786246"/>
            <a:ext cx="223837" cy="404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7049624" y="2144896"/>
            <a:ext cx="15343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ref. to right child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US" alt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null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if none)</a:t>
            </a:r>
          </a:p>
        </p:txBody>
      </p: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3360752" y="3908522"/>
            <a:ext cx="6783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0" dirty="0">
                <a:solidFill>
                  <a:srgbClr val="0000FF"/>
                </a:solidFill>
                <a:latin typeface="Lucida Console" panose="020B0609040504020204" pitchFamily="49" charset="0"/>
              </a:rPr>
              <a:t>root</a:t>
            </a:r>
          </a:p>
        </p:txBody>
      </p:sp>
      <p:sp>
        <p:nvSpPr>
          <p:cNvPr id="50" name="Line 71"/>
          <p:cNvSpPr>
            <a:spLocks noChangeShapeType="1"/>
          </p:cNvSpPr>
          <p:nvPr/>
        </p:nvSpPr>
        <p:spPr bwMode="auto">
          <a:xfrm flipV="1">
            <a:off x="4300087" y="3423592"/>
            <a:ext cx="2009843" cy="667252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3990357" y="3932936"/>
            <a:ext cx="572190" cy="2950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3597846" y="4254209"/>
            <a:ext cx="1300356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ts val="19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400" i="0" dirty="0">
                <a:latin typeface="Arial Narrow" panose="020B0606020202030204" pitchFamily="34" charset="0"/>
              </a:rPr>
              <a:t> </a:t>
            </a:r>
            <a:br>
              <a:rPr lang="en-US" altLang="en-US" sz="1400" i="0" dirty="0">
                <a:latin typeface="Arial Narrow" panose="020B0606020202030204" pitchFamily="34" charset="0"/>
              </a:rPr>
            </a:br>
            <a:r>
              <a:rPr lang="en-US" altLang="en-US" sz="1600" dirty="0">
                <a:latin typeface="Arial Narrow" panose="020B060602020203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630949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void insert(int key, Object data)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add a new (key, data) pair to the tree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Example 1: a search tree containing student records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       </a:t>
            </a: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9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void insert(int key, Object data)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add a new (key, data) pair to the tree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Example 1: a search tree containing student records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the student's ID number (an integer)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       </a:t>
            </a: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04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void insert(int key, Object data)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add a new (key, data) pair to the tree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Example 1: a search tree containing student records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the student's ID number (an integer)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data = a string with the rest of the student record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78227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void insert(int key, Object data)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add a new (key, data) pair to the tree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Example 1: a search tree containing student records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the student's ID number (an integer)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data = a string with the rest of the student record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we want to be able to write client code that looks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students = new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87978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void insert(int key, Object data)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add a new (key, data) pair to the tree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Example 1: a search tree containing student records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the student's ID number (an integer)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data = a string with the rest of the student record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we want to be able to write client code that looks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students = new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(23, "Jill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Jones,sophomore,comp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sci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72711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void insert(int key, Object data)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add a new (key, data) pair to the tree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Example 1: a search tree containing student records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the student's ID number (an integer)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data = a string with the rest of the student record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we want to be able to write client code that looks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students = new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(23, "Jill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Jones,sophomore,comp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sci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(45, "Al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Zhang,junior,english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10223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void insert(int key, Object data)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add a new (key, data) pair to the tree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Example 1: a search tree containing student records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the student's ID number (an integer)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data = a string with the rest of the student record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we want to be able to write client code that looks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students = new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(23, "Jill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Jones,sophomore,comp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sci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(45, "Al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Zhang,junior,english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Example 2: a search tree containing scrabble words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7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void insert(int key, Object data)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add a new (key, data) pair to the tree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Example 1: a search tree containing student records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the student's ID number (an integer)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data = a string with the rest of the student record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we want to be able to write client code that looks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students = new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(23, "Jill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Jones,sophomore,comp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sci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(45, "Al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Zhang,junior,english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Example 2: a search tree containing scrabble words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a scrabble score (an integer)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void insert(int key, Object data)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add a new (key, data) pair to the tree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Example 1: a search tree containing student records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the student's ID number (an integer)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data = a string with the rest of the student record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we want to be able to write client code that looks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students = new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(23, "Jill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Jones,sophomore,comp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sci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(45, "Al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Zhang,junior,english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Example 2: a search tree containing scrabble words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a scrabble score (an integer)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data = a word with that scrabble score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8108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void insert(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key, Object data)</a:t>
            </a: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500"/>
              </a:spcBef>
              <a:buNone/>
              <a:tabLst>
                <a:tab pos="346075" algn="l"/>
              </a:tabLst>
            </a:pPr>
            <a:r>
              <a:rPr lang="en-US" altLang="en-US"/>
              <a:t>	will </a:t>
            </a:r>
            <a:r>
              <a:rPr lang="en-US" altLang="en-US" dirty="0"/>
              <a:t>add a </a:t>
            </a:r>
            <a:r>
              <a:rPr lang="en-US" altLang="en-US"/>
              <a:t>new (key, data) </a:t>
            </a:r>
            <a:r>
              <a:rPr lang="en-US" altLang="en-US" dirty="0"/>
              <a:t>pair to </a:t>
            </a:r>
            <a:r>
              <a:rPr lang="en-US" altLang="en-US"/>
              <a:t>the tree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Example 1: a search tree containing student records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the student's ID number (an integer)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data = a string with the rest of the student record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we want to be able to write client code that looks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students = new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(23, "Jill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Jones,sophomore,comp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sci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students.insert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(45, "Al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Zhang,junior,english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");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Example 2: a search tree containing scrabble words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key = a scrabble score (an integer)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data = a word with that scrabble score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tree = new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tree.insert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(4, "lost");</a:t>
            </a:r>
          </a:p>
        </p:txBody>
      </p:sp>
    </p:spTree>
    <p:extLst>
      <p:ext uri="{BB962C8B-B14F-4D97-AF65-F5344CB8AC3E}">
        <p14:creationId xmlns:p14="http://schemas.microsoft.com/office/powerpoint/2010/main" val="92554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Recall: Binary </a:t>
            </a:r>
            <a:r>
              <a:rPr lang="en-US" altLang="en-US" i="1" dirty="0"/>
              <a:t>Search</a:t>
            </a:r>
            <a:r>
              <a:rPr lang="en-US" altLang="en-US" dirty="0"/>
              <a:t> Trees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Search-tree property: for each node </a:t>
            </a:r>
            <a:r>
              <a:rPr lang="en-US" altLang="en-US" i="1" dirty="0"/>
              <a:t>k </a:t>
            </a:r>
            <a:r>
              <a:rPr lang="en-US" altLang="en-US" dirty="0"/>
              <a:t>(</a:t>
            </a:r>
            <a:r>
              <a:rPr lang="en-US" altLang="en-US" i="1" dirty="0"/>
              <a:t>k</a:t>
            </a:r>
            <a:r>
              <a:rPr lang="en-US" altLang="en-US" dirty="0"/>
              <a:t> is the key):</a:t>
            </a:r>
          </a:p>
          <a:p>
            <a:pPr lvl="1">
              <a:spcBef>
                <a:spcPts val="200"/>
              </a:spcBef>
              <a:buFontTx/>
              <a:buChar char="•"/>
            </a:pPr>
            <a:r>
              <a:rPr lang="en-US" altLang="en-US" dirty="0"/>
              <a:t>all nodes in </a:t>
            </a:r>
            <a:r>
              <a:rPr lang="en-US" altLang="en-US" i="1" dirty="0"/>
              <a:t>k</a:t>
            </a:r>
            <a:r>
              <a:rPr lang="en-US" altLang="en-US" sz="600" i="1" dirty="0"/>
              <a:t> </a:t>
            </a:r>
            <a:r>
              <a:rPr lang="en-US" altLang="en-US" dirty="0"/>
              <a:t>’s left subtree are &lt; </a:t>
            </a:r>
            <a:r>
              <a:rPr lang="en-US" altLang="en-US" i="1" dirty="0"/>
              <a:t>k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7634288" y="110013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7662863" y="10715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7199313" y="220980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 flipH="1">
            <a:off x="7491413" y="1484313"/>
            <a:ext cx="265112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8069263" y="1463675"/>
            <a:ext cx="327025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753" name="AutoShape 9"/>
          <p:cNvSpPr>
            <a:spLocks noChangeArrowheads="1"/>
          </p:cNvSpPr>
          <p:nvPr/>
        </p:nvSpPr>
        <p:spPr bwMode="auto">
          <a:xfrm>
            <a:off x="7178675" y="1765300"/>
            <a:ext cx="633413" cy="858838"/>
          </a:xfrm>
          <a:prstGeom prst="triangle">
            <a:avLst>
              <a:gd name="adj" fmla="val 50000"/>
            </a:avLst>
          </a:prstGeom>
          <a:noFill/>
          <a:ln w="38100" algn="ctr">
            <a:solidFill>
              <a:schemeClr val="accent2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096250" y="220662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³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59755" name="AutoShape 11"/>
          <p:cNvSpPr>
            <a:spLocks noChangeArrowheads="1"/>
          </p:cNvSpPr>
          <p:nvPr/>
        </p:nvSpPr>
        <p:spPr bwMode="auto">
          <a:xfrm>
            <a:off x="8075613" y="1762125"/>
            <a:ext cx="633412" cy="85883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93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  <a:endParaRPr lang="en-US" altLang="en-US" i="1" dirty="0">
              <a:solidFill>
                <a:schemeClr val="tx1"/>
              </a:solidFill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66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49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tree.insert(</a:t>
            </a:r>
            <a:r>
              <a:rPr lang="en-US" altLang="en-US" sz="2000" b="1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0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tree.insert(</a:t>
            </a:r>
            <a:r>
              <a:rPr lang="en-US" altLang="en-US" sz="2000" b="1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7042150" y="2125395"/>
            <a:ext cx="209946" cy="227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88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tree.insert(</a:t>
            </a:r>
            <a:r>
              <a:rPr lang="en-US" altLang="en-US" sz="2000" b="1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7042150" y="2125395"/>
            <a:ext cx="209946" cy="227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604001" y="2792412"/>
            <a:ext cx="206374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77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tree.insert(</a:t>
            </a:r>
            <a:r>
              <a:rPr lang="en-US" altLang="en-US" sz="2000" b="1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don’t find </a:t>
            </a:r>
            <a:r>
              <a:rPr lang="en-US" altLang="en-US" i="1">
                <a:solidFill>
                  <a:schemeClr val="tx1"/>
                </a:solidFill>
              </a:rPr>
              <a:t>k…</a:t>
            </a: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94530" y="801838"/>
            <a:ext cx="2747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tree.insert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35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,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photooxidizes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")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806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tree.insert(</a:t>
            </a:r>
            <a:r>
              <a:rPr lang="en-US" altLang="en-US" sz="2000" b="1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don’t find </a:t>
            </a:r>
            <a:r>
              <a:rPr lang="en-US" altLang="en-US" i="1">
                <a:solidFill>
                  <a:schemeClr val="tx1"/>
                </a:solidFill>
              </a:rPr>
              <a:t>k…</a:t>
            </a:r>
            <a:endParaRPr lang="en-US" altLang="en-US" sz="18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spcBef>
                <a:spcPts val="500"/>
              </a:spcBef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>
            <a:off x="7839075" y="2111375"/>
            <a:ext cx="2492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94530" y="801838"/>
            <a:ext cx="2747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tree.insert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35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,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photooxidizes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")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57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tree.insert(</a:t>
            </a:r>
            <a:r>
              <a:rPr lang="en-US" altLang="en-US" sz="2000" b="1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don’t find </a:t>
            </a:r>
            <a:r>
              <a:rPr lang="en-US" altLang="en-US" i="1">
                <a:solidFill>
                  <a:schemeClr val="tx1"/>
                </a:solidFill>
              </a:rPr>
              <a:t>k…</a:t>
            </a:r>
            <a:endParaRPr lang="en-US" altLang="en-US" sz="18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spcBef>
                <a:spcPts val="500"/>
              </a:spcBef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>
            <a:off x="7839075" y="2111375"/>
            <a:ext cx="2492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8378825" y="2849563"/>
            <a:ext cx="220663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94530" y="801838"/>
            <a:ext cx="2747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tree.insert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35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,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photooxidizes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")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224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tree.insert(</a:t>
            </a:r>
            <a:r>
              <a:rPr lang="en-US" altLang="en-US" sz="2000" b="1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don’t find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the last node seen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in the search becomes the parent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of the new node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>
            <a:off x="7839075" y="2111375"/>
            <a:ext cx="2492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8378825" y="2849563"/>
            <a:ext cx="220663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9" name="Text Box 29"/>
          <p:cNvSpPr txBox="1">
            <a:spLocks noChangeArrowheads="1"/>
          </p:cNvSpPr>
          <p:nvPr/>
        </p:nvSpPr>
        <p:spPr bwMode="auto">
          <a:xfrm>
            <a:off x="8789988" y="31845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94530" y="801838"/>
            <a:ext cx="2747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tree.insert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35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,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photooxidizes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")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937157" y="393824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7953375" y="3897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8424513" y="3942409"/>
            <a:ext cx="37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55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tree.insert(</a:t>
            </a:r>
            <a:r>
              <a:rPr lang="en-US" altLang="en-US" sz="2000" b="1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don’t find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the last node seen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in the search becomes the parent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of the new node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if </a:t>
            </a:r>
            <a:r>
              <a:rPr lang="en-US" altLang="en-US" i="1"/>
              <a:t>k</a:t>
            </a:r>
            <a:r>
              <a:rPr lang="en-US" altLang="en-US" sz="1400"/>
              <a:t>  </a:t>
            </a:r>
            <a:r>
              <a:rPr lang="en-US" altLang="en-US"/>
              <a:t>&lt;</a:t>
            </a:r>
            <a:r>
              <a:rPr lang="en-US" altLang="en-US" sz="1400"/>
              <a:t> 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r>
              <a:rPr lang="en-US" altLang="en-US"/>
              <a:t>’s key, make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/>
              <a:t> the left child of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else make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/>
              <a:t> the right child of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endParaRPr lang="en-US" altLang="en-US" dirty="0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>
            <a:off x="7839075" y="2111375"/>
            <a:ext cx="2492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8378825" y="2849563"/>
            <a:ext cx="220663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9" name="Text Box 29"/>
          <p:cNvSpPr txBox="1">
            <a:spLocks noChangeArrowheads="1"/>
          </p:cNvSpPr>
          <p:nvPr/>
        </p:nvSpPr>
        <p:spPr bwMode="auto">
          <a:xfrm>
            <a:off x="8789988" y="31845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94530" y="801838"/>
            <a:ext cx="2747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tree.insert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35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,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photooxidizes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")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937157" y="393824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7953375" y="3897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8424513" y="3942409"/>
            <a:ext cx="37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1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Recall: Binary </a:t>
            </a:r>
            <a:r>
              <a:rPr lang="en-US" altLang="en-US" i="1" dirty="0"/>
              <a:t>Search</a:t>
            </a:r>
            <a:r>
              <a:rPr lang="en-US" altLang="en-US" dirty="0"/>
              <a:t> Trees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Search-tree property: for each node </a:t>
            </a:r>
            <a:r>
              <a:rPr lang="en-US" altLang="en-US" i="1" dirty="0"/>
              <a:t>k </a:t>
            </a:r>
            <a:r>
              <a:rPr lang="en-US" altLang="en-US" dirty="0"/>
              <a:t>(</a:t>
            </a:r>
            <a:r>
              <a:rPr lang="en-US" altLang="en-US" i="1" dirty="0"/>
              <a:t>k</a:t>
            </a:r>
            <a:r>
              <a:rPr lang="en-US" altLang="en-US" dirty="0"/>
              <a:t> is the key):</a:t>
            </a:r>
          </a:p>
          <a:p>
            <a:pPr lvl="1">
              <a:spcBef>
                <a:spcPts val="200"/>
              </a:spcBef>
              <a:buFontTx/>
              <a:buChar char="•"/>
            </a:pPr>
            <a:r>
              <a:rPr lang="en-US" altLang="en-US" dirty="0"/>
              <a:t>all nodes in </a:t>
            </a:r>
            <a:r>
              <a:rPr lang="en-US" altLang="en-US" i="1" dirty="0"/>
              <a:t>k</a:t>
            </a:r>
            <a:r>
              <a:rPr lang="en-US" altLang="en-US" sz="600" i="1" dirty="0"/>
              <a:t> </a:t>
            </a:r>
            <a:r>
              <a:rPr lang="en-US" altLang="en-US" dirty="0"/>
              <a:t>’s left subtree are &lt; </a:t>
            </a:r>
            <a:r>
              <a:rPr lang="en-US" altLang="en-US" i="1" dirty="0"/>
              <a:t>k</a:t>
            </a:r>
          </a:p>
          <a:p>
            <a:pPr lvl="1">
              <a:spcBef>
                <a:spcPts val="200"/>
              </a:spcBef>
              <a:buFontTx/>
              <a:buChar char="•"/>
            </a:pPr>
            <a:r>
              <a:rPr lang="en-US" altLang="en-US" dirty="0"/>
              <a:t>all nodes in </a:t>
            </a:r>
            <a:r>
              <a:rPr lang="en-US" altLang="en-US" i="1" dirty="0"/>
              <a:t>k</a:t>
            </a:r>
            <a:r>
              <a:rPr lang="en-US" altLang="en-US" sz="600" i="1" dirty="0"/>
              <a:t> </a:t>
            </a:r>
            <a:r>
              <a:rPr lang="en-US" altLang="en-US" dirty="0"/>
              <a:t>’s right subtree are &gt;= </a:t>
            </a:r>
            <a:r>
              <a:rPr lang="en-US" altLang="en-US" i="1" dirty="0"/>
              <a:t>k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7634288" y="110013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7662863" y="10715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7199313" y="220980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H="1">
            <a:off x="7491413" y="1484313"/>
            <a:ext cx="265112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8069263" y="1463675"/>
            <a:ext cx="327025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0777" name="AutoShape 9"/>
          <p:cNvSpPr>
            <a:spLocks noChangeArrowheads="1"/>
          </p:cNvSpPr>
          <p:nvPr/>
        </p:nvSpPr>
        <p:spPr bwMode="auto">
          <a:xfrm>
            <a:off x="7178675" y="1765300"/>
            <a:ext cx="633413" cy="85883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8096250" y="220662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³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0779" name="AutoShape 11"/>
          <p:cNvSpPr>
            <a:spLocks noChangeArrowheads="1"/>
          </p:cNvSpPr>
          <p:nvPr/>
        </p:nvSpPr>
        <p:spPr bwMode="auto">
          <a:xfrm>
            <a:off x="8075613" y="1762125"/>
            <a:ext cx="633412" cy="858838"/>
          </a:xfrm>
          <a:prstGeom prst="triangle">
            <a:avLst>
              <a:gd name="adj" fmla="val 50000"/>
            </a:avLst>
          </a:prstGeom>
          <a:noFill/>
          <a:ln w="38100" algn="ctr">
            <a:solidFill>
              <a:schemeClr val="accent2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55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tree.insert(</a:t>
            </a:r>
            <a:r>
              <a:rPr lang="en-US" altLang="en-US" sz="2000" b="1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don’t find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the last node seen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in the search becomes the parent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of the new node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if </a:t>
            </a:r>
            <a:r>
              <a:rPr lang="en-US" altLang="en-US" i="1"/>
              <a:t>k</a:t>
            </a:r>
            <a:r>
              <a:rPr lang="en-US" altLang="en-US" sz="1400"/>
              <a:t>  </a:t>
            </a:r>
            <a:r>
              <a:rPr lang="en-US" altLang="en-US"/>
              <a:t>&lt;</a:t>
            </a:r>
            <a:r>
              <a:rPr lang="en-US" altLang="en-US" sz="1400"/>
              <a:t> 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r>
              <a:rPr lang="en-US" altLang="en-US"/>
              <a:t>’s key, make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/>
              <a:t> the left child of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else make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/>
              <a:t> the right child of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>
            <a:off x="7839075" y="2111375"/>
            <a:ext cx="2492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8378825" y="2849563"/>
            <a:ext cx="220663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8" name="Line 28"/>
          <p:cNvSpPr>
            <a:spLocks noChangeShapeType="1"/>
          </p:cNvSpPr>
          <p:nvPr/>
        </p:nvSpPr>
        <p:spPr bwMode="auto">
          <a:xfrm flipH="1">
            <a:off x="8223250" y="3594100"/>
            <a:ext cx="214313" cy="3079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9" name="Text Box 29"/>
          <p:cNvSpPr txBox="1">
            <a:spLocks noChangeArrowheads="1"/>
          </p:cNvSpPr>
          <p:nvPr/>
        </p:nvSpPr>
        <p:spPr bwMode="auto">
          <a:xfrm>
            <a:off x="8789988" y="31845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94530" y="801838"/>
            <a:ext cx="2747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tree.insert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35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,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photooxidizes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")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7937157" y="393824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953375" y="3897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8424513" y="3942409"/>
            <a:ext cx="37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63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insert an 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for </a:t>
            </a:r>
            <a:r>
              <a:rPr lang="en-US" altLang="en-US" i="1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find a node with key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the list of data values for that node.</a:t>
            </a:r>
          </a:p>
          <a:p>
            <a:pPr lvl="1">
              <a:spcBef>
                <a:spcPts val="500"/>
              </a:spcBef>
            </a:pPr>
            <a:r>
              <a:rPr lang="en-US" altLang="en-US">
                <a:solidFill>
                  <a:schemeClr val="tx1"/>
                </a:solidFill>
              </a:rPr>
              <a:t>example: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tree.insert(</a:t>
            </a:r>
            <a:r>
              <a:rPr lang="en-US" altLang="en-US" sz="2000" b="1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If we don’t find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the last node seen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in the search becomes the parent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of the new node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if </a:t>
            </a:r>
            <a:r>
              <a:rPr lang="en-US" altLang="en-US" i="1"/>
              <a:t>k</a:t>
            </a:r>
            <a:r>
              <a:rPr lang="en-US" altLang="en-US" sz="1400"/>
              <a:t>  </a:t>
            </a:r>
            <a:r>
              <a:rPr lang="en-US" altLang="en-US"/>
              <a:t>&lt;</a:t>
            </a:r>
            <a:r>
              <a:rPr lang="en-US" altLang="en-US" sz="1400"/>
              <a:t> 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r>
              <a:rPr lang="en-US" altLang="en-US"/>
              <a:t>’s key, make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/>
              <a:t> the left child of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</a:p>
          <a:p>
            <a:pPr lvl="1">
              <a:spcBef>
                <a:spcPts val="500"/>
              </a:spcBef>
            </a:pPr>
            <a:r>
              <a:rPr lang="en-US" altLang="en-US"/>
              <a:t>else make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/>
              <a:t> the right child of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i="1"/>
              <a:t>Special case:</a:t>
            </a:r>
            <a:r>
              <a:rPr lang="en-US" altLang="en-US"/>
              <a:t> if the tree is empty, </a:t>
            </a:r>
            <a:br>
              <a:rPr lang="en-US" altLang="en-US"/>
            </a:br>
            <a:r>
              <a:rPr lang="en-US" altLang="en-US"/>
              <a:t>make the new node the root of the tree.</a:t>
            </a:r>
            <a:endParaRPr lang="en-US" altLang="en-US" dirty="0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>
            <a:off x="7839075" y="2111375"/>
            <a:ext cx="2492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8378825" y="2849563"/>
            <a:ext cx="220663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8" name="Line 28"/>
          <p:cNvSpPr>
            <a:spLocks noChangeShapeType="1"/>
          </p:cNvSpPr>
          <p:nvPr/>
        </p:nvSpPr>
        <p:spPr bwMode="auto">
          <a:xfrm flipH="1">
            <a:off x="8223250" y="3594100"/>
            <a:ext cx="214313" cy="3079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9" name="Text Box 29"/>
          <p:cNvSpPr txBox="1">
            <a:spLocks noChangeArrowheads="1"/>
          </p:cNvSpPr>
          <p:nvPr/>
        </p:nvSpPr>
        <p:spPr bwMode="auto">
          <a:xfrm>
            <a:off x="8789988" y="31845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94530" y="801838"/>
            <a:ext cx="2747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tree.insert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35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,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photooxidizes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")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7937157" y="393824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953375" y="3897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8424513" y="3942409"/>
            <a:ext cx="37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58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Inserting an Item in a Binary Search Tree (cont.)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To </a:t>
            </a:r>
            <a:r>
              <a:rPr lang="en-US" altLang="en-US" dirty="0"/>
              <a:t>insert an </a:t>
            </a:r>
            <a:r>
              <a:rPr lang="en-US" altLang="en-US"/>
              <a:t>item (</a:t>
            </a:r>
            <a:r>
              <a:rPr lang="en-US" altLang="en-US" i="1"/>
              <a:t>k</a:t>
            </a:r>
            <a:r>
              <a:rPr lang="en-US" altLang="en-US"/>
              <a:t>, </a:t>
            </a:r>
            <a:r>
              <a:rPr lang="en-US" altLang="en-US" i="1"/>
              <a:t>d</a:t>
            </a:r>
            <a:r>
              <a:rPr lang="en-US" altLang="en-US" sz="600" i="1"/>
              <a:t> 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/>
              <a:t>we start by </a:t>
            </a:r>
            <a:r>
              <a:rPr lang="en-US" altLang="en-US">
                <a:solidFill>
                  <a:schemeClr val="tx1"/>
                </a:solidFill>
              </a:rPr>
              <a:t>searching </a:t>
            </a:r>
            <a:r>
              <a:rPr lang="en-US" altLang="en-US" dirty="0">
                <a:solidFill>
                  <a:schemeClr val="tx1"/>
                </a:solidFill>
              </a:rPr>
              <a:t>for </a:t>
            </a:r>
            <a:r>
              <a:rPr lang="en-US" altLang="en-US" i="1" dirty="0">
                <a:solidFill>
                  <a:schemeClr val="tx1"/>
                </a:solidFill>
              </a:rPr>
              <a:t>k.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If we find a node with key </a:t>
            </a:r>
            <a:r>
              <a:rPr lang="en-US" altLang="en-US" i="1" dirty="0">
                <a:solidFill>
                  <a:schemeClr val="tx1"/>
                </a:solidFill>
              </a:rPr>
              <a:t>k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>
                <a:solidFill>
                  <a:schemeClr val="tx1"/>
                </a:solidFill>
              </a:rPr>
              <a:t>we add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i="1">
                <a:solidFill>
                  <a:schemeClr val="tx1"/>
                </a:solidFill>
              </a:rPr>
              <a:t>d </a:t>
            </a:r>
            <a:r>
              <a:rPr lang="en-US" altLang="en-US">
                <a:solidFill>
                  <a:schemeClr val="tx1"/>
                </a:solidFill>
              </a:rPr>
              <a:t>to </a:t>
            </a:r>
            <a:r>
              <a:rPr lang="en-US" altLang="en-US" dirty="0">
                <a:solidFill>
                  <a:schemeClr val="tx1"/>
                </a:solidFill>
              </a:rPr>
              <a:t>the list </a:t>
            </a:r>
            <a:r>
              <a:rPr lang="en-US" altLang="en-US">
                <a:solidFill>
                  <a:schemeClr val="tx1"/>
                </a:solidFill>
              </a:rPr>
              <a:t>of data values </a:t>
            </a:r>
            <a:r>
              <a:rPr lang="en-US" altLang="en-US" dirty="0">
                <a:solidFill>
                  <a:schemeClr val="tx1"/>
                </a:solidFill>
              </a:rPr>
              <a:t>for that node.</a:t>
            </a:r>
          </a:p>
          <a:p>
            <a:pPr lvl="1">
              <a:spcBef>
                <a:spcPts val="500"/>
              </a:spcBef>
            </a:pPr>
            <a:r>
              <a:rPr lang="en-US" altLang="en-US" dirty="0">
                <a:solidFill>
                  <a:schemeClr val="tx1"/>
                </a:solidFill>
              </a:rPr>
              <a:t>example: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tree.insert</a:t>
            </a: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0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, "sail")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If we don’t </a:t>
            </a:r>
            <a:r>
              <a:rPr lang="en-US" altLang="en-US">
                <a:solidFill>
                  <a:schemeClr val="tx1"/>
                </a:solidFill>
              </a:rPr>
              <a:t>find </a:t>
            </a:r>
            <a:r>
              <a:rPr lang="en-US" altLang="en-US" i="1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>
                <a:solidFill>
                  <a:schemeClr val="tx1"/>
                </a:solidFill>
              </a:rPr>
              <a:t>last node seen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in the search becomes </a:t>
            </a:r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>
                <a:solidFill>
                  <a:schemeClr val="tx1"/>
                </a:solidFill>
              </a:rPr>
              <a:t>parent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of the new node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  <a:buFontTx/>
              <a:buChar char="•"/>
            </a:pPr>
            <a:r>
              <a:rPr lang="en-US" altLang="en-US" dirty="0"/>
              <a:t>if </a:t>
            </a:r>
            <a:r>
              <a:rPr lang="en-US" altLang="en-US" i="1" dirty="0"/>
              <a:t>k</a:t>
            </a:r>
            <a:r>
              <a:rPr lang="en-US" altLang="en-US" sz="1400" dirty="0"/>
              <a:t>  </a:t>
            </a:r>
            <a:r>
              <a:rPr lang="en-US" altLang="en-US" dirty="0"/>
              <a:t>&lt;</a:t>
            </a:r>
            <a:r>
              <a:rPr lang="en-US" altLang="en-US" sz="1400" dirty="0"/>
              <a:t>  </a:t>
            </a:r>
            <a:r>
              <a:rPr lang="en-US" altLang="en-US" b="1" dirty="0">
                <a:solidFill>
                  <a:srgbClr val="FF00FF"/>
                </a:solidFill>
              </a:rPr>
              <a:t>P</a:t>
            </a:r>
            <a:r>
              <a:rPr lang="en-US" altLang="en-US" dirty="0"/>
              <a:t>’s key, </a:t>
            </a:r>
            <a:r>
              <a:rPr lang="en-US" altLang="en-US"/>
              <a:t>make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/>
              <a:t> the left child of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endParaRPr lang="en-US" altLang="en-US" b="1" dirty="0">
              <a:solidFill>
                <a:srgbClr val="FF00FF"/>
              </a:solidFill>
            </a:endParaRPr>
          </a:p>
          <a:p>
            <a:pPr lvl="1">
              <a:spcBef>
                <a:spcPts val="500"/>
              </a:spcBef>
              <a:buFontTx/>
              <a:buChar char="•"/>
            </a:pPr>
            <a:r>
              <a:rPr lang="en-US" altLang="en-US" dirty="0"/>
              <a:t>else </a:t>
            </a:r>
            <a:r>
              <a:rPr lang="en-US" altLang="en-US"/>
              <a:t>make </a:t>
            </a:r>
            <a:r>
              <a:rPr lang="en-US" altLang="en-US" b="1">
                <a:solidFill>
                  <a:srgbClr val="00B050"/>
                </a:solidFill>
              </a:rPr>
              <a:t>N</a:t>
            </a:r>
            <a:r>
              <a:rPr lang="en-US" altLang="en-US"/>
              <a:t> the right child of </a:t>
            </a:r>
            <a:r>
              <a:rPr lang="en-US" altLang="en-US" b="1">
                <a:solidFill>
                  <a:srgbClr val="FF00FF"/>
                </a:solidFill>
              </a:rPr>
              <a:t>P</a:t>
            </a:r>
            <a:endParaRPr lang="en-US" altLang="en-US" b="1" dirty="0">
              <a:solidFill>
                <a:srgbClr val="FF00FF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i="1" dirty="0"/>
              <a:t>Special case:</a:t>
            </a:r>
            <a:r>
              <a:rPr lang="en-US" altLang="en-US" dirty="0"/>
              <a:t> if the tree is empty, </a:t>
            </a:r>
            <a:br>
              <a:rPr lang="en-US" altLang="en-US" dirty="0"/>
            </a:br>
            <a:r>
              <a:rPr lang="en-US" altLang="en-US" dirty="0"/>
              <a:t>make the new node the root of the tree.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b="1" i="1" dirty="0"/>
              <a:t>Important:</a:t>
            </a:r>
            <a:r>
              <a:rPr lang="en-US" altLang="en-US" dirty="0"/>
              <a:t> The resulting tree is still a search tree!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265988" y="17780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294563" y="17494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840538" y="248285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6881813" y="245427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772400" y="2487613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89" name="Oval 9"/>
          <p:cNvSpPr>
            <a:spLocks noChangeArrowheads="1"/>
          </p:cNvSpPr>
          <p:nvPr/>
        </p:nvSpPr>
        <p:spPr bwMode="auto">
          <a:xfrm>
            <a:off x="7805738" y="24399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6456363" y="320040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1" name="Oval 11"/>
          <p:cNvSpPr>
            <a:spLocks noChangeArrowheads="1"/>
          </p:cNvSpPr>
          <p:nvPr/>
        </p:nvSpPr>
        <p:spPr bwMode="auto">
          <a:xfrm>
            <a:off x="6484938" y="3171825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237413" y="32146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7280275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302625" y="321468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8331200" y="31718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6896100" y="39338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6910388" y="3890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H="1">
            <a:off x="7123113" y="2162175"/>
            <a:ext cx="265112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>
            <a:off x="7700963" y="2141538"/>
            <a:ext cx="341312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>
            <a:off x="67262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7285038" y="2851150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8193088" y="2841625"/>
            <a:ext cx="379412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3" name="Line 23"/>
          <p:cNvSpPr>
            <a:spLocks noChangeShapeType="1"/>
          </p:cNvSpPr>
          <p:nvPr/>
        </p:nvSpPr>
        <p:spPr bwMode="auto">
          <a:xfrm>
            <a:off x="6886575" y="3570288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>
            <a:off x="7839075" y="2111375"/>
            <a:ext cx="249238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8378825" y="2849563"/>
            <a:ext cx="220663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6" name="Text Box 26"/>
          <p:cNvSpPr txBox="1">
            <a:spLocks noChangeArrowheads="1"/>
          </p:cNvSpPr>
          <p:nvPr/>
        </p:nvSpPr>
        <p:spPr bwMode="auto">
          <a:xfrm>
            <a:off x="7937157" y="393824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7" name="Oval 27"/>
          <p:cNvSpPr>
            <a:spLocks noChangeArrowheads="1"/>
          </p:cNvSpPr>
          <p:nvPr/>
        </p:nvSpPr>
        <p:spPr bwMode="auto">
          <a:xfrm>
            <a:off x="7953375" y="3897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8" name="Line 28"/>
          <p:cNvSpPr>
            <a:spLocks noChangeShapeType="1"/>
          </p:cNvSpPr>
          <p:nvPr/>
        </p:nvSpPr>
        <p:spPr bwMode="auto">
          <a:xfrm flipH="1">
            <a:off x="8223250" y="3594100"/>
            <a:ext cx="214313" cy="3079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09" name="Text Box 29"/>
          <p:cNvSpPr txBox="1">
            <a:spLocks noChangeArrowheads="1"/>
          </p:cNvSpPr>
          <p:nvPr/>
        </p:nvSpPr>
        <p:spPr bwMode="auto">
          <a:xfrm>
            <a:off x="8789988" y="31845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194530" y="801838"/>
            <a:ext cx="2747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tree.insert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35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,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"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photooxidizes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")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8424513" y="3942409"/>
            <a:ext cx="37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95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We'll implement part of the </a:t>
            </a:r>
            <a:r>
              <a:rPr lang="en-US" altLang="en-US" dirty="0">
                <a:latin typeface="Lucida Console" panose="020B0609040504020204" pitchFamily="49" charset="0"/>
              </a:rPr>
              <a:t>insert()</a:t>
            </a:r>
            <a:r>
              <a:rPr lang="en-US" altLang="en-US" dirty="0"/>
              <a:t> method together.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We'll use iteration rather than recursion.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altLang="en-US" dirty="0"/>
          </a:p>
          <a:p>
            <a:pPr marL="457200" lvl="1" indent="0">
              <a:spcBef>
                <a:spcPts val="800"/>
              </a:spcBef>
              <a:buNone/>
            </a:pPr>
            <a:endParaRPr lang="en-US" altLang="en-US" dirty="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918325" y="2967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6946900" y="2938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6492875" y="36718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6534150" y="3643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7424738" y="36766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7458075" y="36290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6108700" y="43894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6137275" y="43608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6889750" y="44037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7" name="Oval 13"/>
          <p:cNvSpPr>
            <a:spLocks noChangeArrowheads="1"/>
          </p:cNvSpPr>
          <p:nvPr/>
        </p:nvSpPr>
        <p:spPr bwMode="auto">
          <a:xfrm>
            <a:off x="6932613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7954963" y="44037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5119" name="Oval 15"/>
          <p:cNvSpPr>
            <a:spLocks noChangeArrowheads="1"/>
          </p:cNvSpPr>
          <p:nvPr/>
        </p:nvSpPr>
        <p:spPr bwMode="auto">
          <a:xfrm>
            <a:off x="7983538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0" name="Text Box 16"/>
          <p:cNvSpPr txBox="1">
            <a:spLocks noChangeArrowheads="1"/>
          </p:cNvSpPr>
          <p:nvPr/>
        </p:nvSpPr>
        <p:spPr bwMode="auto">
          <a:xfrm>
            <a:off x="6548438" y="51228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1" name="Oval 17"/>
          <p:cNvSpPr>
            <a:spLocks noChangeArrowheads="1"/>
          </p:cNvSpPr>
          <p:nvPr/>
        </p:nvSpPr>
        <p:spPr bwMode="auto">
          <a:xfrm>
            <a:off x="6562725" y="50800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2" name="Line 18"/>
          <p:cNvSpPr>
            <a:spLocks noChangeShapeType="1"/>
          </p:cNvSpPr>
          <p:nvPr/>
        </p:nvSpPr>
        <p:spPr bwMode="auto">
          <a:xfrm flipH="1">
            <a:off x="6775450" y="33512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>
            <a:off x="7353300" y="33305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4" name="Line 20"/>
          <p:cNvSpPr>
            <a:spLocks noChangeShapeType="1"/>
          </p:cNvSpPr>
          <p:nvPr/>
        </p:nvSpPr>
        <p:spPr bwMode="auto">
          <a:xfrm flipH="1">
            <a:off x="63785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5" name="Line 21"/>
          <p:cNvSpPr>
            <a:spLocks noChangeShapeType="1"/>
          </p:cNvSpPr>
          <p:nvPr/>
        </p:nvSpPr>
        <p:spPr bwMode="auto">
          <a:xfrm>
            <a:off x="69373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>
            <a:off x="7845425" y="40306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7" name="Line 23"/>
          <p:cNvSpPr>
            <a:spLocks noChangeShapeType="1"/>
          </p:cNvSpPr>
          <p:nvPr/>
        </p:nvSpPr>
        <p:spPr bwMode="auto">
          <a:xfrm>
            <a:off x="6538913" y="47593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53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We'll implement part of the </a:t>
            </a:r>
            <a:r>
              <a:rPr lang="en-US" altLang="en-US" dirty="0">
                <a:latin typeface="Lucida Console" panose="020B0609040504020204" pitchFamily="49" charset="0"/>
              </a:rPr>
              <a:t>insert()</a:t>
            </a:r>
            <a:r>
              <a:rPr lang="en-US" altLang="en-US" dirty="0"/>
              <a:t> method together.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We'll use iteration rather than recursion.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Our method will use two references/pointers:</a:t>
            </a:r>
          </a:p>
          <a:p>
            <a:pPr marL="457200" lvl="1" indent="0">
              <a:spcBef>
                <a:spcPts val="800"/>
              </a:spcBef>
              <a:buNone/>
            </a:pPr>
            <a:endParaRPr lang="en-US" altLang="en-US" dirty="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918325" y="2967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6946900" y="2938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6492875" y="36718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6534150" y="3643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7424738" y="36766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7458075" y="36290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6108700" y="43894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6137275" y="43608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6889750" y="44037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7" name="Oval 13"/>
          <p:cNvSpPr>
            <a:spLocks noChangeArrowheads="1"/>
          </p:cNvSpPr>
          <p:nvPr/>
        </p:nvSpPr>
        <p:spPr bwMode="auto">
          <a:xfrm>
            <a:off x="6932613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7954963" y="44037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5119" name="Oval 15"/>
          <p:cNvSpPr>
            <a:spLocks noChangeArrowheads="1"/>
          </p:cNvSpPr>
          <p:nvPr/>
        </p:nvSpPr>
        <p:spPr bwMode="auto">
          <a:xfrm>
            <a:off x="7983538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0" name="Text Box 16"/>
          <p:cNvSpPr txBox="1">
            <a:spLocks noChangeArrowheads="1"/>
          </p:cNvSpPr>
          <p:nvPr/>
        </p:nvSpPr>
        <p:spPr bwMode="auto">
          <a:xfrm>
            <a:off x="6548438" y="51228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1" name="Oval 17"/>
          <p:cNvSpPr>
            <a:spLocks noChangeArrowheads="1"/>
          </p:cNvSpPr>
          <p:nvPr/>
        </p:nvSpPr>
        <p:spPr bwMode="auto">
          <a:xfrm>
            <a:off x="6562725" y="50800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2" name="Line 18"/>
          <p:cNvSpPr>
            <a:spLocks noChangeShapeType="1"/>
          </p:cNvSpPr>
          <p:nvPr/>
        </p:nvSpPr>
        <p:spPr bwMode="auto">
          <a:xfrm flipH="1">
            <a:off x="6775450" y="33512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>
            <a:off x="7353300" y="33305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4" name="Line 20"/>
          <p:cNvSpPr>
            <a:spLocks noChangeShapeType="1"/>
          </p:cNvSpPr>
          <p:nvPr/>
        </p:nvSpPr>
        <p:spPr bwMode="auto">
          <a:xfrm flipH="1">
            <a:off x="63785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5" name="Line 21"/>
          <p:cNvSpPr>
            <a:spLocks noChangeShapeType="1"/>
          </p:cNvSpPr>
          <p:nvPr/>
        </p:nvSpPr>
        <p:spPr bwMode="auto">
          <a:xfrm>
            <a:off x="69373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>
            <a:off x="7845425" y="40306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7" name="Line 23"/>
          <p:cNvSpPr>
            <a:spLocks noChangeShapeType="1"/>
          </p:cNvSpPr>
          <p:nvPr/>
        </p:nvSpPr>
        <p:spPr bwMode="auto">
          <a:xfrm>
            <a:off x="6538913" y="47593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11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We'll implement part of the </a:t>
            </a:r>
            <a:r>
              <a:rPr lang="en-US" altLang="en-US" dirty="0">
                <a:latin typeface="Lucida Console" panose="020B0609040504020204" pitchFamily="49" charset="0"/>
              </a:rPr>
              <a:t>insert()</a:t>
            </a:r>
            <a:r>
              <a:rPr lang="en-US" altLang="en-US" dirty="0"/>
              <a:t> method together.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We'll use iteration rather than recursion.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Our method will use two references/pointers: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trav</a:t>
            </a:r>
            <a:r>
              <a:rPr lang="en-US" altLang="en-US" dirty="0"/>
              <a:t>: performs the traversal down</a:t>
            </a:r>
            <a:br>
              <a:rPr lang="en-US" altLang="en-US" dirty="0"/>
            </a:br>
            <a:r>
              <a:rPr lang="en-US" altLang="en-US" dirty="0"/>
              <a:t> to the point of insertion</a:t>
            </a:r>
          </a:p>
          <a:p>
            <a:pPr marL="457200" lvl="1" indent="0">
              <a:spcBef>
                <a:spcPts val="800"/>
              </a:spcBef>
              <a:buNone/>
            </a:pPr>
            <a:endParaRPr lang="en-US" altLang="en-US" dirty="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918325" y="2967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6946900" y="2938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6492875" y="36718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6534150" y="3643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7424738" y="36766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7458075" y="36290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6108700" y="43894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6137275" y="43608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6889750" y="44037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7" name="Oval 13"/>
          <p:cNvSpPr>
            <a:spLocks noChangeArrowheads="1"/>
          </p:cNvSpPr>
          <p:nvPr/>
        </p:nvSpPr>
        <p:spPr bwMode="auto">
          <a:xfrm>
            <a:off x="6932613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7954963" y="44037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5119" name="Oval 15"/>
          <p:cNvSpPr>
            <a:spLocks noChangeArrowheads="1"/>
          </p:cNvSpPr>
          <p:nvPr/>
        </p:nvSpPr>
        <p:spPr bwMode="auto">
          <a:xfrm>
            <a:off x="7983538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0" name="Text Box 16"/>
          <p:cNvSpPr txBox="1">
            <a:spLocks noChangeArrowheads="1"/>
          </p:cNvSpPr>
          <p:nvPr/>
        </p:nvSpPr>
        <p:spPr bwMode="auto">
          <a:xfrm>
            <a:off x="6548438" y="51228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1" name="Oval 17"/>
          <p:cNvSpPr>
            <a:spLocks noChangeArrowheads="1"/>
          </p:cNvSpPr>
          <p:nvPr/>
        </p:nvSpPr>
        <p:spPr bwMode="auto">
          <a:xfrm>
            <a:off x="6562725" y="50800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2" name="Line 18"/>
          <p:cNvSpPr>
            <a:spLocks noChangeShapeType="1"/>
          </p:cNvSpPr>
          <p:nvPr/>
        </p:nvSpPr>
        <p:spPr bwMode="auto">
          <a:xfrm flipH="1">
            <a:off x="6775450" y="33512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>
            <a:off x="7353300" y="33305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4" name="Line 20"/>
          <p:cNvSpPr>
            <a:spLocks noChangeShapeType="1"/>
          </p:cNvSpPr>
          <p:nvPr/>
        </p:nvSpPr>
        <p:spPr bwMode="auto">
          <a:xfrm flipH="1">
            <a:off x="63785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5" name="Line 21"/>
          <p:cNvSpPr>
            <a:spLocks noChangeShapeType="1"/>
          </p:cNvSpPr>
          <p:nvPr/>
        </p:nvSpPr>
        <p:spPr bwMode="auto">
          <a:xfrm>
            <a:off x="69373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>
            <a:off x="7845425" y="40306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7" name="Line 23"/>
          <p:cNvSpPr>
            <a:spLocks noChangeShapeType="1"/>
          </p:cNvSpPr>
          <p:nvPr/>
        </p:nvSpPr>
        <p:spPr bwMode="auto">
          <a:xfrm>
            <a:off x="6538913" y="47593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7797049" y="2497137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5131" name="Line 27"/>
          <p:cNvSpPr>
            <a:spLocks noChangeShapeType="1"/>
          </p:cNvSpPr>
          <p:nvPr/>
        </p:nvSpPr>
        <p:spPr bwMode="auto">
          <a:xfrm flipH="1">
            <a:off x="7441449" y="2746375"/>
            <a:ext cx="396875" cy="246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9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We'll implement part of the </a:t>
            </a:r>
            <a:r>
              <a:rPr lang="en-US" altLang="en-US" dirty="0">
                <a:latin typeface="Lucida Console" panose="020B0609040504020204" pitchFamily="49" charset="0"/>
              </a:rPr>
              <a:t>insert()</a:t>
            </a:r>
            <a:r>
              <a:rPr lang="en-US" altLang="en-US" dirty="0"/>
              <a:t> method together.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We'll use iteration rather than recursion.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Our method will use two references/pointers: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trav</a:t>
            </a:r>
            <a:r>
              <a:rPr lang="en-US" altLang="en-US" dirty="0"/>
              <a:t>: performs the traversal down</a:t>
            </a:r>
            <a:br>
              <a:rPr lang="en-US" altLang="en-US" dirty="0"/>
            </a:br>
            <a:r>
              <a:rPr lang="en-US" altLang="en-US" dirty="0"/>
              <a:t> to the point of insertion</a:t>
            </a:r>
          </a:p>
          <a:p>
            <a:pPr marL="457200" lvl="1" indent="0">
              <a:spcBef>
                <a:spcPts val="800"/>
              </a:spcBef>
              <a:buNone/>
            </a:pPr>
            <a:endParaRPr lang="en-US" altLang="en-US" dirty="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918325" y="2967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6946900" y="2938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6492875" y="36718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6534150" y="3643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7424738" y="36766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7458075" y="36290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6108700" y="43894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6137275" y="43608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6889750" y="44037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7" name="Oval 13"/>
          <p:cNvSpPr>
            <a:spLocks noChangeArrowheads="1"/>
          </p:cNvSpPr>
          <p:nvPr/>
        </p:nvSpPr>
        <p:spPr bwMode="auto">
          <a:xfrm>
            <a:off x="6932613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7954963" y="44037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5119" name="Oval 15"/>
          <p:cNvSpPr>
            <a:spLocks noChangeArrowheads="1"/>
          </p:cNvSpPr>
          <p:nvPr/>
        </p:nvSpPr>
        <p:spPr bwMode="auto">
          <a:xfrm>
            <a:off x="7983538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0" name="Text Box 16"/>
          <p:cNvSpPr txBox="1">
            <a:spLocks noChangeArrowheads="1"/>
          </p:cNvSpPr>
          <p:nvPr/>
        </p:nvSpPr>
        <p:spPr bwMode="auto">
          <a:xfrm>
            <a:off x="6548438" y="51228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1" name="Oval 17"/>
          <p:cNvSpPr>
            <a:spLocks noChangeArrowheads="1"/>
          </p:cNvSpPr>
          <p:nvPr/>
        </p:nvSpPr>
        <p:spPr bwMode="auto">
          <a:xfrm>
            <a:off x="6562725" y="50800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2" name="Line 18"/>
          <p:cNvSpPr>
            <a:spLocks noChangeShapeType="1"/>
          </p:cNvSpPr>
          <p:nvPr/>
        </p:nvSpPr>
        <p:spPr bwMode="auto">
          <a:xfrm flipH="1">
            <a:off x="6775450" y="33512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>
            <a:off x="7353300" y="33305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4" name="Line 20"/>
          <p:cNvSpPr>
            <a:spLocks noChangeShapeType="1"/>
          </p:cNvSpPr>
          <p:nvPr/>
        </p:nvSpPr>
        <p:spPr bwMode="auto">
          <a:xfrm flipH="1">
            <a:off x="63785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5" name="Line 21"/>
          <p:cNvSpPr>
            <a:spLocks noChangeShapeType="1"/>
          </p:cNvSpPr>
          <p:nvPr/>
        </p:nvSpPr>
        <p:spPr bwMode="auto">
          <a:xfrm>
            <a:off x="69373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>
            <a:off x="7845425" y="40306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7" name="Line 23"/>
          <p:cNvSpPr>
            <a:spLocks noChangeShapeType="1"/>
          </p:cNvSpPr>
          <p:nvPr/>
        </p:nvSpPr>
        <p:spPr bwMode="auto">
          <a:xfrm>
            <a:off x="6538913" y="47593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8251825" y="3136900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5131" name="Line 27"/>
          <p:cNvSpPr>
            <a:spLocks noChangeShapeType="1"/>
          </p:cNvSpPr>
          <p:nvPr/>
        </p:nvSpPr>
        <p:spPr bwMode="auto">
          <a:xfrm flipH="1">
            <a:off x="7896225" y="3386138"/>
            <a:ext cx="396875" cy="246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80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We'll implement part of the </a:t>
            </a:r>
            <a:r>
              <a:rPr lang="en-US" altLang="en-US">
                <a:latin typeface="Lucida Console" panose="020B0609040504020204" pitchFamily="49" charset="0"/>
              </a:rPr>
              <a:t>insert()</a:t>
            </a:r>
            <a:r>
              <a:rPr lang="en-US" altLang="en-US"/>
              <a:t> method together.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We'll use iteration rather than recursion.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Our method will use two references/pointers: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Lucida Console" panose="020B0609040504020204" pitchFamily="49" charset="0"/>
              </a:rPr>
              <a:t>trav</a:t>
            </a:r>
            <a:r>
              <a:rPr lang="en-US" altLang="en-US"/>
              <a:t>: performs the traversal down</a:t>
            </a:r>
            <a:br>
              <a:rPr lang="en-US" altLang="en-US"/>
            </a:br>
            <a:r>
              <a:rPr lang="en-US" altLang="en-US"/>
              <a:t> to the point of insertion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Lucida Console" panose="020B0609040504020204" pitchFamily="49" charset="0"/>
              </a:rPr>
              <a:t>parent</a:t>
            </a:r>
            <a:r>
              <a:rPr lang="en-US" altLang="en-US"/>
              <a:t>: stays one behind </a:t>
            </a:r>
            <a:r>
              <a:rPr lang="en-US" altLang="en-US">
                <a:latin typeface="Lucida Console" panose="020B0609040504020204" pitchFamily="49" charset="0"/>
              </a:rPr>
              <a:t>trav</a:t>
            </a:r>
          </a:p>
          <a:p>
            <a:pPr marL="914400" lvl="2" indent="0">
              <a:spcBef>
                <a:spcPts val="500"/>
              </a:spcBef>
              <a:buNone/>
            </a:pPr>
            <a:endParaRPr lang="en-US" altLang="en-US" sz="220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918325" y="2967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6946900" y="2938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6492875" y="36718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6534150" y="3643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7424738" y="36766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7458075" y="36290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6108700" y="43894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6137275" y="43608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6889750" y="44037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7" name="Oval 13"/>
          <p:cNvSpPr>
            <a:spLocks noChangeArrowheads="1"/>
          </p:cNvSpPr>
          <p:nvPr/>
        </p:nvSpPr>
        <p:spPr bwMode="auto">
          <a:xfrm>
            <a:off x="6932613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7954963" y="44037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5119" name="Oval 15"/>
          <p:cNvSpPr>
            <a:spLocks noChangeArrowheads="1"/>
          </p:cNvSpPr>
          <p:nvPr/>
        </p:nvSpPr>
        <p:spPr bwMode="auto">
          <a:xfrm>
            <a:off x="7983538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0" name="Text Box 16"/>
          <p:cNvSpPr txBox="1">
            <a:spLocks noChangeArrowheads="1"/>
          </p:cNvSpPr>
          <p:nvPr/>
        </p:nvSpPr>
        <p:spPr bwMode="auto">
          <a:xfrm>
            <a:off x="6548438" y="51228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1" name="Oval 17"/>
          <p:cNvSpPr>
            <a:spLocks noChangeArrowheads="1"/>
          </p:cNvSpPr>
          <p:nvPr/>
        </p:nvSpPr>
        <p:spPr bwMode="auto">
          <a:xfrm>
            <a:off x="6562725" y="50800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2" name="Line 18"/>
          <p:cNvSpPr>
            <a:spLocks noChangeShapeType="1"/>
          </p:cNvSpPr>
          <p:nvPr/>
        </p:nvSpPr>
        <p:spPr bwMode="auto">
          <a:xfrm flipH="1">
            <a:off x="6775450" y="33512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>
            <a:off x="7353300" y="33305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4" name="Line 20"/>
          <p:cNvSpPr>
            <a:spLocks noChangeShapeType="1"/>
          </p:cNvSpPr>
          <p:nvPr/>
        </p:nvSpPr>
        <p:spPr bwMode="auto">
          <a:xfrm flipH="1">
            <a:off x="63785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5" name="Line 21"/>
          <p:cNvSpPr>
            <a:spLocks noChangeShapeType="1"/>
          </p:cNvSpPr>
          <p:nvPr/>
        </p:nvSpPr>
        <p:spPr bwMode="auto">
          <a:xfrm>
            <a:off x="69373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>
            <a:off x="7845425" y="40306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7" name="Line 23"/>
          <p:cNvSpPr>
            <a:spLocks noChangeShapeType="1"/>
          </p:cNvSpPr>
          <p:nvPr/>
        </p:nvSpPr>
        <p:spPr bwMode="auto">
          <a:xfrm>
            <a:off x="6538913" y="47593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7502525" y="22129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8251825" y="3136900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 flipH="1">
            <a:off x="7364413" y="2581275"/>
            <a:ext cx="24765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31" name="Line 27"/>
          <p:cNvSpPr>
            <a:spLocks noChangeShapeType="1"/>
          </p:cNvSpPr>
          <p:nvPr/>
        </p:nvSpPr>
        <p:spPr bwMode="auto">
          <a:xfrm flipH="1">
            <a:off x="7896225" y="3386138"/>
            <a:ext cx="396875" cy="246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48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We'll implement part of the </a:t>
            </a:r>
            <a:r>
              <a:rPr lang="en-US" altLang="en-US">
                <a:latin typeface="Lucida Console" panose="020B0609040504020204" pitchFamily="49" charset="0"/>
              </a:rPr>
              <a:t>insert()</a:t>
            </a:r>
            <a:r>
              <a:rPr lang="en-US" altLang="en-US"/>
              <a:t> method together.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We'll use iteration rather than recursion.</a:t>
            </a:r>
            <a:endParaRPr lang="en-US" altLang="en-US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Our method will use two references/pointers: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Lucida Console" panose="020B0609040504020204" pitchFamily="49" charset="0"/>
              </a:rPr>
              <a:t>trav</a:t>
            </a:r>
            <a:r>
              <a:rPr lang="en-US" altLang="en-US"/>
              <a:t>: performs the traversal down</a:t>
            </a:r>
            <a:br>
              <a:rPr lang="en-US" altLang="en-US"/>
            </a:br>
            <a:r>
              <a:rPr lang="en-US" altLang="en-US"/>
              <a:t> to the point of insertion</a:t>
            </a:r>
          </a:p>
          <a:p>
            <a:pPr lvl="1">
              <a:spcBef>
                <a:spcPts val="800"/>
              </a:spcBef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Lucida Console" panose="020B0609040504020204" pitchFamily="49" charset="0"/>
              </a:rPr>
              <a:t>parent</a:t>
            </a:r>
            <a:r>
              <a:rPr lang="en-US" altLang="en-US"/>
              <a:t>: stays one behind </a:t>
            </a:r>
            <a:r>
              <a:rPr lang="en-US" altLang="en-US">
                <a:latin typeface="Lucida Console" panose="020B0609040504020204" pitchFamily="49" charset="0"/>
              </a:rPr>
              <a:t>trav</a:t>
            </a:r>
          </a:p>
          <a:p>
            <a:pPr marL="1139825" lvl="2" indent="-225425">
              <a:spcBef>
                <a:spcPts val="500"/>
              </a:spcBef>
              <a:buFontTx/>
              <a:buChar char="•"/>
            </a:pPr>
            <a:r>
              <a:rPr lang="en-US" altLang="en-US" sz="2200"/>
              <a:t>like the </a:t>
            </a:r>
            <a:r>
              <a:rPr lang="en-US" altLang="en-US" sz="2200">
                <a:latin typeface="Lucida Console" panose="020B0609040504020204" pitchFamily="49" charset="0"/>
              </a:rPr>
              <a:t>trail</a:t>
            </a:r>
            <a:r>
              <a:rPr lang="en-US" altLang="en-US" sz="2200"/>
              <a:t> reference that we </a:t>
            </a:r>
            <a:br>
              <a:rPr lang="en-US" altLang="en-US" sz="2200"/>
            </a:br>
            <a:r>
              <a:rPr lang="en-US" altLang="en-US" sz="2200"/>
              <a:t>sometimes use when traversing </a:t>
            </a:r>
            <a:br>
              <a:rPr lang="en-US" altLang="en-US" sz="2200"/>
            </a:br>
            <a:r>
              <a:rPr lang="en-US" altLang="en-US" sz="2200"/>
              <a:t>a linked list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918325" y="29670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6946900" y="29384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6492875" y="36718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6534150" y="36433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7424738" y="36766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7458075" y="36290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6108700" y="43894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6137275" y="43608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6889750" y="44037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7" name="Oval 13"/>
          <p:cNvSpPr>
            <a:spLocks noChangeArrowheads="1"/>
          </p:cNvSpPr>
          <p:nvPr/>
        </p:nvSpPr>
        <p:spPr bwMode="auto">
          <a:xfrm>
            <a:off x="6932613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7954963" y="44037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5119" name="Oval 15"/>
          <p:cNvSpPr>
            <a:spLocks noChangeArrowheads="1"/>
          </p:cNvSpPr>
          <p:nvPr/>
        </p:nvSpPr>
        <p:spPr bwMode="auto">
          <a:xfrm>
            <a:off x="7983538" y="43608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0" name="Text Box 16"/>
          <p:cNvSpPr txBox="1">
            <a:spLocks noChangeArrowheads="1"/>
          </p:cNvSpPr>
          <p:nvPr/>
        </p:nvSpPr>
        <p:spPr bwMode="auto">
          <a:xfrm>
            <a:off x="6548438" y="51228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1" name="Oval 17"/>
          <p:cNvSpPr>
            <a:spLocks noChangeArrowheads="1"/>
          </p:cNvSpPr>
          <p:nvPr/>
        </p:nvSpPr>
        <p:spPr bwMode="auto">
          <a:xfrm>
            <a:off x="6562725" y="50800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2" name="Line 18"/>
          <p:cNvSpPr>
            <a:spLocks noChangeShapeType="1"/>
          </p:cNvSpPr>
          <p:nvPr/>
        </p:nvSpPr>
        <p:spPr bwMode="auto">
          <a:xfrm flipH="1">
            <a:off x="6775450" y="33512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>
            <a:off x="7353300" y="33305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4" name="Line 20"/>
          <p:cNvSpPr>
            <a:spLocks noChangeShapeType="1"/>
          </p:cNvSpPr>
          <p:nvPr/>
        </p:nvSpPr>
        <p:spPr bwMode="auto">
          <a:xfrm flipH="1">
            <a:off x="63785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5" name="Line 21"/>
          <p:cNvSpPr>
            <a:spLocks noChangeShapeType="1"/>
          </p:cNvSpPr>
          <p:nvPr/>
        </p:nvSpPr>
        <p:spPr bwMode="auto">
          <a:xfrm>
            <a:off x="6937375" y="40401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>
            <a:off x="7845425" y="40306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7" name="Line 23"/>
          <p:cNvSpPr>
            <a:spLocks noChangeShapeType="1"/>
          </p:cNvSpPr>
          <p:nvPr/>
        </p:nvSpPr>
        <p:spPr bwMode="auto">
          <a:xfrm>
            <a:off x="6538913" y="47593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7502525" y="22129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8251825" y="3136900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 flipH="1">
            <a:off x="7364413" y="2581275"/>
            <a:ext cx="24765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5131" name="Line 27"/>
          <p:cNvSpPr>
            <a:spLocks noChangeShapeType="1"/>
          </p:cNvSpPr>
          <p:nvPr/>
        </p:nvSpPr>
        <p:spPr bwMode="auto">
          <a:xfrm flipH="1">
            <a:off x="7896225" y="3386138"/>
            <a:ext cx="396875" cy="246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63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Node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==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(data, 0);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7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7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7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7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7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sz="17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1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7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9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8191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3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8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9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23175" y="5492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997825" y="947738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 flipH="1">
            <a:off x="7642225" y="1196975"/>
            <a:ext cx="396875" cy="246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7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Recall: Binary </a:t>
            </a:r>
            <a:r>
              <a:rPr lang="en-US" altLang="en-US" i="1" dirty="0"/>
              <a:t>Search</a:t>
            </a:r>
            <a:r>
              <a:rPr lang="en-US" altLang="en-US" dirty="0"/>
              <a:t> Trees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</a:pPr>
            <a:r>
              <a:rPr lang="en-US" altLang="en-US" dirty="0"/>
              <a:t>Search-tree property: for each node </a:t>
            </a:r>
            <a:r>
              <a:rPr lang="en-US" altLang="en-US" i="1" dirty="0"/>
              <a:t>k </a:t>
            </a:r>
            <a:r>
              <a:rPr lang="en-US" altLang="en-US" dirty="0"/>
              <a:t>(</a:t>
            </a:r>
            <a:r>
              <a:rPr lang="en-US" altLang="en-US" i="1" dirty="0"/>
              <a:t>k</a:t>
            </a:r>
            <a:r>
              <a:rPr lang="en-US" altLang="en-US" dirty="0"/>
              <a:t> is the key):</a:t>
            </a:r>
          </a:p>
          <a:p>
            <a:pPr lvl="1">
              <a:spcBef>
                <a:spcPts val="200"/>
              </a:spcBef>
              <a:buFontTx/>
              <a:buChar char="•"/>
            </a:pPr>
            <a:r>
              <a:rPr lang="en-US" altLang="en-US" dirty="0"/>
              <a:t>all nodes in </a:t>
            </a:r>
            <a:r>
              <a:rPr lang="en-US" altLang="en-US" i="1" dirty="0"/>
              <a:t>k</a:t>
            </a:r>
            <a:r>
              <a:rPr lang="en-US" altLang="en-US" sz="600" i="1" dirty="0"/>
              <a:t> </a:t>
            </a:r>
            <a:r>
              <a:rPr lang="en-US" altLang="en-US" dirty="0"/>
              <a:t>’s left subtree are &lt; </a:t>
            </a:r>
            <a:r>
              <a:rPr lang="en-US" altLang="en-US" i="1" dirty="0"/>
              <a:t>k</a:t>
            </a:r>
          </a:p>
          <a:p>
            <a:pPr lvl="1">
              <a:spcBef>
                <a:spcPts val="200"/>
              </a:spcBef>
              <a:buFontTx/>
              <a:buChar char="•"/>
            </a:pPr>
            <a:r>
              <a:rPr lang="en-US" altLang="en-US" dirty="0"/>
              <a:t>all nodes in </a:t>
            </a:r>
            <a:r>
              <a:rPr lang="en-US" altLang="en-US" i="1" dirty="0"/>
              <a:t>k</a:t>
            </a:r>
            <a:r>
              <a:rPr lang="en-US" altLang="en-US" sz="600" i="1" dirty="0"/>
              <a:t> </a:t>
            </a:r>
            <a:r>
              <a:rPr lang="en-US" altLang="en-US" dirty="0"/>
              <a:t>’s right subtree are &gt;= </a:t>
            </a:r>
            <a:r>
              <a:rPr lang="en-US" altLang="en-US" i="1" dirty="0"/>
              <a:t>k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Our earlier binary-tree example is </a:t>
            </a:r>
            <a:br>
              <a:rPr lang="en-US" altLang="en-US" dirty="0"/>
            </a:br>
            <a:r>
              <a:rPr lang="en-US" altLang="en-US" dirty="0"/>
              <a:t>a search tree:</a:t>
            </a:r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14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ts val="3000"/>
              </a:spcBef>
              <a:buFontTx/>
              <a:buChar char="•"/>
            </a:pPr>
            <a:r>
              <a:rPr lang="en-US" altLang="en-US"/>
              <a:t>With </a:t>
            </a:r>
            <a:r>
              <a:rPr lang="en-US" altLang="en-US" dirty="0"/>
              <a:t>a search tree, an </a:t>
            </a:r>
            <a:r>
              <a:rPr lang="en-US" altLang="en-US" dirty="0" err="1"/>
              <a:t>inorder</a:t>
            </a:r>
            <a:r>
              <a:rPr lang="en-US" altLang="en-US" dirty="0"/>
              <a:t> traversal visits the nodes in order! </a:t>
            </a:r>
          </a:p>
          <a:p>
            <a:pPr lvl="1">
              <a:spcBef>
                <a:spcPts val="500"/>
              </a:spcBef>
              <a:buFontTx/>
              <a:buChar char="•"/>
            </a:pPr>
            <a:r>
              <a:rPr lang="en-US" altLang="en-US" dirty="0"/>
              <a:t>in order of increasing key values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239103" y="284797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4267678" y="281940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813653" y="355282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23" name="Oval 7"/>
          <p:cNvSpPr>
            <a:spLocks noChangeArrowheads="1"/>
          </p:cNvSpPr>
          <p:nvPr/>
        </p:nvSpPr>
        <p:spPr bwMode="auto">
          <a:xfrm>
            <a:off x="3854928" y="35242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4745515" y="3557588"/>
            <a:ext cx="554038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4778853" y="35099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3429478" y="427037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27" name="Oval 11"/>
          <p:cNvSpPr>
            <a:spLocks noChangeArrowheads="1"/>
          </p:cNvSpPr>
          <p:nvPr/>
        </p:nvSpPr>
        <p:spPr bwMode="auto">
          <a:xfrm>
            <a:off x="3458053" y="424180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4210528" y="42846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29" name="Oval 13"/>
          <p:cNvSpPr>
            <a:spLocks noChangeArrowheads="1"/>
          </p:cNvSpPr>
          <p:nvPr/>
        </p:nvSpPr>
        <p:spPr bwMode="auto">
          <a:xfrm>
            <a:off x="4253390" y="42418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5275740" y="42846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5304315" y="42418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3869215" y="500380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33" name="Oval 17"/>
          <p:cNvSpPr>
            <a:spLocks noChangeArrowheads="1"/>
          </p:cNvSpPr>
          <p:nvPr/>
        </p:nvSpPr>
        <p:spPr bwMode="auto">
          <a:xfrm>
            <a:off x="3883503" y="496093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 flipH="1">
            <a:off x="4139090" y="3232150"/>
            <a:ext cx="222250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4674078" y="3211513"/>
            <a:ext cx="242887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 flipH="1">
            <a:off x="3699353" y="3921125"/>
            <a:ext cx="2270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37" name="Line 21"/>
          <p:cNvSpPr>
            <a:spLocks noChangeShapeType="1"/>
          </p:cNvSpPr>
          <p:nvPr/>
        </p:nvSpPr>
        <p:spPr bwMode="auto">
          <a:xfrm>
            <a:off x="4135915" y="3978275"/>
            <a:ext cx="206375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38" name="Line 22"/>
          <p:cNvSpPr>
            <a:spLocks noChangeShapeType="1"/>
          </p:cNvSpPr>
          <p:nvPr/>
        </p:nvSpPr>
        <p:spPr bwMode="auto">
          <a:xfrm>
            <a:off x="5166203" y="3911600"/>
            <a:ext cx="258762" cy="354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3859690" y="4640263"/>
            <a:ext cx="2651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7634288" y="110013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41" name="Oval 25"/>
          <p:cNvSpPr>
            <a:spLocks noChangeArrowheads="1"/>
          </p:cNvSpPr>
          <p:nvPr/>
        </p:nvSpPr>
        <p:spPr bwMode="auto">
          <a:xfrm>
            <a:off x="7662863" y="10715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7199313" y="2209800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 flipH="1">
            <a:off x="7491413" y="1484313"/>
            <a:ext cx="265112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>
            <a:off x="8069263" y="1463675"/>
            <a:ext cx="327025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45" name="Oval 29"/>
          <p:cNvSpPr>
            <a:spLocks noChangeArrowheads="1"/>
          </p:cNvSpPr>
          <p:nvPr/>
        </p:nvSpPr>
        <p:spPr bwMode="auto">
          <a:xfrm>
            <a:off x="2596040" y="3413125"/>
            <a:ext cx="2284413" cy="2193925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2932590" y="3590925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&lt; 26</a:t>
            </a:r>
          </a:p>
        </p:txBody>
      </p:sp>
      <p:sp>
        <p:nvSpPr>
          <p:cNvPr id="162847" name="Oval 31"/>
          <p:cNvSpPr>
            <a:spLocks noChangeArrowheads="1"/>
          </p:cNvSpPr>
          <p:nvPr/>
        </p:nvSpPr>
        <p:spPr bwMode="auto">
          <a:xfrm rot="-2496823">
            <a:off x="4862990" y="3138488"/>
            <a:ext cx="1103313" cy="1758950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5409090" y="3657600"/>
            <a:ext cx="542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³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26</a:t>
            </a:r>
          </a:p>
        </p:txBody>
      </p:sp>
      <p:sp>
        <p:nvSpPr>
          <p:cNvPr id="162849" name="Oval 33"/>
          <p:cNvSpPr>
            <a:spLocks noChangeArrowheads="1"/>
          </p:cNvSpPr>
          <p:nvPr/>
        </p:nvSpPr>
        <p:spPr bwMode="auto">
          <a:xfrm rot="-2148196">
            <a:off x="3385028" y="4110038"/>
            <a:ext cx="931862" cy="1431925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3358040" y="4781550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&lt; 12</a:t>
            </a:r>
          </a:p>
        </p:txBody>
      </p:sp>
      <p:sp>
        <p:nvSpPr>
          <p:cNvPr id="162851" name="AutoShape 35"/>
          <p:cNvSpPr>
            <a:spLocks noChangeArrowheads="1"/>
          </p:cNvSpPr>
          <p:nvPr/>
        </p:nvSpPr>
        <p:spPr bwMode="auto">
          <a:xfrm>
            <a:off x="7178675" y="1765300"/>
            <a:ext cx="633413" cy="85883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52" name="Text Box 36"/>
          <p:cNvSpPr txBox="1">
            <a:spLocks noChangeArrowheads="1"/>
          </p:cNvSpPr>
          <p:nvPr/>
        </p:nvSpPr>
        <p:spPr bwMode="auto">
          <a:xfrm>
            <a:off x="8096250" y="220662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³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62853" name="AutoShape 37"/>
          <p:cNvSpPr>
            <a:spLocks noChangeArrowheads="1"/>
          </p:cNvSpPr>
          <p:nvPr/>
        </p:nvSpPr>
        <p:spPr bwMode="auto">
          <a:xfrm>
            <a:off x="8075613" y="1762125"/>
            <a:ext cx="633412" cy="85883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54" name="Oval 38"/>
          <p:cNvSpPr>
            <a:spLocks noChangeArrowheads="1"/>
          </p:cNvSpPr>
          <p:nvPr/>
        </p:nvSpPr>
        <p:spPr bwMode="auto">
          <a:xfrm rot="-2148196">
            <a:off x="4132740" y="3911600"/>
            <a:ext cx="674688" cy="831850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4183540" y="3935413"/>
            <a:ext cx="542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³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3125916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==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trav.data.addItem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(data, 0);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  <a:endParaRPr lang="en-US" altLang="en-US" sz="1700" b="1" i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7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7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7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7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7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sz="17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1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7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89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8191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3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8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199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23175" y="5492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997825" y="947738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 flipH="1">
            <a:off x="7642225" y="1196975"/>
            <a:ext cx="396875" cy="246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49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// update parent. how?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sz="1700" dirty="0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7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23175" y="5492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997825" y="947738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 flipH="1">
            <a:off x="7642225" y="1196975"/>
            <a:ext cx="396875" cy="246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93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sz="1700" dirty="0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7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23175" y="5492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997825" y="947738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 flipH="1">
            <a:off x="7642225" y="1196975"/>
            <a:ext cx="396875" cy="246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42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sz="1700" dirty="0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7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23175" y="5492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997825" y="947738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 flipH="1">
            <a:off x="7642225" y="1196975"/>
            <a:ext cx="396875" cy="246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7485063" y="917575"/>
            <a:ext cx="24765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61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// what goes here?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sz="1700" dirty="0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7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23175" y="5492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997825" y="947738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 flipH="1">
            <a:off x="7642225" y="1196975"/>
            <a:ext cx="396875" cy="246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7485063" y="917575"/>
            <a:ext cx="24765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260" y="4578935"/>
            <a:ext cx="4418008" cy="2549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Ins="18288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if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trav.key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&gt; key)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 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   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} else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   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trav.left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lphaUcPeriod" startAt="3"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either A or 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267" y="4578935"/>
            <a:ext cx="4167353" cy="2523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Ins="18288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if (key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trav.key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)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 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trav.left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   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} else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   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lphaUcPeriod" startAt="4"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neither A nor 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39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// what goes here?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sz="1700" dirty="0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7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23175" y="5492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997825" y="947738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 flipH="1">
            <a:off x="7642225" y="1196975"/>
            <a:ext cx="396875" cy="246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7485063" y="917575"/>
            <a:ext cx="24765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260" y="4578935"/>
            <a:ext cx="4418008" cy="2549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Ins="18288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if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trav.key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&gt; key)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 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   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} else 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   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trav.left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lphaUcPeriod" startAt="3"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either A or 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267" y="4578935"/>
            <a:ext cx="4167353" cy="2523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Ins="18288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if (key &lt;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trav.key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) {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  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trav.left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    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} else {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    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trav.right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rPr>
              <a:t>   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lphaUcPeriod" startAt="4"/>
              <a:tabLst>
                <a:tab pos="4619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neither A nor 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1963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88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sz="1700" dirty="0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7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1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2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23175" y="5492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997825" y="947738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 flipH="1">
            <a:off x="7642225" y="1196975"/>
            <a:ext cx="396875" cy="246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7485063" y="917575"/>
            <a:ext cx="24765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07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latin typeface="Lucida Console" panose="020B0609040504020204" pitchFamily="49" charset="0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dirty="0"/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29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3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5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7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0239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1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6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7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23175" y="54927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8372475" y="1473200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 flipH="1">
            <a:off x="7485063" y="917575"/>
            <a:ext cx="24765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 flipH="1">
            <a:off x="8016875" y="1722438"/>
            <a:ext cx="396875" cy="246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999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latin typeface="Lucida Console" panose="020B0609040504020204" pitchFamily="49" charset="0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dirty="0"/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29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3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5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7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0239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1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6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7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8372475" y="1473200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 flipH="1">
            <a:off x="8016875" y="1722438"/>
            <a:ext cx="396875" cy="246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893050" y="116738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7981950" y="1505525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25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latin typeface="Lucida Console" panose="020B0609040504020204" pitchFamily="49" charset="0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dirty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3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5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9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1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1263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4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5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9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70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71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72" name="Text Box 24"/>
          <p:cNvSpPr txBox="1">
            <a:spLocks noChangeArrowheads="1"/>
          </p:cNvSpPr>
          <p:nvPr/>
        </p:nvSpPr>
        <p:spPr bwMode="auto">
          <a:xfrm>
            <a:off x="8555038" y="2079625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 </a:t>
            </a:r>
          </a:p>
        </p:txBody>
      </p:sp>
      <p:sp>
        <p:nvSpPr>
          <p:cNvPr id="181273" name="Line 25"/>
          <p:cNvSpPr>
            <a:spLocks noChangeShapeType="1"/>
          </p:cNvSpPr>
          <p:nvPr/>
        </p:nvSpPr>
        <p:spPr bwMode="auto">
          <a:xfrm flipH="1">
            <a:off x="8458200" y="24177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893050" y="1167388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7981950" y="1505525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5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80" y="76200"/>
            <a:ext cx="8802687" cy="847725"/>
          </a:xfrm>
        </p:spPr>
        <p:txBody>
          <a:bodyPr/>
          <a:lstStyle/>
          <a:p>
            <a:r>
              <a:rPr lang="en-US" altLang="en-US" dirty="0"/>
              <a:t>Recall: Searching for an Item in a Binary Search Tree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Algorithm for searching for an item with a key </a:t>
            </a:r>
            <a:r>
              <a:rPr lang="en-US" altLang="en-US" i="1"/>
              <a:t>k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== the root node’s key, you’re done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if </a:t>
            </a:r>
            <a:r>
              <a:rPr lang="en-US" altLang="en-US" i="1"/>
              <a:t>k</a:t>
            </a:r>
            <a:r>
              <a:rPr lang="en-US" altLang="en-US"/>
              <a:t> &lt; the root node’s key, search the left subtree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/>
              <a:t>  else search the right subtree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/>
              <a:t>Example: search for 7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4298950" y="35099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41" name="Oval 5"/>
          <p:cNvSpPr>
            <a:spLocks noChangeArrowheads="1"/>
          </p:cNvSpPr>
          <p:nvPr/>
        </p:nvSpPr>
        <p:spPr bwMode="auto">
          <a:xfrm>
            <a:off x="4327525" y="34813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873500" y="4214813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3914775" y="418623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805363" y="4219575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45" name="Oval 9"/>
          <p:cNvSpPr>
            <a:spLocks noChangeArrowheads="1"/>
          </p:cNvSpPr>
          <p:nvPr/>
        </p:nvSpPr>
        <p:spPr bwMode="auto">
          <a:xfrm>
            <a:off x="4838700" y="41719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3489325" y="493236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47" name="Oval 11"/>
          <p:cNvSpPr>
            <a:spLocks noChangeArrowheads="1"/>
          </p:cNvSpPr>
          <p:nvPr/>
        </p:nvSpPr>
        <p:spPr bwMode="auto">
          <a:xfrm>
            <a:off x="3517900" y="4903788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4270375" y="4946650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49" name="Oval 13"/>
          <p:cNvSpPr>
            <a:spLocks noChangeArrowheads="1"/>
          </p:cNvSpPr>
          <p:nvPr/>
        </p:nvSpPr>
        <p:spPr bwMode="auto">
          <a:xfrm>
            <a:off x="4313238" y="49037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5335588" y="49466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67951" name="Oval 15"/>
          <p:cNvSpPr>
            <a:spLocks noChangeArrowheads="1"/>
          </p:cNvSpPr>
          <p:nvPr/>
        </p:nvSpPr>
        <p:spPr bwMode="auto">
          <a:xfrm>
            <a:off x="5364163" y="49037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3929063" y="566578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53" name="Oval 17"/>
          <p:cNvSpPr>
            <a:spLocks noChangeArrowheads="1"/>
          </p:cNvSpPr>
          <p:nvPr/>
        </p:nvSpPr>
        <p:spPr bwMode="auto">
          <a:xfrm>
            <a:off x="3943350" y="56229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 flipH="1">
            <a:off x="4156075" y="3894138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>
            <a:off x="4733925" y="3873500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 flipH="1">
            <a:off x="3759200" y="4583113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>
            <a:off x="4318000" y="4583113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58" name="Line 22"/>
          <p:cNvSpPr>
            <a:spLocks noChangeShapeType="1"/>
          </p:cNvSpPr>
          <p:nvPr/>
        </p:nvSpPr>
        <p:spPr bwMode="auto">
          <a:xfrm>
            <a:off x="5226050" y="4573588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59" name="Line 23"/>
          <p:cNvSpPr>
            <a:spLocks noChangeShapeType="1"/>
          </p:cNvSpPr>
          <p:nvPr/>
        </p:nvSpPr>
        <p:spPr bwMode="auto">
          <a:xfrm>
            <a:off x="3919538" y="5302250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 flipH="1">
            <a:off x="3995738" y="3795713"/>
            <a:ext cx="2286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 flipH="1">
            <a:off x="3563938" y="4521200"/>
            <a:ext cx="22860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>
            <a:off x="4070350" y="5276850"/>
            <a:ext cx="192088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963" name="Oval 27"/>
          <p:cNvSpPr>
            <a:spLocks noChangeArrowheads="1"/>
          </p:cNvSpPr>
          <p:nvPr/>
        </p:nvSpPr>
        <p:spPr bwMode="auto">
          <a:xfrm>
            <a:off x="3948113" y="5610225"/>
            <a:ext cx="469900" cy="469900"/>
          </a:xfrm>
          <a:prstGeom prst="ellipse">
            <a:avLst/>
          </a:prstGeom>
          <a:noFill/>
          <a:ln w="38100" algn="ctr">
            <a:solidFill>
              <a:srgbClr val="CC0099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925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latin typeface="Lucida Console" panose="020B0609040504020204" pitchFamily="49" charset="0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dirty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3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5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59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1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1263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4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5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69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70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71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1272" name="Text Box 24"/>
          <p:cNvSpPr txBox="1">
            <a:spLocks noChangeArrowheads="1"/>
          </p:cNvSpPr>
          <p:nvPr/>
        </p:nvSpPr>
        <p:spPr bwMode="auto">
          <a:xfrm>
            <a:off x="8555038" y="2079625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 </a:t>
            </a:r>
          </a:p>
        </p:txBody>
      </p:sp>
      <p:sp>
        <p:nvSpPr>
          <p:cNvPr id="181273" name="Line 25"/>
          <p:cNvSpPr>
            <a:spLocks noChangeShapeType="1"/>
          </p:cNvSpPr>
          <p:nvPr/>
        </p:nvSpPr>
        <p:spPr bwMode="auto">
          <a:xfrm flipH="1">
            <a:off x="8458200" y="2417763"/>
            <a:ext cx="2476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8230755" y="17886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423707" y="2126810"/>
            <a:ext cx="143597" cy="5354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59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latin typeface="Lucida Console" panose="020B0609040504020204" pitchFamily="49" charset="0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dirty="0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3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5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2287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9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8418513" y="3405188"/>
            <a:ext cx="53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8230755" y="17886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8423707" y="2126810"/>
            <a:ext cx="143597" cy="5354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878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while (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!= null)</a:t>
            </a:r>
            <a:r>
              <a:rPr lang="en-US" altLang="en-US" sz="1700" dirty="0">
                <a:latin typeface="Lucida Console" panose="020B0609040504020204" pitchFamily="49" charset="0"/>
              </a:rPr>
              <a:t>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latin typeface="Lucida Console" panose="020B0609040504020204" pitchFamily="49" charset="0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dirty="0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3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5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2287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89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8418513" y="3405188"/>
            <a:ext cx="53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8230755" y="17886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8423707" y="2126810"/>
            <a:ext cx="143597" cy="5354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41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latin typeface="Lucida Console" panose="020B0609040504020204" pitchFamily="49" charset="0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parent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Node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newNode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new Node(key, data);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dirty="0"/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01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05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07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3311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13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16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19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8418513" y="3405188"/>
            <a:ext cx="53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7788" y="3451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24" name="Oval 28"/>
          <p:cNvSpPr>
            <a:spLocks noChangeArrowheads="1"/>
          </p:cNvSpPr>
          <p:nvPr/>
        </p:nvSpPr>
        <p:spPr bwMode="auto">
          <a:xfrm>
            <a:off x="7726363" y="34226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8007350" y="4030663"/>
            <a:ext cx="1065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newNode</a:t>
            </a:r>
          </a:p>
        </p:txBody>
      </p:sp>
      <p:sp>
        <p:nvSpPr>
          <p:cNvPr id="183326" name="Line 30"/>
          <p:cNvSpPr>
            <a:spLocks noChangeShapeType="1"/>
          </p:cNvSpPr>
          <p:nvPr/>
        </p:nvSpPr>
        <p:spPr bwMode="auto">
          <a:xfrm flipH="1" flipV="1">
            <a:off x="8072438" y="3848100"/>
            <a:ext cx="185737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8230755" y="17886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423707" y="2126810"/>
            <a:ext cx="143597" cy="5354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365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latin typeface="Lucida Console" panose="020B0609040504020204" pitchFamily="49" charset="0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(root == null)</a:t>
            </a:r>
            <a:r>
              <a:rPr lang="en-US" altLang="en-US" sz="1700" dirty="0">
                <a:latin typeface="Lucida Console" panose="020B0609040504020204" pitchFamily="49" charset="0"/>
              </a:rPr>
              <a:t> {   // the tree was empty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dirty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3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7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0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1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8418513" y="3405188"/>
            <a:ext cx="53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7788" y="3451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8" name="Oval 28"/>
          <p:cNvSpPr>
            <a:spLocks noChangeArrowheads="1"/>
          </p:cNvSpPr>
          <p:nvPr/>
        </p:nvSpPr>
        <p:spPr bwMode="auto">
          <a:xfrm>
            <a:off x="7726363" y="34226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8007350" y="4030663"/>
            <a:ext cx="1065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newNode</a:t>
            </a:r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 flipH="1" flipV="1">
            <a:off x="8072438" y="3848100"/>
            <a:ext cx="185737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8230755" y="17886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423707" y="2126810"/>
            <a:ext cx="143597" cy="5354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677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latin typeface="Lucida Console" panose="020B0609040504020204" pitchFamily="49" charset="0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 if (key &lt;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parent.key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700" dirty="0">
                <a:latin typeface="Lucida Console" panose="020B0609040504020204" pitchFamily="49" charset="0"/>
              </a:rPr>
              <a:t>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parent.left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dirty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3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7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0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1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8418513" y="3405188"/>
            <a:ext cx="53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7788" y="3451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8" name="Oval 28"/>
          <p:cNvSpPr>
            <a:spLocks noChangeArrowheads="1"/>
          </p:cNvSpPr>
          <p:nvPr/>
        </p:nvSpPr>
        <p:spPr bwMode="auto">
          <a:xfrm>
            <a:off x="7726363" y="34226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8007350" y="4030663"/>
            <a:ext cx="1065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newNode</a:t>
            </a:r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 flipH="1" flipV="1">
            <a:off x="8072438" y="3848100"/>
            <a:ext cx="185737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8230755" y="17886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423707" y="2126810"/>
            <a:ext cx="143597" cy="5354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97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Insertion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public void insert(</a:t>
            </a:r>
            <a:r>
              <a:rPr lang="en-US" altLang="en-US" sz="1700" dirty="0" err="1">
                <a:latin typeface="Lucida Console" panose="020B0609040504020204" pitchFamily="49" charset="0"/>
              </a:rPr>
              <a:t>int</a:t>
            </a:r>
            <a:r>
              <a:rPr lang="en-US" altLang="en-US" sz="1700" dirty="0">
                <a:latin typeface="Lucida Console" panose="020B0609040504020204" pitchFamily="49" charset="0"/>
              </a:rPr>
              <a:t> key, Object data)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parent = null;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= root;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while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latin typeface="Lucida Console" panose="020B0609040504020204" pitchFamily="49" charset="0"/>
              </a:rPr>
              <a:t> != null)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if (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latin typeface="Lucida Console" panose="020B0609040504020204" pitchFamily="49" charset="0"/>
              </a:rPr>
              <a:t> == key)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trav.data.addItem</a:t>
            </a:r>
            <a:r>
              <a:rPr lang="en-US" altLang="en-US" sz="1700" dirty="0">
                <a:latin typeface="Lucida Console" panose="020B0609040504020204" pitchFamily="49" charset="0"/>
              </a:rPr>
              <a:t>(data, 0);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    return;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}</a:t>
            </a:r>
            <a:endParaRPr lang="en-US" altLang="en-US" sz="1700" i="1" dirty="0">
              <a:latin typeface="Lucida Console" panose="020B0609040504020204" pitchFamily="49" charset="0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parent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(key &lt;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trav.key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trav.left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trav.right</a:t>
            </a: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Node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 = new Node(key, data);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if (root == null) {   // the tree was empty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root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if (key &lt;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parent.key</a:t>
            </a:r>
            <a:r>
              <a:rPr lang="en-US" altLang="en-US" sz="1700" dirty="0">
                <a:latin typeface="Lucida Console" panose="020B0609040504020204" pitchFamily="49" charset="0"/>
              </a:rPr>
              <a:t>) {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parent.left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7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newNode</a:t>
            </a:r>
            <a:r>
              <a:rPr lang="en-US" altLang="en-US" sz="17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 else {  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    </a:t>
            </a:r>
            <a:r>
              <a:rPr lang="en-US" altLang="en-US" sz="1700" dirty="0" err="1">
                <a:latin typeface="Lucida Console" panose="020B0609040504020204" pitchFamily="49" charset="0"/>
              </a:rPr>
              <a:t>parent.right</a:t>
            </a:r>
            <a:r>
              <a:rPr lang="en-US" altLang="en-US" sz="1700" dirty="0">
                <a:latin typeface="Lucida Console" panose="020B0609040504020204" pitchFamily="49" charset="0"/>
              </a:rPr>
              <a:t> = </a:t>
            </a:r>
            <a:r>
              <a:rPr lang="en-US" altLang="en-US" sz="1700" dirty="0" err="1">
                <a:latin typeface="Lucida Console" panose="020B0609040504020204" pitchFamily="49" charset="0"/>
              </a:rPr>
              <a:t>newNode</a:t>
            </a:r>
            <a:r>
              <a:rPr lang="en-US" altLang="en-US" sz="1700" dirty="0">
                <a:latin typeface="Lucida Console" panose="020B0609040504020204" pitchFamily="49" charset="0"/>
              </a:rPr>
              <a:t>;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    }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700" dirty="0">
                <a:latin typeface="Lucida Console" panose="020B0609040504020204" pitchFamily="49" charset="0"/>
              </a:rPr>
              <a:t>}</a:t>
            </a:r>
            <a:endParaRPr lang="en-US" altLang="en-US" dirty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7038975" y="13033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7067550" y="12747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613525" y="2008188"/>
            <a:ext cx="552450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6654800" y="19796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7545388" y="2012950"/>
            <a:ext cx="554037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32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7578725" y="196532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229350" y="272573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6257925" y="269716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7010400" y="27400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3" name="Oval 13"/>
          <p:cNvSpPr>
            <a:spLocks noChangeArrowheads="1"/>
          </p:cNvSpPr>
          <p:nvPr/>
        </p:nvSpPr>
        <p:spPr bwMode="auto">
          <a:xfrm>
            <a:off x="7053263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8075613" y="27400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8104188" y="2697163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669088" y="345916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7" name="Oval 17"/>
          <p:cNvSpPr>
            <a:spLocks noChangeArrowheads="1"/>
          </p:cNvSpPr>
          <p:nvPr/>
        </p:nvSpPr>
        <p:spPr bwMode="auto">
          <a:xfrm>
            <a:off x="6683375" y="34163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H="1">
            <a:off x="6896100" y="1687513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>
            <a:off x="7473950" y="1666875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0" name="Line 20"/>
          <p:cNvSpPr>
            <a:spLocks noChangeShapeType="1"/>
          </p:cNvSpPr>
          <p:nvPr/>
        </p:nvSpPr>
        <p:spPr bwMode="auto">
          <a:xfrm flipH="1">
            <a:off x="64992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1" name="Line 21"/>
          <p:cNvSpPr>
            <a:spLocks noChangeShapeType="1"/>
          </p:cNvSpPr>
          <p:nvPr/>
        </p:nvSpPr>
        <p:spPr bwMode="auto">
          <a:xfrm>
            <a:off x="7058025" y="2376488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>
            <a:off x="7966075" y="2366963"/>
            <a:ext cx="379413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6659563" y="3095625"/>
            <a:ext cx="265112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8418513" y="3405188"/>
            <a:ext cx="53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trav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7788" y="34512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35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8" name="Oval 28"/>
          <p:cNvSpPr>
            <a:spLocks noChangeArrowheads="1"/>
          </p:cNvSpPr>
          <p:nvPr/>
        </p:nvSpPr>
        <p:spPr bwMode="auto">
          <a:xfrm>
            <a:off x="7726363" y="34226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8007350" y="4030663"/>
            <a:ext cx="1065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newNode</a:t>
            </a:r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 flipH="1" flipV="1">
            <a:off x="8072438" y="3848100"/>
            <a:ext cx="185737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 flipH="1">
            <a:off x="7996238" y="3119438"/>
            <a:ext cx="214312" cy="3079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8230755" y="178867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423707" y="2126810"/>
            <a:ext cx="143597" cy="5354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8148" y="776533"/>
            <a:ext cx="122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insert 35:</a:t>
            </a:r>
            <a:endParaRPr kumimoji="0" lang="en-US" sz="20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158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4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Reminders</a:t>
            </a:r>
            <a:endParaRPr lang="en-US" altLang="en-US" dirty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417512" y="844550"/>
            <a:ext cx="8528779" cy="5614988"/>
          </a:xfrm>
        </p:spPr>
        <p:txBody>
          <a:bodyPr/>
          <a:lstStyle/>
          <a:p>
            <a:r>
              <a:rPr lang="en-US" altLang="en-US" dirty="0"/>
              <a:t>Midterm 2 </a:t>
            </a:r>
            <a:r>
              <a:rPr lang="en-US" altLang="en-US"/>
              <a:t>is next </a:t>
            </a:r>
            <a:r>
              <a:rPr lang="en-US" altLang="en-US" b="1"/>
              <a:t>Wednesday, April 14</a:t>
            </a:r>
            <a:r>
              <a:rPr lang="en-US" altLang="en-US"/>
              <a:t> (morning and evening).</a:t>
            </a:r>
          </a:p>
          <a:p>
            <a:pPr lvl="1"/>
            <a:r>
              <a:rPr lang="en-US" altLang="en-US"/>
              <a:t>info </a:t>
            </a:r>
            <a:r>
              <a:rPr lang="en-US" altLang="en-US" dirty="0"/>
              <a:t>sheet </a:t>
            </a:r>
            <a:r>
              <a:rPr lang="en-US" altLang="en-US"/>
              <a:t>is online</a:t>
            </a:r>
          </a:p>
          <a:p>
            <a:pPr>
              <a:spcBef>
                <a:spcPts val="2400"/>
              </a:spcBef>
            </a:pPr>
            <a:r>
              <a:rPr lang="en-US" altLang="en-US"/>
              <a:t>Both versions (standard and alternate) are on the same day.</a:t>
            </a:r>
          </a:p>
          <a:p>
            <a:pPr lvl="1">
              <a:spcBef>
                <a:spcPts val="500"/>
              </a:spcBef>
            </a:pPr>
            <a:r>
              <a:rPr lang="en-US" altLang="en-US" b="1" i="1"/>
              <a:t>students must take the same version </a:t>
            </a:r>
            <a:br>
              <a:rPr lang="en-US" altLang="en-US" b="1" i="1"/>
            </a:br>
            <a:r>
              <a:rPr lang="en-US" altLang="en-US" b="1" i="1"/>
              <a:t>as they did for Midterm 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19993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 23"/>
          <p:cNvSpPr>
            <a:spLocks noChangeShapeType="1"/>
          </p:cNvSpPr>
          <p:nvPr/>
        </p:nvSpPr>
        <p:spPr bwMode="auto">
          <a:xfrm flipH="1">
            <a:off x="1718099" y="5307692"/>
            <a:ext cx="185738" cy="3065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Pre-Lecture Quiz / PS 9 Diagrams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252217" y="10001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280792" y="9715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26767" y="170497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D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868042" y="16764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898330" y="1709738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7931667" y="16621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485455" y="24225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14030" y="23939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288855" y="243681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17430" y="23939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09342" y="1384300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687192" y="1363663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25180" y="2071688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25367" y="2060575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26880" y="24447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755455" y="24018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7996755" y="2087563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880554" y="4453424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6919639" y="4403829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465614" y="5137254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6506889" y="5108679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537177" y="5142017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7570514" y="5094392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6124302" y="585480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6152877" y="5826229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7927702" y="586909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18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7956277" y="5826229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6748189" y="4816579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7326039" y="4795942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6464027" y="5503967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7964214" y="5492854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7365727" y="587702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7394302" y="5834167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 flipH="1">
            <a:off x="7635602" y="5519842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199730" y="119155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25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1228305" y="11629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90130" y="1896403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17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31405" y="186782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1845843" y="1901166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31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1879180" y="1853541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48818" y="261395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277393" y="2585378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2236368" y="2628241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38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2264943" y="2585378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H="1">
            <a:off x="974304" y="1575729"/>
            <a:ext cx="347663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1634705" y="1555091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H="1">
            <a:off x="588543" y="2263116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2272880" y="2252003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950493" y="26361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21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979068" y="25933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1044155" y="2252003"/>
            <a:ext cx="176213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6" name="Oval 5"/>
          <p:cNvSpPr>
            <a:spLocks noChangeArrowheads="1"/>
          </p:cNvSpPr>
          <p:nvPr/>
        </p:nvSpPr>
        <p:spPr bwMode="auto">
          <a:xfrm>
            <a:off x="1773662" y="3452029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21</a:t>
            </a:r>
          </a:p>
        </p:txBody>
      </p:sp>
      <p:sp>
        <p:nvSpPr>
          <p:cNvPr id="78" name="Oval 7"/>
          <p:cNvSpPr>
            <a:spLocks noChangeArrowheads="1"/>
          </p:cNvSpPr>
          <p:nvPr/>
        </p:nvSpPr>
        <p:spPr bwMode="auto">
          <a:xfrm>
            <a:off x="1360912" y="4156879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18</a:t>
            </a:r>
          </a:p>
        </p:txBody>
      </p:sp>
      <p:sp>
        <p:nvSpPr>
          <p:cNvPr id="80" name="Oval 9"/>
          <p:cNvSpPr>
            <a:spLocks noChangeArrowheads="1"/>
          </p:cNvSpPr>
          <p:nvPr/>
        </p:nvSpPr>
        <p:spPr bwMode="auto">
          <a:xfrm>
            <a:off x="2284837" y="4142591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27</a:t>
            </a:r>
          </a:p>
        </p:txBody>
      </p:sp>
      <p:sp>
        <p:nvSpPr>
          <p:cNvPr id="82" name="Oval 11"/>
          <p:cNvSpPr>
            <a:spLocks noChangeArrowheads="1"/>
          </p:cNvSpPr>
          <p:nvPr/>
        </p:nvSpPr>
        <p:spPr bwMode="auto">
          <a:xfrm>
            <a:off x="964037" y="4874429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</a:t>
            </a:r>
          </a:p>
        </p:txBody>
      </p: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1759375" y="4874429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25</a:t>
            </a:r>
          </a:p>
        </p:txBody>
      </p:sp>
      <p:sp>
        <p:nvSpPr>
          <p:cNvPr id="86" name="Oval 15"/>
          <p:cNvSpPr>
            <a:spLocks noChangeArrowheads="1"/>
          </p:cNvSpPr>
          <p:nvPr/>
        </p:nvSpPr>
        <p:spPr bwMode="auto">
          <a:xfrm>
            <a:off x="2810300" y="4874429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30</a:t>
            </a:r>
          </a:p>
        </p:txBody>
      </p: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1389487" y="5593566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+mj-lt"/>
                <a:cs typeface="+mn-cs"/>
              </a:rPr>
              <a:t>19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9" name="Line 18"/>
          <p:cNvSpPr>
            <a:spLocks noChangeShapeType="1"/>
          </p:cNvSpPr>
          <p:nvPr/>
        </p:nvSpPr>
        <p:spPr bwMode="auto">
          <a:xfrm flipH="1">
            <a:off x="1602212" y="3864779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2180062" y="3844141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1" name="Line 20"/>
          <p:cNvSpPr>
            <a:spLocks noChangeShapeType="1"/>
          </p:cNvSpPr>
          <p:nvPr/>
        </p:nvSpPr>
        <p:spPr bwMode="auto">
          <a:xfrm flipH="1">
            <a:off x="1205337" y="4553754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>
            <a:off x="1764137" y="4553754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3" name="Line 22"/>
          <p:cNvSpPr>
            <a:spLocks noChangeShapeType="1"/>
          </p:cNvSpPr>
          <p:nvPr/>
        </p:nvSpPr>
        <p:spPr bwMode="auto">
          <a:xfrm>
            <a:off x="2672188" y="4544229"/>
            <a:ext cx="284955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0" name="Oval 13"/>
          <p:cNvSpPr>
            <a:spLocks noChangeArrowheads="1"/>
          </p:cNvSpPr>
          <p:nvPr/>
        </p:nvSpPr>
        <p:spPr bwMode="auto">
          <a:xfrm>
            <a:off x="3279406" y="5631666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101" name="Line 17"/>
          <p:cNvSpPr>
            <a:spLocks noChangeShapeType="1"/>
          </p:cNvSpPr>
          <p:nvPr/>
        </p:nvSpPr>
        <p:spPr bwMode="auto">
          <a:xfrm>
            <a:off x="3166693" y="5298290"/>
            <a:ext cx="275352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3" name="Oval 19"/>
          <p:cNvSpPr>
            <a:spLocks noChangeArrowheads="1"/>
          </p:cNvSpPr>
          <p:nvPr/>
        </p:nvSpPr>
        <p:spPr bwMode="auto">
          <a:xfrm>
            <a:off x="2476131" y="5639604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26</a:t>
            </a:r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 flipH="1">
            <a:off x="2765850" y="5323693"/>
            <a:ext cx="206375" cy="3079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382893" y="2877478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4411468" y="2848903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3773293" y="3582328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3814568" y="3553753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5029006" y="3587091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7" name="Oval 9"/>
          <p:cNvSpPr>
            <a:spLocks noChangeArrowheads="1"/>
          </p:cNvSpPr>
          <p:nvPr/>
        </p:nvSpPr>
        <p:spPr bwMode="auto">
          <a:xfrm>
            <a:off x="5062343" y="3539466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3431981" y="42998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1" name="Oval 11"/>
          <p:cNvSpPr>
            <a:spLocks noChangeArrowheads="1"/>
          </p:cNvSpPr>
          <p:nvPr/>
        </p:nvSpPr>
        <p:spPr bwMode="auto">
          <a:xfrm>
            <a:off x="3460556" y="4271303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5419531" y="4314166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30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5" name="Oval 13"/>
          <p:cNvSpPr>
            <a:spLocks noChangeArrowheads="1"/>
          </p:cNvSpPr>
          <p:nvPr/>
        </p:nvSpPr>
        <p:spPr bwMode="auto">
          <a:xfrm>
            <a:off x="5448106" y="4271303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 flipH="1">
            <a:off x="4157467" y="3261654"/>
            <a:ext cx="347663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5" name="Line 15"/>
          <p:cNvSpPr>
            <a:spLocks noChangeShapeType="1"/>
          </p:cNvSpPr>
          <p:nvPr/>
        </p:nvSpPr>
        <p:spPr bwMode="auto">
          <a:xfrm>
            <a:off x="4817868" y="3241016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6" name="Line 16"/>
          <p:cNvSpPr>
            <a:spLocks noChangeShapeType="1"/>
          </p:cNvSpPr>
          <p:nvPr/>
        </p:nvSpPr>
        <p:spPr bwMode="auto">
          <a:xfrm flipH="1">
            <a:off x="3771706" y="3949041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7" name="Line 17"/>
          <p:cNvSpPr>
            <a:spLocks noChangeShapeType="1"/>
          </p:cNvSpPr>
          <p:nvPr/>
        </p:nvSpPr>
        <p:spPr bwMode="auto">
          <a:xfrm>
            <a:off x="5456043" y="3937928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8" name="Text Box 18"/>
          <p:cNvSpPr txBox="1">
            <a:spLocks noChangeArrowheads="1"/>
          </p:cNvSpPr>
          <p:nvPr/>
        </p:nvSpPr>
        <p:spPr bwMode="auto">
          <a:xfrm>
            <a:off x="4133656" y="432210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9" name="Oval 19"/>
          <p:cNvSpPr>
            <a:spLocks noChangeArrowheads="1"/>
          </p:cNvSpPr>
          <p:nvPr/>
        </p:nvSpPr>
        <p:spPr bwMode="auto">
          <a:xfrm>
            <a:off x="4162231" y="4279241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4227318" y="3937928"/>
            <a:ext cx="176213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33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Node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(root,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// write together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  <a:endParaRPr lang="en-US" altLang="en-US" sz="18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56001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 23"/>
          <p:cNvSpPr>
            <a:spLocks noChangeShapeType="1"/>
          </p:cNvSpPr>
          <p:nvPr/>
        </p:nvSpPr>
        <p:spPr bwMode="auto">
          <a:xfrm flipH="1">
            <a:off x="1464099" y="5307692"/>
            <a:ext cx="185738" cy="3065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Pre-Lecture Quiz / PS 9 Diagrams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252217" y="10001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280792" y="9715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26767" y="170497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D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868042" y="16764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898330" y="1709738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7931667" y="16621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485455" y="24225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14030" y="23939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288855" y="243681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17430" y="23939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09342" y="1384300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687192" y="1363663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25180" y="2071688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25367" y="2060575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26880" y="24447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755455" y="24018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7996755" y="2087563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880554" y="4453424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6919639" y="4403829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465614" y="5137254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6506889" y="5108679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537177" y="5142017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7570514" y="5094392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6124302" y="585480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6152877" y="5826229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7927702" y="586909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18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7956277" y="5826229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6748189" y="4816579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7326039" y="4795942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6464027" y="5503967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7964214" y="5492854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7365727" y="587702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7394302" y="5834167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 flipH="1">
            <a:off x="7635602" y="5519842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199730" y="119155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25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1228305" y="11629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90130" y="1896403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17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31405" y="186782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1845843" y="1901166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31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1879180" y="1853541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48818" y="261395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277393" y="2585378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2236368" y="2628241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38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2264943" y="2585378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H="1">
            <a:off x="974304" y="1575729"/>
            <a:ext cx="347663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1634705" y="1555091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H="1">
            <a:off x="588543" y="2263116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2272880" y="2252003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950493" y="26361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21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979068" y="25933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1044155" y="2252003"/>
            <a:ext cx="176213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6" name="Oval 5"/>
          <p:cNvSpPr>
            <a:spLocks noChangeArrowheads="1"/>
          </p:cNvSpPr>
          <p:nvPr/>
        </p:nvSpPr>
        <p:spPr bwMode="auto">
          <a:xfrm>
            <a:off x="2087987" y="3431391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+mj-lt"/>
                <a:cs typeface="+mn-cs"/>
              </a:rPr>
              <a:t>30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8" name="Oval 7"/>
          <p:cNvSpPr>
            <a:spLocks noChangeArrowheads="1"/>
          </p:cNvSpPr>
          <p:nvPr/>
        </p:nvSpPr>
        <p:spPr bwMode="auto">
          <a:xfrm>
            <a:off x="1106912" y="4156879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18</a:t>
            </a:r>
          </a:p>
        </p:txBody>
      </p:sp>
      <p:sp>
        <p:nvSpPr>
          <p:cNvPr id="80" name="Oval 9"/>
          <p:cNvSpPr>
            <a:spLocks noChangeArrowheads="1"/>
          </p:cNvSpPr>
          <p:nvPr/>
        </p:nvSpPr>
        <p:spPr bwMode="auto">
          <a:xfrm>
            <a:off x="3085823" y="4073545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+mj-lt"/>
                <a:cs typeface="+mn-cs"/>
              </a:rPr>
              <a:t>4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</a:t>
            </a:r>
          </a:p>
        </p:txBody>
      </p:sp>
      <p:sp>
        <p:nvSpPr>
          <p:cNvPr id="82" name="Oval 11"/>
          <p:cNvSpPr>
            <a:spLocks noChangeArrowheads="1"/>
          </p:cNvSpPr>
          <p:nvPr/>
        </p:nvSpPr>
        <p:spPr bwMode="auto">
          <a:xfrm>
            <a:off x="710037" y="4874429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7</a:t>
            </a:r>
          </a:p>
        </p:txBody>
      </p: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1505375" y="4874429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25</a:t>
            </a:r>
          </a:p>
        </p:txBody>
      </p:sp>
      <p:sp>
        <p:nvSpPr>
          <p:cNvPr id="86" name="Oval 15"/>
          <p:cNvSpPr>
            <a:spLocks noChangeArrowheads="1"/>
          </p:cNvSpPr>
          <p:nvPr/>
        </p:nvSpPr>
        <p:spPr bwMode="auto">
          <a:xfrm>
            <a:off x="2588050" y="4874429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35</a:t>
            </a:r>
          </a:p>
        </p:txBody>
      </p: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1135487" y="5593566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+mj-lt"/>
                <a:cs typeface="+mn-cs"/>
              </a:rPr>
              <a:t>19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9" name="Line 18"/>
          <p:cNvSpPr>
            <a:spLocks noChangeShapeType="1"/>
          </p:cNvSpPr>
          <p:nvPr/>
        </p:nvSpPr>
        <p:spPr bwMode="auto">
          <a:xfrm flipH="1">
            <a:off x="1405360" y="3736192"/>
            <a:ext cx="682627" cy="4254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2559848" y="3745715"/>
            <a:ext cx="754852" cy="3278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1" name="Line 20"/>
          <p:cNvSpPr>
            <a:spLocks noChangeShapeType="1"/>
          </p:cNvSpPr>
          <p:nvPr/>
        </p:nvSpPr>
        <p:spPr bwMode="auto">
          <a:xfrm flipH="1">
            <a:off x="951337" y="4553754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>
            <a:off x="1510137" y="4553754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3" name="Line 22"/>
          <p:cNvSpPr>
            <a:spLocks noChangeShapeType="1"/>
          </p:cNvSpPr>
          <p:nvPr/>
        </p:nvSpPr>
        <p:spPr bwMode="auto">
          <a:xfrm flipH="1">
            <a:off x="2883322" y="4479946"/>
            <a:ext cx="318104" cy="39448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0" name="Oval 13"/>
          <p:cNvSpPr>
            <a:spLocks noChangeArrowheads="1"/>
          </p:cNvSpPr>
          <p:nvPr/>
        </p:nvSpPr>
        <p:spPr bwMode="auto">
          <a:xfrm>
            <a:off x="3057156" y="5631666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38</a:t>
            </a:r>
          </a:p>
        </p:txBody>
      </p:sp>
      <p:sp>
        <p:nvSpPr>
          <p:cNvPr id="101" name="Line 17"/>
          <p:cNvSpPr>
            <a:spLocks noChangeShapeType="1"/>
          </p:cNvSpPr>
          <p:nvPr/>
        </p:nvSpPr>
        <p:spPr bwMode="auto">
          <a:xfrm>
            <a:off x="2944443" y="5298290"/>
            <a:ext cx="275352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3" name="Oval 19"/>
          <p:cNvSpPr>
            <a:spLocks noChangeArrowheads="1"/>
          </p:cNvSpPr>
          <p:nvPr/>
        </p:nvSpPr>
        <p:spPr bwMode="auto">
          <a:xfrm>
            <a:off x="2253881" y="5639604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+mj-lt"/>
                <a:cs typeface="+mn-cs"/>
              </a:rPr>
              <a:t>32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 flipH="1">
            <a:off x="2543600" y="5323693"/>
            <a:ext cx="206375" cy="3079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489173" y="114223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4517748" y="111365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3879573" y="1847083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3920848" y="181850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5135286" y="1851846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7" name="Oval 9"/>
          <p:cNvSpPr>
            <a:spLocks noChangeArrowheads="1"/>
          </p:cNvSpPr>
          <p:nvPr/>
        </p:nvSpPr>
        <p:spPr bwMode="auto">
          <a:xfrm>
            <a:off x="5168623" y="1804221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3538261" y="256463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1" name="Oval 11"/>
          <p:cNvSpPr>
            <a:spLocks noChangeArrowheads="1"/>
          </p:cNvSpPr>
          <p:nvPr/>
        </p:nvSpPr>
        <p:spPr bwMode="auto">
          <a:xfrm>
            <a:off x="3566836" y="2536058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5525811" y="2578921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30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5" name="Oval 13"/>
          <p:cNvSpPr>
            <a:spLocks noChangeArrowheads="1"/>
          </p:cNvSpPr>
          <p:nvPr/>
        </p:nvSpPr>
        <p:spPr bwMode="auto">
          <a:xfrm>
            <a:off x="5554386" y="2536058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 flipH="1">
            <a:off x="4263747" y="1526409"/>
            <a:ext cx="347663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5" name="Line 15"/>
          <p:cNvSpPr>
            <a:spLocks noChangeShapeType="1"/>
          </p:cNvSpPr>
          <p:nvPr/>
        </p:nvSpPr>
        <p:spPr bwMode="auto">
          <a:xfrm>
            <a:off x="4924148" y="1505771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6" name="Line 16"/>
          <p:cNvSpPr>
            <a:spLocks noChangeShapeType="1"/>
          </p:cNvSpPr>
          <p:nvPr/>
        </p:nvSpPr>
        <p:spPr bwMode="auto">
          <a:xfrm flipH="1">
            <a:off x="3877986" y="2213796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7" name="Line 17"/>
          <p:cNvSpPr>
            <a:spLocks noChangeShapeType="1"/>
          </p:cNvSpPr>
          <p:nvPr/>
        </p:nvSpPr>
        <p:spPr bwMode="auto">
          <a:xfrm>
            <a:off x="5562323" y="2202683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8" name="Text Box 18"/>
          <p:cNvSpPr txBox="1">
            <a:spLocks noChangeArrowheads="1"/>
          </p:cNvSpPr>
          <p:nvPr/>
        </p:nvSpPr>
        <p:spPr bwMode="auto">
          <a:xfrm>
            <a:off x="4239936" y="258685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9" name="Oval 19"/>
          <p:cNvSpPr>
            <a:spLocks noChangeArrowheads="1"/>
          </p:cNvSpPr>
          <p:nvPr/>
        </p:nvSpPr>
        <p:spPr bwMode="auto">
          <a:xfrm>
            <a:off x="4268511" y="254399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4333598" y="2202683"/>
            <a:ext cx="176213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1634756" y="6222216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+mj-lt"/>
                <a:cs typeface="+mn-cs"/>
              </a:rPr>
              <a:t>23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6" name="Line 17"/>
          <p:cNvSpPr>
            <a:spLocks noChangeShapeType="1"/>
          </p:cNvSpPr>
          <p:nvPr/>
        </p:nvSpPr>
        <p:spPr bwMode="auto">
          <a:xfrm>
            <a:off x="1522043" y="6003140"/>
            <a:ext cx="222200" cy="2485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0436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 23"/>
          <p:cNvSpPr>
            <a:spLocks noChangeShapeType="1"/>
          </p:cNvSpPr>
          <p:nvPr/>
        </p:nvSpPr>
        <p:spPr bwMode="auto">
          <a:xfrm flipH="1">
            <a:off x="1718099" y="5307692"/>
            <a:ext cx="185738" cy="3065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Pre-Lecture Quiz / PS 9 Diagrams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7252217" y="1000125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7280792" y="97155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826767" y="1704975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D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868042" y="1676400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898330" y="1709738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7931667" y="1662113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485455" y="2422525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6514030" y="23939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288855" y="243681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</a:t>
            </a:r>
          </a:p>
        </p:txBody>
      </p:sp>
      <p:sp>
        <p:nvSpPr>
          <p:cNvPr id="224269" name="Oval 13"/>
          <p:cNvSpPr>
            <a:spLocks noChangeArrowheads="1"/>
          </p:cNvSpPr>
          <p:nvPr/>
        </p:nvSpPr>
        <p:spPr bwMode="auto">
          <a:xfrm>
            <a:off x="8317430" y="2393950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7109342" y="1384300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7687192" y="1363663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H="1">
            <a:off x="6825180" y="2071688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8325367" y="2060575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726880" y="2444750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7755455" y="2401888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 flipH="1">
            <a:off x="7996755" y="2087563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880554" y="4453424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12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6919639" y="4403829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465614" y="5137254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6506889" y="5108679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537177" y="5142017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7570514" y="5094392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6124302" y="5854804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6152877" y="5826229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7927702" y="5869092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18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7956277" y="5826229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>
            <a:off x="6748189" y="4816579"/>
            <a:ext cx="265113" cy="296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7326039" y="4795942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6464027" y="5503967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7964214" y="5492854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7365727" y="5877029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7394302" y="5834167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 flipH="1">
            <a:off x="7635602" y="5519842"/>
            <a:ext cx="74612" cy="319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199730" y="119155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25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1228305" y="116297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90130" y="1896403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17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31405" y="186782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1845843" y="1901166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31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1879180" y="1853541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48818" y="261395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277393" y="2585378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2236368" y="2628241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38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2264943" y="2585378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H="1">
            <a:off x="974304" y="1575729"/>
            <a:ext cx="347663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1634705" y="1555091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H="1">
            <a:off x="588543" y="2263116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2272880" y="2252003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950493" y="263617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21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979068" y="259331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1044155" y="2252003"/>
            <a:ext cx="176213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6" name="Oval 5"/>
          <p:cNvSpPr>
            <a:spLocks noChangeArrowheads="1"/>
          </p:cNvSpPr>
          <p:nvPr/>
        </p:nvSpPr>
        <p:spPr bwMode="auto">
          <a:xfrm>
            <a:off x="1773662" y="3452029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+mj-lt"/>
                <a:cs typeface="+mn-cs"/>
              </a:rPr>
              <a:t>G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8" name="Oval 7"/>
          <p:cNvSpPr>
            <a:spLocks noChangeArrowheads="1"/>
          </p:cNvSpPr>
          <p:nvPr/>
        </p:nvSpPr>
        <p:spPr bwMode="auto">
          <a:xfrm>
            <a:off x="1360912" y="4156879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</a:t>
            </a:r>
          </a:p>
        </p:txBody>
      </p:sp>
      <p:sp>
        <p:nvSpPr>
          <p:cNvPr id="80" name="Oval 9"/>
          <p:cNvSpPr>
            <a:spLocks noChangeArrowheads="1"/>
          </p:cNvSpPr>
          <p:nvPr/>
        </p:nvSpPr>
        <p:spPr bwMode="auto">
          <a:xfrm>
            <a:off x="2284837" y="4142591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</a:t>
            </a:r>
          </a:p>
        </p:txBody>
      </p:sp>
      <p:sp>
        <p:nvSpPr>
          <p:cNvPr id="82" name="Oval 11"/>
          <p:cNvSpPr>
            <a:spLocks noChangeArrowheads="1"/>
          </p:cNvSpPr>
          <p:nvPr/>
        </p:nvSpPr>
        <p:spPr bwMode="auto">
          <a:xfrm>
            <a:off x="964037" y="4874429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</a:t>
            </a:r>
          </a:p>
        </p:txBody>
      </p: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1759375" y="4874429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</a:t>
            </a:r>
          </a:p>
        </p:txBody>
      </p:sp>
      <p:sp>
        <p:nvSpPr>
          <p:cNvPr id="86" name="Oval 15"/>
          <p:cNvSpPr>
            <a:spLocks noChangeArrowheads="1"/>
          </p:cNvSpPr>
          <p:nvPr/>
        </p:nvSpPr>
        <p:spPr bwMode="auto">
          <a:xfrm>
            <a:off x="2810300" y="4874429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</a:t>
            </a:r>
          </a:p>
        </p:txBody>
      </p: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1389487" y="5593566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+mj-lt"/>
                <a:cs typeface="+mn-cs"/>
              </a:rPr>
              <a:t>A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9" name="Line 18"/>
          <p:cNvSpPr>
            <a:spLocks noChangeShapeType="1"/>
          </p:cNvSpPr>
          <p:nvPr/>
        </p:nvSpPr>
        <p:spPr bwMode="auto">
          <a:xfrm flipH="1">
            <a:off x="1602212" y="3864779"/>
            <a:ext cx="2651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2180062" y="3844141"/>
            <a:ext cx="341313" cy="298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1" name="Line 20"/>
          <p:cNvSpPr>
            <a:spLocks noChangeShapeType="1"/>
          </p:cNvSpPr>
          <p:nvPr/>
        </p:nvSpPr>
        <p:spPr bwMode="auto">
          <a:xfrm flipH="1">
            <a:off x="1205337" y="4553754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>
            <a:off x="1764137" y="4553754"/>
            <a:ext cx="227013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3" name="Line 22"/>
          <p:cNvSpPr>
            <a:spLocks noChangeShapeType="1"/>
          </p:cNvSpPr>
          <p:nvPr/>
        </p:nvSpPr>
        <p:spPr bwMode="auto">
          <a:xfrm>
            <a:off x="2672188" y="4544229"/>
            <a:ext cx="284955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0" name="Oval 13"/>
          <p:cNvSpPr>
            <a:spLocks noChangeArrowheads="1"/>
          </p:cNvSpPr>
          <p:nvPr/>
        </p:nvSpPr>
        <p:spPr bwMode="auto">
          <a:xfrm>
            <a:off x="3279406" y="5631666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</a:t>
            </a:r>
          </a:p>
        </p:txBody>
      </p:sp>
      <p:sp>
        <p:nvSpPr>
          <p:cNvPr id="101" name="Line 17"/>
          <p:cNvSpPr>
            <a:spLocks noChangeShapeType="1"/>
          </p:cNvSpPr>
          <p:nvPr/>
        </p:nvSpPr>
        <p:spPr bwMode="auto">
          <a:xfrm>
            <a:off x="3166693" y="5298290"/>
            <a:ext cx="275352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3" name="Oval 19"/>
          <p:cNvSpPr>
            <a:spLocks noChangeArrowheads="1"/>
          </p:cNvSpPr>
          <p:nvPr/>
        </p:nvSpPr>
        <p:spPr bwMode="auto">
          <a:xfrm>
            <a:off x="2476131" y="5639604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0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</a:t>
            </a:r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 flipH="1">
            <a:off x="2765850" y="5323693"/>
            <a:ext cx="206375" cy="3079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489173" y="1142233"/>
            <a:ext cx="554038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noProof="0" dirty="0">
                <a:latin typeface="Arial" panose="020B0604020202020204" pitchFamily="34" charset="0"/>
                <a:cs typeface="+mn-cs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4517748" y="111365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3879573" y="1847083"/>
            <a:ext cx="552450" cy="373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3920848" y="1818508"/>
            <a:ext cx="481013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5135286" y="1851846"/>
            <a:ext cx="554037" cy="373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15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7" name="Oval 9"/>
          <p:cNvSpPr>
            <a:spLocks noChangeArrowheads="1"/>
          </p:cNvSpPr>
          <p:nvPr/>
        </p:nvSpPr>
        <p:spPr bwMode="auto">
          <a:xfrm>
            <a:off x="5168623" y="1804221"/>
            <a:ext cx="481013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3538261" y="2564633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1" name="Oval 11"/>
          <p:cNvSpPr>
            <a:spLocks noChangeArrowheads="1"/>
          </p:cNvSpPr>
          <p:nvPr/>
        </p:nvSpPr>
        <p:spPr bwMode="auto">
          <a:xfrm>
            <a:off x="3566836" y="2536058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5525811" y="2578921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30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5" name="Oval 13"/>
          <p:cNvSpPr>
            <a:spLocks noChangeArrowheads="1"/>
          </p:cNvSpPr>
          <p:nvPr/>
        </p:nvSpPr>
        <p:spPr bwMode="auto">
          <a:xfrm>
            <a:off x="5554386" y="2536058"/>
            <a:ext cx="481012" cy="452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 flipH="1">
            <a:off x="4263747" y="1526409"/>
            <a:ext cx="347663" cy="292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5" name="Line 15"/>
          <p:cNvSpPr>
            <a:spLocks noChangeShapeType="1"/>
          </p:cNvSpPr>
          <p:nvPr/>
        </p:nvSpPr>
        <p:spPr bwMode="auto">
          <a:xfrm>
            <a:off x="4924148" y="1505771"/>
            <a:ext cx="363538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6" name="Line 16"/>
          <p:cNvSpPr>
            <a:spLocks noChangeShapeType="1"/>
          </p:cNvSpPr>
          <p:nvPr/>
        </p:nvSpPr>
        <p:spPr bwMode="auto">
          <a:xfrm flipH="1">
            <a:off x="3877986" y="2213796"/>
            <a:ext cx="128587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7" name="Line 17"/>
          <p:cNvSpPr>
            <a:spLocks noChangeShapeType="1"/>
          </p:cNvSpPr>
          <p:nvPr/>
        </p:nvSpPr>
        <p:spPr bwMode="auto">
          <a:xfrm>
            <a:off x="5562323" y="2202683"/>
            <a:ext cx="233363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8" name="Text Box 18"/>
          <p:cNvSpPr txBox="1">
            <a:spLocks noChangeArrowheads="1"/>
          </p:cNvSpPr>
          <p:nvPr/>
        </p:nvSpPr>
        <p:spPr bwMode="auto">
          <a:xfrm>
            <a:off x="4239936" y="2586858"/>
            <a:ext cx="554037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+mn-cs"/>
              </a:rPr>
              <a:t>5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9" name="Oval 19"/>
          <p:cNvSpPr>
            <a:spLocks noChangeArrowheads="1"/>
          </p:cNvSpPr>
          <p:nvPr/>
        </p:nvSpPr>
        <p:spPr bwMode="auto">
          <a:xfrm>
            <a:off x="4268511" y="2543996"/>
            <a:ext cx="481012" cy="452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4333598" y="2202683"/>
            <a:ext cx="176213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2594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6121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None/>
              <a:defRPr/>
            </a:pPr>
            <a:r>
              <a:rPr lang="en-US" altLang="en-US" dirty="0"/>
              <a:t>    preorder: 	 </a:t>
            </a:r>
            <a:r>
              <a:rPr lang="en-US" altLang="en-US" dirty="0">
                <a:solidFill>
                  <a:srgbClr val="0000FF"/>
                </a:solidFill>
              </a:rPr>
              <a:t>root</a:t>
            </a:r>
            <a:r>
              <a:rPr lang="en-US" altLang="en-US" dirty="0"/>
              <a:t>, left subtree, right subtree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altLang="en-US" dirty="0"/>
              <a:t>    </a:t>
            </a:r>
            <a:r>
              <a:rPr lang="en-US" altLang="en-US" dirty="0" err="1"/>
              <a:t>postorder</a:t>
            </a:r>
            <a:r>
              <a:rPr lang="en-US" altLang="en-US" dirty="0"/>
              <a:t>:	 left subtree, right subtree, </a:t>
            </a:r>
            <a:r>
              <a:rPr lang="en-US" altLang="en-US" dirty="0">
                <a:solidFill>
                  <a:srgbClr val="0000FF"/>
                </a:solidFill>
              </a:rPr>
              <a:t>root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altLang="en-US" dirty="0"/>
              <a:t>    </a:t>
            </a:r>
            <a:r>
              <a:rPr lang="en-US" altLang="en-US" dirty="0" err="1"/>
              <a:t>inorder</a:t>
            </a:r>
            <a:r>
              <a:rPr lang="en-US" altLang="en-US" dirty="0"/>
              <a:t>:		 left subtree, </a:t>
            </a:r>
            <a:r>
              <a:rPr lang="en-US" altLang="en-US" dirty="0">
                <a:solidFill>
                  <a:srgbClr val="0000FF"/>
                </a:solidFill>
              </a:rPr>
              <a:t>root</a:t>
            </a:r>
            <a:r>
              <a:rPr lang="en-US" altLang="en-US" dirty="0"/>
              <a:t>, right subtree</a:t>
            </a:r>
          </a:p>
          <a:p>
            <a:pPr>
              <a:spcBef>
                <a:spcPts val="500"/>
              </a:spcBef>
              <a:buNone/>
              <a:defRPr/>
            </a:pPr>
            <a:r>
              <a:rPr lang="en-US" altLang="en-US" dirty="0"/>
              <a:t>    level-order:	 top to bottom, left to right</a:t>
            </a:r>
          </a:p>
          <a:p>
            <a:pPr>
              <a:defRPr/>
            </a:pPr>
            <a:r>
              <a:rPr lang="en-US" altLang="en-US" dirty="0"/>
              <a:t>Perform each type of traversal on the tree below: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altLang="en-US" dirty="0"/>
              <a:t>                                                  </a:t>
            </a:r>
            <a:r>
              <a:rPr lang="en-US" altLang="en-US" dirty="0">
                <a:solidFill>
                  <a:srgbClr val="0000FF"/>
                </a:solidFill>
              </a:rPr>
              <a:t>  pre:   9 </a:t>
            </a:r>
            <a:r>
              <a:rPr lang="en-US" altLang="en-US" u="sng" dirty="0">
                <a:solidFill>
                  <a:srgbClr val="0000FF"/>
                </a:solidFill>
              </a:rPr>
              <a:t>15 23 12 8 6 2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u="sng" dirty="0">
                <a:solidFill>
                  <a:srgbClr val="0000FF"/>
                </a:solidFill>
              </a:rPr>
              <a:t>7 10 5 35 26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                                                    post: </a:t>
            </a:r>
            <a:r>
              <a:rPr lang="en-US" altLang="en-US" u="sng" dirty="0">
                <a:solidFill>
                  <a:srgbClr val="0000FF"/>
                </a:solidFill>
              </a:rPr>
              <a:t>12 23 2 6 8 15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u="sng" dirty="0">
                <a:solidFill>
                  <a:srgbClr val="0000FF"/>
                </a:solidFill>
              </a:rPr>
              <a:t>10 35 26 5 7</a:t>
            </a:r>
            <a:r>
              <a:rPr lang="en-US" altLang="en-US" dirty="0">
                <a:solidFill>
                  <a:srgbClr val="0000FF"/>
                </a:solidFill>
              </a:rPr>
              <a:t> 9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                                                    in:     </a:t>
            </a:r>
            <a:r>
              <a:rPr lang="en-US" altLang="en-US" u="sng" dirty="0">
                <a:solidFill>
                  <a:srgbClr val="0000FF"/>
                </a:solidFill>
              </a:rPr>
              <a:t>12 23 15 6 2 8</a:t>
            </a:r>
            <a:r>
              <a:rPr lang="en-US" altLang="en-US" dirty="0">
                <a:solidFill>
                  <a:srgbClr val="0000FF"/>
                </a:solidFill>
              </a:rPr>
              <a:t> 9 </a:t>
            </a:r>
            <a:r>
              <a:rPr lang="en-US" altLang="en-US" u="sng" dirty="0">
                <a:solidFill>
                  <a:srgbClr val="0000FF"/>
                </a:solidFill>
              </a:rPr>
              <a:t>10 7 35 5 26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                                                    level: 9 </a:t>
            </a:r>
            <a:r>
              <a:rPr lang="en-US" altLang="en-US" u="sng" dirty="0">
                <a:solidFill>
                  <a:srgbClr val="0000FF"/>
                </a:solidFill>
              </a:rPr>
              <a:t>15 7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u="sng" dirty="0">
                <a:solidFill>
                  <a:srgbClr val="0000FF"/>
                </a:solidFill>
              </a:rPr>
              <a:t>23 8 10 5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u="sng" dirty="0">
                <a:solidFill>
                  <a:srgbClr val="0000FF"/>
                </a:solidFill>
              </a:rPr>
              <a:t>12 6 35 26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u="sng" dirty="0">
                <a:solidFill>
                  <a:srgbClr val="0000FF"/>
                </a:solidFill>
              </a:rPr>
              <a:t>2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 dirty="0"/>
              <a:t>Recall: Tree Traversals</a:t>
            </a: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2082800" y="3189288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9 </a:t>
            </a:r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1019175" y="3894138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15</a:t>
            </a:r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622300" y="4611688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23</a:t>
            </a:r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1417638" y="4611688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8</a:t>
            </a:r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H="1">
            <a:off x="1343025" y="3481388"/>
            <a:ext cx="739775" cy="428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2552700" y="3479800"/>
            <a:ext cx="728663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 flipH="1">
            <a:off x="863600" y="4291013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1422400" y="4291013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12" name="Oval 12"/>
          <p:cNvSpPr>
            <a:spLocks noChangeArrowheads="1"/>
          </p:cNvSpPr>
          <p:nvPr/>
        </p:nvSpPr>
        <p:spPr bwMode="auto">
          <a:xfrm>
            <a:off x="1012825" y="5345113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6</a:t>
            </a:r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 flipH="1">
            <a:off x="1362075" y="5033963"/>
            <a:ext cx="184150" cy="334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14" name="Oval 14"/>
          <p:cNvSpPr>
            <a:spLocks noChangeArrowheads="1"/>
          </p:cNvSpPr>
          <p:nvPr/>
        </p:nvSpPr>
        <p:spPr bwMode="auto">
          <a:xfrm>
            <a:off x="3178175" y="3879850"/>
            <a:ext cx="481013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2415" name="Oval 15"/>
          <p:cNvSpPr>
            <a:spLocks noChangeArrowheads="1"/>
          </p:cNvSpPr>
          <p:nvPr/>
        </p:nvSpPr>
        <p:spPr bwMode="auto">
          <a:xfrm>
            <a:off x="2786063" y="4629150"/>
            <a:ext cx="481012" cy="4524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 flipH="1">
            <a:off x="3027363" y="4278313"/>
            <a:ext cx="238125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17" name="Oval 17"/>
          <p:cNvSpPr>
            <a:spLocks noChangeArrowheads="1"/>
          </p:cNvSpPr>
          <p:nvPr/>
        </p:nvSpPr>
        <p:spPr bwMode="auto">
          <a:xfrm>
            <a:off x="196850" y="5297488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12</a:t>
            </a:r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>
            <a:off x="438150" y="4976813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19" name="Oval 19"/>
          <p:cNvSpPr>
            <a:spLocks noChangeArrowheads="1"/>
          </p:cNvSpPr>
          <p:nvPr/>
        </p:nvSpPr>
        <p:spPr bwMode="auto">
          <a:xfrm>
            <a:off x="1436688" y="6027738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2</a:t>
            </a:r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1441450" y="5707063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21" name="Oval 21"/>
          <p:cNvSpPr>
            <a:spLocks noChangeArrowheads="1"/>
          </p:cNvSpPr>
          <p:nvPr/>
        </p:nvSpPr>
        <p:spPr bwMode="auto">
          <a:xfrm>
            <a:off x="3570288" y="4592638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5</a:t>
            </a:r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3575050" y="4271963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23" name="Oval 23"/>
          <p:cNvSpPr>
            <a:spLocks noChangeArrowheads="1"/>
          </p:cNvSpPr>
          <p:nvPr/>
        </p:nvSpPr>
        <p:spPr bwMode="auto">
          <a:xfrm>
            <a:off x="3187700" y="5303838"/>
            <a:ext cx="481013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35</a:t>
            </a:r>
          </a:p>
        </p:txBody>
      </p:sp>
      <p:sp>
        <p:nvSpPr>
          <p:cNvPr id="102424" name="Oval 24"/>
          <p:cNvSpPr>
            <a:spLocks noChangeArrowheads="1"/>
          </p:cNvSpPr>
          <p:nvPr/>
        </p:nvSpPr>
        <p:spPr bwMode="auto">
          <a:xfrm>
            <a:off x="3983038" y="5303838"/>
            <a:ext cx="481012" cy="4524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eaLnBrk="0" hangingPunct="0">
              <a:spcBef>
                <a:spcPts val="5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eaLnBrk="0" hangingPunct="0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26</a:t>
            </a:r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 flipH="1">
            <a:off x="3429000" y="4983163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>
            <a:off x="3987800" y="4983163"/>
            <a:ext cx="227013" cy="325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38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Node 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Node n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// write together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  <a:endParaRPr lang="en-US" altLang="en-US" sz="18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459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76200"/>
            <a:ext cx="8396288" cy="847725"/>
          </a:xfrm>
        </p:spPr>
        <p:txBody>
          <a:bodyPr/>
          <a:lstStyle/>
          <a:p>
            <a:r>
              <a:rPr lang="en-US" altLang="en-US"/>
              <a:t>Implementing Binary-Tree Search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public class </a:t>
            </a:r>
            <a:r>
              <a:rPr lang="en-US" altLang="en-US" sz="1800" dirty="0" err="1">
                <a:latin typeface="Lucida Console" panose="020B0609040504020204" pitchFamily="49" charset="0"/>
              </a:rPr>
              <a:t>LinkedTree</a:t>
            </a:r>
            <a:r>
              <a:rPr lang="en-US" altLang="en-US" sz="1800" dirty="0">
                <a:latin typeface="Lucida Console" panose="020B0609040504020204" pitchFamily="49" charset="0"/>
              </a:rPr>
              <a:t> {   </a:t>
            </a:r>
            <a:r>
              <a:rPr lang="en-US" altLang="en-US" sz="1800" b="1" i="1" dirty="0">
                <a:solidFill>
                  <a:srgbClr val="FF0000"/>
                </a:solidFill>
                <a:latin typeface="Lucida Console" panose="020B0609040504020204" pitchFamily="49" charset="0"/>
              </a:rPr>
              <a:t>// Nodes have keys that are </a:t>
            </a:r>
            <a:r>
              <a:rPr lang="en-US" altLang="en-U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i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…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Node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LLList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key) {      // "wrapper method"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Node n 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root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, key);  // get Node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(n == null)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return null;     // no such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else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n.data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   // return list of values for key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private static Node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searchTree</a:t>
            </a:r>
            <a:r>
              <a:rPr lang="en-US" altLang="en-US" sz="1800" dirty="0">
                <a:latin typeface="Lucida Console" panose="020B0609040504020204" pitchFamily="49" charset="0"/>
              </a:rPr>
              <a:t>(Node root,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key) 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// write together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  <a:endParaRPr lang="en-US" altLang="en-US" sz="18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  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69400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566608</TotalTime>
  <Words>8081</Words>
  <Application>Microsoft Office PowerPoint</Application>
  <PresentationFormat>On-screen Show (4:3)</PresentationFormat>
  <Paragraphs>1585</Paragraphs>
  <Slides>72</Slides>
  <Notes>70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72</vt:i4>
      </vt:variant>
      <vt:variant>
        <vt:lpstr>Custom Shows</vt:lpstr>
      </vt:variant>
      <vt:variant>
        <vt:i4>1</vt:i4>
      </vt:variant>
    </vt:vector>
  </HeadingPairs>
  <TitlesOfParts>
    <vt:vector size="82" baseType="lpstr">
      <vt:lpstr>Arial</vt:lpstr>
      <vt:lpstr>Arial Narrow</vt:lpstr>
      <vt:lpstr>Helvetica</vt:lpstr>
      <vt:lpstr>Lucida Console</vt:lpstr>
      <vt:lpstr>Symbol</vt:lpstr>
      <vt:lpstr>Times New Roman</vt:lpstr>
      <vt:lpstr>Default Design</vt:lpstr>
      <vt:lpstr>1_Default Design</vt:lpstr>
      <vt:lpstr>2_Default Design</vt:lpstr>
      <vt:lpstr>Binary Search Trees</vt:lpstr>
      <vt:lpstr>Recall: A Binary Tree Using Linked Nodes</vt:lpstr>
      <vt:lpstr>Recall: Binary Search Trees</vt:lpstr>
      <vt:lpstr>Recall: Binary Search Trees</vt:lpstr>
      <vt:lpstr>Recall: Binary Search Trees</vt:lpstr>
      <vt:lpstr>Recall: Searching for an Item in a Binary Search Tree</vt:lpstr>
      <vt:lpstr>Implementing Binary-Tree Search</vt:lpstr>
      <vt:lpstr>Implementing Binary-Tree Search</vt:lpstr>
      <vt:lpstr>Implementing Binary-Tree Search</vt:lpstr>
      <vt:lpstr>Implementing Binary-Tree Search</vt:lpstr>
      <vt:lpstr>Implementing Binary-Tree Search</vt:lpstr>
      <vt:lpstr>Implementing Binary-Tree Search</vt:lpstr>
      <vt:lpstr>Implementing Binary-Tree Search</vt:lpstr>
      <vt:lpstr>Implementing Binary-Tree Search</vt:lpstr>
      <vt:lpstr>Implementing Binary-Tree Search</vt:lpstr>
      <vt:lpstr>Implementing Binary-Tree Search</vt:lpstr>
      <vt:lpstr>Implementing Binary-Tree Search</vt:lpstr>
      <vt:lpstr>Implementing Binary-Tree Search</vt:lpstr>
      <vt:lpstr>Inserting an Item in a Binary Search Tree</vt:lpstr>
      <vt:lpstr>Inserting an Item in a Binary Search Tree</vt:lpstr>
      <vt:lpstr>Inserting an Item in a Binary Search Tree</vt:lpstr>
      <vt:lpstr>Inserting an Item in a Binary Search Tree</vt:lpstr>
      <vt:lpstr>Inserting an Item in a Binary Search Tree</vt:lpstr>
      <vt:lpstr>Inserting an Item in a Binary Search Tree</vt:lpstr>
      <vt:lpstr>Inserting an Item in a Binary Search Tree</vt:lpstr>
      <vt:lpstr>Inserting an Item in a Binary Search Tree</vt:lpstr>
      <vt:lpstr>Inserting an Item in a Binary Search Tree</vt:lpstr>
      <vt:lpstr>Inserting an Item in a Binary Search Tree</vt:lpstr>
      <vt:lpstr>Inserting an Item in a Binary Search Tree</vt:lpstr>
      <vt:lpstr>Inserting an Item in a Binary Search Tree (cont.)</vt:lpstr>
      <vt:lpstr>Inserting an Item in a Binary Search Tree (cont.)</vt:lpstr>
      <vt:lpstr>Inserting an Item in a Binary Search Tree (cont.)</vt:lpstr>
      <vt:lpstr>Inserting an Item in a Binary Search Tree (cont.)</vt:lpstr>
      <vt:lpstr>Inserting an Item in a Binary Search Tree (cont.)</vt:lpstr>
      <vt:lpstr>Inserting an Item in a Binary Search Tree (cont.)</vt:lpstr>
      <vt:lpstr>Inserting an Item in a Binary Search Tree (cont.)</vt:lpstr>
      <vt:lpstr>Inserting an Item in a Binary Search Tree (cont.)</vt:lpstr>
      <vt:lpstr>Inserting an Item in a Binary Search Tree (cont.)</vt:lpstr>
      <vt:lpstr>Inserting an Item in a Binary Search Tree (cont.)</vt:lpstr>
      <vt:lpstr>Inserting an Item in a Binary Search Tree (cont.)</vt:lpstr>
      <vt:lpstr>Inserting an Item in a Binary Search Tree (cont.)</vt:lpstr>
      <vt:lpstr>Inserting an Item in a Binary Search Tree (cont.)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Implementing Binary-Tree Insertion</vt:lpstr>
      <vt:lpstr>PowerPoint Presentation</vt:lpstr>
      <vt:lpstr>Reminders</vt:lpstr>
      <vt:lpstr>Pre-Lecture Quiz / PS 9 Diagrams</vt:lpstr>
      <vt:lpstr>Pre-Lecture Quiz / PS 9 Diagrams</vt:lpstr>
      <vt:lpstr>Pre-Lecture Quiz / PS 9 Diagrams</vt:lpstr>
      <vt:lpstr>Recall: Tree Traversals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S-111 Unit 9</dc:title>
  <dc:creator>dgs</dc:creator>
  <cp:lastModifiedBy>Sullivan, David</cp:lastModifiedBy>
  <cp:revision>2145</cp:revision>
  <cp:lastPrinted>2004-03-16T20:08:02Z</cp:lastPrinted>
  <dcterms:modified xsi:type="dcterms:W3CDTF">2023-04-12T15:15:04Z</dcterms:modified>
</cp:coreProperties>
</file>