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74" r:id="rId2"/>
  </p:sldMasterIdLst>
  <p:notesMasterIdLst>
    <p:notesMasterId r:id="rId98"/>
  </p:notesMasterIdLst>
  <p:handoutMasterIdLst>
    <p:handoutMasterId r:id="rId99"/>
  </p:handoutMasterIdLst>
  <p:sldIdLst>
    <p:sldId id="2004" r:id="rId3"/>
    <p:sldId id="2043" r:id="rId4"/>
    <p:sldId id="2049" r:id="rId5"/>
    <p:sldId id="2054" r:id="rId6"/>
    <p:sldId id="2378" r:id="rId7"/>
    <p:sldId id="2467" r:id="rId8"/>
    <p:sldId id="2379" r:id="rId9"/>
    <p:sldId id="2380" r:id="rId10"/>
    <p:sldId id="2381" r:id="rId11"/>
    <p:sldId id="2382" r:id="rId12"/>
    <p:sldId id="2383" r:id="rId13"/>
    <p:sldId id="2384" r:id="rId14"/>
    <p:sldId id="2385" r:id="rId15"/>
    <p:sldId id="2471" r:id="rId16"/>
    <p:sldId id="2472" r:id="rId17"/>
    <p:sldId id="2473" r:id="rId18"/>
    <p:sldId id="2474" r:id="rId19"/>
    <p:sldId id="2475" r:id="rId20"/>
    <p:sldId id="2476" r:id="rId21"/>
    <p:sldId id="2477" r:id="rId22"/>
    <p:sldId id="2478" r:id="rId23"/>
    <p:sldId id="2479" r:id="rId24"/>
    <p:sldId id="2480" r:id="rId25"/>
    <p:sldId id="2481" r:id="rId26"/>
    <p:sldId id="2482" r:id="rId27"/>
    <p:sldId id="2483" r:id="rId28"/>
    <p:sldId id="2484" r:id="rId29"/>
    <p:sldId id="2485" r:id="rId30"/>
    <p:sldId id="2492" r:id="rId31"/>
    <p:sldId id="2493" r:id="rId32"/>
    <p:sldId id="2494" r:id="rId33"/>
    <p:sldId id="2495" r:id="rId34"/>
    <p:sldId id="2496" r:id="rId35"/>
    <p:sldId id="2497" r:id="rId36"/>
    <p:sldId id="2408" r:id="rId37"/>
    <p:sldId id="2409" r:id="rId38"/>
    <p:sldId id="2410" r:id="rId39"/>
    <p:sldId id="2411" r:id="rId40"/>
    <p:sldId id="2412" r:id="rId41"/>
    <p:sldId id="2413" r:id="rId42"/>
    <p:sldId id="2414" r:id="rId43"/>
    <p:sldId id="2415" r:id="rId44"/>
    <p:sldId id="2416" r:id="rId45"/>
    <p:sldId id="2417" r:id="rId46"/>
    <p:sldId id="2418" r:id="rId47"/>
    <p:sldId id="2419" r:id="rId48"/>
    <p:sldId id="2420" r:id="rId49"/>
    <p:sldId id="2421" r:id="rId50"/>
    <p:sldId id="2422" r:id="rId51"/>
    <p:sldId id="2423" r:id="rId52"/>
    <p:sldId id="2424" r:id="rId53"/>
    <p:sldId id="2425" r:id="rId54"/>
    <p:sldId id="2426" r:id="rId55"/>
    <p:sldId id="2427" r:id="rId56"/>
    <p:sldId id="2428" r:id="rId57"/>
    <p:sldId id="2429" r:id="rId58"/>
    <p:sldId id="2430" r:id="rId59"/>
    <p:sldId id="2431" r:id="rId60"/>
    <p:sldId id="2432" r:id="rId61"/>
    <p:sldId id="2433" r:id="rId62"/>
    <p:sldId id="2434" r:id="rId63"/>
    <p:sldId id="2435" r:id="rId64"/>
    <p:sldId id="2436" r:id="rId65"/>
    <p:sldId id="2437" r:id="rId66"/>
    <p:sldId id="2438" r:id="rId67"/>
    <p:sldId id="2439" r:id="rId68"/>
    <p:sldId id="2440" r:id="rId69"/>
    <p:sldId id="2441" r:id="rId70"/>
    <p:sldId id="2442" r:id="rId71"/>
    <p:sldId id="2443" r:id="rId72"/>
    <p:sldId id="2444" r:id="rId73"/>
    <p:sldId id="2445" r:id="rId74"/>
    <p:sldId id="2446" r:id="rId75"/>
    <p:sldId id="2447" r:id="rId76"/>
    <p:sldId id="2448" r:id="rId77"/>
    <p:sldId id="2449" r:id="rId78"/>
    <p:sldId id="2450" r:id="rId79"/>
    <p:sldId id="2451" r:id="rId80"/>
    <p:sldId id="2452" r:id="rId81"/>
    <p:sldId id="2453" r:id="rId82"/>
    <p:sldId id="2454" r:id="rId83"/>
    <p:sldId id="2455" r:id="rId84"/>
    <p:sldId id="2456" r:id="rId85"/>
    <p:sldId id="2457" r:id="rId86"/>
    <p:sldId id="2458" r:id="rId87"/>
    <p:sldId id="2459" r:id="rId88"/>
    <p:sldId id="2460" r:id="rId89"/>
    <p:sldId id="2461" r:id="rId90"/>
    <p:sldId id="2462" r:id="rId91"/>
    <p:sldId id="2463" r:id="rId92"/>
    <p:sldId id="2464" r:id="rId93"/>
    <p:sldId id="2465" r:id="rId94"/>
    <p:sldId id="2466" r:id="rId95"/>
    <p:sldId id="2498" r:id="rId96"/>
    <p:sldId id="2469" r:id="rId97"/>
  </p:sldIdLst>
  <p:sldSz cx="9144000" cy="6858000" type="screen4x3"/>
  <p:notesSz cx="6858000" cy="9144000"/>
  <p:custShowLst>
    <p:custShow name="Custom Show 1" id="0">
      <p:sldLst/>
    </p:custShow>
  </p:custShow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rgbClr val="000000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rgbClr val="000000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rgbClr val="000000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rgbClr val="000000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rgbClr val="000000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rgbClr val="000000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rgbClr val="000000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rgbClr val="000000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rgbClr val="000000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02">
          <p15:clr>
            <a:srgbClr val="A4A3A4"/>
          </p15:clr>
        </p15:guide>
        <p15:guide id="2" pos="216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99FF"/>
    <a:srgbClr val="CC0099"/>
    <a:srgbClr val="FF00FF"/>
    <a:srgbClr val="008000"/>
    <a:srgbClr val="CCCCFF"/>
    <a:srgbClr val="EAEAEA"/>
    <a:srgbClr val="00FF00"/>
    <a:srgbClr val="FF0000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62" autoAdjust="0"/>
    <p:restoredTop sz="93979" autoAdjust="0"/>
  </p:normalViewPr>
  <p:slideViewPr>
    <p:cSldViewPr snapToGrid="0">
      <p:cViewPr varScale="1">
        <p:scale>
          <a:sx n="70" d="100"/>
          <a:sy n="70" d="100"/>
        </p:scale>
        <p:origin x="1020" y="4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>
        <p:scale>
          <a:sx n="200" d="100"/>
          <a:sy n="200" d="100"/>
        </p:scale>
        <p:origin x="-660" y="6600"/>
      </p:cViewPr>
      <p:guideLst>
        <p:guide orient="horz" pos="2802"/>
        <p:guide pos="216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theme" Target="theme/theme1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handoutMaster" Target="handoutMasters/handoutMaster1.xml"/><Relationship Id="rId10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rgbClr val="000000"/>
                </a:solidFill>
                <a:latin typeface="Arial Narrow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 Narrow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 Narrow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 Narrow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 Narrow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9pPr>
          </a:lstStyle>
          <a:p>
            <a:pPr algn="r" eaLnBrk="0" hangingPunct="0">
              <a:defRPr/>
            </a:pPr>
            <a:endParaRPr lang="en-US" altLang="en-US">
              <a:cs typeface="+mn-cs"/>
            </a:endParaRPr>
          </a:p>
        </p:txBody>
      </p:sp>
      <p:sp>
        <p:nvSpPr>
          <p:cNvPr id="239619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rgbClr val="000000"/>
                </a:solidFill>
                <a:latin typeface="Arial Narrow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 Narrow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 Narrow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 Narrow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 Narrow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9pPr>
          </a:lstStyle>
          <a:p>
            <a:pPr algn="r" eaLnBrk="0" hangingPunct="0">
              <a:defRPr/>
            </a:pPr>
            <a:endParaRPr lang="en-US" altLang="en-US">
              <a:cs typeface="+mn-cs"/>
            </a:endParaRPr>
          </a:p>
        </p:txBody>
      </p:sp>
      <p:sp>
        <p:nvSpPr>
          <p:cNvPr id="239620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rgbClr val="000000"/>
                </a:solidFill>
                <a:latin typeface="Arial Narrow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 Narrow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 Narrow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 Narrow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 Narrow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9pPr>
          </a:lstStyle>
          <a:p>
            <a:pPr algn="r" eaLnBrk="0" hangingPunct="0">
              <a:defRPr/>
            </a:pPr>
            <a:endParaRPr lang="en-US" altLang="en-US">
              <a:cs typeface="+mn-cs"/>
            </a:endParaRPr>
          </a:p>
        </p:txBody>
      </p:sp>
      <p:sp>
        <p:nvSpPr>
          <p:cNvPr id="239621" name="AutoShape 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rgbClr val="000000"/>
                </a:solidFill>
                <a:latin typeface="Arial Narrow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 Narrow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 Narrow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 Narrow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 Narrow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9pPr>
          </a:lstStyle>
          <a:p>
            <a:pPr algn="r" eaLnBrk="0" hangingPunct="0">
              <a:defRPr/>
            </a:pPr>
            <a:endParaRPr lang="en-US" altLang="en-US">
              <a:cs typeface="+mn-cs"/>
            </a:endParaRPr>
          </a:p>
        </p:txBody>
      </p:sp>
      <p:sp>
        <p:nvSpPr>
          <p:cNvPr id="239622" name="AutoShape 5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rgbClr val="000000"/>
                </a:solidFill>
                <a:latin typeface="Arial Narrow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 Narrow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 Narrow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 Narrow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 Narrow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9pPr>
          </a:lstStyle>
          <a:p>
            <a:pPr algn="r" eaLnBrk="0" hangingPunct="0">
              <a:defRPr/>
            </a:pPr>
            <a:endParaRPr lang="en-US" altLang="en-US">
              <a:cs typeface="+mn-cs"/>
            </a:endParaRPr>
          </a:p>
        </p:txBody>
      </p:sp>
      <p:sp>
        <p:nvSpPr>
          <p:cNvPr id="239623" name="AutoShape 6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rgbClr val="000000"/>
                </a:solidFill>
                <a:latin typeface="Arial Narrow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 Narrow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 Narrow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 Narrow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 Narrow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9pPr>
          </a:lstStyle>
          <a:p>
            <a:pPr algn="r" eaLnBrk="0" hangingPunct="0">
              <a:defRPr/>
            </a:pPr>
            <a:endParaRPr lang="en-US" altLang="en-US">
              <a:cs typeface="+mn-cs"/>
            </a:endParaRPr>
          </a:p>
        </p:txBody>
      </p:sp>
      <p:sp>
        <p:nvSpPr>
          <p:cNvPr id="226312" name="Rectangle 7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8875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6" name="Rectangle 8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7575" y="4343400"/>
            <a:ext cx="50482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63" tIns="45732" rIns="91463" bIns="45732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3900488" y="8883650"/>
            <a:ext cx="2982912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63" tIns="45732" rIns="91463" bIns="45732" anchor="b">
            <a:spAutoFit/>
          </a:bodyPr>
          <a:lstStyle>
            <a:lvl1pPr algn="l" defTabSz="900113">
              <a:tabLst>
                <a:tab pos="0" algn="l"/>
                <a:tab pos="439738" algn="l"/>
                <a:tab pos="879475" algn="l"/>
                <a:tab pos="1320800" algn="l"/>
                <a:tab pos="1762125" algn="l"/>
                <a:tab pos="2203450" algn="l"/>
                <a:tab pos="2644775" algn="l"/>
                <a:tab pos="3084513" algn="l"/>
                <a:tab pos="3525838" algn="l"/>
                <a:tab pos="3967163" algn="l"/>
                <a:tab pos="4406900" algn="l"/>
                <a:tab pos="4846638" algn="l"/>
                <a:tab pos="5287963" algn="l"/>
                <a:tab pos="5730875" algn="l"/>
                <a:tab pos="6170613" algn="l"/>
                <a:tab pos="6613525" algn="l"/>
                <a:tab pos="7053263" algn="l"/>
                <a:tab pos="7493000" algn="l"/>
                <a:tab pos="7932738" algn="l"/>
                <a:tab pos="8374063" algn="l"/>
                <a:tab pos="88153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50850" algn="l" defTabSz="900113">
              <a:tabLst>
                <a:tab pos="0" algn="l"/>
                <a:tab pos="439738" algn="l"/>
                <a:tab pos="879475" algn="l"/>
                <a:tab pos="1320800" algn="l"/>
                <a:tab pos="1762125" algn="l"/>
                <a:tab pos="2203450" algn="l"/>
                <a:tab pos="2644775" algn="l"/>
                <a:tab pos="3084513" algn="l"/>
                <a:tab pos="3525838" algn="l"/>
                <a:tab pos="3967163" algn="l"/>
                <a:tab pos="4406900" algn="l"/>
                <a:tab pos="4846638" algn="l"/>
                <a:tab pos="5287963" algn="l"/>
                <a:tab pos="5730875" algn="l"/>
                <a:tab pos="6170613" algn="l"/>
                <a:tab pos="6613525" algn="l"/>
                <a:tab pos="7053263" algn="l"/>
                <a:tab pos="7493000" algn="l"/>
                <a:tab pos="7932738" algn="l"/>
                <a:tab pos="8374063" algn="l"/>
                <a:tab pos="88153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900113" algn="l" defTabSz="900113">
              <a:tabLst>
                <a:tab pos="0" algn="l"/>
                <a:tab pos="439738" algn="l"/>
                <a:tab pos="879475" algn="l"/>
                <a:tab pos="1320800" algn="l"/>
                <a:tab pos="1762125" algn="l"/>
                <a:tab pos="2203450" algn="l"/>
                <a:tab pos="2644775" algn="l"/>
                <a:tab pos="3084513" algn="l"/>
                <a:tab pos="3525838" algn="l"/>
                <a:tab pos="3967163" algn="l"/>
                <a:tab pos="4406900" algn="l"/>
                <a:tab pos="4846638" algn="l"/>
                <a:tab pos="5287963" algn="l"/>
                <a:tab pos="5730875" algn="l"/>
                <a:tab pos="6170613" algn="l"/>
                <a:tab pos="6613525" algn="l"/>
                <a:tab pos="7053263" algn="l"/>
                <a:tab pos="7493000" algn="l"/>
                <a:tab pos="7932738" algn="l"/>
                <a:tab pos="8374063" algn="l"/>
                <a:tab pos="88153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350963" algn="l" defTabSz="900113">
              <a:tabLst>
                <a:tab pos="0" algn="l"/>
                <a:tab pos="439738" algn="l"/>
                <a:tab pos="879475" algn="l"/>
                <a:tab pos="1320800" algn="l"/>
                <a:tab pos="1762125" algn="l"/>
                <a:tab pos="2203450" algn="l"/>
                <a:tab pos="2644775" algn="l"/>
                <a:tab pos="3084513" algn="l"/>
                <a:tab pos="3525838" algn="l"/>
                <a:tab pos="3967163" algn="l"/>
                <a:tab pos="4406900" algn="l"/>
                <a:tab pos="4846638" algn="l"/>
                <a:tab pos="5287963" algn="l"/>
                <a:tab pos="5730875" algn="l"/>
                <a:tab pos="6170613" algn="l"/>
                <a:tab pos="6613525" algn="l"/>
                <a:tab pos="7053263" algn="l"/>
                <a:tab pos="7493000" algn="l"/>
                <a:tab pos="7932738" algn="l"/>
                <a:tab pos="8374063" algn="l"/>
                <a:tab pos="88153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800225" algn="l" defTabSz="900113">
              <a:tabLst>
                <a:tab pos="0" algn="l"/>
                <a:tab pos="439738" algn="l"/>
                <a:tab pos="879475" algn="l"/>
                <a:tab pos="1320800" algn="l"/>
                <a:tab pos="1762125" algn="l"/>
                <a:tab pos="2203450" algn="l"/>
                <a:tab pos="2644775" algn="l"/>
                <a:tab pos="3084513" algn="l"/>
                <a:tab pos="3525838" algn="l"/>
                <a:tab pos="3967163" algn="l"/>
                <a:tab pos="4406900" algn="l"/>
                <a:tab pos="4846638" algn="l"/>
                <a:tab pos="5287963" algn="l"/>
                <a:tab pos="5730875" algn="l"/>
                <a:tab pos="6170613" algn="l"/>
                <a:tab pos="6613525" algn="l"/>
                <a:tab pos="7053263" algn="l"/>
                <a:tab pos="7493000" algn="l"/>
                <a:tab pos="7932738" algn="l"/>
                <a:tab pos="8374063" algn="l"/>
                <a:tab pos="88153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257425" defTabSz="9001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39738" algn="l"/>
                <a:tab pos="879475" algn="l"/>
                <a:tab pos="1320800" algn="l"/>
                <a:tab pos="1762125" algn="l"/>
                <a:tab pos="2203450" algn="l"/>
                <a:tab pos="2644775" algn="l"/>
                <a:tab pos="3084513" algn="l"/>
                <a:tab pos="3525838" algn="l"/>
                <a:tab pos="3967163" algn="l"/>
                <a:tab pos="4406900" algn="l"/>
                <a:tab pos="4846638" algn="l"/>
                <a:tab pos="5287963" algn="l"/>
                <a:tab pos="5730875" algn="l"/>
                <a:tab pos="6170613" algn="l"/>
                <a:tab pos="6613525" algn="l"/>
                <a:tab pos="7053263" algn="l"/>
                <a:tab pos="7493000" algn="l"/>
                <a:tab pos="7932738" algn="l"/>
                <a:tab pos="8374063" algn="l"/>
                <a:tab pos="88153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714625" defTabSz="9001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39738" algn="l"/>
                <a:tab pos="879475" algn="l"/>
                <a:tab pos="1320800" algn="l"/>
                <a:tab pos="1762125" algn="l"/>
                <a:tab pos="2203450" algn="l"/>
                <a:tab pos="2644775" algn="l"/>
                <a:tab pos="3084513" algn="l"/>
                <a:tab pos="3525838" algn="l"/>
                <a:tab pos="3967163" algn="l"/>
                <a:tab pos="4406900" algn="l"/>
                <a:tab pos="4846638" algn="l"/>
                <a:tab pos="5287963" algn="l"/>
                <a:tab pos="5730875" algn="l"/>
                <a:tab pos="6170613" algn="l"/>
                <a:tab pos="6613525" algn="l"/>
                <a:tab pos="7053263" algn="l"/>
                <a:tab pos="7493000" algn="l"/>
                <a:tab pos="7932738" algn="l"/>
                <a:tab pos="8374063" algn="l"/>
                <a:tab pos="88153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171825" defTabSz="9001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39738" algn="l"/>
                <a:tab pos="879475" algn="l"/>
                <a:tab pos="1320800" algn="l"/>
                <a:tab pos="1762125" algn="l"/>
                <a:tab pos="2203450" algn="l"/>
                <a:tab pos="2644775" algn="l"/>
                <a:tab pos="3084513" algn="l"/>
                <a:tab pos="3525838" algn="l"/>
                <a:tab pos="3967163" algn="l"/>
                <a:tab pos="4406900" algn="l"/>
                <a:tab pos="4846638" algn="l"/>
                <a:tab pos="5287963" algn="l"/>
                <a:tab pos="5730875" algn="l"/>
                <a:tab pos="6170613" algn="l"/>
                <a:tab pos="6613525" algn="l"/>
                <a:tab pos="7053263" algn="l"/>
                <a:tab pos="7493000" algn="l"/>
                <a:tab pos="7932738" algn="l"/>
                <a:tab pos="8374063" algn="l"/>
                <a:tab pos="88153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629025" defTabSz="9001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39738" algn="l"/>
                <a:tab pos="879475" algn="l"/>
                <a:tab pos="1320800" algn="l"/>
                <a:tab pos="1762125" algn="l"/>
                <a:tab pos="2203450" algn="l"/>
                <a:tab pos="2644775" algn="l"/>
                <a:tab pos="3084513" algn="l"/>
                <a:tab pos="3525838" algn="l"/>
                <a:tab pos="3967163" algn="l"/>
                <a:tab pos="4406900" algn="l"/>
                <a:tab pos="4846638" algn="l"/>
                <a:tab pos="5287963" algn="l"/>
                <a:tab pos="5730875" algn="l"/>
                <a:tab pos="6170613" algn="l"/>
                <a:tab pos="6613525" algn="l"/>
                <a:tab pos="7053263" algn="l"/>
                <a:tab pos="7493000" algn="l"/>
                <a:tab pos="7932738" algn="l"/>
                <a:tab pos="8374063" algn="l"/>
                <a:tab pos="88153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0" hangingPunct="0">
              <a:buClr>
                <a:srgbClr val="000000"/>
              </a:buClr>
              <a:buFont typeface="Times New Roman" pitchFamily="18" charset="0"/>
              <a:buNone/>
              <a:defRPr/>
            </a:pPr>
            <a:r>
              <a:rPr lang="en-GB" sz="1100">
                <a:cs typeface="+mn-cs"/>
              </a:rPr>
              <a:t>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85800"/>
            <a:ext cx="4570413" cy="3427413"/>
          </a:xfrm>
          <a:ln/>
        </p:spPr>
      </p:sp>
      <p:sp>
        <p:nvSpPr>
          <p:cNvPr id="22733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94960" tIns="47480" rIns="94960" bIns="47480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165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8993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165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94831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165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7930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267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77307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472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17011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472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65804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472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76722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472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57668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472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95136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472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4565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0099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18132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472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92695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472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14512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2189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77423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2189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14404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2189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59277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2189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22050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2189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51053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2189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94204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2189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83532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677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394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707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54198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677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00441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677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15657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677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50703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677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05503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677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57623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2291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442965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23939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3579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23939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79598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23939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106551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23939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437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219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21300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23939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420553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2496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96683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2598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83350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2701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890739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2803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338816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29059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59935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08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953688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110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799219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213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73711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213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3778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0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448449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315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505763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315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902805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4179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299724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4179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496147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520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80684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622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31245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725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829071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827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725018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9299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032184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2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9950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0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18859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134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399600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237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034033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339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015237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4419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486204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544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199585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088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604951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190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087141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293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262563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749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618995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749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4589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0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247493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749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844009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749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792094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749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103760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749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727648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749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504845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749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172017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749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106493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749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65405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749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922143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749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5635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62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5397893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749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583486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749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Note: the average is </a:t>
            </a:r>
            <a:r>
              <a:rPr lang="en-US" altLang="en-US" b="1" u="sng" dirty="0"/>
              <a:t>not </a:t>
            </a:r>
            <a:r>
              <a:rPr lang="en-US" altLang="en-US" dirty="0"/>
              <a:t>always h/2, because it depends on how</a:t>
            </a:r>
            <a:r>
              <a:rPr lang="en-US" altLang="en-US" baseline="0" dirty="0"/>
              <a:t> balanced the tree is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0898188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749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0" indent="0" algn="l" defTabSz="4476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US" altLang="en-US"/>
              <a:t>Note: the average is </a:t>
            </a:r>
            <a:r>
              <a:rPr lang="en-US" altLang="en-US" b="1" u="sng"/>
              <a:t>not </a:t>
            </a:r>
            <a:r>
              <a:rPr lang="en-US" altLang="en-US"/>
              <a:t>always h/2, because it depends on how</a:t>
            </a:r>
            <a:r>
              <a:rPr lang="en-US" altLang="en-US" baseline="0"/>
              <a:t> balanced the tree is</a:t>
            </a:r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454124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749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0" indent="0" algn="l" defTabSz="4476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US" altLang="en-US"/>
              <a:t>Note: the average is </a:t>
            </a:r>
            <a:r>
              <a:rPr lang="en-US" altLang="en-US" b="1" u="sng"/>
              <a:t>not </a:t>
            </a:r>
            <a:r>
              <a:rPr lang="en-US" altLang="en-US"/>
              <a:t>always h/2, because it depends on how</a:t>
            </a:r>
            <a:r>
              <a:rPr lang="en-US" altLang="en-US" baseline="0"/>
              <a:t> balanced the tree is</a:t>
            </a:r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4434884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851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55237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851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535340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851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20538926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851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6294890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851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4920613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851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5917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62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6692012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851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3296106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9539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2885971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9539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9302443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9539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2685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45239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0606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6863" y="76200"/>
            <a:ext cx="2076450" cy="63833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7513" y="76200"/>
            <a:ext cx="6076950" cy="6383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7118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62875" cy="847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7801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34414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133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411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7513" y="844550"/>
            <a:ext cx="4076700" cy="5614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844550"/>
            <a:ext cx="4076700" cy="5614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75474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88293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41609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207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84833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6016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13589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35477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6863" y="76200"/>
            <a:ext cx="2076450" cy="63833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7513" y="76200"/>
            <a:ext cx="6076950" cy="6383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44807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62875" cy="847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2350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6132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7513" y="844550"/>
            <a:ext cx="4076700" cy="5614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844550"/>
            <a:ext cx="4076700" cy="5614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221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6236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6024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754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1433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6518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776287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tge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7513" y="844550"/>
            <a:ext cx="8305800" cy="561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7913688" y="6477000"/>
            <a:ext cx="12080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 Narrow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 Narrow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 Narrow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 Narrow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 Narrow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9pPr>
          </a:lstStyle>
          <a:p>
            <a:pPr algn="r" eaLnBrk="0" hangingPunct="0">
              <a:spcBef>
                <a:spcPct val="50000"/>
              </a:spcBef>
              <a:defRPr/>
            </a:pPr>
            <a:r>
              <a:rPr lang="en-US" sz="1200">
                <a:cs typeface="+mn-cs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800000"/>
          </a:solidFill>
          <a:latin typeface="+mj-lt"/>
          <a:ea typeface="+mj-ea"/>
          <a:cs typeface="+mj-cs"/>
        </a:defRPr>
      </a:lvl1pPr>
      <a:lvl2pPr algn="ctr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800000"/>
          </a:solidFill>
          <a:latin typeface="Arial" charset="0"/>
          <a:cs typeface="Arial" charset="0"/>
        </a:defRPr>
      </a:lvl2pPr>
      <a:lvl3pPr algn="ctr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800000"/>
          </a:solidFill>
          <a:latin typeface="Arial" charset="0"/>
          <a:cs typeface="Arial" charset="0"/>
        </a:defRPr>
      </a:lvl3pPr>
      <a:lvl4pPr algn="ctr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800000"/>
          </a:solidFill>
          <a:latin typeface="Arial" charset="0"/>
          <a:cs typeface="Arial" charset="0"/>
        </a:defRPr>
      </a:lvl4pPr>
      <a:lvl5pPr algn="ctr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800000"/>
          </a:solidFill>
          <a:latin typeface="Arial" charset="0"/>
          <a:cs typeface="Arial" charset="0"/>
        </a:defRPr>
      </a:lvl5pPr>
      <a:lvl6pPr marL="457200"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pitchFamily="18" charset="0"/>
          <a:cs typeface="Arial" charset="0"/>
        </a:defRPr>
      </a:lvl6pPr>
      <a:lvl7pPr marL="914400"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pitchFamily="18" charset="0"/>
          <a:cs typeface="Arial" charset="0"/>
        </a:defRPr>
      </a:lvl7pPr>
      <a:lvl8pPr marL="1371600"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pitchFamily="18" charset="0"/>
          <a:cs typeface="Arial" charset="0"/>
        </a:defRPr>
      </a:lvl8pPr>
      <a:lvl9pPr marL="1828800"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pitchFamily="18" charset="0"/>
          <a:cs typeface="Arial" charset="0"/>
        </a:defRPr>
      </a:lvl9pPr>
    </p:titleStyle>
    <p:bodyStyle>
      <a:lvl1pPr marL="333375" indent="-333375" algn="l" defTabSz="447675" rtl="0" eaLnBrk="0" fontAlgn="base" hangingPunct="0"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733425" indent="-276225" algn="l" defTabSz="447675" rtl="0" eaLnBrk="0" fontAlgn="base" hangingPunct="0">
        <a:spcBef>
          <a:spcPts val="525"/>
        </a:spcBef>
        <a:spcAft>
          <a:spcPct val="0"/>
        </a:spcAft>
        <a:buClr>
          <a:srgbClr val="000000"/>
        </a:buClr>
        <a:buSzPct val="100000"/>
        <a:buFont typeface="Helvetica" panose="020B0604020202020204" pitchFamily="34" charset="0"/>
        <a:buChar char="–"/>
        <a:defRPr sz="2200">
          <a:solidFill>
            <a:srgbClr val="000000"/>
          </a:solidFill>
          <a:latin typeface="+mn-lt"/>
        </a:defRPr>
      </a:lvl2pPr>
      <a:lvl3pPr marL="1076325" indent="-161925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000">
          <a:solidFill>
            <a:srgbClr val="000000"/>
          </a:solidFill>
          <a:latin typeface="+mn-lt"/>
        </a:defRPr>
      </a:lvl3pPr>
      <a:lvl4pPr marL="1600200" indent="-228600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Helvetica" panose="020B0604020202020204" pitchFamily="34" charset="0"/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776287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tge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7513" y="844550"/>
            <a:ext cx="8305800" cy="561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1028" name="Text Box 4"/>
          <p:cNvSpPr txBox="1">
            <a:spLocks noChangeArrowheads="1"/>
          </p:cNvSpPr>
          <p:nvPr userDrawn="1"/>
        </p:nvSpPr>
        <p:spPr bwMode="auto">
          <a:xfrm>
            <a:off x="7913688" y="6477000"/>
            <a:ext cx="12080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 Narrow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 Narrow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 Narrow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 Narrow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 Narrow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2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2787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ctr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800000"/>
          </a:solidFill>
          <a:latin typeface="+mj-lt"/>
          <a:ea typeface="+mj-ea"/>
          <a:cs typeface="+mj-cs"/>
        </a:defRPr>
      </a:lvl1pPr>
      <a:lvl2pPr algn="ctr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800000"/>
          </a:solidFill>
          <a:latin typeface="Arial" charset="0"/>
          <a:cs typeface="Arial" charset="0"/>
        </a:defRPr>
      </a:lvl2pPr>
      <a:lvl3pPr algn="ctr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800000"/>
          </a:solidFill>
          <a:latin typeface="Arial" charset="0"/>
          <a:cs typeface="Arial" charset="0"/>
        </a:defRPr>
      </a:lvl3pPr>
      <a:lvl4pPr algn="ctr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800000"/>
          </a:solidFill>
          <a:latin typeface="Arial" charset="0"/>
          <a:cs typeface="Arial" charset="0"/>
        </a:defRPr>
      </a:lvl4pPr>
      <a:lvl5pPr algn="ctr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800000"/>
          </a:solidFill>
          <a:latin typeface="Arial" charset="0"/>
          <a:cs typeface="Arial" charset="0"/>
        </a:defRPr>
      </a:lvl5pPr>
      <a:lvl6pPr marL="457200"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pitchFamily="18" charset="0"/>
          <a:cs typeface="Arial" charset="0"/>
        </a:defRPr>
      </a:lvl6pPr>
      <a:lvl7pPr marL="914400"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pitchFamily="18" charset="0"/>
          <a:cs typeface="Arial" charset="0"/>
        </a:defRPr>
      </a:lvl7pPr>
      <a:lvl8pPr marL="1371600"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pitchFamily="18" charset="0"/>
          <a:cs typeface="Arial" charset="0"/>
        </a:defRPr>
      </a:lvl8pPr>
      <a:lvl9pPr marL="1828800"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pitchFamily="18" charset="0"/>
          <a:cs typeface="Arial" charset="0"/>
        </a:defRPr>
      </a:lvl9pPr>
    </p:titleStyle>
    <p:bodyStyle>
      <a:lvl1pPr marL="333375" indent="-333375" algn="l" defTabSz="447675" rtl="0" eaLnBrk="0" fontAlgn="base" hangingPunct="0"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733425" indent="-276225" algn="l" defTabSz="447675" rtl="0" eaLnBrk="0" fontAlgn="base" hangingPunct="0">
        <a:spcBef>
          <a:spcPts val="525"/>
        </a:spcBef>
        <a:spcAft>
          <a:spcPct val="0"/>
        </a:spcAft>
        <a:buClr>
          <a:srgbClr val="000000"/>
        </a:buClr>
        <a:buSzPct val="100000"/>
        <a:buChar char="•"/>
        <a:defRPr sz="2200">
          <a:solidFill>
            <a:srgbClr val="000000"/>
          </a:solidFill>
          <a:latin typeface="+mn-lt"/>
        </a:defRPr>
      </a:lvl2pPr>
      <a:lvl3pPr marL="1076325" indent="-161925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000">
          <a:solidFill>
            <a:srgbClr val="000000"/>
          </a:solidFill>
          <a:latin typeface="+mn-lt"/>
        </a:defRPr>
      </a:lvl3pPr>
      <a:lvl4pPr marL="1600200" indent="-228600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Helvetica" panose="020B0604020202020204" pitchFamily="34" charset="0"/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4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755775"/>
            <a:ext cx="7772400" cy="1143000"/>
          </a:xfrm>
        </p:spPr>
        <p:txBody>
          <a:bodyPr/>
          <a:lstStyle/>
          <a:p>
            <a:pPr eaLnBrk="1" hangingPunct="1">
              <a:buSzPct val="61000"/>
              <a:tabLst>
                <a:tab pos="0" algn="l"/>
                <a:tab pos="446088" algn="l"/>
                <a:tab pos="893763" algn="l"/>
                <a:tab pos="1341438" algn="l"/>
                <a:tab pos="1789113" algn="l"/>
                <a:tab pos="2236788" algn="l"/>
                <a:tab pos="2684463" algn="l"/>
                <a:tab pos="3132138" algn="l"/>
                <a:tab pos="3579813" algn="l"/>
                <a:tab pos="4027488" algn="l"/>
                <a:tab pos="4475163" algn="l"/>
                <a:tab pos="4922838" algn="l"/>
                <a:tab pos="5370513" algn="l"/>
                <a:tab pos="5818188" algn="l"/>
                <a:tab pos="6265863" algn="l"/>
                <a:tab pos="6713538" algn="l"/>
                <a:tab pos="7161213" algn="l"/>
                <a:tab pos="7608888" algn="l"/>
                <a:tab pos="8056563" algn="l"/>
                <a:tab pos="8504238" algn="l"/>
                <a:tab pos="8951913" algn="l"/>
              </a:tabLst>
            </a:pPr>
            <a:r>
              <a:rPr lang="en-GB" altLang="en-US" sz="3600" dirty="0"/>
              <a:t>Binary </a:t>
            </a:r>
            <a:r>
              <a:rPr lang="en-GB" altLang="en-US" sz="3600"/>
              <a:t>Search Trees </a:t>
            </a:r>
            <a:r>
              <a:rPr lang="en-GB" altLang="en-US" sz="3600" dirty="0"/>
              <a:t>II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4289425"/>
            <a:ext cx="6400800" cy="2771775"/>
          </a:xfrm>
        </p:spPr>
        <p:txBody>
          <a:bodyPr/>
          <a:lstStyle/>
          <a:p>
            <a:pPr marL="0" indent="0" algn="ctr">
              <a:spcBef>
                <a:spcPts val="1675"/>
              </a:spcBef>
              <a:buSzPct val="49000"/>
              <a:buFont typeface="Times New Roman" panose="02020603050405020304" pitchFamily="18" charset="0"/>
              <a:buNone/>
              <a:tabLst>
                <a:tab pos="103188" algn="l"/>
                <a:tab pos="550863" algn="l"/>
                <a:tab pos="998538" algn="l"/>
                <a:tab pos="1446213" algn="l"/>
                <a:tab pos="1893888" algn="l"/>
                <a:tab pos="2341563" algn="l"/>
                <a:tab pos="2789238" algn="l"/>
                <a:tab pos="3236913" algn="l"/>
                <a:tab pos="3684588" algn="l"/>
                <a:tab pos="4132263" algn="l"/>
                <a:tab pos="4579938" algn="l"/>
                <a:tab pos="5029200" algn="l"/>
                <a:tab pos="5475288" algn="l"/>
                <a:tab pos="5922963" algn="l"/>
                <a:tab pos="6370638" algn="l"/>
                <a:tab pos="6818313" algn="l"/>
                <a:tab pos="7265988" algn="l"/>
                <a:tab pos="7713663" algn="l"/>
                <a:tab pos="8161338" algn="l"/>
                <a:tab pos="8609013" algn="l"/>
              </a:tabLst>
            </a:pPr>
            <a:r>
              <a:rPr lang="en-US" altLang="en-US" sz="2700" dirty="0"/>
              <a:t>Computer Science 112</a:t>
            </a:r>
            <a:br>
              <a:rPr lang="en-US" altLang="en-US" sz="2700"/>
            </a:br>
            <a:r>
              <a:rPr lang="en-US" altLang="en-US" sz="2700"/>
              <a:t>Boston </a:t>
            </a:r>
            <a:r>
              <a:rPr lang="en-US" altLang="en-US" sz="2700" dirty="0"/>
              <a:t>University</a:t>
            </a:r>
            <a:endParaRPr lang="en-GB" altLang="en-US" sz="2700" dirty="0"/>
          </a:p>
          <a:p>
            <a:pPr marL="0" indent="0" algn="ctr">
              <a:spcBef>
                <a:spcPts val="1675"/>
              </a:spcBef>
              <a:buSzPct val="49000"/>
              <a:buFont typeface="Times New Roman" panose="02020603050405020304" pitchFamily="18" charset="0"/>
              <a:buNone/>
              <a:tabLst>
                <a:tab pos="103188" algn="l"/>
                <a:tab pos="550863" algn="l"/>
                <a:tab pos="998538" algn="l"/>
                <a:tab pos="1446213" algn="l"/>
                <a:tab pos="1893888" algn="l"/>
                <a:tab pos="2341563" algn="l"/>
                <a:tab pos="2789238" algn="l"/>
                <a:tab pos="3236913" algn="l"/>
                <a:tab pos="3684588" algn="l"/>
                <a:tab pos="4132263" algn="l"/>
                <a:tab pos="4579938" algn="l"/>
                <a:tab pos="5029200" algn="l"/>
                <a:tab pos="5475288" algn="l"/>
                <a:tab pos="5922963" algn="l"/>
                <a:tab pos="6370638" algn="l"/>
                <a:tab pos="6818313" algn="l"/>
                <a:tab pos="7265988" algn="l"/>
                <a:tab pos="7713663" algn="l"/>
                <a:tab pos="8161338" algn="l"/>
                <a:tab pos="8609013" algn="l"/>
              </a:tabLst>
            </a:pPr>
            <a:r>
              <a:rPr lang="en-GB" altLang="en-US" sz="2700" dirty="0"/>
              <a:t>David G. Sullivan, Ph.D.</a:t>
            </a:r>
          </a:p>
          <a:p>
            <a:pPr marL="0" indent="0" algn="ctr">
              <a:spcBef>
                <a:spcPts val="1175"/>
              </a:spcBef>
              <a:buSzTx/>
              <a:buFont typeface="Times New Roman" panose="02020603050405020304" pitchFamily="18" charset="0"/>
              <a:buNone/>
              <a:tabLst>
                <a:tab pos="103188" algn="l"/>
                <a:tab pos="550863" algn="l"/>
                <a:tab pos="998538" algn="l"/>
                <a:tab pos="1446213" algn="l"/>
                <a:tab pos="1893888" algn="l"/>
                <a:tab pos="2341563" algn="l"/>
                <a:tab pos="2789238" algn="l"/>
                <a:tab pos="3236913" algn="l"/>
                <a:tab pos="3684588" algn="l"/>
                <a:tab pos="4132263" algn="l"/>
                <a:tab pos="4579938" algn="l"/>
                <a:tab pos="5029200" algn="l"/>
                <a:tab pos="5475288" algn="l"/>
                <a:tab pos="5922963" algn="l"/>
                <a:tab pos="6370638" algn="l"/>
                <a:tab pos="6818313" algn="l"/>
                <a:tab pos="7265988" algn="l"/>
                <a:tab pos="7713663" algn="l"/>
                <a:tab pos="8161338" algn="l"/>
                <a:tab pos="8609013" algn="l"/>
              </a:tabLst>
            </a:pPr>
            <a:endParaRPr lang="en-GB" altLang="en-US" sz="2000" dirty="0"/>
          </a:p>
          <a:p>
            <a:pPr marL="0" indent="0" algn="ctr">
              <a:spcBef>
                <a:spcPts val="1175"/>
              </a:spcBef>
              <a:buSzTx/>
              <a:buFont typeface="Times New Roman" panose="02020603050405020304" pitchFamily="18" charset="0"/>
              <a:buNone/>
              <a:tabLst>
                <a:tab pos="103188" algn="l"/>
                <a:tab pos="550863" algn="l"/>
                <a:tab pos="998538" algn="l"/>
                <a:tab pos="1446213" algn="l"/>
                <a:tab pos="1893888" algn="l"/>
                <a:tab pos="2341563" algn="l"/>
                <a:tab pos="2789238" algn="l"/>
                <a:tab pos="3236913" algn="l"/>
                <a:tab pos="3684588" algn="l"/>
                <a:tab pos="4132263" algn="l"/>
                <a:tab pos="4579938" algn="l"/>
                <a:tab pos="5029200" algn="l"/>
                <a:tab pos="5475288" algn="l"/>
                <a:tab pos="5922963" algn="l"/>
                <a:tab pos="6370638" algn="l"/>
                <a:tab pos="6818313" algn="l"/>
                <a:tab pos="7265988" algn="l"/>
                <a:tab pos="7713663" algn="l"/>
                <a:tab pos="8161338" algn="l"/>
                <a:tab pos="8609013" algn="l"/>
              </a:tabLst>
            </a:pPr>
            <a:endParaRPr lang="en-GB" altLang="en-US" sz="2000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Deleting Items from a Binary Search Tree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Three cases for deleting a node </a:t>
            </a:r>
            <a:r>
              <a:rPr lang="en-US" altLang="en-US" i="1" dirty="0"/>
              <a:t>x</a:t>
            </a:r>
            <a:endParaRPr lang="en-US" altLang="en-US" dirty="0"/>
          </a:p>
          <a:p>
            <a:pPr>
              <a:spcBef>
                <a:spcPts val="700"/>
              </a:spcBef>
              <a:buFontTx/>
              <a:buChar char="•"/>
            </a:pPr>
            <a:r>
              <a:rPr lang="en-US" altLang="en-US" b="1" dirty="0"/>
              <a:t>Case 1:</a:t>
            </a:r>
            <a:r>
              <a:rPr lang="en-US" altLang="en-US" dirty="0"/>
              <a:t> </a:t>
            </a:r>
            <a:r>
              <a:rPr lang="en-US" altLang="en-US" i="1" dirty="0"/>
              <a:t>x</a:t>
            </a:r>
            <a:r>
              <a:rPr lang="en-US" altLang="en-US" dirty="0"/>
              <a:t> has no children.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>
                <a:solidFill>
                  <a:srgbClr val="0000FF"/>
                </a:solidFill>
              </a:rPr>
              <a:t>Remove </a:t>
            </a:r>
            <a:r>
              <a:rPr lang="en-US" altLang="en-US" i="1" dirty="0">
                <a:solidFill>
                  <a:srgbClr val="0000FF"/>
                </a:solidFill>
              </a:rPr>
              <a:t>x</a:t>
            </a:r>
            <a:r>
              <a:rPr lang="en-US" altLang="en-US" dirty="0">
                <a:solidFill>
                  <a:srgbClr val="0000FF"/>
                </a:solidFill>
              </a:rPr>
              <a:t> from the tree by setting its parent’s reference to null.</a:t>
            </a:r>
            <a:endParaRPr lang="en-US" altLang="en-US" b="1" dirty="0">
              <a:solidFill>
                <a:srgbClr val="0000FF"/>
              </a:solidFill>
            </a:endParaRPr>
          </a:p>
          <a:p>
            <a:pPr>
              <a:buFontTx/>
              <a:buChar char="•"/>
            </a:pPr>
            <a:endParaRPr lang="en-US" altLang="en-US" dirty="0"/>
          </a:p>
          <a:p>
            <a:pPr>
              <a:buFontTx/>
              <a:buNone/>
            </a:pPr>
            <a:r>
              <a:rPr lang="en-US" altLang="en-US" dirty="0"/>
              <a:t>	ex: delete 4</a:t>
            </a:r>
          </a:p>
          <a:p>
            <a:pPr>
              <a:buFontTx/>
              <a:buChar char="•"/>
            </a:pPr>
            <a:endParaRPr lang="en-US" altLang="en-US" dirty="0"/>
          </a:p>
          <a:p>
            <a:pPr>
              <a:buFontTx/>
              <a:buChar char="•"/>
            </a:pPr>
            <a:endParaRPr lang="en-US" altLang="en-US" dirty="0"/>
          </a:p>
          <a:p>
            <a:pPr>
              <a:spcBef>
                <a:spcPts val="1000"/>
              </a:spcBef>
              <a:buFontTx/>
              <a:buChar char="•"/>
            </a:pPr>
            <a:r>
              <a:rPr lang="en-US" altLang="en-US" b="1" dirty="0"/>
              <a:t>Case 2:</a:t>
            </a:r>
            <a:r>
              <a:rPr lang="en-US" altLang="en-US" dirty="0"/>
              <a:t> </a:t>
            </a:r>
            <a:r>
              <a:rPr lang="en-US" altLang="en-US" i="1" dirty="0"/>
              <a:t>x</a:t>
            </a:r>
            <a:r>
              <a:rPr lang="en-US" altLang="en-US" dirty="0"/>
              <a:t> has one child.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/>
              <a:t>	</a:t>
            </a:r>
            <a:endParaRPr lang="en-US" altLang="en-US" dirty="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ex: delete 12</a:t>
            </a:r>
          </a:p>
        </p:txBody>
      </p:sp>
      <p:sp>
        <p:nvSpPr>
          <p:cNvPr id="187396" name="Text Box 4"/>
          <p:cNvSpPr txBox="1">
            <a:spLocks noChangeArrowheads="1"/>
          </p:cNvSpPr>
          <p:nvPr/>
        </p:nvSpPr>
        <p:spPr bwMode="auto">
          <a:xfrm>
            <a:off x="3470275" y="2052638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26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397" name="Oval 5"/>
          <p:cNvSpPr>
            <a:spLocks noChangeArrowheads="1"/>
          </p:cNvSpPr>
          <p:nvPr/>
        </p:nvSpPr>
        <p:spPr bwMode="auto">
          <a:xfrm>
            <a:off x="3498850" y="2024063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398" name="Text Box 6"/>
          <p:cNvSpPr txBox="1">
            <a:spLocks noChangeArrowheads="1"/>
          </p:cNvSpPr>
          <p:nvPr/>
        </p:nvSpPr>
        <p:spPr bwMode="auto">
          <a:xfrm>
            <a:off x="3044825" y="2757488"/>
            <a:ext cx="552450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399" name="Oval 7"/>
          <p:cNvSpPr>
            <a:spLocks noChangeArrowheads="1"/>
          </p:cNvSpPr>
          <p:nvPr/>
        </p:nvSpPr>
        <p:spPr bwMode="auto">
          <a:xfrm>
            <a:off x="3086100" y="2728913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400" name="Text Box 8"/>
          <p:cNvSpPr txBox="1">
            <a:spLocks noChangeArrowheads="1"/>
          </p:cNvSpPr>
          <p:nvPr/>
        </p:nvSpPr>
        <p:spPr bwMode="auto">
          <a:xfrm>
            <a:off x="3976688" y="2762250"/>
            <a:ext cx="554037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401" name="Oval 9"/>
          <p:cNvSpPr>
            <a:spLocks noChangeArrowheads="1"/>
          </p:cNvSpPr>
          <p:nvPr/>
        </p:nvSpPr>
        <p:spPr bwMode="auto">
          <a:xfrm>
            <a:off x="4010025" y="2714625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402" name="Text Box 10"/>
          <p:cNvSpPr txBox="1">
            <a:spLocks noChangeArrowheads="1"/>
          </p:cNvSpPr>
          <p:nvPr/>
        </p:nvSpPr>
        <p:spPr bwMode="auto">
          <a:xfrm>
            <a:off x="2660650" y="3475038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403" name="Oval 11"/>
          <p:cNvSpPr>
            <a:spLocks noChangeArrowheads="1"/>
          </p:cNvSpPr>
          <p:nvPr/>
        </p:nvSpPr>
        <p:spPr bwMode="auto">
          <a:xfrm>
            <a:off x="2689225" y="3446463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404" name="Text Box 12"/>
          <p:cNvSpPr txBox="1">
            <a:spLocks noChangeArrowheads="1"/>
          </p:cNvSpPr>
          <p:nvPr/>
        </p:nvSpPr>
        <p:spPr bwMode="auto">
          <a:xfrm>
            <a:off x="3441700" y="3489325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405" name="Oval 13"/>
          <p:cNvSpPr>
            <a:spLocks noChangeArrowheads="1"/>
          </p:cNvSpPr>
          <p:nvPr/>
        </p:nvSpPr>
        <p:spPr bwMode="auto">
          <a:xfrm>
            <a:off x="3484563" y="34464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406" name="Text Box 14"/>
          <p:cNvSpPr txBox="1">
            <a:spLocks noChangeArrowheads="1"/>
          </p:cNvSpPr>
          <p:nvPr/>
        </p:nvSpPr>
        <p:spPr bwMode="auto">
          <a:xfrm>
            <a:off x="4506913" y="3489325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38</a:t>
            </a:r>
          </a:p>
        </p:txBody>
      </p:sp>
      <p:sp>
        <p:nvSpPr>
          <p:cNvPr id="187407" name="Oval 15"/>
          <p:cNvSpPr>
            <a:spLocks noChangeArrowheads="1"/>
          </p:cNvSpPr>
          <p:nvPr/>
        </p:nvSpPr>
        <p:spPr bwMode="auto">
          <a:xfrm>
            <a:off x="4535488" y="34464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408" name="Line 16"/>
          <p:cNvSpPr>
            <a:spLocks noChangeShapeType="1"/>
          </p:cNvSpPr>
          <p:nvPr/>
        </p:nvSpPr>
        <p:spPr bwMode="auto">
          <a:xfrm flipH="1">
            <a:off x="3327400" y="2436813"/>
            <a:ext cx="265113" cy="296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409" name="Line 17"/>
          <p:cNvSpPr>
            <a:spLocks noChangeShapeType="1"/>
          </p:cNvSpPr>
          <p:nvPr/>
        </p:nvSpPr>
        <p:spPr bwMode="auto">
          <a:xfrm>
            <a:off x="3905250" y="2416175"/>
            <a:ext cx="341313" cy="298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410" name="Line 18"/>
          <p:cNvSpPr>
            <a:spLocks noChangeShapeType="1"/>
          </p:cNvSpPr>
          <p:nvPr/>
        </p:nvSpPr>
        <p:spPr bwMode="auto">
          <a:xfrm flipH="1">
            <a:off x="2930525" y="3125788"/>
            <a:ext cx="227013" cy="325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411" name="Line 19"/>
          <p:cNvSpPr>
            <a:spLocks noChangeShapeType="1"/>
          </p:cNvSpPr>
          <p:nvPr/>
        </p:nvSpPr>
        <p:spPr bwMode="auto">
          <a:xfrm>
            <a:off x="3489325" y="3125788"/>
            <a:ext cx="227013" cy="325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412" name="Line 20"/>
          <p:cNvSpPr>
            <a:spLocks noChangeShapeType="1"/>
          </p:cNvSpPr>
          <p:nvPr/>
        </p:nvSpPr>
        <p:spPr bwMode="auto">
          <a:xfrm>
            <a:off x="4397375" y="3116263"/>
            <a:ext cx="379413" cy="334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413" name="Text Box 21"/>
          <p:cNvSpPr txBox="1">
            <a:spLocks noChangeArrowheads="1"/>
          </p:cNvSpPr>
          <p:nvPr/>
        </p:nvSpPr>
        <p:spPr bwMode="auto">
          <a:xfrm>
            <a:off x="6953250" y="2049463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26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414" name="Oval 22"/>
          <p:cNvSpPr>
            <a:spLocks noChangeArrowheads="1"/>
          </p:cNvSpPr>
          <p:nvPr/>
        </p:nvSpPr>
        <p:spPr bwMode="auto">
          <a:xfrm>
            <a:off x="6981825" y="2020888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415" name="Text Box 23"/>
          <p:cNvSpPr txBox="1">
            <a:spLocks noChangeArrowheads="1"/>
          </p:cNvSpPr>
          <p:nvPr/>
        </p:nvSpPr>
        <p:spPr bwMode="auto">
          <a:xfrm>
            <a:off x="6527800" y="2754313"/>
            <a:ext cx="552450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416" name="Oval 24"/>
          <p:cNvSpPr>
            <a:spLocks noChangeArrowheads="1"/>
          </p:cNvSpPr>
          <p:nvPr/>
        </p:nvSpPr>
        <p:spPr bwMode="auto">
          <a:xfrm>
            <a:off x="6569075" y="2725738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417" name="Text Box 25"/>
          <p:cNvSpPr txBox="1">
            <a:spLocks noChangeArrowheads="1"/>
          </p:cNvSpPr>
          <p:nvPr/>
        </p:nvSpPr>
        <p:spPr bwMode="auto">
          <a:xfrm>
            <a:off x="7459663" y="2759075"/>
            <a:ext cx="554037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418" name="Oval 26"/>
          <p:cNvSpPr>
            <a:spLocks noChangeArrowheads="1"/>
          </p:cNvSpPr>
          <p:nvPr/>
        </p:nvSpPr>
        <p:spPr bwMode="auto">
          <a:xfrm>
            <a:off x="7493000" y="2711450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419" name="Text Box 27"/>
          <p:cNvSpPr txBox="1">
            <a:spLocks noChangeArrowheads="1"/>
          </p:cNvSpPr>
          <p:nvPr/>
        </p:nvSpPr>
        <p:spPr bwMode="auto">
          <a:xfrm>
            <a:off x="6924675" y="3486150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420" name="Oval 28"/>
          <p:cNvSpPr>
            <a:spLocks noChangeArrowheads="1"/>
          </p:cNvSpPr>
          <p:nvPr/>
        </p:nvSpPr>
        <p:spPr bwMode="auto">
          <a:xfrm>
            <a:off x="6967538" y="3443288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421" name="Text Box 29"/>
          <p:cNvSpPr txBox="1">
            <a:spLocks noChangeArrowheads="1"/>
          </p:cNvSpPr>
          <p:nvPr/>
        </p:nvSpPr>
        <p:spPr bwMode="auto">
          <a:xfrm>
            <a:off x="7989888" y="3486150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38</a:t>
            </a:r>
          </a:p>
        </p:txBody>
      </p:sp>
      <p:sp>
        <p:nvSpPr>
          <p:cNvPr id="187422" name="Oval 30"/>
          <p:cNvSpPr>
            <a:spLocks noChangeArrowheads="1"/>
          </p:cNvSpPr>
          <p:nvPr/>
        </p:nvSpPr>
        <p:spPr bwMode="auto">
          <a:xfrm>
            <a:off x="8018463" y="3443288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423" name="Line 31"/>
          <p:cNvSpPr>
            <a:spLocks noChangeShapeType="1"/>
          </p:cNvSpPr>
          <p:nvPr/>
        </p:nvSpPr>
        <p:spPr bwMode="auto">
          <a:xfrm flipH="1">
            <a:off x="6810375" y="2433638"/>
            <a:ext cx="265113" cy="296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424" name="Line 32"/>
          <p:cNvSpPr>
            <a:spLocks noChangeShapeType="1"/>
          </p:cNvSpPr>
          <p:nvPr/>
        </p:nvSpPr>
        <p:spPr bwMode="auto">
          <a:xfrm>
            <a:off x="7388225" y="2413000"/>
            <a:ext cx="341313" cy="298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425" name="Line 33"/>
          <p:cNvSpPr>
            <a:spLocks noChangeShapeType="1"/>
          </p:cNvSpPr>
          <p:nvPr/>
        </p:nvSpPr>
        <p:spPr bwMode="auto">
          <a:xfrm>
            <a:off x="6972300" y="3122613"/>
            <a:ext cx="227013" cy="325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426" name="Line 34"/>
          <p:cNvSpPr>
            <a:spLocks noChangeShapeType="1"/>
          </p:cNvSpPr>
          <p:nvPr/>
        </p:nvSpPr>
        <p:spPr bwMode="auto">
          <a:xfrm>
            <a:off x="7880350" y="3113088"/>
            <a:ext cx="379413" cy="334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427" name="AutoShape 35"/>
          <p:cNvSpPr>
            <a:spLocks noChangeArrowheads="1"/>
          </p:cNvSpPr>
          <p:nvPr/>
        </p:nvSpPr>
        <p:spPr bwMode="auto">
          <a:xfrm>
            <a:off x="5327650" y="2863850"/>
            <a:ext cx="688975" cy="239713"/>
          </a:xfrm>
          <a:prstGeom prst="rightArrow">
            <a:avLst>
              <a:gd name="adj1" fmla="val 50000"/>
              <a:gd name="adj2" fmla="val 7185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428" name="Text Box 36"/>
          <p:cNvSpPr txBox="1">
            <a:spLocks noChangeArrowheads="1"/>
          </p:cNvSpPr>
          <p:nvPr/>
        </p:nvSpPr>
        <p:spPr bwMode="auto">
          <a:xfrm>
            <a:off x="3481388" y="4906963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26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429" name="Oval 37"/>
          <p:cNvSpPr>
            <a:spLocks noChangeArrowheads="1"/>
          </p:cNvSpPr>
          <p:nvPr/>
        </p:nvSpPr>
        <p:spPr bwMode="auto">
          <a:xfrm>
            <a:off x="3509963" y="4878388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430" name="Text Box 38"/>
          <p:cNvSpPr txBox="1">
            <a:spLocks noChangeArrowheads="1"/>
          </p:cNvSpPr>
          <p:nvPr/>
        </p:nvSpPr>
        <p:spPr bwMode="auto">
          <a:xfrm>
            <a:off x="3055938" y="5611813"/>
            <a:ext cx="552450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12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431" name="Oval 39"/>
          <p:cNvSpPr>
            <a:spLocks noChangeArrowheads="1"/>
          </p:cNvSpPr>
          <p:nvPr/>
        </p:nvSpPr>
        <p:spPr bwMode="auto">
          <a:xfrm>
            <a:off x="3097213" y="5583238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432" name="Text Box 40"/>
          <p:cNvSpPr txBox="1">
            <a:spLocks noChangeArrowheads="1"/>
          </p:cNvSpPr>
          <p:nvPr/>
        </p:nvSpPr>
        <p:spPr bwMode="auto">
          <a:xfrm>
            <a:off x="3987800" y="5616575"/>
            <a:ext cx="554038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433" name="Oval 41"/>
          <p:cNvSpPr>
            <a:spLocks noChangeArrowheads="1"/>
          </p:cNvSpPr>
          <p:nvPr/>
        </p:nvSpPr>
        <p:spPr bwMode="auto">
          <a:xfrm>
            <a:off x="4021138" y="5568950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434" name="Text Box 42"/>
          <p:cNvSpPr txBox="1">
            <a:spLocks noChangeArrowheads="1"/>
          </p:cNvSpPr>
          <p:nvPr/>
        </p:nvSpPr>
        <p:spPr bwMode="auto">
          <a:xfrm>
            <a:off x="3452813" y="6343650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435" name="Oval 43"/>
          <p:cNvSpPr>
            <a:spLocks noChangeArrowheads="1"/>
          </p:cNvSpPr>
          <p:nvPr/>
        </p:nvSpPr>
        <p:spPr bwMode="auto">
          <a:xfrm>
            <a:off x="3495675" y="6300788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436" name="Text Box 44"/>
          <p:cNvSpPr txBox="1">
            <a:spLocks noChangeArrowheads="1"/>
          </p:cNvSpPr>
          <p:nvPr/>
        </p:nvSpPr>
        <p:spPr bwMode="auto">
          <a:xfrm>
            <a:off x="4518025" y="6343650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38</a:t>
            </a:r>
          </a:p>
        </p:txBody>
      </p:sp>
      <p:sp>
        <p:nvSpPr>
          <p:cNvPr id="187437" name="Oval 45"/>
          <p:cNvSpPr>
            <a:spLocks noChangeArrowheads="1"/>
          </p:cNvSpPr>
          <p:nvPr/>
        </p:nvSpPr>
        <p:spPr bwMode="auto">
          <a:xfrm>
            <a:off x="4546600" y="6300788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438" name="Line 46"/>
          <p:cNvSpPr>
            <a:spLocks noChangeShapeType="1"/>
          </p:cNvSpPr>
          <p:nvPr/>
        </p:nvSpPr>
        <p:spPr bwMode="auto">
          <a:xfrm flipH="1">
            <a:off x="3338513" y="5291138"/>
            <a:ext cx="265112" cy="296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439" name="Line 47"/>
          <p:cNvSpPr>
            <a:spLocks noChangeShapeType="1"/>
          </p:cNvSpPr>
          <p:nvPr/>
        </p:nvSpPr>
        <p:spPr bwMode="auto">
          <a:xfrm>
            <a:off x="3916363" y="5270500"/>
            <a:ext cx="341312" cy="298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440" name="Line 48"/>
          <p:cNvSpPr>
            <a:spLocks noChangeShapeType="1"/>
          </p:cNvSpPr>
          <p:nvPr/>
        </p:nvSpPr>
        <p:spPr bwMode="auto">
          <a:xfrm>
            <a:off x="3500438" y="5980113"/>
            <a:ext cx="142875" cy="3381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441" name="Line 49"/>
          <p:cNvSpPr>
            <a:spLocks noChangeShapeType="1"/>
          </p:cNvSpPr>
          <p:nvPr/>
        </p:nvSpPr>
        <p:spPr bwMode="auto">
          <a:xfrm>
            <a:off x="4408488" y="5970588"/>
            <a:ext cx="379412" cy="334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442" name="Text Box 50"/>
          <p:cNvSpPr txBox="1">
            <a:spLocks noChangeArrowheads="1"/>
          </p:cNvSpPr>
          <p:nvPr/>
        </p:nvSpPr>
        <p:spPr bwMode="auto">
          <a:xfrm rot="-1927333">
            <a:off x="2852738" y="3016250"/>
            <a:ext cx="323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916595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Deleting Items from a Binary Search Tree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Three cases for deleting a node </a:t>
            </a:r>
            <a:r>
              <a:rPr lang="en-US" altLang="en-US" i="1" dirty="0"/>
              <a:t>x</a:t>
            </a:r>
            <a:endParaRPr lang="en-US" altLang="en-US" dirty="0"/>
          </a:p>
          <a:p>
            <a:pPr>
              <a:spcBef>
                <a:spcPts val="700"/>
              </a:spcBef>
              <a:buFontTx/>
              <a:buChar char="•"/>
            </a:pPr>
            <a:r>
              <a:rPr lang="en-US" altLang="en-US" b="1" dirty="0"/>
              <a:t>Case 1:</a:t>
            </a:r>
            <a:r>
              <a:rPr lang="en-US" altLang="en-US" dirty="0"/>
              <a:t> </a:t>
            </a:r>
            <a:r>
              <a:rPr lang="en-US" altLang="en-US" i="1" dirty="0"/>
              <a:t>x</a:t>
            </a:r>
            <a:r>
              <a:rPr lang="en-US" altLang="en-US" dirty="0"/>
              <a:t> has no children.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>
                <a:solidFill>
                  <a:srgbClr val="0000FF"/>
                </a:solidFill>
              </a:rPr>
              <a:t>Remove </a:t>
            </a:r>
            <a:r>
              <a:rPr lang="en-US" altLang="en-US" i="1" dirty="0">
                <a:solidFill>
                  <a:srgbClr val="0000FF"/>
                </a:solidFill>
              </a:rPr>
              <a:t>x</a:t>
            </a:r>
            <a:r>
              <a:rPr lang="en-US" altLang="en-US" dirty="0">
                <a:solidFill>
                  <a:srgbClr val="0000FF"/>
                </a:solidFill>
              </a:rPr>
              <a:t> from the tree by setting its parent’s reference to null.</a:t>
            </a:r>
            <a:endParaRPr lang="en-US" altLang="en-US" b="1" dirty="0">
              <a:solidFill>
                <a:srgbClr val="0000FF"/>
              </a:solidFill>
            </a:endParaRPr>
          </a:p>
          <a:p>
            <a:pPr>
              <a:buFontTx/>
              <a:buChar char="•"/>
            </a:pPr>
            <a:endParaRPr lang="en-US" altLang="en-US" dirty="0"/>
          </a:p>
          <a:p>
            <a:pPr>
              <a:buFontTx/>
              <a:buNone/>
            </a:pPr>
            <a:r>
              <a:rPr lang="en-US" altLang="en-US" dirty="0"/>
              <a:t>	ex: delete 4</a:t>
            </a:r>
          </a:p>
          <a:p>
            <a:pPr>
              <a:buFontTx/>
              <a:buChar char="•"/>
            </a:pPr>
            <a:endParaRPr lang="en-US" altLang="en-US" dirty="0"/>
          </a:p>
          <a:p>
            <a:pPr>
              <a:buFontTx/>
              <a:buChar char="•"/>
            </a:pPr>
            <a:endParaRPr lang="en-US" altLang="en-US" dirty="0"/>
          </a:p>
          <a:p>
            <a:pPr>
              <a:spcBef>
                <a:spcPts val="1000"/>
              </a:spcBef>
              <a:buFontTx/>
              <a:buChar char="•"/>
            </a:pPr>
            <a:r>
              <a:rPr lang="en-US" altLang="en-US" b="1" dirty="0"/>
              <a:t>Case 2:</a:t>
            </a:r>
            <a:r>
              <a:rPr lang="en-US" altLang="en-US" dirty="0"/>
              <a:t> </a:t>
            </a:r>
            <a:r>
              <a:rPr lang="en-US" altLang="en-US" i="1" dirty="0"/>
              <a:t>x</a:t>
            </a:r>
            <a:r>
              <a:rPr lang="en-US" altLang="en-US" dirty="0"/>
              <a:t> has one child.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>
                <a:solidFill>
                  <a:srgbClr val="0000FF"/>
                </a:solidFill>
              </a:rPr>
              <a:t>Take the parent’s reference to </a:t>
            </a:r>
            <a:r>
              <a:rPr lang="en-US" altLang="en-US" i="1" dirty="0">
                <a:solidFill>
                  <a:srgbClr val="0000FF"/>
                </a:solidFill>
              </a:rPr>
              <a:t>x</a:t>
            </a:r>
            <a:r>
              <a:rPr lang="en-US" altLang="en-US" dirty="0">
                <a:solidFill>
                  <a:srgbClr val="0000FF"/>
                </a:solidFill>
              </a:rPr>
              <a:t> and make it refer to </a:t>
            </a:r>
            <a:r>
              <a:rPr lang="en-US" altLang="en-US" i="1" dirty="0">
                <a:solidFill>
                  <a:srgbClr val="0000FF"/>
                </a:solidFill>
              </a:rPr>
              <a:t>x</a:t>
            </a:r>
            <a:r>
              <a:rPr lang="en-US" altLang="en-US" dirty="0">
                <a:solidFill>
                  <a:srgbClr val="0000FF"/>
                </a:solidFill>
              </a:rPr>
              <a:t>’s child.</a:t>
            </a:r>
          </a:p>
          <a:p>
            <a:pPr>
              <a:spcBef>
                <a:spcPct val="0"/>
              </a:spcBef>
              <a:buFontTx/>
              <a:buNone/>
            </a:pP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ex: delete 12</a:t>
            </a:r>
          </a:p>
        </p:txBody>
      </p:sp>
      <p:sp>
        <p:nvSpPr>
          <p:cNvPr id="187396" name="Text Box 4"/>
          <p:cNvSpPr txBox="1">
            <a:spLocks noChangeArrowheads="1"/>
          </p:cNvSpPr>
          <p:nvPr/>
        </p:nvSpPr>
        <p:spPr bwMode="auto">
          <a:xfrm>
            <a:off x="3470275" y="2052638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26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397" name="Oval 5"/>
          <p:cNvSpPr>
            <a:spLocks noChangeArrowheads="1"/>
          </p:cNvSpPr>
          <p:nvPr/>
        </p:nvSpPr>
        <p:spPr bwMode="auto">
          <a:xfrm>
            <a:off x="3498850" y="2024063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398" name="Text Box 6"/>
          <p:cNvSpPr txBox="1">
            <a:spLocks noChangeArrowheads="1"/>
          </p:cNvSpPr>
          <p:nvPr/>
        </p:nvSpPr>
        <p:spPr bwMode="auto">
          <a:xfrm>
            <a:off x="3044825" y="2757488"/>
            <a:ext cx="552450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399" name="Oval 7"/>
          <p:cNvSpPr>
            <a:spLocks noChangeArrowheads="1"/>
          </p:cNvSpPr>
          <p:nvPr/>
        </p:nvSpPr>
        <p:spPr bwMode="auto">
          <a:xfrm>
            <a:off x="3086100" y="2728913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400" name="Text Box 8"/>
          <p:cNvSpPr txBox="1">
            <a:spLocks noChangeArrowheads="1"/>
          </p:cNvSpPr>
          <p:nvPr/>
        </p:nvSpPr>
        <p:spPr bwMode="auto">
          <a:xfrm>
            <a:off x="3976688" y="2762250"/>
            <a:ext cx="554037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401" name="Oval 9"/>
          <p:cNvSpPr>
            <a:spLocks noChangeArrowheads="1"/>
          </p:cNvSpPr>
          <p:nvPr/>
        </p:nvSpPr>
        <p:spPr bwMode="auto">
          <a:xfrm>
            <a:off x="4010025" y="2714625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402" name="Text Box 10"/>
          <p:cNvSpPr txBox="1">
            <a:spLocks noChangeArrowheads="1"/>
          </p:cNvSpPr>
          <p:nvPr/>
        </p:nvSpPr>
        <p:spPr bwMode="auto">
          <a:xfrm>
            <a:off x="2660650" y="3475038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403" name="Oval 11"/>
          <p:cNvSpPr>
            <a:spLocks noChangeArrowheads="1"/>
          </p:cNvSpPr>
          <p:nvPr/>
        </p:nvSpPr>
        <p:spPr bwMode="auto">
          <a:xfrm>
            <a:off x="2689225" y="3446463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404" name="Text Box 12"/>
          <p:cNvSpPr txBox="1">
            <a:spLocks noChangeArrowheads="1"/>
          </p:cNvSpPr>
          <p:nvPr/>
        </p:nvSpPr>
        <p:spPr bwMode="auto">
          <a:xfrm>
            <a:off x="3441700" y="3489325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405" name="Oval 13"/>
          <p:cNvSpPr>
            <a:spLocks noChangeArrowheads="1"/>
          </p:cNvSpPr>
          <p:nvPr/>
        </p:nvSpPr>
        <p:spPr bwMode="auto">
          <a:xfrm>
            <a:off x="3484563" y="34464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406" name="Text Box 14"/>
          <p:cNvSpPr txBox="1">
            <a:spLocks noChangeArrowheads="1"/>
          </p:cNvSpPr>
          <p:nvPr/>
        </p:nvSpPr>
        <p:spPr bwMode="auto">
          <a:xfrm>
            <a:off x="4506913" y="3489325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38</a:t>
            </a:r>
          </a:p>
        </p:txBody>
      </p:sp>
      <p:sp>
        <p:nvSpPr>
          <p:cNvPr id="187407" name="Oval 15"/>
          <p:cNvSpPr>
            <a:spLocks noChangeArrowheads="1"/>
          </p:cNvSpPr>
          <p:nvPr/>
        </p:nvSpPr>
        <p:spPr bwMode="auto">
          <a:xfrm>
            <a:off x="4535488" y="34464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408" name="Line 16"/>
          <p:cNvSpPr>
            <a:spLocks noChangeShapeType="1"/>
          </p:cNvSpPr>
          <p:nvPr/>
        </p:nvSpPr>
        <p:spPr bwMode="auto">
          <a:xfrm flipH="1">
            <a:off x="3327400" y="2436813"/>
            <a:ext cx="265113" cy="296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409" name="Line 17"/>
          <p:cNvSpPr>
            <a:spLocks noChangeShapeType="1"/>
          </p:cNvSpPr>
          <p:nvPr/>
        </p:nvSpPr>
        <p:spPr bwMode="auto">
          <a:xfrm>
            <a:off x="3905250" y="2416175"/>
            <a:ext cx="341313" cy="298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410" name="Line 18"/>
          <p:cNvSpPr>
            <a:spLocks noChangeShapeType="1"/>
          </p:cNvSpPr>
          <p:nvPr/>
        </p:nvSpPr>
        <p:spPr bwMode="auto">
          <a:xfrm flipH="1">
            <a:off x="2930525" y="3125788"/>
            <a:ext cx="227013" cy="325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411" name="Line 19"/>
          <p:cNvSpPr>
            <a:spLocks noChangeShapeType="1"/>
          </p:cNvSpPr>
          <p:nvPr/>
        </p:nvSpPr>
        <p:spPr bwMode="auto">
          <a:xfrm>
            <a:off x="3489325" y="3125788"/>
            <a:ext cx="227013" cy="325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412" name="Line 20"/>
          <p:cNvSpPr>
            <a:spLocks noChangeShapeType="1"/>
          </p:cNvSpPr>
          <p:nvPr/>
        </p:nvSpPr>
        <p:spPr bwMode="auto">
          <a:xfrm>
            <a:off x="4397375" y="3116263"/>
            <a:ext cx="379413" cy="334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413" name="Text Box 21"/>
          <p:cNvSpPr txBox="1">
            <a:spLocks noChangeArrowheads="1"/>
          </p:cNvSpPr>
          <p:nvPr/>
        </p:nvSpPr>
        <p:spPr bwMode="auto">
          <a:xfrm>
            <a:off x="6953250" y="2049463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26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414" name="Oval 22"/>
          <p:cNvSpPr>
            <a:spLocks noChangeArrowheads="1"/>
          </p:cNvSpPr>
          <p:nvPr/>
        </p:nvSpPr>
        <p:spPr bwMode="auto">
          <a:xfrm>
            <a:off x="6981825" y="2020888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415" name="Text Box 23"/>
          <p:cNvSpPr txBox="1">
            <a:spLocks noChangeArrowheads="1"/>
          </p:cNvSpPr>
          <p:nvPr/>
        </p:nvSpPr>
        <p:spPr bwMode="auto">
          <a:xfrm>
            <a:off x="6527800" y="2754313"/>
            <a:ext cx="552450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416" name="Oval 24"/>
          <p:cNvSpPr>
            <a:spLocks noChangeArrowheads="1"/>
          </p:cNvSpPr>
          <p:nvPr/>
        </p:nvSpPr>
        <p:spPr bwMode="auto">
          <a:xfrm>
            <a:off x="6569075" y="2725738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417" name="Text Box 25"/>
          <p:cNvSpPr txBox="1">
            <a:spLocks noChangeArrowheads="1"/>
          </p:cNvSpPr>
          <p:nvPr/>
        </p:nvSpPr>
        <p:spPr bwMode="auto">
          <a:xfrm>
            <a:off x="7459663" y="2759075"/>
            <a:ext cx="554037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418" name="Oval 26"/>
          <p:cNvSpPr>
            <a:spLocks noChangeArrowheads="1"/>
          </p:cNvSpPr>
          <p:nvPr/>
        </p:nvSpPr>
        <p:spPr bwMode="auto">
          <a:xfrm>
            <a:off x="7493000" y="2711450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419" name="Text Box 27"/>
          <p:cNvSpPr txBox="1">
            <a:spLocks noChangeArrowheads="1"/>
          </p:cNvSpPr>
          <p:nvPr/>
        </p:nvSpPr>
        <p:spPr bwMode="auto">
          <a:xfrm>
            <a:off x="6924675" y="3486150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420" name="Oval 28"/>
          <p:cNvSpPr>
            <a:spLocks noChangeArrowheads="1"/>
          </p:cNvSpPr>
          <p:nvPr/>
        </p:nvSpPr>
        <p:spPr bwMode="auto">
          <a:xfrm>
            <a:off x="6967538" y="3443288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421" name="Text Box 29"/>
          <p:cNvSpPr txBox="1">
            <a:spLocks noChangeArrowheads="1"/>
          </p:cNvSpPr>
          <p:nvPr/>
        </p:nvSpPr>
        <p:spPr bwMode="auto">
          <a:xfrm>
            <a:off x="7989888" y="3486150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38</a:t>
            </a:r>
          </a:p>
        </p:txBody>
      </p:sp>
      <p:sp>
        <p:nvSpPr>
          <p:cNvPr id="187422" name="Oval 30"/>
          <p:cNvSpPr>
            <a:spLocks noChangeArrowheads="1"/>
          </p:cNvSpPr>
          <p:nvPr/>
        </p:nvSpPr>
        <p:spPr bwMode="auto">
          <a:xfrm>
            <a:off x="8018463" y="3443288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423" name="Line 31"/>
          <p:cNvSpPr>
            <a:spLocks noChangeShapeType="1"/>
          </p:cNvSpPr>
          <p:nvPr/>
        </p:nvSpPr>
        <p:spPr bwMode="auto">
          <a:xfrm flipH="1">
            <a:off x="6810375" y="2433638"/>
            <a:ext cx="265113" cy="296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424" name="Line 32"/>
          <p:cNvSpPr>
            <a:spLocks noChangeShapeType="1"/>
          </p:cNvSpPr>
          <p:nvPr/>
        </p:nvSpPr>
        <p:spPr bwMode="auto">
          <a:xfrm>
            <a:off x="7388225" y="2413000"/>
            <a:ext cx="341313" cy="298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425" name="Line 33"/>
          <p:cNvSpPr>
            <a:spLocks noChangeShapeType="1"/>
          </p:cNvSpPr>
          <p:nvPr/>
        </p:nvSpPr>
        <p:spPr bwMode="auto">
          <a:xfrm>
            <a:off x="6972300" y="3122613"/>
            <a:ext cx="227013" cy="325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426" name="Line 34"/>
          <p:cNvSpPr>
            <a:spLocks noChangeShapeType="1"/>
          </p:cNvSpPr>
          <p:nvPr/>
        </p:nvSpPr>
        <p:spPr bwMode="auto">
          <a:xfrm>
            <a:off x="7880350" y="3113088"/>
            <a:ext cx="379413" cy="334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427" name="AutoShape 35"/>
          <p:cNvSpPr>
            <a:spLocks noChangeArrowheads="1"/>
          </p:cNvSpPr>
          <p:nvPr/>
        </p:nvSpPr>
        <p:spPr bwMode="auto">
          <a:xfrm>
            <a:off x="5327650" y="2863850"/>
            <a:ext cx="688975" cy="239713"/>
          </a:xfrm>
          <a:prstGeom prst="rightArrow">
            <a:avLst>
              <a:gd name="adj1" fmla="val 50000"/>
              <a:gd name="adj2" fmla="val 7185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428" name="Text Box 36"/>
          <p:cNvSpPr txBox="1">
            <a:spLocks noChangeArrowheads="1"/>
          </p:cNvSpPr>
          <p:nvPr/>
        </p:nvSpPr>
        <p:spPr bwMode="auto">
          <a:xfrm>
            <a:off x="3481388" y="4906963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26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429" name="Oval 37"/>
          <p:cNvSpPr>
            <a:spLocks noChangeArrowheads="1"/>
          </p:cNvSpPr>
          <p:nvPr/>
        </p:nvSpPr>
        <p:spPr bwMode="auto">
          <a:xfrm>
            <a:off x="3509963" y="4878388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430" name="Text Box 38"/>
          <p:cNvSpPr txBox="1">
            <a:spLocks noChangeArrowheads="1"/>
          </p:cNvSpPr>
          <p:nvPr/>
        </p:nvSpPr>
        <p:spPr bwMode="auto">
          <a:xfrm>
            <a:off x="3055938" y="5611813"/>
            <a:ext cx="552450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12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431" name="Oval 39"/>
          <p:cNvSpPr>
            <a:spLocks noChangeArrowheads="1"/>
          </p:cNvSpPr>
          <p:nvPr/>
        </p:nvSpPr>
        <p:spPr bwMode="auto">
          <a:xfrm>
            <a:off x="3097213" y="5583238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432" name="Text Box 40"/>
          <p:cNvSpPr txBox="1">
            <a:spLocks noChangeArrowheads="1"/>
          </p:cNvSpPr>
          <p:nvPr/>
        </p:nvSpPr>
        <p:spPr bwMode="auto">
          <a:xfrm>
            <a:off x="3987800" y="5616575"/>
            <a:ext cx="554038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433" name="Oval 41"/>
          <p:cNvSpPr>
            <a:spLocks noChangeArrowheads="1"/>
          </p:cNvSpPr>
          <p:nvPr/>
        </p:nvSpPr>
        <p:spPr bwMode="auto">
          <a:xfrm>
            <a:off x="4021138" y="5568950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434" name="Text Box 42"/>
          <p:cNvSpPr txBox="1">
            <a:spLocks noChangeArrowheads="1"/>
          </p:cNvSpPr>
          <p:nvPr/>
        </p:nvSpPr>
        <p:spPr bwMode="auto">
          <a:xfrm>
            <a:off x="3452813" y="6343650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435" name="Oval 43"/>
          <p:cNvSpPr>
            <a:spLocks noChangeArrowheads="1"/>
          </p:cNvSpPr>
          <p:nvPr/>
        </p:nvSpPr>
        <p:spPr bwMode="auto">
          <a:xfrm>
            <a:off x="3495675" y="6300788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436" name="Text Box 44"/>
          <p:cNvSpPr txBox="1">
            <a:spLocks noChangeArrowheads="1"/>
          </p:cNvSpPr>
          <p:nvPr/>
        </p:nvSpPr>
        <p:spPr bwMode="auto">
          <a:xfrm>
            <a:off x="4518025" y="6343650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38</a:t>
            </a:r>
          </a:p>
        </p:txBody>
      </p:sp>
      <p:sp>
        <p:nvSpPr>
          <p:cNvPr id="187437" name="Oval 45"/>
          <p:cNvSpPr>
            <a:spLocks noChangeArrowheads="1"/>
          </p:cNvSpPr>
          <p:nvPr/>
        </p:nvSpPr>
        <p:spPr bwMode="auto">
          <a:xfrm>
            <a:off x="4546600" y="6300788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438" name="Line 46"/>
          <p:cNvSpPr>
            <a:spLocks noChangeShapeType="1"/>
          </p:cNvSpPr>
          <p:nvPr/>
        </p:nvSpPr>
        <p:spPr bwMode="auto">
          <a:xfrm flipH="1">
            <a:off x="3338513" y="5291138"/>
            <a:ext cx="265112" cy="296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439" name="Line 47"/>
          <p:cNvSpPr>
            <a:spLocks noChangeShapeType="1"/>
          </p:cNvSpPr>
          <p:nvPr/>
        </p:nvSpPr>
        <p:spPr bwMode="auto">
          <a:xfrm>
            <a:off x="3916363" y="5270500"/>
            <a:ext cx="341312" cy="298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440" name="Line 48"/>
          <p:cNvSpPr>
            <a:spLocks noChangeShapeType="1"/>
          </p:cNvSpPr>
          <p:nvPr/>
        </p:nvSpPr>
        <p:spPr bwMode="auto">
          <a:xfrm>
            <a:off x="3500438" y="5980113"/>
            <a:ext cx="142875" cy="3381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441" name="Line 49"/>
          <p:cNvSpPr>
            <a:spLocks noChangeShapeType="1"/>
          </p:cNvSpPr>
          <p:nvPr/>
        </p:nvSpPr>
        <p:spPr bwMode="auto">
          <a:xfrm>
            <a:off x="4408488" y="5970588"/>
            <a:ext cx="379412" cy="334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442" name="Text Box 50"/>
          <p:cNvSpPr txBox="1">
            <a:spLocks noChangeArrowheads="1"/>
          </p:cNvSpPr>
          <p:nvPr/>
        </p:nvSpPr>
        <p:spPr bwMode="auto">
          <a:xfrm rot="-1927333">
            <a:off x="2852738" y="3016250"/>
            <a:ext cx="323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92941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Deleting Items from a Binary Search Tree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Three cases for deleting a node </a:t>
            </a:r>
            <a:r>
              <a:rPr lang="en-US" altLang="en-US" i="1" dirty="0"/>
              <a:t>x</a:t>
            </a:r>
            <a:endParaRPr lang="en-US" altLang="en-US" dirty="0"/>
          </a:p>
          <a:p>
            <a:pPr>
              <a:spcBef>
                <a:spcPts val="700"/>
              </a:spcBef>
              <a:buFontTx/>
              <a:buChar char="•"/>
            </a:pPr>
            <a:r>
              <a:rPr lang="en-US" altLang="en-US" b="1" dirty="0"/>
              <a:t>Case 1:</a:t>
            </a:r>
            <a:r>
              <a:rPr lang="en-US" altLang="en-US" dirty="0"/>
              <a:t> </a:t>
            </a:r>
            <a:r>
              <a:rPr lang="en-US" altLang="en-US" i="1" dirty="0"/>
              <a:t>x</a:t>
            </a:r>
            <a:r>
              <a:rPr lang="en-US" altLang="en-US" dirty="0"/>
              <a:t> has no children.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>
                <a:solidFill>
                  <a:srgbClr val="0000FF"/>
                </a:solidFill>
              </a:rPr>
              <a:t>Remove </a:t>
            </a:r>
            <a:r>
              <a:rPr lang="en-US" altLang="en-US" i="1" dirty="0">
                <a:solidFill>
                  <a:srgbClr val="0000FF"/>
                </a:solidFill>
              </a:rPr>
              <a:t>x</a:t>
            </a:r>
            <a:r>
              <a:rPr lang="en-US" altLang="en-US" dirty="0">
                <a:solidFill>
                  <a:srgbClr val="0000FF"/>
                </a:solidFill>
              </a:rPr>
              <a:t> from the tree by setting its parent’s reference to null.</a:t>
            </a:r>
            <a:endParaRPr lang="en-US" altLang="en-US" b="1" dirty="0">
              <a:solidFill>
                <a:srgbClr val="0000FF"/>
              </a:solidFill>
            </a:endParaRPr>
          </a:p>
          <a:p>
            <a:pPr>
              <a:buFontTx/>
              <a:buChar char="•"/>
            </a:pPr>
            <a:endParaRPr lang="en-US" altLang="en-US" dirty="0"/>
          </a:p>
          <a:p>
            <a:pPr>
              <a:buFontTx/>
              <a:buNone/>
            </a:pPr>
            <a:r>
              <a:rPr lang="en-US" altLang="en-US" dirty="0"/>
              <a:t>	ex: delete 4</a:t>
            </a:r>
          </a:p>
          <a:p>
            <a:pPr>
              <a:buFontTx/>
              <a:buChar char="•"/>
            </a:pPr>
            <a:endParaRPr lang="en-US" altLang="en-US" dirty="0"/>
          </a:p>
          <a:p>
            <a:pPr>
              <a:buFontTx/>
              <a:buChar char="•"/>
            </a:pPr>
            <a:endParaRPr lang="en-US" altLang="en-US" dirty="0"/>
          </a:p>
          <a:p>
            <a:pPr>
              <a:spcBef>
                <a:spcPts val="1000"/>
              </a:spcBef>
              <a:buFontTx/>
              <a:buChar char="•"/>
            </a:pPr>
            <a:r>
              <a:rPr lang="en-US" altLang="en-US" b="1" dirty="0"/>
              <a:t>Case 2:</a:t>
            </a:r>
            <a:r>
              <a:rPr lang="en-US" altLang="en-US" dirty="0"/>
              <a:t> </a:t>
            </a:r>
            <a:r>
              <a:rPr lang="en-US" altLang="en-US" i="1" dirty="0"/>
              <a:t>x</a:t>
            </a:r>
            <a:r>
              <a:rPr lang="en-US" altLang="en-US" dirty="0"/>
              <a:t> has one child.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>
                <a:solidFill>
                  <a:srgbClr val="0000FF"/>
                </a:solidFill>
              </a:rPr>
              <a:t>Take the parent’s reference to </a:t>
            </a:r>
            <a:r>
              <a:rPr lang="en-US" altLang="en-US" i="1" dirty="0">
                <a:solidFill>
                  <a:srgbClr val="0000FF"/>
                </a:solidFill>
              </a:rPr>
              <a:t>x</a:t>
            </a:r>
            <a:r>
              <a:rPr lang="en-US" altLang="en-US" dirty="0">
                <a:solidFill>
                  <a:srgbClr val="0000FF"/>
                </a:solidFill>
              </a:rPr>
              <a:t> and make it refer to </a:t>
            </a:r>
            <a:r>
              <a:rPr lang="en-US" altLang="en-US" i="1" dirty="0">
                <a:solidFill>
                  <a:srgbClr val="0000FF"/>
                </a:solidFill>
              </a:rPr>
              <a:t>x</a:t>
            </a:r>
            <a:r>
              <a:rPr lang="en-US" altLang="en-US" dirty="0">
                <a:solidFill>
                  <a:srgbClr val="0000FF"/>
                </a:solidFill>
              </a:rPr>
              <a:t>’s child.</a:t>
            </a:r>
          </a:p>
          <a:p>
            <a:pPr>
              <a:spcBef>
                <a:spcPct val="0"/>
              </a:spcBef>
              <a:buFontTx/>
              <a:buNone/>
            </a:pP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ex: delete 12</a:t>
            </a:r>
          </a:p>
        </p:txBody>
      </p:sp>
      <p:sp>
        <p:nvSpPr>
          <p:cNvPr id="187396" name="Text Box 4"/>
          <p:cNvSpPr txBox="1">
            <a:spLocks noChangeArrowheads="1"/>
          </p:cNvSpPr>
          <p:nvPr/>
        </p:nvSpPr>
        <p:spPr bwMode="auto">
          <a:xfrm>
            <a:off x="3470275" y="2052638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26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397" name="Oval 5"/>
          <p:cNvSpPr>
            <a:spLocks noChangeArrowheads="1"/>
          </p:cNvSpPr>
          <p:nvPr/>
        </p:nvSpPr>
        <p:spPr bwMode="auto">
          <a:xfrm>
            <a:off x="3498850" y="2024063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398" name="Text Box 6"/>
          <p:cNvSpPr txBox="1">
            <a:spLocks noChangeArrowheads="1"/>
          </p:cNvSpPr>
          <p:nvPr/>
        </p:nvSpPr>
        <p:spPr bwMode="auto">
          <a:xfrm>
            <a:off x="3044825" y="2757488"/>
            <a:ext cx="552450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399" name="Oval 7"/>
          <p:cNvSpPr>
            <a:spLocks noChangeArrowheads="1"/>
          </p:cNvSpPr>
          <p:nvPr/>
        </p:nvSpPr>
        <p:spPr bwMode="auto">
          <a:xfrm>
            <a:off x="3086100" y="2728913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400" name="Text Box 8"/>
          <p:cNvSpPr txBox="1">
            <a:spLocks noChangeArrowheads="1"/>
          </p:cNvSpPr>
          <p:nvPr/>
        </p:nvSpPr>
        <p:spPr bwMode="auto">
          <a:xfrm>
            <a:off x="3976688" y="2762250"/>
            <a:ext cx="554037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401" name="Oval 9"/>
          <p:cNvSpPr>
            <a:spLocks noChangeArrowheads="1"/>
          </p:cNvSpPr>
          <p:nvPr/>
        </p:nvSpPr>
        <p:spPr bwMode="auto">
          <a:xfrm>
            <a:off x="4010025" y="2714625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402" name="Text Box 10"/>
          <p:cNvSpPr txBox="1">
            <a:spLocks noChangeArrowheads="1"/>
          </p:cNvSpPr>
          <p:nvPr/>
        </p:nvSpPr>
        <p:spPr bwMode="auto">
          <a:xfrm>
            <a:off x="2660650" y="3475038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403" name="Oval 11"/>
          <p:cNvSpPr>
            <a:spLocks noChangeArrowheads="1"/>
          </p:cNvSpPr>
          <p:nvPr/>
        </p:nvSpPr>
        <p:spPr bwMode="auto">
          <a:xfrm>
            <a:off x="2689225" y="3446463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404" name="Text Box 12"/>
          <p:cNvSpPr txBox="1">
            <a:spLocks noChangeArrowheads="1"/>
          </p:cNvSpPr>
          <p:nvPr/>
        </p:nvSpPr>
        <p:spPr bwMode="auto">
          <a:xfrm>
            <a:off x="3441700" y="3489325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405" name="Oval 13"/>
          <p:cNvSpPr>
            <a:spLocks noChangeArrowheads="1"/>
          </p:cNvSpPr>
          <p:nvPr/>
        </p:nvSpPr>
        <p:spPr bwMode="auto">
          <a:xfrm>
            <a:off x="3484563" y="34464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406" name="Text Box 14"/>
          <p:cNvSpPr txBox="1">
            <a:spLocks noChangeArrowheads="1"/>
          </p:cNvSpPr>
          <p:nvPr/>
        </p:nvSpPr>
        <p:spPr bwMode="auto">
          <a:xfrm>
            <a:off x="4506913" y="3489325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38</a:t>
            </a:r>
          </a:p>
        </p:txBody>
      </p:sp>
      <p:sp>
        <p:nvSpPr>
          <p:cNvPr id="187407" name="Oval 15"/>
          <p:cNvSpPr>
            <a:spLocks noChangeArrowheads="1"/>
          </p:cNvSpPr>
          <p:nvPr/>
        </p:nvSpPr>
        <p:spPr bwMode="auto">
          <a:xfrm>
            <a:off x="4535488" y="34464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408" name="Line 16"/>
          <p:cNvSpPr>
            <a:spLocks noChangeShapeType="1"/>
          </p:cNvSpPr>
          <p:nvPr/>
        </p:nvSpPr>
        <p:spPr bwMode="auto">
          <a:xfrm flipH="1">
            <a:off x="3327400" y="2436813"/>
            <a:ext cx="265113" cy="296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409" name="Line 17"/>
          <p:cNvSpPr>
            <a:spLocks noChangeShapeType="1"/>
          </p:cNvSpPr>
          <p:nvPr/>
        </p:nvSpPr>
        <p:spPr bwMode="auto">
          <a:xfrm>
            <a:off x="3905250" y="2416175"/>
            <a:ext cx="341313" cy="298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410" name="Line 18"/>
          <p:cNvSpPr>
            <a:spLocks noChangeShapeType="1"/>
          </p:cNvSpPr>
          <p:nvPr/>
        </p:nvSpPr>
        <p:spPr bwMode="auto">
          <a:xfrm flipH="1">
            <a:off x="2930525" y="3125788"/>
            <a:ext cx="227013" cy="325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411" name="Line 19"/>
          <p:cNvSpPr>
            <a:spLocks noChangeShapeType="1"/>
          </p:cNvSpPr>
          <p:nvPr/>
        </p:nvSpPr>
        <p:spPr bwMode="auto">
          <a:xfrm>
            <a:off x="3489325" y="3125788"/>
            <a:ext cx="227013" cy="325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412" name="Line 20"/>
          <p:cNvSpPr>
            <a:spLocks noChangeShapeType="1"/>
          </p:cNvSpPr>
          <p:nvPr/>
        </p:nvSpPr>
        <p:spPr bwMode="auto">
          <a:xfrm>
            <a:off x="4397375" y="3116263"/>
            <a:ext cx="379413" cy="334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413" name="Text Box 21"/>
          <p:cNvSpPr txBox="1">
            <a:spLocks noChangeArrowheads="1"/>
          </p:cNvSpPr>
          <p:nvPr/>
        </p:nvSpPr>
        <p:spPr bwMode="auto">
          <a:xfrm>
            <a:off x="6953250" y="2049463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26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414" name="Oval 22"/>
          <p:cNvSpPr>
            <a:spLocks noChangeArrowheads="1"/>
          </p:cNvSpPr>
          <p:nvPr/>
        </p:nvSpPr>
        <p:spPr bwMode="auto">
          <a:xfrm>
            <a:off x="6981825" y="2020888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415" name="Text Box 23"/>
          <p:cNvSpPr txBox="1">
            <a:spLocks noChangeArrowheads="1"/>
          </p:cNvSpPr>
          <p:nvPr/>
        </p:nvSpPr>
        <p:spPr bwMode="auto">
          <a:xfrm>
            <a:off x="6527800" y="2754313"/>
            <a:ext cx="552450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416" name="Oval 24"/>
          <p:cNvSpPr>
            <a:spLocks noChangeArrowheads="1"/>
          </p:cNvSpPr>
          <p:nvPr/>
        </p:nvSpPr>
        <p:spPr bwMode="auto">
          <a:xfrm>
            <a:off x="6569075" y="2725738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417" name="Text Box 25"/>
          <p:cNvSpPr txBox="1">
            <a:spLocks noChangeArrowheads="1"/>
          </p:cNvSpPr>
          <p:nvPr/>
        </p:nvSpPr>
        <p:spPr bwMode="auto">
          <a:xfrm>
            <a:off x="7459663" y="2759075"/>
            <a:ext cx="554037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418" name="Oval 26"/>
          <p:cNvSpPr>
            <a:spLocks noChangeArrowheads="1"/>
          </p:cNvSpPr>
          <p:nvPr/>
        </p:nvSpPr>
        <p:spPr bwMode="auto">
          <a:xfrm>
            <a:off x="7493000" y="2711450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419" name="Text Box 27"/>
          <p:cNvSpPr txBox="1">
            <a:spLocks noChangeArrowheads="1"/>
          </p:cNvSpPr>
          <p:nvPr/>
        </p:nvSpPr>
        <p:spPr bwMode="auto">
          <a:xfrm>
            <a:off x="6924675" y="3486150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420" name="Oval 28"/>
          <p:cNvSpPr>
            <a:spLocks noChangeArrowheads="1"/>
          </p:cNvSpPr>
          <p:nvPr/>
        </p:nvSpPr>
        <p:spPr bwMode="auto">
          <a:xfrm>
            <a:off x="6967538" y="3443288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421" name="Text Box 29"/>
          <p:cNvSpPr txBox="1">
            <a:spLocks noChangeArrowheads="1"/>
          </p:cNvSpPr>
          <p:nvPr/>
        </p:nvSpPr>
        <p:spPr bwMode="auto">
          <a:xfrm>
            <a:off x="7989888" y="3486150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38</a:t>
            </a:r>
          </a:p>
        </p:txBody>
      </p:sp>
      <p:sp>
        <p:nvSpPr>
          <p:cNvPr id="187422" name="Oval 30"/>
          <p:cNvSpPr>
            <a:spLocks noChangeArrowheads="1"/>
          </p:cNvSpPr>
          <p:nvPr/>
        </p:nvSpPr>
        <p:spPr bwMode="auto">
          <a:xfrm>
            <a:off x="8018463" y="3443288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423" name="Line 31"/>
          <p:cNvSpPr>
            <a:spLocks noChangeShapeType="1"/>
          </p:cNvSpPr>
          <p:nvPr/>
        </p:nvSpPr>
        <p:spPr bwMode="auto">
          <a:xfrm flipH="1">
            <a:off x="6810375" y="2433638"/>
            <a:ext cx="265113" cy="296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424" name="Line 32"/>
          <p:cNvSpPr>
            <a:spLocks noChangeShapeType="1"/>
          </p:cNvSpPr>
          <p:nvPr/>
        </p:nvSpPr>
        <p:spPr bwMode="auto">
          <a:xfrm>
            <a:off x="7388225" y="2413000"/>
            <a:ext cx="341313" cy="298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425" name="Line 33"/>
          <p:cNvSpPr>
            <a:spLocks noChangeShapeType="1"/>
          </p:cNvSpPr>
          <p:nvPr/>
        </p:nvSpPr>
        <p:spPr bwMode="auto">
          <a:xfrm>
            <a:off x="6972300" y="3122613"/>
            <a:ext cx="227013" cy="325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426" name="Line 34"/>
          <p:cNvSpPr>
            <a:spLocks noChangeShapeType="1"/>
          </p:cNvSpPr>
          <p:nvPr/>
        </p:nvSpPr>
        <p:spPr bwMode="auto">
          <a:xfrm>
            <a:off x="7880350" y="3113088"/>
            <a:ext cx="379413" cy="334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427" name="AutoShape 35"/>
          <p:cNvSpPr>
            <a:spLocks noChangeArrowheads="1"/>
          </p:cNvSpPr>
          <p:nvPr/>
        </p:nvSpPr>
        <p:spPr bwMode="auto">
          <a:xfrm>
            <a:off x="5327650" y="2863850"/>
            <a:ext cx="688975" cy="239713"/>
          </a:xfrm>
          <a:prstGeom prst="rightArrow">
            <a:avLst>
              <a:gd name="adj1" fmla="val 50000"/>
              <a:gd name="adj2" fmla="val 7185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428" name="Text Box 36"/>
          <p:cNvSpPr txBox="1">
            <a:spLocks noChangeArrowheads="1"/>
          </p:cNvSpPr>
          <p:nvPr/>
        </p:nvSpPr>
        <p:spPr bwMode="auto">
          <a:xfrm>
            <a:off x="3481388" y="4906963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26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429" name="Oval 37"/>
          <p:cNvSpPr>
            <a:spLocks noChangeArrowheads="1"/>
          </p:cNvSpPr>
          <p:nvPr/>
        </p:nvSpPr>
        <p:spPr bwMode="auto">
          <a:xfrm>
            <a:off x="3509963" y="4878388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430" name="Text Box 38"/>
          <p:cNvSpPr txBox="1">
            <a:spLocks noChangeArrowheads="1"/>
          </p:cNvSpPr>
          <p:nvPr/>
        </p:nvSpPr>
        <p:spPr bwMode="auto">
          <a:xfrm>
            <a:off x="3055938" y="5611813"/>
            <a:ext cx="552450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12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431" name="Oval 39"/>
          <p:cNvSpPr>
            <a:spLocks noChangeArrowheads="1"/>
          </p:cNvSpPr>
          <p:nvPr/>
        </p:nvSpPr>
        <p:spPr bwMode="auto">
          <a:xfrm>
            <a:off x="3097213" y="5583238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432" name="Text Box 40"/>
          <p:cNvSpPr txBox="1">
            <a:spLocks noChangeArrowheads="1"/>
          </p:cNvSpPr>
          <p:nvPr/>
        </p:nvSpPr>
        <p:spPr bwMode="auto">
          <a:xfrm>
            <a:off x="3987800" y="5616575"/>
            <a:ext cx="554038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433" name="Oval 41"/>
          <p:cNvSpPr>
            <a:spLocks noChangeArrowheads="1"/>
          </p:cNvSpPr>
          <p:nvPr/>
        </p:nvSpPr>
        <p:spPr bwMode="auto">
          <a:xfrm>
            <a:off x="4021138" y="5568950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434" name="Text Box 42"/>
          <p:cNvSpPr txBox="1">
            <a:spLocks noChangeArrowheads="1"/>
          </p:cNvSpPr>
          <p:nvPr/>
        </p:nvSpPr>
        <p:spPr bwMode="auto">
          <a:xfrm>
            <a:off x="3452813" y="6343650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435" name="Oval 43"/>
          <p:cNvSpPr>
            <a:spLocks noChangeArrowheads="1"/>
          </p:cNvSpPr>
          <p:nvPr/>
        </p:nvSpPr>
        <p:spPr bwMode="auto">
          <a:xfrm>
            <a:off x="3495675" y="6300788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436" name="Text Box 44"/>
          <p:cNvSpPr txBox="1">
            <a:spLocks noChangeArrowheads="1"/>
          </p:cNvSpPr>
          <p:nvPr/>
        </p:nvSpPr>
        <p:spPr bwMode="auto">
          <a:xfrm>
            <a:off x="4518025" y="6343650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38</a:t>
            </a:r>
          </a:p>
        </p:txBody>
      </p:sp>
      <p:sp>
        <p:nvSpPr>
          <p:cNvPr id="187437" name="Oval 45"/>
          <p:cNvSpPr>
            <a:spLocks noChangeArrowheads="1"/>
          </p:cNvSpPr>
          <p:nvPr/>
        </p:nvSpPr>
        <p:spPr bwMode="auto">
          <a:xfrm>
            <a:off x="4546600" y="6300788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438" name="Line 46"/>
          <p:cNvSpPr>
            <a:spLocks noChangeShapeType="1"/>
          </p:cNvSpPr>
          <p:nvPr/>
        </p:nvSpPr>
        <p:spPr bwMode="auto">
          <a:xfrm flipH="1">
            <a:off x="3338513" y="5291138"/>
            <a:ext cx="265112" cy="296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439" name="Line 47"/>
          <p:cNvSpPr>
            <a:spLocks noChangeShapeType="1"/>
          </p:cNvSpPr>
          <p:nvPr/>
        </p:nvSpPr>
        <p:spPr bwMode="auto">
          <a:xfrm>
            <a:off x="3916363" y="5270500"/>
            <a:ext cx="341312" cy="298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440" name="Line 48"/>
          <p:cNvSpPr>
            <a:spLocks noChangeShapeType="1"/>
          </p:cNvSpPr>
          <p:nvPr/>
        </p:nvSpPr>
        <p:spPr bwMode="auto">
          <a:xfrm>
            <a:off x="3500438" y="5980113"/>
            <a:ext cx="142875" cy="3381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441" name="Line 49"/>
          <p:cNvSpPr>
            <a:spLocks noChangeShapeType="1"/>
          </p:cNvSpPr>
          <p:nvPr/>
        </p:nvSpPr>
        <p:spPr bwMode="auto">
          <a:xfrm>
            <a:off x="4408488" y="5970588"/>
            <a:ext cx="379412" cy="334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7442" name="Text Box 50"/>
          <p:cNvSpPr txBox="1">
            <a:spLocks noChangeArrowheads="1"/>
          </p:cNvSpPr>
          <p:nvPr/>
        </p:nvSpPr>
        <p:spPr bwMode="auto">
          <a:xfrm rot="-1927333">
            <a:off x="2852738" y="3016250"/>
            <a:ext cx="323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x</a:t>
            </a:r>
          </a:p>
        </p:txBody>
      </p:sp>
      <p:sp>
        <p:nvSpPr>
          <p:cNvPr id="51" name="Line 62"/>
          <p:cNvSpPr>
            <a:spLocks noChangeShapeType="1"/>
          </p:cNvSpPr>
          <p:nvPr/>
        </p:nvSpPr>
        <p:spPr bwMode="auto">
          <a:xfrm>
            <a:off x="3671888" y="5318125"/>
            <a:ext cx="0" cy="9715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2" name="Text Box 64"/>
          <p:cNvSpPr txBox="1">
            <a:spLocks noChangeArrowheads="1"/>
          </p:cNvSpPr>
          <p:nvPr/>
        </p:nvSpPr>
        <p:spPr bwMode="auto">
          <a:xfrm rot="-1927333">
            <a:off x="3294063" y="5175250"/>
            <a:ext cx="323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52069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Deleting Items from a Binary Search Tree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Three cases for deleting a node </a:t>
            </a:r>
            <a:r>
              <a:rPr lang="en-US" altLang="en-US" i="1" dirty="0"/>
              <a:t>x</a:t>
            </a:r>
            <a:endParaRPr lang="en-US" altLang="en-US" dirty="0"/>
          </a:p>
          <a:p>
            <a:pPr>
              <a:spcBef>
                <a:spcPts val="700"/>
              </a:spcBef>
              <a:buFontTx/>
              <a:buChar char="•"/>
            </a:pPr>
            <a:r>
              <a:rPr lang="en-US" altLang="en-US" b="1" dirty="0"/>
              <a:t>Case 1:</a:t>
            </a:r>
            <a:r>
              <a:rPr lang="en-US" altLang="en-US" dirty="0"/>
              <a:t> </a:t>
            </a:r>
            <a:r>
              <a:rPr lang="en-US" altLang="en-US" i="1" dirty="0"/>
              <a:t>x</a:t>
            </a:r>
            <a:r>
              <a:rPr lang="en-US" altLang="en-US" dirty="0"/>
              <a:t> has no children.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>
                <a:solidFill>
                  <a:srgbClr val="0000FF"/>
                </a:solidFill>
              </a:rPr>
              <a:t>Remove </a:t>
            </a:r>
            <a:r>
              <a:rPr lang="en-US" altLang="en-US" i="1" dirty="0">
                <a:solidFill>
                  <a:srgbClr val="0000FF"/>
                </a:solidFill>
              </a:rPr>
              <a:t>x</a:t>
            </a:r>
            <a:r>
              <a:rPr lang="en-US" altLang="en-US" dirty="0">
                <a:solidFill>
                  <a:srgbClr val="0000FF"/>
                </a:solidFill>
              </a:rPr>
              <a:t> from the tree by setting its parent’s reference to null.</a:t>
            </a:r>
            <a:endParaRPr lang="en-US" altLang="en-US" b="1" dirty="0">
              <a:solidFill>
                <a:srgbClr val="0000FF"/>
              </a:solidFill>
            </a:endParaRPr>
          </a:p>
          <a:p>
            <a:pPr>
              <a:buFontTx/>
              <a:buChar char="•"/>
            </a:pPr>
            <a:endParaRPr lang="en-US" altLang="en-US" dirty="0"/>
          </a:p>
          <a:p>
            <a:pPr>
              <a:buFontTx/>
              <a:buNone/>
            </a:pPr>
            <a:r>
              <a:rPr lang="en-US" altLang="en-US" dirty="0"/>
              <a:t>	ex: delete 4</a:t>
            </a:r>
          </a:p>
          <a:p>
            <a:pPr>
              <a:buFontTx/>
              <a:buChar char="•"/>
            </a:pPr>
            <a:endParaRPr lang="en-US" altLang="en-US" dirty="0"/>
          </a:p>
          <a:p>
            <a:pPr>
              <a:buFontTx/>
              <a:buChar char="•"/>
            </a:pPr>
            <a:endParaRPr lang="en-US" altLang="en-US" dirty="0"/>
          </a:p>
          <a:p>
            <a:pPr>
              <a:spcBef>
                <a:spcPts val="1000"/>
              </a:spcBef>
              <a:buFontTx/>
              <a:buChar char="•"/>
            </a:pPr>
            <a:r>
              <a:rPr lang="en-US" altLang="en-US" b="1" dirty="0"/>
              <a:t>Case 2:</a:t>
            </a:r>
            <a:r>
              <a:rPr lang="en-US" altLang="en-US" dirty="0"/>
              <a:t> </a:t>
            </a:r>
            <a:r>
              <a:rPr lang="en-US" altLang="en-US" i="1" dirty="0"/>
              <a:t>x</a:t>
            </a:r>
            <a:r>
              <a:rPr lang="en-US" altLang="en-US" dirty="0"/>
              <a:t> has one child.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>
                <a:solidFill>
                  <a:srgbClr val="0000FF"/>
                </a:solidFill>
              </a:rPr>
              <a:t>Take the parent’s reference to </a:t>
            </a:r>
            <a:r>
              <a:rPr lang="en-US" altLang="en-US" i="1" dirty="0">
                <a:solidFill>
                  <a:srgbClr val="0000FF"/>
                </a:solidFill>
              </a:rPr>
              <a:t>x</a:t>
            </a:r>
            <a:r>
              <a:rPr lang="en-US" altLang="en-US" dirty="0">
                <a:solidFill>
                  <a:srgbClr val="0000FF"/>
                </a:solidFill>
              </a:rPr>
              <a:t> and make it refer to </a:t>
            </a:r>
            <a:r>
              <a:rPr lang="en-US" altLang="en-US" i="1" dirty="0">
                <a:solidFill>
                  <a:srgbClr val="0000FF"/>
                </a:solidFill>
              </a:rPr>
              <a:t>x</a:t>
            </a:r>
            <a:r>
              <a:rPr lang="en-US" altLang="en-US" dirty="0">
                <a:solidFill>
                  <a:srgbClr val="0000FF"/>
                </a:solidFill>
              </a:rPr>
              <a:t>’s child.</a:t>
            </a:r>
          </a:p>
          <a:p>
            <a:pPr>
              <a:spcBef>
                <a:spcPct val="0"/>
              </a:spcBef>
              <a:buFontTx/>
              <a:buNone/>
            </a:pP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ex: delete 12</a:t>
            </a:r>
          </a:p>
        </p:txBody>
      </p:sp>
      <p:sp>
        <p:nvSpPr>
          <p:cNvPr id="188420" name="Text Box 4"/>
          <p:cNvSpPr txBox="1">
            <a:spLocks noChangeArrowheads="1"/>
          </p:cNvSpPr>
          <p:nvPr/>
        </p:nvSpPr>
        <p:spPr bwMode="auto">
          <a:xfrm>
            <a:off x="3470275" y="2052638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26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8421" name="Oval 5"/>
          <p:cNvSpPr>
            <a:spLocks noChangeArrowheads="1"/>
          </p:cNvSpPr>
          <p:nvPr/>
        </p:nvSpPr>
        <p:spPr bwMode="auto">
          <a:xfrm>
            <a:off x="3498850" y="2024063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8422" name="Text Box 6"/>
          <p:cNvSpPr txBox="1">
            <a:spLocks noChangeArrowheads="1"/>
          </p:cNvSpPr>
          <p:nvPr/>
        </p:nvSpPr>
        <p:spPr bwMode="auto">
          <a:xfrm>
            <a:off x="3044825" y="2757488"/>
            <a:ext cx="552450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8423" name="Oval 7"/>
          <p:cNvSpPr>
            <a:spLocks noChangeArrowheads="1"/>
          </p:cNvSpPr>
          <p:nvPr/>
        </p:nvSpPr>
        <p:spPr bwMode="auto">
          <a:xfrm>
            <a:off x="3086100" y="2728913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8424" name="Text Box 8"/>
          <p:cNvSpPr txBox="1">
            <a:spLocks noChangeArrowheads="1"/>
          </p:cNvSpPr>
          <p:nvPr/>
        </p:nvSpPr>
        <p:spPr bwMode="auto">
          <a:xfrm>
            <a:off x="3976688" y="2762250"/>
            <a:ext cx="554037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8425" name="Oval 9"/>
          <p:cNvSpPr>
            <a:spLocks noChangeArrowheads="1"/>
          </p:cNvSpPr>
          <p:nvPr/>
        </p:nvSpPr>
        <p:spPr bwMode="auto">
          <a:xfrm>
            <a:off x="4010025" y="2714625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8426" name="Text Box 10"/>
          <p:cNvSpPr txBox="1">
            <a:spLocks noChangeArrowheads="1"/>
          </p:cNvSpPr>
          <p:nvPr/>
        </p:nvSpPr>
        <p:spPr bwMode="auto">
          <a:xfrm>
            <a:off x="2660650" y="3475038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8427" name="Oval 11"/>
          <p:cNvSpPr>
            <a:spLocks noChangeArrowheads="1"/>
          </p:cNvSpPr>
          <p:nvPr/>
        </p:nvSpPr>
        <p:spPr bwMode="auto">
          <a:xfrm>
            <a:off x="2689225" y="3446463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8428" name="Text Box 12"/>
          <p:cNvSpPr txBox="1">
            <a:spLocks noChangeArrowheads="1"/>
          </p:cNvSpPr>
          <p:nvPr/>
        </p:nvSpPr>
        <p:spPr bwMode="auto">
          <a:xfrm>
            <a:off x="3441700" y="3489325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8429" name="Oval 13"/>
          <p:cNvSpPr>
            <a:spLocks noChangeArrowheads="1"/>
          </p:cNvSpPr>
          <p:nvPr/>
        </p:nvSpPr>
        <p:spPr bwMode="auto">
          <a:xfrm>
            <a:off x="3484563" y="34464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8430" name="Text Box 14"/>
          <p:cNvSpPr txBox="1">
            <a:spLocks noChangeArrowheads="1"/>
          </p:cNvSpPr>
          <p:nvPr/>
        </p:nvSpPr>
        <p:spPr bwMode="auto">
          <a:xfrm>
            <a:off x="4506913" y="3489325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38</a:t>
            </a:r>
          </a:p>
        </p:txBody>
      </p:sp>
      <p:sp>
        <p:nvSpPr>
          <p:cNvPr id="188431" name="Oval 15"/>
          <p:cNvSpPr>
            <a:spLocks noChangeArrowheads="1"/>
          </p:cNvSpPr>
          <p:nvPr/>
        </p:nvSpPr>
        <p:spPr bwMode="auto">
          <a:xfrm>
            <a:off x="4535488" y="34464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8432" name="Line 16"/>
          <p:cNvSpPr>
            <a:spLocks noChangeShapeType="1"/>
          </p:cNvSpPr>
          <p:nvPr/>
        </p:nvSpPr>
        <p:spPr bwMode="auto">
          <a:xfrm flipH="1">
            <a:off x="3327400" y="2436813"/>
            <a:ext cx="265113" cy="296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8433" name="Line 17"/>
          <p:cNvSpPr>
            <a:spLocks noChangeShapeType="1"/>
          </p:cNvSpPr>
          <p:nvPr/>
        </p:nvSpPr>
        <p:spPr bwMode="auto">
          <a:xfrm>
            <a:off x="3905250" y="2416175"/>
            <a:ext cx="341313" cy="298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8434" name="Line 18"/>
          <p:cNvSpPr>
            <a:spLocks noChangeShapeType="1"/>
          </p:cNvSpPr>
          <p:nvPr/>
        </p:nvSpPr>
        <p:spPr bwMode="auto">
          <a:xfrm flipH="1">
            <a:off x="2930525" y="3125788"/>
            <a:ext cx="227013" cy="325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8435" name="Line 19"/>
          <p:cNvSpPr>
            <a:spLocks noChangeShapeType="1"/>
          </p:cNvSpPr>
          <p:nvPr/>
        </p:nvSpPr>
        <p:spPr bwMode="auto">
          <a:xfrm>
            <a:off x="3489325" y="3125788"/>
            <a:ext cx="227013" cy="325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8436" name="Line 20"/>
          <p:cNvSpPr>
            <a:spLocks noChangeShapeType="1"/>
          </p:cNvSpPr>
          <p:nvPr/>
        </p:nvSpPr>
        <p:spPr bwMode="auto">
          <a:xfrm>
            <a:off x="4397375" y="3116263"/>
            <a:ext cx="379413" cy="334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8437" name="Text Box 21"/>
          <p:cNvSpPr txBox="1">
            <a:spLocks noChangeArrowheads="1"/>
          </p:cNvSpPr>
          <p:nvPr/>
        </p:nvSpPr>
        <p:spPr bwMode="auto">
          <a:xfrm>
            <a:off x="6953250" y="2049463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26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8438" name="Oval 22"/>
          <p:cNvSpPr>
            <a:spLocks noChangeArrowheads="1"/>
          </p:cNvSpPr>
          <p:nvPr/>
        </p:nvSpPr>
        <p:spPr bwMode="auto">
          <a:xfrm>
            <a:off x="6981825" y="2020888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8439" name="Text Box 23"/>
          <p:cNvSpPr txBox="1">
            <a:spLocks noChangeArrowheads="1"/>
          </p:cNvSpPr>
          <p:nvPr/>
        </p:nvSpPr>
        <p:spPr bwMode="auto">
          <a:xfrm>
            <a:off x="6527800" y="2754313"/>
            <a:ext cx="552450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8440" name="Oval 24"/>
          <p:cNvSpPr>
            <a:spLocks noChangeArrowheads="1"/>
          </p:cNvSpPr>
          <p:nvPr/>
        </p:nvSpPr>
        <p:spPr bwMode="auto">
          <a:xfrm>
            <a:off x="6569075" y="2725738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8441" name="Text Box 25"/>
          <p:cNvSpPr txBox="1">
            <a:spLocks noChangeArrowheads="1"/>
          </p:cNvSpPr>
          <p:nvPr/>
        </p:nvSpPr>
        <p:spPr bwMode="auto">
          <a:xfrm>
            <a:off x="7459663" y="2759075"/>
            <a:ext cx="554037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8442" name="Oval 26"/>
          <p:cNvSpPr>
            <a:spLocks noChangeArrowheads="1"/>
          </p:cNvSpPr>
          <p:nvPr/>
        </p:nvSpPr>
        <p:spPr bwMode="auto">
          <a:xfrm>
            <a:off x="7493000" y="2711450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8443" name="Text Box 27"/>
          <p:cNvSpPr txBox="1">
            <a:spLocks noChangeArrowheads="1"/>
          </p:cNvSpPr>
          <p:nvPr/>
        </p:nvSpPr>
        <p:spPr bwMode="auto">
          <a:xfrm>
            <a:off x="6924675" y="3486150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8444" name="Oval 28"/>
          <p:cNvSpPr>
            <a:spLocks noChangeArrowheads="1"/>
          </p:cNvSpPr>
          <p:nvPr/>
        </p:nvSpPr>
        <p:spPr bwMode="auto">
          <a:xfrm>
            <a:off x="6967538" y="3443288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8445" name="Text Box 29"/>
          <p:cNvSpPr txBox="1">
            <a:spLocks noChangeArrowheads="1"/>
          </p:cNvSpPr>
          <p:nvPr/>
        </p:nvSpPr>
        <p:spPr bwMode="auto">
          <a:xfrm>
            <a:off x="7989888" y="3486150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38</a:t>
            </a:r>
          </a:p>
        </p:txBody>
      </p:sp>
      <p:sp>
        <p:nvSpPr>
          <p:cNvPr id="188446" name="Oval 30"/>
          <p:cNvSpPr>
            <a:spLocks noChangeArrowheads="1"/>
          </p:cNvSpPr>
          <p:nvPr/>
        </p:nvSpPr>
        <p:spPr bwMode="auto">
          <a:xfrm>
            <a:off x="8018463" y="3443288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8447" name="Line 31"/>
          <p:cNvSpPr>
            <a:spLocks noChangeShapeType="1"/>
          </p:cNvSpPr>
          <p:nvPr/>
        </p:nvSpPr>
        <p:spPr bwMode="auto">
          <a:xfrm flipH="1">
            <a:off x="6810375" y="2433638"/>
            <a:ext cx="265113" cy="296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8448" name="Line 32"/>
          <p:cNvSpPr>
            <a:spLocks noChangeShapeType="1"/>
          </p:cNvSpPr>
          <p:nvPr/>
        </p:nvSpPr>
        <p:spPr bwMode="auto">
          <a:xfrm>
            <a:off x="7388225" y="2413000"/>
            <a:ext cx="341313" cy="298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8449" name="Line 33"/>
          <p:cNvSpPr>
            <a:spLocks noChangeShapeType="1"/>
          </p:cNvSpPr>
          <p:nvPr/>
        </p:nvSpPr>
        <p:spPr bwMode="auto">
          <a:xfrm>
            <a:off x="6972300" y="3122613"/>
            <a:ext cx="227013" cy="325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8450" name="Line 34"/>
          <p:cNvSpPr>
            <a:spLocks noChangeShapeType="1"/>
          </p:cNvSpPr>
          <p:nvPr/>
        </p:nvSpPr>
        <p:spPr bwMode="auto">
          <a:xfrm>
            <a:off x="7880350" y="3113088"/>
            <a:ext cx="379413" cy="334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8451" name="AutoShape 35"/>
          <p:cNvSpPr>
            <a:spLocks noChangeArrowheads="1"/>
          </p:cNvSpPr>
          <p:nvPr/>
        </p:nvSpPr>
        <p:spPr bwMode="auto">
          <a:xfrm>
            <a:off x="5327650" y="2863850"/>
            <a:ext cx="688975" cy="239713"/>
          </a:xfrm>
          <a:prstGeom prst="rightArrow">
            <a:avLst>
              <a:gd name="adj1" fmla="val 50000"/>
              <a:gd name="adj2" fmla="val 7185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8452" name="Text Box 36"/>
          <p:cNvSpPr txBox="1">
            <a:spLocks noChangeArrowheads="1"/>
          </p:cNvSpPr>
          <p:nvPr/>
        </p:nvSpPr>
        <p:spPr bwMode="auto">
          <a:xfrm>
            <a:off x="3481388" y="4906963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26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8453" name="Oval 37"/>
          <p:cNvSpPr>
            <a:spLocks noChangeArrowheads="1"/>
          </p:cNvSpPr>
          <p:nvPr/>
        </p:nvSpPr>
        <p:spPr bwMode="auto">
          <a:xfrm>
            <a:off x="3509963" y="4878388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8454" name="Text Box 38"/>
          <p:cNvSpPr txBox="1">
            <a:spLocks noChangeArrowheads="1"/>
          </p:cNvSpPr>
          <p:nvPr/>
        </p:nvSpPr>
        <p:spPr bwMode="auto">
          <a:xfrm>
            <a:off x="3055938" y="5611813"/>
            <a:ext cx="552450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12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8455" name="Oval 39"/>
          <p:cNvSpPr>
            <a:spLocks noChangeArrowheads="1"/>
          </p:cNvSpPr>
          <p:nvPr/>
        </p:nvSpPr>
        <p:spPr bwMode="auto">
          <a:xfrm>
            <a:off x="3097213" y="5583238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8456" name="Text Box 40"/>
          <p:cNvSpPr txBox="1">
            <a:spLocks noChangeArrowheads="1"/>
          </p:cNvSpPr>
          <p:nvPr/>
        </p:nvSpPr>
        <p:spPr bwMode="auto">
          <a:xfrm>
            <a:off x="3987800" y="5616575"/>
            <a:ext cx="554038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8457" name="Oval 41"/>
          <p:cNvSpPr>
            <a:spLocks noChangeArrowheads="1"/>
          </p:cNvSpPr>
          <p:nvPr/>
        </p:nvSpPr>
        <p:spPr bwMode="auto">
          <a:xfrm>
            <a:off x="4021138" y="5568950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8458" name="Text Box 42"/>
          <p:cNvSpPr txBox="1">
            <a:spLocks noChangeArrowheads="1"/>
          </p:cNvSpPr>
          <p:nvPr/>
        </p:nvSpPr>
        <p:spPr bwMode="auto">
          <a:xfrm>
            <a:off x="3452813" y="6343650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8459" name="Oval 43"/>
          <p:cNvSpPr>
            <a:spLocks noChangeArrowheads="1"/>
          </p:cNvSpPr>
          <p:nvPr/>
        </p:nvSpPr>
        <p:spPr bwMode="auto">
          <a:xfrm>
            <a:off x="3495675" y="6300788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8460" name="Text Box 44"/>
          <p:cNvSpPr txBox="1">
            <a:spLocks noChangeArrowheads="1"/>
          </p:cNvSpPr>
          <p:nvPr/>
        </p:nvSpPr>
        <p:spPr bwMode="auto">
          <a:xfrm>
            <a:off x="4518025" y="6343650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38</a:t>
            </a:r>
          </a:p>
        </p:txBody>
      </p:sp>
      <p:sp>
        <p:nvSpPr>
          <p:cNvPr id="188461" name="Oval 45"/>
          <p:cNvSpPr>
            <a:spLocks noChangeArrowheads="1"/>
          </p:cNvSpPr>
          <p:nvPr/>
        </p:nvSpPr>
        <p:spPr bwMode="auto">
          <a:xfrm>
            <a:off x="4546600" y="6300788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8462" name="Line 46"/>
          <p:cNvSpPr>
            <a:spLocks noChangeShapeType="1"/>
          </p:cNvSpPr>
          <p:nvPr/>
        </p:nvSpPr>
        <p:spPr bwMode="auto">
          <a:xfrm flipH="1">
            <a:off x="3338513" y="5291138"/>
            <a:ext cx="265112" cy="296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8463" name="Line 47"/>
          <p:cNvSpPr>
            <a:spLocks noChangeShapeType="1"/>
          </p:cNvSpPr>
          <p:nvPr/>
        </p:nvSpPr>
        <p:spPr bwMode="auto">
          <a:xfrm>
            <a:off x="3916363" y="5270500"/>
            <a:ext cx="341312" cy="298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8464" name="Line 48"/>
          <p:cNvSpPr>
            <a:spLocks noChangeShapeType="1"/>
          </p:cNvSpPr>
          <p:nvPr/>
        </p:nvSpPr>
        <p:spPr bwMode="auto">
          <a:xfrm>
            <a:off x="3500438" y="5980113"/>
            <a:ext cx="142875" cy="3381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8465" name="Line 49"/>
          <p:cNvSpPr>
            <a:spLocks noChangeShapeType="1"/>
          </p:cNvSpPr>
          <p:nvPr/>
        </p:nvSpPr>
        <p:spPr bwMode="auto">
          <a:xfrm>
            <a:off x="4408488" y="5970588"/>
            <a:ext cx="379412" cy="334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8466" name="Text Box 50"/>
          <p:cNvSpPr txBox="1">
            <a:spLocks noChangeArrowheads="1"/>
          </p:cNvSpPr>
          <p:nvPr/>
        </p:nvSpPr>
        <p:spPr bwMode="auto">
          <a:xfrm>
            <a:off x="6964363" y="4903788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26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8467" name="Oval 51"/>
          <p:cNvSpPr>
            <a:spLocks noChangeArrowheads="1"/>
          </p:cNvSpPr>
          <p:nvPr/>
        </p:nvSpPr>
        <p:spPr bwMode="auto">
          <a:xfrm>
            <a:off x="6992938" y="487521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8468" name="Text Box 52"/>
          <p:cNvSpPr txBox="1">
            <a:spLocks noChangeArrowheads="1"/>
          </p:cNvSpPr>
          <p:nvPr/>
        </p:nvSpPr>
        <p:spPr bwMode="auto">
          <a:xfrm>
            <a:off x="6538913" y="5608638"/>
            <a:ext cx="552450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8469" name="Oval 53"/>
          <p:cNvSpPr>
            <a:spLocks noChangeArrowheads="1"/>
          </p:cNvSpPr>
          <p:nvPr/>
        </p:nvSpPr>
        <p:spPr bwMode="auto">
          <a:xfrm>
            <a:off x="6580188" y="55800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8470" name="Text Box 54"/>
          <p:cNvSpPr txBox="1">
            <a:spLocks noChangeArrowheads="1"/>
          </p:cNvSpPr>
          <p:nvPr/>
        </p:nvSpPr>
        <p:spPr bwMode="auto">
          <a:xfrm>
            <a:off x="7470775" y="5613400"/>
            <a:ext cx="554038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8471" name="Oval 55"/>
          <p:cNvSpPr>
            <a:spLocks noChangeArrowheads="1"/>
          </p:cNvSpPr>
          <p:nvPr/>
        </p:nvSpPr>
        <p:spPr bwMode="auto">
          <a:xfrm>
            <a:off x="7504113" y="5565775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8472" name="Text Box 56"/>
          <p:cNvSpPr txBox="1">
            <a:spLocks noChangeArrowheads="1"/>
          </p:cNvSpPr>
          <p:nvPr/>
        </p:nvSpPr>
        <p:spPr bwMode="auto">
          <a:xfrm>
            <a:off x="8001000" y="6340475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38</a:t>
            </a:r>
          </a:p>
        </p:txBody>
      </p:sp>
      <p:sp>
        <p:nvSpPr>
          <p:cNvPr id="188473" name="Oval 57"/>
          <p:cNvSpPr>
            <a:spLocks noChangeArrowheads="1"/>
          </p:cNvSpPr>
          <p:nvPr/>
        </p:nvSpPr>
        <p:spPr bwMode="auto">
          <a:xfrm>
            <a:off x="8029575" y="6297613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8474" name="Line 58"/>
          <p:cNvSpPr>
            <a:spLocks noChangeShapeType="1"/>
          </p:cNvSpPr>
          <p:nvPr/>
        </p:nvSpPr>
        <p:spPr bwMode="auto">
          <a:xfrm flipH="1">
            <a:off x="6821488" y="5287963"/>
            <a:ext cx="265112" cy="296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8475" name="Line 59"/>
          <p:cNvSpPr>
            <a:spLocks noChangeShapeType="1"/>
          </p:cNvSpPr>
          <p:nvPr/>
        </p:nvSpPr>
        <p:spPr bwMode="auto">
          <a:xfrm>
            <a:off x="7399338" y="5267325"/>
            <a:ext cx="341312" cy="298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8476" name="Line 60"/>
          <p:cNvSpPr>
            <a:spLocks noChangeShapeType="1"/>
          </p:cNvSpPr>
          <p:nvPr/>
        </p:nvSpPr>
        <p:spPr bwMode="auto">
          <a:xfrm>
            <a:off x="7891463" y="5967413"/>
            <a:ext cx="379412" cy="334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8477" name="AutoShape 61"/>
          <p:cNvSpPr>
            <a:spLocks noChangeArrowheads="1"/>
          </p:cNvSpPr>
          <p:nvPr/>
        </p:nvSpPr>
        <p:spPr bwMode="auto">
          <a:xfrm>
            <a:off x="5338763" y="5718175"/>
            <a:ext cx="688975" cy="239713"/>
          </a:xfrm>
          <a:prstGeom prst="rightArrow">
            <a:avLst>
              <a:gd name="adj1" fmla="val 50000"/>
              <a:gd name="adj2" fmla="val 7185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8478" name="Line 62"/>
          <p:cNvSpPr>
            <a:spLocks noChangeShapeType="1"/>
          </p:cNvSpPr>
          <p:nvPr/>
        </p:nvSpPr>
        <p:spPr bwMode="auto">
          <a:xfrm>
            <a:off x="3671888" y="5318125"/>
            <a:ext cx="0" cy="9715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8479" name="Text Box 63"/>
          <p:cNvSpPr txBox="1">
            <a:spLocks noChangeArrowheads="1"/>
          </p:cNvSpPr>
          <p:nvPr/>
        </p:nvSpPr>
        <p:spPr bwMode="auto">
          <a:xfrm rot="-1927333">
            <a:off x="2852738" y="3016250"/>
            <a:ext cx="323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88480" name="Text Box 64"/>
          <p:cNvSpPr txBox="1">
            <a:spLocks noChangeArrowheads="1"/>
          </p:cNvSpPr>
          <p:nvPr/>
        </p:nvSpPr>
        <p:spPr bwMode="auto">
          <a:xfrm rot="-1927333">
            <a:off x="3294063" y="5175250"/>
            <a:ext cx="323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92610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Deleting Items from a Binary Search Tree </a:t>
            </a:r>
            <a:r>
              <a:rPr lang="en-US" altLang="en-US" sz="2000"/>
              <a:t>(cont.)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spcBef>
                <a:spcPts val="700"/>
              </a:spcBef>
              <a:buFontTx/>
              <a:buChar char="•"/>
            </a:pPr>
            <a:r>
              <a:rPr lang="en-US" altLang="en-US" b="1" dirty="0"/>
              <a:t>Case 3:</a:t>
            </a:r>
            <a:r>
              <a:rPr lang="en-US" altLang="en-US" dirty="0"/>
              <a:t> </a:t>
            </a:r>
            <a:r>
              <a:rPr lang="en-US" altLang="en-US" i="1" dirty="0"/>
              <a:t>x</a:t>
            </a:r>
            <a:r>
              <a:rPr lang="en-US" altLang="en-US" dirty="0"/>
              <a:t> has two children</a:t>
            </a:r>
          </a:p>
          <a:p>
            <a:pPr lvl="1">
              <a:spcBef>
                <a:spcPct val="20000"/>
              </a:spcBef>
            </a:pPr>
            <a:r>
              <a:rPr lang="en-US" altLang="en-US" dirty="0"/>
              <a:t>we can't give both children to the parent.  why?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altLang="en-US" dirty="0">
                <a:solidFill>
                  <a:srgbClr val="0000FF"/>
                </a:solidFill>
              </a:rPr>
              <a:t>	  </a:t>
            </a:r>
            <a:br>
              <a:rPr lang="en-US" altLang="en-US" dirty="0">
                <a:solidFill>
                  <a:srgbClr val="0000FF"/>
                </a:solidFill>
              </a:rPr>
            </a:br>
            <a:r>
              <a:rPr lang="en-US" altLang="en-US" dirty="0">
                <a:solidFill>
                  <a:srgbClr val="0000FF"/>
                </a:solidFill>
              </a:rPr>
              <a:t>	 </a:t>
            </a:r>
            <a:endParaRPr lang="en-US" altLang="en-US" dirty="0"/>
          </a:p>
          <a:p>
            <a:pPr marL="457200" lvl="1" indent="0">
              <a:spcBef>
                <a:spcPct val="20000"/>
              </a:spcBef>
              <a:buNone/>
            </a:pP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/>
              <a:t>  </a:t>
            </a:r>
            <a:endParaRPr lang="en-US" altLang="en-US" sz="2400" dirty="0"/>
          </a:p>
          <a:p>
            <a:pPr marL="914400" lvl="2" indent="0">
              <a:spcBef>
                <a:spcPts val="500"/>
              </a:spcBef>
              <a:buNone/>
            </a:pPr>
            <a:endParaRPr lang="en-US" altLang="en-US" sz="2200" dirty="0"/>
          </a:p>
          <a:p>
            <a:pPr marL="171450" indent="0">
              <a:spcBef>
                <a:spcPts val="500"/>
              </a:spcBef>
              <a:buNone/>
            </a:pPr>
            <a:br>
              <a:rPr lang="en-US" altLang="en-US" sz="1000" dirty="0"/>
            </a:br>
            <a:r>
              <a:rPr lang="en-US" altLang="en-US" dirty="0"/>
              <a:t>	ex: </a:t>
            </a:r>
            <a:br>
              <a:rPr lang="en-US" altLang="en-US" dirty="0"/>
            </a:br>
            <a:r>
              <a:rPr lang="en-US" altLang="en-US" dirty="0"/>
              <a:t>	delete 12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3324225" y="4141789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26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4" name="Oval 5"/>
          <p:cNvSpPr>
            <a:spLocks noChangeArrowheads="1"/>
          </p:cNvSpPr>
          <p:nvPr/>
        </p:nvSpPr>
        <p:spPr bwMode="auto">
          <a:xfrm>
            <a:off x="3359150" y="4087814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2532981" y="4783139"/>
            <a:ext cx="552450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12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" name="Oval 7"/>
          <p:cNvSpPr>
            <a:spLocks noChangeArrowheads="1"/>
          </p:cNvSpPr>
          <p:nvPr/>
        </p:nvSpPr>
        <p:spPr bwMode="auto">
          <a:xfrm>
            <a:off x="2574256" y="4754564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7" name="Text Box 8"/>
          <p:cNvSpPr txBox="1">
            <a:spLocks noChangeArrowheads="1"/>
          </p:cNvSpPr>
          <p:nvPr/>
        </p:nvSpPr>
        <p:spPr bwMode="auto">
          <a:xfrm>
            <a:off x="4053928" y="4749503"/>
            <a:ext cx="554037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8" name="Oval 9"/>
          <p:cNvSpPr>
            <a:spLocks noChangeArrowheads="1"/>
          </p:cNvSpPr>
          <p:nvPr/>
        </p:nvSpPr>
        <p:spPr bwMode="auto">
          <a:xfrm>
            <a:off x="4093615" y="4701878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9" name="Text Box 10"/>
          <p:cNvSpPr txBox="1">
            <a:spLocks noChangeArrowheads="1"/>
          </p:cNvSpPr>
          <p:nvPr/>
        </p:nvSpPr>
        <p:spPr bwMode="auto">
          <a:xfrm>
            <a:off x="1721214" y="5500689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" name="Oval 11"/>
          <p:cNvSpPr>
            <a:spLocks noChangeArrowheads="1"/>
          </p:cNvSpPr>
          <p:nvPr/>
        </p:nvSpPr>
        <p:spPr bwMode="auto">
          <a:xfrm>
            <a:off x="1762489" y="5465764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" name="Text Box 12"/>
          <p:cNvSpPr txBox="1">
            <a:spLocks noChangeArrowheads="1"/>
          </p:cNvSpPr>
          <p:nvPr/>
        </p:nvSpPr>
        <p:spPr bwMode="auto">
          <a:xfrm>
            <a:off x="3302000" y="5476876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" name="Oval 13"/>
          <p:cNvSpPr>
            <a:spLocks noChangeArrowheads="1"/>
          </p:cNvSpPr>
          <p:nvPr/>
        </p:nvSpPr>
        <p:spPr bwMode="auto">
          <a:xfrm>
            <a:off x="3344864" y="5441358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3" name="Text Box 14"/>
          <p:cNvSpPr txBox="1">
            <a:spLocks noChangeArrowheads="1"/>
          </p:cNvSpPr>
          <p:nvPr/>
        </p:nvSpPr>
        <p:spPr bwMode="auto">
          <a:xfrm>
            <a:off x="4590503" y="5476578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38</a:t>
            </a:r>
          </a:p>
        </p:txBody>
      </p:sp>
      <p:sp>
        <p:nvSpPr>
          <p:cNvPr id="44" name="Oval 15"/>
          <p:cNvSpPr>
            <a:spLocks noChangeArrowheads="1"/>
          </p:cNvSpPr>
          <p:nvPr/>
        </p:nvSpPr>
        <p:spPr bwMode="auto">
          <a:xfrm>
            <a:off x="4619078" y="5433716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5" name="Text Box 16"/>
          <p:cNvSpPr txBox="1">
            <a:spLocks noChangeArrowheads="1"/>
          </p:cNvSpPr>
          <p:nvPr/>
        </p:nvSpPr>
        <p:spPr bwMode="auto">
          <a:xfrm>
            <a:off x="2154817" y="6272214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6" name="Oval 17"/>
          <p:cNvSpPr>
            <a:spLocks noChangeArrowheads="1"/>
          </p:cNvSpPr>
          <p:nvPr/>
        </p:nvSpPr>
        <p:spPr bwMode="auto">
          <a:xfrm>
            <a:off x="2188154" y="6229351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7" name="Line 18"/>
          <p:cNvSpPr>
            <a:spLocks noChangeShapeType="1"/>
          </p:cNvSpPr>
          <p:nvPr/>
        </p:nvSpPr>
        <p:spPr bwMode="auto">
          <a:xfrm flipH="1">
            <a:off x="2955255" y="4427539"/>
            <a:ext cx="446951" cy="3571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8" name="Line 19"/>
          <p:cNvSpPr>
            <a:spLocks noChangeShapeType="1"/>
          </p:cNvSpPr>
          <p:nvPr/>
        </p:nvSpPr>
        <p:spPr bwMode="auto">
          <a:xfrm>
            <a:off x="3825876" y="4410772"/>
            <a:ext cx="355423" cy="333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" name="Line 20"/>
          <p:cNvSpPr>
            <a:spLocks noChangeShapeType="1"/>
          </p:cNvSpPr>
          <p:nvPr/>
        </p:nvSpPr>
        <p:spPr bwMode="auto">
          <a:xfrm flipH="1">
            <a:off x="2038260" y="5122566"/>
            <a:ext cx="581146" cy="35272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0" name="Line 21"/>
          <p:cNvSpPr>
            <a:spLocks noChangeShapeType="1"/>
          </p:cNvSpPr>
          <p:nvPr/>
        </p:nvSpPr>
        <p:spPr bwMode="auto">
          <a:xfrm>
            <a:off x="3006542" y="5111751"/>
            <a:ext cx="466239" cy="35342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1" name="Line 22"/>
          <p:cNvSpPr>
            <a:spLocks noChangeShapeType="1"/>
          </p:cNvSpPr>
          <p:nvPr/>
        </p:nvSpPr>
        <p:spPr bwMode="auto">
          <a:xfrm>
            <a:off x="4480965" y="5103516"/>
            <a:ext cx="379413" cy="334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2" name="Line 23"/>
          <p:cNvSpPr>
            <a:spLocks noChangeShapeType="1"/>
          </p:cNvSpPr>
          <p:nvPr/>
        </p:nvSpPr>
        <p:spPr bwMode="auto">
          <a:xfrm>
            <a:off x="2142118" y="5875339"/>
            <a:ext cx="287336" cy="358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3" name="Text Box 24"/>
          <p:cNvSpPr txBox="1">
            <a:spLocks noChangeArrowheads="1"/>
          </p:cNvSpPr>
          <p:nvPr/>
        </p:nvSpPr>
        <p:spPr bwMode="auto">
          <a:xfrm>
            <a:off x="3849688" y="6251576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20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4" name="Oval 25"/>
          <p:cNvSpPr>
            <a:spLocks noChangeArrowheads="1"/>
          </p:cNvSpPr>
          <p:nvPr/>
        </p:nvSpPr>
        <p:spPr bwMode="auto">
          <a:xfrm>
            <a:off x="3878263" y="6223001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5" name="Line 26"/>
          <p:cNvSpPr>
            <a:spLocks noChangeShapeType="1"/>
          </p:cNvSpPr>
          <p:nvPr/>
        </p:nvSpPr>
        <p:spPr bwMode="auto">
          <a:xfrm>
            <a:off x="3725863" y="5857876"/>
            <a:ext cx="300038" cy="3746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6" name="Text Box 24"/>
          <p:cNvSpPr txBox="1">
            <a:spLocks noChangeArrowheads="1"/>
          </p:cNvSpPr>
          <p:nvPr/>
        </p:nvSpPr>
        <p:spPr bwMode="auto">
          <a:xfrm>
            <a:off x="2916238" y="6251576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15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7" name="Oval 25"/>
          <p:cNvSpPr>
            <a:spLocks noChangeArrowheads="1"/>
          </p:cNvSpPr>
          <p:nvPr/>
        </p:nvSpPr>
        <p:spPr bwMode="auto">
          <a:xfrm>
            <a:off x="2957513" y="6223001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8" name="Line 26"/>
          <p:cNvSpPr>
            <a:spLocks noChangeShapeType="1"/>
          </p:cNvSpPr>
          <p:nvPr/>
        </p:nvSpPr>
        <p:spPr bwMode="auto">
          <a:xfrm flipH="1">
            <a:off x="3257550" y="5857876"/>
            <a:ext cx="209550" cy="36929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9" name="Text Box 24"/>
          <p:cNvSpPr txBox="1">
            <a:spLocks noChangeArrowheads="1"/>
          </p:cNvSpPr>
          <p:nvPr/>
        </p:nvSpPr>
        <p:spPr bwMode="auto">
          <a:xfrm>
            <a:off x="1265238" y="6251576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0" name="Oval 25"/>
          <p:cNvSpPr>
            <a:spLocks noChangeArrowheads="1"/>
          </p:cNvSpPr>
          <p:nvPr/>
        </p:nvSpPr>
        <p:spPr bwMode="auto">
          <a:xfrm>
            <a:off x="1293813" y="6223001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1" name="Line 26"/>
          <p:cNvSpPr>
            <a:spLocks noChangeShapeType="1"/>
          </p:cNvSpPr>
          <p:nvPr/>
        </p:nvSpPr>
        <p:spPr bwMode="auto">
          <a:xfrm flipH="1">
            <a:off x="1593848" y="5857876"/>
            <a:ext cx="260932" cy="36929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429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Deleting Items from a Binary Search Tree </a:t>
            </a:r>
            <a:r>
              <a:rPr lang="en-US" altLang="en-US" sz="2000"/>
              <a:t>(cont.)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spcBef>
                <a:spcPts val="700"/>
              </a:spcBef>
              <a:buFontTx/>
              <a:buChar char="•"/>
            </a:pPr>
            <a:r>
              <a:rPr lang="en-US" altLang="en-US" b="1" dirty="0"/>
              <a:t>Case 3:</a:t>
            </a:r>
            <a:r>
              <a:rPr lang="en-US" altLang="en-US" dirty="0"/>
              <a:t> </a:t>
            </a:r>
            <a:r>
              <a:rPr lang="en-US" altLang="en-US" i="1" dirty="0"/>
              <a:t>x</a:t>
            </a:r>
            <a:r>
              <a:rPr lang="en-US" altLang="en-US" dirty="0"/>
              <a:t> has two children</a:t>
            </a:r>
          </a:p>
          <a:p>
            <a:pPr lvl="1">
              <a:spcBef>
                <a:spcPct val="20000"/>
              </a:spcBef>
            </a:pPr>
            <a:r>
              <a:rPr lang="en-US" altLang="en-US" dirty="0"/>
              <a:t>we can't give both children to the parent.  why?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>
                <a:solidFill>
                  <a:srgbClr val="0000FF"/>
                </a:solidFill>
              </a:rPr>
              <a:t> both of </a:t>
            </a:r>
            <a:r>
              <a:rPr lang="en-US" altLang="en-US" i="1" dirty="0">
                <a:solidFill>
                  <a:srgbClr val="0000FF"/>
                </a:solidFill>
              </a:rPr>
              <a:t>x'</a:t>
            </a:r>
            <a:r>
              <a:rPr lang="en-US" altLang="en-US" dirty="0">
                <a:solidFill>
                  <a:srgbClr val="0000FF"/>
                </a:solidFill>
              </a:rPr>
              <a:t>s children are either: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altLang="en-US" dirty="0">
                <a:solidFill>
                  <a:srgbClr val="0000FF"/>
                </a:solidFill>
              </a:rPr>
              <a:t>	 - less than </a:t>
            </a:r>
            <a:r>
              <a:rPr lang="en-US" altLang="en-US" i="1" dirty="0">
                <a:solidFill>
                  <a:srgbClr val="0000FF"/>
                </a:solidFill>
              </a:rPr>
              <a:t>x</a:t>
            </a:r>
            <a:r>
              <a:rPr lang="en-US" altLang="en-US" dirty="0">
                <a:solidFill>
                  <a:srgbClr val="0000FF"/>
                </a:solidFill>
              </a:rPr>
              <a:t>'s parent, but they can't both be its left child</a:t>
            </a:r>
            <a:br>
              <a:rPr lang="en-US" altLang="en-US" dirty="0">
                <a:solidFill>
                  <a:srgbClr val="0000FF"/>
                </a:solidFill>
              </a:rPr>
            </a:br>
            <a:r>
              <a:rPr lang="en-US" altLang="en-US" dirty="0">
                <a:solidFill>
                  <a:srgbClr val="0000FF"/>
                </a:solidFill>
              </a:rPr>
              <a:t>	 </a:t>
            </a:r>
            <a:endParaRPr lang="en-US" altLang="en-US" dirty="0"/>
          </a:p>
          <a:p>
            <a:pPr marL="457200" lvl="1" indent="0">
              <a:spcBef>
                <a:spcPct val="20000"/>
              </a:spcBef>
              <a:buNone/>
            </a:pP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/>
              <a:t>  </a:t>
            </a:r>
            <a:endParaRPr lang="en-US" altLang="en-US" sz="2400" dirty="0"/>
          </a:p>
          <a:p>
            <a:pPr marL="914400" lvl="2" indent="0">
              <a:spcBef>
                <a:spcPts val="500"/>
              </a:spcBef>
              <a:buNone/>
            </a:pPr>
            <a:endParaRPr lang="en-US" altLang="en-US" sz="2200" dirty="0"/>
          </a:p>
          <a:p>
            <a:pPr marL="171450" indent="0">
              <a:spcBef>
                <a:spcPts val="500"/>
              </a:spcBef>
              <a:buNone/>
            </a:pPr>
            <a:br>
              <a:rPr lang="en-US" altLang="en-US" sz="1000" dirty="0"/>
            </a:br>
            <a:r>
              <a:rPr lang="en-US" altLang="en-US" dirty="0"/>
              <a:t>	ex: </a:t>
            </a:r>
            <a:br>
              <a:rPr lang="en-US" altLang="en-US" dirty="0"/>
            </a:br>
            <a:r>
              <a:rPr lang="en-US" altLang="en-US" dirty="0"/>
              <a:t>	delete 12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  <p:sp>
        <p:nvSpPr>
          <p:cNvPr id="56" name="Text Box 4"/>
          <p:cNvSpPr txBox="1">
            <a:spLocks noChangeArrowheads="1"/>
          </p:cNvSpPr>
          <p:nvPr/>
        </p:nvSpPr>
        <p:spPr bwMode="auto">
          <a:xfrm>
            <a:off x="3324225" y="4141789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26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7" name="Oval 5"/>
          <p:cNvSpPr>
            <a:spLocks noChangeArrowheads="1"/>
          </p:cNvSpPr>
          <p:nvPr/>
        </p:nvSpPr>
        <p:spPr bwMode="auto">
          <a:xfrm>
            <a:off x="3359150" y="4087814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8" name="Text Box 6"/>
          <p:cNvSpPr txBox="1">
            <a:spLocks noChangeArrowheads="1"/>
          </p:cNvSpPr>
          <p:nvPr/>
        </p:nvSpPr>
        <p:spPr bwMode="auto">
          <a:xfrm>
            <a:off x="2532981" y="4783139"/>
            <a:ext cx="552450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12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9" name="Oval 7"/>
          <p:cNvSpPr>
            <a:spLocks noChangeArrowheads="1"/>
          </p:cNvSpPr>
          <p:nvPr/>
        </p:nvSpPr>
        <p:spPr bwMode="auto">
          <a:xfrm>
            <a:off x="2574256" y="4754564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0" name="Text Box 8"/>
          <p:cNvSpPr txBox="1">
            <a:spLocks noChangeArrowheads="1"/>
          </p:cNvSpPr>
          <p:nvPr/>
        </p:nvSpPr>
        <p:spPr bwMode="auto">
          <a:xfrm>
            <a:off x="4053928" y="4749503"/>
            <a:ext cx="554037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1" name="Oval 9"/>
          <p:cNvSpPr>
            <a:spLocks noChangeArrowheads="1"/>
          </p:cNvSpPr>
          <p:nvPr/>
        </p:nvSpPr>
        <p:spPr bwMode="auto">
          <a:xfrm>
            <a:off x="4093615" y="4701878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2" name="Text Box 10"/>
          <p:cNvSpPr txBox="1">
            <a:spLocks noChangeArrowheads="1"/>
          </p:cNvSpPr>
          <p:nvPr/>
        </p:nvSpPr>
        <p:spPr bwMode="auto">
          <a:xfrm>
            <a:off x="1721214" y="5500689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3" name="Oval 11"/>
          <p:cNvSpPr>
            <a:spLocks noChangeArrowheads="1"/>
          </p:cNvSpPr>
          <p:nvPr/>
        </p:nvSpPr>
        <p:spPr bwMode="auto">
          <a:xfrm>
            <a:off x="1762489" y="5465764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4" name="Text Box 12"/>
          <p:cNvSpPr txBox="1">
            <a:spLocks noChangeArrowheads="1"/>
          </p:cNvSpPr>
          <p:nvPr/>
        </p:nvSpPr>
        <p:spPr bwMode="auto">
          <a:xfrm>
            <a:off x="3302000" y="5476876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5" name="Oval 13"/>
          <p:cNvSpPr>
            <a:spLocks noChangeArrowheads="1"/>
          </p:cNvSpPr>
          <p:nvPr/>
        </p:nvSpPr>
        <p:spPr bwMode="auto">
          <a:xfrm>
            <a:off x="3344864" y="5441358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6" name="Text Box 14"/>
          <p:cNvSpPr txBox="1">
            <a:spLocks noChangeArrowheads="1"/>
          </p:cNvSpPr>
          <p:nvPr/>
        </p:nvSpPr>
        <p:spPr bwMode="auto">
          <a:xfrm>
            <a:off x="4590503" y="5476578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38</a:t>
            </a:r>
          </a:p>
        </p:txBody>
      </p:sp>
      <p:sp>
        <p:nvSpPr>
          <p:cNvPr id="67" name="Oval 15"/>
          <p:cNvSpPr>
            <a:spLocks noChangeArrowheads="1"/>
          </p:cNvSpPr>
          <p:nvPr/>
        </p:nvSpPr>
        <p:spPr bwMode="auto">
          <a:xfrm>
            <a:off x="4619078" y="5433716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8" name="Text Box 16"/>
          <p:cNvSpPr txBox="1">
            <a:spLocks noChangeArrowheads="1"/>
          </p:cNvSpPr>
          <p:nvPr/>
        </p:nvSpPr>
        <p:spPr bwMode="auto">
          <a:xfrm>
            <a:off x="2154817" y="6272214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9" name="Oval 17"/>
          <p:cNvSpPr>
            <a:spLocks noChangeArrowheads="1"/>
          </p:cNvSpPr>
          <p:nvPr/>
        </p:nvSpPr>
        <p:spPr bwMode="auto">
          <a:xfrm>
            <a:off x="2188154" y="6229351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0" name="Line 18"/>
          <p:cNvSpPr>
            <a:spLocks noChangeShapeType="1"/>
          </p:cNvSpPr>
          <p:nvPr/>
        </p:nvSpPr>
        <p:spPr bwMode="auto">
          <a:xfrm flipH="1">
            <a:off x="2955255" y="4427539"/>
            <a:ext cx="446951" cy="3571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1" name="Line 19"/>
          <p:cNvSpPr>
            <a:spLocks noChangeShapeType="1"/>
          </p:cNvSpPr>
          <p:nvPr/>
        </p:nvSpPr>
        <p:spPr bwMode="auto">
          <a:xfrm>
            <a:off x="3825876" y="4410772"/>
            <a:ext cx="355423" cy="333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2" name="Line 20"/>
          <p:cNvSpPr>
            <a:spLocks noChangeShapeType="1"/>
          </p:cNvSpPr>
          <p:nvPr/>
        </p:nvSpPr>
        <p:spPr bwMode="auto">
          <a:xfrm flipH="1">
            <a:off x="2038260" y="5122566"/>
            <a:ext cx="581146" cy="35272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3" name="Line 21"/>
          <p:cNvSpPr>
            <a:spLocks noChangeShapeType="1"/>
          </p:cNvSpPr>
          <p:nvPr/>
        </p:nvSpPr>
        <p:spPr bwMode="auto">
          <a:xfrm>
            <a:off x="3006542" y="5111751"/>
            <a:ext cx="466239" cy="35342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4" name="Line 22"/>
          <p:cNvSpPr>
            <a:spLocks noChangeShapeType="1"/>
          </p:cNvSpPr>
          <p:nvPr/>
        </p:nvSpPr>
        <p:spPr bwMode="auto">
          <a:xfrm>
            <a:off x="4480965" y="5103516"/>
            <a:ext cx="379413" cy="334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5" name="Line 23"/>
          <p:cNvSpPr>
            <a:spLocks noChangeShapeType="1"/>
          </p:cNvSpPr>
          <p:nvPr/>
        </p:nvSpPr>
        <p:spPr bwMode="auto">
          <a:xfrm>
            <a:off x="2142118" y="5875339"/>
            <a:ext cx="287336" cy="358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" name="Text Box 24"/>
          <p:cNvSpPr txBox="1">
            <a:spLocks noChangeArrowheads="1"/>
          </p:cNvSpPr>
          <p:nvPr/>
        </p:nvSpPr>
        <p:spPr bwMode="auto">
          <a:xfrm>
            <a:off x="3849688" y="6251576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20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7" name="Oval 25"/>
          <p:cNvSpPr>
            <a:spLocks noChangeArrowheads="1"/>
          </p:cNvSpPr>
          <p:nvPr/>
        </p:nvSpPr>
        <p:spPr bwMode="auto">
          <a:xfrm>
            <a:off x="3878263" y="6223001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8" name="Line 26"/>
          <p:cNvSpPr>
            <a:spLocks noChangeShapeType="1"/>
          </p:cNvSpPr>
          <p:nvPr/>
        </p:nvSpPr>
        <p:spPr bwMode="auto">
          <a:xfrm>
            <a:off x="3725863" y="5857876"/>
            <a:ext cx="300038" cy="3746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9" name="Text Box 24"/>
          <p:cNvSpPr txBox="1">
            <a:spLocks noChangeArrowheads="1"/>
          </p:cNvSpPr>
          <p:nvPr/>
        </p:nvSpPr>
        <p:spPr bwMode="auto">
          <a:xfrm>
            <a:off x="2916238" y="6251576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15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0" name="Oval 25"/>
          <p:cNvSpPr>
            <a:spLocks noChangeArrowheads="1"/>
          </p:cNvSpPr>
          <p:nvPr/>
        </p:nvSpPr>
        <p:spPr bwMode="auto">
          <a:xfrm>
            <a:off x="2957513" y="6223001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1" name="Line 26"/>
          <p:cNvSpPr>
            <a:spLocks noChangeShapeType="1"/>
          </p:cNvSpPr>
          <p:nvPr/>
        </p:nvSpPr>
        <p:spPr bwMode="auto">
          <a:xfrm flipH="1">
            <a:off x="3257550" y="5857876"/>
            <a:ext cx="209550" cy="36929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2" name="Text Box 24"/>
          <p:cNvSpPr txBox="1">
            <a:spLocks noChangeArrowheads="1"/>
          </p:cNvSpPr>
          <p:nvPr/>
        </p:nvSpPr>
        <p:spPr bwMode="auto">
          <a:xfrm>
            <a:off x="1265238" y="6251576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3" name="Oval 25"/>
          <p:cNvSpPr>
            <a:spLocks noChangeArrowheads="1"/>
          </p:cNvSpPr>
          <p:nvPr/>
        </p:nvSpPr>
        <p:spPr bwMode="auto">
          <a:xfrm>
            <a:off x="1293813" y="6223001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4" name="Line 26"/>
          <p:cNvSpPr>
            <a:spLocks noChangeShapeType="1"/>
          </p:cNvSpPr>
          <p:nvPr/>
        </p:nvSpPr>
        <p:spPr bwMode="auto">
          <a:xfrm flipH="1">
            <a:off x="1593848" y="5857876"/>
            <a:ext cx="260932" cy="36929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692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Deleting Items from a Binary Search Tree </a:t>
            </a:r>
            <a:r>
              <a:rPr lang="en-US" altLang="en-US" sz="2000"/>
              <a:t>(cont.)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spcBef>
                <a:spcPts val="700"/>
              </a:spcBef>
              <a:buFontTx/>
              <a:buChar char="•"/>
            </a:pPr>
            <a:r>
              <a:rPr lang="en-US" altLang="en-US" b="1" dirty="0"/>
              <a:t>Case 3:</a:t>
            </a:r>
            <a:r>
              <a:rPr lang="en-US" altLang="en-US" dirty="0"/>
              <a:t> </a:t>
            </a:r>
            <a:r>
              <a:rPr lang="en-US" altLang="en-US" i="1" dirty="0"/>
              <a:t>x</a:t>
            </a:r>
            <a:r>
              <a:rPr lang="en-US" altLang="en-US" dirty="0"/>
              <a:t> has two children</a:t>
            </a:r>
          </a:p>
          <a:p>
            <a:pPr lvl="1">
              <a:spcBef>
                <a:spcPct val="20000"/>
              </a:spcBef>
            </a:pPr>
            <a:r>
              <a:rPr lang="en-US" altLang="en-US" dirty="0"/>
              <a:t>we can't give both children to the parent.  why?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>
                <a:solidFill>
                  <a:srgbClr val="0000FF"/>
                </a:solidFill>
              </a:rPr>
              <a:t> both of </a:t>
            </a:r>
            <a:r>
              <a:rPr lang="en-US" altLang="en-US" i="1" dirty="0">
                <a:solidFill>
                  <a:srgbClr val="0000FF"/>
                </a:solidFill>
              </a:rPr>
              <a:t>x'</a:t>
            </a:r>
            <a:r>
              <a:rPr lang="en-US" altLang="en-US" dirty="0">
                <a:solidFill>
                  <a:srgbClr val="0000FF"/>
                </a:solidFill>
              </a:rPr>
              <a:t>s children are either: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altLang="en-US" dirty="0">
                <a:solidFill>
                  <a:srgbClr val="0000FF"/>
                </a:solidFill>
              </a:rPr>
              <a:t>	 - less than </a:t>
            </a:r>
            <a:r>
              <a:rPr lang="en-US" altLang="en-US" i="1" dirty="0">
                <a:solidFill>
                  <a:srgbClr val="0000FF"/>
                </a:solidFill>
              </a:rPr>
              <a:t>x</a:t>
            </a:r>
            <a:r>
              <a:rPr lang="en-US" altLang="en-US" dirty="0">
                <a:solidFill>
                  <a:srgbClr val="0000FF"/>
                </a:solidFill>
              </a:rPr>
              <a:t>'s parent, but they can't both be its left child</a:t>
            </a:r>
            <a:br>
              <a:rPr lang="en-US" altLang="en-US" dirty="0">
                <a:solidFill>
                  <a:srgbClr val="0000FF"/>
                </a:solidFill>
              </a:rPr>
            </a:br>
            <a:r>
              <a:rPr lang="en-US" altLang="en-US" dirty="0">
                <a:solidFill>
                  <a:srgbClr val="0000FF"/>
                </a:solidFill>
              </a:rPr>
              <a:t>	 - greater than </a:t>
            </a:r>
            <a:r>
              <a:rPr lang="en-US" altLang="en-US" i="1" dirty="0">
                <a:solidFill>
                  <a:srgbClr val="0000FF"/>
                </a:solidFill>
              </a:rPr>
              <a:t>x</a:t>
            </a:r>
            <a:r>
              <a:rPr lang="en-US" altLang="en-US" dirty="0">
                <a:solidFill>
                  <a:srgbClr val="0000FF"/>
                </a:solidFill>
              </a:rPr>
              <a:t>'s parent, but they can't both be its right child</a:t>
            </a:r>
            <a:endParaRPr lang="en-US" altLang="en-US" dirty="0"/>
          </a:p>
          <a:p>
            <a:pPr marL="457200" lvl="1" indent="0">
              <a:spcBef>
                <a:spcPct val="20000"/>
              </a:spcBef>
              <a:buNone/>
            </a:pP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/>
              <a:t>  </a:t>
            </a:r>
            <a:endParaRPr lang="en-US" altLang="en-US" sz="2400" dirty="0"/>
          </a:p>
          <a:p>
            <a:pPr marL="914400" lvl="2" indent="0">
              <a:spcBef>
                <a:spcPts val="500"/>
              </a:spcBef>
              <a:buNone/>
            </a:pPr>
            <a:endParaRPr lang="en-US" altLang="en-US" sz="2200" dirty="0"/>
          </a:p>
          <a:p>
            <a:pPr marL="171450" indent="0">
              <a:spcBef>
                <a:spcPts val="500"/>
              </a:spcBef>
              <a:buNone/>
            </a:pPr>
            <a:br>
              <a:rPr lang="en-US" altLang="en-US" sz="1000" dirty="0"/>
            </a:br>
            <a:r>
              <a:rPr lang="en-US" altLang="en-US" dirty="0"/>
              <a:t>	ex: </a:t>
            </a:r>
            <a:br>
              <a:rPr lang="en-US" altLang="en-US" dirty="0"/>
            </a:br>
            <a:r>
              <a:rPr lang="en-US" altLang="en-US" dirty="0"/>
              <a:t>	delete 12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  <p:sp>
        <p:nvSpPr>
          <p:cNvPr id="85" name="Text Box 4"/>
          <p:cNvSpPr txBox="1">
            <a:spLocks noChangeArrowheads="1"/>
          </p:cNvSpPr>
          <p:nvPr/>
        </p:nvSpPr>
        <p:spPr bwMode="auto">
          <a:xfrm>
            <a:off x="3324225" y="4141789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26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6" name="Oval 5"/>
          <p:cNvSpPr>
            <a:spLocks noChangeArrowheads="1"/>
          </p:cNvSpPr>
          <p:nvPr/>
        </p:nvSpPr>
        <p:spPr bwMode="auto">
          <a:xfrm>
            <a:off x="3359150" y="4087814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7" name="Text Box 6"/>
          <p:cNvSpPr txBox="1">
            <a:spLocks noChangeArrowheads="1"/>
          </p:cNvSpPr>
          <p:nvPr/>
        </p:nvSpPr>
        <p:spPr bwMode="auto">
          <a:xfrm>
            <a:off x="2532981" y="4783139"/>
            <a:ext cx="552450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12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8" name="Oval 7"/>
          <p:cNvSpPr>
            <a:spLocks noChangeArrowheads="1"/>
          </p:cNvSpPr>
          <p:nvPr/>
        </p:nvSpPr>
        <p:spPr bwMode="auto">
          <a:xfrm>
            <a:off x="2574256" y="4754564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9" name="Text Box 8"/>
          <p:cNvSpPr txBox="1">
            <a:spLocks noChangeArrowheads="1"/>
          </p:cNvSpPr>
          <p:nvPr/>
        </p:nvSpPr>
        <p:spPr bwMode="auto">
          <a:xfrm>
            <a:off x="4053928" y="4749503"/>
            <a:ext cx="554037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0" name="Oval 9"/>
          <p:cNvSpPr>
            <a:spLocks noChangeArrowheads="1"/>
          </p:cNvSpPr>
          <p:nvPr/>
        </p:nvSpPr>
        <p:spPr bwMode="auto">
          <a:xfrm>
            <a:off x="4093615" y="4701878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1" name="Text Box 10"/>
          <p:cNvSpPr txBox="1">
            <a:spLocks noChangeArrowheads="1"/>
          </p:cNvSpPr>
          <p:nvPr/>
        </p:nvSpPr>
        <p:spPr bwMode="auto">
          <a:xfrm>
            <a:off x="1721214" y="5500689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2" name="Oval 11"/>
          <p:cNvSpPr>
            <a:spLocks noChangeArrowheads="1"/>
          </p:cNvSpPr>
          <p:nvPr/>
        </p:nvSpPr>
        <p:spPr bwMode="auto">
          <a:xfrm>
            <a:off x="1762489" y="5465764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3" name="Text Box 12"/>
          <p:cNvSpPr txBox="1">
            <a:spLocks noChangeArrowheads="1"/>
          </p:cNvSpPr>
          <p:nvPr/>
        </p:nvSpPr>
        <p:spPr bwMode="auto">
          <a:xfrm>
            <a:off x="3302000" y="5476876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4" name="Oval 13"/>
          <p:cNvSpPr>
            <a:spLocks noChangeArrowheads="1"/>
          </p:cNvSpPr>
          <p:nvPr/>
        </p:nvSpPr>
        <p:spPr bwMode="auto">
          <a:xfrm>
            <a:off x="3344864" y="5441358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5" name="Text Box 14"/>
          <p:cNvSpPr txBox="1">
            <a:spLocks noChangeArrowheads="1"/>
          </p:cNvSpPr>
          <p:nvPr/>
        </p:nvSpPr>
        <p:spPr bwMode="auto">
          <a:xfrm>
            <a:off x="4590503" y="5476578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38</a:t>
            </a:r>
          </a:p>
        </p:txBody>
      </p:sp>
      <p:sp>
        <p:nvSpPr>
          <p:cNvPr id="96" name="Oval 15"/>
          <p:cNvSpPr>
            <a:spLocks noChangeArrowheads="1"/>
          </p:cNvSpPr>
          <p:nvPr/>
        </p:nvSpPr>
        <p:spPr bwMode="auto">
          <a:xfrm>
            <a:off x="4619078" y="5433716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7" name="Text Box 16"/>
          <p:cNvSpPr txBox="1">
            <a:spLocks noChangeArrowheads="1"/>
          </p:cNvSpPr>
          <p:nvPr/>
        </p:nvSpPr>
        <p:spPr bwMode="auto">
          <a:xfrm>
            <a:off x="2154817" y="6272214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8" name="Oval 17"/>
          <p:cNvSpPr>
            <a:spLocks noChangeArrowheads="1"/>
          </p:cNvSpPr>
          <p:nvPr/>
        </p:nvSpPr>
        <p:spPr bwMode="auto">
          <a:xfrm>
            <a:off x="2188154" y="6229351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9" name="Line 18"/>
          <p:cNvSpPr>
            <a:spLocks noChangeShapeType="1"/>
          </p:cNvSpPr>
          <p:nvPr/>
        </p:nvSpPr>
        <p:spPr bwMode="auto">
          <a:xfrm flipH="1">
            <a:off x="2955255" y="4427539"/>
            <a:ext cx="446951" cy="3571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0" name="Line 19"/>
          <p:cNvSpPr>
            <a:spLocks noChangeShapeType="1"/>
          </p:cNvSpPr>
          <p:nvPr/>
        </p:nvSpPr>
        <p:spPr bwMode="auto">
          <a:xfrm>
            <a:off x="3825876" y="4410772"/>
            <a:ext cx="355423" cy="333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1" name="Line 20"/>
          <p:cNvSpPr>
            <a:spLocks noChangeShapeType="1"/>
          </p:cNvSpPr>
          <p:nvPr/>
        </p:nvSpPr>
        <p:spPr bwMode="auto">
          <a:xfrm flipH="1">
            <a:off x="2038260" y="5122566"/>
            <a:ext cx="581146" cy="35272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2" name="Line 21"/>
          <p:cNvSpPr>
            <a:spLocks noChangeShapeType="1"/>
          </p:cNvSpPr>
          <p:nvPr/>
        </p:nvSpPr>
        <p:spPr bwMode="auto">
          <a:xfrm>
            <a:off x="3006542" y="5111751"/>
            <a:ext cx="466239" cy="35342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3" name="Line 22"/>
          <p:cNvSpPr>
            <a:spLocks noChangeShapeType="1"/>
          </p:cNvSpPr>
          <p:nvPr/>
        </p:nvSpPr>
        <p:spPr bwMode="auto">
          <a:xfrm>
            <a:off x="4480965" y="5103516"/>
            <a:ext cx="379413" cy="334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4" name="Line 23"/>
          <p:cNvSpPr>
            <a:spLocks noChangeShapeType="1"/>
          </p:cNvSpPr>
          <p:nvPr/>
        </p:nvSpPr>
        <p:spPr bwMode="auto">
          <a:xfrm>
            <a:off x="2142118" y="5875339"/>
            <a:ext cx="287336" cy="358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5" name="Text Box 24"/>
          <p:cNvSpPr txBox="1">
            <a:spLocks noChangeArrowheads="1"/>
          </p:cNvSpPr>
          <p:nvPr/>
        </p:nvSpPr>
        <p:spPr bwMode="auto">
          <a:xfrm>
            <a:off x="3849688" y="6251576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20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6" name="Oval 25"/>
          <p:cNvSpPr>
            <a:spLocks noChangeArrowheads="1"/>
          </p:cNvSpPr>
          <p:nvPr/>
        </p:nvSpPr>
        <p:spPr bwMode="auto">
          <a:xfrm>
            <a:off x="3878263" y="6223001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7" name="Line 26"/>
          <p:cNvSpPr>
            <a:spLocks noChangeShapeType="1"/>
          </p:cNvSpPr>
          <p:nvPr/>
        </p:nvSpPr>
        <p:spPr bwMode="auto">
          <a:xfrm>
            <a:off x="3725863" y="5857876"/>
            <a:ext cx="300038" cy="3746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8" name="Text Box 24"/>
          <p:cNvSpPr txBox="1">
            <a:spLocks noChangeArrowheads="1"/>
          </p:cNvSpPr>
          <p:nvPr/>
        </p:nvSpPr>
        <p:spPr bwMode="auto">
          <a:xfrm>
            <a:off x="2916238" y="6251576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15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9" name="Oval 25"/>
          <p:cNvSpPr>
            <a:spLocks noChangeArrowheads="1"/>
          </p:cNvSpPr>
          <p:nvPr/>
        </p:nvSpPr>
        <p:spPr bwMode="auto">
          <a:xfrm>
            <a:off x="2957513" y="6223001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0" name="Line 26"/>
          <p:cNvSpPr>
            <a:spLocks noChangeShapeType="1"/>
          </p:cNvSpPr>
          <p:nvPr/>
        </p:nvSpPr>
        <p:spPr bwMode="auto">
          <a:xfrm flipH="1">
            <a:off x="3257550" y="5857876"/>
            <a:ext cx="209550" cy="36929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1" name="Text Box 24"/>
          <p:cNvSpPr txBox="1">
            <a:spLocks noChangeArrowheads="1"/>
          </p:cNvSpPr>
          <p:nvPr/>
        </p:nvSpPr>
        <p:spPr bwMode="auto">
          <a:xfrm>
            <a:off x="1265238" y="6251576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2" name="Oval 25"/>
          <p:cNvSpPr>
            <a:spLocks noChangeArrowheads="1"/>
          </p:cNvSpPr>
          <p:nvPr/>
        </p:nvSpPr>
        <p:spPr bwMode="auto">
          <a:xfrm>
            <a:off x="1293813" y="6223001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3" name="Line 26"/>
          <p:cNvSpPr>
            <a:spLocks noChangeShapeType="1"/>
          </p:cNvSpPr>
          <p:nvPr/>
        </p:nvSpPr>
        <p:spPr bwMode="auto">
          <a:xfrm flipH="1">
            <a:off x="1593848" y="5857876"/>
            <a:ext cx="260932" cy="36929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484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Deleting Items from a Binary Search Tree </a:t>
            </a:r>
            <a:r>
              <a:rPr lang="en-US" altLang="en-US" sz="2000"/>
              <a:t>(cont.)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spcBef>
                <a:spcPts val="700"/>
              </a:spcBef>
              <a:buFontTx/>
              <a:buChar char="•"/>
            </a:pPr>
            <a:r>
              <a:rPr lang="en-US" altLang="en-US" b="1" dirty="0"/>
              <a:t>Case 3:</a:t>
            </a:r>
            <a:r>
              <a:rPr lang="en-US" altLang="en-US" dirty="0"/>
              <a:t> </a:t>
            </a:r>
            <a:r>
              <a:rPr lang="en-US" altLang="en-US" i="1" dirty="0"/>
              <a:t>x</a:t>
            </a:r>
            <a:r>
              <a:rPr lang="en-US" altLang="en-US" dirty="0"/>
              <a:t> has two children</a:t>
            </a:r>
          </a:p>
          <a:p>
            <a:pPr lvl="1">
              <a:spcBef>
                <a:spcPct val="20000"/>
              </a:spcBef>
            </a:pPr>
            <a:r>
              <a:rPr lang="en-US" altLang="en-US" dirty="0"/>
              <a:t>we can't give both children to the parent.  why?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>
                <a:solidFill>
                  <a:srgbClr val="0000FF"/>
                </a:solidFill>
              </a:rPr>
              <a:t> both of </a:t>
            </a:r>
            <a:r>
              <a:rPr lang="en-US" altLang="en-US" i="1" dirty="0">
                <a:solidFill>
                  <a:srgbClr val="0000FF"/>
                </a:solidFill>
              </a:rPr>
              <a:t>x'</a:t>
            </a:r>
            <a:r>
              <a:rPr lang="en-US" altLang="en-US" dirty="0">
                <a:solidFill>
                  <a:srgbClr val="0000FF"/>
                </a:solidFill>
              </a:rPr>
              <a:t>s children are either: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altLang="en-US" dirty="0">
                <a:solidFill>
                  <a:srgbClr val="0000FF"/>
                </a:solidFill>
              </a:rPr>
              <a:t>	 - less than </a:t>
            </a:r>
            <a:r>
              <a:rPr lang="en-US" altLang="en-US" i="1" dirty="0">
                <a:solidFill>
                  <a:srgbClr val="0000FF"/>
                </a:solidFill>
              </a:rPr>
              <a:t>x</a:t>
            </a:r>
            <a:r>
              <a:rPr lang="en-US" altLang="en-US" dirty="0">
                <a:solidFill>
                  <a:srgbClr val="0000FF"/>
                </a:solidFill>
              </a:rPr>
              <a:t>'s parent, but they can't both be its left child</a:t>
            </a:r>
            <a:br>
              <a:rPr lang="en-US" altLang="en-US" dirty="0">
                <a:solidFill>
                  <a:srgbClr val="0000FF"/>
                </a:solidFill>
              </a:rPr>
            </a:br>
            <a:r>
              <a:rPr lang="en-US" altLang="en-US" dirty="0">
                <a:solidFill>
                  <a:srgbClr val="0000FF"/>
                </a:solidFill>
              </a:rPr>
              <a:t>	 - greater than </a:t>
            </a:r>
            <a:r>
              <a:rPr lang="en-US" altLang="en-US" i="1" dirty="0">
                <a:solidFill>
                  <a:srgbClr val="0000FF"/>
                </a:solidFill>
              </a:rPr>
              <a:t>x</a:t>
            </a:r>
            <a:r>
              <a:rPr lang="en-US" altLang="en-US" dirty="0">
                <a:solidFill>
                  <a:srgbClr val="0000FF"/>
                </a:solidFill>
              </a:rPr>
              <a:t>'s parent, but they can't both be its right child</a:t>
            </a:r>
            <a:endParaRPr lang="en-US" altLang="en-US" dirty="0"/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altLang="en-US" dirty="0"/>
              <a:t>instead, we leave </a:t>
            </a:r>
            <a:r>
              <a:rPr lang="en-US" altLang="en-US" i="1" dirty="0"/>
              <a:t>x's </a:t>
            </a:r>
            <a:r>
              <a:rPr lang="en-US" altLang="en-US" dirty="0"/>
              <a:t>node where it is, and we replace </a:t>
            </a:r>
            <a:r>
              <a:rPr lang="en-US" altLang="en-US"/>
              <a:t>its </a:t>
            </a:r>
            <a:br>
              <a:rPr lang="en-US" altLang="en-US"/>
            </a:br>
            <a:r>
              <a:rPr lang="en-US" altLang="en-US"/>
              <a:t>key and data </a:t>
            </a:r>
            <a:r>
              <a:rPr lang="en-US" altLang="en-US" dirty="0"/>
              <a:t>with those from another node</a:t>
            </a:r>
            <a:endParaRPr lang="en-US" altLang="en-US" sz="2400" dirty="0"/>
          </a:p>
          <a:p>
            <a:pPr marL="914400" lvl="2" indent="0">
              <a:spcBef>
                <a:spcPts val="500"/>
              </a:spcBef>
              <a:buNone/>
            </a:pPr>
            <a:endParaRPr lang="en-US" altLang="en-US" sz="2200" dirty="0"/>
          </a:p>
          <a:p>
            <a:pPr marL="171450" indent="0">
              <a:spcBef>
                <a:spcPts val="500"/>
              </a:spcBef>
              <a:buNone/>
            </a:pPr>
            <a:br>
              <a:rPr lang="en-US" altLang="en-US" sz="1000" dirty="0"/>
            </a:br>
            <a:r>
              <a:rPr lang="en-US" altLang="en-US" dirty="0"/>
              <a:t>	ex: </a:t>
            </a:r>
            <a:br>
              <a:rPr lang="en-US" altLang="en-US" dirty="0"/>
            </a:br>
            <a:r>
              <a:rPr lang="en-US" altLang="en-US" dirty="0"/>
              <a:t>	delete 12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  <p:sp>
        <p:nvSpPr>
          <p:cNvPr id="56" name="Text Box 4"/>
          <p:cNvSpPr txBox="1">
            <a:spLocks noChangeArrowheads="1"/>
          </p:cNvSpPr>
          <p:nvPr/>
        </p:nvSpPr>
        <p:spPr bwMode="auto">
          <a:xfrm>
            <a:off x="3324225" y="4141789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26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7" name="Oval 5"/>
          <p:cNvSpPr>
            <a:spLocks noChangeArrowheads="1"/>
          </p:cNvSpPr>
          <p:nvPr/>
        </p:nvSpPr>
        <p:spPr bwMode="auto">
          <a:xfrm>
            <a:off x="3359150" y="4087814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8" name="Text Box 6"/>
          <p:cNvSpPr txBox="1">
            <a:spLocks noChangeArrowheads="1"/>
          </p:cNvSpPr>
          <p:nvPr/>
        </p:nvSpPr>
        <p:spPr bwMode="auto">
          <a:xfrm>
            <a:off x="2532981" y="4783139"/>
            <a:ext cx="552450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12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9" name="Oval 7"/>
          <p:cNvSpPr>
            <a:spLocks noChangeArrowheads="1"/>
          </p:cNvSpPr>
          <p:nvPr/>
        </p:nvSpPr>
        <p:spPr bwMode="auto">
          <a:xfrm>
            <a:off x="2574256" y="4754564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0" name="Text Box 8"/>
          <p:cNvSpPr txBox="1">
            <a:spLocks noChangeArrowheads="1"/>
          </p:cNvSpPr>
          <p:nvPr/>
        </p:nvSpPr>
        <p:spPr bwMode="auto">
          <a:xfrm>
            <a:off x="4053928" y="4749503"/>
            <a:ext cx="554037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1" name="Oval 9"/>
          <p:cNvSpPr>
            <a:spLocks noChangeArrowheads="1"/>
          </p:cNvSpPr>
          <p:nvPr/>
        </p:nvSpPr>
        <p:spPr bwMode="auto">
          <a:xfrm>
            <a:off x="4093615" y="4701878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2" name="Text Box 10"/>
          <p:cNvSpPr txBox="1">
            <a:spLocks noChangeArrowheads="1"/>
          </p:cNvSpPr>
          <p:nvPr/>
        </p:nvSpPr>
        <p:spPr bwMode="auto">
          <a:xfrm>
            <a:off x="1721214" y="5500689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3" name="Oval 11"/>
          <p:cNvSpPr>
            <a:spLocks noChangeArrowheads="1"/>
          </p:cNvSpPr>
          <p:nvPr/>
        </p:nvSpPr>
        <p:spPr bwMode="auto">
          <a:xfrm>
            <a:off x="1762489" y="5465764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4" name="Text Box 12"/>
          <p:cNvSpPr txBox="1">
            <a:spLocks noChangeArrowheads="1"/>
          </p:cNvSpPr>
          <p:nvPr/>
        </p:nvSpPr>
        <p:spPr bwMode="auto">
          <a:xfrm>
            <a:off x="3302000" y="5476876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5" name="Oval 13"/>
          <p:cNvSpPr>
            <a:spLocks noChangeArrowheads="1"/>
          </p:cNvSpPr>
          <p:nvPr/>
        </p:nvSpPr>
        <p:spPr bwMode="auto">
          <a:xfrm>
            <a:off x="3344864" y="5441358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6" name="Text Box 14"/>
          <p:cNvSpPr txBox="1">
            <a:spLocks noChangeArrowheads="1"/>
          </p:cNvSpPr>
          <p:nvPr/>
        </p:nvSpPr>
        <p:spPr bwMode="auto">
          <a:xfrm>
            <a:off x="4590503" y="5476578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38</a:t>
            </a:r>
          </a:p>
        </p:txBody>
      </p:sp>
      <p:sp>
        <p:nvSpPr>
          <p:cNvPr id="67" name="Oval 15"/>
          <p:cNvSpPr>
            <a:spLocks noChangeArrowheads="1"/>
          </p:cNvSpPr>
          <p:nvPr/>
        </p:nvSpPr>
        <p:spPr bwMode="auto">
          <a:xfrm>
            <a:off x="4619078" y="5433716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8" name="Text Box 16"/>
          <p:cNvSpPr txBox="1">
            <a:spLocks noChangeArrowheads="1"/>
          </p:cNvSpPr>
          <p:nvPr/>
        </p:nvSpPr>
        <p:spPr bwMode="auto">
          <a:xfrm>
            <a:off x="2154817" y="6272214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9" name="Oval 17"/>
          <p:cNvSpPr>
            <a:spLocks noChangeArrowheads="1"/>
          </p:cNvSpPr>
          <p:nvPr/>
        </p:nvSpPr>
        <p:spPr bwMode="auto">
          <a:xfrm>
            <a:off x="2188154" y="6229351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0" name="Line 18"/>
          <p:cNvSpPr>
            <a:spLocks noChangeShapeType="1"/>
          </p:cNvSpPr>
          <p:nvPr/>
        </p:nvSpPr>
        <p:spPr bwMode="auto">
          <a:xfrm flipH="1">
            <a:off x="2955255" y="4427539"/>
            <a:ext cx="446951" cy="3571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1" name="Line 19"/>
          <p:cNvSpPr>
            <a:spLocks noChangeShapeType="1"/>
          </p:cNvSpPr>
          <p:nvPr/>
        </p:nvSpPr>
        <p:spPr bwMode="auto">
          <a:xfrm>
            <a:off x="3825876" y="4410772"/>
            <a:ext cx="355423" cy="333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2" name="Line 20"/>
          <p:cNvSpPr>
            <a:spLocks noChangeShapeType="1"/>
          </p:cNvSpPr>
          <p:nvPr/>
        </p:nvSpPr>
        <p:spPr bwMode="auto">
          <a:xfrm flipH="1">
            <a:off x="2038260" y="5122566"/>
            <a:ext cx="581146" cy="35272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3" name="Line 21"/>
          <p:cNvSpPr>
            <a:spLocks noChangeShapeType="1"/>
          </p:cNvSpPr>
          <p:nvPr/>
        </p:nvSpPr>
        <p:spPr bwMode="auto">
          <a:xfrm>
            <a:off x="3006542" y="5111751"/>
            <a:ext cx="466239" cy="35342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4" name="Line 22"/>
          <p:cNvSpPr>
            <a:spLocks noChangeShapeType="1"/>
          </p:cNvSpPr>
          <p:nvPr/>
        </p:nvSpPr>
        <p:spPr bwMode="auto">
          <a:xfrm>
            <a:off x="4480965" y="5103516"/>
            <a:ext cx="379413" cy="334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5" name="Line 23"/>
          <p:cNvSpPr>
            <a:spLocks noChangeShapeType="1"/>
          </p:cNvSpPr>
          <p:nvPr/>
        </p:nvSpPr>
        <p:spPr bwMode="auto">
          <a:xfrm>
            <a:off x="2142118" y="5875339"/>
            <a:ext cx="287336" cy="358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" name="Text Box 24"/>
          <p:cNvSpPr txBox="1">
            <a:spLocks noChangeArrowheads="1"/>
          </p:cNvSpPr>
          <p:nvPr/>
        </p:nvSpPr>
        <p:spPr bwMode="auto">
          <a:xfrm>
            <a:off x="3849688" y="6251576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20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7" name="Oval 25"/>
          <p:cNvSpPr>
            <a:spLocks noChangeArrowheads="1"/>
          </p:cNvSpPr>
          <p:nvPr/>
        </p:nvSpPr>
        <p:spPr bwMode="auto">
          <a:xfrm>
            <a:off x="3878263" y="6223001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8" name="Line 26"/>
          <p:cNvSpPr>
            <a:spLocks noChangeShapeType="1"/>
          </p:cNvSpPr>
          <p:nvPr/>
        </p:nvSpPr>
        <p:spPr bwMode="auto">
          <a:xfrm>
            <a:off x="3725863" y="5857876"/>
            <a:ext cx="300038" cy="3746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9" name="Text Box 24"/>
          <p:cNvSpPr txBox="1">
            <a:spLocks noChangeArrowheads="1"/>
          </p:cNvSpPr>
          <p:nvPr/>
        </p:nvSpPr>
        <p:spPr bwMode="auto">
          <a:xfrm>
            <a:off x="2916238" y="6251576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15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0" name="Oval 25"/>
          <p:cNvSpPr>
            <a:spLocks noChangeArrowheads="1"/>
          </p:cNvSpPr>
          <p:nvPr/>
        </p:nvSpPr>
        <p:spPr bwMode="auto">
          <a:xfrm>
            <a:off x="2957513" y="6223001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1" name="Line 26"/>
          <p:cNvSpPr>
            <a:spLocks noChangeShapeType="1"/>
          </p:cNvSpPr>
          <p:nvPr/>
        </p:nvSpPr>
        <p:spPr bwMode="auto">
          <a:xfrm flipH="1">
            <a:off x="3257550" y="5857876"/>
            <a:ext cx="209550" cy="36929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2" name="Text Box 24"/>
          <p:cNvSpPr txBox="1">
            <a:spLocks noChangeArrowheads="1"/>
          </p:cNvSpPr>
          <p:nvPr/>
        </p:nvSpPr>
        <p:spPr bwMode="auto">
          <a:xfrm>
            <a:off x="1265238" y="6251576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3" name="Oval 25"/>
          <p:cNvSpPr>
            <a:spLocks noChangeArrowheads="1"/>
          </p:cNvSpPr>
          <p:nvPr/>
        </p:nvSpPr>
        <p:spPr bwMode="auto">
          <a:xfrm>
            <a:off x="1293813" y="6223001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4" name="Line 26"/>
          <p:cNvSpPr>
            <a:spLocks noChangeShapeType="1"/>
          </p:cNvSpPr>
          <p:nvPr/>
        </p:nvSpPr>
        <p:spPr bwMode="auto">
          <a:xfrm flipH="1">
            <a:off x="1593848" y="5857876"/>
            <a:ext cx="260932" cy="36929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91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Deleting Items from a Binary Search Tree </a:t>
            </a:r>
            <a:r>
              <a:rPr lang="en-US" altLang="en-US" sz="2000"/>
              <a:t>(cont.)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spcBef>
                <a:spcPts val="700"/>
              </a:spcBef>
              <a:buFontTx/>
              <a:buChar char="•"/>
            </a:pPr>
            <a:r>
              <a:rPr lang="en-US" altLang="en-US" b="1" dirty="0"/>
              <a:t>Case 3:</a:t>
            </a:r>
            <a:r>
              <a:rPr lang="en-US" altLang="en-US" dirty="0"/>
              <a:t> </a:t>
            </a:r>
            <a:r>
              <a:rPr lang="en-US" altLang="en-US" i="1" dirty="0"/>
              <a:t>x</a:t>
            </a:r>
            <a:r>
              <a:rPr lang="en-US" altLang="en-US" dirty="0"/>
              <a:t> has two children</a:t>
            </a:r>
          </a:p>
          <a:p>
            <a:pPr lvl="1">
              <a:spcBef>
                <a:spcPct val="20000"/>
              </a:spcBef>
            </a:pPr>
            <a:r>
              <a:rPr lang="en-US" altLang="en-US" dirty="0"/>
              <a:t>we can't give both children to the parent.  why?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>
                <a:solidFill>
                  <a:srgbClr val="0000FF"/>
                </a:solidFill>
              </a:rPr>
              <a:t> both of </a:t>
            </a:r>
            <a:r>
              <a:rPr lang="en-US" altLang="en-US" i="1" dirty="0">
                <a:solidFill>
                  <a:srgbClr val="0000FF"/>
                </a:solidFill>
              </a:rPr>
              <a:t>x'</a:t>
            </a:r>
            <a:r>
              <a:rPr lang="en-US" altLang="en-US" dirty="0">
                <a:solidFill>
                  <a:srgbClr val="0000FF"/>
                </a:solidFill>
              </a:rPr>
              <a:t>s children are either: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altLang="en-US" dirty="0">
                <a:solidFill>
                  <a:srgbClr val="0000FF"/>
                </a:solidFill>
              </a:rPr>
              <a:t>	 - less than </a:t>
            </a:r>
            <a:r>
              <a:rPr lang="en-US" altLang="en-US" i="1" dirty="0">
                <a:solidFill>
                  <a:srgbClr val="0000FF"/>
                </a:solidFill>
              </a:rPr>
              <a:t>x</a:t>
            </a:r>
            <a:r>
              <a:rPr lang="en-US" altLang="en-US" dirty="0">
                <a:solidFill>
                  <a:srgbClr val="0000FF"/>
                </a:solidFill>
              </a:rPr>
              <a:t>'s parent, but they can't both be its left child</a:t>
            </a:r>
            <a:br>
              <a:rPr lang="en-US" altLang="en-US" dirty="0">
                <a:solidFill>
                  <a:srgbClr val="0000FF"/>
                </a:solidFill>
              </a:rPr>
            </a:br>
            <a:r>
              <a:rPr lang="en-US" altLang="en-US" dirty="0">
                <a:solidFill>
                  <a:srgbClr val="0000FF"/>
                </a:solidFill>
              </a:rPr>
              <a:t>	 - greater than </a:t>
            </a:r>
            <a:r>
              <a:rPr lang="en-US" altLang="en-US" i="1" dirty="0">
                <a:solidFill>
                  <a:srgbClr val="0000FF"/>
                </a:solidFill>
              </a:rPr>
              <a:t>x</a:t>
            </a:r>
            <a:r>
              <a:rPr lang="en-US" altLang="en-US" dirty="0">
                <a:solidFill>
                  <a:srgbClr val="0000FF"/>
                </a:solidFill>
              </a:rPr>
              <a:t>'s parent, but they can't both be its right child</a:t>
            </a:r>
            <a:endParaRPr lang="en-US" altLang="en-US" dirty="0"/>
          </a:p>
          <a:p>
            <a:pPr lvl="1">
              <a:spcBef>
                <a:spcPct val="20000"/>
              </a:spcBef>
            </a:pPr>
            <a:r>
              <a:rPr lang="en-US" altLang="en-US"/>
              <a:t>instead, we leave </a:t>
            </a:r>
            <a:r>
              <a:rPr lang="en-US" altLang="en-US" i="1"/>
              <a:t>x's </a:t>
            </a:r>
            <a:r>
              <a:rPr lang="en-US" altLang="en-US"/>
              <a:t>node where it is, and we replace its </a:t>
            </a:r>
            <a:br>
              <a:rPr lang="en-US" altLang="en-US"/>
            </a:br>
            <a:r>
              <a:rPr lang="en-US" altLang="en-US"/>
              <a:t>key and data with those from another node</a:t>
            </a:r>
            <a:endParaRPr lang="en-US" altLang="en-US" sz="2400" dirty="0"/>
          </a:p>
          <a:p>
            <a:pPr marL="1139825" lvl="2" indent="-225425">
              <a:spcBef>
                <a:spcPts val="500"/>
              </a:spcBef>
              <a:buFontTx/>
              <a:buChar char="•"/>
            </a:pPr>
            <a:r>
              <a:rPr lang="en-US" altLang="en-US" sz="2200" dirty="0"/>
              <a:t>the replacement must maintain the search-tree inequalities</a:t>
            </a:r>
          </a:p>
          <a:p>
            <a:pPr marL="171450" indent="0">
              <a:spcBef>
                <a:spcPts val="500"/>
              </a:spcBef>
              <a:buNone/>
            </a:pPr>
            <a:br>
              <a:rPr lang="en-US" altLang="en-US" sz="1000" dirty="0"/>
            </a:br>
            <a:r>
              <a:rPr lang="en-US" altLang="en-US" dirty="0"/>
              <a:t>	ex: </a:t>
            </a:r>
            <a:br>
              <a:rPr lang="en-US" altLang="en-US" dirty="0"/>
            </a:br>
            <a:r>
              <a:rPr lang="en-US" altLang="en-US" dirty="0"/>
              <a:t>	delete 12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584711" y="4035426"/>
            <a:ext cx="37274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two options: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which ones?</a:t>
            </a:r>
            <a:endParaRPr kumimoji="0" lang="en-US" sz="2200" b="0" i="1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57" name="Text Box 4"/>
          <p:cNvSpPr txBox="1">
            <a:spLocks noChangeArrowheads="1"/>
          </p:cNvSpPr>
          <p:nvPr/>
        </p:nvSpPr>
        <p:spPr bwMode="auto">
          <a:xfrm>
            <a:off x="3324225" y="4141789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26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8" name="Oval 5"/>
          <p:cNvSpPr>
            <a:spLocks noChangeArrowheads="1"/>
          </p:cNvSpPr>
          <p:nvPr/>
        </p:nvSpPr>
        <p:spPr bwMode="auto">
          <a:xfrm>
            <a:off x="3359150" y="4087814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9" name="Text Box 6"/>
          <p:cNvSpPr txBox="1">
            <a:spLocks noChangeArrowheads="1"/>
          </p:cNvSpPr>
          <p:nvPr/>
        </p:nvSpPr>
        <p:spPr bwMode="auto">
          <a:xfrm>
            <a:off x="2532981" y="4783139"/>
            <a:ext cx="552450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12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0" name="Oval 7"/>
          <p:cNvSpPr>
            <a:spLocks noChangeArrowheads="1"/>
          </p:cNvSpPr>
          <p:nvPr/>
        </p:nvSpPr>
        <p:spPr bwMode="auto">
          <a:xfrm>
            <a:off x="2574256" y="4754564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1" name="Text Box 8"/>
          <p:cNvSpPr txBox="1">
            <a:spLocks noChangeArrowheads="1"/>
          </p:cNvSpPr>
          <p:nvPr/>
        </p:nvSpPr>
        <p:spPr bwMode="auto">
          <a:xfrm>
            <a:off x="4053928" y="4749503"/>
            <a:ext cx="554037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2" name="Oval 9"/>
          <p:cNvSpPr>
            <a:spLocks noChangeArrowheads="1"/>
          </p:cNvSpPr>
          <p:nvPr/>
        </p:nvSpPr>
        <p:spPr bwMode="auto">
          <a:xfrm>
            <a:off x="4093615" y="4701878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3" name="Text Box 10"/>
          <p:cNvSpPr txBox="1">
            <a:spLocks noChangeArrowheads="1"/>
          </p:cNvSpPr>
          <p:nvPr/>
        </p:nvSpPr>
        <p:spPr bwMode="auto">
          <a:xfrm>
            <a:off x="1721214" y="5500689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4" name="Oval 11"/>
          <p:cNvSpPr>
            <a:spLocks noChangeArrowheads="1"/>
          </p:cNvSpPr>
          <p:nvPr/>
        </p:nvSpPr>
        <p:spPr bwMode="auto">
          <a:xfrm>
            <a:off x="1762489" y="5465764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5" name="Text Box 12"/>
          <p:cNvSpPr txBox="1">
            <a:spLocks noChangeArrowheads="1"/>
          </p:cNvSpPr>
          <p:nvPr/>
        </p:nvSpPr>
        <p:spPr bwMode="auto">
          <a:xfrm>
            <a:off x="3302000" y="5476876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6" name="Oval 13"/>
          <p:cNvSpPr>
            <a:spLocks noChangeArrowheads="1"/>
          </p:cNvSpPr>
          <p:nvPr/>
        </p:nvSpPr>
        <p:spPr bwMode="auto">
          <a:xfrm>
            <a:off x="3344864" y="5441358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7" name="Text Box 14"/>
          <p:cNvSpPr txBox="1">
            <a:spLocks noChangeArrowheads="1"/>
          </p:cNvSpPr>
          <p:nvPr/>
        </p:nvSpPr>
        <p:spPr bwMode="auto">
          <a:xfrm>
            <a:off x="4590503" y="5476578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38</a:t>
            </a:r>
          </a:p>
        </p:txBody>
      </p:sp>
      <p:sp>
        <p:nvSpPr>
          <p:cNvPr id="68" name="Oval 15"/>
          <p:cNvSpPr>
            <a:spLocks noChangeArrowheads="1"/>
          </p:cNvSpPr>
          <p:nvPr/>
        </p:nvSpPr>
        <p:spPr bwMode="auto">
          <a:xfrm>
            <a:off x="4619078" y="5433716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9" name="Text Box 16"/>
          <p:cNvSpPr txBox="1">
            <a:spLocks noChangeArrowheads="1"/>
          </p:cNvSpPr>
          <p:nvPr/>
        </p:nvSpPr>
        <p:spPr bwMode="auto">
          <a:xfrm>
            <a:off x="2154817" y="6272214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0" name="Oval 17"/>
          <p:cNvSpPr>
            <a:spLocks noChangeArrowheads="1"/>
          </p:cNvSpPr>
          <p:nvPr/>
        </p:nvSpPr>
        <p:spPr bwMode="auto">
          <a:xfrm>
            <a:off x="2188154" y="6229351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1" name="Line 18"/>
          <p:cNvSpPr>
            <a:spLocks noChangeShapeType="1"/>
          </p:cNvSpPr>
          <p:nvPr/>
        </p:nvSpPr>
        <p:spPr bwMode="auto">
          <a:xfrm flipH="1">
            <a:off x="2955255" y="4427539"/>
            <a:ext cx="446951" cy="3571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2" name="Line 19"/>
          <p:cNvSpPr>
            <a:spLocks noChangeShapeType="1"/>
          </p:cNvSpPr>
          <p:nvPr/>
        </p:nvSpPr>
        <p:spPr bwMode="auto">
          <a:xfrm>
            <a:off x="3825876" y="4410772"/>
            <a:ext cx="355423" cy="333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3" name="Line 20"/>
          <p:cNvSpPr>
            <a:spLocks noChangeShapeType="1"/>
          </p:cNvSpPr>
          <p:nvPr/>
        </p:nvSpPr>
        <p:spPr bwMode="auto">
          <a:xfrm flipH="1">
            <a:off x="2038260" y="5122566"/>
            <a:ext cx="581146" cy="35272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5" name="Line 22"/>
          <p:cNvSpPr>
            <a:spLocks noChangeShapeType="1"/>
          </p:cNvSpPr>
          <p:nvPr/>
        </p:nvSpPr>
        <p:spPr bwMode="auto">
          <a:xfrm>
            <a:off x="4480965" y="5103516"/>
            <a:ext cx="379413" cy="334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" name="Line 23"/>
          <p:cNvSpPr>
            <a:spLocks noChangeShapeType="1"/>
          </p:cNvSpPr>
          <p:nvPr/>
        </p:nvSpPr>
        <p:spPr bwMode="auto">
          <a:xfrm>
            <a:off x="2142118" y="5875339"/>
            <a:ext cx="287336" cy="358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7" name="Text Box 24"/>
          <p:cNvSpPr txBox="1">
            <a:spLocks noChangeArrowheads="1"/>
          </p:cNvSpPr>
          <p:nvPr/>
        </p:nvSpPr>
        <p:spPr bwMode="auto">
          <a:xfrm>
            <a:off x="3849688" y="6251576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20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8" name="Oval 25"/>
          <p:cNvSpPr>
            <a:spLocks noChangeArrowheads="1"/>
          </p:cNvSpPr>
          <p:nvPr/>
        </p:nvSpPr>
        <p:spPr bwMode="auto">
          <a:xfrm>
            <a:off x="3878263" y="6223001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9" name="Line 26"/>
          <p:cNvSpPr>
            <a:spLocks noChangeShapeType="1"/>
          </p:cNvSpPr>
          <p:nvPr/>
        </p:nvSpPr>
        <p:spPr bwMode="auto">
          <a:xfrm>
            <a:off x="3725863" y="5857876"/>
            <a:ext cx="300038" cy="3746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0" name="Text Box 24"/>
          <p:cNvSpPr txBox="1">
            <a:spLocks noChangeArrowheads="1"/>
          </p:cNvSpPr>
          <p:nvPr/>
        </p:nvSpPr>
        <p:spPr bwMode="auto">
          <a:xfrm>
            <a:off x="2916238" y="6251576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15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1" name="Oval 25"/>
          <p:cNvSpPr>
            <a:spLocks noChangeArrowheads="1"/>
          </p:cNvSpPr>
          <p:nvPr/>
        </p:nvSpPr>
        <p:spPr bwMode="auto">
          <a:xfrm>
            <a:off x="2957513" y="6223001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2" name="Line 26"/>
          <p:cNvSpPr>
            <a:spLocks noChangeShapeType="1"/>
          </p:cNvSpPr>
          <p:nvPr/>
        </p:nvSpPr>
        <p:spPr bwMode="auto">
          <a:xfrm flipH="1">
            <a:off x="3257550" y="5857876"/>
            <a:ext cx="209550" cy="36929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3" name="Text Box 24"/>
          <p:cNvSpPr txBox="1">
            <a:spLocks noChangeArrowheads="1"/>
          </p:cNvSpPr>
          <p:nvPr/>
        </p:nvSpPr>
        <p:spPr bwMode="auto">
          <a:xfrm>
            <a:off x="1265238" y="6251576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4" name="Oval 25"/>
          <p:cNvSpPr>
            <a:spLocks noChangeArrowheads="1"/>
          </p:cNvSpPr>
          <p:nvPr/>
        </p:nvSpPr>
        <p:spPr bwMode="auto">
          <a:xfrm>
            <a:off x="1293813" y="6223001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5" name="Line 26"/>
          <p:cNvSpPr>
            <a:spLocks noChangeShapeType="1"/>
          </p:cNvSpPr>
          <p:nvPr/>
        </p:nvSpPr>
        <p:spPr bwMode="auto">
          <a:xfrm flipH="1">
            <a:off x="1593848" y="5857876"/>
            <a:ext cx="260932" cy="36929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8" name="Line 21"/>
          <p:cNvSpPr>
            <a:spLocks noChangeShapeType="1"/>
          </p:cNvSpPr>
          <p:nvPr/>
        </p:nvSpPr>
        <p:spPr bwMode="auto">
          <a:xfrm>
            <a:off x="3006542" y="5111751"/>
            <a:ext cx="466239" cy="35342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886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Deleting Items from a Binary Search Tree </a:t>
            </a:r>
            <a:r>
              <a:rPr lang="en-US" altLang="en-US" sz="2000"/>
              <a:t>(cont.)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spcBef>
                <a:spcPts val="700"/>
              </a:spcBef>
              <a:buFontTx/>
              <a:buChar char="•"/>
            </a:pPr>
            <a:r>
              <a:rPr lang="en-US" altLang="en-US" b="1" dirty="0"/>
              <a:t>Case 3:</a:t>
            </a:r>
            <a:r>
              <a:rPr lang="en-US" altLang="en-US" dirty="0"/>
              <a:t> </a:t>
            </a:r>
            <a:r>
              <a:rPr lang="en-US" altLang="en-US" i="1" dirty="0"/>
              <a:t>x</a:t>
            </a:r>
            <a:r>
              <a:rPr lang="en-US" altLang="en-US" dirty="0"/>
              <a:t> has two children</a:t>
            </a:r>
          </a:p>
          <a:p>
            <a:pPr lvl="1">
              <a:spcBef>
                <a:spcPct val="20000"/>
              </a:spcBef>
            </a:pPr>
            <a:r>
              <a:rPr lang="en-US" altLang="en-US" dirty="0"/>
              <a:t>we can't give both children to the parent.  why?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>
                <a:solidFill>
                  <a:srgbClr val="0000FF"/>
                </a:solidFill>
              </a:rPr>
              <a:t> both of </a:t>
            </a:r>
            <a:r>
              <a:rPr lang="en-US" altLang="en-US" i="1" dirty="0">
                <a:solidFill>
                  <a:srgbClr val="0000FF"/>
                </a:solidFill>
              </a:rPr>
              <a:t>x'</a:t>
            </a:r>
            <a:r>
              <a:rPr lang="en-US" altLang="en-US" dirty="0">
                <a:solidFill>
                  <a:srgbClr val="0000FF"/>
                </a:solidFill>
              </a:rPr>
              <a:t>s children are either: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altLang="en-US" dirty="0">
                <a:solidFill>
                  <a:srgbClr val="0000FF"/>
                </a:solidFill>
              </a:rPr>
              <a:t>	 - less than </a:t>
            </a:r>
            <a:r>
              <a:rPr lang="en-US" altLang="en-US" i="1" dirty="0">
                <a:solidFill>
                  <a:srgbClr val="0000FF"/>
                </a:solidFill>
              </a:rPr>
              <a:t>x</a:t>
            </a:r>
            <a:r>
              <a:rPr lang="en-US" altLang="en-US" dirty="0">
                <a:solidFill>
                  <a:srgbClr val="0000FF"/>
                </a:solidFill>
              </a:rPr>
              <a:t>'s parent, but they can't both be its left child</a:t>
            </a:r>
            <a:br>
              <a:rPr lang="en-US" altLang="en-US" dirty="0">
                <a:solidFill>
                  <a:srgbClr val="0000FF"/>
                </a:solidFill>
              </a:rPr>
            </a:br>
            <a:r>
              <a:rPr lang="en-US" altLang="en-US" dirty="0">
                <a:solidFill>
                  <a:srgbClr val="0000FF"/>
                </a:solidFill>
              </a:rPr>
              <a:t>	 - greater than </a:t>
            </a:r>
            <a:r>
              <a:rPr lang="en-US" altLang="en-US" i="1" dirty="0">
                <a:solidFill>
                  <a:srgbClr val="0000FF"/>
                </a:solidFill>
              </a:rPr>
              <a:t>x</a:t>
            </a:r>
            <a:r>
              <a:rPr lang="en-US" altLang="en-US" dirty="0">
                <a:solidFill>
                  <a:srgbClr val="0000FF"/>
                </a:solidFill>
              </a:rPr>
              <a:t>'s parent, but they can't both be its right child</a:t>
            </a:r>
            <a:endParaRPr lang="en-US" altLang="en-US" dirty="0"/>
          </a:p>
          <a:p>
            <a:pPr lvl="1">
              <a:spcBef>
                <a:spcPct val="20000"/>
              </a:spcBef>
            </a:pPr>
            <a:r>
              <a:rPr lang="en-US" altLang="en-US"/>
              <a:t>instead, we leave </a:t>
            </a:r>
            <a:r>
              <a:rPr lang="en-US" altLang="en-US" i="1"/>
              <a:t>x's </a:t>
            </a:r>
            <a:r>
              <a:rPr lang="en-US" altLang="en-US"/>
              <a:t>node where it is, and we replace its </a:t>
            </a:r>
            <a:br>
              <a:rPr lang="en-US" altLang="en-US"/>
            </a:br>
            <a:r>
              <a:rPr lang="en-US" altLang="en-US"/>
              <a:t>key and data with those from another node</a:t>
            </a:r>
            <a:endParaRPr lang="en-US" altLang="en-US" sz="2400" dirty="0"/>
          </a:p>
          <a:p>
            <a:pPr marL="1139825" lvl="2" indent="-225425">
              <a:spcBef>
                <a:spcPts val="500"/>
              </a:spcBef>
              <a:buFontTx/>
              <a:buChar char="•"/>
            </a:pPr>
            <a:r>
              <a:rPr lang="en-US" altLang="en-US" sz="2200" dirty="0"/>
              <a:t>the replacement must maintain the search-tree inequalities</a:t>
            </a:r>
          </a:p>
          <a:p>
            <a:pPr marL="171450" indent="0">
              <a:spcBef>
                <a:spcPts val="500"/>
              </a:spcBef>
              <a:buNone/>
            </a:pPr>
            <a:br>
              <a:rPr lang="en-US" altLang="en-US" sz="1000" dirty="0"/>
            </a:br>
            <a:r>
              <a:rPr lang="en-US" altLang="en-US" dirty="0"/>
              <a:t>	ex: </a:t>
            </a:r>
            <a:br>
              <a:rPr lang="en-US" altLang="en-US" dirty="0"/>
            </a:br>
            <a:r>
              <a:rPr lang="en-US" altLang="en-US" dirty="0"/>
              <a:t>	delete 12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584711" y="4035426"/>
            <a:ext cx="37274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two options: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largest in left subtree</a:t>
            </a:r>
          </a:p>
          <a:p>
            <a:pPr marL="685800" marR="0" lvl="1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everything else in </a:t>
            </a:r>
            <a:b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</a:b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left subtree is &lt; it</a:t>
            </a:r>
          </a:p>
        </p:txBody>
      </p:sp>
      <p:sp>
        <p:nvSpPr>
          <p:cNvPr id="61" name="Text Box 4"/>
          <p:cNvSpPr txBox="1">
            <a:spLocks noChangeArrowheads="1"/>
          </p:cNvSpPr>
          <p:nvPr/>
        </p:nvSpPr>
        <p:spPr bwMode="auto">
          <a:xfrm>
            <a:off x="3324225" y="4141789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26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2" name="Oval 5"/>
          <p:cNvSpPr>
            <a:spLocks noChangeArrowheads="1"/>
          </p:cNvSpPr>
          <p:nvPr/>
        </p:nvSpPr>
        <p:spPr bwMode="auto">
          <a:xfrm>
            <a:off x="3359150" y="4087814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3" name="Text Box 6"/>
          <p:cNvSpPr txBox="1">
            <a:spLocks noChangeArrowheads="1"/>
          </p:cNvSpPr>
          <p:nvPr/>
        </p:nvSpPr>
        <p:spPr bwMode="auto">
          <a:xfrm>
            <a:off x="2532981" y="4783139"/>
            <a:ext cx="552450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12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4" name="Oval 7"/>
          <p:cNvSpPr>
            <a:spLocks noChangeArrowheads="1"/>
          </p:cNvSpPr>
          <p:nvPr/>
        </p:nvSpPr>
        <p:spPr bwMode="auto">
          <a:xfrm>
            <a:off x="2574256" y="4754564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5" name="Text Box 8"/>
          <p:cNvSpPr txBox="1">
            <a:spLocks noChangeArrowheads="1"/>
          </p:cNvSpPr>
          <p:nvPr/>
        </p:nvSpPr>
        <p:spPr bwMode="auto">
          <a:xfrm>
            <a:off x="4053928" y="4749503"/>
            <a:ext cx="554037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6" name="Oval 9"/>
          <p:cNvSpPr>
            <a:spLocks noChangeArrowheads="1"/>
          </p:cNvSpPr>
          <p:nvPr/>
        </p:nvSpPr>
        <p:spPr bwMode="auto">
          <a:xfrm>
            <a:off x="4093615" y="4701878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7" name="Text Box 10"/>
          <p:cNvSpPr txBox="1">
            <a:spLocks noChangeArrowheads="1"/>
          </p:cNvSpPr>
          <p:nvPr/>
        </p:nvSpPr>
        <p:spPr bwMode="auto">
          <a:xfrm>
            <a:off x="1721214" y="5500689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8" name="Oval 11"/>
          <p:cNvSpPr>
            <a:spLocks noChangeArrowheads="1"/>
          </p:cNvSpPr>
          <p:nvPr/>
        </p:nvSpPr>
        <p:spPr bwMode="auto">
          <a:xfrm>
            <a:off x="1762489" y="5465764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9" name="Text Box 12"/>
          <p:cNvSpPr txBox="1">
            <a:spLocks noChangeArrowheads="1"/>
          </p:cNvSpPr>
          <p:nvPr/>
        </p:nvSpPr>
        <p:spPr bwMode="auto">
          <a:xfrm>
            <a:off x="3302000" y="5476876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0" name="Oval 13"/>
          <p:cNvSpPr>
            <a:spLocks noChangeArrowheads="1"/>
          </p:cNvSpPr>
          <p:nvPr/>
        </p:nvSpPr>
        <p:spPr bwMode="auto">
          <a:xfrm>
            <a:off x="3344864" y="5441358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1" name="Text Box 14"/>
          <p:cNvSpPr txBox="1">
            <a:spLocks noChangeArrowheads="1"/>
          </p:cNvSpPr>
          <p:nvPr/>
        </p:nvSpPr>
        <p:spPr bwMode="auto">
          <a:xfrm>
            <a:off x="4590503" y="5476578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38</a:t>
            </a:r>
          </a:p>
        </p:txBody>
      </p:sp>
      <p:sp>
        <p:nvSpPr>
          <p:cNvPr id="72" name="Oval 15"/>
          <p:cNvSpPr>
            <a:spLocks noChangeArrowheads="1"/>
          </p:cNvSpPr>
          <p:nvPr/>
        </p:nvSpPr>
        <p:spPr bwMode="auto">
          <a:xfrm>
            <a:off x="4619078" y="5433716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3" name="Text Box 16"/>
          <p:cNvSpPr txBox="1">
            <a:spLocks noChangeArrowheads="1"/>
          </p:cNvSpPr>
          <p:nvPr/>
        </p:nvSpPr>
        <p:spPr bwMode="auto">
          <a:xfrm>
            <a:off x="2154817" y="6272214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4" name="Oval 17"/>
          <p:cNvSpPr>
            <a:spLocks noChangeArrowheads="1"/>
          </p:cNvSpPr>
          <p:nvPr/>
        </p:nvSpPr>
        <p:spPr bwMode="auto">
          <a:xfrm>
            <a:off x="2188154" y="6229351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5" name="Line 18"/>
          <p:cNvSpPr>
            <a:spLocks noChangeShapeType="1"/>
          </p:cNvSpPr>
          <p:nvPr/>
        </p:nvSpPr>
        <p:spPr bwMode="auto">
          <a:xfrm flipH="1">
            <a:off x="2955255" y="4427539"/>
            <a:ext cx="446951" cy="3571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" name="Line 19"/>
          <p:cNvSpPr>
            <a:spLocks noChangeShapeType="1"/>
          </p:cNvSpPr>
          <p:nvPr/>
        </p:nvSpPr>
        <p:spPr bwMode="auto">
          <a:xfrm>
            <a:off x="3825876" y="4410772"/>
            <a:ext cx="355423" cy="333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7" name="Line 20"/>
          <p:cNvSpPr>
            <a:spLocks noChangeShapeType="1"/>
          </p:cNvSpPr>
          <p:nvPr/>
        </p:nvSpPr>
        <p:spPr bwMode="auto">
          <a:xfrm flipH="1">
            <a:off x="2038260" y="5122566"/>
            <a:ext cx="581146" cy="35272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9" name="Line 22"/>
          <p:cNvSpPr>
            <a:spLocks noChangeShapeType="1"/>
          </p:cNvSpPr>
          <p:nvPr/>
        </p:nvSpPr>
        <p:spPr bwMode="auto">
          <a:xfrm>
            <a:off x="4480965" y="5103516"/>
            <a:ext cx="379413" cy="334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0" name="Line 23"/>
          <p:cNvSpPr>
            <a:spLocks noChangeShapeType="1"/>
          </p:cNvSpPr>
          <p:nvPr/>
        </p:nvSpPr>
        <p:spPr bwMode="auto">
          <a:xfrm>
            <a:off x="2142118" y="5875339"/>
            <a:ext cx="287336" cy="358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1" name="Text Box 24"/>
          <p:cNvSpPr txBox="1">
            <a:spLocks noChangeArrowheads="1"/>
          </p:cNvSpPr>
          <p:nvPr/>
        </p:nvSpPr>
        <p:spPr bwMode="auto">
          <a:xfrm>
            <a:off x="3849688" y="6251576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20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2" name="Oval 25"/>
          <p:cNvSpPr>
            <a:spLocks noChangeArrowheads="1"/>
          </p:cNvSpPr>
          <p:nvPr/>
        </p:nvSpPr>
        <p:spPr bwMode="auto">
          <a:xfrm>
            <a:off x="3878263" y="6223001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3" name="Line 26"/>
          <p:cNvSpPr>
            <a:spLocks noChangeShapeType="1"/>
          </p:cNvSpPr>
          <p:nvPr/>
        </p:nvSpPr>
        <p:spPr bwMode="auto">
          <a:xfrm>
            <a:off x="3725863" y="5857876"/>
            <a:ext cx="300038" cy="3746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4" name="Text Box 24"/>
          <p:cNvSpPr txBox="1">
            <a:spLocks noChangeArrowheads="1"/>
          </p:cNvSpPr>
          <p:nvPr/>
        </p:nvSpPr>
        <p:spPr bwMode="auto">
          <a:xfrm>
            <a:off x="2916238" y="6251576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15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5" name="Oval 25"/>
          <p:cNvSpPr>
            <a:spLocks noChangeArrowheads="1"/>
          </p:cNvSpPr>
          <p:nvPr/>
        </p:nvSpPr>
        <p:spPr bwMode="auto">
          <a:xfrm>
            <a:off x="2957513" y="6223001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6" name="Line 26"/>
          <p:cNvSpPr>
            <a:spLocks noChangeShapeType="1"/>
          </p:cNvSpPr>
          <p:nvPr/>
        </p:nvSpPr>
        <p:spPr bwMode="auto">
          <a:xfrm flipH="1">
            <a:off x="3257550" y="5857876"/>
            <a:ext cx="209550" cy="36929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7" name="Text Box 24"/>
          <p:cNvSpPr txBox="1">
            <a:spLocks noChangeArrowheads="1"/>
          </p:cNvSpPr>
          <p:nvPr/>
        </p:nvSpPr>
        <p:spPr bwMode="auto">
          <a:xfrm>
            <a:off x="1265238" y="6251576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8" name="Oval 25"/>
          <p:cNvSpPr>
            <a:spLocks noChangeArrowheads="1"/>
          </p:cNvSpPr>
          <p:nvPr/>
        </p:nvSpPr>
        <p:spPr bwMode="auto">
          <a:xfrm>
            <a:off x="1293813" y="6223001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9" name="Line 26"/>
          <p:cNvSpPr>
            <a:spLocks noChangeShapeType="1"/>
          </p:cNvSpPr>
          <p:nvPr/>
        </p:nvSpPr>
        <p:spPr bwMode="auto">
          <a:xfrm flipH="1">
            <a:off x="1593848" y="5857876"/>
            <a:ext cx="260932" cy="36929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0" name="Oval 13"/>
          <p:cNvSpPr>
            <a:spLocks noChangeArrowheads="1"/>
          </p:cNvSpPr>
          <p:nvPr/>
        </p:nvSpPr>
        <p:spPr bwMode="auto">
          <a:xfrm>
            <a:off x="2187575" y="6235702"/>
            <a:ext cx="481012" cy="452437"/>
          </a:xfrm>
          <a:prstGeom prst="ellipse">
            <a:avLst/>
          </a:prstGeom>
          <a:noFill/>
          <a:ln w="28575">
            <a:solidFill>
              <a:srgbClr val="CC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2" name="Line 21"/>
          <p:cNvSpPr>
            <a:spLocks noChangeShapeType="1"/>
          </p:cNvSpPr>
          <p:nvPr/>
        </p:nvSpPr>
        <p:spPr bwMode="auto">
          <a:xfrm>
            <a:off x="3006542" y="5111751"/>
            <a:ext cx="466239" cy="35342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209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 dirty="0"/>
              <a:t>Recall: A Binary Tree Using Linked Nodes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  <a:defRPr/>
            </a:pPr>
            <a:r>
              <a:rPr lang="en-US" altLang="en-US" sz="1800" dirty="0">
                <a:latin typeface="Lucida Console" pitchFamily="49" charset="0"/>
              </a:rPr>
              <a:t>  public class </a:t>
            </a:r>
            <a:r>
              <a:rPr lang="en-US" altLang="en-US" sz="1800" dirty="0" err="1">
                <a:latin typeface="Lucida Console" pitchFamily="49" charset="0"/>
              </a:rPr>
              <a:t>LinkedTree</a:t>
            </a:r>
            <a:r>
              <a:rPr lang="en-US" altLang="en-US" sz="1800" dirty="0">
                <a:latin typeface="Lucida Console" pitchFamily="49" charset="0"/>
              </a:rPr>
              <a:t> {</a:t>
            </a:r>
          </a:p>
          <a:p>
            <a:pPr>
              <a:spcBef>
                <a:spcPct val="0"/>
              </a:spcBef>
              <a:buFont typeface="Times New Roman" panose="02020603050405020304" pitchFamily="18" charset="0"/>
              <a:buNone/>
              <a:defRPr/>
            </a:pP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</a:rPr>
              <a:t>      </a:t>
            </a:r>
            <a:r>
              <a:rPr lang="en-US" altLang="en-US" sz="1800" dirty="0">
                <a:solidFill>
                  <a:schemeClr val="tx1"/>
                </a:solidFill>
                <a:latin typeface="Lucida Console" pitchFamily="49" charset="0"/>
              </a:rPr>
              <a:t>private class Node {</a:t>
            </a:r>
          </a:p>
          <a:p>
            <a:pPr>
              <a:spcBef>
                <a:spcPct val="0"/>
              </a:spcBef>
              <a:buFont typeface="Times New Roman" panose="02020603050405020304" pitchFamily="18" charset="0"/>
              <a:buNone/>
              <a:defRPr/>
            </a:pPr>
            <a:r>
              <a:rPr lang="en-US" altLang="en-US" sz="1800" dirty="0">
                <a:solidFill>
                  <a:schemeClr val="tx1"/>
                </a:solidFill>
                <a:latin typeface="Lucida Console" pitchFamily="49" charset="0"/>
              </a:rPr>
              <a:t>          private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itchFamily="49" charset="0"/>
              </a:rPr>
              <a:t>int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altLang="en-US" sz="1800" b="1" dirty="0">
                <a:solidFill>
                  <a:srgbClr val="FF0000"/>
                </a:solidFill>
                <a:latin typeface="Lucida Console" pitchFamily="49" charset="0"/>
              </a:rPr>
              <a:t>key</a:t>
            </a:r>
            <a:r>
              <a:rPr lang="en-US" altLang="en-US" sz="1800" dirty="0">
                <a:solidFill>
                  <a:schemeClr val="tx1"/>
                </a:solidFill>
                <a:latin typeface="Lucida Console" pitchFamily="49" charset="0"/>
              </a:rPr>
              <a:t>;      </a:t>
            </a:r>
          </a:p>
          <a:p>
            <a:pPr>
              <a:spcBef>
                <a:spcPct val="0"/>
              </a:spcBef>
              <a:buFont typeface="Times New Roman" panose="02020603050405020304" pitchFamily="18" charset="0"/>
              <a:buNone/>
              <a:defRPr/>
            </a:pPr>
            <a:r>
              <a:rPr lang="en-US" altLang="en-US" sz="1800" dirty="0">
                <a:solidFill>
                  <a:schemeClr val="tx1"/>
                </a:solidFill>
                <a:latin typeface="Lucida Console" pitchFamily="49" charset="0"/>
              </a:rPr>
              <a:t>          private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itchFamily="49" charset="0"/>
              </a:rPr>
              <a:t>LLList</a:t>
            </a:r>
            <a:r>
              <a:rPr lang="en-US" altLang="en-US" sz="1800" dirty="0">
                <a:solidFill>
                  <a:schemeClr val="tx1"/>
                </a:solidFill>
                <a:latin typeface="Lucida Console" pitchFamily="49" charset="0"/>
              </a:rPr>
              <a:t> data;  	</a:t>
            </a:r>
          </a:p>
          <a:p>
            <a:pPr>
              <a:spcBef>
                <a:spcPct val="0"/>
              </a:spcBef>
              <a:buFont typeface="Times New Roman" panose="02020603050405020304" pitchFamily="18" charset="0"/>
              <a:buNone/>
              <a:defRPr/>
            </a:pPr>
            <a:r>
              <a:rPr lang="en-US" altLang="en-US" sz="1800" dirty="0">
                <a:solidFill>
                  <a:schemeClr val="tx1"/>
                </a:solidFill>
                <a:latin typeface="Lucida Console" pitchFamily="49" charset="0"/>
              </a:rPr>
              <a:t>          private Node </a:t>
            </a:r>
            <a:r>
              <a:rPr lang="en-US" altLang="en-US" sz="1800" b="1" dirty="0">
                <a:solidFill>
                  <a:srgbClr val="008000"/>
                </a:solidFill>
                <a:latin typeface="Lucida Console" pitchFamily="49" charset="0"/>
              </a:rPr>
              <a:t>left</a:t>
            </a:r>
            <a:r>
              <a:rPr lang="en-US" altLang="en-US" sz="1800" dirty="0">
                <a:solidFill>
                  <a:schemeClr val="tx1"/>
                </a:solidFill>
                <a:latin typeface="Lucida Console" pitchFamily="49" charset="0"/>
              </a:rPr>
              <a:t>;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</a:rPr>
              <a:t> 		</a:t>
            </a:r>
          </a:p>
          <a:p>
            <a:pPr>
              <a:spcBef>
                <a:spcPct val="0"/>
              </a:spcBef>
              <a:buFont typeface="Times New Roman" panose="02020603050405020304" pitchFamily="18" charset="0"/>
              <a:buNone/>
              <a:defRPr/>
            </a:pP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</a:rPr>
              <a:t>          </a:t>
            </a:r>
            <a:r>
              <a:rPr lang="en-US" altLang="en-US" sz="1800" dirty="0">
                <a:solidFill>
                  <a:schemeClr val="tx1"/>
                </a:solidFill>
                <a:latin typeface="Lucida Console" pitchFamily="49" charset="0"/>
              </a:rPr>
              <a:t>private Node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altLang="en-US" sz="1800" b="1" dirty="0">
                <a:solidFill>
                  <a:srgbClr val="CC0099"/>
                </a:solidFill>
                <a:latin typeface="Lucida Console" pitchFamily="49" charset="0"/>
              </a:rPr>
              <a:t>right</a:t>
            </a:r>
            <a:r>
              <a:rPr lang="en-US" altLang="en-US" sz="1800" dirty="0">
                <a:solidFill>
                  <a:schemeClr val="tx1"/>
                </a:solidFill>
                <a:latin typeface="Lucida Console" pitchFamily="49" charset="0"/>
              </a:rPr>
              <a:t>;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</a:rPr>
              <a:t>		</a:t>
            </a:r>
          </a:p>
          <a:p>
            <a:pPr>
              <a:lnSpc>
                <a:spcPct val="50000"/>
              </a:lnSpc>
              <a:spcBef>
                <a:spcPct val="0"/>
              </a:spcBef>
              <a:buFont typeface="Times New Roman" panose="02020603050405020304" pitchFamily="18" charset="0"/>
              <a:buNone/>
              <a:defRPr/>
            </a:pPr>
            <a:r>
              <a:rPr lang="en-US" altLang="en-US" sz="1800" dirty="0">
                <a:solidFill>
                  <a:schemeClr val="tx1"/>
                </a:solidFill>
                <a:latin typeface="Lucida Console" pitchFamily="49" charset="0"/>
              </a:rPr>
              <a:t>          …</a:t>
            </a:r>
          </a:p>
          <a:p>
            <a:pPr>
              <a:spcBef>
                <a:spcPct val="0"/>
              </a:spcBef>
              <a:buFont typeface="Times New Roman" panose="02020603050405020304" pitchFamily="18" charset="0"/>
              <a:buNone/>
              <a:defRPr/>
            </a:pPr>
            <a:r>
              <a:rPr lang="en-US" altLang="en-US" sz="1800" dirty="0">
                <a:solidFill>
                  <a:schemeClr val="tx1"/>
                </a:solidFill>
                <a:latin typeface="Lucida Console" pitchFamily="49" charset="0"/>
              </a:rPr>
              <a:t>      }</a:t>
            </a:r>
          </a:p>
          <a:p>
            <a:pPr>
              <a:lnSpc>
                <a:spcPct val="50000"/>
              </a:lnSpc>
              <a:spcBef>
                <a:spcPct val="0"/>
              </a:spcBef>
              <a:buFont typeface="Times New Roman" panose="02020603050405020304" pitchFamily="18" charset="0"/>
              <a:buNone/>
              <a:defRPr/>
            </a:pPr>
            <a:endParaRPr lang="en-US" altLang="en-US" sz="1800" dirty="0">
              <a:latin typeface="Lucida Console" pitchFamily="49" charset="0"/>
            </a:endParaRPr>
          </a:p>
          <a:p>
            <a:pPr>
              <a:spcBef>
                <a:spcPct val="0"/>
              </a:spcBef>
              <a:buFont typeface="Times New Roman" panose="02020603050405020304" pitchFamily="18" charset="0"/>
              <a:buNone/>
              <a:defRPr/>
            </a:pPr>
            <a:r>
              <a:rPr lang="en-US" altLang="en-US" sz="1800" dirty="0">
                <a:latin typeface="Lucida Console" pitchFamily="49" charset="0"/>
              </a:rPr>
              <a:t>      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</a:rPr>
              <a:t>private Node root;</a:t>
            </a:r>
          </a:p>
          <a:p>
            <a:pPr>
              <a:lnSpc>
                <a:spcPct val="50000"/>
              </a:lnSpc>
              <a:spcBef>
                <a:spcPct val="0"/>
              </a:spcBef>
              <a:buFont typeface="Times New Roman" panose="02020603050405020304" pitchFamily="18" charset="0"/>
              <a:buNone/>
              <a:defRPr/>
            </a:pPr>
            <a:r>
              <a:rPr lang="en-US" altLang="en-US" sz="1800" dirty="0">
                <a:latin typeface="Lucida Console" pitchFamily="49" charset="0"/>
              </a:rPr>
              <a:t>      …</a:t>
            </a:r>
          </a:p>
          <a:p>
            <a:pPr>
              <a:spcBef>
                <a:spcPct val="0"/>
              </a:spcBef>
              <a:buFont typeface="Times New Roman" panose="02020603050405020304" pitchFamily="18" charset="0"/>
              <a:buNone/>
              <a:defRPr/>
            </a:pPr>
            <a:r>
              <a:rPr lang="en-US" altLang="en-US" sz="1800" dirty="0">
                <a:latin typeface="Lucida Console" pitchFamily="49" charset="0"/>
              </a:rPr>
              <a:t>  }</a:t>
            </a:r>
            <a:endParaRPr lang="en-US" altLang="en-US" sz="2400" dirty="0"/>
          </a:p>
          <a:p>
            <a:pPr>
              <a:defRPr/>
            </a:pPr>
            <a:endParaRPr lang="en-US" altLang="en-US" sz="2400" dirty="0"/>
          </a:p>
          <a:p>
            <a:pPr>
              <a:defRPr/>
            </a:pPr>
            <a:endParaRPr lang="en-US" altLang="en-US" sz="2400" dirty="0"/>
          </a:p>
          <a:p>
            <a:pPr>
              <a:defRPr/>
            </a:pPr>
            <a:endParaRPr lang="en-US" altLang="en-US" sz="2400" dirty="0"/>
          </a:p>
          <a:p>
            <a:pPr>
              <a:buFont typeface="Times New Roman" panose="02020603050405020304" pitchFamily="18" charset="0"/>
              <a:buNone/>
              <a:defRPr/>
            </a:pPr>
            <a:endParaRPr lang="en-US" altLang="en-US" sz="2400" dirty="0"/>
          </a:p>
          <a:p>
            <a:pPr marL="0" indent="0">
              <a:spcBef>
                <a:spcPts val="3600"/>
              </a:spcBef>
              <a:buFont typeface="Times New Roman" panose="02020603050405020304" pitchFamily="18" charset="0"/>
              <a:buNone/>
              <a:defRPr/>
            </a:pPr>
            <a:endParaRPr lang="en-US" altLang="en-US" sz="1800" dirty="0">
              <a:latin typeface="Lucida Console" pitchFamily="49" charset="0"/>
            </a:endParaRP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1356366" y="4059540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26</a:t>
            </a:r>
          </a:p>
        </p:txBody>
      </p:sp>
      <p:sp>
        <p:nvSpPr>
          <p:cNvPr id="18" name="Oval 13"/>
          <p:cNvSpPr>
            <a:spLocks noChangeArrowheads="1"/>
          </p:cNvSpPr>
          <p:nvPr/>
        </p:nvSpPr>
        <p:spPr bwMode="auto">
          <a:xfrm>
            <a:off x="1399228" y="4030965"/>
            <a:ext cx="481013" cy="452438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945203" y="4764390"/>
            <a:ext cx="552450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12</a:t>
            </a:r>
          </a:p>
        </p:txBody>
      </p:sp>
      <p:sp>
        <p:nvSpPr>
          <p:cNvPr id="20" name="Oval 15"/>
          <p:cNvSpPr>
            <a:spLocks noChangeArrowheads="1"/>
          </p:cNvSpPr>
          <p:nvPr/>
        </p:nvSpPr>
        <p:spPr bwMode="auto">
          <a:xfrm>
            <a:off x="986478" y="4735815"/>
            <a:ext cx="481013" cy="452438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1877066" y="4769153"/>
            <a:ext cx="554037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32</a:t>
            </a:r>
          </a:p>
        </p:txBody>
      </p:sp>
      <p:sp>
        <p:nvSpPr>
          <p:cNvPr id="22" name="Oval 17"/>
          <p:cNvSpPr>
            <a:spLocks noChangeArrowheads="1"/>
          </p:cNvSpPr>
          <p:nvPr/>
        </p:nvSpPr>
        <p:spPr bwMode="auto">
          <a:xfrm>
            <a:off x="1910403" y="4721528"/>
            <a:ext cx="481013" cy="452437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549916" y="5481940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4</a:t>
            </a:r>
          </a:p>
        </p:txBody>
      </p:sp>
      <p:sp>
        <p:nvSpPr>
          <p:cNvPr id="24" name="Oval 19"/>
          <p:cNvSpPr>
            <a:spLocks noChangeArrowheads="1"/>
          </p:cNvSpPr>
          <p:nvPr/>
        </p:nvSpPr>
        <p:spPr bwMode="auto">
          <a:xfrm>
            <a:off x="589603" y="5453365"/>
            <a:ext cx="481013" cy="452438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5" name="Text Box 20"/>
          <p:cNvSpPr txBox="1">
            <a:spLocks noChangeArrowheads="1"/>
          </p:cNvSpPr>
          <p:nvPr/>
        </p:nvSpPr>
        <p:spPr bwMode="auto">
          <a:xfrm>
            <a:off x="1342078" y="5496228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18</a:t>
            </a:r>
          </a:p>
        </p:txBody>
      </p:sp>
      <p:sp>
        <p:nvSpPr>
          <p:cNvPr id="26" name="Oval 21"/>
          <p:cNvSpPr>
            <a:spLocks noChangeArrowheads="1"/>
          </p:cNvSpPr>
          <p:nvPr/>
        </p:nvSpPr>
        <p:spPr bwMode="auto">
          <a:xfrm>
            <a:off x="1384941" y="5453365"/>
            <a:ext cx="481012" cy="452438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7" name="Text Box 22"/>
          <p:cNvSpPr txBox="1">
            <a:spLocks noChangeArrowheads="1"/>
          </p:cNvSpPr>
          <p:nvPr/>
        </p:nvSpPr>
        <p:spPr bwMode="auto">
          <a:xfrm>
            <a:off x="2408878" y="5483528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38</a:t>
            </a:r>
          </a:p>
        </p:txBody>
      </p:sp>
      <p:sp>
        <p:nvSpPr>
          <p:cNvPr id="28" name="Oval 23"/>
          <p:cNvSpPr>
            <a:spLocks noChangeArrowheads="1"/>
          </p:cNvSpPr>
          <p:nvPr/>
        </p:nvSpPr>
        <p:spPr bwMode="auto">
          <a:xfrm>
            <a:off x="2435866" y="5453365"/>
            <a:ext cx="481012" cy="452438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9" name="Line 24"/>
          <p:cNvSpPr>
            <a:spLocks noChangeShapeType="1"/>
          </p:cNvSpPr>
          <p:nvPr/>
        </p:nvSpPr>
        <p:spPr bwMode="auto">
          <a:xfrm flipH="1">
            <a:off x="1227778" y="4443715"/>
            <a:ext cx="265113" cy="2968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>
            <a:off x="1805628" y="4423078"/>
            <a:ext cx="341313" cy="298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 flipH="1">
            <a:off x="830903" y="5132690"/>
            <a:ext cx="227013" cy="3254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27"/>
          <p:cNvSpPr>
            <a:spLocks noChangeShapeType="1"/>
          </p:cNvSpPr>
          <p:nvPr/>
        </p:nvSpPr>
        <p:spPr bwMode="auto">
          <a:xfrm>
            <a:off x="1389703" y="5132690"/>
            <a:ext cx="227013" cy="3254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28"/>
          <p:cNvSpPr>
            <a:spLocks noChangeShapeType="1"/>
          </p:cNvSpPr>
          <p:nvPr/>
        </p:nvSpPr>
        <p:spPr bwMode="auto">
          <a:xfrm>
            <a:off x="2297753" y="5123165"/>
            <a:ext cx="379413" cy="3349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Text Box 29"/>
          <p:cNvSpPr txBox="1">
            <a:spLocks noChangeArrowheads="1"/>
          </p:cNvSpPr>
          <p:nvPr/>
        </p:nvSpPr>
        <p:spPr bwMode="auto">
          <a:xfrm>
            <a:off x="959491" y="6242353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7</a:t>
            </a:r>
          </a:p>
        </p:txBody>
      </p:sp>
      <p:sp>
        <p:nvSpPr>
          <p:cNvPr id="35" name="Oval 30"/>
          <p:cNvSpPr>
            <a:spLocks noChangeArrowheads="1"/>
          </p:cNvSpPr>
          <p:nvPr/>
        </p:nvSpPr>
        <p:spPr bwMode="auto">
          <a:xfrm>
            <a:off x="980128" y="6186790"/>
            <a:ext cx="481013" cy="452438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36" name="Line 31"/>
          <p:cNvSpPr>
            <a:spLocks noChangeShapeType="1"/>
          </p:cNvSpPr>
          <p:nvPr/>
        </p:nvSpPr>
        <p:spPr bwMode="auto">
          <a:xfrm>
            <a:off x="956316" y="5866115"/>
            <a:ext cx="265112" cy="3254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9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406237"/>
              </p:ext>
            </p:extLst>
          </p:nvPr>
        </p:nvGraphicFramePr>
        <p:xfrm>
          <a:off x="6988668" y="4061480"/>
          <a:ext cx="918320" cy="647167"/>
        </p:xfrm>
        <a:graphic>
          <a:graphicData uri="http://schemas.openxmlformats.org/drawingml/2006/table">
            <a:tbl>
              <a:tblPr/>
              <a:tblGrid>
                <a:gridCol w="460286">
                  <a:extLst>
                    <a:ext uri="{9D8B030D-6E8A-4147-A177-3AD203B41FA5}">
                      <a16:colId xmlns:a16="http://schemas.microsoft.com/office/drawing/2014/main" val="3154095502"/>
                    </a:ext>
                  </a:extLst>
                </a:gridCol>
                <a:gridCol w="458034">
                  <a:extLst>
                    <a:ext uri="{9D8B030D-6E8A-4147-A177-3AD203B41FA5}">
                      <a16:colId xmlns:a16="http://schemas.microsoft.com/office/drawing/2014/main" val="2327845374"/>
                    </a:ext>
                  </a:extLst>
                </a:gridCol>
              </a:tblGrid>
              <a:tr h="318969">
                <a:tc gridSpan="2">
                  <a:txBody>
                    <a:bodyPr/>
                    <a:lstStyle>
                      <a:lvl1pPr algn="l" defTabSz="447675">
                        <a:spcBef>
                          <a:spcPts val="1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1pPr>
                      <a:lvl2pPr algn="l" defTabSz="447675">
                        <a:spcBef>
                          <a:spcPts val="525"/>
                        </a:spcBef>
                        <a:buClr>
                          <a:srgbClr val="000000"/>
                        </a:buClr>
                        <a:buSzPct val="100000"/>
                        <a:buFont typeface="Helvetica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2pPr>
                      <a:lvl3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3pPr>
                      <a:lvl4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Helvetica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4pPr>
                      <a:lvl5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5pPr>
                      <a:lvl6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6pPr>
                      <a:lvl7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7pPr>
                      <a:lvl8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8pPr>
                      <a:lvl9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ucida Console" panose="020B0609040504020204" pitchFamily="49" charset="0"/>
                        </a:rPr>
                        <a:t>32</a:t>
                      </a:r>
                    </a:p>
                  </a:txBody>
                  <a:tcPr marL="0" marR="0" marT="26939" marB="2693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623360"/>
                  </a:ext>
                </a:extLst>
              </a:tr>
              <a:tr h="318969">
                <a:tc>
                  <a:txBody>
                    <a:bodyPr/>
                    <a:lstStyle>
                      <a:lvl1pPr algn="l" defTabSz="447675">
                        <a:spcBef>
                          <a:spcPts val="1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1pPr>
                      <a:lvl2pPr algn="l" defTabSz="447675">
                        <a:spcBef>
                          <a:spcPts val="525"/>
                        </a:spcBef>
                        <a:buClr>
                          <a:srgbClr val="000000"/>
                        </a:buClr>
                        <a:buSzPct val="100000"/>
                        <a:buFont typeface="Helvetica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2pPr>
                      <a:lvl3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3pPr>
                      <a:lvl4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Helvetica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4pPr>
                      <a:lvl5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5pPr>
                      <a:lvl6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6pPr>
                      <a:lvl7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7pPr>
                      <a:lvl8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8pPr>
                      <a:lvl9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anose="020B0609040504020204" pitchFamily="49" charset="0"/>
                        </a:rPr>
                        <a:t>null</a:t>
                      </a:r>
                    </a:p>
                  </a:txBody>
                  <a:tcPr marL="0" marR="0" marT="26939" marB="2693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447675">
                        <a:spcBef>
                          <a:spcPts val="1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1pPr>
                      <a:lvl2pPr algn="l" defTabSz="447675">
                        <a:spcBef>
                          <a:spcPts val="525"/>
                        </a:spcBef>
                        <a:buClr>
                          <a:srgbClr val="000000"/>
                        </a:buClr>
                        <a:buSzPct val="100000"/>
                        <a:buFont typeface="Helvetica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2pPr>
                      <a:lvl3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3pPr>
                      <a:lvl4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Helvetica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4pPr>
                      <a:lvl5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5pPr>
                      <a:lvl6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6pPr>
                      <a:lvl7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7pPr>
                      <a:lvl8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8pPr>
                      <a:lvl9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US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0" marR="0" marT="26939" marB="26939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8431654"/>
                  </a:ext>
                </a:extLst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 bwMode="auto">
          <a:xfrm flipH="1">
            <a:off x="6029057" y="3562597"/>
            <a:ext cx="561748" cy="49888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Arrow Connector 45"/>
          <p:cNvCxnSpPr>
            <a:endCxn id="39" idx="0"/>
          </p:cNvCxnSpPr>
          <p:nvPr/>
        </p:nvCxnSpPr>
        <p:spPr bwMode="auto">
          <a:xfrm>
            <a:off x="6935187" y="3562597"/>
            <a:ext cx="512641" cy="49888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C0099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Arrow Connector 47"/>
          <p:cNvCxnSpPr/>
          <p:nvPr/>
        </p:nvCxnSpPr>
        <p:spPr bwMode="auto">
          <a:xfrm flipH="1">
            <a:off x="5290808" y="4558145"/>
            <a:ext cx="561748" cy="49888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Arrow Connector 48"/>
          <p:cNvCxnSpPr/>
          <p:nvPr/>
        </p:nvCxnSpPr>
        <p:spPr bwMode="auto">
          <a:xfrm>
            <a:off x="6196938" y="4558145"/>
            <a:ext cx="393867" cy="49888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C0099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Arrow Connector 50"/>
          <p:cNvCxnSpPr/>
          <p:nvPr/>
        </p:nvCxnSpPr>
        <p:spPr bwMode="auto">
          <a:xfrm>
            <a:off x="7689272" y="4514948"/>
            <a:ext cx="754124" cy="54208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C0099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Arrow Connector 52"/>
          <p:cNvCxnSpPr/>
          <p:nvPr/>
        </p:nvCxnSpPr>
        <p:spPr bwMode="auto">
          <a:xfrm>
            <a:off x="5423062" y="5553693"/>
            <a:ext cx="366509" cy="54836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C0099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59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118756"/>
              </p:ext>
            </p:extLst>
          </p:nvPr>
        </p:nvGraphicFramePr>
        <p:xfrm>
          <a:off x="6318700" y="3081548"/>
          <a:ext cx="918320" cy="647167"/>
        </p:xfrm>
        <a:graphic>
          <a:graphicData uri="http://schemas.openxmlformats.org/drawingml/2006/table">
            <a:tbl>
              <a:tblPr/>
              <a:tblGrid>
                <a:gridCol w="460286">
                  <a:extLst>
                    <a:ext uri="{9D8B030D-6E8A-4147-A177-3AD203B41FA5}">
                      <a16:colId xmlns:a16="http://schemas.microsoft.com/office/drawing/2014/main" val="3154095502"/>
                    </a:ext>
                  </a:extLst>
                </a:gridCol>
                <a:gridCol w="458034">
                  <a:extLst>
                    <a:ext uri="{9D8B030D-6E8A-4147-A177-3AD203B41FA5}">
                      <a16:colId xmlns:a16="http://schemas.microsoft.com/office/drawing/2014/main" val="2327845374"/>
                    </a:ext>
                  </a:extLst>
                </a:gridCol>
              </a:tblGrid>
              <a:tr h="318969">
                <a:tc gridSpan="2">
                  <a:txBody>
                    <a:bodyPr/>
                    <a:lstStyle>
                      <a:lvl1pPr algn="l" defTabSz="447675">
                        <a:spcBef>
                          <a:spcPts val="1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1pPr>
                      <a:lvl2pPr algn="l" defTabSz="447675">
                        <a:spcBef>
                          <a:spcPts val="525"/>
                        </a:spcBef>
                        <a:buClr>
                          <a:srgbClr val="000000"/>
                        </a:buClr>
                        <a:buSzPct val="100000"/>
                        <a:buFont typeface="Helvetica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2pPr>
                      <a:lvl3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3pPr>
                      <a:lvl4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Helvetica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4pPr>
                      <a:lvl5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5pPr>
                      <a:lvl6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6pPr>
                      <a:lvl7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7pPr>
                      <a:lvl8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8pPr>
                      <a:lvl9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ucida Console" panose="020B0609040504020204" pitchFamily="49" charset="0"/>
                        </a:rPr>
                        <a:t>26</a:t>
                      </a:r>
                    </a:p>
                  </a:txBody>
                  <a:tcPr marL="0" marR="0" marT="26939" marB="2693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623360"/>
                  </a:ext>
                </a:extLst>
              </a:tr>
              <a:tr h="318969">
                <a:tc>
                  <a:txBody>
                    <a:bodyPr/>
                    <a:lstStyle>
                      <a:lvl1pPr algn="l" defTabSz="447675">
                        <a:spcBef>
                          <a:spcPts val="1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1pPr>
                      <a:lvl2pPr algn="l" defTabSz="447675">
                        <a:spcBef>
                          <a:spcPts val="525"/>
                        </a:spcBef>
                        <a:buClr>
                          <a:srgbClr val="000000"/>
                        </a:buClr>
                        <a:buSzPct val="100000"/>
                        <a:buFont typeface="Helvetica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2pPr>
                      <a:lvl3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3pPr>
                      <a:lvl4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Helvetica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4pPr>
                      <a:lvl5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5pPr>
                      <a:lvl6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6pPr>
                      <a:lvl7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7pPr>
                      <a:lvl8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8pPr>
                      <a:lvl9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0" marR="0" marT="26939" marB="2693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447675">
                        <a:spcBef>
                          <a:spcPts val="1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1pPr>
                      <a:lvl2pPr algn="l" defTabSz="447675">
                        <a:spcBef>
                          <a:spcPts val="525"/>
                        </a:spcBef>
                        <a:buClr>
                          <a:srgbClr val="000000"/>
                        </a:buClr>
                        <a:buSzPct val="100000"/>
                        <a:buFont typeface="Helvetica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2pPr>
                      <a:lvl3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3pPr>
                      <a:lvl4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Helvetica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4pPr>
                      <a:lvl5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5pPr>
                      <a:lvl6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6pPr>
                      <a:lvl7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7pPr>
                      <a:lvl8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8pPr>
                      <a:lvl9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US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0" marR="0" marT="26939" marB="26939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8431654"/>
                  </a:ext>
                </a:extLst>
              </a:tr>
            </a:tbl>
          </a:graphicData>
        </a:graphic>
      </p:graphicFrame>
      <p:graphicFrame>
        <p:nvGraphicFramePr>
          <p:cNvPr id="60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010871"/>
              </p:ext>
            </p:extLst>
          </p:nvPr>
        </p:nvGraphicFramePr>
        <p:xfrm>
          <a:off x="5551753" y="4061480"/>
          <a:ext cx="918320" cy="647167"/>
        </p:xfrm>
        <a:graphic>
          <a:graphicData uri="http://schemas.openxmlformats.org/drawingml/2006/table">
            <a:tbl>
              <a:tblPr/>
              <a:tblGrid>
                <a:gridCol w="460286">
                  <a:extLst>
                    <a:ext uri="{9D8B030D-6E8A-4147-A177-3AD203B41FA5}">
                      <a16:colId xmlns:a16="http://schemas.microsoft.com/office/drawing/2014/main" val="3154095502"/>
                    </a:ext>
                  </a:extLst>
                </a:gridCol>
                <a:gridCol w="458034">
                  <a:extLst>
                    <a:ext uri="{9D8B030D-6E8A-4147-A177-3AD203B41FA5}">
                      <a16:colId xmlns:a16="http://schemas.microsoft.com/office/drawing/2014/main" val="2327845374"/>
                    </a:ext>
                  </a:extLst>
                </a:gridCol>
              </a:tblGrid>
              <a:tr h="318969">
                <a:tc gridSpan="2">
                  <a:txBody>
                    <a:bodyPr/>
                    <a:lstStyle>
                      <a:lvl1pPr algn="l" defTabSz="447675">
                        <a:spcBef>
                          <a:spcPts val="1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1pPr>
                      <a:lvl2pPr algn="l" defTabSz="447675">
                        <a:spcBef>
                          <a:spcPts val="525"/>
                        </a:spcBef>
                        <a:buClr>
                          <a:srgbClr val="000000"/>
                        </a:buClr>
                        <a:buSzPct val="100000"/>
                        <a:buFont typeface="Helvetica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2pPr>
                      <a:lvl3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3pPr>
                      <a:lvl4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Helvetica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4pPr>
                      <a:lvl5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5pPr>
                      <a:lvl6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6pPr>
                      <a:lvl7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7pPr>
                      <a:lvl8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8pPr>
                      <a:lvl9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ucida Console" panose="020B0609040504020204" pitchFamily="49" charset="0"/>
                        </a:rPr>
                        <a:t>12</a:t>
                      </a:r>
                    </a:p>
                  </a:txBody>
                  <a:tcPr marL="0" marR="0" marT="26939" marB="2693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623360"/>
                  </a:ext>
                </a:extLst>
              </a:tr>
              <a:tr h="318969">
                <a:tc>
                  <a:txBody>
                    <a:bodyPr/>
                    <a:lstStyle>
                      <a:lvl1pPr algn="l" defTabSz="447675">
                        <a:spcBef>
                          <a:spcPts val="1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1pPr>
                      <a:lvl2pPr algn="l" defTabSz="447675">
                        <a:spcBef>
                          <a:spcPts val="525"/>
                        </a:spcBef>
                        <a:buClr>
                          <a:srgbClr val="000000"/>
                        </a:buClr>
                        <a:buSzPct val="100000"/>
                        <a:buFont typeface="Helvetica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2pPr>
                      <a:lvl3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3pPr>
                      <a:lvl4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Helvetica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4pPr>
                      <a:lvl5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5pPr>
                      <a:lvl6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6pPr>
                      <a:lvl7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7pPr>
                      <a:lvl8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8pPr>
                      <a:lvl9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0" marR="0" marT="26939" marB="2693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447675">
                        <a:spcBef>
                          <a:spcPts val="1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1pPr>
                      <a:lvl2pPr algn="l" defTabSz="447675">
                        <a:spcBef>
                          <a:spcPts val="525"/>
                        </a:spcBef>
                        <a:buClr>
                          <a:srgbClr val="000000"/>
                        </a:buClr>
                        <a:buSzPct val="100000"/>
                        <a:buFont typeface="Helvetica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2pPr>
                      <a:lvl3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3pPr>
                      <a:lvl4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Helvetica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4pPr>
                      <a:lvl5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5pPr>
                      <a:lvl6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6pPr>
                      <a:lvl7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7pPr>
                      <a:lvl8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8pPr>
                      <a:lvl9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US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0" marR="0" marT="26939" marB="26939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8431654"/>
                  </a:ext>
                </a:extLst>
              </a:tr>
            </a:tbl>
          </a:graphicData>
        </a:graphic>
      </p:graphicFrame>
      <p:graphicFrame>
        <p:nvGraphicFramePr>
          <p:cNvPr id="61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672092"/>
              </p:ext>
            </p:extLst>
          </p:nvPr>
        </p:nvGraphicFramePr>
        <p:xfrm>
          <a:off x="7962447" y="5059006"/>
          <a:ext cx="918320" cy="647167"/>
        </p:xfrm>
        <a:graphic>
          <a:graphicData uri="http://schemas.openxmlformats.org/drawingml/2006/table">
            <a:tbl>
              <a:tblPr/>
              <a:tblGrid>
                <a:gridCol w="460286">
                  <a:extLst>
                    <a:ext uri="{9D8B030D-6E8A-4147-A177-3AD203B41FA5}">
                      <a16:colId xmlns:a16="http://schemas.microsoft.com/office/drawing/2014/main" val="3154095502"/>
                    </a:ext>
                  </a:extLst>
                </a:gridCol>
                <a:gridCol w="458034">
                  <a:extLst>
                    <a:ext uri="{9D8B030D-6E8A-4147-A177-3AD203B41FA5}">
                      <a16:colId xmlns:a16="http://schemas.microsoft.com/office/drawing/2014/main" val="2327845374"/>
                    </a:ext>
                  </a:extLst>
                </a:gridCol>
              </a:tblGrid>
              <a:tr h="318969">
                <a:tc gridSpan="2">
                  <a:txBody>
                    <a:bodyPr/>
                    <a:lstStyle>
                      <a:lvl1pPr algn="l" defTabSz="447675">
                        <a:spcBef>
                          <a:spcPts val="1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1pPr>
                      <a:lvl2pPr algn="l" defTabSz="447675">
                        <a:spcBef>
                          <a:spcPts val="525"/>
                        </a:spcBef>
                        <a:buClr>
                          <a:srgbClr val="000000"/>
                        </a:buClr>
                        <a:buSzPct val="100000"/>
                        <a:buFont typeface="Helvetica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2pPr>
                      <a:lvl3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3pPr>
                      <a:lvl4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Helvetica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4pPr>
                      <a:lvl5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5pPr>
                      <a:lvl6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6pPr>
                      <a:lvl7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7pPr>
                      <a:lvl8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8pPr>
                      <a:lvl9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ucida Console" panose="020B0609040504020204" pitchFamily="49" charset="0"/>
                        </a:rPr>
                        <a:t>38</a:t>
                      </a:r>
                    </a:p>
                  </a:txBody>
                  <a:tcPr marL="0" marR="0" marT="26939" marB="2693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623360"/>
                  </a:ext>
                </a:extLst>
              </a:tr>
              <a:tr h="318969">
                <a:tc>
                  <a:txBody>
                    <a:bodyPr/>
                    <a:lstStyle>
                      <a:lvl1pPr algn="l" defTabSz="447675">
                        <a:spcBef>
                          <a:spcPts val="1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1pPr>
                      <a:lvl2pPr algn="l" defTabSz="447675">
                        <a:spcBef>
                          <a:spcPts val="525"/>
                        </a:spcBef>
                        <a:buClr>
                          <a:srgbClr val="000000"/>
                        </a:buClr>
                        <a:buSzPct val="100000"/>
                        <a:buFont typeface="Helvetica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2pPr>
                      <a:lvl3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3pPr>
                      <a:lvl4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Helvetica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4pPr>
                      <a:lvl5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5pPr>
                      <a:lvl6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6pPr>
                      <a:lvl7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7pPr>
                      <a:lvl8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8pPr>
                      <a:lvl9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anose="020B0609040504020204" pitchFamily="49" charset="0"/>
                        </a:rPr>
                        <a:t>null</a:t>
                      </a:r>
                    </a:p>
                  </a:txBody>
                  <a:tcPr marL="0" marR="0" marT="26939" marB="2693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447675">
                        <a:spcBef>
                          <a:spcPts val="1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1pPr>
                      <a:lvl2pPr algn="l" defTabSz="447675">
                        <a:spcBef>
                          <a:spcPts val="525"/>
                        </a:spcBef>
                        <a:buClr>
                          <a:srgbClr val="000000"/>
                        </a:buClr>
                        <a:buSzPct val="100000"/>
                        <a:buFont typeface="Helvetica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2pPr>
                      <a:lvl3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3pPr>
                      <a:lvl4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Helvetica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4pPr>
                      <a:lvl5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5pPr>
                      <a:lvl6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6pPr>
                      <a:lvl7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7pPr>
                      <a:lvl8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8pPr>
                      <a:lvl9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Lucida Console" panose="020B0609040504020204" pitchFamily="49" charset="0"/>
                        </a:rPr>
                        <a:t>null</a:t>
                      </a:r>
                    </a:p>
                  </a:txBody>
                  <a:tcPr marL="0" marR="0" marT="26939" marB="26939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8431654"/>
                  </a:ext>
                </a:extLst>
              </a:tr>
            </a:tbl>
          </a:graphicData>
        </a:graphic>
      </p:graphicFrame>
      <p:graphicFrame>
        <p:nvGraphicFramePr>
          <p:cNvPr id="62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257063"/>
              </p:ext>
            </p:extLst>
          </p:nvPr>
        </p:nvGraphicFramePr>
        <p:xfrm>
          <a:off x="6121773" y="5059006"/>
          <a:ext cx="918320" cy="647167"/>
        </p:xfrm>
        <a:graphic>
          <a:graphicData uri="http://schemas.openxmlformats.org/drawingml/2006/table">
            <a:tbl>
              <a:tblPr/>
              <a:tblGrid>
                <a:gridCol w="460286">
                  <a:extLst>
                    <a:ext uri="{9D8B030D-6E8A-4147-A177-3AD203B41FA5}">
                      <a16:colId xmlns:a16="http://schemas.microsoft.com/office/drawing/2014/main" val="3154095502"/>
                    </a:ext>
                  </a:extLst>
                </a:gridCol>
                <a:gridCol w="458034">
                  <a:extLst>
                    <a:ext uri="{9D8B030D-6E8A-4147-A177-3AD203B41FA5}">
                      <a16:colId xmlns:a16="http://schemas.microsoft.com/office/drawing/2014/main" val="2327845374"/>
                    </a:ext>
                  </a:extLst>
                </a:gridCol>
              </a:tblGrid>
              <a:tr h="318969">
                <a:tc gridSpan="2">
                  <a:txBody>
                    <a:bodyPr/>
                    <a:lstStyle>
                      <a:lvl1pPr algn="l" defTabSz="447675">
                        <a:spcBef>
                          <a:spcPts val="1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1pPr>
                      <a:lvl2pPr algn="l" defTabSz="447675">
                        <a:spcBef>
                          <a:spcPts val="525"/>
                        </a:spcBef>
                        <a:buClr>
                          <a:srgbClr val="000000"/>
                        </a:buClr>
                        <a:buSzPct val="100000"/>
                        <a:buFont typeface="Helvetica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2pPr>
                      <a:lvl3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3pPr>
                      <a:lvl4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Helvetica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4pPr>
                      <a:lvl5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5pPr>
                      <a:lvl6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6pPr>
                      <a:lvl7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7pPr>
                      <a:lvl8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8pPr>
                      <a:lvl9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ucida Console" panose="020B0609040504020204" pitchFamily="49" charset="0"/>
                        </a:rPr>
                        <a:t>18</a:t>
                      </a:r>
                    </a:p>
                  </a:txBody>
                  <a:tcPr marL="0" marR="0" marT="26939" marB="2693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623360"/>
                  </a:ext>
                </a:extLst>
              </a:tr>
              <a:tr h="318969">
                <a:tc>
                  <a:txBody>
                    <a:bodyPr/>
                    <a:lstStyle>
                      <a:lvl1pPr algn="l" defTabSz="447675">
                        <a:spcBef>
                          <a:spcPts val="1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1pPr>
                      <a:lvl2pPr algn="l" defTabSz="447675">
                        <a:spcBef>
                          <a:spcPts val="525"/>
                        </a:spcBef>
                        <a:buClr>
                          <a:srgbClr val="000000"/>
                        </a:buClr>
                        <a:buSzPct val="100000"/>
                        <a:buFont typeface="Helvetica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2pPr>
                      <a:lvl3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3pPr>
                      <a:lvl4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Helvetica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4pPr>
                      <a:lvl5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5pPr>
                      <a:lvl6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6pPr>
                      <a:lvl7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7pPr>
                      <a:lvl8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8pPr>
                      <a:lvl9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anose="020B0609040504020204" pitchFamily="49" charset="0"/>
                        </a:rPr>
                        <a:t>null</a:t>
                      </a:r>
                    </a:p>
                  </a:txBody>
                  <a:tcPr marL="0" marR="0" marT="26939" marB="2693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447675">
                        <a:spcBef>
                          <a:spcPts val="1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1pPr>
                      <a:lvl2pPr algn="l" defTabSz="447675">
                        <a:spcBef>
                          <a:spcPts val="525"/>
                        </a:spcBef>
                        <a:buClr>
                          <a:srgbClr val="000000"/>
                        </a:buClr>
                        <a:buSzPct val="100000"/>
                        <a:buFont typeface="Helvetica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2pPr>
                      <a:lvl3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3pPr>
                      <a:lvl4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Helvetica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4pPr>
                      <a:lvl5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5pPr>
                      <a:lvl6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6pPr>
                      <a:lvl7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7pPr>
                      <a:lvl8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8pPr>
                      <a:lvl9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Lucida Console" panose="020B0609040504020204" pitchFamily="49" charset="0"/>
                        </a:rPr>
                        <a:t>null</a:t>
                      </a:r>
                    </a:p>
                  </a:txBody>
                  <a:tcPr marL="0" marR="0" marT="26939" marB="26939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8431654"/>
                  </a:ext>
                </a:extLst>
              </a:tr>
            </a:tbl>
          </a:graphicData>
        </a:graphic>
      </p:graphicFrame>
      <p:graphicFrame>
        <p:nvGraphicFramePr>
          <p:cNvPr id="63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348180"/>
              </p:ext>
            </p:extLst>
          </p:nvPr>
        </p:nvGraphicFramePr>
        <p:xfrm>
          <a:off x="4779865" y="5059006"/>
          <a:ext cx="918320" cy="647167"/>
        </p:xfrm>
        <a:graphic>
          <a:graphicData uri="http://schemas.openxmlformats.org/drawingml/2006/table">
            <a:tbl>
              <a:tblPr/>
              <a:tblGrid>
                <a:gridCol w="460286">
                  <a:extLst>
                    <a:ext uri="{9D8B030D-6E8A-4147-A177-3AD203B41FA5}">
                      <a16:colId xmlns:a16="http://schemas.microsoft.com/office/drawing/2014/main" val="3154095502"/>
                    </a:ext>
                  </a:extLst>
                </a:gridCol>
                <a:gridCol w="458034">
                  <a:extLst>
                    <a:ext uri="{9D8B030D-6E8A-4147-A177-3AD203B41FA5}">
                      <a16:colId xmlns:a16="http://schemas.microsoft.com/office/drawing/2014/main" val="2327845374"/>
                    </a:ext>
                  </a:extLst>
                </a:gridCol>
              </a:tblGrid>
              <a:tr h="318969">
                <a:tc gridSpan="2">
                  <a:txBody>
                    <a:bodyPr/>
                    <a:lstStyle>
                      <a:lvl1pPr algn="l" defTabSz="447675">
                        <a:spcBef>
                          <a:spcPts val="1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1pPr>
                      <a:lvl2pPr algn="l" defTabSz="447675">
                        <a:spcBef>
                          <a:spcPts val="525"/>
                        </a:spcBef>
                        <a:buClr>
                          <a:srgbClr val="000000"/>
                        </a:buClr>
                        <a:buSzPct val="100000"/>
                        <a:buFont typeface="Helvetica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2pPr>
                      <a:lvl3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3pPr>
                      <a:lvl4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Helvetica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4pPr>
                      <a:lvl5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5pPr>
                      <a:lvl6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6pPr>
                      <a:lvl7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7pPr>
                      <a:lvl8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8pPr>
                      <a:lvl9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ucida Console" panose="020B0609040504020204" pitchFamily="49" charset="0"/>
                        </a:rPr>
                        <a:t>4</a:t>
                      </a:r>
                    </a:p>
                  </a:txBody>
                  <a:tcPr marL="0" marR="0" marT="26939" marB="2693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623360"/>
                  </a:ext>
                </a:extLst>
              </a:tr>
              <a:tr h="318969">
                <a:tc>
                  <a:txBody>
                    <a:bodyPr/>
                    <a:lstStyle>
                      <a:lvl1pPr algn="l" defTabSz="447675">
                        <a:spcBef>
                          <a:spcPts val="1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1pPr>
                      <a:lvl2pPr algn="l" defTabSz="447675">
                        <a:spcBef>
                          <a:spcPts val="525"/>
                        </a:spcBef>
                        <a:buClr>
                          <a:srgbClr val="000000"/>
                        </a:buClr>
                        <a:buSzPct val="100000"/>
                        <a:buFont typeface="Helvetica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2pPr>
                      <a:lvl3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3pPr>
                      <a:lvl4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Helvetica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4pPr>
                      <a:lvl5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5pPr>
                      <a:lvl6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6pPr>
                      <a:lvl7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7pPr>
                      <a:lvl8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8pPr>
                      <a:lvl9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anose="020B0609040504020204" pitchFamily="49" charset="0"/>
                        </a:rPr>
                        <a:t>null</a:t>
                      </a:r>
                    </a:p>
                  </a:txBody>
                  <a:tcPr marL="0" marR="0" marT="26939" marB="2693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447675">
                        <a:spcBef>
                          <a:spcPts val="1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1pPr>
                      <a:lvl2pPr algn="l" defTabSz="447675">
                        <a:spcBef>
                          <a:spcPts val="525"/>
                        </a:spcBef>
                        <a:buClr>
                          <a:srgbClr val="000000"/>
                        </a:buClr>
                        <a:buSzPct val="100000"/>
                        <a:buFont typeface="Helvetica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2pPr>
                      <a:lvl3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3pPr>
                      <a:lvl4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Helvetica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4pPr>
                      <a:lvl5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5pPr>
                      <a:lvl6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6pPr>
                      <a:lvl7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7pPr>
                      <a:lvl8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8pPr>
                      <a:lvl9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0" marR="0" marT="26939" marB="26939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8431654"/>
                  </a:ext>
                </a:extLst>
              </a:tr>
            </a:tbl>
          </a:graphicData>
        </a:graphic>
      </p:graphicFrame>
      <p:graphicFrame>
        <p:nvGraphicFramePr>
          <p:cNvPr id="64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252670"/>
              </p:ext>
            </p:extLst>
          </p:nvPr>
        </p:nvGraphicFramePr>
        <p:xfrm>
          <a:off x="5338003" y="6115909"/>
          <a:ext cx="918320" cy="647167"/>
        </p:xfrm>
        <a:graphic>
          <a:graphicData uri="http://schemas.openxmlformats.org/drawingml/2006/table">
            <a:tbl>
              <a:tblPr/>
              <a:tblGrid>
                <a:gridCol w="460286">
                  <a:extLst>
                    <a:ext uri="{9D8B030D-6E8A-4147-A177-3AD203B41FA5}">
                      <a16:colId xmlns:a16="http://schemas.microsoft.com/office/drawing/2014/main" val="3154095502"/>
                    </a:ext>
                  </a:extLst>
                </a:gridCol>
                <a:gridCol w="458034">
                  <a:extLst>
                    <a:ext uri="{9D8B030D-6E8A-4147-A177-3AD203B41FA5}">
                      <a16:colId xmlns:a16="http://schemas.microsoft.com/office/drawing/2014/main" val="2327845374"/>
                    </a:ext>
                  </a:extLst>
                </a:gridCol>
              </a:tblGrid>
              <a:tr h="318969">
                <a:tc gridSpan="2">
                  <a:txBody>
                    <a:bodyPr/>
                    <a:lstStyle>
                      <a:lvl1pPr algn="l" defTabSz="447675">
                        <a:spcBef>
                          <a:spcPts val="1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1pPr>
                      <a:lvl2pPr algn="l" defTabSz="447675">
                        <a:spcBef>
                          <a:spcPts val="525"/>
                        </a:spcBef>
                        <a:buClr>
                          <a:srgbClr val="000000"/>
                        </a:buClr>
                        <a:buSzPct val="100000"/>
                        <a:buFont typeface="Helvetica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2pPr>
                      <a:lvl3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3pPr>
                      <a:lvl4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Helvetica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4pPr>
                      <a:lvl5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5pPr>
                      <a:lvl6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6pPr>
                      <a:lvl7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7pPr>
                      <a:lvl8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8pPr>
                      <a:lvl9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ucida Console" panose="020B0609040504020204" pitchFamily="49" charset="0"/>
                        </a:rPr>
                        <a:t>7</a:t>
                      </a:r>
                    </a:p>
                  </a:txBody>
                  <a:tcPr marL="0" marR="0" marT="26939" marB="2693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623360"/>
                  </a:ext>
                </a:extLst>
              </a:tr>
              <a:tr h="318969">
                <a:tc>
                  <a:txBody>
                    <a:bodyPr/>
                    <a:lstStyle>
                      <a:lvl1pPr algn="l" defTabSz="447675">
                        <a:spcBef>
                          <a:spcPts val="1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1pPr>
                      <a:lvl2pPr algn="l" defTabSz="447675">
                        <a:spcBef>
                          <a:spcPts val="525"/>
                        </a:spcBef>
                        <a:buClr>
                          <a:srgbClr val="000000"/>
                        </a:buClr>
                        <a:buSzPct val="100000"/>
                        <a:buFont typeface="Helvetica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2pPr>
                      <a:lvl3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3pPr>
                      <a:lvl4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Helvetica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4pPr>
                      <a:lvl5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5pPr>
                      <a:lvl6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6pPr>
                      <a:lvl7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7pPr>
                      <a:lvl8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8pPr>
                      <a:lvl9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anose="020B0609040504020204" pitchFamily="49" charset="0"/>
                        </a:rPr>
                        <a:t>null</a:t>
                      </a:r>
                    </a:p>
                  </a:txBody>
                  <a:tcPr marL="0" marR="0" marT="26939" marB="2693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447675">
                        <a:spcBef>
                          <a:spcPts val="1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1pPr>
                      <a:lvl2pPr algn="l" defTabSz="447675">
                        <a:spcBef>
                          <a:spcPts val="525"/>
                        </a:spcBef>
                        <a:buClr>
                          <a:srgbClr val="000000"/>
                        </a:buClr>
                        <a:buSzPct val="100000"/>
                        <a:buFont typeface="Helvetica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2pPr>
                      <a:lvl3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3pPr>
                      <a:lvl4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Helvetica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4pPr>
                      <a:lvl5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5pPr>
                      <a:lvl6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6pPr>
                      <a:lvl7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7pPr>
                      <a:lvl8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8pPr>
                      <a:lvl9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Lucida Console" panose="020B0609040504020204" pitchFamily="49" charset="0"/>
                        </a:rPr>
                        <a:t>null</a:t>
                      </a:r>
                    </a:p>
                  </a:txBody>
                  <a:tcPr marL="0" marR="0" marT="26939" marB="26939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8431654"/>
                  </a:ext>
                </a:extLst>
              </a:tr>
            </a:tbl>
          </a:graphicData>
        </a:graphic>
      </p:graphicFrame>
      <p:sp>
        <p:nvSpPr>
          <p:cNvPr id="37" name="Text Box 6"/>
          <p:cNvSpPr txBox="1">
            <a:spLocks noChangeArrowheads="1"/>
          </p:cNvSpPr>
          <p:nvPr/>
        </p:nvSpPr>
        <p:spPr bwMode="auto">
          <a:xfrm>
            <a:off x="5191397" y="2144898"/>
            <a:ext cx="142699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ref. to left child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</a:t>
            </a:r>
            <a:r>
              <a:rPr kumimoji="0" lang="en-US" altLang="en-US" sz="16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null</a:t>
            </a: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if none)</a:t>
            </a:r>
          </a:p>
        </p:txBody>
      </p:sp>
      <p:graphicFrame>
        <p:nvGraphicFramePr>
          <p:cNvPr id="38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988002"/>
              </p:ext>
            </p:extLst>
          </p:nvPr>
        </p:nvGraphicFramePr>
        <p:xfrm>
          <a:off x="6326288" y="975876"/>
          <a:ext cx="1065213" cy="890288"/>
        </p:xfrm>
        <a:graphic>
          <a:graphicData uri="http://schemas.openxmlformats.org/drawingml/2006/table">
            <a:tbl>
              <a:tblPr/>
              <a:tblGrid>
                <a:gridCol w="533913">
                  <a:extLst>
                    <a:ext uri="{9D8B030D-6E8A-4147-A177-3AD203B41FA5}">
                      <a16:colId xmlns:a16="http://schemas.microsoft.com/office/drawing/2014/main" val="3154095502"/>
                    </a:ext>
                  </a:extLst>
                </a:gridCol>
                <a:gridCol w="531300">
                  <a:extLst>
                    <a:ext uri="{9D8B030D-6E8A-4147-A177-3AD203B41FA5}">
                      <a16:colId xmlns:a16="http://schemas.microsoft.com/office/drawing/2014/main" val="2327845374"/>
                    </a:ext>
                  </a:extLst>
                </a:gridCol>
              </a:tblGrid>
              <a:tr h="445144">
                <a:tc gridSpan="2">
                  <a:txBody>
                    <a:bodyPr/>
                    <a:lstStyle>
                      <a:lvl1pPr algn="l" defTabSz="447675">
                        <a:spcBef>
                          <a:spcPts val="1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1pPr>
                      <a:lvl2pPr algn="l" defTabSz="447675">
                        <a:spcBef>
                          <a:spcPts val="525"/>
                        </a:spcBef>
                        <a:buClr>
                          <a:srgbClr val="000000"/>
                        </a:buClr>
                        <a:buSzPct val="100000"/>
                        <a:buFont typeface="Helvetica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2pPr>
                      <a:lvl3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3pPr>
                      <a:lvl4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Helvetica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4pPr>
                      <a:lvl5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5pPr>
                      <a:lvl6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6pPr>
                      <a:lvl7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7pPr>
                      <a:lvl8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8pPr>
                      <a:lvl9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ucida Console" panose="020B0609040504020204" pitchFamily="49" charset="0"/>
                        </a:rPr>
                        <a:t>key</a:t>
                      </a:r>
                    </a:p>
                  </a:txBody>
                  <a:tcPr marL="0" marR="0" marT="37596" marB="3759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623360"/>
                  </a:ext>
                </a:extLst>
              </a:tr>
              <a:tr h="445144">
                <a:tc>
                  <a:txBody>
                    <a:bodyPr/>
                    <a:lstStyle>
                      <a:lvl1pPr algn="l" defTabSz="447675">
                        <a:spcBef>
                          <a:spcPts val="1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1pPr>
                      <a:lvl2pPr algn="l" defTabSz="447675">
                        <a:spcBef>
                          <a:spcPts val="525"/>
                        </a:spcBef>
                        <a:buClr>
                          <a:srgbClr val="000000"/>
                        </a:buClr>
                        <a:buSzPct val="100000"/>
                        <a:buFont typeface="Helvetica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2pPr>
                      <a:lvl3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3pPr>
                      <a:lvl4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Helvetica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4pPr>
                      <a:lvl5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5pPr>
                      <a:lvl6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6pPr>
                      <a:lvl7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7pPr>
                      <a:lvl8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8pPr>
                      <a:lvl9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anose="020B0609040504020204" pitchFamily="49" charset="0"/>
                        </a:rPr>
                        <a:t>left</a:t>
                      </a:r>
                    </a:p>
                  </a:txBody>
                  <a:tcPr marL="0" marR="0" marT="37596" marB="3759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447675">
                        <a:spcBef>
                          <a:spcPts val="1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1pPr>
                      <a:lvl2pPr algn="l" defTabSz="447675">
                        <a:spcBef>
                          <a:spcPts val="525"/>
                        </a:spcBef>
                        <a:buClr>
                          <a:srgbClr val="000000"/>
                        </a:buClr>
                        <a:buSzPct val="100000"/>
                        <a:buFont typeface="Helvetica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2pPr>
                      <a:lvl3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3pPr>
                      <a:lvl4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Helvetica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4pPr>
                      <a:lvl5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5pPr>
                      <a:lvl6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6pPr>
                      <a:lvl7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7pPr>
                      <a:lvl8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8pPr>
                      <a:lvl9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Lucida Console" panose="020B0609040504020204" pitchFamily="49" charset="0"/>
                        </a:rPr>
                        <a:t>right</a:t>
                      </a:r>
                    </a:p>
                  </a:txBody>
                  <a:tcPr marL="0" marR="0" marT="37596" marB="37596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8431654"/>
                  </a:ext>
                </a:extLst>
              </a:tr>
            </a:tbl>
          </a:graphicData>
        </a:graphic>
      </p:graphicFrame>
      <p:sp>
        <p:nvSpPr>
          <p:cNvPr id="41" name="Line 19"/>
          <p:cNvSpPr>
            <a:spLocks noChangeShapeType="1"/>
          </p:cNvSpPr>
          <p:nvPr/>
        </p:nvSpPr>
        <p:spPr bwMode="auto">
          <a:xfrm flipV="1">
            <a:off x="6309931" y="1785216"/>
            <a:ext cx="209550" cy="403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5155772" y="2826328"/>
            <a:ext cx="368937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Text Box 6"/>
          <p:cNvSpPr txBox="1">
            <a:spLocks noChangeArrowheads="1"/>
          </p:cNvSpPr>
          <p:nvPr/>
        </p:nvSpPr>
        <p:spPr bwMode="auto">
          <a:xfrm>
            <a:off x="7660465" y="1121903"/>
            <a:ext cx="126028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(not</a:t>
            </a:r>
            <a:r>
              <a:rPr kumimoji="0" lang="en-US" altLang="en-US" sz="1800" b="0" i="1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showing</a:t>
            </a:r>
            <a:endParaRPr kumimoji="0" lang="en-US" altLang="en-US" sz="18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data</a:t>
            </a: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field)</a:t>
            </a:r>
          </a:p>
        </p:txBody>
      </p:sp>
      <p:sp>
        <p:nvSpPr>
          <p:cNvPr id="42" name="Line 20"/>
          <p:cNvSpPr>
            <a:spLocks noChangeShapeType="1"/>
          </p:cNvSpPr>
          <p:nvPr/>
        </p:nvSpPr>
        <p:spPr bwMode="auto">
          <a:xfrm flipH="1" flipV="1">
            <a:off x="7213373" y="1786246"/>
            <a:ext cx="223837" cy="4048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3" name="Text Box 6"/>
          <p:cNvSpPr txBox="1">
            <a:spLocks noChangeArrowheads="1"/>
          </p:cNvSpPr>
          <p:nvPr/>
        </p:nvSpPr>
        <p:spPr bwMode="auto">
          <a:xfrm>
            <a:off x="7049624" y="2144896"/>
            <a:ext cx="153439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ref. to right child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</a:t>
            </a:r>
            <a:r>
              <a:rPr kumimoji="0" lang="en-US" altLang="en-US" sz="16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null</a:t>
            </a: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if none)</a:t>
            </a:r>
          </a:p>
        </p:txBody>
      </p:sp>
      <p:sp>
        <p:nvSpPr>
          <p:cNvPr id="47" name="Text Box 55"/>
          <p:cNvSpPr txBox="1">
            <a:spLocks noChangeArrowheads="1"/>
          </p:cNvSpPr>
          <p:nvPr/>
        </p:nvSpPr>
        <p:spPr bwMode="auto">
          <a:xfrm>
            <a:off x="3360752" y="3908522"/>
            <a:ext cx="67839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0" dirty="0">
                <a:solidFill>
                  <a:srgbClr val="0000FF"/>
                </a:solidFill>
                <a:latin typeface="Lucida Console" panose="020B0609040504020204" pitchFamily="49" charset="0"/>
              </a:rPr>
              <a:t>root</a:t>
            </a:r>
          </a:p>
        </p:txBody>
      </p:sp>
      <p:sp>
        <p:nvSpPr>
          <p:cNvPr id="50" name="Line 71"/>
          <p:cNvSpPr>
            <a:spLocks noChangeShapeType="1"/>
          </p:cNvSpPr>
          <p:nvPr/>
        </p:nvSpPr>
        <p:spPr bwMode="auto">
          <a:xfrm flipV="1">
            <a:off x="4300087" y="3423592"/>
            <a:ext cx="2009843" cy="667252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Rectangle 51"/>
          <p:cNvSpPr/>
          <p:nvPr/>
        </p:nvSpPr>
        <p:spPr bwMode="auto">
          <a:xfrm>
            <a:off x="3990357" y="3932936"/>
            <a:ext cx="572190" cy="29509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54" name="Text Box 61"/>
          <p:cNvSpPr txBox="1">
            <a:spLocks noChangeArrowheads="1"/>
          </p:cNvSpPr>
          <p:nvPr/>
        </p:nvSpPr>
        <p:spPr bwMode="auto">
          <a:xfrm>
            <a:off x="3597846" y="4254209"/>
            <a:ext cx="1300356" cy="579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lnSpc>
                <a:spcPts val="19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0" dirty="0" err="1">
                <a:latin typeface="Lucida Console" panose="020B0609040504020204" pitchFamily="49" charset="0"/>
              </a:rPr>
              <a:t>LinkedTree</a:t>
            </a:r>
            <a:r>
              <a:rPr lang="en-US" altLang="en-US" sz="1400" i="0" dirty="0">
                <a:latin typeface="Arial Narrow" panose="020B0606020202030204" pitchFamily="34" charset="0"/>
              </a:rPr>
              <a:t> </a:t>
            </a:r>
            <a:br>
              <a:rPr lang="en-US" altLang="en-US" sz="1400" i="0" dirty="0">
                <a:latin typeface="Arial Narrow" panose="020B0606020202030204" pitchFamily="34" charset="0"/>
              </a:rPr>
            </a:br>
            <a:r>
              <a:rPr lang="en-US" altLang="en-US" sz="1600" dirty="0">
                <a:latin typeface="Arial Narrow" panose="020B0606020202030204" pitchFamily="34" charset="0"/>
              </a:rPr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416309493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Deleting Items from a Binary Search Tree </a:t>
            </a:r>
            <a:r>
              <a:rPr lang="en-US" altLang="en-US" sz="2000"/>
              <a:t>(cont.)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spcBef>
                <a:spcPts val="700"/>
              </a:spcBef>
              <a:buFontTx/>
              <a:buChar char="•"/>
            </a:pPr>
            <a:r>
              <a:rPr lang="en-US" altLang="en-US" b="1" dirty="0"/>
              <a:t>Case 3:</a:t>
            </a:r>
            <a:r>
              <a:rPr lang="en-US" altLang="en-US" dirty="0"/>
              <a:t> </a:t>
            </a:r>
            <a:r>
              <a:rPr lang="en-US" altLang="en-US" i="1" dirty="0"/>
              <a:t>x</a:t>
            </a:r>
            <a:r>
              <a:rPr lang="en-US" altLang="en-US" dirty="0"/>
              <a:t> has two children</a:t>
            </a:r>
          </a:p>
          <a:p>
            <a:pPr lvl="1">
              <a:spcBef>
                <a:spcPct val="20000"/>
              </a:spcBef>
            </a:pPr>
            <a:r>
              <a:rPr lang="en-US" altLang="en-US" dirty="0"/>
              <a:t>we can't give both children to the parent.  why?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>
                <a:solidFill>
                  <a:srgbClr val="0000FF"/>
                </a:solidFill>
              </a:rPr>
              <a:t> both of </a:t>
            </a:r>
            <a:r>
              <a:rPr lang="en-US" altLang="en-US" i="1" dirty="0">
                <a:solidFill>
                  <a:srgbClr val="0000FF"/>
                </a:solidFill>
              </a:rPr>
              <a:t>x'</a:t>
            </a:r>
            <a:r>
              <a:rPr lang="en-US" altLang="en-US" dirty="0">
                <a:solidFill>
                  <a:srgbClr val="0000FF"/>
                </a:solidFill>
              </a:rPr>
              <a:t>s children are either: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altLang="en-US" dirty="0">
                <a:solidFill>
                  <a:srgbClr val="0000FF"/>
                </a:solidFill>
              </a:rPr>
              <a:t>	 - less than </a:t>
            </a:r>
            <a:r>
              <a:rPr lang="en-US" altLang="en-US" i="1" dirty="0">
                <a:solidFill>
                  <a:srgbClr val="0000FF"/>
                </a:solidFill>
              </a:rPr>
              <a:t>x</a:t>
            </a:r>
            <a:r>
              <a:rPr lang="en-US" altLang="en-US" dirty="0">
                <a:solidFill>
                  <a:srgbClr val="0000FF"/>
                </a:solidFill>
              </a:rPr>
              <a:t>'s parent, but they can't both be its left child</a:t>
            </a:r>
            <a:br>
              <a:rPr lang="en-US" altLang="en-US" dirty="0">
                <a:solidFill>
                  <a:srgbClr val="0000FF"/>
                </a:solidFill>
              </a:rPr>
            </a:br>
            <a:r>
              <a:rPr lang="en-US" altLang="en-US" dirty="0">
                <a:solidFill>
                  <a:srgbClr val="0000FF"/>
                </a:solidFill>
              </a:rPr>
              <a:t>	 - greater than </a:t>
            </a:r>
            <a:r>
              <a:rPr lang="en-US" altLang="en-US" i="1" dirty="0">
                <a:solidFill>
                  <a:srgbClr val="0000FF"/>
                </a:solidFill>
              </a:rPr>
              <a:t>x</a:t>
            </a:r>
            <a:r>
              <a:rPr lang="en-US" altLang="en-US" dirty="0">
                <a:solidFill>
                  <a:srgbClr val="0000FF"/>
                </a:solidFill>
              </a:rPr>
              <a:t>'s parent, but they can't both be its right child</a:t>
            </a:r>
            <a:endParaRPr lang="en-US" altLang="en-US" dirty="0"/>
          </a:p>
          <a:p>
            <a:pPr lvl="1">
              <a:spcBef>
                <a:spcPct val="20000"/>
              </a:spcBef>
            </a:pPr>
            <a:r>
              <a:rPr lang="en-US" altLang="en-US"/>
              <a:t>instead, we leave </a:t>
            </a:r>
            <a:r>
              <a:rPr lang="en-US" altLang="en-US" i="1"/>
              <a:t>x's </a:t>
            </a:r>
            <a:r>
              <a:rPr lang="en-US" altLang="en-US"/>
              <a:t>node where it is, and we replace its </a:t>
            </a:r>
            <a:br>
              <a:rPr lang="en-US" altLang="en-US"/>
            </a:br>
            <a:r>
              <a:rPr lang="en-US" altLang="en-US"/>
              <a:t>key and data with those from another node</a:t>
            </a:r>
            <a:endParaRPr lang="en-US" altLang="en-US" sz="2400" dirty="0"/>
          </a:p>
          <a:p>
            <a:pPr marL="1139825" lvl="2" indent="-225425">
              <a:spcBef>
                <a:spcPts val="500"/>
              </a:spcBef>
              <a:buFontTx/>
              <a:buChar char="•"/>
            </a:pPr>
            <a:r>
              <a:rPr lang="en-US" altLang="en-US" sz="2200" dirty="0"/>
              <a:t>the replacement must maintain the search-tree inequalities</a:t>
            </a:r>
          </a:p>
          <a:p>
            <a:pPr marL="171450" indent="0">
              <a:spcBef>
                <a:spcPts val="500"/>
              </a:spcBef>
              <a:buNone/>
            </a:pPr>
            <a:br>
              <a:rPr lang="en-US" altLang="en-US" sz="1000" dirty="0"/>
            </a:br>
            <a:r>
              <a:rPr lang="en-US" altLang="en-US" dirty="0"/>
              <a:t>	ex: </a:t>
            </a:r>
            <a:br>
              <a:rPr lang="en-US" altLang="en-US" dirty="0"/>
            </a:br>
            <a:r>
              <a:rPr lang="en-US" altLang="en-US" dirty="0"/>
              <a:t>	delete 12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584711" y="4035426"/>
            <a:ext cx="372745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two options: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largest in left subtree</a:t>
            </a:r>
          </a:p>
          <a:p>
            <a:pPr marL="685800" marR="0" lvl="1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everything else in </a:t>
            </a:r>
            <a:b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</a:b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left subtree is &lt; it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smallest in right subtree</a:t>
            </a:r>
          </a:p>
          <a:p>
            <a:pPr marL="685800" marR="0" lvl="1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everything else in </a:t>
            </a:r>
            <a:b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</a:b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right subtree is &gt; it</a:t>
            </a:r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3324225" y="4141789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26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4" name="Oval 5"/>
          <p:cNvSpPr>
            <a:spLocks noChangeArrowheads="1"/>
          </p:cNvSpPr>
          <p:nvPr/>
        </p:nvSpPr>
        <p:spPr bwMode="auto">
          <a:xfrm>
            <a:off x="3359150" y="4087814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2532981" y="4783139"/>
            <a:ext cx="552450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12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" name="Oval 7"/>
          <p:cNvSpPr>
            <a:spLocks noChangeArrowheads="1"/>
          </p:cNvSpPr>
          <p:nvPr/>
        </p:nvSpPr>
        <p:spPr bwMode="auto">
          <a:xfrm>
            <a:off x="2574256" y="4754564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7" name="Text Box 8"/>
          <p:cNvSpPr txBox="1">
            <a:spLocks noChangeArrowheads="1"/>
          </p:cNvSpPr>
          <p:nvPr/>
        </p:nvSpPr>
        <p:spPr bwMode="auto">
          <a:xfrm>
            <a:off x="4053928" y="4749503"/>
            <a:ext cx="554037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8" name="Oval 9"/>
          <p:cNvSpPr>
            <a:spLocks noChangeArrowheads="1"/>
          </p:cNvSpPr>
          <p:nvPr/>
        </p:nvSpPr>
        <p:spPr bwMode="auto">
          <a:xfrm>
            <a:off x="4093615" y="4701878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9" name="Text Box 10"/>
          <p:cNvSpPr txBox="1">
            <a:spLocks noChangeArrowheads="1"/>
          </p:cNvSpPr>
          <p:nvPr/>
        </p:nvSpPr>
        <p:spPr bwMode="auto">
          <a:xfrm>
            <a:off x="1721214" y="5500689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" name="Oval 11"/>
          <p:cNvSpPr>
            <a:spLocks noChangeArrowheads="1"/>
          </p:cNvSpPr>
          <p:nvPr/>
        </p:nvSpPr>
        <p:spPr bwMode="auto">
          <a:xfrm>
            <a:off x="1762489" y="5465764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" name="Text Box 12"/>
          <p:cNvSpPr txBox="1">
            <a:spLocks noChangeArrowheads="1"/>
          </p:cNvSpPr>
          <p:nvPr/>
        </p:nvSpPr>
        <p:spPr bwMode="auto">
          <a:xfrm>
            <a:off x="3302000" y="5476876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" name="Oval 13"/>
          <p:cNvSpPr>
            <a:spLocks noChangeArrowheads="1"/>
          </p:cNvSpPr>
          <p:nvPr/>
        </p:nvSpPr>
        <p:spPr bwMode="auto">
          <a:xfrm>
            <a:off x="3344864" y="5441358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3" name="Text Box 14"/>
          <p:cNvSpPr txBox="1">
            <a:spLocks noChangeArrowheads="1"/>
          </p:cNvSpPr>
          <p:nvPr/>
        </p:nvSpPr>
        <p:spPr bwMode="auto">
          <a:xfrm>
            <a:off x="4590503" y="5476578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38</a:t>
            </a:r>
          </a:p>
        </p:txBody>
      </p:sp>
      <p:sp>
        <p:nvSpPr>
          <p:cNvPr id="44" name="Oval 15"/>
          <p:cNvSpPr>
            <a:spLocks noChangeArrowheads="1"/>
          </p:cNvSpPr>
          <p:nvPr/>
        </p:nvSpPr>
        <p:spPr bwMode="auto">
          <a:xfrm>
            <a:off x="4619078" y="5433716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5" name="Text Box 16"/>
          <p:cNvSpPr txBox="1">
            <a:spLocks noChangeArrowheads="1"/>
          </p:cNvSpPr>
          <p:nvPr/>
        </p:nvSpPr>
        <p:spPr bwMode="auto">
          <a:xfrm>
            <a:off x="2154817" y="6272214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6" name="Oval 17"/>
          <p:cNvSpPr>
            <a:spLocks noChangeArrowheads="1"/>
          </p:cNvSpPr>
          <p:nvPr/>
        </p:nvSpPr>
        <p:spPr bwMode="auto">
          <a:xfrm>
            <a:off x="2188154" y="6229351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7" name="Line 18"/>
          <p:cNvSpPr>
            <a:spLocks noChangeShapeType="1"/>
          </p:cNvSpPr>
          <p:nvPr/>
        </p:nvSpPr>
        <p:spPr bwMode="auto">
          <a:xfrm flipH="1">
            <a:off x="2955255" y="4427539"/>
            <a:ext cx="446951" cy="3571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8" name="Line 19"/>
          <p:cNvSpPr>
            <a:spLocks noChangeShapeType="1"/>
          </p:cNvSpPr>
          <p:nvPr/>
        </p:nvSpPr>
        <p:spPr bwMode="auto">
          <a:xfrm>
            <a:off x="3825876" y="4410772"/>
            <a:ext cx="355423" cy="333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" name="Line 20"/>
          <p:cNvSpPr>
            <a:spLocks noChangeShapeType="1"/>
          </p:cNvSpPr>
          <p:nvPr/>
        </p:nvSpPr>
        <p:spPr bwMode="auto">
          <a:xfrm flipH="1">
            <a:off x="2038260" y="5122566"/>
            <a:ext cx="581146" cy="35272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1" name="Line 22"/>
          <p:cNvSpPr>
            <a:spLocks noChangeShapeType="1"/>
          </p:cNvSpPr>
          <p:nvPr/>
        </p:nvSpPr>
        <p:spPr bwMode="auto">
          <a:xfrm>
            <a:off x="4480965" y="5103516"/>
            <a:ext cx="379413" cy="334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2" name="Line 23"/>
          <p:cNvSpPr>
            <a:spLocks noChangeShapeType="1"/>
          </p:cNvSpPr>
          <p:nvPr/>
        </p:nvSpPr>
        <p:spPr bwMode="auto">
          <a:xfrm>
            <a:off x="2142118" y="5875339"/>
            <a:ext cx="287336" cy="358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3" name="Text Box 24"/>
          <p:cNvSpPr txBox="1">
            <a:spLocks noChangeArrowheads="1"/>
          </p:cNvSpPr>
          <p:nvPr/>
        </p:nvSpPr>
        <p:spPr bwMode="auto">
          <a:xfrm>
            <a:off x="3849688" y="6251576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20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4" name="Oval 25"/>
          <p:cNvSpPr>
            <a:spLocks noChangeArrowheads="1"/>
          </p:cNvSpPr>
          <p:nvPr/>
        </p:nvSpPr>
        <p:spPr bwMode="auto">
          <a:xfrm>
            <a:off x="3878263" y="6223001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5" name="Line 26"/>
          <p:cNvSpPr>
            <a:spLocks noChangeShapeType="1"/>
          </p:cNvSpPr>
          <p:nvPr/>
        </p:nvSpPr>
        <p:spPr bwMode="auto">
          <a:xfrm>
            <a:off x="3725863" y="5857876"/>
            <a:ext cx="300038" cy="3746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6" name="Text Box 24"/>
          <p:cNvSpPr txBox="1">
            <a:spLocks noChangeArrowheads="1"/>
          </p:cNvSpPr>
          <p:nvPr/>
        </p:nvSpPr>
        <p:spPr bwMode="auto">
          <a:xfrm>
            <a:off x="2916238" y="6251576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15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7" name="Oval 25"/>
          <p:cNvSpPr>
            <a:spLocks noChangeArrowheads="1"/>
          </p:cNvSpPr>
          <p:nvPr/>
        </p:nvSpPr>
        <p:spPr bwMode="auto">
          <a:xfrm>
            <a:off x="2957513" y="6223001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8" name="Line 26"/>
          <p:cNvSpPr>
            <a:spLocks noChangeShapeType="1"/>
          </p:cNvSpPr>
          <p:nvPr/>
        </p:nvSpPr>
        <p:spPr bwMode="auto">
          <a:xfrm flipH="1">
            <a:off x="3257550" y="5857876"/>
            <a:ext cx="209550" cy="36929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9" name="Text Box 24"/>
          <p:cNvSpPr txBox="1">
            <a:spLocks noChangeArrowheads="1"/>
          </p:cNvSpPr>
          <p:nvPr/>
        </p:nvSpPr>
        <p:spPr bwMode="auto">
          <a:xfrm>
            <a:off x="1265238" y="6251576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0" name="Oval 25"/>
          <p:cNvSpPr>
            <a:spLocks noChangeArrowheads="1"/>
          </p:cNvSpPr>
          <p:nvPr/>
        </p:nvSpPr>
        <p:spPr bwMode="auto">
          <a:xfrm>
            <a:off x="1293813" y="6223001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1" name="Line 26"/>
          <p:cNvSpPr>
            <a:spLocks noChangeShapeType="1"/>
          </p:cNvSpPr>
          <p:nvPr/>
        </p:nvSpPr>
        <p:spPr bwMode="auto">
          <a:xfrm flipH="1">
            <a:off x="1593848" y="5857876"/>
            <a:ext cx="260932" cy="36929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2" name="Oval 13"/>
          <p:cNvSpPr>
            <a:spLocks noChangeArrowheads="1"/>
          </p:cNvSpPr>
          <p:nvPr/>
        </p:nvSpPr>
        <p:spPr bwMode="auto">
          <a:xfrm>
            <a:off x="2187575" y="6235702"/>
            <a:ext cx="481012" cy="452437"/>
          </a:xfrm>
          <a:prstGeom prst="ellipse">
            <a:avLst/>
          </a:prstGeom>
          <a:noFill/>
          <a:ln w="28575">
            <a:solidFill>
              <a:srgbClr val="CC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3" name="Oval 13"/>
          <p:cNvSpPr>
            <a:spLocks noChangeArrowheads="1"/>
          </p:cNvSpPr>
          <p:nvPr/>
        </p:nvSpPr>
        <p:spPr bwMode="auto">
          <a:xfrm>
            <a:off x="2961538" y="6229352"/>
            <a:ext cx="481012" cy="452437"/>
          </a:xfrm>
          <a:prstGeom prst="ellipse">
            <a:avLst/>
          </a:prstGeom>
          <a:noFill/>
          <a:ln w="28575">
            <a:solidFill>
              <a:srgbClr val="CC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4" name="Line 21"/>
          <p:cNvSpPr>
            <a:spLocks noChangeShapeType="1"/>
          </p:cNvSpPr>
          <p:nvPr/>
        </p:nvSpPr>
        <p:spPr bwMode="auto">
          <a:xfrm>
            <a:off x="3006542" y="5111751"/>
            <a:ext cx="466239" cy="35342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924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Oval 13"/>
          <p:cNvSpPr>
            <a:spLocks noChangeArrowheads="1"/>
          </p:cNvSpPr>
          <p:nvPr/>
        </p:nvSpPr>
        <p:spPr bwMode="auto">
          <a:xfrm>
            <a:off x="2961538" y="6229352"/>
            <a:ext cx="481012" cy="452437"/>
          </a:xfrm>
          <a:prstGeom prst="ellipse">
            <a:avLst/>
          </a:prstGeom>
          <a:solidFill>
            <a:srgbClr val="FF99FF"/>
          </a:solidFill>
          <a:ln w="28575">
            <a:solidFill>
              <a:srgbClr val="CC0099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Deleting Items from a Binary Search Tree </a:t>
            </a:r>
            <a:r>
              <a:rPr lang="en-US" altLang="en-US" sz="2000"/>
              <a:t>(cont.)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spcBef>
                <a:spcPts val="700"/>
              </a:spcBef>
              <a:buFontTx/>
              <a:buChar char="•"/>
            </a:pPr>
            <a:r>
              <a:rPr lang="en-US" altLang="en-US" b="1" dirty="0"/>
              <a:t>Case 3:</a:t>
            </a:r>
            <a:r>
              <a:rPr lang="en-US" altLang="en-US" dirty="0"/>
              <a:t> </a:t>
            </a:r>
            <a:r>
              <a:rPr lang="en-US" altLang="en-US" i="1" dirty="0"/>
              <a:t>x</a:t>
            </a:r>
            <a:r>
              <a:rPr lang="en-US" altLang="en-US" dirty="0"/>
              <a:t> has two children</a:t>
            </a:r>
          </a:p>
          <a:p>
            <a:pPr lvl="1">
              <a:spcBef>
                <a:spcPct val="20000"/>
              </a:spcBef>
            </a:pPr>
            <a:r>
              <a:rPr lang="en-US" altLang="en-US" dirty="0"/>
              <a:t>we can't give both children to the parent.  why?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>
                <a:solidFill>
                  <a:srgbClr val="0000FF"/>
                </a:solidFill>
              </a:rPr>
              <a:t> both of </a:t>
            </a:r>
            <a:r>
              <a:rPr lang="en-US" altLang="en-US" i="1" dirty="0">
                <a:solidFill>
                  <a:srgbClr val="0000FF"/>
                </a:solidFill>
              </a:rPr>
              <a:t>x'</a:t>
            </a:r>
            <a:r>
              <a:rPr lang="en-US" altLang="en-US" dirty="0">
                <a:solidFill>
                  <a:srgbClr val="0000FF"/>
                </a:solidFill>
              </a:rPr>
              <a:t>s children are either: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altLang="en-US" dirty="0">
                <a:solidFill>
                  <a:srgbClr val="0000FF"/>
                </a:solidFill>
              </a:rPr>
              <a:t>	 - less than </a:t>
            </a:r>
            <a:r>
              <a:rPr lang="en-US" altLang="en-US" i="1" dirty="0">
                <a:solidFill>
                  <a:srgbClr val="0000FF"/>
                </a:solidFill>
              </a:rPr>
              <a:t>x</a:t>
            </a:r>
            <a:r>
              <a:rPr lang="en-US" altLang="en-US" dirty="0">
                <a:solidFill>
                  <a:srgbClr val="0000FF"/>
                </a:solidFill>
              </a:rPr>
              <a:t>'s parent, but they can't both be its left child</a:t>
            </a:r>
            <a:br>
              <a:rPr lang="en-US" altLang="en-US" dirty="0">
                <a:solidFill>
                  <a:srgbClr val="0000FF"/>
                </a:solidFill>
              </a:rPr>
            </a:br>
            <a:r>
              <a:rPr lang="en-US" altLang="en-US" dirty="0">
                <a:solidFill>
                  <a:srgbClr val="0000FF"/>
                </a:solidFill>
              </a:rPr>
              <a:t>	 - greater than </a:t>
            </a:r>
            <a:r>
              <a:rPr lang="en-US" altLang="en-US" i="1" dirty="0">
                <a:solidFill>
                  <a:srgbClr val="0000FF"/>
                </a:solidFill>
              </a:rPr>
              <a:t>x</a:t>
            </a:r>
            <a:r>
              <a:rPr lang="en-US" altLang="en-US" dirty="0">
                <a:solidFill>
                  <a:srgbClr val="0000FF"/>
                </a:solidFill>
              </a:rPr>
              <a:t>'s parent, but they can't both be its right child</a:t>
            </a:r>
            <a:endParaRPr lang="en-US" altLang="en-US" dirty="0"/>
          </a:p>
          <a:p>
            <a:pPr lvl="1">
              <a:spcBef>
                <a:spcPct val="20000"/>
              </a:spcBef>
            </a:pPr>
            <a:r>
              <a:rPr lang="en-US" altLang="en-US"/>
              <a:t>instead, we leave </a:t>
            </a:r>
            <a:r>
              <a:rPr lang="en-US" altLang="en-US" i="1"/>
              <a:t>x's </a:t>
            </a:r>
            <a:r>
              <a:rPr lang="en-US" altLang="en-US"/>
              <a:t>node where it is, and we replace its </a:t>
            </a:r>
            <a:br>
              <a:rPr lang="en-US" altLang="en-US"/>
            </a:br>
            <a:r>
              <a:rPr lang="en-US" altLang="en-US"/>
              <a:t>key and data with those from another node</a:t>
            </a:r>
            <a:endParaRPr lang="en-US" altLang="en-US" sz="2400" dirty="0"/>
          </a:p>
          <a:p>
            <a:pPr marL="1139825" lvl="2" indent="-225425">
              <a:spcBef>
                <a:spcPts val="500"/>
              </a:spcBef>
              <a:buFontTx/>
              <a:buChar char="•"/>
            </a:pPr>
            <a:r>
              <a:rPr lang="en-US" altLang="en-US" sz="2200" dirty="0"/>
              <a:t>the replacement must maintain the search-tree inequalities</a:t>
            </a:r>
          </a:p>
          <a:p>
            <a:pPr marL="171450" indent="0">
              <a:spcBef>
                <a:spcPts val="500"/>
              </a:spcBef>
              <a:buNone/>
            </a:pPr>
            <a:br>
              <a:rPr lang="en-US" altLang="en-US" sz="1000" dirty="0"/>
            </a:br>
            <a:r>
              <a:rPr lang="en-US" altLang="en-US" dirty="0"/>
              <a:t>	ex: </a:t>
            </a:r>
            <a:br>
              <a:rPr lang="en-US" altLang="en-US" dirty="0"/>
            </a:br>
            <a:r>
              <a:rPr lang="en-US" altLang="en-US" dirty="0"/>
              <a:t>	delete 12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584711" y="4035426"/>
            <a:ext cx="372745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two options: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largest in left subtree</a:t>
            </a:r>
          </a:p>
          <a:p>
            <a:pPr marL="685800" marR="0" lvl="1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everything else in </a:t>
            </a:r>
            <a:b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</a:b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left subtree is &lt; it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smallest in right subtree</a:t>
            </a:r>
          </a:p>
          <a:p>
            <a:pPr marL="685800" marR="0" lvl="1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everything else in </a:t>
            </a:r>
            <a:b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</a:b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right subtree is &gt; it</a:t>
            </a:r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3324225" y="4141789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26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4" name="Oval 5"/>
          <p:cNvSpPr>
            <a:spLocks noChangeArrowheads="1"/>
          </p:cNvSpPr>
          <p:nvPr/>
        </p:nvSpPr>
        <p:spPr bwMode="auto">
          <a:xfrm>
            <a:off x="3359150" y="4087814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2532981" y="4783139"/>
            <a:ext cx="552450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12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" name="Oval 7"/>
          <p:cNvSpPr>
            <a:spLocks noChangeArrowheads="1"/>
          </p:cNvSpPr>
          <p:nvPr/>
        </p:nvSpPr>
        <p:spPr bwMode="auto">
          <a:xfrm>
            <a:off x="2574256" y="4754564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7" name="Text Box 8"/>
          <p:cNvSpPr txBox="1">
            <a:spLocks noChangeArrowheads="1"/>
          </p:cNvSpPr>
          <p:nvPr/>
        </p:nvSpPr>
        <p:spPr bwMode="auto">
          <a:xfrm>
            <a:off x="4053928" y="4749503"/>
            <a:ext cx="554037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8" name="Oval 9"/>
          <p:cNvSpPr>
            <a:spLocks noChangeArrowheads="1"/>
          </p:cNvSpPr>
          <p:nvPr/>
        </p:nvSpPr>
        <p:spPr bwMode="auto">
          <a:xfrm>
            <a:off x="4093615" y="4701878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9" name="Text Box 10"/>
          <p:cNvSpPr txBox="1">
            <a:spLocks noChangeArrowheads="1"/>
          </p:cNvSpPr>
          <p:nvPr/>
        </p:nvSpPr>
        <p:spPr bwMode="auto">
          <a:xfrm>
            <a:off x="1721214" y="5500689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" name="Oval 11"/>
          <p:cNvSpPr>
            <a:spLocks noChangeArrowheads="1"/>
          </p:cNvSpPr>
          <p:nvPr/>
        </p:nvSpPr>
        <p:spPr bwMode="auto">
          <a:xfrm>
            <a:off x="1762489" y="5465764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" name="Text Box 12"/>
          <p:cNvSpPr txBox="1">
            <a:spLocks noChangeArrowheads="1"/>
          </p:cNvSpPr>
          <p:nvPr/>
        </p:nvSpPr>
        <p:spPr bwMode="auto">
          <a:xfrm>
            <a:off x="3302000" y="5476876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" name="Oval 13"/>
          <p:cNvSpPr>
            <a:spLocks noChangeArrowheads="1"/>
          </p:cNvSpPr>
          <p:nvPr/>
        </p:nvSpPr>
        <p:spPr bwMode="auto">
          <a:xfrm>
            <a:off x="3344864" y="5441358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3" name="Text Box 14"/>
          <p:cNvSpPr txBox="1">
            <a:spLocks noChangeArrowheads="1"/>
          </p:cNvSpPr>
          <p:nvPr/>
        </p:nvSpPr>
        <p:spPr bwMode="auto">
          <a:xfrm>
            <a:off x="4590503" y="5476578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38</a:t>
            </a:r>
          </a:p>
        </p:txBody>
      </p:sp>
      <p:sp>
        <p:nvSpPr>
          <p:cNvPr id="44" name="Oval 15"/>
          <p:cNvSpPr>
            <a:spLocks noChangeArrowheads="1"/>
          </p:cNvSpPr>
          <p:nvPr/>
        </p:nvSpPr>
        <p:spPr bwMode="auto">
          <a:xfrm>
            <a:off x="4619078" y="5433716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5" name="Text Box 16"/>
          <p:cNvSpPr txBox="1">
            <a:spLocks noChangeArrowheads="1"/>
          </p:cNvSpPr>
          <p:nvPr/>
        </p:nvSpPr>
        <p:spPr bwMode="auto">
          <a:xfrm>
            <a:off x="2154817" y="6272214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6" name="Oval 17"/>
          <p:cNvSpPr>
            <a:spLocks noChangeArrowheads="1"/>
          </p:cNvSpPr>
          <p:nvPr/>
        </p:nvSpPr>
        <p:spPr bwMode="auto">
          <a:xfrm>
            <a:off x="2188154" y="6229351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7" name="Line 18"/>
          <p:cNvSpPr>
            <a:spLocks noChangeShapeType="1"/>
          </p:cNvSpPr>
          <p:nvPr/>
        </p:nvSpPr>
        <p:spPr bwMode="auto">
          <a:xfrm flipH="1">
            <a:off x="2955255" y="4427539"/>
            <a:ext cx="446951" cy="3571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8" name="Line 19"/>
          <p:cNvSpPr>
            <a:spLocks noChangeShapeType="1"/>
          </p:cNvSpPr>
          <p:nvPr/>
        </p:nvSpPr>
        <p:spPr bwMode="auto">
          <a:xfrm>
            <a:off x="3825876" y="4410772"/>
            <a:ext cx="355423" cy="333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" name="Line 20"/>
          <p:cNvSpPr>
            <a:spLocks noChangeShapeType="1"/>
          </p:cNvSpPr>
          <p:nvPr/>
        </p:nvSpPr>
        <p:spPr bwMode="auto">
          <a:xfrm flipH="1">
            <a:off x="2038260" y="5122566"/>
            <a:ext cx="581146" cy="35272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0" name="Line 22"/>
          <p:cNvSpPr>
            <a:spLocks noChangeShapeType="1"/>
          </p:cNvSpPr>
          <p:nvPr/>
        </p:nvSpPr>
        <p:spPr bwMode="auto">
          <a:xfrm>
            <a:off x="4480965" y="5103516"/>
            <a:ext cx="379413" cy="334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1" name="Line 23"/>
          <p:cNvSpPr>
            <a:spLocks noChangeShapeType="1"/>
          </p:cNvSpPr>
          <p:nvPr/>
        </p:nvSpPr>
        <p:spPr bwMode="auto">
          <a:xfrm>
            <a:off x="2142118" y="5875339"/>
            <a:ext cx="287336" cy="358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2" name="Text Box 24"/>
          <p:cNvSpPr txBox="1">
            <a:spLocks noChangeArrowheads="1"/>
          </p:cNvSpPr>
          <p:nvPr/>
        </p:nvSpPr>
        <p:spPr bwMode="auto">
          <a:xfrm>
            <a:off x="3849688" y="6251576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20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3" name="Oval 25"/>
          <p:cNvSpPr>
            <a:spLocks noChangeArrowheads="1"/>
          </p:cNvSpPr>
          <p:nvPr/>
        </p:nvSpPr>
        <p:spPr bwMode="auto">
          <a:xfrm>
            <a:off x="3878263" y="6223001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4" name="Line 26"/>
          <p:cNvSpPr>
            <a:spLocks noChangeShapeType="1"/>
          </p:cNvSpPr>
          <p:nvPr/>
        </p:nvSpPr>
        <p:spPr bwMode="auto">
          <a:xfrm>
            <a:off x="3725863" y="5857876"/>
            <a:ext cx="300038" cy="3746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5" name="Text Box 24"/>
          <p:cNvSpPr txBox="1">
            <a:spLocks noChangeArrowheads="1"/>
          </p:cNvSpPr>
          <p:nvPr/>
        </p:nvSpPr>
        <p:spPr bwMode="auto">
          <a:xfrm>
            <a:off x="2916238" y="6251576"/>
            <a:ext cx="554037" cy="3746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15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7" name="Line 26"/>
          <p:cNvSpPr>
            <a:spLocks noChangeShapeType="1"/>
          </p:cNvSpPr>
          <p:nvPr/>
        </p:nvSpPr>
        <p:spPr bwMode="auto">
          <a:xfrm flipH="1">
            <a:off x="3257550" y="5857876"/>
            <a:ext cx="209550" cy="36929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8" name="Text Box 24"/>
          <p:cNvSpPr txBox="1">
            <a:spLocks noChangeArrowheads="1"/>
          </p:cNvSpPr>
          <p:nvPr/>
        </p:nvSpPr>
        <p:spPr bwMode="auto">
          <a:xfrm>
            <a:off x="1265238" y="6251576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9" name="Oval 25"/>
          <p:cNvSpPr>
            <a:spLocks noChangeArrowheads="1"/>
          </p:cNvSpPr>
          <p:nvPr/>
        </p:nvSpPr>
        <p:spPr bwMode="auto">
          <a:xfrm>
            <a:off x="1293813" y="6223001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0" name="Line 26"/>
          <p:cNvSpPr>
            <a:spLocks noChangeShapeType="1"/>
          </p:cNvSpPr>
          <p:nvPr/>
        </p:nvSpPr>
        <p:spPr bwMode="auto">
          <a:xfrm flipH="1">
            <a:off x="1593848" y="5857876"/>
            <a:ext cx="260932" cy="36929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1" name="Oval 13"/>
          <p:cNvSpPr>
            <a:spLocks noChangeArrowheads="1"/>
          </p:cNvSpPr>
          <p:nvPr/>
        </p:nvSpPr>
        <p:spPr bwMode="auto">
          <a:xfrm>
            <a:off x="2187575" y="6235702"/>
            <a:ext cx="481012" cy="452437"/>
          </a:xfrm>
          <a:prstGeom prst="ellipse">
            <a:avLst/>
          </a:prstGeom>
          <a:noFill/>
          <a:ln w="28575">
            <a:solidFill>
              <a:srgbClr val="CC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3" name="Line 21"/>
          <p:cNvSpPr>
            <a:spLocks noChangeShapeType="1"/>
          </p:cNvSpPr>
          <p:nvPr/>
        </p:nvSpPr>
        <p:spPr bwMode="auto">
          <a:xfrm>
            <a:off x="3006542" y="5111751"/>
            <a:ext cx="466239" cy="35342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803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Deleting Items from a Binary Search Tree </a:t>
            </a:r>
            <a:r>
              <a:rPr lang="en-US" altLang="en-US" sz="2000"/>
              <a:t>(cont.)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spcBef>
                <a:spcPts val="700"/>
              </a:spcBef>
              <a:buFontTx/>
              <a:buChar char="•"/>
            </a:pPr>
            <a:r>
              <a:rPr lang="en-US" altLang="en-US" b="1" dirty="0"/>
              <a:t>Case 3:</a:t>
            </a:r>
            <a:r>
              <a:rPr lang="en-US" altLang="en-US" dirty="0"/>
              <a:t> </a:t>
            </a:r>
            <a:r>
              <a:rPr lang="en-US" altLang="en-US" i="1" dirty="0"/>
              <a:t>x</a:t>
            </a:r>
            <a:r>
              <a:rPr lang="en-US" altLang="en-US" dirty="0"/>
              <a:t> has two children (continued):</a:t>
            </a:r>
          </a:p>
          <a:p>
            <a:pPr lvl="1">
              <a:spcBef>
                <a:spcPct val="20000"/>
              </a:spcBef>
            </a:pPr>
            <a:r>
              <a:rPr lang="en-US" altLang="en-US" dirty="0"/>
              <a:t>replace </a:t>
            </a:r>
            <a:r>
              <a:rPr lang="en-US" altLang="en-US" i="1"/>
              <a:t>x</a:t>
            </a:r>
            <a:r>
              <a:rPr lang="en-US" altLang="en-US"/>
              <a:t>'s key and data </a:t>
            </a:r>
            <a:r>
              <a:rPr lang="en-US" altLang="en-US" dirty="0"/>
              <a:t>with those from the smallest node </a:t>
            </a:r>
            <a:br>
              <a:rPr lang="en-US" altLang="en-US" dirty="0"/>
            </a:br>
            <a:r>
              <a:rPr lang="en-US" altLang="en-US" dirty="0"/>
              <a:t>in </a:t>
            </a:r>
            <a:r>
              <a:rPr lang="en-US" altLang="en-US" i="1" dirty="0"/>
              <a:t>x</a:t>
            </a:r>
            <a:r>
              <a:rPr lang="en-US" altLang="en-US" dirty="0"/>
              <a:t>’s right subtree—call it </a:t>
            </a:r>
            <a:r>
              <a:rPr lang="en-US" altLang="en-US" i="1" dirty="0"/>
              <a:t>y</a:t>
            </a:r>
            <a:endParaRPr lang="en-US" altLang="en-US" dirty="0"/>
          </a:p>
          <a:p>
            <a:pPr marL="457200" lvl="1" indent="0">
              <a:buNone/>
            </a:pPr>
            <a:endParaRPr lang="en-US" altLang="en-US" dirty="0"/>
          </a:p>
          <a:p>
            <a:pPr marL="914400" lvl="2" indent="0">
              <a:buNone/>
            </a:pPr>
            <a:br>
              <a:rPr lang="en-US" altLang="en-US" sz="2200" dirty="0"/>
            </a:br>
            <a:endParaRPr lang="en-US" altLang="en-US" sz="2200" dirty="0"/>
          </a:p>
          <a:p>
            <a:pPr marL="914400" lvl="2" indent="0">
              <a:spcBef>
                <a:spcPts val="500"/>
              </a:spcBef>
              <a:buNone/>
            </a:pPr>
            <a:r>
              <a:rPr lang="en-US" altLang="en-US" sz="2200" dirty="0"/>
              <a:t> </a:t>
            </a:r>
            <a:br>
              <a:rPr lang="en-US" altLang="en-US" dirty="0"/>
            </a:br>
            <a:endParaRPr lang="en-US" altLang="en-US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/>
              <a:t>ex</a:t>
            </a:r>
            <a:r>
              <a:rPr lang="en-US" altLang="en-US"/>
              <a:t>: delete </a:t>
            </a:r>
            <a:r>
              <a:rPr lang="en-US" altLang="en-US" dirty="0"/>
              <a:t>12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1398770" y="4667250"/>
            <a:ext cx="288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x</a:t>
            </a:r>
          </a:p>
        </p:txBody>
      </p:sp>
      <p:sp>
        <p:nvSpPr>
          <p:cNvPr id="22" name="Text Box 17"/>
          <p:cNvSpPr txBox="1">
            <a:spLocks noChangeArrowheads="1"/>
          </p:cNvSpPr>
          <p:nvPr/>
        </p:nvSpPr>
        <p:spPr bwMode="auto">
          <a:xfrm>
            <a:off x="1802110" y="6111192"/>
            <a:ext cx="288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y</a:t>
            </a: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921851" y="4706939"/>
            <a:ext cx="552450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12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Oval 7"/>
          <p:cNvSpPr>
            <a:spLocks noChangeArrowheads="1"/>
          </p:cNvSpPr>
          <p:nvPr/>
        </p:nvSpPr>
        <p:spPr bwMode="auto">
          <a:xfrm>
            <a:off x="963126" y="4678364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319931" y="5424489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" name="Oval 11"/>
          <p:cNvSpPr>
            <a:spLocks noChangeArrowheads="1"/>
          </p:cNvSpPr>
          <p:nvPr/>
        </p:nvSpPr>
        <p:spPr bwMode="auto">
          <a:xfrm>
            <a:off x="361206" y="5389564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" name="Text Box 12"/>
          <p:cNvSpPr txBox="1">
            <a:spLocks noChangeArrowheads="1"/>
          </p:cNvSpPr>
          <p:nvPr/>
        </p:nvSpPr>
        <p:spPr bwMode="auto">
          <a:xfrm>
            <a:off x="1690870" y="5400676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8" name="Oval 13"/>
          <p:cNvSpPr>
            <a:spLocks noChangeArrowheads="1"/>
          </p:cNvSpPr>
          <p:nvPr/>
        </p:nvSpPr>
        <p:spPr bwMode="auto">
          <a:xfrm>
            <a:off x="1733734" y="5365158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9" name="Line 18"/>
          <p:cNvSpPr>
            <a:spLocks noChangeShapeType="1"/>
          </p:cNvSpPr>
          <p:nvPr/>
        </p:nvSpPr>
        <p:spPr bwMode="auto">
          <a:xfrm flipH="1">
            <a:off x="1344125" y="4351339"/>
            <a:ext cx="446951" cy="3571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0" name="Line 20"/>
          <p:cNvSpPr>
            <a:spLocks noChangeShapeType="1"/>
          </p:cNvSpPr>
          <p:nvPr/>
        </p:nvSpPr>
        <p:spPr bwMode="auto">
          <a:xfrm flipH="1">
            <a:off x="636977" y="5048957"/>
            <a:ext cx="374129" cy="35013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1" name="Line 21"/>
          <p:cNvSpPr>
            <a:spLocks noChangeShapeType="1"/>
          </p:cNvSpPr>
          <p:nvPr/>
        </p:nvSpPr>
        <p:spPr bwMode="auto">
          <a:xfrm>
            <a:off x="1395412" y="5035551"/>
            <a:ext cx="466239" cy="35342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2" name="Line 23"/>
          <p:cNvSpPr>
            <a:spLocks noChangeShapeType="1"/>
          </p:cNvSpPr>
          <p:nvPr/>
        </p:nvSpPr>
        <p:spPr bwMode="auto">
          <a:xfrm>
            <a:off x="740835" y="5799139"/>
            <a:ext cx="133134" cy="19526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3" name="Text Box 24"/>
          <p:cNvSpPr txBox="1">
            <a:spLocks noChangeArrowheads="1"/>
          </p:cNvSpPr>
          <p:nvPr/>
        </p:nvSpPr>
        <p:spPr bwMode="auto">
          <a:xfrm>
            <a:off x="2238558" y="6175376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20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4" name="Oval 25"/>
          <p:cNvSpPr>
            <a:spLocks noChangeArrowheads="1"/>
          </p:cNvSpPr>
          <p:nvPr/>
        </p:nvSpPr>
        <p:spPr bwMode="auto">
          <a:xfrm>
            <a:off x="2267133" y="6146801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5" name="Line 26"/>
          <p:cNvSpPr>
            <a:spLocks noChangeShapeType="1"/>
          </p:cNvSpPr>
          <p:nvPr/>
        </p:nvSpPr>
        <p:spPr bwMode="auto">
          <a:xfrm>
            <a:off x="2114733" y="5781676"/>
            <a:ext cx="300038" cy="3746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" name="Text Box 24"/>
          <p:cNvSpPr txBox="1">
            <a:spLocks noChangeArrowheads="1"/>
          </p:cNvSpPr>
          <p:nvPr/>
        </p:nvSpPr>
        <p:spPr bwMode="auto">
          <a:xfrm>
            <a:off x="1305108" y="6175376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15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7" name="Oval 25"/>
          <p:cNvSpPr>
            <a:spLocks noChangeArrowheads="1"/>
          </p:cNvSpPr>
          <p:nvPr/>
        </p:nvSpPr>
        <p:spPr bwMode="auto">
          <a:xfrm>
            <a:off x="1346383" y="6146801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8" name="Line 26"/>
          <p:cNvSpPr>
            <a:spLocks noChangeShapeType="1"/>
          </p:cNvSpPr>
          <p:nvPr/>
        </p:nvSpPr>
        <p:spPr bwMode="auto">
          <a:xfrm flipH="1">
            <a:off x="1646420" y="5781676"/>
            <a:ext cx="209550" cy="36929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9" name="Line 26"/>
          <p:cNvSpPr>
            <a:spLocks noChangeShapeType="1"/>
          </p:cNvSpPr>
          <p:nvPr/>
        </p:nvSpPr>
        <p:spPr bwMode="auto">
          <a:xfrm flipH="1">
            <a:off x="319931" y="5781676"/>
            <a:ext cx="133566" cy="21272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984100" y="3995003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0469" y="5817424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70069" y="5817424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67716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Deleting Items from a Binary Search Tree </a:t>
            </a:r>
            <a:r>
              <a:rPr lang="en-US" altLang="en-US" sz="2000"/>
              <a:t>(cont.)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spcBef>
                <a:spcPts val="700"/>
              </a:spcBef>
              <a:buFontTx/>
              <a:buChar char="•"/>
            </a:pPr>
            <a:r>
              <a:rPr lang="en-US" altLang="en-US" b="1" dirty="0"/>
              <a:t>Case 3:</a:t>
            </a:r>
            <a:r>
              <a:rPr lang="en-US" altLang="en-US" dirty="0"/>
              <a:t> </a:t>
            </a:r>
            <a:r>
              <a:rPr lang="en-US" altLang="en-US" i="1" dirty="0"/>
              <a:t>x</a:t>
            </a:r>
            <a:r>
              <a:rPr lang="en-US" altLang="en-US" dirty="0"/>
              <a:t> has two children (continued):</a:t>
            </a:r>
          </a:p>
          <a:p>
            <a:pPr lvl="1">
              <a:spcBef>
                <a:spcPct val="20000"/>
              </a:spcBef>
            </a:pPr>
            <a:r>
              <a:rPr lang="en-US" altLang="en-US" dirty="0"/>
              <a:t>replace </a:t>
            </a:r>
            <a:r>
              <a:rPr lang="en-US" altLang="en-US" i="1"/>
              <a:t>x</a:t>
            </a:r>
            <a:r>
              <a:rPr lang="en-US" altLang="en-US"/>
              <a:t>'s key and data </a:t>
            </a:r>
            <a:r>
              <a:rPr lang="en-US" altLang="en-US" dirty="0"/>
              <a:t>with those from the smallest node </a:t>
            </a:r>
            <a:br>
              <a:rPr lang="en-US" altLang="en-US" dirty="0"/>
            </a:br>
            <a:r>
              <a:rPr lang="en-US" altLang="en-US" dirty="0"/>
              <a:t>in </a:t>
            </a:r>
            <a:r>
              <a:rPr lang="en-US" altLang="en-US" i="1" dirty="0"/>
              <a:t>x</a:t>
            </a:r>
            <a:r>
              <a:rPr lang="en-US" altLang="en-US" dirty="0"/>
              <a:t>’s right subtree—call it </a:t>
            </a:r>
            <a:r>
              <a:rPr lang="en-US" altLang="en-US" i="1" dirty="0"/>
              <a:t>y</a:t>
            </a:r>
            <a:endParaRPr lang="en-US" altLang="en-US" dirty="0"/>
          </a:p>
          <a:p>
            <a:pPr marL="457200" lvl="1" indent="0">
              <a:buNone/>
            </a:pPr>
            <a:endParaRPr lang="en-US" altLang="en-US" dirty="0"/>
          </a:p>
          <a:p>
            <a:pPr marL="914400" lvl="2" indent="0">
              <a:buNone/>
            </a:pPr>
            <a:br>
              <a:rPr lang="en-US" altLang="en-US" sz="2200" dirty="0"/>
            </a:br>
            <a:endParaRPr lang="en-US" altLang="en-US" sz="2200" dirty="0"/>
          </a:p>
          <a:p>
            <a:pPr marL="914400" lvl="2" indent="0">
              <a:spcBef>
                <a:spcPts val="500"/>
              </a:spcBef>
              <a:buNone/>
            </a:pPr>
            <a:r>
              <a:rPr lang="en-US" altLang="en-US" sz="2200" dirty="0"/>
              <a:t> </a:t>
            </a:r>
            <a:br>
              <a:rPr lang="en-US" altLang="en-US" dirty="0"/>
            </a:br>
            <a:endParaRPr lang="en-US" altLang="en-US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/>
              <a:t>ex</a:t>
            </a:r>
            <a:r>
              <a:rPr lang="en-US" altLang="en-US"/>
              <a:t>: delete </a:t>
            </a:r>
            <a:r>
              <a:rPr lang="en-US" altLang="en-US" dirty="0"/>
              <a:t>12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1398770" y="4667250"/>
            <a:ext cx="288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x</a:t>
            </a:r>
          </a:p>
        </p:txBody>
      </p:sp>
      <p:sp>
        <p:nvSpPr>
          <p:cNvPr id="24" name="Text Box 17"/>
          <p:cNvSpPr txBox="1">
            <a:spLocks noChangeArrowheads="1"/>
          </p:cNvSpPr>
          <p:nvPr/>
        </p:nvSpPr>
        <p:spPr bwMode="auto">
          <a:xfrm>
            <a:off x="1802110" y="6111192"/>
            <a:ext cx="288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y</a:t>
            </a:r>
          </a:p>
        </p:txBody>
      </p: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921851" y="4706939"/>
            <a:ext cx="552450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12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" name="Oval 7"/>
          <p:cNvSpPr>
            <a:spLocks noChangeArrowheads="1"/>
          </p:cNvSpPr>
          <p:nvPr/>
        </p:nvSpPr>
        <p:spPr bwMode="auto">
          <a:xfrm>
            <a:off x="963126" y="4678364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19931" y="5424489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9" name="Oval 11"/>
          <p:cNvSpPr>
            <a:spLocks noChangeArrowheads="1"/>
          </p:cNvSpPr>
          <p:nvPr/>
        </p:nvSpPr>
        <p:spPr bwMode="auto">
          <a:xfrm>
            <a:off x="361206" y="5389564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0" name="Text Box 12"/>
          <p:cNvSpPr txBox="1">
            <a:spLocks noChangeArrowheads="1"/>
          </p:cNvSpPr>
          <p:nvPr/>
        </p:nvSpPr>
        <p:spPr bwMode="auto">
          <a:xfrm>
            <a:off x="1690870" y="5400676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1" name="Oval 13"/>
          <p:cNvSpPr>
            <a:spLocks noChangeArrowheads="1"/>
          </p:cNvSpPr>
          <p:nvPr/>
        </p:nvSpPr>
        <p:spPr bwMode="auto">
          <a:xfrm>
            <a:off x="1733734" y="5365158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2" name="Line 18"/>
          <p:cNvSpPr>
            <a:spLocks noChangeShapeType="1"/>
          </p:cNvSpPr>
          <p:nvPr/>
        </p:nvSpPr>
        <p:spPr bwMode="auto">
          <a:xfrm flipH="1">
            <a:off x="1344125" y="4351339"/>
            <a:ext cx="446951" cy="3571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3" name="Line 20"/>
          <p:cNvSpPr>
            <a:spLocks noChangeShapeType="1"/>
          </p:cNvSpPr>
          <p:nvPr/>
        </p:nvSpPr>
        <p:spPr bwMode="auto">
          <a:xfrm flipH="1">
            <a:off x="636977" y="5048957"/>
            <a:ext cx="374129" cy="35013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4" name="Line 21"/>
          <p:cNvSpPr>
            <a:spLocks noChangeShapeType="1"/>
          </p:cNvSpPr>
          <p:nvPr/>
        </p:nvSpPr>
        <p:spPr bwMode="auto">
          <a:xfrm>
            <a:off x="1395412" y="5035551"/>
            <a:ext cx="466239" cy="35342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5" name="Line 23"/>
          <p:cNvSpPr>
            <a:spLocks noChangeShapeType="1"/>
          </p:cNvSpPr>
          <p:nvPr/>
        </p:nvSpPr>
        <p:spPr bwMode="auto">
          <a:xfrm>
            <a:off x="740835" y="5799139"/>
            <a:ext cx="133134" cy="19526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" name="Text Box 24"/>
          <p:cNvSpPr txBox="1">
            <a:spLocks noChangeArrowheads="1"/>
          </p:cNvSpPr>
          <p:nvPr/>
        </p:nvSpPr>
        <p:spPr bwMode="auto">
          <a:xfrm>
            <a:off x="2238558" y="6175376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20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7" name="Oval 25"/>
          <p:cNvSpPr>
            <a:spLocks noChangeArrowheads="1"/>
          </p:cNvSpPr>
          <p:nvPr/>
        </p:nvSpPr>
        <p:spPr bwMode="auto">
          <a:xfrm>
            <a:off x="2267133" y="6146801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8" name="Line 26"/>
          <p:cNvSpPr>
            <a:spLocks noChangeShapeType="1"/>
          </p:cNvSpPr>
          <p:nvPr/>
        </p:nvSpPr>
        <p:spPr bwMode="auto">
          <a:xfrm>
            <a:off x="2114733" y="5781676"/>
            <a:ext cx="300038" cy="3746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9" name="Text Box 24"/>
          <p:cNvSpPr txBox="1">
            <a:spLocks noChangeArrowheads="1"/>
          </p:cNvSpPr>
          <p:nvPr/>
        </p:nvSpPr>
        <p:spPr bwMode="auto">
          <a:xfrm>
            <a:off x="1305108" y="6175376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15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" name="Oval 25"/>
          <p:cNvSpPr>
            <a:spLocks noChangeArrowheads="1"/>
          </p:cNvSpPr>
          <p:nvPr/>
        </p:nvSpPr>
        <p:spPr bwMode="auto">
          <a:xfrm>
            <a:off x="1346383" y="6146801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" name="Line 26"/>
          <p:cNvSpPr>
            <a:spLocks noChangeShapeType="1"/>
          </p:cNvSpPr>
          <p:nvPr/>
        </p:nvSpPr>
        <p:spPr bwMode="auto">
          <a:xfrm flipH="1">
            <a:off x="1646420" y="5781676"/>
            <a:ext cx="209550" cy="36929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" name="Line 26"/>
          <p:cNvSpPr>
            <a:spLocks noChangeShapeType="1"/>
          </p:cNvSpPr>
          <p:nvPr/>
        </p:nvSpPr>
        <p:spPr bwMode="auto">
          <a:xfrm flipH="1">
            <a:off x="319931" y="5781676"/>
            <a:ext cx="133566" cy="21272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3" name="Line 49"/>
          <p:cNvSpPr>
            <a:spLocks noChangeShapeType="1"/>
          </p:cNvSpPr>
          <p:nvPr/>
        </p:nvSpPr>
        <p:spPr bwMode="auto">
          <a:xfrm flipH="1" flipV="1">
            <a:off x="1216306" y="5002270"/>
            <a:ext cx="338048" cy="1193744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984100" y="3995003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0469" y="5817424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70069" y="5817424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00280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Deleting Items from a Binary Search Tree </a:t>
            </a:r>
            <a:r>
              <a:rPr lang="en-US" altLang="en-US" sz="2000"/>
              <a:t>(cont.)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spcBef>
                <a:spcPts val="700"/>
              </a:spcBef>
              <a:buFontTx/>
              <a:buChar char="•"/>
            </a:pPr>
            <a:r>
              <a:rPr lang="en-US" altLang="en-US" b="1" dirty="0"/>
              <a:t>Case 3:</a:t>
            </a:r>
            <a:r>
              <a:rPr lang="en-US" altLang="en-US" dirty="0"/>
              <a:t> </a:t>
            </a:r>
            <a:r>
              <a:rPr lang="en-US" altLang="en-US" i="1" dirty="0"/>
              <a:t>x</a:t>
            </a:r>
            <a:r>
              <a:rPr lang="en-US" altLang="en-US" dirty="0"/>
              <a:t> has two children (continued):</a:t>
            </a:r>
          </a:p>
          <a:p>
            <a:pPr lvl="1">
              <a:spcBef>
                <a:spcPct val="20000"/>
              </a:spcBef>
            </a:pPr>
            <a:r>
              <a:rPr lang="en-US" altLang="en-US" dirty="0"/>
              <a:t>replace </a:t>
            </a:r>
            <a:r>
              <a:rPr lang="en-US" altLang="en-US" i="1"/>
              <a:t>x</a:t>
            </a:r>
            <a:r>
              <a:rPr lang="en-US" altLang="en-US"/>
              <a:t>'s key and data </a:t>
            </a:r>
            <a:r>
              <a:rPr lang="en-US" altLang="en-US" dirty="0"/>
              <a:t>with those from the smallest node </a:t>
            </a:r>
            <a:br>
              <a:rPr lang="en-US" altLang="en-US" dirty="0"/>
            </a:br>
            <a:r>
              <a:rPr lang="en-US" altLang="en-US" dirty="0"/>
              <a:t>in </a:t>
            </a:r>
            <a:r>
              <a:rPr lang="en-US" altLang="en-US" i="1" dirty="0"/>
              <a:t>x</a:t>
            </a:r>
            <a:r>
              <a:rPr lang="en-US" altLang="en-US" dirty="0"/>
              <a:t>’s right subtree—call it </a:t>
            </a:r>
            <a:r>
              <a:rPr lang="en-US" altLang="en-US" i="1" dirty="0"/>
              <a:t>y</a:t>
            </a:r>
            <a:endParaRPr lang="en-US" altLang="en-US" dirty="0"/>
          </a:p>
          <a:p>
            <a:pPr marL="457200" lvl="1" indent="0">
              <a:buNone/>
            </a:pPr>
            <a:endParaRPr lang="en-US" altLang="en-US" dirty="0"/>
          </a:p>
          <a:p>
            <a:pPr marL="914400" lvl="2" indent="0">
              <a:buNone/>
            </a:pPr>
            <a:br>
              <a:rPr lang="en-US" altLang="en-US" sz="2200" dirty="0"/>
            </a:br>
            <a:endParaRPr lang="en-US" altLang="en-US" sz="2200" dirty="0"/>
          </a:p>
          <a:p>
            <a:pPr marL="914400" lvl="2" indent="0">
              <a:spcBef>
                <a:spcPts val="500"/>
              </a:spcBef>
              <a:buNone/>
            </a:pPr>
            <a:r>
              <a:rPr lang="en-US" altLang="en-US" sz="2200" dirty="0"/>
              <a:t> </a:t>
            </a:r>
            <a:br>
              <a:rPr lang="en-US" altLang="en-US" dirty="0"/>
            </a:br>
            <a:endParaRPr lang="en-US" altLang="en-US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/>
              <a:t>ex</a:t>
            </a:r>
            <a:r>
              <a:rPr lang="en-US" altLang="en-US"/>
              <a:t>: delete </a:t>
            </a:r>
            <a:r>
              <a:rPr lang="en-US" altLang="en-US" dirty="0"/>
              <a:t>12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  <p:sp>
        <p:nvSpPr>
          <p:cNvPr id="41" name="AutoShape 15"/>
          <p:cNvSpPr>
            <a:spLocks noChangeArrowheads="1"/>
          </p:cNvSpPr>
          <p:nvPr/>
        </p:nvSpPr>
        <p:spPr bwMode="auto">
          <a:xfrm>
            <a:off x="2589287" y="5394325"/>
            <a:ext cx="688975" cy="239713"/>
          </a:xfrm>
          <a:prstGeom prst="rightArrow">
            <a:avLst>
              <a:gd name="adj1" fmla="val 50000"/>
              <a:gd name="adj2" fmla="val 7185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1398770" y="4667250"/>
            <a:ext cx="288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x</a:t>
            </a:r>
          </a:p>
        </p:txBody>
      </p:sp>
      <p:sp>
        <p:nvSpPr>
          <p:cNvPr id="43" name="Text Box 17"/>
          <p:cNvSpPr txBox="1">
            <a:spLocks noChangeArrowheads="1"/>
          </p:cNvSpPr>
          <p:nvPr/>
        </p:nvSpPr>
        <p:spPr bwMode="auto">
          <a:xfrm>
            <a:off x="1802110" y="6111192"/>
            <a:ext cx="288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424327" y="4494508"/>
            <a:ext cx="139333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copy node y's </a:t>
            </a:r>
          </a:p>
          <a:p>
            <a:pPr marL="0" marR="0" lvl="0" indent="0" algn="l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contents into </a:t>
            </a:r>
            <a:b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node x</a:t>
            </a:r>
          </a:p>
        </p:txBody>
      </p:sp>
      <p:sp>
        <p:nvSpPr>
          <p:cNvPr id="45" name="Text Box 6"/>
          <p:cNvSpPr txBox="1">
            <a:spLocks noChangeArrowheads="1"/>
          </p:cNvSpPr>
          <p:nvPr/>
        </p:nvSpPr>
        <p:spPr bwMode="auto">
          <a:xfrm>
            <a:off x="921851" y="4706939"/>
            <a:ext cx="552450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12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6" name="Oval 7"/>
          <p:cNvSpPr>
            <a:spLocks noChangeArrowheads="1"/>
          </p:cNvSpPr>
          <p:nvPr/>
        </p:nvSpPr>
        <p:spPr bwMode="auto">
          <a:xfrm>
            <a:off x="963126" y="4678364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7" name="Text Box 10"/>
          <p:cNvSpPr txBox="1">
            <a:spLocks noChangeArrowheads="1"/>
          </p:cNvSpPr>
          <p:nvPr/>
        </p:nvSpPr>
        <p:spPr bwMode="auto">
          <a:xfrm>
            <a:off x="319931" y="5424489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8" name="Oval 11"/>
          <p:cNvSpPr>
            <a:spLocks noChangeArrowheads="1"/>
          </p:cNvSpPr>
          <p:nvPr/>
        </p:nvSpPr>
        <p:spPr bwMode="auto">
          <a:xfrm>
            <a:off x="361206" y="5389564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" name="Text Box 12"/>
          <p:cNvSpPr txBox="1">
            <a:spLocks noChangeArrowheads="1"/>
          </p:cNvSpPr>
          <p:nvPr/>
        </p:nvSpPr>
        <p:spPr bwMode="auto">
          <a:xfrm>
            <a:off x="1690870" y="5400676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0" name="Oval 13"/>
          <p:cNvSpPr>
            <a:spLocks noChangeArrowheads="1"/>
          </p:cNvSpPr>
          <p:nvPr/>
        </p:nvSpPr>
        <p:spPr bwMode="auto">
          <a:xfrm>
            <a:off x="1733734" y="5365158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1" name="Line 18"/>
          <p:cNvSpPr>
            <a:spLocks noChangeShapeType="1"/>
          </p:cNvSpPr>
          <p:nvPr/>
        </p:nvSpPr>
        <p:spPr bwMode="auto">
          <a:xfrm flipH="1">
            <a:off x="1344125" y="4351339"/>
            <a:ext cx="446951" cy="3571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2" name="Line 20"/>
          <p:cNvSpPr>
            <a:spLocks noChangeShapeType="1"/>
          </p:cNvSpPr>
          <p:nvPr/>
        </p:nvSpPr>
        <p:spPr bwMode="auto">
          <a:xfrm flipH="1">
            <a:off x="636977" y="5048957"/>
            <a:ext cx="374129" cy="35013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5" name="Line 21"/>
          <p:cNvSpPr>
            <a:spLocks noChangeShapeType="1"/>
          </p:cNvSpPr>
          <p:nvPr/>
        </p:nvSpPr>
        <p:spPr bwMode="auto">
          <a:xfrm>
            <a:off x="1395412" y="5035551"/>
            <a:ext cx="466239" cy="35342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6" name="Line 23"/>
          <p:cNvSpPr>
            <a:spLocks noChangeShapeType="1"/>
          </p:cNvSpPr>
          <p:nvPr/>
        </p:nvSpPr>
        <p:spPr bwMode="auto">
          <a:xfrm>
            <a:off x="740835" y="5799139"/>
            <a:ext cx="133134" cy="19526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7" name="Text Box 24"/>
          <p:cNvSpPr txBox="1">
            <a:spLocks noChangeArrowheads="1"/>
          </p:cNvSpPr>
          <p:nvPr/>
        </p:nvSpPr>
        <p:spPr bwMode="auto">
          <a:xfrm>
            <a:off x="2238558" y="6175376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20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8" name="Oval 25"/>
          <p:cNvSpPr>
            <a:spLocks noChangeArrowheads="1"/>
          </p:cNvSpPr>
          <p:nvPr/>
        </p:nvSpPr>
        <p:spPr bwMode="auto">
          <a:xfrm>
            <a:off x="2267133" y="6146801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9" name="Line 26"/>
          <p:cNvSpPr>
            <a:spLocks noChangeShapeType="1"/>
          </p:cNvSpPr>
          <p:nvPr/>
        </p:nvSpPr>
        <p:spPr bwMode="auto">
          <a:xfrm>
            <a:off x="2114733" y="5781676"/>
            <a:ext cx="300038" cy="3746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0" name="Text Box 24"/>
          <p:cNvSpPr txBox="1">
            <a:spLocks noChangeArrowheads="1"/>
          </p:cNvSpPr>
          <p:nvPr/>
        </p:nvSpPr>
        <p:spPr bwMode="auto">
          <a:xfrm>
            <a:off x="1305108" y="6175376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15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1" name="Oval 25"/>
          <p:cNvSpPr>
            <a:spLocks noChangeArrowheads="1"/>
          </p:cNvSpPr>
          <p:nvPr/>
        </p:nvSpPr>
        <p:spPr bwMode="auto">
          <a:xfrm>
            <a:off x="1346383" y="6146801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2" name="Line 26"/>
          <p:cNvSpPr>
            <a:spLocks noChangeShapeType="1"/>
          </p:cNvSpPr>
          <p:nvPr/>
        </p:nvSpPr>
        <p:spPr bwMode="auto">
          <a:xfrm flipH="1">
            <a:off x="1646420" y="5781676"/>
            <a:ext cx="209550" cy="36929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3" name="Line 26"/>
          <p:cNvSpPr>
            <a:spLocks noChangeShapeType="1"/>
          </p:cNvSpPr>
          <p:nvPr/>
        </p:nvSpPr>
        <p:spPr bwMode="auto">
          <a:xfrm flipH="1">
            <a:off x="319931" y="5781676"/>
            <a:ext cx="133566" cy="21272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4" name="Line 49"/>
          <p:cNvSpPr>
            <a:spLocks noChangeShapeType="1"/>
          </p:cNvSpPr>
          <p:nvPr/>
        </p:nvSpPr>
        <p:spPr bwMode="auto">
          <a:xfrm flipH="1" flipV="1">
            <a:off x="1216306" y="5002270"/>
            <a:ext cx="338048" cy="1193744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984100" y="3995003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0469" y="5817424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70069" y="5817424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</a:t>
            </a:r>
          </a:p>
        </p:txBody>
      </p:sp>
      <p:sp>
        <p:nvSpPr>
          <p:cNvPr id="98" name="Text Box 16"/>
          <p:cNvSpPr txBox="1">
            <a:spLocks noChangeArrowheads="1"/>
          </p:cNvSpPr>
          <p:nvPr/>
        </p:nvSpPr>
        <p:spPr bwMode="auto">
          <a:xfrm>
            <a:off x="4675370" y="4667250"/>
            <a:ext cx="288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x</a:t>
            </a:r>
          </a:p>
        </p:txBody>
      </p:sp>
      <p:sp>
        <p:nvSpPr>
          <p:cNvPr id="99" name="Text Box 17"/>
          <p:cNvSpPr txBox="1">
            <a:spLocks noChangeArrowheads="1"/>
          </p:cNvSpPr>
          <p:nvPr/>
        </p:nvSpPr>
        <p:spPr bwMode="auto">
          <a:xfrm>
            <a:off x="5078710" y="6111192"/>
            <a:ext cx="288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y</a:t>
            </a:r>
          </a:p>
        </p:txBody>
      </p:sp>
      <p:sp>
        <p:nvSpPr>
          <p:cNvPr id="100" name="Text Box 6"/>
          <p:cNvSpPr txBox="1">
            <a:spLocks noChangeArrowheads="1"/>
          </p:cNvSpPr>
          <p:nvPr/>
        </p:nvSpPr>
        <p:spPr bwMode="auto">
          <a:xfrm>
            <a:off x="4198451" y="4706939"/>
            <a:ext cx="552450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15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1" name="Oval 7"/>
          <p:cNvSpPr>
            <a:spLocks noChangeArrowheads="1"/>
          </p:cNvSpPr>
          <p:nvPr/>
        </p:nvSpPr>
        <p:spPr bwMode="auto">
          <a:xfrm>
            <a:off x="4239726" y="4678364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2" name="Text Box 12"/>
          <p:cNvSpPr txBox="1">
            <a:spLocks noChangeArrowheads="1"/>
          </p:cNvSpPr>
          <p:nvPr/>
        </p:nvSpPr>
        <p:spPr bwMode="auto">
          <a:xfrm>
            <a:off x="4967470" y="5400676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3" name="Oval 13"/>
          <p:cNvSpPr>
            <a:spLocks noChangeArrowheads="1"/>
          </p:cNvSpPr>
          <p:nvPr/>
        </p:nvSpPr>
        <p:spPr bwMode="auto">
          <a:xfrm>
            <a:off x="5010334" y="5365158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4" name="Line 18"/>
          <p:cNvSpPr>
            <a:spLocks noChangeShapeType="1"/>
          </p:cNvSpPr>
          <p:nvPr/>
        </p:nvSpPr>
        <p:spPr bwMode="auto">
          <a:xfrm flipH="1">
            <a:off x="4620725" y="4351339"/>
            <a:ext cx="446951" cy="3571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5" name="Line 21"/>
          <p:cNvSpPr>
            <a:spLocks noChangeShapeType="1"/>
          </p:cNvSpPr>
          <p:nvPr/>
        </p:nvSpPr>
        <p:spPr bwMode="auto">
          <a:xfrm>
            <a:off x="4672012" y="5035551"/>
            <a:ext cx="466239" cy="35342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6" name="Text Box 24"/>
          <p:cNvSpPr txBox="1">
            <a:spLocks noChangeArrowheads="1"/>
          </p:cNvSpPr>
          <p:nvPr/>
        </p:nvSpPr>
        <p:spPr bwMode="auto">
          <a:xfrm>
            <a:off x="5515158" y="6175376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20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7" name="Oval 25"/>
          <p:cNvSpPr>
            <a:spLocks noChangeArrowheads="1"/>
          </p:cNvSpPr>
          <p:nvPr/>
        </p:nvSpPr>
        <p:spPr bwMode="auto">
          <a:xfrm>
            <a:off x="5543733" y="6146801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8" name="Line 26"/>
          <p:cNvSpPr>
            <a:spLocks noChangeShapeType="1"/>
          </p:cNvSpPr>
          <p:nvPr/>
        </p:nvSpPr>
        <p:spPr bwMode="auto">
          <a:xfrm>
            <a:off x="5391333" y="5781676"/>
            <a:ext cx="300038" cy="3746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9" name="Text Box 24"/>
          <p:cNvSpPr txBox="1">
            <a:spLocks noChangeArrowheads="1"/>
          </p:cNvSpPr>
          <p:nvPr/>
        </p:nvSpPr>
        <p:spPr bwMode="auto">
          <a:xfrm>
            <a:off x="4581708" y="6175376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15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0" name="Oval 25"/>
          <p:cNvSpPr>
            <a:spLocks noChangeArrowheads="1"/>
          </p:cNvSpPr>
          <p:nvPr/>
        </p:nvSpPr>
        <p:spPr bwMode="auto">
          <a:xfrm>
            <a:off x="4622983" y="6146801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1" name="Line 26"/>
          <p:cNvSpPr>
            <a:spLocks noChangeShapeType="1"/>
          </p:cNvSpPr>
          <p:nvPr/>
        </p:nvSpPr>
        <p:spPr bwMode="auto">
          <a:xfrm flipH="1">
            <a:off x="4923020" y="5781676"/>
            <a:ext cx="209550" cy="36929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260700" y="3995003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</a:t>
            </a:r>
          </a:p>
        </p:txBody>
      </p:sp>
      <p:sp>
        <p:nvSpPr>
          <p:cNvPr id="114" name="Text Box 10"/>
          <p:cNvSpPr txBox="1">
            <a:spLocks noChangeArrowheads="1"/>
          </p:cNvSpPr>
          <p:nvPr/>
        </p:nvSpPr>
        <p:spPr bwMode="auto">
          <a:xfrm>
            <a:off x="3596531" y="5424489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5" name="Oval 11"/>
          <p:cNvSpPr>
            <a:spLocks noChangeArrowheads="1"/>
          </p:cNvSpPr>
          <p:nvPr/>
        </p:nvSpPr>
        <p:spPr bwMode="auto">
          <a:xfrm>
            <a:off x="3637806" y="5389564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6" name="Line 20"/>
          <p:cNvSpPr>
            <a:spLocks noChangeShapeType="1"/>
          </p:cNvSpPr>
          <p:nvPr/>
        </p:nvSpPr>
        <p:spPr bwMode="auto">
          <a:xfrm flipH="1">
            <a:off x="3913577" y="5048957"/>
            <a:ext cx="374129" cy="35013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7" name="Line 23"/>
          <p:cNvSpPr>
            <a:spLocks noChangeShapeType="1"/>
          </p:cNvSpPr>
          <p:nvPr/>
        </p:nvSpPr>
        <p:spPr bwMode="auto">
          <a:xfrm>
            <a:off x="4017435" y="5799139"/>
            <a:ext cx="133134" cy="19526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8" name="Line 26"/>
          <p:cNvSpPr>
            <a:spLocks noChangeShapeType="1"/>
          </p:cNvSpPr>
          <p:nvPr/>
        </p:nvSpPr>
        <p:spPr bwMode="auto">
          <a:xfrm flipH="1">
            <a:off x="3596531" y="5781676"/>
            <a:ext cx="133566" cy="21272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337069" y="5817424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946669" y="5817424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539954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Deleting Items from a Binary Search Tree </a:t>
            </a:r>
            <a:r>
              <a:rPr lang="en-US" altLang="en-US" sz="2000"/>
              <a:t>(cont.)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spcBef>
                <a:spcPts val="700"/>
              </a:spcBef>
              <a:buFontTx/>
              <a:buChar char="•"/>
            </a:pPr>
            <a:r>
              <a:rPr lang="en-US" altLang="en-US" b="1" dirty="0"/>
              <a:t>Case 3:</a:t>
            </a:r>
            <a:r>
              <a:rPr lang="en-US" altLang="en-US" dirty="0"/>
              <a:t> </a:t>
            </a:r>
            <a:r>
              <a:rPr lang="en-US" altLang="en-US" i="1" dirty="0"/>
              <a:t>x</a:t>
            </a:r>
            <a:r>
              <a:rPr lang="en-US" altLang="en-US" dirty="0"/>
              <a:t> has two children (continued):</a:t>
            </a:r>
          </a:p>
          <a:p>
            <a:pPr lvl="1">
              <a:spcBef>
                <a:spcPct val="20000"/>
              </a:spcBef>
            </a:pPr>
            <a:r>
              <a:rPr lang="en-US" altLang="en-US" dirty="0"/>
              <a:t>replace </a:t>
            </a:r>
            <a:r>
              <a:rPr lang="en-US" altLang="en-US" i="1"/>
              <a:t>x</a:t>
            </a:r>
            <a:r>
              <a:rPr lang="en-US" altLang="en-US"/>
              <a:t>'s key and data </a:t>
            </a:r>
            <a:r>
              <a:rPr lang="en-US" altLang="en-US" dirty="0"/>
              <a:t>with those from the smallest node </a:t>
            </a:r>
            <a:br>
              <a:rPr lang="en-US" altLang="en-US" dirty="0"/>
            </a:br>
            <a:r>
              <a:rPr lang="en-US" altLang="en-US" dirty="0"/>
              <a:t>in </a:t>
            </a:r>
            <a:r>
              <a:rPr lang="en-US" altLang="en-US" i="1" dirty="0"/>
              <a:t>x</a:t>
            </a:r>
            <a:r>
              <a:rPr lang="en-US" altLang="en-US" dirty="0"/>
              <a:t>’s right subtree—call it </a:t>
            </a:r>
            <a:r>
              <a:rPr lang="en-US" altLang="en-US" i="1" dirty="0"/>
              <a:t>y</a:t>
            </a:r>
            <a:endParaRPr lang="en-US" altLang="en-US" dirty="0"/>
          </a:p>
          <a:p>
            <a:pPr lvl="1"/>
            <a:r>
              <a:rPr lang="en-US" altLang="en-US" dirty="0"/>
              <a:t>we then delete </a:t>
            </a:r>
            <a:r>
              <a:rPr lang="en-US" altLang="en-US" i="1" dirty="0"/>
              <a:t>y</a:t>
            </a:r>
            <a:endParaRPr lang="en-US" altLang="en-US" dirty="0"/>
          </a:p>
          <a:p>
            <a:pPr marL="1146175" lvl="2" indent="-231775"/>
            <a:r>
              <a:rPr lang="en-US" altLang="en-US" sz="2200" dirty="0"/>
              <a:t>it will either be a leaf node or will have one right child. why?</a:t>
            </a:r>
            <a:br>
              <a:rPr lang="en-US" altLang="en-US" sz="2200" dirty="0"/>
            </a:br>
            <a:endParaRPr lang="en-US" altLang="en-US" sz="2200" dirty="0"/>
          </a:p>
          <a:p>
            <a:pPr marL="914400" lvl="2" indent="0">
              <a:spcBef>
                <a:spcPts val="500"/>
              </a:spcBef>
              <a:buNone/>
            </a:pPr>
            <a:r>
              <a:rPr lang="en-US" altLang="en-US" sz="2200" dirty="0"/>
              <a:t> </a:t>
            </a:r>
            <a:br>
              <a:rPr lang="en-US" altLang="en-US" dirty="0"/>
            </a:br>
            <a:endParaRPr lang="en-US" altLang="en-US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/>
              <a:t>ex</a:t>
            </a:r>
            <a:r>
              <a:rPr lang="en-US" altLang="en-US"/>
              <a:t>: delete </a:t>
            </a:r>
            <a:r>
              <a:rPr lang="en-US" altLang="en-US" dirty="0"/>
              <a:t>12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  <p:sp>
        <p:nvSpPr>
          <p:cNvPr id="41" name="AutoShape 15"/>
          <p:cNvSpPr>
            <a:spLocks noChangeArrowheads="1"/>
          </p:cNvSpPr>
          <p:nvPr/>
        </p:nvSpPr>
        <p:spPr bwMode="auto">
          <a:xfrm>
            <a:off x="2589287" y="5394325"/>
            <a:ext cx="688975" cy="239713"/>
          </a:xfrm>
          <a:prstGeom prst="rightArrow">
            <a:avLst>
              <a:gd name="adj1" fmla="val 50000"/>
              <a:gd name="adj2" fmla="val 7185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1398770" y="4667250"/>
            <a:ext cx="288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x</a:t>
            </a:r>
          </a:p>
        </p:txBody>
      </p:sp>
      <p:sp>
        <p:nvSpPr>
          <p:cNvPr id="43" name="Text Box 17"/>
          <p:cNvSpPr txBox="1">
            <a:spLocks noChangeArrowheads="1"/>
          </p:cNvSpPr>
          <p:nvPr/>
        </p:nvSpPr>
        <p:spPr bwMode="auto">
          <a:xfrm>
            <a:off x="1802110" y="6111192"/>
            <a:ext cx="288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424327" y="4494508"/>
            <a:ext cx="139333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copy node y's </a:t>
            </a:r>
          </a:p>
          <a:p>
            <a:pPr marL="0" marR="0" lvl="0" indent="0" algn="l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contents into </a:t>
            </a:r>
            <a:b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node x</a:t>
            </a:r>
          </a:p>
        </p:txBody>
      </p:sp>
      <p:sp>
        <p:nvSpPr>
          <p:cNvPr id="45" name="Text Box 6"/>
          <p:cNvSpPr txBox="1">
            <a:spLocks noChangeArrowheads="1"/>
          </p:cNvSpPr>
          <p:nvPr/>
        </p:nvSpPr>
        <p:spPr bwMode="auto">
          <a:xfrm>
            <a:off x="921851" y="4706939"/>
            <a:ext cx="552450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12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6" name="Oval 7"/>
          <p:cNvSpPr>
            <a:spLocks noChangeArrowheads="1"/>
          </p:cNvSpPr>
          <p:nvPr/>
        </p:nvSpPr>
        <p:spPr bwMode="auto">
          <a:xfrm>
            <a:off x="963126" y="4678364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7" name="Text Box 10"/>
          <p:cNvSpPr txBox="1">
            <a:spLocks noChangeArrowheads="1"/>
          </p:cNvSpPr>
          <p:nvPr/>
        </p:nvSpPr>
        <p:spPr bwMode="auto">
          <a:xfrm>
            <a:off x="319931" y="5424489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8" name="Oval 11"/>
          <p:cNvSpPr>
            <a:spLocks noChangeArrowheads="1"/>
          </p:cNvSpPr>
          <p:nvPr/>
        </p:nvSpPr>
        <p:spPr bwMode="auto">
          <a:xfrm>
            <a:off x="361206" y="5389564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" name="Text Box 12"/>
          <p:cNvSpPr txBox="1">
            <a:spLocks noChangeArrowheads="1"/>
          </p:cNvSpPr>
          <p:nvPr/>
        </p:nvSpPr>
        <p:spPr bwMode="auto">
          <a:xfrm>
            <a:off x="1690870" y="5400676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0" name="Oval 13"/>
          <p:cNvSpPr>
            <a:spLocks noChangeArrowheads="1"/>
          </p:cNvSpPr>
          <p:nvPr/>
        </p:nvSpPr>
        <p:spPr bwMode="auto">
          <a:xfrm>
            <a:off x="1733734" y="5365158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1" name="Line 18"/>
          <p:cNvSpPr>
            <a:spLocks noChangeShapeType="1"/>
          </p:cNvSpPr>
          <p:nvPr/>
        </p:nvSpPr>
        <p:spPr bwMode="auto">
          <a:xfrm flipH="1">
            <a:off x="1344125" y="4351339"/>
            <a:ext cx="446951" cy="3571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2" name="Line 20"/>
          <p:cNvSpPr>
            <a:spLocks noChangeShapeType="1"/>
          </p:cNvSpPr>
          <p:nvPr/>
        </p:nvSpPr>
        <p:spPr bwMode="auto">
          <a:xfrm flipH="1">
            <a:off x="636977" y="5048957"/>
            <a:ext cx="374129" cy="35013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5" name="Line 21"/>
          <p:cNvSpPr>
            <a:spLocks noChangeShapeType="1"/>
          </p:cNvSpPr>
          <p:nvPr/>
        </p:nvSpPr>
        <p:spPr bwMode="auto">
          <a:xfrm>
            <a:off x="1395412" y="5035551"/>
            <a:ext cx="466239" cy="35342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6" name="Line 23"/>
          <p:cNvSpPr>
            <a:spLocks noChangeShapeType="1"/>
          </p:cNvSpPr>
          <p:nvPr/>
        </p:nvSpPr>
        <p:spPr bwMode="auto">
          <a:xfrm>
            <a:off x="740835" y="5799139"/>
            <a:ext cx="133134" cy="19526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7" name="Text Box 24"/>
          <p:cNvSpPr txBox="1">
            <a:spLocks noChangeArrowheads="1"/>
          </p:cNvSpPr>
          <p:nvPr/>
        </p:nvSpPr>
        <p:spPr bwMode="auto">
          <a:xfrm>
            <a:off x="2238558" y="6175376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20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8" name="Oval 25"/>
          <p:cNvSpPr>
            <a:spLocks noChangeArrowheads="1"/>
          </p:cNvSpPr>
          <p:nvPr/>
        </p:nvSpPr>
        <p:spPr bwMode="auto">
          <a:xfrm>
            <a:off x="2267133" y="6146801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9" name="Line 26"/>
          <p:cNvSpPr>
            <a:spLocks noChangeShapeType="1"/>
          </p:cNvSpPr>
          <p:nvPr/>
        </p:nvSpPr>
        <p:spPr bwMode="auto">
          <a:xfrm>
            <a:off x="2114733" y="5781676"/>
            <a:ext cx="300038" cy="3746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0" name="Text Box 24"/>
          <p:cNvSpPr txBox="1">
            <a:spLocks noChangeArrowheads="1"/>
          </p:cNvSpPr>
          <p:nvPr/>
        </p:nvSpPr>
        <p:spPr bwMode="auto">
          <a:xfrm>
            <a:off x="1305108" y="6175376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15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1" name="Oval 25"/>
          <p:cNvSpPr>
            <a:spLocks noChangeArrowheads="1"/>
          </p:cNvSpPr>
          <p:nvPr/>
        </p:nvSpPr>
        <p:spPr bwMode="auto">
          <a:xfrm>
            <a:off x="1346383" y="6146801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2" name="Line 26"/>
          <p:cNvSpPr>
            <a:spLocks noChangeShapeType="1"/>
          </p:cNvSpPr>
          <p:nvPr/>
        </p:nvSpPr>
        <p:spPr bwMode="auto">
          <a:xfrm flipH="1">
            <a:off x="1646420" y="5781676"/>
            <a:ext cx="209550" cy="36929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3" name="Line 26"/>
          <p:cNvSpPr>
            <a:spLocks noChangeShapeType="1"/>
          </p:cNvSpPr>
          <p:nvPr/>
        </p:nvSpPr>
        <p:spPr bwMode="auto">
          <a:xfrm flipH="1">
            <a:off x="319931" y="5781676"/>
            <a:ext cx="133566" cy="21272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4" name="Line 49"/>
          <p:cNvSpPr>
            <a:spLocks noChangeShapeType="1"/>
          </p:cNvSpPr>
          <p:nvPr/>
        </p:nvSpPr>
        <p:spPr bwMode="auto">
          <a:xfrm flipH="1" flipV="1">
            <a:off x="1216306" y="5002270"/>
            <a:ext cx="338048" cy="1193744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984100" y="3995003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0469" y="5817424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70069" y="5817424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</a:t>
            </a:r>
          </a:p>
        </p:txBody>
      </p:sp>
      <p:sp>
        <p:nvSpPr>
          <p:cNvPr id="98" name="Text Box 16"/>
          <p:cNvSpPr txBox="1">
            <a:spLocks noChangeArrowheads="1"/>
          </p:cNvSpPr>
          <p:nvPr/>
        </p:nvSpPr>
        <p:spPr bwMode="auto">
          <a:xfrm>
            <a:off x="4675370" y="4667250"/>
            <a:ext cx="288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x</a:t>
            </a:r>
          </a:p>
        </p:txBody>
      </p:sp>
      <p:sp>
        <p:nvSpPr>
          <p:cNvPr id="99" name="Text Box 17"/>
          <p:cNvSpPr txBox="1">
            <a:spLocks noChangeArrowheads="1"/>
          </p:cNvSpPr>
          <p:nvPr/>
        </p:nvSpPr>
        <p:spPr bwMode="auto">
          <a:xfrm>
            <a:off x="5078710" y="6111192"/>
            <a:ext cx="288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y</a:t>
            </a:r>
          </a:p>
        </p:txBody>
      </p:sp>
      <p:sp>
        <p:nvSpPr>
          <p:cNvPr id="100" name="Text Box 6"/>
          <p:cNvSpPr txBox="1">
            <a:spLocks noChangeArrowheads="1"/>
          </p:cNvSpPr>
          <p:nvPr/>
        </p:nvSpPr>
        <p:spPr bwMode="auto">
          <a:xfrm>
            <a:off x="4198451" y="4706939"/>
            <a:ext cx="552450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15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1" name="Oval 7"/>
          <p:cNvSpPr>
            <a:spLocks noChangeArrowheads="1"/>
          </p:cNvSpPr>
          <p:nvPr/>
        </p:nvSpPr>
        <p:spPr bwMode="auto">
          <a:xfrm>
            <a:off x="4239726" y="4678364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2" name="Text Box 12"/>
          <p:cNvSpPr txBox="1">
            <a:spLocks noChangeArrowheads="1"/>
          </p:cNvSpPr>
          <p:nvPr/>
        </p:nvSpPr>
        <p:spPr bwMode="auto">
          <a:xfrm>
            <a:off x="4967470" y="5400676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3" name="Oval 13"/>
          <p:cNvSpPr>
            <a:spLocks noChangeArrowheads="1"/>
          </p:cNvSpPr>
          <p:nvPr/>
        </p:nvSpPr>
        <p:spPr bwMode="auto">
          <a:xfrm>
            <a:off x="5010334" y="5365158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4" name="Line 18"/>
          <p:cNvSpPr>
            <a:spLocks noChangeShapeType="1"/>
          </p:cNvSpPr>
          <p:nvPr/>
        </p:nvSpPr>
        <p:spPr bwMode="auto">
          <a:xfrm flipH="1">
            <a:off x="4620725" y="4351339"/>
            <a:ext cx="446951" cy="3571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5" name="Line 21"/>
          <p:cNvSpPr>
            <a:spLocks noChangeShapeType="1"/>
          </p:cNvSpPr>
          <p:nvPr/>
        </p:nvSpPr>
        <p:spPr bwMode="auto">
          <a:xfrm>
            <a:off x="4672012" y="5035551"/>
            <a:ext cx="466239" cy="35342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6" name="Text Box 24"/>
          <p:cNvSpPr txBox="1">
            <a:spLocks noChangeArrowheads="1"/>
          </p:cNvSpPr>
          <p:nvPr/>
        </p:nvSpPr>
        <p:spPr bwMode="auto">
          <a:xfrm>
            <a:off x="5515158" y="6175376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20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7" name="Oval 25"/>
          <p:cNvSpPr>
            <a:spLocks noChangeArrowheads="1"/>
          </p:cNvSpPr>
          <p:nvPr/>
        </p:nvSpPr>
        <p:spPr bwMode="auto">
          <a:xfrm>
            <a:off x="5543733" y="6146801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8" name="Line 26"/>
          <p:cNvSpPr>
            <a:spLocks noChangeShapeType="1"/>
          </p:cNvSpPr>
          <p:nvPr/>
        </p:nvSpPr>
        <p:spPr bwMode="auto">
          <a:xfrm>
            <a:off x="5391333" y="5781676"/>
            <a:ext cx="300038" cy="3746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9" name="Text Box 24"/>
          <p:cNvSpPr txBox="1">
            <a:spLocks noChangeArrowheads="1"/>
          </p:cNvSpPr>
          <p:nvPr/>
        </p:nvSpPr>
        <p:spPr bwMode="auto">
          <a:xfrm>
            <a:off x="4581708" y="6175376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15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0" name="Oval 25"/>
          <p:cNvSpPr>
            <a:spLocks noChangeArrowheads="1"/>
          </p:cNvSpPr>
          <p:nvPr/>
        </p:nvSpPr>
        <p:spPr bwMode="auto">
          <a:xfrm>
            <a:off x="4622983" y="6146801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1" name="Line 26"/>
          <p:cNvSpPr>
            <a:spLocks noChangeShapeType="1"/>
          </p:cNvSpPr>
          <p:nvPr/>
        </p:nvSpPr>
        <p:spPr bwMode="auto">
          <a:xfrm flipH="1">
            <a:off x="4923020" y="5781676"/>
            <a:ext cx="209550" cy="36929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260700" y="3995003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</a:t>
            </a:r>
          </a:p>
        </p:txBody>
      </p:sp>
      <p:sp>
        <p:nvSpPr>
          <p:cNvPr id="114" name="Text Box 10"/>
          <p:cNvSpPr txBox="1">
            <a:spLocks noChangeArrowheads="1"/>
          </p:cNvSpPr>
          <p:nvPr/>
        </p:nvSpPr>
        <p:spPr bwMode="auto">
          <a:xfrm>
            <a:off x="3596531" y="5424489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5" name="Oval 11"/>
          <p:cNvSpPr>
            <a:spLocks noChangeArrowheads="1"/>
          </p:cNvSpPr>
          <p:nvPr/>
        </p:nvSpPr>
        <p:spPr bwMode="auto">
          <a:xfrm>
            <a:off x="3637806" y="5389564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6" name="Line 20"/>
          <p:cNvSpPr>
            <a:spLocks noChangeShapeType="1"/>
          </p:cNvSpPr>
          <p:nvPr/>
        </p:nvSpPr>
        <p:spPr bwMode="auto">
          <a:xfrm flipH="1">
            <a:off x="3913577" y="5048957"/>
            <a:ext cx="374129" cy="35013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7" name="Line 23"/>
          <p:cNvSpPr>
            <a:spLocks noChangeShapeType="1"/>
          </p:cNvSpPr>
          <p:nvPr/>
        </p:nvSpPr>
        <p:spPr bwMode="auto">
          <a:xfrm>
            <a:off x="4017435" y="5799139"/>
            <a:ext cx="133134" cy="19526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8" name="Line 26"/>
          <p:cNvSpPr>
            <a:spLocks noChangeShapeType="1"/>
          </p:cNvSpPr>
          <p:nvPr/>
        </p:nvSpPr>
        <p:spPr bwMode="auto">
          <a:xfrm flipH="1">
            <a:off x="3596531" y="5781676"/>
            <a:ext cx="133566" cy="21272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337069" y="5817424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946669" y="5817424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53245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Deleting Items from a Binary Search Tree </a:t>
            </a:r>
            <a:r>
              <a:rPr lang="en-US" altLang="en-US" sz="2000"/>
              <a:t>(cont.)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spcBef>
                <a:spcPts val="700"/>
              </a:spcBef>
              <a:buFontTx/>
              <a:buChar char="•"/>
            </a:pPr>
            <a:r>
              <a:rPr lang="en-US" altLang="en-US" b="1" dirty="0"/>
              <a:t>Case 3:</a:t>
            </a:r>
            <a:r>
              <a:rPr lang="en-US" altLang="en-US" dirty="0"/>
              <a:t> </a:t>
            </a:r>
            <a:r>
              <a:rPr lang="en-US" altLang="en-US" i="1" dirty="0"/>
              <a:t>x</a:t>
            </a:r>
            <a:r>
              <a:rPr lang="en-US" altLang="en-US" dirty="0"/>
              <a:t> has two children (continued):</a:t>
            </a:r>
          </a:p>
          <a:p>
            <a:pPr lvl="1">
              <a:spcBef>
                <a:spcPct val="20000"/>
              </a:spcBef>
            </a:pPr>
            <a:r>
              <a:rPr lang="en-US" altLang="en-US" dirty="0"/>
              <a:t>replace </a:t>
            </a:r>
            <a:r>
              <a:rPr lang="en-US" altLang="en-US" i="1"/>
              <a:t>x</a:t>
            </a:r>
            <a:r>
              <a:rPr lang="en-US" altLang="en-US"/>
              <a:t>'s key and data </a:t>
            </a:r>
            <a:r>
              <a:rPr lang="en-US" altLang="en-US" dirty="0"/>
              <a:t>with those from the smallest node </a:t>
            </a:r>
            <a:br>
              <a:rPr lang="en-US" altLang="en-US" dirty="0"/>
            </a:br>
            <a:r>
              <a:rPr lang="en-US" altLang="en-US" dirty="0"/>
              <a:t>in </a:t>
            </a:r>
            <a:r>
              <a:rPr lang="en-US" altLang="en-US" i="1" dirty="0"/>
              <a:t>x</a:t>
            </a:r>
            <a:r>
              <a:rPr lang="en-US" altLang="en-US" dirty="0"/>
              <a:t>’s right subtree—call it </a:t>
            </a:r>
            <a:r>
              <a:rPr lang="en-US" altLang="en-US" i="1" dirty="0"/>
              <a:t>y</a:t>
            </a:r>
            <a:endParaRPr lang="en-US" altLang="en-US" dirty="0"/>
          </a:p>
          <a:p>
            <a:pPr lvl="1"/>
            <a:r>
              <a:rPr lang="en-US" altLang="en-US" dirty="0"/>
              <a:t>we then delete </a:t>
            </a:r>
            <a:r>
              <a:rPr lang="en-US" altLang="en-US" i="1" dirty="0"/>
              <a:t>y</a:t>
            </a:r>
            <a:endParaRPr lang="en-US" altLang="en-US" dirty="0"/>
          </a:p>
          <a:p>
            <a:pPr marL="1146175" lvl="2" indent="-231775"/>
            <a:r>
              <a:rPr lang="en-US" altLang="en-US" sz="2200" dirty="0"/>
              <a:t>it will either be a leaf node or will have one right child. why?</a:t>
            </a:r>
            <a:br>
              <a:rPr lang="en-US" altLang="en-US" sz="2200" dirty="0"/>
            </a:br>
            <a:r>
              <a:rPr lang="en-US" altLang="en-US" sz="2200" dirty="0">
                <a:solidFill>
                  <a:srgbClr val="0000FF"/>
                </a:solidFill>
              </a:rPr>
              <a:t>if it had a left child, it wouldn't be the smallest in the subtree!</a:t>
            </a:r>
            <a:endParaRPr lang="en-US" altLang="en-US" sz="2200" dirty="0"/>
          </a:p>
          <a:p>
            <a:pPr marL="914400" lvl="2" indent="0">
              <a:spcBef>
                <a:spcPts val="500"/>
              </a:spcBef>
              <a:buNone/>
            </a:pPr>
            <a:r>
              <a:rPr lang="en-US" altLang="en-US" sz="2200" dirty="0"/>
              <a:t> </a:t>
            </a:r>
            <a:br>
              <a:rPr lang="en-US" altLang="en-US" dirty="0"/>
            </a:br>
            <a:endParaRPr lang="en-US" altLang="en-US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/>
              <a:t>ex</a:t>
            </a:r>
            <a:r>
              <a:rPr lang="en-US" altLang="en-US"/>
              <a:t>: delete </a:t>
            </a:r>
            <a:r>
              <a:rPr lang="en-US" altLang="en-US" dirty="0"/>
              <a:t>12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  <p:sp>
        <p:nvSpPr>
          <p:cNvPr id="41" name="AutoShape 15"/>
          <p:cNvSpPr>
            <a:spLocks noChangeArrowheads="1"/>
          </p:cNvSpPr>
          <p:nvPr/>
        </p:nvSpPr>
        <p:spPr bwMode="auto">
          <a:xfrm>
            <a:off x="2589287" y="5394325"/>
            <a:ext cx="688975" cy="239713"/>
          </a:xfrm>
          <a:prstGeom prst="rightArrow">
            <a:avLst>
              <a:gd name="adj1" fmla="val 50000"/>
              <a:gd name="adj2" fmla="val 7185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1398770" y="4667250"/>
            <a:ext cx="288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x</a:t>
            </a:r>
          </a:p>
        </p:txBody>
      </p:sp>
      <p:sp>
        <p:nvSpPr>
          <p:cNvPr id="43" name="Text Box 17"/>
          <p:cNvSpPr txBox="1">
            <a:spLocks noChangeArrowheads="1"/>
          </p:cNvSpPr>
          <p:nvPr/>
        </p:nvSpPr>
        <p:spPr bwMode="auto">
          <a:xfrm>
            <a:off x="1802110" y="6111192"/>
            <a:ext cx="288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424327" y="4494508"/>
            <a:ext cx="139333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copy node y's </a:t>
            </a:r>
          </a:p>
          <a:p>
            <a:pPr marL="0" marR="0" lvl="0" indent="0" algn="l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contents into </a:t>
            </a:r>
            <a:b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node x</a:t>
            </a:r>
          </a:p>
        </p:txBody>
      </p:sp>
      <p:sp>
        <p:nvSpPr>
          <p:cNvPr id="45" name="Text Box 6"/>
          <p:cNvSpPr txBox="1">
            <a:spLocks noChangeArrowheads="1"/>
          </p:cNvSpPr>
          <p:nvPr/>
        </p:nvSpPr>
        <p:spPr bwMode="auto">
          <a:xfrm>
            <a:off x="921851" y="4706939"/>
            <a:ext cx="552450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12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6" name="Oval 7"/>
          <p:cNvSpPr>
            <a:spLocks noChangeArrowheads="1"/>
          </p:cNvSpPr>
          <p:nvPr/>
        </p:nvSpPr>
        <p:spPr bwMode="auto">
          <a:xfrm>
            <a:off x="963126" y="4678364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7" name="Text Box 10"/>
          <p:cNvSpPr txBox="1">
            <a:spLocks noChangeArrowheads="1"/>
          </p:cNvSpPr>
          <p:nvPr/>
        </p:nvSpPr>
        <p:spPr bwMode="auto">
          <a:xfrm>
            <a:off x="319931" y="5424489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8" name="Oval 11"/>
          <p:cNvSpPr>
            <a:spLocks noChangeArrowheads="1"/>
          </p:cNvSpPr>
          <p:nvPr/>
        </p:nvSpPr>
        <p:spPr bwMode="auto">
          <a:xfrm>
            <a:off x="361206" y="5389564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" name="Text Box 12"/>
          <p:cNvSpPr txBox="1">
            <a:spLocks noChangeArrowheads="1"/>
          </p:cNvSpPr>
          <p:nvPr/>
        </p:nvSpPr>
        <p:spPr bwMode="auto">
          <a:xfrm>
            <a:off x="1690870" y="5400676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0" name="Oval 13"/>
          <p:cNvSpPr>
            <a:spLocks noChangeArrowheads="1"/>
          </p:cNvSpPr>
          <p:nvPr/>
        </p:nvSpPr>
        <p:spPr bwMode="auto">
          <a:xfrm>
            <a:off x="1733734" y="5365158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1" name="Line 18"/>
          <p:cNvSpPr>
            <a:spLocks noChangeShapeType="1"/>
          </p:cNvSpPr>
          <p:nvPr/>
        </p:nvSpPr>
        <p:spPr bwMode="auto">
          <a:xfrm flipH="1">
            <a:off x="1344125" y="4351339"/>
            <a:ext cx="446951" cy="3571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2" name="Line 20"/>
          <p:cNvSpPr>
            <a:spLocks noChangeShapeType="1"/>
          </p:cNvSpPr>
          <p:nvPr/>
        </p:nvSpPr>
        <p:spPr bwMode="auto">
          <a:xfrm flipH="1">
            <a:off x="636977" y="5048957"/>
            <a:ext cx="374129" cy="35013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5" name="Line 21"/>
          <p:cNvSpPr>
            <a:spLocks noChangeShapeType="1"/>
          </p:cNvSpPr>
          <p:nvPr/>
        </p:nvSpPr>
        <p:spPr bwMode="auto">
          <a:xfrm>
            <a:off x="1395412" y="5035551"/>
            <a:ext cx="466239" cy="35342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6" name="Line 23"/>
          <p:cNvSpPr>
            <a:spLocks noChangeShapeType="1"/>
          </p:cNvSpPr>
          <p:nvPr/>
        </p:nvSpPr>
        <p:spPr bwMode="auto">
          <a:xfrm>
            <a:off x="740835" y="5799139"/>
            <a:ext cx="133134" cy="19526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7" name="Text Box 24"/>
          <p:cNvSpPr txBox="1">
            <a:spLocks noChangeArrowheads="1"/>
          </p:cNvSpPr>
          <p:nvPr/>
        </p:nvSpPr>
        <p:spPr bwMode="auto">
          <a:xfrm>
            <a:off x="2238558" y="6175376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20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8" name="Oval 25"/>
          <p:cNvSpPr>
            <a:spLocks noChangeArrowheads="1"/>
          </p:cNvSpPr>
          <p:nvPr/>
        </p:nvSpPr>
        <p:spPr bwMode="auto">
          <a:xfrm>
            <a:off x="2267133" y="6146801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9" name="Line 26"/>
          <p:cNvSpPr>
            <a:spLocks noChangeShapeType="1"/>
          </p:cNvSpPr>
          <p:nvPr/>
        </p:nvSpPr>
        <p:spPr bwMode="auto">
          <a:xfrm>
            <a:off x="2114733" y="5781676"/>
            <a:ext cx="300038" cy="3746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0" name="Text Box 24"/>
          <p:cNvSpPr txBox="1">
            <a:spLocks noChangeArrowheads="1"/>
          </p:cNvSpPr>
          <p:nvPr/>
        </p:nvSpPr>
        <p:spPr bwMode="auto">
          <a:xfrm>
            <a:off x="1305108" y="6175376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15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1" name="Oval 25"/>
          <p:cNvSpPr>
            <a:spLocks noChangeArrowheads="1"/>
          </p:cNvSpPr>
          <p:nvPr/>
        </p:nvSpPr>
        <p:spPr bwMode="auto">
          <a:xfrm>
            <a:off x="1346383" y="6146801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2" name="Line 26"/>
          <p:cNvSpPr>
            <a:spLocks noChangeShapeType="1"/>
          </p:cNvSpPr>
          <p:nvPr/>
        </p:nvSpPr>
        <p:spPr bwMode="auto">
          <a:xfrm flipH="1">
            <a:off x="1646420" y="5781676"/>
            <a:ext cx="209550" cy="36929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3" name="Line 26"/>
          <p:cNvSpPr>
            <a:spLocks noChangeShapeType="1"/>
          </p:cNvSpPr>
          <p:nvPr/>
        </p:nvSpPr>
        <p:spPr bwMode="auto">
          <a:xfrm flipH="1">
            <a:off x="319931" y="5781676"/>
            <a:ext cx="133566" cy="21272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4" name="Line 49"/>
          <p:cNvSpPr>
            <a:spLocks noChangeShapeType="1"/>
          </p:cNvSpPr>
          <p:nvPr/>
        </p:nvSpPr>
        <p:spPr bwMode="auto">
          <a:xfrm flipH="1" flipV="1">
            <a:off x="1216306" y="5002270"/>
            <a:ext cx="338048" cy="1193744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984100" y="3995003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0469" y="5817424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70069" y="5817424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</a:t>
            </a:r>
          </a:p>
        </p:txBody>
      </p:sp>
      <p:sp>
        <p:nvSpPr>
          <p:cNvPr id="98" name="Text Box 16"/>
          <p:cNvSpPr txBox="1">
            <a:spLocks noChangeArrowheads="1"/>
          </p:cNvSpPr>
          <p:nvPr/>
        </p:nvSpPr>
        <p:spPr bwMode="auto">
          <a:xfrm>
            <a:off x="4675370" y="4667250"/>
            <a:ext cx="288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x</a:t>
            </a:r>
          </a:p>
        </p:txBody>
      </p:sp>
      <p:sp>
        <p:nvSpPr>
          <p:cNvPr id="99" name="Text Box 17"/>
          <p:cNvSpPr txBox="1">
            <a:spLocks noChangeArrowheads="1"/>
          </p:cNvSpPr>
          <p:nvPr/>
        </p:nvSpPr>
        <p:spPr bwMode="auto">
          <a:xfrm>
            <a:off x="5078710" y="6111192"/>
            <a:ext cx="288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y</a:t>
            </a:r>
          </a:p>
        </p:txBody>
      </p:sp>
      <p:sp>
        <p:nvSpPr>
          <p:cNvPr id="100" name="Text Box 6"/>
          <p:cNvSpPr txBox="1">
            <a:spLocks noChangeArrowheads="1"/>
          </p:cNvSpPr>
          <p:nvPr/>
        </p:nvSpPr>
        <p:spPr bwMode="auto">
          <a:xfrm>
            <a:off x="4198451" y="4706939"/>
            <a:ext cx="552450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15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1" name="Oval 7"/>
          <p:cNvSpPr>
            <a:spLocks noChangeArrowheads="1"/>
          </p:cNvSpPr>
          <p:nvPr/>
        </p:nvSpPr>
        <p:spPr bwMode="auto">
          <a:xfrm>
            <a:off x="4239726" y="4678364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2" name="Text Box 12"/>
          <p:cNvSpPr txBox="1">
            <a:spLocks noChangeArrowheads="1"/>
          </p:cNvSpPr>
          <p:nvPr/>
        </p:nvSpPr>
        <p:spPr bwMode="auto">
          <a:xfrm>
            <a:off x="4967470" y="5400676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3" name="Oval 13"/>
          <p:cNvSpPr>
            <a:spLocks noChangeArrowheads="1"/>
          </p:cNvSpPr>
          <p:nvPr/>
        </p:nvSpPr>
        <p:spPr bwMode="auto">
          <a:xfrm>
            <a:off x="5010334" y="5365158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4" name="Line 18"/>
          <p:cNvSpPr>
            <a:spLocks noChangeShapeType="1"/>
          </p:cNvSpPr>
          <p:nvPr/>
        </p:nvSpPr>
        <p:spPr bwMode="auto">
          <a:xfrm flipH="1">
            <a:off x="4620725" y="4351339"/>
            <a:ext cx="446951" cy="3571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5" name="Line 21"/>
          <p:cNvSpPr>
            <a:spLocks noChangeShapeType="1"/>
          </p:cNvSpPr>
          <p:nvPr/>
        </p:nvSpPr>
        <p:spPr bwMode="auto">
          <a:xfrm>
            <a:off x="4672012" y="5035551"/>
            <a:ext cx="466239" cy="35342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6" name="Text Box 24"/>
          <p:cNvSpPr txBox="1">
            <a:spLocks noChangeArrowheads="1"/>
          </p:cNvSpPr>
          <p:nvPr/>
        </p:nvSpPr>
        <p:spPr bwMode="auto">
          <a:xfrm>
            <a:off x="5515158" y="6175376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20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7" name="Oval 25"/>
          <p:cNvSpPr>
            <a:spLocks noChangeArrowheads="1"/>
          </p:cNvSpPr>
          <p:nvPr/>
        </p:nvSpPr>
        <p:spPr bwMode="auto">
          <a:xfrm>
            <a:off x="5543733" y="6146801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8" name="Line 26"/>
          <p:cNvSpPr>
            <a:spLocks noChangeShapeType="1"/>
          </p:cNvSpPr>
          <p:nvPr/>
        </p:nvSpPr>
        <p:spPr bwMode="auto">
          <a:xfrm>
            <a:off x="5391333" y="5781676"/>
            <a:ext cx="300038" cy="3746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9" name="Text Box 24"/>
          <p:cNvSpPr txBox="1">
            <a:spLocks noChangeArrowheads="1"/>
          </p:cNvSpPr>
          <p:nvPr/>
        </p:nvSpPr>
        <p:spPr bwMode="auto">
          <a:xfrm>
            <a:off x="4581708" y="6175376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15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0" name="Oval 25"/>
          <p:cNvSpPr>
            <a:spLocks noChangeArrowheads="1"/>
          </p:cNvSpPr>
          <p:nvPr/>
        </p:nvSpPr>
        <p:spPr bwMode="auto">
          <a:xfrm>
            <a:off x="4622983" y="6146801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1" name="Line 26"/>
          <p:cNvSpPr>
            <a:spLocks noChangeShapeType="1"/>
          </p:cNvSpPr>
          <p:nvPr/>
        </p:nvSpPr>
        <p:spPr bwMode="auto">
          <a:xfrm flipH="1">
            <a:off x="4923020" y="5781676"/>
            <a:ext cx="209550" cy="36929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260700" y="3995003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</a:t>
            </a:r>
          </a:p>
        </p:txBody>
      </p:sp>
      <p:sp>
        <p:nvSpPr>
          <p:cNvPr id="114" name="Text Box 10"/>
          <p:cNvSpPr txBox="1">
            <a:spLocks noChangeArrowheads="1"/>
          </p:cNvSpPr>
          <p:nvPr/>
        </p:nvSpPr>
        <p:spPr bwMode="auto">
          <a:xfrm>
            <a:off x="3596531" y="5424489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5" name="Oval 11"/>
          <p:cNvSpPr>
            <a:spLocks noChangeArrowheads="1"/>
          </p:cNvSpPr>
          <p:nvPr/>
        </p:nvSpPr>
        <p:spPr bwMode="auto">
          <a:xfrm>
            <a:off x="3637806" y="5389564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6" name="Line 20"/>
          <p:cNvSpPr>
            <a:spLocks noChangeShapeType="1"/>
          </p:cNvSpPr>
          <p:nvPr/>
        </p:nvSpPr>
        <p:spPr bwMode="auto">
          <a:xfrm flipH="1">
            <a:off x="3913577" y="5048957"/>
            <a:ext cx="374129" cy="35013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7" name="Line 23"/>
          <p:cNvSpPr>
            <a:spLocks noChangeShapeType="1"/>
          </p:cNvSpPr>
          <p:nvPr/>
        </p:nvSpPr>
        <p:spPr bwMode="auto">
          <a:xfrm>
            <a:off x="4017435" y="5799139"/>
            <a:ext cx="133134" cy="19526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8" name="Line 26"/>
          <p:cNvSpPr>
            <a:spLocks noChangeShapeType="1"/>
          </p:cNvSpPr>
          <p:nvPr/>
        </p:nvSpPr>
        <p:spPr bwMode="auto">
          <a:xfrm flipH="1">
            <a:off x="3596531" y="5781676"/>
            <a:ext cx="133566" cy="21272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337069" y="5817424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946669" y="5817424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172239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Deleting Items from a Binary Search Tree </a:t>
            </a:r>
            <a:r>
              <a:rPr lang="en-US" altLang="en-US" sz="2000"/>
              <a:t>(cont.)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spcBef>
                <a:spcPts val="700"/>
              </a:spcBef>
              <a:buFontTx/>
              <a:buChar char="•"/>
            </a:pPr>
            <a:r>
              <a:rPr lang="en-US" altLang="en-US" b="1" dirty="0"/>
              <a:t>Case 3:</a:t>
            </a:r>
            <a:r>
              <a:rPr lang="en-US" altLang="en-US" dirty="0"/>
              <a:t> </a:t>
            </a:r>
            <a:r>
              <a:rPr lang="en-US" altLang="en-US" i="1" dirty="0"/>
              <a:t>x</a:t>
            </a:r>
            <a:r>
              <a:rPr lang="en-US" altLang="en-US" dirty="0"/>
              <a:t> has two children (continued):</a:t>
            </a:r>
          </a:p>
          <a:p>
            <a:pPr lvl="1">
              <a:spcBef>
                <a:spcPct val="20000"/>
              </a:spcBef>
            </a:pPr>
            <a:r>
              <a:rPr lang="en-US" altLang="en-US" dirty="0"/>
              <a:t>replace </a:t>
            </a:r>
            <a:r>
              <a:rPr lang="en-US" altLang="en-US" i="1"/>
              <a:t>x</a:t>
            </a:r>
            <a:r>
              <a:rPr lang="en-US" altLang="en-US"/>
              <a:t>'s key and data </a:t>
            </a:r>
            <a:r>
              <a:rPr lang="en-US" altLang="en-US" dirty="0"/>
              <a:t>with those from the smallest node </a:t>
            </a:r>
            <a:br>
              <a:rPr lang="en-US" altLang="en-US" dirty="0"/>
            </a:br>
            <a:r>
              <a:rPr lang="en-US" altLang="en-US" dirty="0"/>
              <a:t>in </a:t>
            </a:r>
            <a:r>
              <a:rPr lang="en-US" altLang="en-US" i="1" dirty="0"/>
              <a:t>x</a:t>
            </a:r>
            <a:r>
              <a:rPr lang="en-US" altLang="en-US" dirty="0"/>
              <a:t>’s right subtree—call it </a:t>
            </a:r>
            <a:r>
              <a:rPr lang="en-US" altLang="en-US" i="1" dirty="0"/>
              <a:t>y</a:t>
            </a:r>
            <a:endParaRPr lang="en-US" altLang="en-US" dirty="0"/>
          </a:p>
          <a:p>
            <a:pPr lvl="1"/>
            <a:r>
              <a:rPr lang="en-US" altLang="en-US" dirty="0"/>
              <a:t>we then delete </a:t>
            </a:r>
            <a:r>
              <a:rPr lang="en-US" altLang="en-US" i="1" dirty="0"/>
              <a:t>y</a:t>
            </a:r>
            <a:endParaRPr lang="en-US" altLang="en-US" dirty="0"/>
          </a:p>
          <a:p>
            <a:pPr marL="1146175" lvl="2" indent="-231775"/>
            <a:r>
              <a:rPr lang="en-US" altLang="en-US" sz="2200" dirty="0"/>
              <a:t>it will either be a leaf node or will have one right child. why?</a:t>
            </a:r>
            <a:br>
              <a:rPr lang="en-US" altLang="en-US" sz="2200" dirty="0"/>
            </a:br>
            <a:r>
              <a:rPr lang="en-US" altLang="en-US" sz="2200" dirty="0">
                <a:solidFill>
                  <a:srgbClr val="0000FF"/>
                </a:solidFill>
              </a:rPr>
              <a:t>if it had a left child, it wouldn't be the smallest in the subtree!</a:t>
            </a:r>
            <a:endParaRPr lang="en-US" altLang="en-US" sz="2200" dirty="0"/>
          </a:p>
          <a:p>
            <a:pPr marL="1146175" lvl="2" indent="-231775">
              <a:spcBef>
                <a:spcPts val="500"/>
              </a:spcBef>
            </a:pPr>
            <a:r>
              <a:rPr lang="en-US" altLang="en-US" sz="2200" dirty="0"/>
              <a:t>thus, we can delete it using case 1 or 2</a:t>
            </a:r>
            <a:br>
              <a:rPr lang="en-US" altLang="en-US" dirty="0"/>
            </a:br>
            <a:endParaRPr lang="en-US" altLang="en-US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/>
              <a:t>ex</a:t>
            </a:r>
            <a:r>
              <a:rPr lang="en-US" altLang="en-US"/>
              <a:t>: delete </a:t>
            </a:r>
            <a:r>
              <a:rPr lang="en-US" altLang="en-US" dirty="0"/>
              <a:t>12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  <p:sp>
        <p:nvSpPr>
          <p:cNvPr id="41" name="AutoShape 15"/>
          <p:cNvSpPr>
            <a:spLocks noChangeArrowheads="1"/>
          </p:cNvSpPr>
          <p:nvPr/>
        </p:nvSpPr>
        <p:spPr bwMode="auto">
          <a:xfrm>
            <a:off x="2589287" y="5394325"/>
            <a:ext cx="688975" cy="239713"/>
          </a:xfrm>
          <a:prstGeom prst="rightArrow">
            <a:avLst>
              <a:gd name="adj1" fmla="val 50000"/>
              <a:gd name="adj2" fmla="val 7185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1398770" y="4667250"/>
            <a:ext cx="288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x</a:t>
            </a:r>
          </a:p>
        </p:txBody>
      </p:sp>
      <p:sp>
        <p:nvSpPr>
          <p:cNvPr id="43" name="Text Box 17"/>
          <p:cNvSpPr txBox="1">
            <a:spLocks noChangeArrowheads="1"/>
          </p:cNvSpPr>
          <p:nvPr/>
        </p:nvSpPr>
        <p:spPr bwMode="auto">
          <a:xfrm>
            <a:off x="1802110" y="6111192"/>
            <a:ext cx="288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424327" y="4494508"/>
            <a:ext cx="139333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copy node y's </a:t>
            </a:r>
          </a:p>
          <a:p>
            <a:pPr marL="0" marR="0" lvl="0" indent="0" algn="l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contents into </a:t>
            </a:r>
            <a:b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node x</a:t>
            </a:r>
          </a:p>
        </p:txBody>
      </p:sp>
      <p:sp>
        <p:nvSpPr>
          <p:cNvPr id="45" name="Text Box 6"/>
          <p:cNvSpPr txBox="1">
            <a:spLocks noChangeArrowheads="1"/>
          </p:cNvSpPr>
          <p:nvPr/>
        </p:nvSpPr>
        <p:spPr bwMode="auto">
          <a:xfrm>
            <a:off x="921851" y="4706939"/>
            <a:ext cx="552450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12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6" name="Oval 7"/>
          <p:cNvSpPr>
            <a:spLocks noChangeArrowheads="1"/>
          </p:cNvSpPr>
          <p:nvPr/>
        </p:nvSpPr>
        <p:spPr bwMode="auto">
          <a:xfrm>
            <a:off x="963126" y="4678364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7" name="Text Box 10"/>
          <p:cNvSpPr txBox="1">
            <a:spLocks noChangeArrowheads="1"/>
          </p:cNvSpPr>
          <p:nvPr/>
        </p:nvSpPr>
        <p:spPr bwMode="auto">
          <a:xfrm>
            <a:off x="319931" y="5424489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8" name="Oval 11"/>
          <p:cNvSpPr>
            <a:spLocks noChangeArrowheads="1"/>
          </p:cNvSpPr>
          <p:nvPr/>
        </p:nvSpPr>
        <p:spPr bwMode="auto">
          <a:xfrm>
            <a:off x="361206" y="5389564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" name="Text Box 12"/>
          <p:cNvSpPr txBox="1">
            <a:spLocks noChangeArrowheads="1"/>
          </p:cNvSpPr>
          <p:nvPr/>
        </p:nvSpPr>
        <p:spPr bwMode="auto">
          <a:xfrm>
            <a:off x="1690870" y="5400676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0" name="Oval 13"/>
          <p:cNvSpPr>
            <a:spLocks noChangeArrowheads="1"/>
          </p:cNvSpPr>
          <p:nvPr/>
        </p:nvSpPr>
        <p:spPr bwMode="auto">
          <a:xfrm>
            <a:off x="1733734" y="5365158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1" name="Line 18"/>
          <p:cNvSpPr>
            <a:spLocks noChangeShapeType="1"/>
          </p:cNvSpPr>
          <p:nvPr/>
        </p:nvSpPr>
        <p:spPr bwMode="auto">
          <a:xfrm flipH="1">
            <a:off x="1344125" y="4351339"/>
            <a:ext cx="446951" cy="3571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2" name="Line 20"/>
          <p:cNvSpPr>
            <a:spLocks noChangeShapeType="1"/>
          </p:cNvSpPr>
          <p:nvPr/>
        </p:nvSpPr>
        <p:spPr bwMode="auto">
          <a:xfrm flipH="1">
            <a:off x="636977" y="5048957"/>
            <a:ext cx="374129" cy="35013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5" name="Line 21"/>
          <p:cNvSpPr>
            <a:spLocks noChangeShapeType="1"/>
          </p:cNvSpPr>
          <p:nvPr/>
        </p:nvSpPr>
        <p:spPr bwMode="auto">
          <a:xfrm>
            <a:off x="1395412" y="5035551"/>
            <a:ext cx="466239" cy="35342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6" name="Line 23"/>
          <p:cNvSpPr>
            <a:spLocks noChangeShapeType="1"/>
          </p:cNvSpPr>
          <p:nvPr/>
        </p:nvSpPr>
        <p:spPr bwMode="auto">
          <a:xfrm>
            <a:off x="740835" y="5799139"/>
            <a:ext cx="133134" cy="19526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7" name="Text Box 24"/>
          <p:cNvSpPr txBox="1">
            <a:spLocks noChangeArrowheads="1"/>
          </p:cNvSpPr>
          <p:nvPr/>
        </p:nvSpPr>
        <p:spPr bwMode="auto">
          <a:xfrm>
            <a:off x="2238558" y="6175376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20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8" name="Oval 25"/>
          <p:cNvSpPr>
            <a:spLocks noChangeArrowheads="1"/>
          </p:cNvSpPr>
          <p:nvPr/>
        </p:nvSpPr>
        <p:spPr bwMode="auto">
          <a:xfrm>
            <a:off x="2267133" y="6146801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9" name="Line 26"/>
          <p:cNvSpPr>
            <a:spLocks noChangeShapeType="1"/>
          </p:cNvSpPr>
          <p:nvPr/>
        </p:nvSpPr>
        <p:spPr bwMode="auto">
          <a:xfrm>
            <a:off x="2114733" y="5781676"/>
            <a:ext cx="300038" cy="3746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0" name="Text Box 24"/>
          <p:cNvSpPr txBox="1">
            <a:spLocks noChangeArrowheads="1"/>
          </p:cNvSpPr>
          <p:nvPr/>
        </p:nvSpPr>
        <p:spPr bwMode="auto">
          <a:xfrm>
            <a:off x="1305108" y="6175376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15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1" name="Oval 25"/>
          <p:cNvSpPr>
            <a:spLocks noChangeArrowheads="1"/>
          </p:cNvSpPr>
          <p:nvPr/>
        </p:nvSpPr>
        <p:spPr bwMode="auto">
          <a:xfrm>
            <a:off x="1346383" y="6146801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2" name="Line 26"/>
          <p:cNvSpPr>
            <a:spLocks noChangeShapeType="1"/>
          </p:cNvSpPr>
          <p:nvPr/>
        </p:nvSpPr>
        <p:spPr bwMode="auto">
          <a:xfrm flipH="1">
            <a:off x="1646420" y="5781676"/>
            <a:ext cx="209550" cy="36929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3" name="Line 26"/>
          <p:cNvSpPr>
            <a:spLocks noChangeShapeType="1"/>
          </p:cNvSpPr>
          <p:nvPr/>
        </p:nvSpPr>
        <p:spPr bwMode="auto">
          <a:xfrm flipH="1">
            <a:off x="319931" y="5781676"/>
            <a:ext cx="133566" cy="21272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4" name="Line 49"/>
          <p:cNvSpPr>
            <a:spLocks noChangeShapeType="1"/>
          </p:cNvSpPr>
          <p:nvPr/>
        </p:nvSpPr>
        <p:spPr bwMode="auto">
          <a:xfrm flipH="1" flipV="1">
            <a:off x="1216306" y="5002270"/>
            <a:ext cx="338048" cy="1193744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984100" y="3995003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0469" y="5817424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70069" y="5817424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</a:t>
            </a:r>
          </a:p>
        </p:txBody>
      </p:sp>
      <p:sp>
        <p:nvSpPr>
          <p:cNvPr id="98" name="Text Box 16"/>
          <p:cNvSpPr txBox="1">
            <a:spLocks noChangeArrowheads="1"/>
          </p:cNvSpPr>
          <p:nvPr/>
        </p:nvSpPr>
        <p:spPr bwMode="auto">
          <a:xfrm>
            <a:off x="4675370" y="4667250"/>
            <a:ext cx="288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x</a:t>
            </a:r>
          </a:p>
        </p:txBody>
      </p:sp>
      <p:sp>
        <p:nvSpPr>
          <p:cNvPr id="99" name="Text Box 17"/>
          <p:cNvSpPr txBox="1">
            <a:spLocks noChangeArrowheads="1"/>
          </p:cNvSpPr>
          <p:nvPr/>
        </p:nvSpPr>
        <p:spPr bwMode="auto">
          <a:xfrm>
            <a:off x="5078710" y="6111192"/>
            <a:ext cx="288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y</a:t>
            </a:r>
          </a:p>
        </p:txBody>
      </p:sp>
      <p:sp>
        <p:nvSpPr>
          <p:cNvPr id="100" name="Text Box 6"/>
          <p:cNvSpPr txBox="1">
            <a:spLocks noChangeArrowheads="1"/>
          </p:cNvSpPr>
          <p:nvPr/>
        </p:nvSpPr>
        <p:spPr bwMode="auto">
          <a:xfrm>
            <a:off x="4198451" y="4706939"/>
            <a:ext cx="552450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15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1" name="Oval 7"/>
          <p:cNvSpPr>
            <a:spLocks noChangeArrowheads="1"/>
          </p:cNvSpPr>
          <p:nvPr/>
        </p:nvSpPr>
        <p:spPr bwMode="auto">
          <a:xfrm>
            <a:off x="4239726" y="4678364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2" name="Text Box 12"/>
          <p:cNvSpPr txBox="1">
            <a:spLocks noChangeArrowheads="1"/>
          </p:cNvSpPr>
          <p:nvPr/>
        </p:nvSpPr>
        <p:spPr bwMode="auto">
          <a:xfrm>
            <a:off x="4967470" y="5400676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3" name="Oval 13"/>
          <p:cNvSpPr>
            <a:spLocks noChangeArrowheads="1"/>
          </p:cNvSpPr>
          <p:nvPr/>
        </p:nvSpPr>
        <p:spPr bwMode="auto">
          <a:xfrm>
            <a:off x="5010334" y="5365158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4" name="Line 18"/>
          <p:cNvSpPr>
            <a:spLocks noChangeShapeType="1"/>
          </p:cNvSpPr>
          <p:nvPr/>
        </p:nvSpPr>
        <p:spPr bwMode="auto">
          <a:xfrm flipH="1">
            <a:off x="4620725" y="4351339"/>
            <a:ext cx="446951" cy="3571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5" name="Line 21"/>
          <p:cNvSpPr>
            <a:spLocks noChangeShapeType="1"/>
          </p:cNvSpPr>
          <p:nvPr/>
        </p:nvSpPr>
        <p:spPr bwMode="auto">
          <a:xfrm>
            <a:off x="4672012" y="5035551"/>
            <a:ext cx="466239" cy="35342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6" name="Text Box 24"/>
          <p:cNvSpPr txBox="1">
            <a:spLocks noChangeArrowheads="1"/>
          </p:cNvSpPr>
          <p:nvPr/>
        </p:nvSpPr>
        <p:spPr bwMode="auto">
          <a:xfrm>
            <a:off x="5515158" y="6175376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20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7" name="Oval 25"/>
          <p:cNvSpPr>
            <a:spLocks noChangeArrowheads="1"/>
          </p:cNvSpPr>
          <p:nvPr/>
        </p:nvSpPr>
        <p:spPr bwMode="auto">
          <a:xfrm>
            <a:off x="5543733" y="6146801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8" name="Line 26"/>
          <p:cNvSpPr>
            <a:spLocks noChangeShapeType="1"/>
          </p:cNvSpPr>
          <p:nvPr/>
        </p:nvSpPr>
        <p:spPr bwMode="auto">
          <a:xfrm>
            <a:off x="5391333" y="5781676"/>
            <a:ext cx="300038" cy="3746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9" name="Text Box 24"/>
          <p:cNvSpPr txBox="1">
            <a:spLocks noChangeArrowheads="1"/>
          </p:cNvSpPr>
          <p:nvPr/>
        </p:nvSpPr>
        <p:spPr bwMode="auto">
          <a:xfrm>
            <a:off x="4581708" y="6175376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15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0" name="Oval 25"/>
          <p:cNvSpPr>
            <a:spLocks noChangeArrowheads="1"/>
          </p:cNvSpPr>
          <p:nvPr/>
        </p:nvSpPr>
        <p:spPr bwMode="auto">
          <a:xfrm>
            <a:off x="4622983" y="6146801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1" name="Line 26"/>
          <p:cNvSpPr>
            <a:spLocks noChangeShapeType="1"/>
          </p:cNvSpPr>
          <p:nvPr/>
        </p:nvSpPr>
        <p:spPr bwMode="auto">
          <a:xfrm flipH="1">
            <a:off x="4923020" y="5781676"/>
            <a:ext cx="209550" cy="36929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260700" y="3995003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</a:t>
            </a:r>
          </a:p>
        </p:txBody>
      </p:sp>
      <p:sp>
        <p:nvSpPr>
          <p:cNvPr id="114" name="Text Box 10"/>
          <p:cNvSpPr txBox="1">
            <a:spLocks noChangeArrowheads="1"/>
          </p:cNvSpPr>
          <p:nvPr/>
        </p:nvSpPr>
        <p:spPr bwMode="auto">
          <a:xfrm>
            <a:off x="3596531" y="5424489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5" name="Oval 11"/>
          <p:cNvSpPr>
            <a:spLocks noChangeArrowheads="1"/>
          </p:cNvSpPr>
          <p:nvPr/>
        </p:nvSpPr>
        <p:spPr bwMode="auto">
          <a:xfrm>
            <a:off x="3637806" y="5389564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6" name="Line 20"/>
          <p:cNvSpPr>
            <a:spLocks noChangeShapeType="1"/>
          </p:cNvSpPr>
          <p:nvPr/>
        </p:nvSpPr>
        <p:spPr bwMode="auto">
          <a:xfrm flipH="1">
            <a:off x="3913577" y="5048957"/>
            <a:ext cx="374129" cy="35013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7" name="Line 23"/>
          <p:cNvSpPr>
            <a:spLocks noChangeShapeType="1"/>
          </p:cNvSpPr>
          <p:nvPr/>
        </p:nvSpPr>
        <p:spPr bwMode="auto">
          <a:xfrm>
            <a:off x="4017435" y="5799139"/>
            <a:ext cx="133134" cy="19526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8" name="Line 26"/>
          <p:cNvSpPr>
            <a:spLocks noChangeShapeType="1"/>
          </p:cNvSpPr>
          <p:nvPr/>
        </p:nvSpPr>
        <p:spPr bwMode="auto">
          <a:xfrm flipH="1">
            <a:off x="3596531" y="5781676"/>
            <a:ext cx="133566" cy="21272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337069" y="5817424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946669" y="5817424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006154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Deleting Items from a Binary Search Tree </a:t>
            </a:r>
            <a:r>
              <a:rPr lang="en-US" altLang="en-US" sz="2000"/>
              <a:t>(cont.)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spcBef>
                <a:spcPts val="700"/>
              </a:spcBef>
              <a:buFontTx/>
              <a:buChar char="•"/>
            </a:pPr>
            <a:r>
              <a:rPr lang="en-US" altLang="en-US" b="1" dirty="0"/>
              <a:t>Case 3:</a:t>
            </a:r>
            <a:r>
              <a:rPr lang="en-US" altLang="en-US" dirty="0"/>
              <a:t> </a:t>
            </a:r>
            <a:r>
              <a:rPr lang="en-US" altLang="en-US" i="1" dirty="0"/>
              <a:t>x</a:t>
            </a:r>
            <a:r>
              <a:rPr lang="en-US" altLang="en-US" dirty="0"/>
              <a:t> has two children (continued):</a:t>
            </a:r>
          </a:p>
          <a:p>
            <a:pPr lvl="1">
              <a:spcBef>
                <a:spcPct val="20000"/>
              </a:spcBef>
            </a:pPr>
            <a:r>
              <a:rPr lang="en-US" altLang="en-US" dirty="0"/>
              <a:t>replace </a:t>
            </a:r>
            <a:r>
              <a:rPr lang="en-US" altLang="en-US" i="1"/>
              <a:t>x</a:t>
            </a:r>
            <a:r>
              <a:rPr lang="en-US" altLang="en-US"/>
              <a:t>'s key and data </a:t>
            </a:r>
            <a:r>
              <a:rPr lang="en-US" altLang="en-US" dirty="0"/>
              <a:t>with those from the smallest node </a:t>
            </a:r>
            <a:br>
              <a:rPr lang="en-US" altLang="en-US" dirty="0"/>
            </a:br>
            <a:r>
              <a:rPr lang="en-US" altLang="en-US" dirty="0"/>
              <a:t>in </a:t>
            </a:r>
            <a:r>
              <a:rPr lang="en-US" altLang="en-US" i="1" dirty="0"/>
              <a:t>x</a:t>
            </a:r>
            <a:r>
              <a:rPr lang="en-US" altLang="en-US" dirty="0"/>
              <a:t>’s right subtree—call it </a:t>
            </a:r>
            <a:r>
              <a:rPr lang="en-US" altLang="en-US" i="1" dirty="0"/>
              <a:t>y</a:t>
            </a:r>
            <a:endParaRPr lang="en-US" altLang="en-US" dirty="0"/>
          </a:p>
          <a:p>
            <a:pPr lvl="1"/>
            <a:r>
              <a:rPr lang="en-US" altLang="en-US" dirty="0"/>
              <a:t>we then delete </a:t>
            </a:r>
            <a:r>
              <a:rPr lang="en-US" altLang="en-US" i="1" dirty="0"/>
              <a:t>y</a:t>
            </a:r>
            <a:endParaRPr lang="en-US" altLang="en-US" dirty="0"/>
          </a:p>
          <a:p>
            <a:pPr marL="1146175" lvl="2" indent="-231775"/>
            <a:r>
              <a:rPr lang="en-US" altLang="en-US" sz="2200" dirty="0"/>
              <a:t>it will either be a leaf node or will have one right child. why?</a:t>
            </a:r>
            <a:br>
              <a:rPr lang="en-US" altLang="en-US" sz="2200" dirty="0"/>
            </a:br>
            <a:r>
              <a:rPr lang="en-US" altLang="en-US" sz="2200" dirty="0">
                <a:solidFill>
                  <a:srgbClr val="0000FF"/>
                </a:solidFill>
              </a:rPr>
              <a:t>if it had a left child, it wouldn't be the smallest in the subtree!</a:t>
            </a:r>
            <a:endParaRPr lang="en-US" altLang="en-US" sz="2200" dirty="0"/>
          </a:p>
          <a:p>
            <a:pPr marL="1146175" lvl="2" indent="-231775">
              <a:spcBef>
                <a:spcPts val="500"/>
              </a:spcBef>
            </a:pPr>
            <a:r>
              <a:rPr lang="en-US" altLang="en-US" sz="2200" dirty="0"/>
              <a:t>thus, we can delete it using case 1 or 2</a:t>
            </a:r>
            <a:br>
              <a:rPr lang="en-US" altLang="en-US" dirty="0"/>
            </a:br>
            <a:endParaRPr lang="en-US" altLang="en-US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/>
              <a:t>ex</a:t>
            </a:r>
            <a:r>
              <a:rPr lang="en-US" altLang="en-US"/>
              <a:t>: delete </a:t>
            </a:r>
            <a:r>
              <a:rPr lang="en-US" altLang="en-US" dirty="0"/>
              <a:t>12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  <p:sp>
        <p:nvSpPr>
          <p:cNvPr id="197647" name="AutoShape 15"/>
          <p:cNvSpPr>
            <a:spLocks noChangeArrowheads="1"/>
          </p:cNvSpPr>
          <p:nvPr/>
        </p:nvSpPr>
        <p:spPr bwMode="auto">
          <a:xfrm>
            <a:off x="2589287" y="5394325"/>
            <a:ext cx="688975" cy="239713"/>
          </a:xfrm>
          <a:prstGeom prst="rightArrow">
            <a:avLst>
              <a:gd name="adj1" fmla="val 50000"/>
              <a:gd name="adj2" fmla="val 7185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7648" name="Text Box 16"/>
          <p:cNvSpPr txBox="1">
            <a:spLocks noChangeArrowheads="1"/>
          </p:cNvSpPr>
          <p:nvPr/>
        </p:nvSpPr>
        <p:spPr bwMode="auto">
          <a:xfrm>
            <a:off x="1398770" y="4667250"/>
            <a:ext cx="288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97649" name="Text Box 17"/>
          <p:cNvSpPr txBox="1">
            <a:spLocks noChangeArrowheads="1"/>
          </p:cNvSpPr>
          <p:nvPr/>
        </p:nvSpPr>
        <p:spPr bwMode="auto">
          <a:xfrm>
            <a:off x="1802110" y="6111192"/>
            <a:ext cx="288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y</a:t>
            </a:r>
          </a:p>
        </p:txBody>
      </p:sp>
      <p:sp>
        <p:nvSpPr>
          <p:cNvPr id="197672" name="AutoShape 40"/>
          <p:cNvSpPr>
            <a:spLocks noChangeArrowheads="1"/>
          </p:cNvSpPr>
          <p:nvPr/>
        </p:nvSpPr>
        <p:spPr bwMode="auto">
          <a:xfrm>
            <a:off x="5748520" y="5394325"/>
            <a:ext cx="688975" cy="239713"/>
          </a:xfrm>
          <a:prstGeom prst="rightArrow">
            <a:avLst>
              <a:gd name="adj1" fmla="val 50000"/>
              <a:gd name="adj2" fmla="val 7185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24327" y="4494508"/>
            <a:ext cx="139333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copy node y's </a:t>
            </a:r>
          </a:p>
          <a:p>
            <a:pPr marL="0" marR="0" lvl="0" indent="0" algn="l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contents into </a:t>
            </a:r>
            <a:b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node x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5712304" y="4704713"/>
            <a:ext cx="808235" cy="605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delete </a:t>
            </a:r>
            <a:b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node y </a:t>
            </a:r>
          </a:p>
        </p:txBody>
      </p:sp>
      <p:sp>
        <p:nvSpPr>
          <p:cNvPr id="85" name="Text Box 6"/>
          <p:cNvSpPr txBox="1">
            <a:spLocks noChangeArrowheads="1"/>
          </p:cNvSpPr>
          <p:nvPr/>
        </p:nvSpPr>
        <p:spPr bwMode="auto">
          <a:xfrm>
            <a:off x="921851" y="4706939"/>
            <a:ext cx="552450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12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6" name="Oval 7"/>
          <p:cNvSpPr>
            <a:spLocks noChangeArrowheads="1"/>
          </p:cNvSpPr>
          <p:nvPr/>
        </p:nvSpPr>
        <p:spPr bwMode="auto">
          <a:xfrm>
            <a:off x="963126" y="4678364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8" name="Text Box 10"/>
          <p:cNvSpPr txBox="1">
            <a:spLocks noChangeArrowheads="1"/>
          </p:cNvSpPr>
          <p:nvPr/>
        </p:nvSpPr>
        <p:spPr bwMode="auto">
          <a:xfrm>
            <a:off x="319931" y="5424489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3" name="Oval 11"/>
          <p:cNvSpPr>
            <a:spLocks noChangeArrowheads="1"/>
          </p:cNvSpPr>
          <p:nvPr/>
        </p:nvSpPr>
        <p:spPr bwMode="auto">
          <a:xfrm>
            <a:off x="361206" y="5389564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4" name="Text Box 12"/>
          <p:cNvSpPr txBox="1">
            <a:spLocks noChangeArrowheads="1"/>
          </p:cNvSpPr>
          <p:nvPr/>
        </p:nvSpPr>
        <p:spPr bwMode="auto">
          <a:xfrm>
            <a:off x="1690870" y="5400676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9" name="Oval 13"/>
          <p:cNvSpPr>
            <a:spLocks noChangeArrowheads="1"/>
          </p:cNvSpPr>
          <p:nvPr/>
        </p:nvSpPr>
        <p:spPr bwMode="auto">
          <a:xfrm>
            <a:off x="1733734" y="5365158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7" name="Line 18"/>
          <p:cNvSpPr>
            <a:spLocks noChangeShapeType="1"/>
          </p:cNvSpPr>
          <p:nvPr/>
        </p:nvSpPr>
        <p:spPr bwMode="auto">
          <a:xfrm flipH="1">
            <a:off x="1344125" y="4351339"/>
            <a:ext cx="446951" cy="3571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8" name="Line 20"/>
          <p:cNvSpPr>
            <a:spLocks noChangeShapeType="1"/>
          </p:cNvSpPr>
          <p:nvPr/>
        </p:nvSpPr>
        <p:spPr bwMode="auto">
          <a:xfrm flipH="1">
            <a:off x="636977" y="5048957"/>
            <a:ext cx="374129" cy="35013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9" name="Line 21"/>
          <p:cNvSpPr>
            <a:spLocks noChangeShapeType="1"/>
          </p:cNvSpPr>
          <p:nvPr/>
        </p:nvSpPr>
        <p:spPr bwMode="auto">
          <a:xfrm>
            <a:off x="1395412" y="5035551"/>
            <a:ext cx="466239" cy="35342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0" name="Line 23"/>
          <p:cNvSpPr>
            <a:spLocks noChangeShapeType="1"/>
          </p:cNvSpPr>
          <p:nvPr/>
        </p:nvSpPr>
        <p:spPr bwMode="auto">
          <a:xfrm>
            <a:off x="740835" y="5799139"/>
            <a:ext cx="133134" cy="19526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1" name="Text Box 24"/>
          <p:cNvSpPr txBox="1">
            <a:spLocks noChangeArrowheads="1"/>
          </p:cNvSpPr>
          <p:nvPr/>
        </p:nvSpPr>
        <p:spPr bwMode="auto">
          <a:xfrm>
            <a:off x="2238558" y="6175376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20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2" name="Oval 25"/>
          <p:cNvSpPr>
            <a:spLocks noChangeArrowheads="1"/>
          </p:cNvSpPr>
          <p:nvPr/>
        </p:nvSpPr>
        <p:spPr bwMode="auto">
          <a:xfrm>
            <a:off x="2267133" y="6146801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3" name="Line 26"/>
          <p:cNvSpPr>
            <a:spLocks noChangeShapeType="1"/>
          </p:cNvSpPr>
          <p:nvPr/>
        </p:nvSpPr>
        <p:spPr bwMode="auto">
          <a:xfrm>
            <a:off x="2114733" y="5781676"/>
            <a:ext cx="300038" cy="3746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4" name="Text Box 24"/>
          <p:cNvSpPr txBox="1">
            <a:spLocks noChangeArrowheads="1"/>
          </p:cNvSpPr>
          <p:nvPr/>
        </p:nvSpPr>
        <p:spPr bwMode="auto">
          <a:xfrm>
            <a:off x="1305108" y="6175376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15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5" name="Oval 25"/>
          <p:cNvSpPr>
            <a:spLocks noChangeArrowheads="1"/>
          </p:cNvSpPr>
          <p:nvPr/>
        </p:nvSpPr>
        <p:spPr bwMode="auto">
          <a:xfrm>
            <a:off x="1346383" y="6146801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6" name="Line 26"/>
          <p:cNvSpPr>
            <a:spLocks noChangeShapeType="1"/>
          </p:cNvSpPr>
          <p:nvPr/>
        </p:nvSpPr>
        <p:spPr bwMode="auto">
          <a:xfrm flipH="1">
            <a:off x="1646420" y="5781676"/>
            <a:ext cx="209550" cy="36929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9" name="Line 26"/>
          <p:cNvSpPr>
            <a:spLocks noChangeShapeType="1"/>
          </p:cNvSpPr>
          <p:nvPr/>
        </p:nvSpPr>
        <p:spPr bwMode="auto">
          <a:xfrm flipH="1">
            <a:off x="319931" y="5781676"/>
            <a:ext cx="133566" cy="21272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7681" name="Line 49"/>
          <p:cNvSpPr>
            <a:spLocks noChangeShapeType="1"/>
          </p:cNvSpPr>
          <p:nvPr/>
        </p:nvSpPr>
        <p:spPr bwMode="auto">
          <a:xfrm flipH="1" flipV="1">
            <a:off x="1216306" y="5002270"/>
            <a:ext cx="338048" cy="1193744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84100" y="3995003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60469" y="5817424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70069" y="5817424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</a:t>
            </a:r>
          </a:p>
        </p:txBody>
      </p:sp>
      <p:sp>
        <p:nvSpPr>
          <p:cNvPr id="122" name="Text Box 16"/>
          <p:cNvSpPr txBox="1">
            <a:spLocks noChangeArrowheads="1"/>
          </p:cNvSpPr>
          <p:nvPr/>
        </p:nvSpPr>
        <p:spPr bwMode="auto">
          <a:xfrm>
            <a:off x="4675370" y="4667250"/>
            <a:ext cx="288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23" name="Text Box 17"/>
          <p:cNvSpPr txBox="1">
            <a:spLocks noChangeArrowheads="1"/>
          </p:cNvSpPr>
          <p:nvPr/>
        </p:nvSpPr>
        <p:spPr bwMode="auto">
          <a:xfrm>
            <a:off x="5078710" y="6111192"/>
            <a:ext cx="288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y</a:t>
            </a:r>
          </a:p>
        </p:txBody>
      </p:sp>
      <p:sp>
        <p:nvSpPr>
          <p:cNvPr id="124" name="Text Box 6"/>
          <p:cNvSpPr txBox="1">
            <a:spLocks noChangeArrowheads="1"/>
          </p:cNvSpPr>
          <p:nvPr/>
        </p:nvSpPr>
        <p:spPr bwMode="auto">
          <a:xfrm>
            <a:off x="4198451" y="4706939"/>
            <a:ext cx="552450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15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5" name="Oval 7"/>
          <p:cNvSpPr>
            <a:spLocks noChangeArrowheads="1"/>
          </p:cNvSpPr>
          <p:nvPr/>
        </p:nvSpPr>
        <p:spPr bwMode="auto">
          <a:xfrm>
            <a:off x="4239726" y="4678364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8" name="Text Box 12"/>
          <p:cNvSpPr txBox="1">
            <a:spLocks noChangeArrowheads="1"/>
          </p:cNvSpPr>
          <p:nvPr/>
        </p:nvSpPr>
        <p:spPr bwMode="auto">
          <a:xfrm>
            <a:off x="4967470" y="5400676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9" name="Oval 13"/>
          <p:cNvSpPr>
            <a:spLocks noChangeArrowheads="1"/>
          </p:cNvSpPr>
          <p:nvPr/>
        </p:nvSpPr>
        <p:spPr bwMode="auto">
          <a:xfrm>
            <a:off x="5010334" y="5365158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0" name="Line 18"/>
          <p:cNvSpPr>
            <a:spLocks noChangeShapeType="1"/>
          </p:cNvSpPr>
          <p:nvPr/>
        </p:nvSpPr>
        <p:spPr bwMode="auto">
          <a:xfrm flipH="1">
            <a:off x="4620725" y="4351339"/>
            <a:ext cx="446951" cy="3571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2" name="Line 21"/>
          <p:cNvSpPr>
            <a:spLocks noChangeShapeType="1"/>
          </p:cNvSpPr>
          <p:nvPr/>
        </p:nvSpPr>
        <p:spPr bwMode="auto">
          <a:xfrm>
            <a:off x="4672012" y="5035551"/>
            <a:ext cx="466239" cy="35342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4" name="Text Box 24"/>
          <p:cNvSpPr txBox="1">
            <a:spLocks noChangeArrowheads="1"/>
          </p:cNvSpPr>
          <p:nvPr/>
        </p:nvSpPr>
        <p:spPr bwMode="auto">
          <a:xfrm>
            <a:off x="5515158" y="6175376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20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5" name="Oval 25"/>
          <p:cNvSpPr>
            <a:spLocks noChangeArrowheads="1"/>
          </p:cNvSpPr>
          <p:nvPr/>
        </p:nvSpPr>
        <p:spPr bwMode="auto">
          <a:xfrm>
            <a:off x="5543733" y="6146801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6" name="Line 26"/>
          <p:cNvSpPr>
            <a:spLocks noChangeShapeType="1"/>
          </p:cNvSpPr>
          <p:nvPr/>
        </p:nvSpPr>
        <p:spPr bwMode="auto">
          <a:xfrm>
            <a:off x="5391333" y="5781676"/>
            <a:ext cx="300038" cy="3746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7" name="Text Box 24"/>
          <p:cNvSpPr txBox="1">
            <a:spLocks noChangeArrowheads="1"/>
          </p:cNvSpPr>
          <p:nvPr/>
        </p:nvSpPr>
        <p:spPr bwMode="auto">
          <a:xfrm>
            <a:off x="4581708" y="6175376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15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8" name="Oval 25"/>
          <p:cNvSpPr>
            <a:spLocks noChangeArrowheads="1"/>
          </p:cNvSpPr>
          <p:nvPr/>
        </p:nvSpPr>
        <p:spPr bwMode="auto">
          <a:xfrm>
            <a:off x="4622983" y="6146801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9" name="Line 26"/>
          <p:cNvSpPr>
            <a:spLocks noChangeShapeType="1"/>
          </p:cNvSpPr>
          <p:nvPr/>
        </p:nvSpPr>
        <p:spPr bwMode="auto">
          <a:xfrm flipH="1">
            <a:off x="4923020" y="5781676"/>
            <a:ext cx="209550" cy="36929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5260700" y="3995003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</a:t>
            </a:r>
          </a:p>
        </p:txBody>
      </p:sp>
      <p:sp>
        <p:nvSpPr>
          <p:cNvPr id="145" name="Text Box 16"/>
          <p:cNvSpPr txBox="1">
            <a:spLocks noChangeArrowheads="1"/>
          </p:cNvSpPr>
          <p:nvPr/>
        </p:nvSpPr>
        <p:spPr bwMode="auto">
          <a:xfrm>
            <a:off x="7677150" y="4667250"/>
            <a:ext cx="288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47" name="Text Box 6"/>
          <p:cNvSpPr txBox="1">
            <a:spLocks noChangeArrowheads="1"/>
          </p:cNvSpPr>
          <p:nvPr/>
        </p:nvSpPr>
        <p:spPr bwMode="auto">
          <a:xfrm>
            <a:off x="7200231" y="4706939"/>
            <a:ext cx="552450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15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8" name="Oval 7"/>
          <p:cNvSpPr>
            <a:spLocks noChangeArrowheads="1"/>
          </p:cNvSpPr>
          <p:nvPr/>
        </p:nvSpPr>
        <p:spPr bwMode="auto">
          <a:xfrm>
            <a:off x="7241506" y="4678364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1" name="Text Box 12"/>
          <p:cNvSpPr txBox="1">
            <a:spLocks noChangeArrowheads="1"/>
          </p:cNvSpPr>
          <p:nvPr/>
        </p:nvSpPr>
        <p:spPr bwMode="auto">
          <a:xfrm>
            <a:off x="7969250" y="5400676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2" name="Oval 13"/>
          <p:cNvSpPr>
            <a:spLocks noChangeArrowheads="1"/>
          </p:cNvSpPr>
          <p:nvPr/>
        </p:nvSpPr>
        <p:spPr bwMode="auto">
          <a:xfrm>
            <a:off x="8012114" y="5365158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3" name="Line 18"/>
          <p:cNvSpPr>
            <a:spLocks noChangeShapeType="1"/>
          </p:cNvSpPr>
          <p:nvPr/>
        </p:nvSpPr>
        <p:spPr bwMode="auto">
          <a:xfrm flipH="1">
            <a:off x="7622505" y="4351339"/>
            <a:ext cx="446951" cy="3571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5" name="Line 21"/>
          <p:cNvSpPr>
            <a:spLocks noChangeShapeType="1"/>
          </p:cNvSpPr>
          <p:nvPr/>
        </p:nvSpPr>
        <p:spPr bwMode="auto">
          <a:xfrm>
            <a:off x="7673792" y="5035551"/>
            <a:ext cx="466239" cy="35342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7" name="Text Box 24"/>
          <p:cNvSpPr txBox="1">
            <a:spLocks noChangeArrowheads="1"/>
          </p:cNvSpPr>
          <p:nvPr/>
        </p:nvSpPr>
        <p:spPr bwMode="auto">
          <a:xfrm>
            <a:off x="8399980" y="6175376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20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8" name="Oval 25"/>
          <p:cNvSpPr>
            <a:spLocks noChangeArrowheads="1"/>
          </p:cNvSpPr>
          <p:nvPr/>
        </p:nvSpPr>
        <p:spPr bwMode="auto">
          <a:xfrm>
            <a:off x="8428555" y="6146801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9" name="Line 26"/>
          <p:cNvSpPr>
            <a:spLocks noChangeShapeType="1"/>
          </p:cNvSpPr>
          <p:nvPr/>
        </p:nvSpPr>
        <p:spPr bwMode="auto">
          <a:xfrm>
            <a:off x="8384105" y="5799138"/>
            <a:ext cx="192088" cy="3571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8262480" y="3995003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</a:t>
            </a:r>
          </a:p>
        </p:txBody>
      </p:sp>
      <p:sp>
        <p:nvSpPr>
          <p:cNvPr id="168" name="Text Box 10"/>
          <p:cNvSpPr txBox="1">
            <a:spLocks noChangeArrowheads="1"/>
          </p:cNvSpPr>
          <p:nvPr/>
        </p:nvSpPr>
        <p:spPr bwMode="auto">
          <a:xfrm>
            <a:off x="3596531" y="5424489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9" name="Oval 11"/>
          <p:cNvSpPr>
            <a:spLocks noChangeArrowheads="1"/>
          </p:cNvSpPr>
          <p:nvPr/>
        </p:nvSpPr>
        <p:spPr bwMode="auto">
          <a:xfrm>
            <a:off x="3637806" y="5389564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0" name="Line 20"/>
          <p:cNvSpPr>
            <a:spLocks noChangeShapeType="1"/>
          </p:cNvSpPr>
          <p:nvPr/>
        </p:nvSpPr>
        <p:spPr bwMode="auto">
          <a:xfrm flipH="1">
            <a:off x="3913577" y="5048957"/>
            <a:ext cx="374129" cy="35013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1" name="Line 23"/>
          <p:cNvSpPr>
            <a:spLocks noChangeShapeType="1"/>
          </p:cNvSpPr>
          <p:nvPr/>
        </p:nvSpPr>
        <p:spPr bwMode="auto">
          <a:xfrm>
            <a:off x="4017435" y="5799139"/>
            <a:ext cx="133134" cy="19526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2" name="Line 26"/>
          <p:cNvSpPr>
            <a:spLocks noChangeShapeType="1"/>
          </p:cNvSpPr>
          <p:nvPr/>
        </p:nvSpPr>
        <p:spPr bwMode="auto">
          <a:xfrm flipH="1">
            <a:off x="3596531" y="5781676"/>
            <a:ext cx="133566" cy="21272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3337069" y="5817424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3946669" y="5817424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</a:t>
            </a:r>
          </a:p>
        </p:txBody>
      </p:sp>
      <p:sp>
        <p:nvSpPr>
          <p:cNvPr id="175" name="Text Box 10"/>
          <p:cNvSpPr txBox="1">
            <a:spLocks noChangeArrowheads="1"/>
          </p:cNvSpPr>
          <p:nvPr/>
        </p:nvSpPr>
        <p:spPr bwMode="auto">
          <a:xfrm>
            <a:off x="6606431" y="5424489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6" name="Oval 11"/>
          <p:cNvSpPr>
            <a:spLocks noChangeArrowheads="1"/>
          </p:cNvSpPr>
          <p:nvPr/>
        </p:nvSpPr>
        <p:spPr bwMode="auto">
          <a:xfrm>
            <a:off x="6647706" y="5389564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7" name="Line 20"/>
          <p:cNvSpPr>
            <a:spLocks noChangeShapeType="1"/>
          </p:cNvSpPr>
          <p:nvPr/>
        </p:nvSpPr>
        <p:spPr bwMode="auto">
          <a:xfrm flipH="1">
            <a:off x="6923477" y="5048957"/>
            <a:ext cx="374129" cy="35013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8" name="Line 23"/>
          <p:cNvSpPr>
            <a:spLocks noChangeShapeType="1"/>
          </p:cNvSpPr>
          <p:nvPr/>
        </p:nvSpPr>
        <p:spPr bwMode="auto">
          <a:xfrm>
            <a:off x="7027335" y="5799139"/>
            <a:ext cx="133134" cy="19526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9" name="Line 26"/>
          <p:cNvSpPr>
            <a:spLocks noChangeShapeType="1"/>
          </p:cNvSpPr>
          <p:nvPr/>
        </p:nvSpPr>
        <p:spPr bwMode="auto">
          <a:xfrm flipH="1">
            <a:off x="6606431" y="5781676"/>
            <a:ext cx="133566" cy="21272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6346969" y="5817424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6956569" y="5817424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62370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5" name="Rectangle 3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Which Node Would Be Used </a:t>
            </a:r>
            <a:r>
              <a:rPr lang="en-US" altLang="en-US" dirty="0"/>
              <a:t>To Replace 9?</a:t>
            </a:r>
            <a:endParaRPr lang="en-US" altLang="en-US" sz="2000" dirty="0"/>
          </a:p>
        </p:txBody>
      </p:sp>
      <p:sp>
        <p:nvSpPr>
          <p:cNvPr id="28" name="Oval 4"/>
          <p:cNvSpPr>
            <a:spLocks noChangeArrowheads="1"/>
          </p:cNvSpPr>
          <p:nvPr/>
        </p:nvSpPr>
        <p:spPr bwMode="auto">
          <a:xfrm>
            <a:off x="2082800" y="887529"/>
            <a:ext cx="481013" cy="452437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t>9 </a:t>
            </a:r>
          </a:p>
        </p:txBody>
      </p:sp>
      <p:sp>
        <p:nvSpPr>
          <p:cNvPr id="29" name="Oval 5"/>
          <p:cNvSpPr>
            <a:spLocks noChangeArrowheads="1"/>
          </p:cNvSpPr>
          <p:nvPr/>
        </p:nvSpPr>
        <p:spPr bwMode="auto">
          <a:xfrm>
            <a:off x="1019175" y="1592379"/>
            <a:ext cx="481013" cy="452437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" rIns="18288" anchor="ctr" anchorCtr="1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0" name="Oval 6"/>
          <p:cNvSpPr>
            <a:spLocks noChangeArrowheads="1"/>
          </p:cNvSpPr>
          <p:nvPr/>
        </p:nvSpPr>
        <p:spPr bwMode="auto">
          <a:xfrm>
            <a:off x="622300" y="2309929"/>
            <a:ext cx="481013" cy="452437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" rIns="18288" anchor="ctr" anchorCtr="1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1" name="Oval 7"/>
          <p:cNvSpPr>
            <a:spLocks noChangeArrowheads="1"/>
          </p:cNvSpPr>
          <p:nvPr/>
        </p:nvSpPr>
        <p:spPr bwMode="auto">
          <a:xfrm>
            <a:off x="1417638" y="2309929"/>
            <a:ext cx="481012" cy="452437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t>8</a:t>
            </a:r>
          </a:p>
        </p:txBody>
      </p:sp>
      <p:sp>
        <p:nvSpPr>
          <p:cNvPr id="32" name="Line 8"/>
          <p:cNvSpPr>
            <a:spLocks noChangeShapeType="1"/>
          </p:cNvSpPr>
          <p:nvPr/>
        </p:nvSpPr>
        <p:spPr bwMode="auto">
          <a:xfrm flipH="1">
            <a:off x="1343025" y="1179629"/>
            <a:ext cx="739775" cy="4286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4" name="Line 10"/>
          <p:cNvSpPr>
            <a:spLocks noChangeShapeType="1"/>
          </p:cNvSpPr>
          <p:nvPr/>
        </p:nvSpPr>
        <p:spPr bwMode="auto">
          <a:xfrm flipH="1">
            <a:off x="863600" y="1989254"/>
            <a:ext cx="227013" cy="3254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5" name="Line 11"/>
          <p:cNvSpPr>
            <a:spLocks noChangeShapeType="1"/>
          </p:cNvSpPr>
          <p:nvPr/>
        </p:nvSpPr>
        <p:spPr bwMode="auto">
          <a:xfrm>
            <a:off x="1422400" y="1989254"/>
            <a:ext cx="227013" cy="3254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" name="Oval 12"/>
          <p:cNvSpPr>
            <a:spLocks noChangeArrowheads="1"/>
          </p:cNvSpPr>
          <p:nvPr/>
        </p:nvSpPr>
        <p:spPr bwMode="auto">
          <a:xfrm>
            <a:off x="1012825" y="3043354"/>
            <a:ext cx="481013" cy="452437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t>5</a:t>
            </a:r>
          </a:p>
        </p:txBody>
      </p:sp>
      <p:sp>
        <p:nvSpPr>
          <p:cNvPr id="37" name="Line 13"/>
          <p:cNvSpPr>
            <a:spLocks noChangeShapeType="1"/>
          </p:cNvSpPr>
          <p:nvPr/>
        </p:nvSpPr>
        <p:spPr bwMode="auto">
          <a:xfrm flipH="1">
            <a:off x="1362075" y="2732204"/>
            <a:ext cx="184150" cy="3349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8" name="Oval 14"/>
          <p:cNvSpPr>
            <a:spLocks noChangeArrowheads="1"/>
          </p:cNvSpPr>
          <p:nvPr/>
        </p:nvSpPr>
        <p:spPr bwMode="auto">
          <a:xfrm>
            <a:off x="2862875" y="1578091"/>
            <a:ext cx="481013" cy="4524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 anchor="ctr" anchorCtr="1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t>17</a:t>
            </a:r>
          </a:p>
        </p:txBody>
      </p:sp>
      <p:sp>
        <p:nvSpPr>
          <p:cNvPr id="39" name="Oval 15"/>
          <p:cNvSpPr>
            <a:spLocks noChangeArrowheads="1"/>
          </p:cNvSpPr>
          <p:nvPr/>
        </p:nvSpPr>
        <p:spPr bwMode="auto">
          <a:xfrm>
            <a:off x="2470763" y="2327391"/>
            <a:ext cx="481012" cy="4524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 anchor="ctr" anchorCtr="1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40" name="Line 16"/>
          <p:cNvSpPr>
            <a:spLocks noChangeShapeType="1"/>
          </p:cNvSpPr>
          <p:nvPr/>
        </p:nvSpPr>
        <p:spPr bwMode="auto">
          <a:xfrm flipH="1">
            <a:off x="2712063" y="1976554"/>
            <a:ext cx="238125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" name="Oval 17"/>
          <p:cNvSpPr>
            <a:spLocks noChangeArrowheads="1"/>
          </p:cNvSpPr>
          <p:nvPr/>
        </p:nvSpPr>
        <p:spPr bwMode="auto">
          <a:xfrm>
            <a:off x="196850" y="2995729"/>
            <a:ext cx="481013" cy="452437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" rIns="18288" anchor="ctr" anchorCtr="1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2" name="Line 18"/>
          <p:cNvSpPr>
            <a:spLocks noChangeShapeType="1"/>
          </p:cNvSpPr>
          <p:nvPr/>
        </p:nvSpPr>
        <p:spPr bwMode="auto">
          <a:xfrm flipH="1">
            <a:off x="438150" y="2675054"/>
            <a:ext cx="227013" cy="3254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3" name="Oval 19"/>
          <p:cNvSpPr>
            <a:spLocks noChangeArrowheads="1"/>
          </p:cNvSpPr>
          <p:nvPr/>
        </p:nvSpPr>
        <p:spPr bwMode="auto">
          <a:xfrm>
            <a:off x="1436688" y="3725979"/>
            <a:ext cx="481012" cy="452437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t>7</a:t>
            </a:r>
          </a:p>
        </p:txBody>
      </p:sp>
      <p:sp>
        <p:nvSpPr>
          <p:cNvPr id="44" name="Line 20"/>
          <p:cNvSpPr>
            <a:spLocks noChangeShapeType="1"/>
          </p:cNvSpPr>
          <p:nvPr/>
        </p:nvSpPr>
        <p:spPr bwMode="auto">
          <a:xfrm>
            <a:off x="1441450" y="3405304"/>
            <a:ext cx="227013" cy="3254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5" name="Oval 21"/>
          <p:cNvSpPr>
            <a:spLocks noChangeArrowheads="1"/>
          </p:cNvSpPr>
          <p:nvPr/>
        </p:nvSpPr>
        <p:spPr bwMode="auto">
          <a:xfrm>
            <a:off x="3254988" y="2290879"/>
            <a:ext cx="481012" cy="452437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 anchor="ctr" anchorCtr="1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t>25</a:t>
            </a:r>
          </a:p>
        </p:txBody>
      </p:sp>
      <p:sp>
        <p:nvSpPr>
          <p:cNvPr id="46" name="Line 22"/>
          <p:cNvSpPr>
            <a:spLocks noChangeShapeType="1"/>
          </p:cNvSpPr>
          <p:nvPr/>
        </p:nvSpPr>
        <p:spPr bwMode="auto">
          <a:xfrm>
            <a:off x="3259750" y="1970204"/>
            <a:ext cx="227013" cy="3254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7" name="Oval 23"/>
          <p:cNvSpPr>
            <a:spLocks noChangeArrowheads="1"/>
          </p:cNvSpPr>
          <p:nvPr/>
        </p:nvSpPr>
        <p:spPr bwMode="auto">
          <a:xfrm>
            <a:off x="2872400" y="3002079"/>
            <a:ext cx="481013" cy="452437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 anchor="ctr" anchorCtr="1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t>15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8" name="Oval 24"/>
          <p:cNvSpPr>
            <a:spLocks noChangeArrowheads="1"/>
          </p:cNvSpPr>
          <p:nvPr/>
        </p:nvSpPr>
        <p:spPr bwMode="auto">
          <a:xfrm>
            <a:off x="3667738" y="3002079"/>
            <a:ext cx="481012" cy="452437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 anchor="ctr" anchorCtr="1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t>36</a:t>
            </a:r>
          </a:p>
        </p:txBody>
      </p:sp>
      <p:sp>
        <p:nvSpPr>
          <p:cNvPr id="49" name="Line 25"/>
          <p:cNvSpPr>
            <a:spLocks noChangeShapeType="1"/>
          </p:cNvSpPr>
          <p:nvPr/>
        </p:nvSpPr>
        <p:spPr bwMode="auto">
          <a:xfrm>
            <a:off x="2872400" y="2716330"/>
            <a:ext cx="219075" cy="2905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0" name="Line 26"/>
          <p:cNvSpPr>
            <a:spLocks noChangeShapeType="1"/>
          </p:cNvSpPr>
          <p:nvPr/>
        </p:nvSpPr>
        <p:spPr bwMode="auto">
          <a:xfrm>
            <a:off x="3672500" y="2681404"/>
            <a:ext cx="227013" cy="3254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412564" y="4454646"/>
            <a:ext cx="8802687" cy="2346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457200" marR="0" lvl="0" indent="-457200" algn="l" defTabSz="447675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lphaUcPeriod"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4</a:t>
            </a:r>
            <a:endParaRPr kumimoji="0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457200" marR="0" lvl="0" indent="-457200" algn="l" defTabSz="447675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lphaUcPeriod"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8</a:t>
            </a:r>
            <a:endParaRPr kumimoji="0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457200" marR="0" lvl="0" indent="-457200" algn="l" defTabSz="447675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lphaUcPeriod"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10</a:t>
            </a:r>
            <a:endParaRPr kumimoji="0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457200" marR="0" lvl="0" indent="-457200" algn="l" defTabSz="447675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lphaUcPeriod"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15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457200" marR="0" lvl="0" indent="-457200" algn="l" defTabSz="447675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lphaUcPeriod"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17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457200" marR="0" lvl="0" indent="-457200" algn="l" defTabSz="447675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lphaUcPeriod"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0" marR="0" lvl="0" indent="0" algn="l" defTabSz="447675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>
            <a:off x="2563812" y="1179629"/>
            <a:ext cx="473677" cy="412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591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 dirty="0"/>
              <a:t>Recall: Binary </a:t>
            </a:r>
            <a:r>
              <a:rPr lang="en-US" altLang="en-US" i="1" dirty="0"/>
              <a:t>Search</a:t>
            </a:r>
            <a:r>
              <a:rPr lang="en-US" altLang="en-US" dirty="0"/>
              <a:t> Trees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spcBef>
                <a:spcPts val="1400"/>
              </a:spcBef>
              <a:buFontTx/>
              <a:buChar char="•"/>
            </a:pPr>
            <a:r>
              <a:rPr lang="en-US" altLang="en-US" dirty="0"/>
              <a:t>Search-tree property: for each node </a:t>
            </a:r>
            <a:r>
              <a:rPr lang="en-US" altLang="en-US" i="1" dirty="0"/>
              <a:t>k </a:t>
            </a:r>
            <a:r>
              <a:rPr lang="en-US" altLang="en-US" dirty="0"/>
              <a:t>(</a:t>
            </a:r>
            <a:r>
              <a:rPr lang="en-US" altLang="en-US" i="1" dirty="0"/>
              <a:t>k</a:t>
            </a:r>
            <a:r>
              <a:rPr lang="en-US" altLang="en-US" dirty="0"/>
              <a:t> is the key):</a:t>
            </a:r>
          </a:p>
          <a:p>
            <a:pPr lvl="1">
              <a:spcBef>
                <a:spcPts val="200"/>
              </a:spcBef>
              <a:buFontTx/>
              <a:buChar char="•"/>
            </a:pPr>
            <a:r>
              <a:rPr lang="en-US" altLang="en-US" dirty="0"/>
              <a:t>all nodes in </a:t>
            </a:r>
            <a:r>
              <a:rPr lang="en-US" altLang="en-US" i="1" dirty="0"/>
              <a:t>k</a:t>
            </a:r>
            <a:r>
              <a:rPr lang="en-US" altLang="en-US" sz="600" i="1" dirty="0"/>
              <a:t> </a:t>
            </a:r>
            <a:r>
              <a:rPr lang="en-US" altLang="en-US" dirty="0"/>
              <a:t>’s left subtree are &lt; </a:t>
            </a:r>
            <a:r>
              <a:rPr lang="en-US" altLang="en-US" i="1" dirty="0"/>
              <a:t>k</a:t>
            </a:r>
          </a:p>
          <a:p>
            <a:pPr lvl="1">
              <a:spcBef>
                <a:spcPts val="200"/>
              </a:spcBef>
              <a:buFontTx/>
              <a:buChar char="•"/>
            </a:pPr>
            <a:r>
              <a:rPr lang="en-US" altLang="en-US" dirty="0"/>
              <a:t>all nodes in </a:t>
            </a:r>
            <a:r>
              <a:rPr lang="en-US" altLang="en-US" i="1" dirty="0"/>
              <a:t>k</a:t>
            </a:r>
            <a:r>
              <a:rPr lang="en-US" altLang="en-US" sz="600" i="1" dirty="0"/>
              <a:t> </a:t>
            </a:r>
            <a:r>
              <a:rPr lang="en-US" altLang="en-US" dirty="0"/>
              <a:t>’s right subtree are &gt;= </a:t>
            </a:r>
            <a:r>
              <a:rPr lang="en-US" altLang="en-US" i="1" dirty="0"/>
              <a:t>k</a:t>
            </a:r>
          </a:p>
          <a:p>
            <a:pPr>
              <a:spcBef>
                <a:spcPts val="1400"/>
              </a:spcBef>
              <a:buFontTx/>
              <a:buChar char="•"/>
            </a:pPr>
            <a:r>
              <a:rPr lang="en-US" altLang="en-US" dirty="0"/>
              <a:t>Our earlier binary-tree example is </a:t>
            </a:r>
            <a:br>
              <a:rPr lang="en-US" altLang="en-US" dirty="0"/>
            </a:br>
            <a:r>
              <a:rPr lang="en-US" altLang="en-US" dirty="0"/>
              <a:t>a search </a:t>
            </a:r>
            <a:r>
              <a:rPr lang="en-US" altLang="en-US"/>
              <a:t>tree:</a:t>
            </a:r>
            <a:endParaRPr lang="en-US" altLang="en-US" dirty="0"/>
          </a:p>
          <a:p>
            <a:pPr>
              <a:buFontTx/>
              <a:buChar char="•"/>
            </a:pPr>
            <a:endParaRPr lang="en-US" altLang="en-US" dirty="0"/>
          </a:p>
          <a:p>
            <a:pPr>
              <a:buFontTx/>
              <a:buChar char="•"/>
            </a:pPr>
            <a:endParaRPr lang="en-US" altLang="en-US" dirty="0"/>
          </a:p>
          <a:p>
            <a:pPr>
              <a:buFontTx/>
              <a:buChar char="•"/>
            </a:pPr>
            <a:endParaRPr lang="en-US" altLang="en-US" dirty="0"/>
          </a:p>
          <a:p>
            <a:pPr>
              <a:buFontTx/>
              <a:buChar char="•"/>
            </a:pPr>
            <a:endParaRPr lang="en-US" altLang="en-US" dirty="0"/>
          </a:p>
        </p:txBody>
      </p:sp>
      <p:sp>
        <p:nvSpPr>
          <p:cNvPr id="162820" name="Text Box 4"/>
          <p:cNvSpPr txBox="1">
            <a:spLocks noChangeArrowheads="1"/>
          </p:cNvSpPr>
          <p:nvPr/>
        </p:nvSpPr>
        <p:spPr bwMode="auto">
          <a:xfrm>
            <a:off x="2941638" y="2847975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26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62821" name="Oval 5"/>
          <p:cNvSpPr>
            <a:spLocks noChangeArrowheads="1"/>
          </p:cNvSpPr>
          <p:nvPr/>
        </p:nvSpPr>
        <p:spPr bwMode="auto">
          <a:xfrm>
            <a:off x="2970213" y="2819400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62822" name="Text Box 6"/>
          <p:cNvSpPr txBox="1">
            <a:spLocks noChangeArrowheads="1"/>
          </p:cNvSpPr>
          <p:nvPr/>
        </p:nvSpPr>
        <p:spPr bwMode="auto">
          <a:xfrm>
            <a:off x="2516188" y="3552825"/>
            <a:ext cx="552450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62823" name="Oval 7"/>
          <p:cNvSpPr>
            <a:spLocks noChangeArrowheads="1"/>
          </p:cNvSpPr>
          <p:nvPr/>
        </p:nvSpPr>
        <p:spPr bwMode="auto">
          <a:xfrm>
            <a:off x="2557463" y="3524250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62824" name="Text Box 8"/>
          <p:cNvSpPr txBox="1">
            <a:spLocks noChangeArrowheads="1"/>
          </p:cNvSpPr>
          <p:nvPr/>
        </p:nvSpPr>
        <p:spPr bwMode="auto">
          <a:xfrm>
            <a:off x="3448050" y="3557588"/>
            <a:ext cx="554038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62825" name="Oval 9"/>
          <p:cNvSpPr>
            <a:spLocks noChangeArrowheads="1"/>
          </p:cNvSpPr>
          <p:nvPr/>
        </p:nvSpPr>
        <p:spPr bwMode="auto">
          <a:xfrm>
            <a:off x="3481388" y="35099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62826" name="Text Box 10"/>
          <p:cNvSpPr txBox="1">
            <a:spLocks noChangeArrowheads="1"/>
          </p:cNvSpPr>
          <p:nvPr/>
        </p:nvSpPr>
        <p:spPr bwMode="auto">
          <a:xfrm>
            <a:off x="2132013" y="4270375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62827" name="Oval 11"/>
          <p:cNvSpPr>
            <a:spLocks noChangeArrowheads="1"/>
          </p:cNvSpPr>
          <p:nvPr/>
        </p:nvSpPr>
        <p:spPr bwMode="auto">
          <a:xfrm>
            <a:off x="2160588" y="4241800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62828" name="Text Box 12"/>
          <p:cNvSpPr txBox="1">
            <a:spLocks noChangeArrowheads="1"/>
          </p:cNvSpPr>
          <p:nvPr/>
        </p:nvSpPr>
        <p:spPr bwMode="auto">
          <a:xfrm>
            <a:off x="2913063" y="4284663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62829" name="Oval 13"/>
          <p:cNvSpPr>
            <a:spLocks noChangeArrowheads="1"/>
          </p:cNvSpPr>
          <p:nvPr/>
        </p:nvSpPr>
        <p:spPr bwMode="auto">
          <a:xfrm>
            <a:off x="2955925" y="4241800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62830" name="Text Box 14"/>
          <p:cNvSpPr txBox="1">
            <a:spLocks noChangeArrowheads="1"/>
          </p:cNvSpPr>
          <p:nvPr/>
        </p:nvSpPr>
        <p:spPr bwMode="auto">
          <a:xfrm>
            <a:off x="3978275" y="4284663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38</a:t>
            </a:r>
          </a:p>
        </p:txBody>
      </p:sp>
      <p:sp>
        <p:nvSpPr>
          <p:cNvPr id="162831" name="Oval 15"/>
          <p:cNvSpPr>
            <a:spLocks noChangeArrowheads="1"/>
          </p:cNvSpPr>
          <p:nvPr/>
        </p:nvSpPr>
        <p:spPr bwMode="auto">
          <a:xfrm>
            <a:off x="4006850" y="4241800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62832" name="Text Box 16"/>
          <p:cNvSpPr txBox="1">
            <a:spLocks noChangeArrowheads="1"/>
          </p:cNvSpPr>
          <p:nvPr/>
        </p:nvSpPr>
        <p:spPr bwMode="auto">
          <a:xfrm>
            <a:off x="2571750" y="5003800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62833" name="Oval 17"/>
          <p:cNvSpPr>
            <a:spLocks noChangeArrowheads="1"/>
          </p:cNvSpPr>
          <p:nvPr/>
        </p:nvSpPr>
        <p:spPr bwMode="auto">
          <a:xfrm>
            <a:off x="2586038" y="4960938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62834" name="Line 18"/>
          <p:cNvSpPr>
            <a:spLocks noChangeShapeType="1"/>
          </p:cNvSpPr>
          <p:nvPr/>
        </p:nvSpPr>
        <p:spPr bwMode="auto">
          <a:xfrm flipH="1">
            <a:off x="2841625" y="3232150"/>
            <a:ext cx="222250" cy="296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62835" name="Line 19"/>
          <p:cNvSpPr>
            <a:spLocks noChangeShapeType="1"/>
          </p:cNvSpPr>
          <p:nvPr/>
        </p:nvSpPr>
        <p:spPr bwMode="auto">
          <a:xfrm>
            <a:off x="3376613" y="3211513"/>
            <a:ext cx="242887" cy="3127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62836" name="Line 20"/>
          <p:cNvSpPr>
            <a:spLocks noChangeShapeType="1"/>
          </p:cNvSpPr>
          <p:nvPr/>
        </p:nvSpPr>
        <p:spPr bwMode="auto">
          <a:xfrm flipH="1">
            <a:off x="2401888" y="3921125"/>
            <a:ext cx="227012" cy="325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62837" name="Line 21"/>
          <p:cNvSpPr>
            <a:spLocks noChangeShapeType="1"/>
          </p:cNvSpPr>
          <p:nvPr/>
        </p:nvSpPr>
        <p:spPr bwMode="auto">
          <a:xfrm>
            <a:off x="2838450" y="3978275"/>
            <a:ext cx="206375" cy="296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62838" name="Line 22"/>
          <p:cNvSpPr>
            <a:spLocks noChangeShapeType="1"/>
          </p:cNvSpPr>
          <p:nvPr/>
        </p:nvSpPr>
        <p:spPr bwMode="auto">
          <a:xfrm>
            <a:off x="3868738" y="3911600"/>
            <a:ext cx="258762" cy="3540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62839" name="Line 23"/>
          <p:cNvSpPr>
            <a:spLocks noChangeShapeType="1"/>
          </p:cNvSpPr>
          <p:nvPr/>
        </p:nvSpPr>
        <p:spPr bwMode="auto">
          <a:xfrm>
            <a:off x="2562225" y="4640263"/>
            <a:ext cx="265113" cy="325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62840" name="Text Box 24"/>
          <p:cNvSpPr txBox="1">
            <a:spLocks noChangeArrowheads="1"/>
          </p:cNvSpPr>
          <p:nvPr/>
        </p:nvSpPr>
        <p:spPr bwMode="auto">
          <a:xfrm>
            <a:off x="7634288" y="1100138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</a:t>
            </a:r>
            <a:endParaRPr kumimoji="0" lang="en-US" altLang="en-US" sz="18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62841" name="Oval 25"/>
          <p:cNvSpPr>
            <a:spLocks noChangeArrowheads="1"/>
          </p:cNvSpPr>
          <p:nvPr/>
        </p:nvSpPr>
        <p:spPr bwMode="auto">
          <a:xfrm>
            <a:off x="7662863" y="10715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62842" name="Text Box 26"/>
          <p:cNvSpPr txBox="1">
            <a:spLocks noChangeArrowheads="1"/>
          </p:cNvSpPr>
          <p:nvPr/>
        </p:nvSpPr>
        <p:spPr bwMode="auto">
          <a:xfrm>
            <a:off x="7199313" y="2209800"/>
            <a:ext cx="552450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&lt; 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</a:t>
            </a:r>
            <a:endParaRPr kumimoji="0" lang="en-US" altLang="en-US" sz="18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62843" name="Line 27"/>
          <p:cNvSpPr>
            <a:spLocks noChangeShapeType="1"/>
          </p:cNvSpPr>
          <p:nvPr/>
        </p:nvSpPr>
        <p:spPr bwMode="auto">
          <a:xfrm flipH="1">
            <a:off x="7491413" y="1484313"/>
            <a:ext cx="265112" cy="292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62844" name="Line 28"/>
          <p:cNvSpPr>
            <a:spLocks noChangeShapeType="1"/>
          </p:cNvSpPr>
          <p:nvPr/>
        </p:nvSpPr>
        <p:spPr bwMode="auto">
          <a:xfrm>
            <a:off x="8069263" y="1463675"/>
            <a:ext cx="327025" cy="303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62845" name="Oval 29"/>
          <p:cNvSpPr>
            <a:spLocks noChangeArrowheads="1"/>
          </p:cNvSpPr>
          <p:nvPr/>
        </p:nvSpPr>
        <p:spPr bwMode="auto">
          <a:xfrm>
            <a:off x="1298575" y="3413125"/>
            <a:ext cx="2284413" cy="2193925"/>
          </a:xfrm>
          <a:prstGeom prst="ellipse">
            <a:avLst/>
          </a:prstGeom>
          <a:noFill/>
          <a:ln w="9525" algn="ctr">
            <a:solidFill>
              <a:schemeClr val="accent2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62846" name="Text Box 30"/>
          <p:cNvSpPr txBox="1">
            <a:spLocks noChangeArrowheads="1"/>
          </p:cNvSpPr>
          <p:nvPr/>
        </p:nvSpPr>
        <p:spPr bwMode="auto">
          <a:xfrm>
            <a:off x="1635125" y="3590925"/>
            <a:ext cx="555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&lt; 26</a:t>
            </a:r>
          </a:p>
        </p:txBody>
      </p:sp>
      <p:sp>
        <p:nvSpPr>
          <p:cNvPr id="162847" name="Oval 31"/>
          <p:cNvSpPr>
            <a:spLocks noChangeArrowheads="1"/>
          </p:cNvSpPr>
          <p:nvPr/>
        </p:nvSpPr>
        <p:spPr bwMode="auto">
          <a:xfrm rot="-2496823">
            <a:off x="3565525" y="3138488"/>
            <a:ext cx="1103313" cy="1758950"/>
          </a:xfrm>
          <a:prstGeom prst="ellipse">
            <a:avLst/>
          </a:prstGeom>
          <a:noFill/>
          <a:ln w="9525" algn="ctr">
            <a:solidFill>
              <a:schemeClr val="accent2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62848" name="Text Box 32"/>
          <p:cNvSpPr txBox="1">
            <a:spLocks noChangeArrowheads="1"/>
          </p:cNvSpPr>
          <p:nvPr/>
        </p:nvSpPr>
        <p:spPr bwMode="auto">
          <a:xfrm>
            <a:off x="4111625" y="3657600"/>
            <a:ext cx="542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³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26</a:t>
            </a:r>
          </a:p>
        </p:txBody>
      </p:sp>
      <p:sp>
        <p:nvSpPr>
          <p:cNvPr id="162849" name="Oval 33"/>
          <p:cNvSpPr>
            <a:spLocks noChangeArrowheads="1"/>
          </p:cNvSpPr>
          <p:nvPr/>
        </p:nvSpPr>
        <p:spPr bwMode="auto">
          <a:xfrm rot="-2148196">
            <a:off x="2087563" y="4110038"/>
            <a:ext cx="931862" cy="1431925"/>
          </a:xfrm>
          <a:prstGeom prst="ellipse">
            <a:avLst/>
          </a:prstGeom>
          <a:noFill/>
          <a:ln w="9525" algn="ctr">
            <a:solidFill>
              <a:srgbClr val="FF0000"/>
            </a:solidFill>
            <a:prstDash val="dash"/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62850" name="Text Box 34"/>
          <p:cNvSpPr txBox="1">
            <a:spLocks noChangeArrowheads="1"/>
          </p:cNvSpPr>
          <p:nvPr/>
        </p:nvSpPr>
        <p:spPr bwMode="auto">
          <a:xfrm>
            <a:off x="2060575" y="4781550"/>
            <a:ext cx="555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&lt; 12</a:t>
            </a:r>
          </a:p>
        </p:txBody>
      </p:sp>
      <p:sp>
        <p:nvSpPr>
          <p:cNvPr id="162851" name="AutoShape 35"/>
          <p:cNvSpPr>
            <a:spLocks noChangeArrowheads="1"/>
          </p:cNvSpPr>
          <p:nvPr/>
        </p:nvSpPr>
        <p:spPr bwMode="auto">
          <a:xfrm>
            <a:off x="7178675" y="1765300"/>
            <a:ext cx="633413" cy="858838"/>
          </a:xfrm>
          <a:prstGeom prst="triangle">
            <a:avLst>
              <a:gd name="adj" fmla="val 50000"/>
            </a:avLst>
          </a:prstGeom>
          <a:noFill/>
          <a:ln w="9525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62852" name="Text Box 36"/>
          <p:cNvSpPr txBox="1">
            <a:spLocks noChangeArrowheads="1"/>
          </p:cNvSpPr>
          <p:nvPr/>
        </p:nvSpPr>
        <p:spPr bwMode="auto">
          <a:xfrm>
            <a:off x="8096250" y="2206625"/>
            <a:ext cx="552450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 </a:t>
            </a: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³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</a:t>
            </a:r>
          </a:p>
        </p:txBody>
      </p:sp>
      <p:sp>
        <p:nvSpPr>
          <p:cNvPr id="162853" name="AutoShape 37"/>
          <p:cNvSpPr>
            <a:spLocks noChangeArrowheads="1"/>
          </p:cNvSpPr>
          <p:nvPr/>
        </p:nvSpPr>
        <p:spPr bwMode="auto">
          <a:xfrm>
            <a:off x="8075613" y="1762125"/>
            <a:ext cx="633412" cy="858838"/>
          </a:xfrm>
          <a:prstGeom prst="triangle">
            <a:avLst>
              <a:gd name="adj" fmla="val 50000"/>
            </a:avLst>
          </a:prstGeom>
          <a:noFill/>
          <a:ln w="9525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62854" name="Oval 38"/>
          <p:cNvSpPr>
            <a:spLocks noChangeArrowheads="1"/>
          </p:cNvSpPr>
          <p:nvPr/>
        </p:nvSpPr>
        <p:spPr bwMode="auto">
          <a:xfrm rot="-2148196">
            <a:off x="2835275" y="3911600"/>
            <a:ext cx="674688" cy="831850"/>
          </a:xfrm>
          <a:prstGeom prst="ellipse">
            <a:avLst/>
          </a:prstGeom>
          <a:noFill/>
          <a:ln w="9525" algn="ctr">
            <a:solidFill>
              <a:srgbClr val="FF0000"/>
            </a:solidFill>
            <a:prstDash val="dash"/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62855" name="Text Box 39"/>
          <p:cNvSpPr txBox="1">
            <a:spLocks noChangeArrowheads="1"/>
          </p:cNvSpPr>
          <p:nvPr/>
        </p:nvSpPr>
        <p:spPr bwMode="auto">
          <a:xfrm>
            <a:off x="2886075" y="3935413"/>
            <a:ext cx="5429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³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12</a:t>
            </a:r>
          </a:p>
        </p:txBody>
      </p:sp>
    </p:spTree>
    <p:extLst>
      <p:ext uri="{BB962C8B-B14F-4D97-AF65-F5344CB8AC3E}">
        <p14:creationId xmlns:p14="http://schemas.microsoft.com/office/powerpoint/2010/main" val="8106305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5" name="Rectangle 3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Which Node Would Be Used </a:t>
            </a:r>
            <a:r>
              <a:rPr lang="en-US" altLang="en-US" dirty="0"/>
              <a:t>To Replace 9?</a:t>
            </a:r>
            <a:endParaRPr lang="en-US" altLang="en-US" sz="2000" dirty="0"/>
          </a:p>
        </p:txBody>
      </p:sp>
      <p:sp>
        <p:nvSpPr>
          <p:cNvPr id="28" name="Oval 4"/>
          <p:cNvSpPr>
            <a:spLocks noChangeArrowheads="1"/>
          </p:cNvSpPr>
          <p:nvPr/>
        </p:nvSpPr>
        <p:spPr bwMode="auto">
          <a:xfrm>
            <a:off x="2082800" y="887529"/>
            <a:ext cx="481013" cy="452437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t>9 </a:t>
            </a:r>
          </a:p>
        </p:txBody>
      </p:sp>
      <p:sp>
        <p:nvSpPr>
          <p:cNvPr id="29" name="Oval 5"/>
          <p:cNvSpPr>
            <a:spLocks noChangeArrowheads="1"/>
          </p:cNvSpPr>
          <p:nvPr/>
        </p:nvSpPr>
        <p:spPr bwMode="auto">
          <a:xfrm>
            <a:off x="1019175" y="1592379"/>
            <a:ext cx="481013" cy="452437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" rIns="18288" anchor="ctr" anchorCtr="1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0" name="Oval 6"/>
          <p:cNvSpPr>
            <a:spLocks noChangeArrowheads="1"/>
          </p:cNvSpPr>
          <p:nvPr/>
        </p:nvSpPr>
        <p:spPr bwMode="auto">
          <a:xfrm>
            <a:off x="622300" y="2309929"/>
            <a:ext cx="481013" cy="452437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" rIns="18288" anchor="ctr" anchorCtr="1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2" name="Line 8"/>
          <p:cNvSpPr>
            <a:spLocks noChangeShapeType="1"/>
          </p:cNvSpPr>
          <p:nvPr/>
        </p:nvSpPr>
        <p:spPr bwMode="auto">
          <a:xfrm flipH="1">
            <a:off x="1343025" y="1179629"/>
            <a:ext cx="739775" cy="4286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3" name="Line 9"/>
          <p:cNvSpPr>
            <a:spLocks noChangeShapeType="1"/>
          </p:cNvSpPr>
          <p:nvPr/>
        </p:nvSpPr>
        <p:spPr bwMode="auto">
          <a:xfrm>
            <a:off x="2563812" y="1179629"/>
            <a:ext cx="473677" cy="412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4" name="Line 10"/>
          <p:cNvSpPr>
            <a:spLocks noChangeShapeType="1"/>
          </p:cNvSpPr>
          <p:nvPr/>
        </p:nvSpPr>
        <p:spPr bwMode="auto">
          <a:xfrm flipH="1">
            <a:off x="863600" y="1989254"/>
            <a:ext cx="227013" cy="3254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5" name="Line 11"/>
          <p:cNvSpPr>
            <a:spLocks noChangeShapeType="1"/>
          </p:cNvSpPr>
          <p:nvPr/>
        </p:nvSpPr>
        <p:spPr bwMode="auto">
          <a:xfrm>
            <a:off x="1422400" y="1989254"/>
            <a:ext cx="227013" cy="3254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" name="Oval 12"/>
          <p:cNvSpPr>
            <a:spLocks noChangeArrowheads="1"/>
          </p:cNvSpPr>
          <p:nvPr/>
        </p:nvSpPr>
        <p:spPr bwMode="auto">
          <a:xfrm>
            <a:off x="1012825" y="3043354"/>
            <a:ext cx="481013" cy="452437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t>5</a:t>
            </a:r>
          </a:p>
        </p:txBody>
      </p:sp>
      <p:sp>
        <p:nvSpPr>
          <p:cNvPr id="37" name="Line 13"/>
          <p:cNvSpPr>
            <a:spLocks noChangeShapeType="1"/>
          </p:cNvSpPr>
          <p:nvPr/>
        </p:nvSpPr>
        <p:spPr bwMode="auto">
          <a:xfrm flipH="1">
            <a:off x="1362075" y="2732204"/>
            <a:ext cx="184150" cy="3349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8" name="Oval 14"/>
          <p:cNvSpPr>
            <a:spLocks noChangeArrowheads="1"/>
          </p:cNvSpPr>
          <p:nvPr/>
        </p:nvSpPr>
        <p:spPr bwMode="auto">
          <a:xfrm>
            <a:off x="2862875" y="1578091"/>
            <a:ext cx="481013" cy="4524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 anchor="ctr" anchorCtr="1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t>17</a:t>
            </a:r>
          </a:p>
        </p:txBody>
      </p:sp>
      <p:sp>
        <p:nvSpPr>
          <p:cNvPr id="39" name="Oval 15"/>
          <p:cNvSpPr>
            <a:spLocks noChangeArrowheads="1"/>
          </p:cNvSpPr>
          <p:nvPr/>
        </p:nvSpPr>
        <p:spPr bwMode="auto">
          <a:xfrm>
            <a:off x="2470763" y="2327391"/>
            <a:ext cx="481012" cy="452438"/>
          </a:xfrm>
          <a:prstGeom prst="ellipse">
            <a:avLst/>
          </a:prstGeom>
          <a:solidFill>
            <a:srgbClr val="FF99FF"/>
          </a:solidFill>
          <a:ln w="28575">
            <a:solidFill>
              <a:srgbClr val="CC0099"/>
            </a:solidFill>
            <a:round/>
            <a:headEnd/>
            <a:tailEnd/>
          </a:ln>
        </p:spPr>
        <p:txBody>
          <a:bodyPr lIns="0" rIns="0" anchor="ctr" anchorCtr="1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40" name="Line 16"/>
          <p:cNvSpPr>
            <a:spLocks noChangeShapeType="1"/>
          </p:cNvSpPr>
          <p:nvPr/>
        </p:nvSpPr>
        <p:spPr bwMode="auto">
          <a:xfrm flipH="1">
            <a:off x="2712063" y="1976554"/>
            <a:ext cx="238125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" name="Oval 17"/>
          <p:cNvSpPr>
            <a:spLocks noChangeArrowheads="1"/>
          </p:cNvSpPr>
          <p:nvPr/>
        </p:nvSpPr>
        <p:spPr bwMode="auto">
          <a:xfrm>
            <a:off x="196850" y="2995729"/>
            <a:ext cx="481013" cy="452437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" rIns="18288" anchor="ctr" anchorCtr="1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2" name="Line 18"/>
          <p:cNvSpPr>
            <a:spLocks noChangeShapeType="1"/>
          </p:cNvSpPr>
          <p:nvPr/>
        </p:nvSpPr>
        <p:spPr bwMode="auto">
          <a:xfrm flipH="1">
            <a:off x="438150" y="2675054"/>
            <a:ext cx="227013" cy="3254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3" name="Oval 19"/>
          <p:cNvSpPr>
            <a:spLocks noChangeArrowheads="1"/>
          </p:cNvSpPr>
          <p:nvPr/>
        </p:nvSpPr>
        <p:spPr bwMode="auto">
          <a:xfrm>
            <a:off x="1436688" y="3725979"/>
            <a:ext cx="481012" cy="452437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t>7</a:t>
            </a:r>
          </a:p>
        </p:txBody>
      </p:sp>
      <p:sp>
        <p:nvSpPr>
          <p:cNvPr id="44" name="Line 20"/>
          <p:cNvSpPr>
            <a:spLocks noChangeShapeType="1"/>
          </p:cNvSpPr>
          <p:nvPr/>
        </p:nvSpPr>
        <p:spPr bwMode="auto">
          <a:xfrm>
            <a:off x="1441450" y="3405304"/>
            <a:ext cx="227013" cy="3254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5" name="Oval 21"/>
          <p:cNvSpPr>
            <a:spLocks noChangeArrowheads="1"/>
          </p:cNvSpPr>
          <p:nvPr/>
        </p:nvSpPr>
        <p:spPr bwMode="auto">
          <a:xfrm>
            <a:off x="3254988" y="2290879"/>
            <a:ext cx="481012" cy="452437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 anchor="ctr" anchorCtr="1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t>25</a:t>
            </a:r>
          </a:p>
        </p:txBody>
      </p:sp>
      <p:sp>
        <p:nvSpPr>
          <p:cNvPr id="46" name="Line 22"/>
          <p:cNvSpPr>
            <a:spLocks noChangeShapeType="1"/>
          </p:cNvSpPr>
          <p:nvPr/>
        </p:nvSpPr>
        <p:spPr bwMode="auto">
          <a:xfrm>
            <a:off x="3259750" y="1970204"/>
            <a:ext cx="227013" cy="3254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7" name="Oval 23"/>
          <p:cNvSpPr>
            <a:spLocks noChangeArrowheads="1"/>
          </p:cNvSpPr>
          <p:nvPr/>
        </p:nvSpPr>
        <p:spPr bwMode="auto">
          <a:xfrm>
            <a:off x="2872400" y="3002079"/>
            <a:ext cx="481013" cy="452437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 anchor="ctr" anchorCtr="1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t>15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8" name="Oval 24"/>
          <p:cNvSpPr>
            <a:spLocks noChangeArrowheads="1"/>
          </p:cNvSpPr>
          <p:nvPr/>
        </p:nvSpPr>
        <p:spPr bwMode="auto">
          <a:xfrm>
            <a:off x="3667738" y="3002079"/>
            <a:ext cx="481012" cy="452437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 anchor="ctr" anchorCtr="1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t>36</a:t>
            </a:r>
          </a:p>
        </p:txBody>
      </p:sp>
      <p:sp>
        <p:nvSpPr>
          <p:cNvPr id="50" name="Line 26"/>
          <p:cNvSpPr>
            <a:spLocks noChangeShapeType="1"/>
          </p:cNvSpPr>
          <p:nvPr/>
        </p:nvSpPr>
        <p:spPr bwMode="auto">
          <a:xfrm>
            <a:off x="3672500" y="2681404"/>
            <a:ext cx="227013" cy="3254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" name="Oval 7"/>
          <p:cNvSpPr>
            <a:spLocks noChangeArrowheads="1"/>
          </p:cNvSpPr>
          <p:nvPr/>
        </p:nvSpPr>
        <p:spPr bwMode="auto">
          <a:xfrm>
            <a:off x="1417638" y="2309929"/>
            <a:ext cx="481012" cy="45243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t>8</a:t>
            </a:r>
          </a:p>
        </p:txBody>
      </p:sp>
      <p:sp>
        <p:nvSpPr>
          <p:cNvPr id="51" name="Rectangle 3"/>
          <p:cNvSpPr txBox="1">
            <a:spLocks noChangeArrowheads="1"/>
          </p:cNvSpPr>
          <p:nvPr/>
        </p:nvSpPr>
        <p:spPr bwMode="auto">
          <a:xfrm>
            <a:off x="412564" y="4454646"/>
            <a:ext cx="8802687" cy="2346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457200" marR="0" lvl="0" indent="-457200" algn="l" defTabSz="447675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lphaUcPeriod"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4</a:t>
            </a:r>
            <a:endParaRPr kumimoji="0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457200" marR="0" lvl="0" indent="-457200" algn="l" defTabSz="447675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lphaUcPeriod"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8</a:t>
            </a:r>
            <a:endParaRPr kumimoji="0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457200" marR="0" lvl="0" indent="-457200" algn="l" defTabSz="447675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lphaUcPeriod"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10 – the smallest item in the right subtree</a:t>
            </a:r>
            <a:endParaRPr kumimoji="0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457200" marR="0" lvl="0" indent="-457200" algn="l" defTabSz="447675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lphaUcPeriod"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15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457200" marR="0" lvl="0" indent="-457200" algn="l" defTabSz="447675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lphaUcPeriod"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17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457200" marR="0" lvl="0" indent="-457200" algn="l" defTabSz="447675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lphaUcPeriod"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0" marR="0" lvl="0" indent="0" algn="l" defTabSz="447675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52" name="Line 25"/>
          <p:cNvSpPr>
            <a:spLocks noChangeShapeType="1"/>
          </p:cNvSpPr>
          <p:nvPr/>
        </p:nvSpPr>
        <p:spPr bwMode="auto">
          <a:xfrm>
            <a:off x="2872400" y="2716330"/>
            <a:ext cx="219075" cy="2905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6086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5" name="Rectangle 3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Which Node Would Be Used </a:t>
            </a:r>
            <a:r>
              <a:rPr lang="en-US" altLang="en-US" dirty="0"/>
              <a:t>To Replace 9?</a:t>
            </a:r>
            <a:endParaRPr lang="en-US" altLang="en-US" sz="2000" dirty="0"/>
          </a:p>
        </p:txBody>
      </p:sp>
      <p:sp>
        <p:nvSpPr>
          <p:cNvPr id="28" name="Oval 4"/>
          <p:cNvSpPr>
            <a:spLocks noChangeArrowheads="1"/>
          </p:cNvSpPr>
          <p:nvPr/>
        </p:nvSpPr>
        <p:spPr bwMode="auto">
          <a:xfrm>
            <a:off x="2082800" y="887529"/>
            <a:ext cx="481013" cy="452437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t>9 </a:t>
            </a:r>
          </a:p>
        </p:txBody>
      </p:sp>
      <p:sp>
        <p:nvSpPr>
          <p:cNvPr id="29" name="Oval 5"/>
          <p:cNvSpPr>
            <a:spLocks noChangeArrowheads="1"/>
          </p:cNvSpPr>
          <p:nvPr/>
        </p:nvSpPr>
        <p:spPr bwMode="auto">
          <a:xfrm>
            <a:off x="1019175" y="1592379"/>
            <a:ext cx="481013" cy="452437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" rIns="18288" anchor="ctr" anchorCtr="1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0" name="Oval 6"/>
          <p:cNvSpPr>
            <a:spLocks noChangeArrowheads="1"/>
          </p:cNvSpPr>
          <p:nvPr/>
        </p:nvSpPr>
        <p:spPr bwMode="auto">
          <a:xfrm>
            <a:off x="622300" y="2309929"/>
            <a:ext cx="481013" cy="452437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" rIns="18288" anchor="ctr" anchorCtr="1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2" name="Line 8"/>
          <p:cNvSpPr>
            <a:spLocks noChangeShapeType="1"/>
          </p:cNvSpPr>
          <p:nvPr/>
        </p:nvSpPr>
        <p:spPr bwMode="auto">
          <a:xfrm flipH="1">
            <a:off x="1343025" y="1179629"/>
            <a:ext cx="739775" cy="4286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3" name="Line 9"/>
          <p:cNvSpPr>
            <a:spLocks noChangeShapeType="1"/>
          </p:cNvSpPr>
          <p:nvPr/>
        </p:nvSpPr>
        <p:spPr bwMode="auto">
          <a:xfrm>
            <a:off x="2563812" y="1179629"/>
            <a:ext cx="473677" cy="412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4" name="Line 10"/>
          <p:cNvSpPr>
            <a:spLocks noChangeShapeType="1"/>
          </p:cNvSpPr>
          <p:nvPr/>
        </p:nvSpPr>
        <p:spPr bwMode="auto">
          <a:xfrm flipH="1">
            <a:off x="863600" y="1989254"/>
            <a:ext cx="227013" cy="3254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5" name="Line 11"/>
          <p:cNvSpPr>
            <a:spLocks noChangeShapeType="1"/>
          </p:cNvSpPr>
          <p:nvPr/>
        </p:nvSpPr>
        <p:spPr bwMode="auto">
          <a:xfrm>
            <a:off x="1422400" y="1989254"/>
            <a:ext cx="227013" cy="3254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" name="Oval 12"/>
          <p:cNvSpPr>
            <a:spLocks noChangeArrowheads="1"/>
          </p:cNvSpPr>
          <p:nvPr/>
        </p:nvSpPr>
        <p:spPr bwMode="auto">
          <a:xfrm>
            <a:off x="1012825" y="3043354"/>
            <a:ext cx="481013" cy="452437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t>5</a:t>
            </a:r>
          </a:p>
        </p:txBody>
      </p:sp>
      <p:sp>
        <p:nvSpPr>
          <p:cNvPr id="37" name="Line 13"/>
          <p:cNvSpPr>
            <a:spLocks noChangeShapeType="1"/>
          </p:cNvSpPr>
          <p:nvPr/>
        </p:nvSpPr>
        <p:spPr bwMode="auto">
          <a:xfrm flipH="1">
            <a:off x="1362075" y="2732204"/>
            <a:ext cx="184150" cy="3349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8" name="Oval 14"/>
          <p:cNvSpPr>
            <a:spLocks noChangeArrowheads="1"/>
          </p:cNvSpPr>
          <p:nvPr/>
        </p:nvSpPr>
        <p:spPr bwMode="auto">
          <a:xfrm>
            <a:off x="2862875" y="1578091"/>
            <a:ext cx="481013" cy="4524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 anchor="ctr" anchorCtr="1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t>17</a:t>
            </a:r>
          </a:p>
        </p:txBody>
      </p:sp>
      <p:sp>
        <p:nvSpPr>
          <p:cNvPr id="39" name="Oval 15"/>
          <p:cNvSpPr>
            <a:spLocks noChangeArrowheads="1"/>
          </p:cNvSpPr>
          <p:nvPr/>
        </p:nvSpPr>
        <p:spPr bwMode="auto">
          <a:xfrm>
            <a:off x="2470763" y="2327391"/>
            <a:ext cx="481012" cy="452438"/>
          </a:xfrm>
          <a:prstGeom prst="ellipse">
            <a:avLst/>
          </a:prstGeom>
          <a:solidFill>
            <a:srgbClr val="FF99FF"/>
          </a:solidFill>
          <a:ln w="28575">
            <a:solidFill>
              <a:srgbClr val="CC0099"/>
            </a:solidFill>
            <a:round/>
            <a:headEnd/>
            <a:tailEnd/>
          </a:ln>
        </p:spPr>
        <p:txBody>
          <a:bodyPr lIns="0" rIns="0" anchor="ctr" anchorCtr="1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40" name="Line 16"/>
          <p:cNvSpPr>
            <a:spLocks noChangeShapeType="1"/>
          </p:cNvSpPr>
          <p:nvPr/>
        </p:nvSpPr>
        <p:spPr bwMode="auto">
          <a:xfrm flipH="1">
            <a:off x="2712063" y="1976554"/>
            <a:ext cx="238125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" name="Oval 17"/>
          <p:cNvSpPr>
            <a:spLocks noChangeArrowheads="1"/>
          </p:cNvSpPr>
          <p:nvPr/>
        </p:nvSpPr>
        <p:spPr bwMode="auto">
          <a:xfrm>
            <a:off x="196850" y="2995729"/>
            <a:ext cx="481013" cy="452437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" rIns="18288" anchor="ctr" anchorCtr="1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2" name="Line 18"/>
          <p:cNvSpPr>
            <a:spLocks noChangeShapeType="1"/>
          </p:cNvSpPr>
          <p:nvPr/>
        </p:nvSpPr>
        <p:spPr bwMode="auto">
          <a:xfrm flipH="1">
            <a:off x="438150" y="2675054"/>
            <a:ext cx="227013" cy="3254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3" name="Oval 19"/>
          <p:cNvSpPr>
            <a:spLocks noChangeArrowheads="1"/>
          </p:cNvSpPr>
          <p:nvPr/>
        </p:nvSpPr>
        <p:spPr bwMode="auto">
          <a:xfrm>
            <a:off x="1436688" y="3725979"/>
            <a:ext cx="481012" cy="452437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t>7</a:t>
            </a:r>
          </a:p>
        </p:txBody>
      </p:sp>
      <p:sp>
        <p:nvSpPr>
          <p:cNvPr id="44" name="Line 20"/>
          <p:cNvSpPr>
            <a:spLocks noChangeShapeType="1"/>
          </p:cNvSpPr>
          <p:nvPr/>
        </p:nvSpPr>
        <p:spPr bwMode="auto">
          <a:xfrm>
            <a:off x="1441450" y="3405304"/>
            <a:ext cx="227013" cy="3254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5" name="Oval 21"/>
          <p:cNvSpPr>
            <a:spLocks noChangeArrowheads="1"/>
          </p:cNvSpPr>
          <p:nvPr/>
        </p:nvSpPr>
        <p:spPr bwMode="auto">
          <a:xfrm>
            <a:off x="3254988" y="2290879"/>
            <a:ext cx="481012" cy="452437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 anchor="ctr" anchorCtr="1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t>25</a:t>
            </a:r>
          </a:p>
        </p:txBody>
      </p:sp>
      <p:sp>
        <p:nvSpPr>
          <p:cNvPr id="46" name="Line 22"/>
          <p:cNvSpPr>
            <a:spLocks noChangeShapeType="1"/>
          </p:cNvSpPr>
          <p:nvPr/>
        </p:nvSpPr>
        <p:spPr bwMode="auto">
          <a:xfrm>
            <a:off x="3259750" y="1970204"/>
            <a:ext cx="227013" cy="3254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7" name="Oval 23"/>
          <p:cNvSpPr>
            <a:spLocks noChangeArrowheads="1"/>
          </p:cNvSpPr>
          <p:nvPr/>
        </p:nvSpPr>
        <p:spPr bwMode="auto">
          <a:xfrm>
            <a:off x="2872400" y="3002079"/>
            <a:ext cx="481013" cy="452437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 anchor="ctr" anchorCtr="1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t>15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8" name="Oval 24"/>
          <p:cNvSpPr>
            <a:spLocks noChangeArrowheads="1"/>
          </p:cNvSpPr>
          <p:nvPr/>
        </p:nvSpPr>
        <p:spPr bwMode="auto">
          <a:xfrm>
            <a:off x="3667738" y="3002079"/>
            <a:ext cx="481012" cy="452437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 anchor="ctr" anchorCtr="1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t>36</a:t>
            </a:r>
          </a:p>
        </p:txBody>
      </p:sp>
      <p:sp>
        <p:nvSpPr>
          <p:cNvPr id="50" name="Line 26"/>
          <p:cNvSpPr>
            <a:spLocks noChangeShapeType="1"/>
          </p:cNvSpPr>
          <p:nvPr/>
        </p:nvSpPr>
        <p:spPr bwMode="auto">
          <a:xfrm>
            <a:off x="3672500" y="2681404"/>
            <a:ext cx="227013" cy="3254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" name="Line 49"/>
          <p:cNvSpPr>
            <a:spLocks noChangeShapeType="1"/>
          </p:cNvSpPr>
          <p:nvPr/>
        </p:nvSpPr>
        <p:spPr bwMode="auto">
          <a:xfrm flipH="1" flipV="1">
            <a:off x="2379662" y="1200155"/>
            <a:ext cx="306610" cy="1203822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1" name="Line 25"/>
          <p:cNvSpPr>
            <a:spLocks noChangeShapeType="1"/>
          </p:cNvSpPr>
          <p:nvPr/>
        </p:nvSpPr>
        <p:spPr bwMode="auto">
          <a:xfrm>
            <a:off x="2872400" y="2716330"/>
            <a:ext cx="219075" cy="2905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2" name="Rectangle 3"/>
          <p:cNvSpPr txBox="1">
            <a:spLocks noChangeArrowheads="1"/>
          </p:cNvSpPr>
          <p:nvPr/>
        </p:nvSpPr>
        <p:spPr bwMode="auto">
          <a:xfrm>
            <a:off x="412564" y="4454646"/>
            <a:ext cx="8802687" cy="2346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457200" marR="0" lvl="0" indent="-457200" algn="l" defTabSz="447675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lphaUcPeriod"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4</a:t>
            </a:r>
            <a:endParaRPr kumimoji="0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457200" marR="0" lvl="0" indent="-457200" algn="l" defTabSz="447675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lphaUcPeriod"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8</a:t>
            </a:r>
            <a:endParaRPr kumimoji="0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457200" marR="0" lvl="0" indent="-457200" algn="l" defTabSz="447675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lphaUcPeriod"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10 – the smallest item in the right subtree</a:t>
            </a:r>
            <a:endParaRPr kumimoji="0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457200" marR="0" lvl="0" indent="-457200" algn="l" defTabSz="447675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lphaUcPeriod"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15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457200" marR="0" lvl="0" indent="-457200" algn="l" defTabSz="447675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lphaUcPeriod"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17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457200" marR="0" lvl="0" indent="-457200" algn="l" defTabSz="447675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lphaUcPeriod"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0" marR="0" lvl="0" indent="0" algn="l" defTabSz="447675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53" name="Oval 7"/>
          <p:cNvSpPr>
            <a:spLocks noChangeArrowheads="1"/>
          </p:cNvSpPr>
          <p:nvPr/>
        </p:nvSpPr>
        <p:spPr bwMode="auto">
          <a:xfrm>
            <a:off x="1417638" y="2309929"/>
            <a:ext cx="481012" cy="45243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6177384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5" name="Rectangle 3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Which Node Would Be Used </a:t>
            </a:r>
            <a:r>
              <a:rPr lang="en-US" altLang="en-US" dirty="0"/>
              <a:t>To Replace 9?</a:t>
            </a:r>
            <a:endParaRPr lang="en-US" altLang="en-US" sz="2000" dirty="0"/>
          </a:p>
        </p:txBody>
      </p:sp>
      <p:sp>
        <p:nvSpPr>
          <p:cNvPr id="28" name="Oval 4"/>
          <p:cNvSpPr>
            <a:spLocks noChangeArrowheads="1"/>
          </p:cNvSpPr>
          <p:nvPr/>
        </p:nvSpPr>
        <p:spPr bwMode="auto">
          <a:xfrm>
            <a:off x="2082800" y="887529"/>
            <a:ext cx="481013" cy="452437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t>9 </a:t>
            </a:r>
          </a:p>
        </p:txBody>
      </p:sp>
      <p:sp>
        <p:nvSpPr>
          <p:cNvPr id="29" name="Oval 5"/>
          <p:cNvSpPr>
            <a:spLocks noChangeArrowheads="1"/>
          </p:cNvSpPr>
          <p:nvPr/>
        </p:nvSpPr>
        <p:spPr bwMode="auto">
          <a:xfrm>
            <a:off x="1019175" y="1592379"/>
            <a:ext cx="481013" cy="452437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" rIns="18288" anchor="ctr" anchorCtr="1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0" name="Oval 6"/>
          <p:cNvSpPr>
            <a:spLocks noChangeArrowheads="1"/>
          </p:cNvSpPr>
          <p:nvPr/>
        </p:nvSpPr>
        <p:spPr bwMode="auto">
          <a:xfrm>
            <a:off x="622300" y="2309929"/>
            <a:ext cx="481013" cy="452437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" rIns="18288" anchor="ctr" anchorCtr="1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2" name="Line 8"/>
          <p:cNvSpPr>
            <a:spLocks noChangeShapeType="1"/>
          </p:cNvSpPr>
          <p:nvPr/>
        </p:nvSpPr>
        <p:spPr bwMode="auto">
          <a:xfrm flipH="1">
            <a:off x="1343025" y="1179629"/>
            <a:ext cx="739775" cy="4286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3" name="Line 9"/>
          <p:cNvSpPr>
            <a:spLocks noChangeShapeType="1"/>
          </p:cNvSpPr>
          <p:nvPr/>
        </p:nvSpPr>
        <p:spPr bwMode="auto">
          <a:xfrm>
            <a:off x="2563812" y="1179629"/>
            <a:ext cx="473677" cy="412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4" name="Line 10"/>
          <p:cNvSpPr>
            <a:spLocks noChangeShapeType="1"/>
          </p:cNvSpPr>
          <p:nvPr/>
        </p:nvSpPr>
        <p:spPr bwMode="auto">
          <a:xfrm flipH="1">
            <a:off x="863600" y="1989254"/>
            <a:ext cx="227013" cy="3254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5" name="Line 11"/>
          <p:cNvSpPr>
            <a:spLocks noChangeShapeType="1"/>
          </p:cNvSpPr>
          <p:nvPr/>
        </p:nvSpPr>
        <p:spPr bwMode="auto">
          <a:xfrm>
            <a:off x="1422400" y="1989254"/>
            <a:ext cx="227013" cy="3254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" name="Oval 12"/>
          <p:cNvSpPr>
            <a:spLocks noChangeArrowheads="1"/>
          </p:cNvSpPr>
          <p:nvPr/>
        </p:nvSpPr>
        <p:spPr bwMode="auto">
          <a:xfrm>
            <a:off x="1012825" y="3043354"/>
            <a:ext cx="481013" cy="452437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t>5</a:t>
            </a:r>
          </a:p>
        </p:txBody>
      </p:sp>
      <p:sp>
        <p:nvSpPr>
          <p:cNvPr id="37" name="Line 13"/>
          <p:cNvSpPr>
            <a:spLocks noChangeShapeType="1"/>
          </p:cNvSpPr>
          <p:nvPr/>
        </p:nvSpPr>
        <p:spPr bwMode="auto">
          <a:xfrm flipH="1">
            <a:off x="1362075" y="2732204"/>
            <a:ext cx="184150" cy="3349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8" name="Oval 14"/>
          <p:cNvSpPr>
            <a:spLocks noChangeArrowheads="1"/>
          </p:cNvSpPr>
          <p:nvPr/>
        </p:nvSpPr>
        <p:spPr bwMode="auto">
          <a:xfrm>
            <a:off x="2862875" y="1578091"/>
            <a:ext cx="481013" cy="4524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 anchor="ctr" anchorCtr="1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t>17</a:t>
            </a:r>
          </a:p>
        </p:txBody>
      </p:sp>
      <p:sp>
        <p:nvSpPr>
          <p:cNvPr id="39" name="Oval 15"/>
          <p:cNvSpPr>
            <a:spLocks noChangeArrowheads="1"/>
          </p:cNvSpPr>
          <p:nvPr/>
        </p:nvSpPr>
        <p:spPr bwMode="auto">
          <a:xfrm>
            <a:off x="2470763" y="2327391"/>
            <a:ext cx="481012" cy="452438"/>
          </a:xfrm>
          <a:prstGeom prst="ellipse">
            <a:avLst/>
          </a:prstGeom>
          <a:solidFill>
            <a:srgbClr val="FF99FF"/>
          </a:solidFill>
          <a:ln w="28575">
            <a:solidFill>
              <a:srgbClr val="CC0099"/>
            </a:solidFill>
            <a:round/>
            <a:headEnd/>
            <a:tailEnd/>
          </a:ln>
        </p:spPr>
        <p:txBody>
          <a:bodyPr lIns="0" rIns="0" anchor="ctr" anchorCtr="1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40" name="Line 16"/>
          <p:cNvSpPr>
            <a:spLocks noChangeShapeType="1"/>
          </p:cNvSpPr>
          <p:nvPr/>
        </p:nvSpPr>
        <p:spPr bwMode="auto">
          <a:xfrm flipH="1">
            <a:off x="2712063" y="1976554"/>
            <a:ext cx="238125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" name="Oval 17"/>
          <p:cNvSpPr>
            <a:spLocks noChangeArrowheads="1"/>
          </p:cNvSpPr>
          <p:nvPr/>
        </p:nvSpPr>
        <p:spPr bwMode="auto">
          <a:xfrm>
            <a:off x="196850" y="2995729"/>
            <a:ext cx="481013" cy="452437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" rIns="18288" anchor="ctr" anchorCtr="1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2" name="Line 18"/>
          <p:cNvSpPr>
            <a:spLocks noChangeShapeType="1"/>
          </p:cNvSpPr>
          <p:nvPr/>
        </p:nvSpPr>
        <p:spPr bwMode="auto">
          <a:xfrm flipH="1">
            <a:off x="438150" y="2675054"/>
            <a:ext cx="227013" cy="3254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3" name="Oval 19"/>
          <p:cNvSpPr>
            <a:spLocks noChangeArrowheads="1"/>
          </p:cNvSpPr>
          <p:nvPr/>
        </p:nvSpPr>
        <p:spPr bwMode="auto">
          <a:xfrm>
            <a:off x="1436688" y="3725979"/>
            <a:ext cx="481012" cy="452437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t>7</a:t>
            </a:r>
          </a:p>
        </p:txBody>
      </p:sp>
      <p:sp>
        <p:nvSpPr>
          <p:cNvPr id="44" name="Line 20"/>
          <p:cNvSpPr>
            <a:spLocks noChangeShapeType="1"/>
          </p:cNvSpPr>
          <p:nvPr/>
        </p:nvSpPr>
        <p:spPr bwMode="auto">
          <a:xfrm>
            <a:off x="1441450" y="3405304"/>
            <a:ext cx="227013" cy="3254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5" name="Oval 21"/>
          <p:cNvSpPr>
            <a:spLocks noChangeArrowheads="1"/>
          </p:cNvSpPr>
          <p:nvPr/>
        </p:nvSpPr>
        <p:spPr bwMode="auto">
          <a:xfrm>
            <a:off x="3254988" y="2290879"/>
            <a:ext cx="481012" cy="452437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 anchor="ctr" anchorCtr="1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t>25</a:t>
            </a:r>
          </a:p>
        </p:txBody>
      </p:sp>
      <p:sp>
        <p:nvSpPr>
          <p:cNvPr id="46" name="Line 22"/>
          <p:cNvSpPr>
            <a:spLocks noChangeShapeType="1"/>
          </p:cNvSpPr>
          <p:nvPr/>
        </p:nvSpPr>
        <p:spPr bwMode="auto">
          <a:xfrm>
            <a:off x="3259750" y="1970204"/>
            <a:ext cx="227013" cy="3254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7" name="Oval 23"/>
          <p:cNvSpPr>
            <a:spLocks noChangeArrowheads="1"/>
          </p:cNvSpPr>
          <p:nvPr/>
        </p:nvSpPr>
        <p:spPr bwMode="auto">
          <a:xfrm>
            <a:off x="2872400" y="3002079"/>
            <a:ext cx="481013" cy="452437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 anchor="ctr" anchorCtr="1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t>15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8" name="Oval 24"/>
          <p:cNvSpPr>
            <a:spLocks noChangeArrowheads="1"/>
          </p:cNvSpPr>
          <p:nvPr/>
        </p:nvSpPr>
        <p:spPr bwMode="auto">
          <a:xfrm>
            <a:off x="3667738" y="3002079"/>
            <a:ext cx="481012" cy="452437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 anchor="ctr" anchorCtr="1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t>36</a:t>
            </a:r>
          </a:p>
        </p:txBody>
      </p:sp>
      <p:sp>
        <p:nvSpPr>
          <p:cNvPr id="50" name="Line 26"/>
          <p:cNvSpPr>
            <a:spLocks noChangeShapeType="1"/>
          </p:cNvSpPr>
          <p:nvPr/>
        </p:nvSpPr>
        <p:spPr bwMode="auto">
          <a:xfrm>
            <a:off x="3672500" y="2681404"/>
            <a:ext cx="227013" cy="3254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" name="Line 49"/>
          <p:cNvSpPr>
            <a:spLocks noChangeShapeType="1"/>
          </p:cNvSpPr>
          <p:nvPr/>
        </p:nvSpPr>
        <p:spPr bwMode="auto">
          <a:xfrm flipH="1" flipV="1">
            <a:off x="2379662" y="1200155"/>
            <a:ext cx="306610" cy="1203822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4" name="Oval 4"/>
          <p:cNvSpPr>
            <a:spLocks noChangeArrowheads="1"/>
          </p:cNvSpPr>
          <p:nvPr/>
        </p:nvSpPr>
        <p:spPr bwMode="auto">
          <a:xfrm>
            <a:off x="6875501" y="887529"/>
            <a:ext cx="481013" cy="452437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" rIns="18288" anchor="ctr" anchorCtr="1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t>10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5" name="Oval 5"/>
          <p:cNvSpPr>
            <a:spLocks noChangeArrowheads="1"/>
          </p:cNvSpPr>
          <p:nvPr/>
        </p:nvSpPr>
        <p:spPr bwMode="auto">
          <a:xfrm>
            <a:off x="5811876" y="1592379"/>
            <a:ext cx="481013" cy="452437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" rIns="18288" anchor="ctr" anchorCtr="1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</a:p>
        </p:txBody>
      </p:sp>
      <p:sp>
        <p:nvSpPr>
          <p:cNvPr id="76" name="Oval 6"/>
          <p:cNvSpPr>
            <a:spLocks noChangeArrowheads="1"/>
          </p:cNvSpPr>
          <p:nvPr/>
        </p:nvSpPr>
        <p:spPr bwMode="auto">
          <a:xfrm>
            <a:off x="5415001" y="2309929"/>
            <a:ext cx="481013" cy="452437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" rIns="18288" anchor="ctr" anchorCtr="1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77" name="Oval 7"/>
          <p:cNvSpPr>
            <a:spLocks noChangeArrowheads="1"/>
          </p:cNvSpPr>
          <p:nvPr/>
        </p:nvSpPr>
        <p:spPr bwMode="auto">
          <a:xfrm>
            <a:off x="6210339" y="2309929"/>
            <a:ext cx="481012" cy="452437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t>8</a:t>
            </a:r>
          </a:p>
        </p:txBody>
      </p:sp>
      <p:sp>
        <p:nvSpPr>
          <p:cNvPr id="78" name="Line 8"/>
          <p:cNvSpPr>
            <a:spLocks noChangeShapeType="1"/>
          </p:cNvSpPr>
          <p:nvPr/>
        </p:nvSpPr>
        <p:spPr bwMode="auto">
          <a:xfrm flipH="1">
            <a:off x="6135726" y="1179629"/>
            <a:ext cx="739775" cy="4286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9" name="Line 10"/>
          <p:cNvSpPr>
            <a:spLocks noChangeShapeType="1"/>
          </p:cNvSpPr>
          <p:nvPr/>
        </p:nvSpPr>
        <p:spPr bwMode="auto">
          <a:xfrm flipH="1">
            <a:off x="5656301" y="1989254"/>
            <a:ext cx="227013" cy="3254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0" name="Line 11"/>
          <p:cNvSpPr>
            <a:spLocks noChangeShapeType="1"/>
          </p:cNvSpPr>
          <p:nvPr/>
        </p:nvSpPr>
        <p:spPr bwMode="auto">
          <a:xfrm>
            <a:off x="6215101" y="1989254"/>
            <a:ext cx="227013" cy="3254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1" name="Oval 12"/>
          <p:cNvSpPr>
            <a:spLocks noChangeArrowheads="1"/>
          </p:cNvSpPr>
          <p:nvPr/>
        </p:nvSpPr>
        <p:spPr bwMode="auto">
          <a:xfrm>
            <a:off x="5805526" y="3043354"/>
            <a:ext cx="481013" cy="452437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t>5</a:t>
            </a:r>
          </a:p>
        </p:txBody>
      </p:sp>
      <p:sp>
        <p:nvSpPr>
          <p:cNvPr id="82" name="Line 13"/>
          <p:cNvSpPr>
            <a:spLocks noChangeShapeType="1"/>
          </p:cNvSpPr>
          <p:nvPr/>
        </p:nvSpPr>
        <p:spPr bwMode="auto">
          <a:xfrm flipH="1">
            <a:off x="6154776" y="2732204"/>
            <a:ext cx="184150" cy="3349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3" name="Oval 14"/>
          <p:cNvSpPr>
            <a:spLocks noChangeArrowheads="1"/>
          </p:cNvSpPr>
          <p:nvPr/>
        </p:nvSpPr>
        <p:spPr bwMode="auto">
          <a:xfrm>
            <a:off x="7655576" y="1578091"/>
            <a:ext cx="481013" cy="4524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 anchor="ctr" anchorCtr="1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t>17</a:t>
            </a:r>
          </a:p>
        </p:txBody>
      </p:sp>
      <p:sp>
        <p:nvSpPr>
          <p:cNvPr id="84" name="Oval 15"/>
          <p:cNvSpPr>
            <a:spLocks noChangeArrowheads="1"/>
          </p:cNvSpPr>
          <p:nvPr/>
        </p:nvSpPr>
        <p:spPr bwMode="auto">
          <a:xfrm>
            <a:off x="7263464" y="2327391"/>
            <a:ext cx="481012" cy="4524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 anchor="ctr" anchorCtr="1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85" name="Line 16"/>
          <p:cNvSpPr>
            <a:spLocks noChangeShapeType="1"/>
          </p:cNvSpPr>
          <p:nvPr/>
        </p:nvSpPr>
        <p:spPr bwMode="auto">
          <a:xfrm flipH="1">
            <a:off x="7504764" y="1976554"/>
            <a:ext cx="238125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6" name="Oval 17"/>
          <p:cNvSpPr>
            <a:spLocks noChangeArrowheads="1"/>
          </p:cNvSpPr>
          <p:nvPr/>
        </p:nvSpPr>
        <p:spPr bwMode="auto">
          <a:xfrm>
            <a:off x="4989551" y="2995729"/>
            <a:ext cx="481013" cy="452437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" rIns="18288" anchor="ctr" anchorCtr="1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7" name="Line 18"/>
          <p:cNvSpPr>
            <a:spLocks noChangeShapeType="1"/>
          </p:cNvSpPr>
          <p:nvPr/>
        </p:nvSpPr>
        <p:spPr bwMode="auto">
          <a:xfrm flipH="1">
            <a:off x="5230851" y="2675054"/>
            <a:ext cx="227013" cy="3254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8" name="Oval 19"/>
          <p:cNvSpPr>
            <a:spLocks noChangeArrowheads="1"/>
          </p:cNvSpPr>
          <p:nvPr/>
        </p:nvSpPr>
        <p:spPr bwMode="auto">
          <a:xfrm>
            <a:off x="6229389" y="3725979"/>
            <a:ext cx="481012" cy="452437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t>7</a:t>
            </a:r>
          </a:p>
        </p:txBody>
      </p:sp>
      <p:sp>
        <p:nvSpPr>
          <p:cNvPr id="89" name="Line 20"/>
          <p:cNvSpPr>
            <a:spLocks noChangeShapeType="1"/>
          </p:cNvSpPr>
          <p:nvPr/>
        </p:nvSpPr>
        <p:spPr bwMode="auto">
          <a:xfrm>
            <a:off x="6234151" y="3405304"/>
            <a:ext cx="227013" cy="3254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0" name="Oval 21"/>
          <p:cNvSpPr>
            <a:spLocks noChangeArrowheads="1"/>
          </p:cNvSpPr>
          <p:nvPr/>
        </p:nvSpPr>
        <p:spPr bwMode="auto">
          <a:xfrm>
            <a:off x="8047689" y="2290879"/>
            <a:ext cx="481012" cy="452437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 anchor="ctr" anchorCtr="1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t>25</a:t>
            </a:r>
          </a:p>
        </p:txBody>
      </p:sp>
      <p:sp>
        <p:nvSpPr>
          <p:cNvPr id="91" name="Line 22"/>
          <p:cNvSpPr>
            <a:spLocks noChangeShapeType="1"/>
          </p:cNvSpPr>
          <p:nvPr/>
        </p:nvSpPr>
        <p:spPr bwMode="auto">
          <a:xfrm>
            <a:off x="8052451" y="1970204"/>
            <a:ext cx="227013" cy="3254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2" name="Oval 23"/>
          <p:cNvSpPr>
            <a:spLocks noChangeArrowheads="1"/>
          </p:cNvSpPr>
          <p:nvPr/>
        </p:nvSpPr>
        <p:spPr bwMode="auto">
          <a:xfrm>
            <a:off x="7665101" y="3002079"/>
            <a:ext cx="481013" cy="452437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 anchor="ctr" anchorCtr="1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t>15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3" name="Oval 24"/>
          <p:cNvSpPr>
            <a:spLocks noChangeArrowheads="1"/>
          </p:cNvSpPr>
          <p:nvPr/>
        </p:nvSpPr>
        <p:spPr bwMode="auto">
          <a:xfrm>
            <a:off x="8460439" y="3002079"/>
            <a:ext cx="481012" cy="452437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 anchor="ctr" anchorCtr="1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t>36</a:t>
            </a:r>
          </a:p>
        </p:txBody>
      </p:sp>
      <p:sp>
        <p:nvSpPr>
          <p:cNvPr id="95" name="Line 26"/>
          <p:cNvSpPr>
            <a:spLocks noChangeShapeType="1"/>
          </p:cNvSpPr>
          <p:nvPr/>
        </p:nvSpPr>
        <p:spPr bwMode="auto">
          <a:xfrm>
            <a:off x="8465201" y="2681404"/>
            <a:ext cx="227013" cy="3254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6" name="Line 9"/>
          <p:cNvSpPr>
            <a:spLocks noChangeShapeType="1"/>
          </p:cNvSpPr>
          <p:nvPr/>
        </p:nvSpPr>
        <p:spPr bwMode="auto">
          <a:xfrm>
            <a:off x="7356513" y="1179629"/>
            <a:ext cx="473677" cy="412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7" name="AutoShape 15"/>
          <p:cNvSpPr>
            <a:spLocks noChangeArrowheads="1"/>
          </p:cNvSpPr>
          <p:nvPr/>
        </p:nvSpPr>
        <p:spPr bwMode="auto">
          <a:xfrm>
            <a:off x="4285528" y="1790816"/>
            <a:ext cx="688975" cy="239713"/>
          </a:xfrm>
          <a:prstGeom prst="rightArrow">
            <a:avLst>
              <a:gd name="adj1" fmla="val 50000"/>
              <a:gd name="adj2" fmla="val 7185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2" name="Line 25"/>
          <p:cNvSpPr>
            <a:spLocks noChangeShapeType="1"/>
          </p:cNvSpPr>
          <p:nvPr/>
        </p:nvSpPr>
        <p:spPr bwMode="auto">
          <a:xfrm>
            <a:off x="2872400" y="2716330"/>
            <a:ext cx="219075" cy="2905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3" name="Rectangle 3"/>
          <p:cNvSpPr txBox="1">
            <a:spLocks noChangeArrowheads="1"/>
          </p:cNvSpPr>
          <p:nvPr/>
        </p:nvSpPr>
        <p:spPr bwMode="auto">
          <a:xfrm>
            <a:off x="412564" y="4454646"/>
            <a:ext cx="8802687" cy="2346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457200" marR="0" lvl="0" indent="-457200" algn="l" defTabSz="447675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lphaUcPeriod"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4</a:t>
            </a:r>
            <a:endParaRPr kumimoji="0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457200" marR="0" lvl="0" indent="-457200" algn="l" defTabSz="447675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lphaUcPeriod"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8</a:t>
            </a:r>
            <a:endParaRPr kumimoji="0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457200" marR="0" lvl="0" indent="-457200" algn="l" defTabSz="447675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lphaUcPeriod"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10 – the smallest item in the right subtree</a:t>
            </a:r>
            <a:endParaRPr kumimoji="0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457200" marR="0" lvl="0" indent="-457200" algn="l" defTabSz="447675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lphaUcPeriod"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15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457200" marR="0" lvl="0" indent="-457200" algn="l" defTabSz="447675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lphaUcPeriod"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17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457200" marR="0" lvl="0" indent="-457200" algn="l" defTabSz="447675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lphaUcPeriod"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0" marR="0" lvl="0" indent="0" algn="l" defTabSz="447675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54" name="Oval 7"/>
          <p:cNvSpPr>
            <a:spLocks noChangeArrowheads="1"/>
          </p:cNvSpPr>
          <p:nvPr/>
        </p:nvSpPr>
        <p:spPr bwMode="auto">
          <a:xfrm>
            <a:off x="1417638" y="2309929"/>
            <a:ext cx="481012" cy="45243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t>8</a:t>
            </a:r>
          </a:p>
        </p:txBody>
      </p:sp>
      <p:sp>
        <p:nvSpPr>
          <p:cNvPr id="55" name="Line 25"/>
          <p:cNvSpPr>
            <a:spLocks noChangeShapeType="1"/>
          </p:cNvSpPr>
          <p:nvPr/>
        </p:nvSpPr>
        <p:spPr bwMode="auto">
          <a:xfrm>
            <a:off x="7615889" y="2754434"/>
            <a:ext cx="207087" cy="25240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0588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5" name="Rectangle 3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Which Node Would Be Used </a:t>
            </a:r>
            <a:r>
              <a:rPr lang="en-US" altLang="en-US" dirty="0"/>
              <a:t>To Replace 9?</a:t>
            </a:r>
            <a:endParaRPr lang="en-US" altLang="en-US" sz="2000" dirty="0"/>
          </a:p>
        </p:txBody>
      </p:sp>
      <p:sp>
        <p:nvSpPr>
          <p:cNvPr id="28" name="Oval 4"/>
          <p:cNvSpPr>
            <a:spLocks noChangeArrowheads="1"/>
          </p:cNvSpPr>
          <p:nvPr/>
        </p:nvSpPr>
        <p:spPr bwMode="auto">
          <a:xfrm>
            <a:off x="2082800" y="887529"/>
            <a:ext cx="481013" cy="452437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t>9 </a:t>
            </a:r>
          </a:p>
        </p:txBody>
      </p:sp>
      <p:sp>
        <p:nvSpPr>
          <p:cNvPr id="29" name="Oval 5"/>
          <p:cNvSpPr>
            <a:spLocks noChangeArrowheads="1"/>
          </p:cNvSpPr>
          <p:nvPr/>
        </p:nvSpPr>
        <p:spPr bwMode="auto">
          <a:xfrm>
            <a:off x="1019175" y="1592379"/>
            <a:ext cx="481013" cy="452437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" rIns="18288" anchor="ctr" anchorCtr="1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0" name="Oval 6"/>
          <p:cNvSpPr>
            <a:spLocks noChangeArrowheads="1"/>
          </p:cNvSpPr>
          <p:nvPr/>
        </p:nvSpPr>
        <p:spPr bwMode="auto">
          <a:xfrm>
            <a:off x="622300" y="2309929"/>
            <a:ext cx="481013" cy="452437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" rIns="18288" anchor="ctr" anchorCtr="1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2" name="Line 8"/>
          <p:cNvSpPr>
            <a:spLocks noChangeShapeType="1"/>
          </p:cNvSpPr>
          <p:nvPr/>
        </p:nvSpPr>
        <p:spPr bwMode="auto">
          <a:xfrm flipH="1">
            <a:off x="1343025" y="1179629"/>
            <a:ext cx="739775" cy="4286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3" name="Line 9"/>
          <p:cNvSpPr>
            <a:spLocks noChangeShapeType="1"/>
          </p:cNvSpPr>
          <p:nvPr/>
        </p:nvSpPr>
        <p:spPr bwMode="auto">
          <a:xfrm>
            <a:off x="2563812" y="1179629"/>
            <a:ext cx="473677" cy="412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4" name="Line 10"/>
          <p:cNvSpPr>
            <a:spLocks noChangeShapeType="1"/>
          </p:cNvSpPr>
          <p:nvPr/>
        </p:nvSpPr>
        <p:spPr bwMode="auto">
          <a:xfrm flipH="1">
            <a:off x="863600" y="1989254"/>
            <a:ext cx="227013" cy="3254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5" name="Line 11"/>
          <p:cNvSpPr>
            <a:spLocks noChangeShapeType="1"/>
          </p:cNvSpPr>
          <p:nvPr/>
        </p:nvSpPr>
        <p:spPr bwMode="auto">
          <a:xfrm>
            <a:off x="1422400" y="1989254"/>
            <a:ext cx="227013" cy="3254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" name="Oval 12"/>
          <p:cNvSpPr>
            <a:spLocks noChangeArrowheads="1"/>
          </p:cNvSpPr>
          <p:nvPr/>
        </p:nvSpPr>
        <p:spPr bwMode="auto">
          <a:xfrm>
            <a:off x="1012825" y="3043354"/>
            <a:ext cx="481013" cy="452437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t>5</a:t>
            </a:r>
          </a:p>
        </p:txBody>
      </p:sp>
      <p:sp>
        <p:nvSpPr>
          <p:cNvPr id="37" name="Line 13"/>
          <p:cNvSpPr>
            <a:spLocks noChangeShapeType="1"/>
          </p:cNvSpPr>
          <p:nvPr/>
        </p:nvSpPr>
        <p:spPr bwMode="auto">
          <a:xfrm flipH="1">
            <a:off x="1362075" y="2732204"/>
            <a:ext cx="184150" cy="3349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8" name="Oval 14"/>
          <p:cNvSpPr>
            <a:spLocks noChangeArrowheads="1"/>
          </p:cNvSpPr>
          <p:nvPr/>
        </p:nvSpPr>
        <p:spPr bwMode="auto">
          <a:xfrm>
            <a:off x="2862875" y="1578091"/>
            <a:ext cx="481013" cy="4524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 anchor="ctr" anchorCtr="1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t>17</a:t>
            </a:r>
          </a:p>
        </p:txBody>
      </p:sp>
      <p:sp>
        <p:nvSpPr>
          <p:cNvPr id="39" name="Oval 15"/>
          <p:cNvSpPr>
            <a:spLocks noChangeArrowheads="1"/>
          </p:cNvSpPr>
          <p:nvPr/>
        </p:nvSpPr>
        <p:spPr bwMode="auto">
          <a:xfrm>
            <a:off x="2470763" y="2327391"/>
            <a:ext cx="481012" cy="452438"/>
          </a:xfrm>
          <a:prstGeom prst="ellipse">
            <a:avLst/>
          </a:prstGeom>
          <a:solidFill>
            <a:srgbClr val="FF99FF"/>
          </a:solidFill>
          <a:ln w="28575">
            <a:solidFill>
              <a:srgbClr val="CC0099"/>
            </a:solidFill>
            <a:round/>
            <a:headEnd/>
            <a:tailEnd/>
          </a:ln>
        </p:spPr>
        <p:txBody>
          <a:bodyPr lIns="0" rIns="0" anchor="ctr" anchorCtr="1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40" name="Line 16"/>
          <p:cNvSpPr>
            <a:spLocks noChangeShapeType="1"/>
          </p:cNvSpPr>
          <p:nvPr/>
        </p:nvSpPr>
        <p:spPr bwMode="auto">
          <a:xfrm flipH="1">
            <a:off x="2712063" y="1976554"/>
            <a:ext cx="238125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" name="Oval 17"/>
          <p:cNvSpPr>
            <a:spLocks noChangeArrowheads="1"/>
          </p:cNvSpPr>
          <p:nvPr/>
        </p:nvSpPr>
        <p:spPr bwMode="auto">
          <a:xfrm>
            <a:off x="196850" y="2995729"/>
            <a:ext cx="481013" cy="452437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" rIns="18288" anchor="ctr" anchorCtr="1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2" name="Line 18"/>
          <p:cNvSpPr>
            <a:spLocks noChangeShapeType="1"/>
          </p:cNvSpPr>
          <p:nvPr/>
        </p:nvSpPr>
        <p:spPr bwMode="auto">
          <a:xfrm flipH="1">
            <a:off x="438150" y="2675054"/>
            <a:ext cx="227013" cy="3254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3" name="Oval 19"/>
          <p:cNvSpPr>
            <a:spLocks noChangeArrowheads="1"/>
          </p:cNvSpPr>
          <p:nvPr/>
        </p:nvSpPr>
        <p:spPr bwMode="auto">
          <a:xfrm>
            <a:off x="1436688" y="3725979"/>
            <a:ext cx="481012" cy="452437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t>7</a:t>
            </a:r>
          </a:p>
        </p:txBody>
      </p:sp>
      <p:sp>
        <p:nvSpPr>
          <p:cNvPr id="44" name="Line 20"/>
          <p:cNvSpPr>
            <a:spLocks noChangeShapeType="1"/>
          </p:cNvSpPr>
          <p:nvPr/>
        </p:nvSpPr>
        <p:spPr bwMode="auto">
          <a:xfrm>
            <a:off x="1441450" y="3405304"/>
            <a:ext cx="227013" cy="3254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5" name="Oval 21"/>
          <p:cNvSpPr>
            <a:spLocks noChangeArrowheads="1"/>
          </p:cNvSpPr>
          <p:nvPr/>
        </p:nvSpPr>
        <p:spPr bwMode="auto">
          <a:xfrm>
            <a:off x="3254988" y="2290879"/>
            <a:ext cx="481012" cy="452437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 anchor="ctr" anchorCtr="1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t>25</a:t>
            </a:r>
          </a:p>
        </p:txBody>
      </p:sp>
      <p:sp>
        <p:nvSpPr>
          <p:cNvPr id="46" name="Line 22"/>
          <p:cNvSpPr>
            <a:spLocks noChangeShapeType="1"/>
          </p:cNvSpPr>
          <p:nvPr/>
        </p:nvSpPr>
        <p:spPr bwMode="auto">
          <a:xfrm>
            <a:off x="3259750" y="1970204"/>
            <a:ext cx="227013" cy="3254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7" name="Oval 23"/>
          <p:cNvSpPr>
            <a:spLocks noChangeArrowheads="1"/>
          </p:cNvSpPr>
          <p:nvPr/>
        </p:nvSpPr>
        <p:spPr bwMode="auto">
          <a:xfrm>
            <a:off x="2872400" y="3002079"/>
            <a:ext cx="481013" cy="452437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 anchor="ctr" anchorCtr="1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000" b="1"/>
              <a:t>15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8" name="Oval 24"/>
          <p:cNvSpPr>
            <a:spLocks noChangeArrowheads="1"/>
          </p:cNvSpPr>
          <p:nvPr/>
        </p:nvSpPr>
        <p:spPr bwMode="auto">
          <a:xfrm>
            <a:off x="3667738" y="3002079"/>
            <a:ext cx="481012" cy="452437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 anchor="ctr" anchorCtr="1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t>36</a:t>
            </a:r>
          </a:p>
        </p:txBody>
      </p:sp>
      <p:sp>
        <p:nvSpPr>
          <p:cNvPr id="50" name="Line 26"/>
          <p:cNvSpPr>
            <a:spLocks noChangeShapeType="1"/>
          </p:cNvSpPr>
          <p:nvPr/>
        </p:nvSpPr>
        <p:spPr bwMode="auto">
          <a:xfrm>
            <a:off x="3672500" y="2681404"/>
            <a:ext cx="227013" cy="3254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" name="Line 49"/>
          <p:cNvSpPr>
            <a:spLocks noChangeShapeType="1"/>
          </p:cNvSpPr>
          <p:nvPr/>
        </p:nvSpPr>
        <p:spPr bwMode="auto">
          <a:xfrm flipH="1" flipV="1">
            <a:off x="2379662" y="1200155"/>
            <a:ext cx="306610" cy="1203822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4" name="Oval 4"/>
          <p:cNvSpPr>
            <a:spLocks noChangeArrowheads="1"/>
          </p:cNvSpPr>
          <p:nvPr/>
        </p:nvSpPr>
        <p:spPr bwMode="auto">
          <a:xfrm>
            <a:off x="6875501" y="887529"/>
            <a:ext cx="481013" cy="452437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" rIns="18288" anchor="ctr" anchorCtr="1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t>10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5" name="Oval 5"/>
          <p:cNvSpPr>
            <a:spLocks noChangeArrowheads="1"/>
          </p:cNvSpPr>
          <p:nvPr/>
        </p:nvSpPr>
        <p:spPr bwMode="auto">
          <a:xfrm>
            <a:off x="5811876" y="1592379"/>
            <a:ext cx="481013" cy="452437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" rIns="18288" anchor="ctr" anchorCtr="1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</a:p>
        </p:txBody>
      </p:sp>
      <p:sp>
        <p:nvSpPr>
          <p:cNvPr id="76" name="Oval 6"/>
          <p:cNvSpPr>
            <a:spLocks noChangeArrowheads="1"/>
          </p:cNvSpPr>
          <p:nvPr/>
        </p:nvSpPr>
        <p:spPr bwMode="auto">
          <a:xfrm>
            <a:off x="5415001" y="2309929"/>
            <a:ext cx="481013" cy="452437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" rIns="18288" anchor="ctr" anchorCtr="1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77" name="Oval 7"/>
          <p:cNvSpPr>
            <a:spLocks noChangeArrowheads="1"/>
          </p:cNvSpPr>
          <p:nvPr/>
        </p:nvSpPr>
        <p:spPr bwMode="auto">
          <a:xfrm>
            <a:off x="6210339" y="2309929"/>
            <a:ext cx="481012" cy="452437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t>8</a:t>
            </a:r>
          </a:p>
        </p:txBody>
      </p:sp>
      <p:sp>
        <p:nvSpPr>
          <p:cNvPr id="78" name="Line 8"/>
          <p:cNvSpPr>
            <a:spLocks noChangeShapeType="1"/>
          </p:cNvSpPr>
          <p:nvPr/>
        </p:nvSpPr>
        <p:spPr bwMode="auto">
          <a:xfrm flipH="1">
            <a:off x="6135726" y="1179629"/>
            <a:ext cx="739775" cy="4286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9" name="Line 10"/>
          <p:cNvSpPr>
            <a:spLocks noChangeShapeType="1"/>
          </p:cNvSpPr>
          <p:nvPr/>
        </p:nvSpPr>
        <p:spPr bwMode="auto">
          <a:xfrm flipH="1">
            <a:off x="5656301" y="1989254"/>
            <a:ext cx="227013" cy="3254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0" name="Line 11"/>
          <p:cNvSpPr>
            <a:spLocks noChangeShapeType="1"/>
          </p:cNvSpPr>
          <p:nvPr/>
        </p:nvSpPr>
        <p:spPr bwMode="auto">
          <a:xfrm>
            <a:off x="6215101" y="1989254"/>
            <a:ext cx="227013" cy="3254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1" name="Oval 12"/>
          <p:cNvSpPr>
            <a:spLocks noChangeArrowheads="1"/>
          </p:cNvSpPr>
          <p:nvPr/>
        </p:nvSpPr>
        <p:spPr bwMode="auto">
          <a:xfrm>
            <a:off x="5805526" y="3043354"/>
            <a:ext cx="481013" cy="452437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t>5</a:t>
            </a:r>
          </a:p>
        </p:txBody>
      </p:sp>
      <p:sp>
        <p:nvSpPr>
          <p:cNvPr id="82" name="Line 13"/>
          <p:cNvSpPr>
            <a:spLocks noChangeShapeType="1"/>
          </p:cNvSpPr>
          <p:nvPr/>
        </p:nvSpPr>
        <p:spPr bwMode="auto">
          <a:xfrm flipH="1">
            <a:off x="6154776" y="2732204"/>
            <a:ext cx="184150" cy="3349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3" name="Oval 14"/>
          <p:cNvSpPr>
            <a:spLocks noChangeArrowheads="1"/>
          </p:cNvSpPr>
          <p:nvPr/>
        </p:nvSpPr>
        <p:spPr bwMode="auto">
          <a:xfrm>
            <a:off x="7655576" y="1578091"/>
            <a:ext cx="481013" cy="4524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 anchor="ctr" anchorCtr="1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t>17</a:t>
            </a:r>
          </a:p>
        </p:txBody>
      </p:sp>
      <p:sp>
        <p:nvSpPr>
          <p:cNvPr id="84" name="Oval 15"/>
          <p:cNvSpPr>
            <a:spLocks noChangeArrowheads="1"/>
          </p:cNvSpPr>
          <p:nvPr/>
        </p:nvSpPr>
        <p:spPr bwMode="auto">
          <a:xfrm>
            <a:off x="7263464" y="2327391"/>
            <a:ext cx="481012" cy="4524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 anchor="ctr" anchorCtr="1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85" name="Line 16"/>
          <p:cNvSpPr>
            <a:spLocks noChangeShapeType="1"/>
          </p:cNvSpPr>
          <p:nvPr/>
        </p:nvSpPr>
        <p:spPr bwMode="auto">
          <a:xfrm flipH="1">
            <a:off x="7504764" y="1976554"/>
            <a:ext cx="238125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6" name="Oval 17"/>
          <p:cNvSpPr>
            <a:spLocks noChangeArrowheads="1"/>
          </p:cNvSpPr>
          <p:nvPr/>
        </p:nvSpPr>
        <p:spPr bwMode="auto">
          <a:xfrm>
            <a:off x="4989551" y="2995729"/>
            <a:ext cx="481013" cy="452437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" rIns="18288" anchor="ctr" anchorCtr="1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7" name="Line 18"/>
          <p:cNvSpPr>
            <a:spLocks noChangeShapeType="1"/>
          </p:cNvSpPr>
          <p:nvPr/>
        </p:nvSpPr>
        <p:spPr bwMode="auto">
          <a:xfrm flipH="1">
            <a:off x="5230851" y="2675054"/>
            <a:ext cx="227013" cy="3254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8" name="Oval 19"/>
          <p:cNvSpPr>
            <a:spLocks noChangeArrowheads="1"/>
          </p:cNvSpPr>
          <p:nvPr/>
        </p:nvSpPr>
        <p:spPr bwMode="auto">
          <a:xfrm>
            <a:off x="6229389" y="3725979"/>
            <a:ext cx="481012" cy="452437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t>7</a:t>
            </a:r>
          </a:p>
        </p:txBody>
      </p:sp>
      <p:sp>
        <p:nvSpPr>
          <p:cNvPr id="89" name="Line 20"/>
          <p:cNvSpPr>
            <a:spLocks noChangeShapeType="1"/>
          </p:cNvSpPr>
          <p:nvPr/>
        </p:nvSpPr>
        <p:spPr bwMode="auto">
          <a:xfrm>
            <a:off x="6234151" y="3405304"/>
            <a:ext cx="227013" cy="3254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0" name="Oval 21"/>
          <p:cNvSpPr>
            <a:spLocks noChangeArrowheads="1"/>
          </p:cNvSpPr>
          <p:nvPr/>
        </p:nvSpPr>
        <p:spPr bwMode="auto">
          <a:xfrm>
            <a:off x="8047689" y="2290879"/>
            <a:ext cx="481012" cy="452437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 anchor="ctr" anchorCtr="1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t>25</a:t>
            </a:r>
          </a:p>
        </p:txBody>
      </p:sp>
      <p:sp>
        <p:nvSpPr>
          <p:cNvPr id="91" name="Line 22"/>
          <p:cNvSpPr>
            <a:spLocks noChangeShapeType="1"/>
          </p:cNvSpPr>
          <p:nvPr/>
        </p:nvSpPr>
        <p:spPr bwMode="auto">
          <a:xfrm>
            <a:off x="8052451" y="1970204"/>
            <a:ext cx="227013" cy="3254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2" name="Oval 23"/>
          <p:cNvSpPr>
            <a:spLocks noChangeArrowheads="1"/>
          </p:cNvSpPr>
          <p:nvPr/>
        </p:nvSpPr>
        <p:spPr bwMode="auto">
          <a:xfrm>
            <a:off x="7665101" y="3002079"/>
            <a:ext cx="481013" cy="452437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 anchor="ctr" anchorCtr="1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t>15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3" name="Oval 24"/>
          <p:cNvSpPr>
            <a:spLocks noChangeArrowheads="1"/>
          </p:cNvSpPr>
          <p:nvPr/>
        </p:nvSpPr>
        <p:spPr bwMode="auto">
          <a:xfrm>
            <a:off x="8460439" y="3002079"/>
            <a:ext cx="481012" cy="452437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 anchor="ctr" anchorCtr="1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t>36</a:t>
            </a:r>
          </a:p>
        </p:txBody>
      </p:sp>
      <p:sp>
        <p:nvSpPr>
          <p:cNvPr id="95" name="Line 26"/>
          <p:cNvSpPr>
            <a:spLocks noChangeShapeType="1"/>
          </p:cNvSpPr>
          <p:nvPr/>
        </p:nvSpPr>
        <p:spPr bwMode="auto">
          <a:xfrm>
            <a:off x="8465201" y="2681404"/>
            <a:ext cx="227013" cy="3254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6" name="Line 9"/>
          <p:cNvSpPr>
            <a:spLocks noChangeShapeType="1"/>
          </p:cNvSpPr>
          <p:nvPr/>
        </p:nvSpPr>
        <p:spPr bwMode="auto">
          <a:xfrm>
            <a:off x="7356513" y="1179629"/>
            <a:ext cx="473677" cy="412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7" name="AutoShape 15"/>
          <p:cNvSpPr>
            <a:spLocks noChangeArrowheads="1"/>
          </p:cNvSpPr>
          <p:nvPr/>
        </p:nvSpPr>
        <p:spPr bwMode="auto">
          <a:xfrm>
            <a:off x="4285528" y="1790816"/>
            <a:ext cx="688975" cy="239713"/>
          </a:xfrm>
          <a:prstGeom prst="rightArrow">
            <a:avLst>
              <a:gd name="adj1" fmla="val 50000"/>
              <a:gd name="adj2" fmla="val 7185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2" name="Text Box 64"/>
          <p:cNvSpPr txBox="1">
            <a:spLocks noChangeArrowheads="1"/>
          </p:cNvSpPr>
          <p:nvPr/>
        </p:nvSpPr>
        <p:spPr bwMode="auto">
          <a:xfrm rot="-1927333">
            <a:off x="7448481" y="1895671"/>
            <a:ext cx="323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x</a:t>
            </a:r>
          </a:p>
        </p:txBody>
      </p:sp>
      <p:sp>
        <p:nvSpPr>
          <p:cNvPr id="53" name="Line 25"/>
          <p:cNvSpPr>
            <a:spLocks noChangeShapeType="1"/>
          </p:cNvSpPr>
          <p:nvPr/>
        </p:nvSpPr>
        <p:spPr bwMode="auto">
          <a:xfrm>
            <a:off x="2872400" y="2716330"/>
            <a:ext cx="219075" cy="2905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4" name="Rectangle 3"/>
          <p:cNvSpPr txBox="1">
            <a:spLocks noChangeArrowheads="1"/>
          </p:cNvSpPr>
          <p:nvPr/>
        </p:nvSpPr>
        <p:spPr bwMode="auto">
          <a:xfrm>
            <a:off x="412564" y="4454646"/>
            <a:ext cx="8802687" cy="2346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457200" marR="0" lvl="0" indent="-457200" algn="l" defTabSz="447675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lphaUcPeriod"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4</a:t>
            </a:r>
            <a:endParaRPr kumimoji="0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457200" marR="0" lvl="0" indent="-457200" algn="l" defTabSz="447675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lphaUcPeriod"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8</a:t>
            </a:r>
            <a:endParaRPr kumimoji="0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457200" marR="0" lvl="0" indent="-457200" algn="l" defTabSz="447675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lphaUcPeriod"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10 – the smallest item in the right subtree</a:t>
            </a:r>
            <a:endParaRPr kumimoji="0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457200" marR="0" lvl="0" indent="-457200" algn="l" defTabSz="447675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lphaUcPeriod"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15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457200" marR="0" lvl="0" indent="-457200" algn="l" defTabSz="447675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lphaUcPeriod"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17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457200" marR="0" lvl="0" indent="-457200" algn="l" defTabSz="447675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lphaUcPeriod"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0" marR="0" lvl="0" indent="0" algn="l" defTabSz="447675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55" name="Oval 7"/>
          <p:cNvSpPr>
            <a:spLocks noChangeArrowheads="1"/>
          </p:cNvSpPr>
          <p:nvPr/>
        </p:nvSpPr>
        <p:spPr bwMode="auto">
          <a:xfrm>
            <a:off x="1417638" y="2309929"/>
            <a:ext cx="481012" cy="45243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t>8</a:t>
            </a:r>
          </a:p>
        </p:txBody>
      </p:sp>
      <p:sp>
        <p:nvSpPr>
          <p:cNvPr id="56" name="Line 25"/>
          <p:cNvSpPr>
            <a:spLocks noChangeShapeType="1"/>
          </p:cNvSpPr>
          <p:nvPr/>
        </p:nvSpPr>
        <p:spPr bwMode="auto">
          <a:xfrm>
            <a:off x="7615889" y="2754434"/>
            <a:ext cx="207087" cy="25240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7" name="Line 25"/>
          <p:cNvSpPr>
            <a:spLocks noChangeShapeType="1"/>
          </p:cNvSpPr>
          <p:nvPr/>
        </p:nvSpPr>
        <p:spPr bwMode="auto">
          <a:xfrm>
            <a:off x="7798451" y="2001950"/>
            <a:ext cx="107949" cy="1004892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7972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5" name="Rectangle 3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Which Node Would Be Used </a:t>
            </a:r>
            <a:r>
              <a:rPr lang="en-US" altLang="en-US" dirty="0"/>
              <a:t>To Replace 9?</a:t>
            </a:r>
            <a:endParaRPr lang="en-US" altLang="en-US" sz="2000" dirty="0"/>
          </a:p>
        </p:txBody>
      </p:sp>
      <p:sp>
        <p:nvSpPr>
          <p:cNvPr id="28" name="Oval 4"/>
          <p:cNvSpPr>
            <a:spLocks noChangeArrowheads="1"/>
          </p:cNvSpPr>
          <p:nvPr/>
        </p:nvSpPr>
        <p:spPr bwMode="auto">
          <a:xfrm>
            <a:off x="2082800" y="887529"/>
            <a:ext cx="481013" cy="452437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t>9 </a:t>
            </a:r>
          </a:p>
        </p:txBody>
      </p:sp>
      <p:sp>
        <p:nvSpPr>
          <p:cNvPr id="29" name="Oval 5"/>
          <p:cNvSpPr>
            <a:spLocks noChangeArrowheads="1"/>
          </p:cNvSpPr>
          <p:nvPr/>
        </p:nvSpPr>
        <p:spPr bwMode="auto">
          <a:xfrm>
            <a:off x="1019175" y="1592379"/>
            <a:ext cx="481013" cy="452437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" rIns="18288" anchor="ctr" anchorCtr="1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0" name="Oval 6"/>
          <p:cNvSpPr>
            <a:spLocks noChangeArrowheads="1"/>
          </p:cNvSpPr>
          <p:nvPr/>
        </p:nvSpPr>
        <p:spPr bwMode="auto">
          <a:xfrm>
            <a:off x="622300" y="2309929"/>
            <a:ext cx="481013" cy="452437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" rIns="18288" anchor="ctr" anchorCtr="1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2" name="Line 8"/>
          <p:cNvSpPr>
            <a:spLocks noChangeShapeType="1"/>
          </p:cNvSpPr>
          <p:nvPr/>
        </p:nvSpPr>
        <p:spPr bwMode="auto">
          <a:xfrm flipH="1">
            <a:off x="1343025" y="1179629"/>
            <a:ext cx="739775" cy="4286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3" name="Line 9"/>
          <p:cNvSpPr>
            <a:spLocks noChangeShapeType="1"/>
          </p:cNvSpPr>
          <p:nvPr/>
        </p:nvSpPr>
        <p:spPr bwMode="auto">
          <a:xfrm>
            <a:off x="2563812" y="1179629"/>
            <a:ext cx="473677" cy="412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4" name="Line 10"/>
          <p:cNvSpPr>
            <a:spLocks noChangeShapeType="1"/>
          </p:cNvSpPr>
          <p:nvPr/>
        </p:nvSpPr>
        <p:spPr bwMode="auto">
          <a:xfrm flipH="1">
            <a:off x="863600" y="1989254"/>
            <a:ext cx="227013" cy="3254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5" name="Line 11"/>
          <p:cNvSpPr>
            <a:spLocks noChangeShapeType="1"/>
          </p:cNvSpPr>
          <p:nvPr/>
        </p:nvSpPr>
        <p:spPr bwMode="auto">
          <a:xfrm>
            <a:off x="1422400" y="1989254"/>
            <a:ext cx="227013" cy="3254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" name="Oval 12"/>
          <p:cNvSpPr>
            <a:spLocks noChangeArrowheads="1"/>
          </p:cNvSpPr>
          <p:nvPr/>
        </p:nvSpPr>
        <p:spPr bwMode="auto">
          <a:xfrm>
            <a:off x="1012825" y="3043354"/>
            <a:ext cx="481013" cy="452437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t>5</a:t>
            </a:r>
          </a:p>
        </p:txBody>
      </p:sp>
      <p:sp>
        <p:nvSpPr>
          <p:cNvPr id="37" name="Line 13"/>
          <p:cNvSpPr>
            <a:spLocks noChangeShapeType="1"/>
          </p:cNvSpPr>
          <p:nvPr/>
        </p:nvSpPr>
        <p:spPr bwMode="auto">
          <a:xfrm flipH="1">
            <a:off x="1362075" y="2732204"/>
            <a:ext cx="184150" cy="3349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8" name="Oval 14"/>
          <p:cNvSpPr>
            <a:spLocks noChangeArrowheads="1"/>
          </p:cNvSpPr>
          <p:nvPr/>
        </p:nvSpPr>
        <p:spPr bwMode="auto">
          <a:xfrm>
            <a:off x="2862875" y="1578091"/>
            <a:ext cx="481013" cy="4524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 anchor="ctr" anchorCtr="1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t>17</a:t>
            </a:r>
          </a:p>
        </p:txBody>
      </p:sp>
      <p:sp>
        <p:nvSpPr>
          <p:cNvPr id="39" name="Oval 15"/>
          <p:cNvSpPr>
            <a:spLocks noChangeArrowheads="1"/>
          </p:cNvSpPr>
          <p:nvPr/>
        </p:nvSpPr>
        <p:spPr bwMode="auto">
          <a:xfrm>
            <a:off x="2470763" y="2327391"/>
            <a:ext cx="481012" cy="452438"/>
          </a:xfrm>
          <a:prstGeom prst="ellipse">
            <a:avLst/>
          </a:prstGeom>
          <a:solidFill>
            <a:srgbClr val="FF99FF"/>
          </a:solidFill>
          <a:ln w="28575">
            <a:solidFill>
              <a:srgbClr val="CC0099"/>
            </a:solidFill>
            <a:round/>
            <a:headEnd/>
            <a:tailEnd/>
          </a:ln>
        </p:spPr>
        <p:txBody>
          <a:bodyPr lIns="0" rIns="0" anchor="ctr" anchorCtr="1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40" name="Line 16"/>
          <p:cNvSpPr>
            <a:spLocks noChangeShapeType="1"/>
          </p:cNvSpPr>
          <p:nvPr/>
        </p:nvSpPr>
        <p:spPr bwMode="auto">
          <a:xfrm flipH="1">
            <a:off x="2712063" y="1976554"/>
            <a:ext cx="238125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" name="Oval 17"/>
          <p:cNvSpPr>
            <a:spLocks noChangeArrowheads="1"/>
          </p:cNvSpPr>
          <p:nvPr/>
        </p:nvSpPr>
        <p:spPr bwMode="auto">
          <a:xfrm>
            <a:off x="196850" y="2995729"/>
            <a:ext cx="481013" cy="452437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" rIns="18288" anchor="ctr" anchorCtr="1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2" name="Line 18"/>
          <p:cNvSpPr>
            <a:spLocks noChangeShapeType="1"/>
          </p:cNvSpPr>
          <p:nvPr/>
        </p:nvSpPr>
        <p:spPr bwMode="auto">
          <a:xfrm flipH="1">
            <a:off x="438150" y="2675054"/>
            <a:ext cx="227013" cy="3254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3" name="Oval 19"/>
          <p:cNvSpPr>
            <a:spLocks noChangeArrowheads="1"/>
          </p:cNvSpPr>
          <p:nvPr/>
        </p:nvSpPr>
        <p:spPr bwMode="auto">
          <a:xfrm>
            <a:off x="1436688" y="3725979"/>
            <a:ext cx="481012" cy="452437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t>7</a:t>
            </a:r>
          </a:p>
        </p:txBody>
      </p:sp>
      <p:sp>
        <p:nvSpPr>
          <p:cNvPr id="44" name="Line 20"/>
          <p:cNvSpPr>
            <a:spLocks noChangeShapeType="1"/>
          </p:cNvSpPr>
          <p:nvPr/>
        </p:nvSpPr>
        <p:spPr bwMode="auto">
          <a:xfrm>
            <a:off x="1441450" y="3405304"/>
            <a:ext cx="227013" cy="3254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5" name="Oval 21"/>
          <p:cNvSpPr>
            <a:spLocks noChangeArrowheads="1"/>
          </p:cNvSpPr>
          <p:nvPr/>
        </p:nvSpPr>
        <p:spPr bwMode="auto">
          <a:xfrm>
            <a:off x="3254988" y="2290879"/>
            <a:ext cx="481012" cy="452437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 anchor="ctr" anchorCtr="1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t>25</a:t>
            </a:r>
          </a:p>
        </p:txBody>
      </p:sp>
      <p:sp>
        <p:nvSpPr>
          <p:cNvPr id="46" name="Line 22"/>
          <p:cNvSpPr>
            <a:spLocks noChangeShapeType="1"/>
          </p:cNvSpPr>
          <p:nvPr/>
        </p:nvSpPr>
        <p:spPr bwMode="auto">
          <a:xfrm>
            <a:off x="3259750" y="1970204"/>
            <a:ext cx="227013" cy="3254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7" name="Oval 23"/>
          <p:cNvSpPr>
            <a:spLocks noChangeArrowheads="1"/>
          </p:cNvSpPr>
          <p:nvPr/>
        </p:nvSpPr>
        <p:spPr bwMode="auto">
          <a:xfrm>
            <a:off x="2872400" y="3002079"/>
            <a:ext cx="481013" cy="452437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 anchor="ctr" anchorCtr="1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000" b="1"/>
              <a:t>15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8" name="Oval 24"/>
          <p:cNvSpPr>
            <a:spLocks noChangeArrowheads="1"/>
          </p:cNvSpPr>
          <p:nvPr/>
        </p:nvSpPr>
        <p:spPr bwMode="auto">
          <a:xfrm>
            <a:off x="3667738" y="3002079"/>
            <a:ext cx="481012" cy="452437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 anchor="ctr" anchorCtr="1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t>36</a:t>
            </a:r>
          </a:p>
        </p:txBody>
      </p:sp>
      <p:sp>
        <p:nvSpPr>
          <p:cNvPr id="50" name="Line 26"/>
          <p:cNvSpPr>
            <a:spLocks noChangeShapeType="1"/>
          </p:cNvSpPr>
          <p:nvPr/>
        </p:nvSpPr>
        <p:spPr bwMode="auto">
          <a:xfrm>
            <a:off x="3672500" y="2681404"/>
            <a:ext cx="227013" cy="3254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" name="Line 49"/>
          <p:cNvSpPr>
            <a:spLocks noChangeShapeType="1"/>
          </p:cNvSpPr>
          <p:nvPr/>
        </p:nvSpPr>
        <p:spPr bwMode="auto">
          <a:xfrm flipH="1" flipV="1">
            <a:off x="2379662" y="1200155"/>
            <a:ext cx="306610" cy="1203822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4" name="Oval 4"/>
          <p:cNvSpPr>
            <a:spLocks noChangeArrowheads="1"/>
          </p:cNvSpPr>
          <p:nvPr/>
        </p:nvSpPr>
        <p:spPr bwMode="auto">
          <a:xfrm>
            <a:off x="6875501" y="887529"/>
            <a:ext cx="481013" cy="452437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" rIns="18288" anchor="ctr" anchorCtr="1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t>10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5" name="Oval 5"/>
          <p:cNvSpPr>
            <a:spLocks noChangeArrowheads="1"/>
          </p:cNvSpPr>
          <p:nvPr/>
        </p:nvSpPr>
        <p:spPr bwMode="auto">
          <a:xfrm>
            <a:off x="5811876" y="1592379"/>
            <a:ext cx="481013" cy="452437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" rIns="18288" anchor="ctr" anchorCtr="1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</a:p>
        </p:txBody>
      </p:sp>
      <p:sp>
        <p:nvSpPr>
          <p:cNvPr id="76" name="Oval 6"/>
          <p:cNvSpPr>
            <a:spLocks noChangeArrowheads="1"/>
          </p:cNvSpPr>
          <p:nvPr/>
        </p:nvSpPr>
        <p:spPr bwMode="auto">
          <a:xfrm>
            <a:off x="5415001" y="2309929"/>
            <a:ext cx="481013" cy="452437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" rIns="18288" anchor="ctr" anchorCtr="1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77" name="Oval 7"/>
          <p:cNvSpPr>
            <a:spLocks noChangeArrowheads="1"/>
          </p:cNvSpPr>
          <p:nvPr/>
        </p:nvSpPr>
        <p:spPr bwMode="auto">
          <a:xfrm>
            <a:off x="6210339" y="2309929"/>
            <a:ext cx="481012" cy="452437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t>8</a:t>
            </a:r>
          </a:p>
        </p:txBody>
      </p:sp>
      <p:sp>
        <p:nvSpPr>
          <p:cNvPr id="78" name="Line 8"/>
          <p:cNvSpPr>
            <a:spLocks noChangeShapeType="1"/>
          </p:cNvSpPr>
          <p:nvPr/>
        </p:nvSpPr>
        <p:spPr bwMode="auto">
          <a:xfrm flipH="1">
            <a:off x="6135726" y="1179629"/>
            <a:ext cx="739775" cy="4286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9" name="Line 10"/>
          <p:cNvSpPr>
            <a:spLocks noChangeShapeType="1"/>
          </p:cNvSpPr>
          <p:nvPr/>
        </p:nvSpPr>
        <p:spPr bwMode="auto">
          <a:xfrm flipH="1">
            <a:off x="5656301" y="1989254"/>
            <a:ext cx="227013" cy="3254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0" name="Line 11"/>
          <p:cNvSpPr>
            <a:spLocks noChangeShapeType="1"/>
          </p:cNvSpPr>
          <p:nvPr/>
        </p:nvSpPr>
        <p:spPr bwMode="auto">
          <a:xfrm>
            <a:off x="6215101" y="1989254"/>
            <a:ext cx="227013" cy="3254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1" name="Oval 12"/>
          <p:cNvSpPr>
            <a:spLocks noChangeArrowheads="1"/>
          </p:cNvSpPr>
          <p:nvPr/>
        </p:nvSpPr>
        <p:spPr bwMode="auto">
          <a:xfrm>
            <a:off x="5805526" y="3043354"/>
            <a:ext cx="481013" cy="452437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t>5</a:t>
            </a:r>
          </a:p>
        </p:txBody>
      </p:sp>
      <p:sp>
        <p:nvSpPr>
          <p:cNvPr id="82" name="Line 13"/>
          <p:cNvSpPr>
            <a:spLocks noChangeShapeType="1"/>
          </p:cNvSpPr>
          <p:nvPr/>
        </p:nvSpPr>
        <p:spPr bwMode="auto">
          <a:xfrm flipH="1">
            <a:off x="6154776" y="2732204"/>
            <a:ext cx="184150" cy="3349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3" name="Oval 14"/>
          <p:cNvSpPr>
            <a:spLocks noChangeArrowheads="1"/>
          </p:cNvSpPr>
          <p:nvPr/>
        </p:nvSpPr>
        <p:spPr bwMode="auto">
          <a:xfrm>
            <a:off x="7655576" y="1578091"/>
            <a:ext cx="481013" cy="4524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 anchor="ctr" anchorCtr="1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t>17</a:t>
            </a:r>
          </a:p>
        </p:txBody>
      </p:sp>
      <p:sp>
        <p:nvSpPr>
          <p:cNvPr id="86" name="Oval 17"/>
          <p:cNvSpPr>
            <a:spLocks noChangeArrowheads="1"/>
          </p:cNvSpPr>
          <p:nvPr/>
        </p:nvSpPr>
        <p:spPr bwMode="auto">
          <a:xfrm>
            <a:off x="4989551" y="2995729"/>
            <a:ext cx="481013" cy="452437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" rIns="18288" anchor="ctr" anchorCtr="1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7" name="Line 18"/>
          <p:cNvSpPr>
            <a:spLocks noChangeShapeType="1"/>
          </p:cNvSpPr>
          <p:nvPr/>
        </p:nvSpPr>
        <p:spPr bwMode="auto">
          <a:xfrm flipH="1">
            <a:off x="5230851" y="2675054"/>
            <a:ext cx="227013" cy="3254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8" name="Oval 19"/>
          <p:cNvSpPr>
            <a:spLocks noChangeArrowheads="1"/>
          </p:cNvSpPr>
          <p:nvPr/>
        </p:nvSpPr>
        <p:spPr bwMode="auto">
          <a:xfrm>
            <a:off x="6229389" y="3725979"/>
            <a:ext cx="481012" cy="452437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t>7</a:t>
            </a:r>
          </a:p>
        </p:txBody>
      </p:sp>
      <p:sp>
        <p:nvSpPr>
          <p:cNvPr id="89" name="Line 20"/>
          <p:cNvSpPr>
            <a:spLocks noChangeShapeType="1"/>
          </p:cNvSpPr>
          <p:nvPr/>
        </p:nvSpPr>
        <p:spPr bwMode="auto">
          <a:xfrm>
            <a:off x="6234151" y="3405304"/>
            <a:ext cx="227013" cy="3254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0" name="Oval 21"/>
          <p:cNvSpPr>
            <a:spLocks noChangeArrowheads="1"/>
          </p:cNvSpPr>
          <p:nvPr/>
        </p:nvSpPr>
        <p:spPr bwMode="auto">
          <a:xfrm>
            <a:off x="8047689" y="2290879"/>
            <a:ext cx="481012" cy="452437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 anchor="ctr" anchorCtr="1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t>25</a:t>
            </a:r>
          </a:p>
        </p:txBody>
      </p:sp>
      <p:sp>
        <p:nvSpPr>
          <p:cNvPr id="91" name="Line 22"/>
          <p:cNvSpPr>
            <a:spLocks noChangeShapeType="1"/>
          </p:cNvSpPr>
          <p:nvPr/>
        </p:nvSpPr>
        <p:spPr bwMode="auto">
          <a:xfrm>
            <a:off x="8052451" y="1970204"/>
            <a:ext cx="227013" cy="3254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2" name="Oval 23"/>
          <p:cNvSpPr>
            <a:spLocks noChangeArrowheads="1"/>
          </p:cNvSpPr>
          <p:nvPr/>
        </p:nvSpPr>
        <p:spPr bwMode="auto">
          <a:xfrm>
            <a:off x="7296801" y="2309929"/>
            <a:ext cx="481013" cy="452437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 anchor="ctr" anchorCtr="1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t>15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3" name="Oval 24"/>
          <p:cNvSpPr>
            <a:spLocks noChangeArrowheads="1"/>
          </p:cNvSpPr>
          <p:nvPr/>
        </p:nvSpPr>
        <p:spPr bwMode="auto">
          <a:xfrm>
            <a:off x="8460439" y="3002079"/>
            <a:ext cx="481012" cy="452437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 anchor="ctr" anchorCtr="1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t>36</a:t>
            </a:r>
          </a:p>
        </p:txBody>
      </p:sp>
      <p:sp>
        <p:nvSpPr>
          <p:cNvPr id="94" name="Line 25"/>
          <p:cNvSpPr>
            <a:spLocks noChangeShapeType="1"/>
          </p:cNvSpPr>
          <p:nvPr/>
        </p:nvSpPr>
        <p:spPr bwMode="auto">
          <a:xfrm flipH="1">
            <a:off x="7530566" y="1989250"/>
            <a:ext cx="223436" cy="325441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5" name="Line 26"/>
          <p:cNvSpPr>
            <a:spLocks noChangeShapeType="1"/>
          </p:cNvSpPr>
          <p:nvPr/>
        </p:nvSpPr>
        <p:spPr bwMode="auto">
          <a:xfrm>
            <a:off x="8465201" y="2681404"/>
            <a:ext cx="227013" cy="3254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6" name="Line 9"/>
          <p:cNvSpPr>
            <a:spLocks noChangeShapeType="1"/>
          </p:cNvSpPr>
          <p:nvPr/>
        </p:nvSpPr>
        <p:spPr bwMode="auto">
          <a:xfrm>
            <a:off x="7356513" y="1179629"/>
            <a:ext cx="473677" cy="412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7" name="AutoShape 15"/>
          <p:cNvSpPr>
            <a:spLocks noChangeArrowheads="1"/>
          </p:cNvSpPr>
          <p:nvPr/>
        </p:nvSpPr>
        <p:spPr bwMode="auto">
          <a:xfrm>
            <a:off x="4285528" y="1790816"/>
            <a:ext cx="688975" cy="239713"/>
          </a:xfrm>
          <a:prstGeom prst="rightArrow">
            <a:avLst>
              <a:gd name="adj1" fmla="val 50000"/>
              <a:gd name="adj2" fmla="val 7185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1" name="Line 25"/>
          <p:cNvSpPr>
            <a:spLocks noChangeShapeType="1"/>
          </p:cNvSpPr>
          <p:nvPr/>
        </p:nvSpPr>
        <p:spPr bwMode="auto">
          <a:xfrm>
            <a:off x="2872400" y="2716330"/>
            <a:ext cx="219075" cy="2905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2" name="Rectangle 3"/>
          <p:cNvSpPr txBox="1">
            <a:spLocks noChangeArrowheads="1"/>
          </p:cNvSpPr>
          <p:nvPr/>
        </p:nvSpPr>
        <p:spPr bwMode="auto">
          <a:xfrm>
            <a:off x="412564" y="4454646"/>
            <a:ext cx="8802687" cy="2346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457200" marR="0" lvl="0" indent="-457200" algn="l" defTabSz="447675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lphaUcPeriod"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4</a:t>
            </a:r>
            <a:endParaRPr kumimoji="0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457200" marR="0" lvl="0" indent="-457200" algn="l" defTabSz="447675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lphaUcPeriod"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8</a:t>
            </a:r>
            <a:endParaRPr kumimoji="0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457200" marR="0" lvl="0" indent="-457200" algn="l" defTabSz="447675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lphaUcPeriod"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10 – the smallest item in the right subtree</a:t>
            </a:r>
            <a:endParaRPr kumimoji="0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457200" marR="0" lvl="0" indent="-457200" algn="l" defTabSz="447675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lphaUcPeriod"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15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457200" marR="0" lvl="0" indent="-457200" algn="l" defTabSz="447675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lphaUcPeriod"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17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457200" marR="0" lvl="0" indent="-457200" algn="l" defTabSz="447675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lphaUcPeriod"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0" marR="0" lvl="0" indent="0" algn="l" defTabSz="447675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53" name="Oval 7"/>
          <p:cNvSpPr>
            <a:spLocks noChangeArrowheads="1"/>
          </p:cNvSpPr>
          <p:nvPr/>
        </p:nvSpPr>
        <p:spPr bwMode="auto">
          <a:xfrm>
            <a:off x="1417638" y="2309929"/>
            <a:ext cx="481012" cy="45243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5714780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pPr algn="l"/>
            <a:r>
              <a:rPr lang="en-US" altLang="en-US" dirty="0"/>
              <a:t>Implementing Deletion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public </a:t>
            </a:r>
            <a:r>
              <a:rPr lang="en-US" altLang="en-US" sz="1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LLList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delete(</a:t>
            </a:r>
            <a:r>
              <a:rPr lang="en-US" altLang="en-US" sz="1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key)</a:t>
            </a:r>
            <a:r>
              <a:rPr lang="en-US" altLang="en-US" sz="1800" dirty="0">
                <a:latin typeface="Lucida Console" panose="020B0609040504020204" pitchFamily="49" charset="0"/>
              </a:rPr>
              <a:t>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// Find the node and its parent.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Node parent = null;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Node </a:t>
            </a:r>
            <a:r>
              <a:rPr lang="en-US" altLang="en-US" sz="1800" dirty="0" err="1">
                <a:latin typeface="Lucida Console" panose="020B0609040504020204" pitchFamily="49" charset="0"/>
              </a:rPr>
              <a:t>trav</a:t>
            </a:r>
            <a:r>
              <a:rPr lang="en-US" altLang="en-US" sz="1800" dirty="0">
                <a:latin typeface="Lucida Console" panose="020B0609040504020204" pitchFamily="49" charset="0"/>
              </a:rPr>
              <a:t> = root;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while (</a:t>
            </a:r>
            <a:r>
              <a:rPr lang="en-US" altLang="en-US" sz="1800" dirty="0" err="1">
                <a:latin typeface="Lucida Console" panose="020B0609040504020204" pitchFamily="49" charset="0"/>
              </a:rPr>
              <a:t>trav</a:t>
            </a:r>
            <a:r>
              <a:rPr lang="en-US" altLang="en-US" sz="1800" dirty="0">
                <a:latin typeface="Lucida Console" panose="020B0609040504020204" pitchFamily="49" charset="0"/>
              </a:rPr>
              <a:t> != null 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&amp;&amp;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trav.key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!= key</a:t>
            </a:r>
            <a:r>
              <a:rPr lang="en-US" altLang="en-US" sz="1800" dirty="0">
                <a:latin typeface="Lucida Console" panose="020B0609040504020204" pitchFamily="49" charset="0"/>
              </a:rPr>
              <a:t>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    parent = </a:t>
            </a:r>
            <a:r>
              <a:rPr lang="en-US" altLang="en-US" sz="1800" dirty="0" err="1">
                <a:latin typeface="Lucida Console" panose="020B0609040504020204" pitchFamily="49" charset="0"/>
              </a:rPr>
              <a:t>trav</a:t>
            </a:r>
            <a:r>
              <a:rPr lang="en-US" altLang="en-US" sz="18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    if (key &lt; </a:t>
            </a:r>
            <a:r>
              <a:rPr lang="en-US" altLang="en-US" sz="1800" dirty="0" err="1">
                <a:latin typeface="Lucida Console" panose="020B0609040504020204" pitchFamily="49" charset="0"/>
              </a:rPr>
              <a:t>trav.key</a:t>
            </a:r>
            <a:r>
              <a:rPr lang="en-US" altLang="en-US" sz="1800" dirty="0">
                <a:latin typeface="Lucida Console" panose="020B0609040504020204" pitchFamily="49" charset="0"/>
              </a:rPr>
              <a:t>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        </a:t>
            </a:r>
            <a:r>
              <a:rPr lang="en-US" altLang="en-US" sz="1800" dirty="0" err="1">
                <a:latin typeface="Lucida Console" panose="020B0609040504020204" pitchFamily="49" charset="0"/>
              </a:rPr>
              <a:t>trav</a:t>
            </a:r>
            <a:r>
              <a:rPr lang="en-US" altLang="en-US" sz="1800" dirty="0">
                <a:latin typeface="Lucida Console" panose="020B0609040504020204" pitchFamily="49" charset="0"/>
              </a:rPr>
              <a:t> = </a:t>
            </a:r>
            <a:r>
              <a:rPr lang="en-US" altLang="en-US" sz="1800" dirty="0" err="1">
                <a:latin typeface="Lucida Console" panose="020B0609040504020204" pitchFamily="49" charset="0"/>
              </a:rPr>
              <a:t>trav.left</a:t>
            </a:r>
            <a:r>
              <a:rPr lang="en-US" altLang="en-US" sz="18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    } else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        </a:t>
            </a:r>
            <a:r>
              <a:rPr lang="en-US" altLang="en-US" sz="1800" dirty="0" err="1">
                <a:latin typeface="Lucida Console" panose="020B0609040504020204" pitchFamily="49" charset="0"/>
              </a:rPr>
              <a:t>trav</a:t>
            </a:r>
            <a:r>
              <a:rPr lang="en-US" altLang="en-US" sz="1800" dirty="0">
                <a:latin typeface="Lucida Console" panose="020B0609040504020204" pitchFamily="49" charset="0"/>
              </a:rPr>
              <a:t> = </a:t>
            </a:r>
            <a:r>
              <a:rPr lang="en-US" altLang="en-US" sz="1800" dirty="0" err="1">
                <a:latin typeface="Lucida Console" panose="020B0609040504020204" pitchFamily="49" charset="0"/>
              </a:rPr>
              <a:t>trav.right</a:t>
            </a:r>
            <a:r>
              <a:rPr lang="en-US" altLang="en-US" sz="18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    }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}</a:t>
            </a:r>
          </a:p>
          <a:p>
            <a:pPr>
              <a:lnSpc>
                <a:spcPct val="50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en-US" sz="1800" dirty="0"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// Delete the node (if any) and return the removed items.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if (</a:t>
            </a:r>
            <a:r>
              <a:rPr lang="en-US" altLang="en-US" sz="1800" dirty="0" err="1">
                <a:latin typeface="Lucida Console" panose="020B0609040504020204" pitchFamily="49" charset="0"/>
              </a:rPr>
              <a:t>trav</a:t>
            </a:r>
            <a:r>
              <a:rPr lang="en-US" altLang="en-US" sz="1800" dirty="0">
                <a:latin typeface="Lucida Console" panose="020B0609040504020204" pitchFamily="49" charset="0"/>
              </a:rPr>
              <a:t> == null) {   // no such key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    return null;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} else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    </a:t>
            </a:r>
            <a:r>
              <a:rPr lang="en-US" altLang="en-US" sz="1800" dirty="0" err="1">
                <a:latin typeface="Lucida Console" panose="020B0609040504020204" pitchFamily="49" charset="0"/>
              </a:rPr>
              <a:t>LLList</a:t>
            </a:r>
            <a:r>
              <a:rPr lang="en-US" altLang="en-US" sz="1800" dirty="0">
                <a:latin typeface="Lucida Console" panose="020B0609040504020204" pitchFamily="49" charset="0"/>
              </a:rPr>
              <a:t> </a:t>
            </a:r>
            <a:r>
              <a:rPr lang="en-US" altLang="en-US" sz="1800" dirty="0" err="1">
                <a:latin typeface="Lucida Console" panose="020B0609040504020204" pitchFamily="49" charset="0"/>
              </a:rPr>
              <a:t>removedData</a:t>
            </a:r>
            <a:r>
              <a:rPr lang="en-US" altLang="en-US" sz="1800" dirty="0">
                <a:latin typeface="Lucida Console" panose="020B0609040504020204" pitchFamily="49" charset="0"/>
              </a:rPr>
              <a:t> = </a:t>
            </a:r>
            <a:r>
              <a:rPr lang="en-US" altLang="en-US" sz="1800" dirty="0" err="1">
                <a:latin typeface="Lucida Console" panose="020B0609040504020204" pitchFamily="49" charset="0"/>
              </a:rPr>
              <a:t>trav.data</a:t>
            </a:r>
            <a:r>
              <a:rPr lang="en-US" altLang="en-US" sz="18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deleteNode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trav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, parent);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800" dirty="0">
                <a:latin typeface="Lucida Console" panose="020B0609040504020204" pitchFamily="49" charset="0"/>
              </a:rPr>
              <a:t>       return </a:t>
            </a:r>
            <a:r>
              <a:rPr lang="en-US" altLang="en-US" sz="1800" dirty="0" err="1">
                <a:latin typeface="Lucida Console" panose="020B0609040504020204" pitchFamily="49" charset="0"/>
              </a:rPr>
              <a:t>removedData</a:t>
            </a:r>
            <a:r>
              <a:rPr lang="en-US" altLang="en-US" sz="18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}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7475533" y="1763002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26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" name="Oval 5"/>
          <p:cNvSpPr>
            <a:spLocks noChangeArrowheads="1"/>
          </p:cNvSpPr>
          <p:nvPr/>
        </p:nvSpPr>
        <p:spPr bwMode="auto">
          <a:xfrm>
            <a:off x="7504108" y="1720140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" name="Text Box 6"/>
          <p:cNvSpPr txBox="1">
            <a:spLocks noChangeArrowheads="1"/>
          </p:cNvSpPr>
          <p:nvPr/>
        </p:nvSpPr>
        <p:spPr bwMode="auto">
          <a:xfrm>
            <a:off x="7050083" y="2453565"/>
            <a:ext cx="552450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8" name="Oval 7"/>
          <p:cNvSpPr>
            <a:spLocks noChangeArrowheads="1"/>
          </p:cNvSpPr>
          <p:nvPr/>
        </p:nvSpPr>
        <p:spPr bwMode="auto">
          <a:xfrm>
            <a:off x="7091358" y="2410702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7981945" y="2458327"/>
            <a:ext cx="554038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45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0" name="Oval 9"/>
          <p:cNvSpPr>
            <a:spLocks noChangeArrowheads="1"/>
          </p:cNvSpPr>
          <p:nvPr/>
        </p:nvSpPr>
        <p:spPr bwMode="auto">
          <a:xfrm>
            <a:off x="8015283" y="2410702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1" name="Text Box 10"/>
          <p:cNvSpPr txBox="1">
            <a:spLocks noChangeArrowheads="1"/>
          </p:cNvSpPr>
          <p:nvPr/>
        </p:nvSpPr>
        <p:spPr bwMode="auto">
          <a:xfrm>
            <a:off x="8269283" y="3528302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35</a:t>
            </a:r>
          </a:p>
        </p:txBody>
      </p:sp>
      <p:sp>
        <p:nvSpPr>
          <p:cNvPr id="32" name="Oval 11"/>
          <p:cNvSpPr>
            <a:spLocks noChangeArrowheads="1"/>
          </p:cNvSpPr>
          <p:nvPr/>
        </p:nvSpPr>
        <p:spPr bwMode="auto">
          <a:xfrm>
            <a:off x="8297858" y="3485440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 flipH="1">
            <a:off x="7332658" y="2118602"/>
            <a:ext cx="265112" cy="296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4" name="Line 13"/>
          <p:cNvSpPr>
            <a:spLocks noChangeShapeType="1"/>
          </p:cNvSpPr>
          <p:nvPr/>
        </p:nvSpPr>
        <p:spPr bwMode="auto">
          <a:xfrm>
            <a:off x="7910508" y="2112252"/>
            <a:ext cx="341312" cy="298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5" name="Line 14"/>
          <p:cNvSpPr>
            <a:spLocks noChangeShapeType="1"/>
          </p:cNvSpPr>
          <p:nvPr/>
        </p:nvSpPr>
        <p:spPr bwMode="auto">
          <a:xfrm>
            <a:off x="8023220" y="3383840"/>
            <a:ext cx="306388" cy="219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" name="Line 15"/>
          <p:cNvSpPr>
            <a:spLocks noChangeShapeType="1"/>
          </p:cNvSpPr>
          <p:nvPr/>
        </p:nvSpPr>
        <p:spPr bwMode="auto">
          <a:xfrm flipH="1">
            <a:off x="7931145" y="2845677"/>
            <a:ext cx="236538" cy="25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7" name="Oval 18"/>
          <p:cNvSpPr>
            <a:spLocks noChangeArrowheads="1"/>
          </p:cNvSpPr>
          <p:nvPr/>
        </p:nvSpPr>
        <p:spPr bwMode="auto">
          <a:xfrm>
            <a:off x="7562845" y="3082215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8" name="Text Box 19"/>
          <p:cNvSpPr txBox="1">
            <a:spLocks noChangeArrowheads="1"/>
          </p:cNvSpPr>
          <p:nvPr/>
        </p:nvSpPr>
        <p:spPr bwMode="auto">
          <a:xfrm>
            <a:off x="7531095" y="3123490"/>
            <a:ext cx="552450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30</a:t>
            </a: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6" name="Text Box 8"/>
          <p:cNvSpPr txBox="1">
            <a:spLocks noChangeArrowheads="1"/>
          </p:cNvSpPr>
          <p:nvPr/>
        </p:nvSpPr>
        <p:spPr bwMode="auto">
          <a:xfrm>
            <a:off x="7367093" y="697849"/>
            <a:ext cx="554038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50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7" name="Oval 9"/>
          <p:cNvSpPr>
            <a:spLocks noChangeArrowheads="1"/>
          </p:cNvSpPr>
          <p:nvPr/>
        </p:nvSpPr>
        <p:spPr bwMode="auto">
          <a:xfrm>
            <a:off x="7400431" y="650224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8" name="Line 14"/>
          <p:cNvSpPr>
            <a:spLocks noChangeShapeType="1"/>
          </p:cNvSpPr>
          <p:nvPr/>
        </p:nvSpPr>
        <p:spPr bwMode="auto">
          <a:xfrm>
            <a:off x="7271736" y="1539280"/>
            <a:ext cx="306388" cy="219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" name="Line 15"/>
          <p:cNvSpPr>
            <a:spLocks noChangeShapeType="1"/>
          </p:cNvSpPr>
          <p:nvPr/>
        </p:nvSpPr>
        <p:spPr bwMode="auto">
          <a:xfrm flipH="1">
            <a:off x="7215239" y="1029089"/>
            <a:ext cx="249783" cy="25570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0" name="Oval 18"/>
          <p:cNvSpPr>
            <a:spLocks noChangeArrowheads="1"/>
          </p:cNvSpPr>
          <p:nvPr/>
        </p:nvSpPr>
        <p:spPr bwMode="auto">
          <a:xfrm>
            <a:off x="6811361" y="1237655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1" name="Text Box 19"/>
          <p:cNvSpPr txBox="1">
            <a:spLocks noChangeArrowheads="1"/>
          </p:cNvSpPr>
          <p:nvPr/>
        </p:nvSpPr>
        <p:spPr bwMode="auto">
          <a:xfrm>
            <a:off x="6779611" y="1278930"/>
            <a:ext cx="552450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15</a:t>
            </a: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078148" y="388227"/>
            <a:ext cx="1226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delete 26:</a:t>
            </a:r>
          </a:p>
        </p:txBody>
      </p:sp>
    </p:spTree>
    <p:extLst>
      <p:ext uri="{BB962C8B-B14F-4D97-AF65-F5344CB8AC3E}">
        <p14:creationId xmlns:p14="http://schemas.microsoft.com/office/powerpoint/2010/main" val="2082731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pPr algn="l"/>
            <a:r>
              <a:rPr lang="en-US" altLang="en-US" dirty="0"/>
              <a:t>Implementing Deletion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public </a:t>
            </a:r>
            <a:r>
              <a:rPr lang="en-US" altLang="en-US" sz="1800" dirty="0" err="1">
                <a:latin typeface="Lucida Console" panose="020B0609040504020204" pitchFamily="49" charset="0"/>
              </a:rPr>
              <a:t>LLList</a:t>
            </a:r>
            <a:r>
              <a:rPr lang="en-US" altLang="en-US" sz="1800" dirty="0">
                <a:latin typeface="Lucida Console" panose="020B0609040504020204" pitchFamily="49" charset="0"/>
              </a:rPr>
              <a:t> delete(</a:t>
            </a:r>
            <a:r>
              <a:rPr lang="en-US" altLang="en-US" sz="1800" dirty="0" err="1">
                <a:latin typeface="Lucida Console" panose="020B0609040504020204" pitchFamily="49" charset="0"/>
              </a:rPr>
              <a:t>int</a:t>
            </a:r>
            <a:r>
              <a:rPr lang="en-US" altLang="en-US" sz="1800" dirty="0">
                <a:latin typeface="Lucida Console" panose="020B0609040504020204" pitchFamily="49" charset="0"/>
              </a:rPr>
              <a:t> key)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// Find the node and its parent.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Node parent = null;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Node </a:t>
            </a:r>
            <a:r>
              <a:rPr lang="en-US" altLang="en-US" sz="1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trav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= root;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while (</a:t>
            </a:r>
            <a:r>
              <a:rPr lang="en-US" altLang="en-US" sz="1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trav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!= null </a:t>
            </a:r>
            <a:r>
              <a:rPr lang="en-US" altLang="en-US" sz="18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&amp;&amp; </a:t>
            </a:r>
            <a:r>
              <a:rPr lang="en-US" altLang="en-US" sz="18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trav.key</a:t>
            </a:r>
            <a:r>
              <a:rPr lang="en-US" altLang="en-US" sz="18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!= key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parent = </a:t>
            </a:r>
            <a:r>
              <a:rPr lang="en-US" altLang="en-US" sz="1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trav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if (key &lt; </a:t>
            </a:r>
            <a:r>
              <a:rPr lang="en-US" altLang="en-US" sz="1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trav.key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  </a:t>
            </a:r>
            <a:r>
              <a:rPr lang="en-US" altLang="en-US" sz="1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trav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= </a:t>
            </a:r>
            <a:r>
              <a:rPr lang="en-US" altLang="en-US" sz="1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trav.left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} else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  </a:t>
            </a:r>
            <a:r>
              <a:rPr lang="en-US" altLang="en-US" sz="1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trav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= </a:t>
            </a:r>
            <a:r>
              <a:rPr lang="en-US" altLang="en-US" sz="1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trav.right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}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}</a:t>
            </a:r>
          </a:p>
          <a:p>
            <a:pPr>
              <a:lnSpc>
                <a:spcPct val="50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en-US" sz="1800" dirty="0"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// Delete the node (if any) and return the removed items.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if (</a:t>
            </a:r>
            <a:r>
              <a:rPr lang="en-US" altLang="en-US" sz="1800" dirty="0" err="1">
                <a:latin typeface="Lucida Console" panose="020B0609040504020204" pitchFamily="49" charset="0"/>
              </a:rPr>
              <a:t>trav</a:t>
            </a:r>
            <a:r>
              <a:rPr lang="en-US" altLang="en-US" sz="1800" dirty="0">
                <a:latin typeface="Lucida Console" panose="020B0609040504020204" pitchFamily="49" charset="0"/>
              </a:rPr>
              <a:t> == null) {   // no such key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    return null;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} else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    </a:t>
            </a:r>
            <a:r>
              <a:rPr lang="en-US" altLang="en-US" sz="1800" dirty="0" err="1">
                <a:latin typeface="Lucida Console" panose="020B0609040504020204" pitchFamily="49" charset="0"/>
              </a:rPr>
              <a:t>LLList</a:t>
            </a:r>
            <a:r>
              <a:rPr lang="en-US" altLang="en-US" sz="1800" dirty="0">
                <a:latin typeface="Lucida Console" panose="020B0609040504020204" pitchFamily="49" charset="0"/>
              </a:rPr>
              <a:t> </a:t>
            </a:r>
            <a:r>
              <a:rPr lang="en-US" altLang="en-US" sz="1800" dirty="0" err="1">
                <a:latin typeface="Lucida Console" panose="020B0609040504020204" pitchFamily="49" charset="0"/>
              </a:rPr>
              <a:t>removedData</a:t>
            </a:r>
            <a:r>
              <a:rPr lang="en-US" altLang="en-US" sz="1800" dirty="0">
                <a:latin typeface="Lucida Console" panose="020B0609040504020204" pitchFamily="49" charset="0"/>
              </a:rPr>
              <a:t> = </a:t>
            </a:r>
            <a:r>
              <a:rPr lang="en-US" altLang="en-US" sz="1800" dirty="0" err="1">
                <a:latin typeface="Lucida Console" panose="020B0609040504020204" pitchFamily="49" charset="0"/>
              </a:rPr>
              <a:t>trav.data</a:t>
            </a:r>
            <a:r>
              <a:rPr lang="en-US" altLang="en-US" sz="18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deleteNode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trav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, parent);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800" dirty="0">
                <a:latin typeface="Lucida Console" panose="020B0609040504020204" pitchFamily="49" charset="0"/>
              </a:rPr>
              <a:t>       return </a:t>
            </a:r>
            <a:r>
              <a:rPr lang="en-US" altLang="en-US" sz="1800" dirty="0" err="1">
                <a:latin typeface="Lucida Console" panose="020B0609040504020204" pitchFamily="49" charset="0"/>
              </a:rPr>
              <a:t>removedData</a:t>
            </a:r>
            <a:r>
              <a:rPr lang="en-US" altLang="en-US" sz="18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}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7475533" y="1763002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26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7504108" y="1720140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1" name="Text Box 6"/>
          <p:cNvSpPr txBox="1">
            <a:spLocks noChangeArrowheads="1"/>
          </p:cNvSpPr>
          <p:nvPr/>
        </p:nvSpPr>
        <p:spPr bwMode="auto">
          <a:xfrm>
            <a:off x="7050083" y="2453565"/>
            <a:ext cx="552450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7091358" y="2410702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3" name="Text Box 8"/>
          <p:cNvSpPr txBox="1">
            <a:spLocks noChangeArrowheads="1"/>
          </p:cNvSpPr>
          <p:nvPr/>
        </p:nvSpPr>
        <p:spPr bwMode="auto">
          <a:xfrm>
            <a:off x="7981945" y="2458327"/>
            <a:ext cx="554038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45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8015283" y="2410702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5" name="Text Box 10"/>
          <p:cNvSpPr txBox="1">
            <a:spLocks noChangeArrowheads="1"/>
          </p:cNvSpPr>
          <p:nvPr/>
        </p:nvSpPr>
        <p:spPr bwMode="auto">
          <a:xfrm>
            <a:off x="8269283" y="3528302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35</a:t>
            </a:r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8297858" y="3485440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7" name="Line 12"/>
          <p:cNvSpPr>
            <a:spLocks noChangeShapeType="1"/>
          </p:cNvSpPr>
          <p:nvPr/>
        </p:nvSpPr>
        <p:spPr bwMode="auto">
          <a:xfrm flipH="1">
            <a:off x="7332658" y="2118602"/>
            <a:ext cx="265112" cy="296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8" name="Line 13"/>
          <p:cNvSpPr>
            <a:spLocks noChangeShapeType="1"/>
          </p:cNvSpPr>
          <p:nvPr/>
        </p:nvSpPr>
        <p:spPr bwMode="auto">
          <a:xfrm>
            <a:off x="7910508" y="2112252"/>
            <a:ext cx="341312" cy="298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9" name="Line 14"/>
          <p:cNvSpPr>
            <a:spLocks noChangeShapeType="1"/>
          </p:cNvSpPr>
          <p:nvPr/>
        </p:nvSpPr>
        <p:spPr bwMode="auto">
          <a:xfrm>
            <a:off x="8023220" y="3383840"/>
            <a:ext cx="306388" cy="219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" name="Line 15"/>
          <p:cNvSpPr>
            <a:spLocks noChangeShapeType="1"/>
          </p:cNvSpPr>
          <p:nvPr/>
        </p:nvSpPr>
        <p:spPr bwMode="auto">
          <a:xfrm flipH="1">
            <a:off x="7931145" y="2845677"/>
            <a:ext cx="236538" cy="25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" name="Oval 18"/>
          <p:cNvSpPr>
            <a:spLocks noChangeArrowheads="1"/>
          </p:cNvSpPr>
          <p:nvPr/>
        </p:nvSpPr>
        <p:spPr bwMode="auto">
          <a:xfrm>
            <a:off x="7562845" y="3082215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" name="Text Box 19"/>
          <p:cNvSpPr txBox="1">
            <a:spLocks noChangeArrowheads="1"/>
          </p:cNvSpPr>
          <p:nvPr/>
        </p:nvSpPr>
        <p:spPr bwMode="auto">
          <a:xfrm>
            <a:off x="7531095" y="3123490"/>
            <a:ext cx="552450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30</a:t>
            </a: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7367093" y="697849"/>
            <a:ext cx="554038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50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4" name="Oval 9"/>
          <p:cNvSpPr>
            <a:spLocks noChangeArrowheads="1"/>
          </p:cNvSpPr>
          <p:nvPr/>
        </p:nvSpPr>
        <p:spPr bwMode="auto">
          <a:xfrm>
            <a:off x="7400431" y="650224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5" name="Line 14"/>
          <p:cNvSpPr>
            <a:spLocks noChangeShapeType="1"/>
          </p:cNvSpPr>
          <p:nvPr/>
        </p:nvSpPr>
        <p:spPr bwMode="auto">
          <a:xfrm>
            <a:off x="7271736" y="1539280"/>
            <a:ext cx="306388" cy="219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6" name="Line 15"/>
          <p:cNvSpPr>
            <a:spLocks noChangeShapeType="1"/>
          </p:cNvSpPr>
          <p:nvPr/>
        </p:nvSpPr>
        <p:spPr bwMode="auto">
          <a:xfrm flipH="1">
            <a:off x="7215239" y="1029089"/>
            <a:ext cx="249783" cy="25570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7" name="Oval 18"/>
          <p:cNvSpPr>
            <a:spLocks noChangeArrowheads="1"/>
          </p:cNvSpPr>
          <p:nvPr/>
        </p:nvSpPr>
        <p:spPr bwMode="auto">
          <a:xfrm>
            <a:off x="6811361" y="1237655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8" name="Text Box 19"/>
          <p:cNvSpPr txBox="1">
            <a:spLocks noChangeArrowheads="1"/>
          </p:cNvSpPr>
          <p:nvPr/>
        </p:nvSpPr>
        <p:spPr bwMode="auto">
          <a:xfrm>
            <a:off x="6779611" y="1278930"/>
            <a:ext cx="552450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15</a:t>
            </a: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078148" y="388227"/>
            <a:ext cx="1226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delete 26:</a:t>
            </a: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8055961" y="1207106"/>
            <a:ext cx="5889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trav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H="1" flipV="1">
            <a:off x="7770209" y="1066091"/>
            <a:ext cx="336113" cy="26040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>
            <a:off x="8351617" y="231946"/>
            <a:ext cx="774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parent</a:t>
            </a:r>
          </a:p>
        </p:txBody>
      </p:sp>
    </p:spTree>
    <p:extLst>
      <p:ext uri="{BB962C8B-B14F-4D97-AF65-F5344CB8AC3E}">
        <p14:creationId xmlns:p14="http://schemas.microsoft.com/office/powerpoint/2010/main" val="33405088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pPr algn="l"/>
            <a:r>
              <a:rPr lang="en-US" altLang="en-US" dirty="0"/>
              <a:t>Implementing Deletion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public </a:t>
            </a:r>
            <a:r>
              <a:rPr lang="en-US" altLang="en-US" sz="1800" dirty="0" err="1">
                <a:latin typeface="Lucida Console" panose="020B0609040504020204" pitchFamily="49" charset="0"/>
              </a:rPr>
              <a:t>LLList</a:t>
            </a:r>
            <a:r>
              <a:rPr lang="en-US" altLang="en-US" sz="1800" dirty="0">
                <a:latin typeface="Lucida Console" panose="020B0609040504020204" pitchFamily="49" charset="0"/>
              </a:rPr>
              <a:t> delete(</a:t>
            </a:r>
            <a:r>
              <a:rPr lang="en-US" altLang="en-US" sz="1800" dirty="0" err="1">
                <a:latin typeface="Lucida Console" panose="020B0609040504020204" pitchFamily="49" charset="0"/>
              </a:rPr>
              <a:t>int</a:t>
            </a:r>
            <a:r>
              <a:rPr lang="en-US" altLang="en-US" sz="1800" dirty="0">
                <a:latin typeface="Lucida Console" panose="020B0609040504020204" pitchFamily="49" charset="0"/>
              </a:rPr>
              <a:t> key)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// Find the node and its parent.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Node parent = null;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Node </a:t>
            </a:r>
            <a:r>
              <a:rPr lang="en-US" altLang="en-US" sz="1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trav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= root;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while (</a:t>
            </a:r>
            <a:r>
              <a:rPr lang="en-US" altLang="en-US" sz="1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trav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!= null </a:t>
            </a:r>
            <a:r>
              <a:rPr lang="en-US" altLang="en-US" sz="18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&amp;&amp; </a:t>
            </a:r>
            <a:r>
              <a:rPr lang="en-US" altLang="en-US" sz="18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trav.key</a:t>
            </a:r>
            <a:r>
              <a:rPr lang="en-US" altLang="en-US" sz="18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!= key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parent = </a:t>
            </a:r>
            <a:r>
              <a:rPr lang="en-US" altLang="en-US" sz="1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trav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if (key &lt; </a:t>
            </a:r>
            <a:r>
              <a:rPr lang="en-US" altLang="en-US" sz="1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trav.key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  </a:t>
            </a:r>
            <a:r>
              <a:rPr lang="en-US" altLang="en-US" sz="1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trav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= </a:t>
            </a:r>
            <a:r>
              <a:rPr lang="en-US" altLang="en-US" sz="1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trav.left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} else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  </a:t>
            </a:r>
            <a:r>
              <a:rPr lang="en-US" altLang="en-US" sz="1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trav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= </a:t>
            </a:r>
            <a:r>
              <a:rPr lang="en-US" altLang="en-US" sz="1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trav.right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}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}</a:t>
            </a:r>
          </a:p>
          <a:p>
            <a:pPr>
              <a:lnSpc>
                <a:spcPct val="50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en-US" sz="1800" dirty="0"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// Delete the node (if any) and return the removed items.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if (</a:t>
            </a:r>
            <a:r>
              <a:rPr lang="en-US" altLang="en-US" sz="1800" dirty="0" err="1">
                <a:latin typeface="Lucida Console" panose="020B0609040504020204" pitchFamily="49" charset="0"/>
              </a:rPr>
              <a:t>trav</a:t>
            </a:r>
            <a:r>
              <a:rPr lang="en-US" altLang="en-US" sz="1800" dirty="0">
                <a:latin typeface="Lucida Console" panose="020B0609040504020204" pitchFamily="49" charset="0"/>
              </a:rPr>
              <a:t> == null) {   // no such key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    return null;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} else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    </a:t>
            </a:r>
            <a:r>
              <a:rPr lang="en-US" altLang="en-US" sz="1800" dirty="0" err="1">
                <a:latin typeface="Lucida Console" panose="020B0609040504020204" pitchFamily="49" charset="0"/>
              </a:rPr>
              <a:t>LLList</a:t>
            </a:r>
            <a:r>
              <a:rPr lang="en-US" altLang="en-US" sz="1800" dirty="0">
                <a:latin typeface="Lucida Console" panose="020B0609040504020204" pitchFamily="49" charset="0"/>
              </a:rPr>
              <a:t> </a:t>
            </a:r>
            <a:r>
              <a:rPr lang="en-US" altLang="en-US" sz="1800" dirty="0" err="1">
                <a:latin typeface="Lucida Console" panose="020B0609040504020204" pitchFamily="49" charset="0"/>
              </a:rPr>
              <a:t>removedData</a:t>
            </a:r>
            <a:r>
              <a:rPr lang="en-US" altLang="en-US" sz="1800" dirty="0">
                <a:latin typeface="Lucida Console" panose="020B0609040504020204" pitchFamily="49" charset="0"/>
              </a:rPr>
              <a:t> = </a:t>
            </a:r>
            <a:r>
              <a:rPr lang="en-US" altLang="en-US" sz="1800" dirty="0" err="1">
                <a:latin typeface="Lucida Console" panose="020B0609040504020204" pitchFamily="49" charset="0"/>
              </a:rPr>
              <a:t>trav.data</a:t>
            </a:r>
            <a:r>
              <a:rPr lang="en-US" altLang="en-US" sz="18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deleteNode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trav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, parent);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800" dirty="0">
                <a:latin typeface="Lucida Console" panose="020B0609040504020204" pitchFamily="49" charset="0"/>
              </a:rPr>
              <a:t>       return </a:t>
            </a:r>
            <a:r>
              <a:rPr lang="en-US" altLang="en-US" sz="1800" dirty="0" err="1">
                <a:latin typeface="Lucida Console" panose="020B0609040504020204" pitchFamily="49" charset="0"/>
              </a:rPr>
              <a:t>removedData</a:t>
            </a:r>
            <a:r>
              <a:rPr lang="en-US" altLang="en-US" sz="18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}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7475533" y="1763002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26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7504108" y="1720140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1" name="Text Box 6"/>
          <p:cNvSpPr txBox="1">
            <a:spLocks noChangeArrowheads="1"/>
          </p:cNvSpPr>
          <p:nvPr/>
        </p:nvSpPr>
        <p:spPr bwMode="auto">
          <a:xfrm>
            <a:off x="7050083" y="2453565"/>
            <a:ext cx="552450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7091358" y="2410702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3" name="Text Box 8"/>
          <p:cNvSpPr txBox="1">
            <a:spLocks noChangeArrowheads="1"/>
          </p:cNvSpPr>
          <p:nvPr/>
        </p:nvSpPr>
        <p:spPr bwMode="auto">
          <a:xfrm>
            <a:off x="7981945" y="2458327"/>
            <a:ext cx="554038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45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8015283" y="2410702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5" name="Text Box 10"/>
          <p:cNvSpPr txBox="1">
            <a:spLocks noChangeArrowheads="1"/>
          </p:cNvSpPr>
          <p:nvPr/>
        </p:nvSpPr>
        <p:spPr bwMode="auto">
          <a:xfrm>
            <a:off x="8269283" y="3528302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35</a:t>
            </a:r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8297858" y="3485440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7" name="Line 12"/>
          <p:cNvSpPr>
            <a:spLocks noChangeShapeType="1"/>
          </p:cNvSpPr>
          <p:nvPr/>
        </p:nvSpPr>
        <p:spPr bwMode="auto">
          <a:xfrm flipH="1">
            <a:off x="7332658" y="2118602"/>
            <a:ext cx="265112" cy="296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8" name="Line 13"/>
          <p:cNvSpPr>
            <a:spLocks noChangeShapeType="1"/>
          </p:cNvSpPr>
          <p:nvPr/>
        </p:nvSpPr>
        <p:spPr bwMode="auto">
          <a:xfrm>
            <a:off x="7910508" y="2112252"/>
            <a:ext cx="341312" cy="298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9" name="Line 14"/>
          <p:cNvSpPr>
            <a:spLocks noChangeShapeType="1"/>
          </p:cNvSpPr>
          <p:nvPr/>
        </p:nvSpPr>
        <p:spPr bwMode="auto">
          <a:xfrm>
            <a:off x="8023220" y="3383840"/>
            <a:ext cx="306388" cy="219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" name="Line 15"/>
          <p:cNvSpPr>
            <a:spLocks noChangeShapeType="1"/>
          </p:cNvSpPr>
          <p:nvPr/>
        </p:nvSpPr>
        <p:spPr bwMode="auto">
          <a:xfrm flipH="1">
            <a:off x="7931145" y="2845677"/>
            <a:ext cx="236538" cy="25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" name="Oval 18"/>
          <p:cNvSpPr>
            <a:spLocks noChangeArrowheads="1"/>
          </p:cNvSpPr>
          <p:nvPr/>
        </p:nvSpPr>
        <p:spPr bwMode="auto">
          <a:xfrm>
            <a:off x="7562845" y="3082215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" name="Text Box 19"/>
          <p:cNvSpPr txBox="1">
            <a:spLocks noChangeArrowheads="1"/>
          </p:cNvSpPr>
          <p:nvPr/>
        </p:nvSpPr>
        <p:spPr bwMode="auto">
          <a:xfrm>
            <a:off x="7531095" y="3123490"/>
            <a:ext cx="552450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30</a:t>
            </a: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7367093" y="697849"/>
            <a:ext cx="554038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50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4" name="Oval 9"/>
          <p:cNvSpPr>
            <a:spLocks noChangeArrowheads="1"/>
          </p:cNvSpPr>
          <p:nvPr/>
        </p:nvSpPr>
        <p:spPr bwMode="auto">
          <a:xfrm>
            <a:off x="7400431" y="650224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5" name="Line 14"/>
          <p:cNvSpPr>
            <a:spLocks noChangeShapeType="1"/>
          </p:cNvSpPr>
          <p:nvPr/>
        </p:nvSpPr>
        <p:spPr bwMode="auto">
          <a:xfrm>
            <a:off x="7271736" y="1539280"/>
            <a:ext cx="306388" cy="219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6" name="Line 15"/>
          <p:cNvSpPr>
            <a:spLocks noChangeShapeType="1"/>
          </p:cNvSpPr>
          <p:nvPr/>
        </p:nvSpPr>
        <p:spPr bwMode="auto">
          <a:xfrm flipH="1">
            <a:off x="7215239" y="1029089"/>
            <a:ext cx="249783" cy="25570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7" name="Oval 18"/>
          <p:cNvSpPr>
            <a:spLocks noChangeArrowheads="1"/>
          </p:cNvSpPr>
          <p:nvPr/>
        </p:nvSpPr>
        <p:spPr bwMode="auto">
          <a:xfrm>
            <a:off x="6811361" y="1237655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8" name="Text Box 19"/>
          <p:cNvSpPr txBox="1">
            <a:spLocks noChangeArrowheads="1"/>
          </p:cNvSpPr>
          <p:nvPr/>
        </p:nvSpPr>
        <p:spPr bwMode="auto">
          <a:xfrm>
            <a:off x="6779611" y="1278930"/>
            <a:ext cx="552450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15</a:t>
            </a: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078148" y="388227"/>
            <a:ext cx="1226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delete 26:</a:t>
            </a: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8055961" y="1207106"/>
            <a:ext cx="5889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trav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 flipH="1">
            <a:off x="7849423" y="574897"/>
            <a:ext cx="576526" cy="167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H="1" flipV="1">
            <a:off x="7770209" y="1066091"/>
            <a:ext cx="336113" cy="26040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>
            <a:off x="8351617" y="231946"/>
            <a:ext cx="774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parent</a:t>
            </a:r>
          </a:p>
        </p:txBody>
      </p:sp>
    </p:spTree>
    <p:extLst>
      <p:ext uri="{BB962C8B-B14F-4D97-AF65-F5344CB8AC3E}">
        <p14:creationId xmlns:p14="http://schemas.microsoft.com/office/powerpoint/2010/main" val="37912069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pPr algn="l"/>
            <a:r>
              <a:rPr lang="en-US" altLang="en-US" dirty="0"/>
              <a:t>Implementing Deletion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public </a:t>
            </a:r>
            <a:r>
              <a:rPr lang="en-US" altLang="en-US" sz="1800" dirty="0" err="1">
                <a:latin typeface="Lucida Console" panose="020B0609040504020204" pitchFamily="49" charset="0"/>
              </a:rPr>
              <a:t>LLList</a:t>
            </a:r>
            <a:r>
              <a:rPr lang="en-US" altLang="en-US" sz="1800" dirty="0">
                <a:latin typeface="Lucida Console" panose="020B0609040504020204" pitchFamily="49" charset="0"/>
              </a:rPr>
              <a:t> delete(</a:t>
            </a:r>
            <a:r>
              <a:rPr lang="en-US" altLang="en-US" sz="1800" dirty="0" err="1">
                <a:latin typeface="Lucida Console" panose="020B0609040504020204" pitchFamily="49" charset="0"/>
              </a:rPr>
              <a:t>int</a:t>
            </a:r>
            <a:r>
              <a:rPr lang="en-US" altLang="en-US" sz="1800" dirty="0">
                <a:latin typeface="Lucida Console" panose="020B0609040504020204" pitchFamily="49" charset="0"/>
              </a:rPr>
              <a:t> key)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// Find the node and its parent.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Node parent = null;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Node </a:t>
            </a:r>
            <a:r>
              <a:rPr lang="en-US" altLang="en-US" sz="1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trav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= root;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while (</a:t>
            </a:r>
            <a:r>
              <a:rPr lang="en-US" altLang="en-US" sz="1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trav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!= null </a:t>
            </a:r>
            <a:r>
              <a:rPr lang="en-US" altLang="en-US" sz="18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&amp;&amp; </a:t>
            </a:r>
            <a:r>
              <a:rPr lang="en-US" altLang="en-US" sz="18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trav.key</a:t>
            </a:r>
            <a:r>
              <a:rPr lang="en-US" altLang="en-US" sz="18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!= key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parent = </a:t>
            </a:r>
            <a:r>
              <a:rPr lang="en-US" altLang="en-US" sz="1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trav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if (key &lt; </a:t>
            </a:r>
            <a:r>
              <a:rPr lang="en-US" altLang="en-US" sz="1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trav.key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  </a:t>
            </a:r>
            <a:r>
              <a:rPr lang="en-US" altLang="en-US" sz="1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trav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= </a:t>
            </a:r>
            <a:r>
              <a:rPr lang="en-US" altLang="en-US" sz="1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trav.left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} else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  </a:t>
            </a:r>
            <a:r>
              <a:rPr lang="en-US" altLang="en-US" sz="1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trav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= </a:t>
            </a:r>
            <a:r>
              <a:rPr lang="en-US" altLang="en-US" sz="1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trav.right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}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}</a:t>
            </a:r>
          </a:p>
          <a:p>
            <a:pPr>
              <a:lnSpc>
                <a:spcPct val="50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en-US" sz="1800" dirty="0"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// Delete the node (if any) and return the removed items.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if (</a:t>
            </a:r>
            <a:r>
              <a:rPr lang="en-US" altLang="en-US" sz="1800" dirty="0" err="1">
                <a:latin typeface="Lucida Console" panose="020B0609040504020204" pitchFamily="49" charset="0"/>
              </a:rPr>
              <a:t>trav</a:t>
            </a:r>
            <a:r>
              <a:rPr lang="en-US" altLang="en-US" sz="1800" dirty="0">
                <a:latin typeface="Lucida Console" panose="020B0609040504020204" pitchFamily="49" charset="0"/>
              </a:rPr>
              <a:t> == null) {   // no such key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    return null;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} else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    </a:t>
            </a:r>
            <a:r>
              <a:rPr lang="en-US" altLang="en-US" sz="1800" dirty="0" err="1">
                <a:latin typeface="Lucida Console" panose="020B0609040504020204" pitchFamily="49" charset="0"/>
              </a:rPr>
              <a:t>LLList</a:t>
            </a:r>
            <a:r>
              <a:rPr lang="en-US" altLang="en-US" sz="1800" dirty="0">
                <a:latin typeface="Lucida Console" panose="020B0609040504020204" pitchFamily="49" charset="0"/>
              </a:rPr>
              <a:t> </a:t>
            </a:r>
            <a:r>
              <a:rPr lang="en-US" altLang="en-US" sz="1800" dirty="0" err="1">
                <a:latin typeface="Lucida Console" panose="020B0609040504020204" pitchFamily="49" charset="0"/>
              </a:rPr>
              <a:t>removedData</a:t>
            </a:r>
            <a:r>
              <a:rPr lang="en-US" altLang="en-US" sz="1800" dirty="0">
                <a:latin typeface="Lucida Console" panose="020B0609040504020204" pitchFamily="49" charset="0"/>
              </a:rPr>
              <a:t> = </a:t>
            </a:r>
            <a:r>
              <a:rPr lang="en-US" altLang="en-US" sz="1800" dirty="0" err="1">
                <a:latin typeface="Lucida Console" panose="020B0609040504020204" pitchFamily="49" charset="0"/>
              </a:rPr>
              <a:t>trav.data</a:t>
            </a:r>
            <a:r>
              <a:rPr lang="en-US" altLang="en-US" sz="18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deleteNode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trav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, parent);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800" dirty="0">
                <a:latin typeface="Lucida Console" panose="020B0609040504020204" pitchFamily="49" charset="0"/>
              </a:rPr>
              <a:t>       return </a:t>
            </a:r>
            <a:r>
              <a:rPr lang="en-US" altLang="en-US" sz="1800" dirty="0" err="1">
                <a:latin typeface="Lucida Console" panose="020B0609040504020204" pitchFamily="49" charset="0"/>
              </a:rPr>
              <a:t>removedData</a:t>
            </a:r>
            <a:r>
              <a:rPr lang="en-US" altLang="en-US" sz="18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}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7475533" y="1763002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26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7504108" y="1720140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1" name="Text Box 6"/>
          <p:cNvSpPr txBox="1">
            <a:spLocks noChangeArrowheads="1"/>
          </p:cNvSpPr>
          <p:nvPr/>
        </p:nvSpPr>
        <p:spPr bwMode="auto">
          <a:xfrm>
            <a:off x="7050083" y="2453565"/>
            <a:ext cx="552450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7091358" y="2410702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3" name="Text Box 8"/>
          <p:cNvSpPr txBox="1">
            <a:spLocks noChangeArrowheads="1"/>
          </p:cNvSpPr>
          <p:nvPr/>
        </p:nvSpPr>
        <p:spPr bwMode="auto">
          <a:xfrm>
            <a:off x="7981945" y="2458327"/>
            <a:ext cx="554038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45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8015283" y="2410702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5" name="Text Box 10"/>
          <p:cNvSpPr txBox="1">
            <a:spLocks noChangeArrowheads="1"/>
          </p:cNvSpPr>
          <p:nvPr/>
        </p:nvSpPr>
        <p:spPr bwMode="auto">
          <a:xfrm>
            <a:off x="8269283" y="3528302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35</a:t>
            </a:r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8297858" y="3485440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7" name="Line 12"/>
          <p:cNvSpPr>
            <a:spLocks noChangeShapeType="1"/>
          </p:cNvSpPr>
          <p:nvPr/>
        </p:nvSpPr>
        <p:spPr bwMode="auto">
          <a:xfrm flipH="1">
            <a:off x="7332658" y="2118602"/>
            <a:ext cx="265112" cy="296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8" name="Line 13"/>
          <p:cNvSpPr>
            <a:spLocks noChangeShapeType="1"/>
          </p:cNvSpPr>
          <p:nvPr/>
        </p:nvSpPr>
        <p:spPr bwMode="auto">
          <a:xfrm>
            <a:off x="7910508" y="2112252"/>
            <a:ext cx="341312" cy="298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9" name="Line 14"/>
          <p:cNvSpPr>
            <a:spLocks noChangeShapeType="1"/>
          </p:cNvSpPr>
          <p:nvPr/>
        </p:nvSpPr>
        <p:spPr bwMode="auto">
          <a:xfrm>
            <a:off x="8023220" y="3383840"/>
            <a:ext cx="306388" cy="219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" name="Line 15"/>
          <p:cNvSpPr>
            <a:spLocks noChangeShapeType="1"/>
          </p:cNvSpPr>
          <p:nvPr/>
        </p:nvSpPr>
        <p:spPr bwMode="auto">
          <a:xfrm flipH="1">
            <a:off x="7931145" y="2845677"/>
            <a:ext cx="236538" cy="25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" name="Oval 18"/>
          <p:cNvSpPr>
            <a:spLocks noChangeArrowheads="1"/>
          </p:cNvSpPr>
          <p:nvPr/>
        </p:nvSpPr>
        <p:spPr bwMode="auto">
          <a:xfrm>
            <a:off x="7562845" y="3082215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" name="Text Box 19"/>
          <p:cNvSpPr txBox="1">
            <a:spLocks noChangeArrowheads="1"/>
          </p:cNvSpPr>
          <p:nvPr/>
        </p:nvSpPr>
        <p:spPr bwMode="auto">
          <a:xfrm>
            <a:off x="7531095" y="3123490"/>
            <a:ext cx="552450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30</a:t>
            </a: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7367093" y="697849"/>
            <a:ext cx="554038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50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4" name="Oval 9"/>
          <p:cNvSpPr>
            <a:spLocks noChangeArrowheads="1"/>
          </p:cNvSpPr>
          <p:nvPr/>
        </p:nvSpPr>
        <p:spPr bwMode="auto">
          <a:xfrm>
            <a:off x="7400431" y="650224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5" name="Line 14"/>
          <p:cNvSpPr>
            <a:spLocks noChangeShapeType="1"/>
          </p:cNvSpPr>
          <p:nvPr/>
        </p:nvSpPr>
        <p:spPr bwMode="auto">
          <a:xfrm>
            <a:off x="7271736" y="1539280"/>
            <a:ext cx="306388" cy="219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6" name="Line 15"/>
          <p:cNvSpPr>
            <a:spLocks noChangeShapeType="1"/>
          </p:cNvSpPr>
          <p:nvPr/>
        </p:nvSpPr>
        <p:spPr bwMode="auto">
          <a:xfrm flipH="1">
            <a:off x="7215239" y="1029089"/>
            <a:ext cx="249783" cy="25570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7" name="Oval 18"/>
          <p:cNvSpPr>
            <a:spLocks noChangeArrowheads="1"/>
          </p:cNvSpPr>
          <p:nvPr/>
        </p:nvSpPr>
        <p:spPr bwMode="auto">
          <a:xfrm>
            <a:off x="6811361" y="1237655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8" name="Text Box 19"/>
          <p:cNvSpPr txBox="1">
            <a:spLocks noChangeArrowheads="1"/>
          </p:cNvSpPr>
          <p:nvPr/>
        </p:nvSpPr>
        <p:spPr bwMode="auto">
          <a:xfrm>
            <a:off x="6779611" y="1278930"/>
            <a:ext cx="552450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15</a:t>
            </a: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078148" y="388227"/>
            <a:ext cx="1226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delete 26:</a:t>
            </a: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8055961" y="1207106"/>
            <a:ext cx="5889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trav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 flipH="1">
            <a:off x="7849423" y="574897"/>
            <a:ext cx="576526" cy="167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H="1">
            <a:off x="7304798" y="1439152"/>
            <a:ext cx="751163" cy="740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>
            <a:off x="8351617" y="231946"/>
            <a:ext cx="774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parent</a:t>
            </a:r>
          </a:p>
        </p:txBody>
      </p:sp>
    </p:spTree>
    <p:extLst>
      <p:ext uri="{BB962C8B-B14F-4D97-AF65-F5344CB8AC3E}">
        <p14:creationId xmlns:p14="http://schemas.microsoft.com/office/powerpoint/2010/main" val="27788327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pPr algn="l"/>
            <a:r>
              <a:rPr lang="en-US" altLang="en-US" dirty="0"/>
              <a:t>Implementing Deletion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public </a:t>
            </a:r>
            <a:r>
              <a:rPr lang="en-US" altLang="en-US" sz="1800" dirty="0" err="1">
                <a:latin typeface="Lucida Console" panose="020B0609040504020204" pitchFamily="49" charset="0"/>
              </a:rPr>
              <a:t>LLList</a:t>
            </a:r>
            <a:r>
              <a:rPr lang="en-US" altLang="en-US" sz="1800" dirty="0">
                <a:latin typeface="Lucida Console" panose="020B0609040504020204" pitchFamily="49" charset="0"/>
              </a:rPr>
              <a:t> delete(</a:t>
            </a:r>
            <a:r>
              <a:rPr lang="en-US" altLang="en-US" sz="1800" dirty="0" err="1">
                <a:latin typeface="Lucida Console" panose="020B0609040504020204" pitchFamily="49" charset="0"/>
              </a:rPr>
              <a:t>int</a:t>
            </a:r>
            <a:r>
              <a:rPr lang="en-US" altLang="en-US" sz="1800" dirty="0">
                <a:latin typeface="Lucida Console" panose="020B0609040504020204" pitchFamily="49" charset="0"/>
              </a:rPr>
              <a:t> key)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// Find the node and its parent.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Node parent = null;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Node </a:t>
            </a:r>
            <a:r>
              <a:rPr lang="en-US" altLang="en-US" sz="1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trav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= root;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while (</a:t>
            </a:r>
            <a:r>
              <a:rPr lang="en-US" altLang="en-US" sz="1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trav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!= null </a:t>
            </a:r>
            <a:r>
              <a:rPr lang="en-US" altLang="en-US" sz="18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&amp;&amp; </a:t>
            </a:r>
            <a:r>
              <a:rPr lang="en-US" altLang="en-US" sz="18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trav.key</a:t>
            </a:r>
            <a:r>
              <a:rPr lang="en-US" altLang="en-US" sz="18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!= key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parent = </a:t>
            </a:r>
            <a:r>
              <a:rPr lang="en-US" altLang="en-US" sz="1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trav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if (key &lt; </a:t>
            </a:r>
            <a:r>
              <a:rPr lang="en-US" altLang="en-US" sz="1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trav.key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  </a:t>
            </a:r>
            <a:r>
              <a:rPr lang="en-US" altLang="en-US" sz="1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trav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= </a:t>
            </a:r>
            <a:r>
              <a:rPr lang="en-US" altLang="en-US" sz="1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trav.left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} else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  </a:t>
            </a:r>
            <a:r>
              <a:rPr lang="en-US" altLang="en-US" sz="1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trav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= </a:t>
            </a:r>
            <a:r>
              <a:rPr lang="en-US" altLang="en-US" sz="1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trav.right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}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}</a:t>
            </a:r>
          </a:p>
          <a:p>
            <a:pPr>
              <a:lnSpc>
                <a:spcPct val="50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en-US" sz="1800" dirty="0"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// Delete the node (if any) and return the removed items.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if (</a:t>
            </a:r>
            <a:r>
              <a:rPr lang="en-US" altLang="en-US" sz="1800" dirty="0" err="1">
                <a:latin typeface="Lucida Console" panose="020B0609040504020204" pitchFamily="49" charset="0"/>
              </a:rPr>
              <a:t>trav</a:t>
            </a:r>
            <a:r>
              <a:rPr lang="en-US" altLang="en-US" sz="1800" dirty="0">
                <a:latin typeface="Lucida Console" panose="020B0609040504020204" pitchFamily="49" charset="0"/>
              </a:rPr>
              <a:t> == null) {   // no such key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    return null;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} else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    </a:t>
            </a:r>
            <a:r>
              <a:rPr lang="en-US" altLang="en-US" sz="1800" dirty="0" err="1">
                <a:latin typeface="Lucida Console" panose="020B0609040504020204" pitchFamily="49" charset="0"/>
              </a:rPr>
              <a:t>LLList</a:t>
            </a:r>
            <a:r>
              <a:rPr lang="en-US" altLang="en-US" sz="1800" dirty="0">
                <a:latin typeface="Lucida Console" panose="020B0609040504020204" pitchFamily="49" charset="0"/>
              </a:rPr>
              <a:t> </a:t>
            </a:r>
            <a:r>
              <a:rPr lang="en-US" altLang="en-US" sz="1800" dirty="0" err="1">
                <a:latin typeface="Lucida Console" panose="020B0609040504020204" pitchFamily="49" charset="0"/>
              </a:rPr>
              <a:t>removedData</a:t>
            </a:r>
            <a:r>
              <a:rPr lang="en-US" altLang="en-US" sz="1800" dirty="0">
                <a:latin typeface="Lucida Console" panose="020B0609040504020204" pitchFamily="49" charset="0"/>
              </a:rPr>
              <a:t> = </a:t>
            </a:r>
            <a:r>
              <a:rPr lang="en-US" altLang="en-US" sz="1800" dirty="0" err="1">
                <a:latin typeface="Lucida Console" panose="020B0609040504020204" pitchFamily="49" charset="0"/>
              </a:rPr>
              <a:t>trav.data</a:t>
            </a:r>
            <a:r>
              <a:rPr lang="en-US" altLang="en-US" sz="18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deleteNode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trav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, parent);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800" dirty="0">
                <a:latin typeface="Lucida Console" panose="020B0609040504020204" pitchFamily="49" charset="0"/>
              </a:rPr>
              <a:t>       return </a:t>
            </a:r>
            <a:r>
              <a:rPr lang="en-US" altLang="en-US" sz="1800" dirty="0" err="1">
                <a:latin typeface="Lucida Console" panose="020B0609040504020204" pitchFamily="49" charset="0"/>
              </a:rPr>
              <a:t>removedData</a:t>
            </a:r>
            <a:r>
              <a:rPr lang="en-US" altLang="en-US" sz="18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}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7475533" y="1763002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26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7504108" y="1720140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1" name="Text Box 6"/>
          <p:cNvSpPr txBox="1">
            <a:spLocks noChangeArrowheads="1"/>
          </p:cNvSpPr>
          <p:nvPr/>
        </p:nvSpPr>
        <p:spPr bwMode="auto">
          <a:xfrm>
            <a:off x="7050083" y="2453565"/>
            <a:ext cx="552450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7091358" y="2410702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3" name="Text Box 8"/>
          <p:cNvSpPr txBox="1">
            <a:spLocks noChangeArrowheads="1"/>
          </p:cNvSpPr>
          <p:nvPr/>
        </p:nvSpPr>
        <p:spPr bwMode="auto">
          <a:xfrm>
            <a:off x="7981945" y="2458327"/>
            <a:ext cx="554038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45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8015283" y="2410702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5" name="Text Box 10"/>
          <p:cNvSpPr txBox="1">
            <a:spLocks noChangeArrowheads="1"/>
          </p:cNvSpPr>
          <p:nvPr/>
        </p:nvSpPr>
        <p:spPr bwMode="auto">
          <a:xfrm>
            <a:off x="8269283" y="3528302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35</a:t>
            </a:r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8297858" y="3485440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7" name="Line 12"/>
          <p:cNvSpPr>
            <a:spLocks noChangeShapeType="1"/>
          </p:cNvSpPr>
          <p:nvPr/>
        </p:nvSpPr>
        <p:spPr bwMode="auto">
          <a:xfrm flipH="1">
            <a:off x="7332658" y="2118602"/>
            <a:ext cx="265112" cy="296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8" name="Line 13"/>
          <p:cNvSpPr>
            <a:spLocks noChangeShapeType="1"/>
          </p:cNvSpPr>
          <p:nvPr/>
        </p:nvSpPr>
        <p:spPr bwMode="auto">
          <a:xfrm>
            <a:off x="7910508" y="2112252"/>
            <a:ext cx="341312" cy="298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9" name="Line 14"/>
          <p:cNvSpPr>
            <a:spLocks noChangeShapeType="1"/>
          </p:cNvSpPr>
          <p:nvPr/>
        </p:nvSpPr>
        <p:spPr bwMode="auto">
          <a:xfrm>
            <a:off x="8023220" y="3383840"/>
            <a:ext cx="306388" cy="219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" name="Line 15"/>
          <p:cNvSpPr>
            <a:spLocks noChangeShapeType="1"/>
          </p:cNvSpPr>
          <p:nvPr/>
        </p:nvSpPr>
        <p:spPr bwMode="auto">
          <a:xfrm flipH="1">
            <a:off x="7931145" y="2845677"/>
            <a:ext cx="236538" cy="25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" name="Oval 18"/>
          <p:cNvSpPr>
            <a:spLocks noChangeArrowheads="1"/>
          </p:cNvSpPr>
          <p:nvPr/>
        </p:nvSpPr>
        <p:spPr bwMode="auto">
          <a:xfrm>
            <a:off x="7562845" y="3082215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" name="Text Box 19"/>
          <p:cNvSpPr txBox="1">
            <a:spLocks noChangeArrowheads="1"/>
          </p:cNvSpPr>
          <p:nvPr/>
        </p:nvSpPr>
        <p:spPr bwMode="auto">
          <a:xfrm>
            <a:off x="7531095" y="3123490"/>
            <a:ext cx="552450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30</a:t>
            </a: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7367093" y="697849"/>
            <a:ext cx="554038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50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4" name="Oval 9"/>
          <p:cNvSpPr>
            <a:spLocks noChangeArrowheads="1"/>
          </p:cNvSpPr>
          <p:nvPr/>
        </p:nvSpPr>
        <p:spPr bwMode="auto">
          <a:xfrm>
            <a:off x="7400431" y="650224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5" name="Line 14"/>
          <p:cNvSpPr>
            <a:spLocks noChangeShapeType="1"/>
          </p:cNvSpPr>
          <p:nvPr/>
        </p:nvSpPr>
        <p:spPr bwMode="auto">
          <a:xfrm>
            <a:off x="7271736" y="1539280"/>
            <a:ext cx="306388" cy="219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6" name="Line 15"/>
          <p:cNvSpPr>
            <a:spLocks noChangeShapeType="1"/>
          </p:cNvSpPr>
          <p:nvPr/>
        </p:nvSpPr>
        <p:spPr bwMode="auto">
          <a:xfrm flipH="1">
            <a:off x="7215239" y="1029089"/>
            <a:ext cx="249783" cy="25570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7" name="Oval 18"/>
          <p:cNvSpPr>
            <a:spLocks noChangeArrowheads="1"/>
          </p:cNvSpPr>
          <p:nvPr/>
        </p:nvSpPr>
        <p:spPr bwMode="auto">
          <a:xfrm>
            <a:off x="6811361" y="1237655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8" name="Text Box 19"/>
          <p:cNvSpPr txBox="1">
            <a:spLocks noChangeArrowheads="1"/>
          </p:cNvSpPr>
          <p:nvPr/>
        </p:nvSpPr>
        <p:spPr bwMode="auto">
          <a:xfrm>
            <a:off x="6779611" y="1278930"/>
            <a:ext cx="552450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15</a:t>
            </a: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078148" y="388227"/>
            <a:ext cx="1226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delete 26:</a:t>
            </a: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8055961" y="1207106"/>
            <a:ext cx="5889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trav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 flipH="1">
            <a:off x="7292374" y="1216024"/>
            <a:ext cx="576526" cy="167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H="1">
            <a:off x="7304798" y="1439152"/>
            <a:ext cx="751163" cy="740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>
            <a:off x="7794568" y="873073"/>
            <a:ext cx="774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parent</a:t>
            </a:r>
          </a:p>
        </p:txBody>
      </p:sp>
    </p:spTree>
    <p:extLst>
      <p:ext uri="{BB962C8B-B14F-4D97-AF65-F5344CB8AC3E}">
        <p14:creationId xmlns:p14="http://schemas.microsoft.com/office/powerpoint/2010/main" val="1338282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 dirty="0"/>
              <a:t>Recall: Searching for an Item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/>
              <a:t>Algorithm for searching for an item with a key </a:t>
            </a:r>
            <a:r>
              <a:rPr lang="en-US" altLang="en-US" i="1"/>
              <a:t>k</a:t>
            </a:r>
            <a:r>
              <a:rPr lang="en-US" altLang="en-US"/>
              <a:t>:</a:t>
            </a:r>
          </a:p>
          <a:p>
            <a:pPr lvl="1">
              <a:buFontTx/>
              <a:buNone/>
            </a:pPr>
            <a:r>
              <a:rPr lang="en-US" altLang="en-US"/>
              <a:t>  if </a:t>
            </a:r>
            <a:r>
              <a:rPr lang="en-US" altLang="en-US" i="1"/>
              <a:t>k</a:t>
            </a:r>
            <a:r>
              <a:rPr lang="en-US" altLang="en-US"/>
              <a:t> == the root node’s key, you’re done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/>
              <a:t>  else if </a:t>
            </a:r>
            <a:r>
              <a:rPr lang="en-US" altLang="en-US" i="1"/>
              <a:t>k</a:t>
            </a:r>
            <a:r>
              <a:rPr lang="en-US" altLang="en-US"/>
              <a:t> &lt; the root node’s key, search the left subtree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/>
              <a:t>  else search the right subtree</a:t>
            </a:r>
          </a:p>
          <a:p>
            <a:pPr>
              <a:spcBef>
                <a:spcPts val="2400"/>
              </a:spcBef>
              <a:buFontTx/>
              <a:buChar char="•"/>
            </a:pPr>
            <a:r>
              <a:rPr lang="en-US" altLang="en-US"/>
              <a:t>Example: search for 7</a:t>
            </a:r>
          </a:p>
        </p:txBody>
      </p:sp>
      <p:sp>
        <p:nvSpPr>
          <p:cNvPr id="167940" name="Text Box 4"/>
          <p:cNvSpPr txBox="1">
            <a:spLocks noChangeArrowheads="1"/>
          </p:cNvSpPr>
          <p:nvPr/>
        </p:nvSpPr>
        <p:spPr bwMode="auto">
          <a:xfrm>
            <a:off x="4298950" y="3509963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26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67941" name="Oval 5"/>
          <p:cNvSpPr>
            <a:spLocks noChangeArrowheads="1"/>
          </p:cNvSpPr>
          <p:nvPr/>
        </p:nvSpPr>
        <p:spPr bwMode="auto">
          <a:xfrm>
            <a:off x="4327525" y="3481388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67942" name="Text Box 6"/>
          <p:cNvSpPr txBox="1">
            <a:spLocks noChangeArrowheads="1"/>
          </p:cNvSpPr>
          <p:nvPr/>
        </p:nvSpPr>
        <p:spPr bwMode="auto">
          <a:xfrm>
            <a:off x="3873500" y="4214813"/>
            <a:ext cx="552450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67943" name="Oval 7"/>
          <p:cNvSpPr>
            <a:spLocks noChangeArrowheads="1"/>
          </p:cNvSpPr>
          <p:nvPr/>
        </p:nvSpPr>
        <p:spPr bwMode="auto">
          <a:xfrm>
            <a:off x="3914775" y="4186238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67944" name="Text Box 8"/>
          <p:cNvSpPr txBox="1">
            <a:spLocks noChangeArrowheads="1"/>
          </p:cNvSpPr>
          <p:nvPr/>
        </p:nvSpPr>
        <p:spPr bwMode="auto">
          <a:xfrm>
            <a:off x="4805363" y="4219575"/>
            <a:ext cx="554037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67945" name="Oval 9"/>
          <p:cNvSpPr>
            <a:spLocks noChangeArrowheads="1"/>
          </p:cNvSpPr>
          <p:nvPr/>
        </p:nvSpPr>
        <p:spPr bwMode="auto">
          <a:xfrm>
            <a:off x="4838700" y="4171950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67946" name="Text Box 10"/>
          <p:cNvSpPr txBox="1">
            <a:spLocks noChangeArrowheads="1"/>
          </p:cNvSpPr>
          <p:nvPr/>
        </p:nvSpPr>
        <p:spPr bwMode="auto">
          <a:xfrm>
            <a:off x="3489325" y="4932363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67947" name="Oval 11"/>
          <p:cNvSpPr>
            <a:spLocks noChangeArrowheads="1"/>
          </p:cNvSpPr>
          <p:nvPr/>
        </p:nvSpPr>
        <p:spPr bwMode="auto">
          <a:xfrm>
            <a:off x="3517900" y="4903788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67948" name="Text Box 12"/>
          <p:cNvSpPr txBox="1">
            <a:spLocks noChangeArrowheads="1"/>
          </p:cNvSpPr>
          <p:nvPr/>
        </p:nvSpPr>
        <p:spPr bwMode="auto">
          <a:xfrm>
            <a:off x="4270375" y="4946650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67949" name="Oval 13"/>
          <p:cNvSpPr>
            <a:spLocks noChangeArrowheads="1"/>
          </p:cNvSpPr>
          <p:nvPr/>
        </p:nvSpPr>
        <p:spPr bwMode="auto">
          <a:xfrm>
            <a:off x="4313238" y="4903788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67950" name="Text Box 14"/>
          <p:cNvSpPr txBox="1">
            <a:spLocks noChangeArrowheads="1"/>
          </p:cNvSpPr>
          <p:nvPr/>
        </p:nvSpPr>
        <p:spPr bwMode="auto">
          <a:xfrm>
            <a:off x="5335588" y="4946650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38</a:t>
            </a:r>
          </a:p>
        </p:txBody>
      </p:sp>
      <p:sp>
        <p:nvSpPr>
          <p:cNvPr id="167951" name="Oval 15"/>
          <p:cNvSpPr>
            <a:spLocks noChangeArrowheads="1"/>
          </p:cNvSpPr>
          <p:nvPr/>
        </p:nvSpPr>
        <p:spPr bwMode="auto">
          <a:xfrm>
            <a:off x="5364163" y="4903788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67952" name="Text Box 16"/>
          <p:cNvSpPr txBox="1">
            <a:spLocks noChangeArrowheads="1"/>
          </p:cNvSpPr>
          <p:nvPr/>
        </p:nvSpPr>
        <p:spPr bwMode="auto">
          <a:xfrm>
            <a:off x="3929063" y="5665788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67953" name="Oval 17"/>
          <p:cNvSpPr>
            <a:spLocks noChangeArrowheads="1"/>
          </p:cNvSpPr>
          <p:nvPr/>
        </p:nvSpPr>
        <p:spPr bwMode="auto">
          <a:xfrm>
            <a:off x="3943350" y="5622925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67954" name="Line 18"/>
          <p:cNvSpPr>
            <a:spLocks noChangeShapeType="1"/>
          </p:cNvSpPr>
          <p:nvPr/>
        </p:nvSpPr>
        <p:spPr bwMode="auto">
          <a:xfrm flipH="1">
            <a:off x="4156075" y="3894138"/>
            <a:ext cx="265113" cy="296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67955" name="Line 19"/>
          <p:cNvSpPr>
            <a:spLocks noChangeShapeType="1"/>
          </p:cNvSpPr>
          <p:nvPr/>
        </p:nvSpPr>
        <p:spPr bwMode="auto">
          <a:xfrm>
            <a:off x="4733925" y="3873500"/>
            <a:ext cx="341313" cy="298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67956" name="Line 20"/>
          <p:cNvSpPr>
            <a:spLocks noChangeShapeType="1"/>
          </p:cNvSpPr>
          <p:nvPr/>
        </p:nvSpPr>
        <p:spPr bwMode="auto">
          <a:xfrm flipH="1">
            <a:off x="3759200" y="4583113"/>
            <a:ext cx="227013" cy="325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67957" name="Line 21"/>
          <p:cNvSpPr>
            <a:spLocks noChangeShapeType="1"/>
          </p:cNvSpPr>
          <p:nvPr/>
        </p:nvSpPr>
        <p:spPr bwMode="auto">
          <a:xfrm>
            <a:off x="4318000" y="4583113"/>
            <a:ext cx="227013" cy="325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67958" name="Line 22"/>
          <p:cNvSpPr>
            <a:spLocks noChangeShapeType="1"/>
          </p:cNvSpPr>
          <p:nvPr/>
        </p:nvSpPr>
        <p:spPr bwMode="auto">
          <a:xfrm>
            <a:off x="5226050" y="4573588"/>
            <a:ext cx="379413" cy="334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67959" name="Line 23"/>
          <p:cNvSpPr>
            <a:spLocks noChangeShapeType="1"/>
          </p:cNvSpPr>
          <p:nvPr/>
        </p:nvSpPr>
        <p:spPr bwMode="auto">
          <a:xfrm>
            <a:off x="3919538" y="5302250"/>
            <a:ext cx="265112" cy="325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67960" name="Line 24"/>
          <p:cNvSpPr>
            <a:spLocks noChangeShapeType="1"/>
          </p:cNvSpPr>
          <p:nvPr/>
        </p:nvSpPr>
        <p:spPr bwMode="auto">
          <a:xfrm flipH="1">
            <a:off x="3995738" y="3795713"/>
            <a:ext cx="22860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67961" name="Line 25"/>
          <p:cNvSpPr>
            <a:spLocks noChangeShapeType="1"/>
          </p:cNvSpPr>
          <p:nvPr/>
        </p:nvSpPr>
        <p:spPr bwMode="auto">
          <a:xfrm flipH="1">
            <a:off x="3563938" y="4521200"/>
            <a:ext cx="228600" cy="282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67962" name="Line 26"/>
          <p:cNvSpPr>
            <a:spLocks noChangeShapeType="1"/>
          </p:cNvSpPr>
          <p:nvPr/>
        </p:nvSpPr>
        <p:spPr bwMode="auto">
          <a:xfrm>
            <a:off x="4070350" y="5276850"/>
            <a:ext cx="192088" cy="239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67963" name="Oval 27"/>
          <p:cNvSpPr>
            <a:spLocks noChangeArrowheads="1"/>
          </p:cNvSpPr>
          <p:nvPr/>
        </p:nvSpPr>
        <p:spPr bwMode="auto">
          <a:xfrm>
            <a:off x="3948113" y="5610225"/>
            <a:ext cx="469900" cy="469900"/>
          </a:xfrm>
          <a:prstGeom prst="ellipse">
            <a:avLst/>
          </a:prstGeom>
          <a:noFill/>
          <a:ln w="38100" algn="ctr">
            <a:solidFill>
              <a:srgbClr val="CC0099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87408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pPr algn="l"/>
            <a:r>
              <a:rPr lang="en-US" altLang="en-US" dirty="0"/>
              <a:t>Implementing Deletion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public </a:t>
            </a:r>
            <a:r>
              <a:rPr lang="en-US" altLang="en-US" sz="1800" dirty="0" err="1">
                <a:latin typeface="Lucida Console" panose="020B0609040504020204" pitchFamily="49" charset="0"/>
              </a:rPr>
              <a:t>LLList</a:t>
            </a:r>
            <a:r>
              <a:rPr lang="en-US" altLang="en-US" sz="1800" dirty="0">
                <a:latin typeface="Lucida Console" panose="020B0609040504020204" pitchFamily="49" charset="0"/>
              </a:rPr>
              <a:t> delete(</a:t>
            </a:r>
            <a:r>
              <a:rPr lang="en-US" altLang="en-US" sz="1800" dirty="0" err="1">
                <a:latin typeface="Lucida Console" panose="020B0609040504020204" pitchFamily="49" charset="0"/>
              </a:rPr>
              <a:t>int</a:t>
            </a:r>
            <a:r>
              <a:rPr lang="en-US" altLang="en-US" sz="1800" dirty="0">
                <a:latin typeface="Lucida Console" panose="020B0609040504020204" pitchFamily="49" charset="0"/>
              </a:rPr>
              <a:t> key)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// Find the node and its parent.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Node parent = null;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Node </a:t>
            </a:r>
            <a:r>
              <a:rPr lang="en-US" altLang="en-US" sz="1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trav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= root;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while (</a:t>
            </a:r>
            <a:r>
              <a:rPr lang="en-US" altLang="en-US" sz="1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trav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!= null </a:t>
            </a:r>
            <a:r>
              <a:rPr lang="en-US" altLang="en-US" sz="18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&amp;&amp; </a:t>
            </a:r>
            <a:r>
              <a:rPr lang="en-US" altLang="en-US" sz="18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trav.key</a:t>
            </a:r>
            <a:r>
              <a:rPr lang="en-US" altLang="en-US" sz="18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!= key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parent = </a:t>
            </a:r>
            <a:r>
              <a:rPr lang="en-US" altLang="en-US" sz="1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trav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if (key &lt; </a:t>
            </a:r>
            <a:r>
              <a:rPr lang="en-US" altLang="en-US" sz="1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trav.key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  </a:t>
            </a:r>
            <a:r>
              <a:rPr lang="en-US" altLang="en-US" sz="1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trav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= </a:t>
            </a:r>
            <a:r>
              <a:rPr lang="en-US" altLang="en-US" sz="1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trav.left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} else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  </a:t>
            </a:r>
            <a:r>
              <a:rPr lang="en-US" altLang="en-US" sz="1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trav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= </a:t>
            </a:r>
            <a:r>
              <a:rPr lang="en-US" altLang="en-US" sz="1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trav.right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}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}</a:t>
            </a:r>
          </a:p>
          <a:p>
            <a:pPr>
              <a:lnSpc>
                <a:spcPct val="50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en-US" sz="1800" dirty="0"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// Delete the node (if any) and return the removed items.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if (</a:t>
            </a:r>
            <a:r>
              <a:rPr lang="en-US" altLang="en-US" sz="1800" dirty="0" err="1">
                <a:latin typeface="Lucida Console" panose="020B0609040504020204" pitchFamily="49" charset="0"/>
              </a:rPr>
              <a:t>trav</a:t>
            </a:r>
            <a:r>
              <a:rPr lang="en-US" altLang="en-US" sz="1800" dirty="0">
                <a:latin typeface="Lucida Console" panose="020B0609040504020204" pitchFamily="49" charset="0"/>
              </a:rPr>
              <a:t> == null) {   // no such key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    return null;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} else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    </a:t>
            </a:r>
            <a:r>
              <a:rPr lang="en-US" altLang="en-US" sz="1800" dirty="0" err="1">
                <a:latin typeface="Lucida Console" panose="020B0609040504020204" pitchFamily="49" charset="0"/>
              </a:rPr>
              <a:t>LLList</a:t>
            </a:r>
            <a:r>
              <a:rPr lang="en-US" altLang="en-US" sz="1800" dirty="0">
                <a:latin typeface="Lucida Console" panose="020B0609040504020204" pitchFamily="49" charset="0"/>
              </a:rPr>
              <a:t> </a:t>
            </a:r>
            <a:r>
              <a:rPr lang="en-US" altLang="en-US" sz="1800" dirty="0" err="1">
                <a:latin typeface="Lucida Console" panose="020B0609040504020204" pitchFamily="49" charset="0"/>
              </a:rPr>
              <a:t>removedData</a:t>
            </a:r>
            <a:r>
              <a:rPr lang="en-US" altLang="en-US" sz="1800" dirty="0">
                <a:latin typeface="Lucida Console" panose="020B0609040504020204" pitchFamily="49" charset="0"/>
              </a:rPr>
              <a:t> = </a:t>
            </a:r>
            <a:r>
              <a:rPr lang="en-US" altLang="en-US" sz="1800" dirty="0" err="1">
                <a:latin typeface="Lucida Console" panose="020B0609040504020204" pitchFamily="49" charset="0"/>
              </a:rPr>
              <a:t>trav.data</a:t>
            </a:r>
            <a:r>
              <a:rPr lang="en-US" altLang="en-US" sz="18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deleteNode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trav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, parent);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800" dirty="0">
                <a:latin typeface="Lucida Console" panose="020B0609040504020204" pitchFamily="49" charset="0"/>
              </a:rPr>
              <a:t>       return </a:t>
            </a:r>
            <a:r>
              <a:rPr lang="en-US" altLang="en-US" sz="1800" dirty="0" err="1">
                <a:latin typeface="Lucida Console" panose="020B0609040504020204" pitchFamily="49" charset="0"/>
              </a:rPr>
              <a:t>removedData</a:t>
            </a:r>
            <a:r>
              <a:rPr lang="en-US" altLang="en-US" sz="18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}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7475533" y="1763002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26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7504108" y="1720140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1" name="Text Box 6"/>
          <p:cNvSpPr txBox="1">
            <a:spLocks noChangeArrowheads="1"/>
          </p:cNvSpPr>
          <p:nvPr/>
        </p:nvSpPr>
        <p:spPr bwMode="auto">
          <a:xfrm>
            <a:off x="7050083" y="2453565"/>
            <a:ext cx="552450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7091358" y="2410702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3" name="Text Box 8"/>
          <p:cNvSpPr txBox="1">
            <a:spLocks noChangeArrowheads="1"/>
          </p:cNvSpPr>
          <p:nvPr/>
        </p:nvSpPr>
        <p:spPr bwMode="auto">
          <a:xfrm>
            <a:off x="7981945" y="2458327"/>
            <a:ext cx="554038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45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8015283" y="2410702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5" name="Text Box 10"/>
          <p:cNvSpPr txBox="1">
            <a:spLocks noChangeArrowheads="1"/>
          </p:cNvSpPr>
          <p:nvPr/>
        </p:nvSpPr>
        <p:spPr bwMode="auto">
          <a:xfrm>
            <a:off x="8269283" y="3528302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35</a:t>
            </a:r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8297858" y="3485440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7" name="Line 12"/>
          <p:cNvSpPr>
            <a:spLocks noChangeShapeType="1"/>
          </p:cNvSpPr>
          <p:nvPr/>
        </p:nvSpPr>
        <p:spPr bwMode="auto">
          <a:xfrm flipH="1">
            <a:off x="7332658" y="2118602"/>
            <a:ext cx="265112" cy="296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8" name="Line 13"/>
          <p:cNvSpPr>
            <a:spLocks noChangeShapeType="1"/>
          </p:cNvSpPr>
          <p:nvPr/>
        </p:nvSpPr>
        <p:spPr bwMode="auto">
          <a:xfrm>
            <a:off x="7910508" y="2112252"/>
            <a:ext cx="341312" cy="298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9" name="Line 14"/>
          <p:cNvSpPr>
            <a:spLocks noChangeShapeType="1"/>
          </p:cNvSpPr>
          <p:nvPr/>
        </p:nvSpPr>
        <p:spPr bwMode="auto">
          <a:xfrm>
            <a:off x="8023220" y="3383840"/>
            <a:ext cx="306388" cy="219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" name="Line 15"/>
          <p:cNvSpPr>
            <a:spLocks noChangeShapeType="1"/>
          </p:cNvSpPr>
          <p:nvPr/>
        </p:nvSpPr>
        <p:spPr bwMode="auto">
          <a:xfrm flipH="1">
            <a:off x="7931145" y="2845677"/>
            <a:ext cx="236538" cy="25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" name="Oval 18"/>
          <p:cNvSpPr>
            <a:spLocks noChangeArrowheads="1"/>
          </p:cNvSpPr>
          <p:nvPr/>
        </p:nvSpPr>
        <p:spPr bwMode="auto">
          <a:xfrm>
            <a:off x="7562845" y="3082215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" name="Text Box 19"/>
          <p:cNvSpPr txBox="1">
            <a:spLocks noChangeArrowheads="1"/>
          </p:cNvSpPr>
          <p:nvPr/>
        </p:nvSpPr>
        <p:spPr bwMode="auto">
          <a:xfrm>
            <a:off x="7531095" y="3123490"/>
            <a:ext cx="552450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30</a:t>
            </a: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7367093" y="697849"/>
            <a:ext cx="554038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50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4" name="Oval 9"/>
          <p:cNvSpPr>
            <a:spLocks noChangeArrowheads="1"/>
          </p:cNvSpPr>
          <p:nvPr/>
        </p:nvSpPr>
        <p:spPr bwMode="auto">
          <a:xfrm>
            <a:off x="7400431" y="650224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5" name="Line 14"/>
          <p:cNvSpPr>
            <a:spLocks noChangeShapeType="1"/>
          </p:cNvSpPr>
          <p:nvPr/>
        </p:nvSpPr>
        <p:spPr bwMode="auto">
          <a:xfrm>
            <a:off x="7271736" y="1539280"/>
            <a:ext cx="306388" cy="219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6" name="Line 15"/>
          <p:cNvSpPr>
            <a:spLocks noChangeShapeType="1"/>
          </p:cNvSpPr>
          <p:nvPr/>
        </p:nvSpPr>
        <p:spPr bwMode="auto">
          <a:xfrm flipH="1">
            <a:off x="7215239" y="1029089"/>
            <a:ext cx="249783" cy="25570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7" name="Oval 18"/>
          <p:cNvSpPr>
            <a:spLocks noChangeArrowheads="1"/>
          </p:cNvSpPr>
          <p:nvPr/>
        </p:nvSpPr>
        <p:spPr bwMode="auto">
          <a:xfrm>
            <a:off x="6811361" y="1237655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8" name="Text Box 19"/>
          <p:cNvSpPr txBox="1">
            <a:spLocks noChangeArrowheads="1"/>
          </p:cNvSpPr>
          <p:nvPr/>
        </p:nvSpPr>
        <p:spPr bwMode="auto">
          <a:xfrm>
            <a:off x="6779611" y="1278930"/>
            <a:ext cx="552450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15</a:t>
            </a: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078148" y="388227"/>
            <a:ext cx="1226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delete 26:</a:t>
            </a: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8055961" y="1175576"/>
            <a:ext cx="5889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trav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 flipH="1">
            <a:off x="7292374" y="1216024"/>
            <a:ext cx="576526" cy="167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H="1">
            <a:off x="7959124" y="1513713"/>
            <a:ext cx="24765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>
            <a:off x="7794568" y="873073"/>
            <a:ext cx="774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parent</a:t>
            </a:r>
          </a:p>
        </p:txBody>
      </p:sp>
    </p:spTree>
    <p:extLst>
      <p:ext uri="{BB962C8B-B14F-4D97-AF65-F5344CB8AC3E}">
        <p14:creationId xmlns:p14="http://schemas.microsoft.com/office/powerpoint/2010/main" val="7151847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pPr algn="l"/>
            <a:r>
              <a:rPr lang="en-US" altLang="en-US" dirty="0"/>
              <a:t>Implementing Deletion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public </a:t>
            </a:r>
            <a:r>
              <a:rPr lang="en-US" altLang="en-US" sz="1800" dirty="0" err="1">
                <a:latin typeface="Lucida Console" panose="020B0609040504020204" pitchFamily="49" charset="0"/>
              </a:rPr>
              <a:t>LLList</a:t>
            </a:r>
            <a:r>
              <a:rPr lang="en-US" altLang="en-US" sz="1800" dirty="0">
                <a:latin typeface="Lucida Console" panose="020B0609040504020204" pitchFamily="49" charset="0"/>
              </a:rPr>
              <a:t> delete(</a:t>
            </a:r>
            <a:r>
              <a:rPr lang="en-US" altLang="en-US" sz="1800" dirty="0" err="1">
                <a:latin typeface="Lucida Console" panose="020B0609040504020204" pitchFamily="49" charset="0"/>
              </a:rPr>
              <a:t>int</a:t>
            </a:r>
            <a:r>
              <a:rPr lang="en-US" altLang="en-US" sz="1800" dirty="0">
                <a:latin typeface="Lucida Console" panose="020B0609040504020204" pitchFamily="49" charset="0"/>
              </a:rPr>
              <a:t> key)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// Find the node and its parent.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Node parent = null;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Node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trav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= root;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while (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trav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!= null &amp;&amp;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trav.key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!= key)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parent =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trav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if (key &lt;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trav.key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   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trav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=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trav.left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} else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   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trav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=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trav.right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}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}</a:t>
            </a:r>
          </a:p>
          <a:p>
            <a:pPr>
              <a:lnSpc>
                <a:spcPct val="50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en-US" sz="1800" dirty="0"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// Delete the node (if any) and return the removed items.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if (</a:t>
            </a:r>
            <a:r>
              <a:rPr lang="en-US" altLang="en-US" sz="1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trav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== null) {   // no such key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return null;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}</a:t>
            </a:r>
            <a:r>
              <a:rPr lang="en-US" altLang="en-US" sz="1800" dirty="0">
                <a:latin typeface="Lucida Console" panose="020B0609040504020204" pitchFamily="49" charset="0"/>
              </a:rPr>
              <a:t> else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    </a:t>
            </a:r>
            <a:r>
              <a:rPr lang="en-US" altLang="en-US" sz="1800" dirty="0" err="1">
                <a:latin typeface="Lucida Console" panose="020B0609040504020204" pitchFamily="49" charset="0"/>
              </a:rPr>
              <a:t>LLList</a:t>
            </a:r>
            <a:r>
              <a:rPr lang="en-US" altLang="en-US" sz="1800" dirty="0">
                <a:latin typeface="Lucida Console" panose="020B0609040504020204" pitchFamily="49" charset="0"/>
              </a:rPr>
              <a:t> </a:t>
            </a:r>
            <a:r>
              <a:rPr lang="en-US" altLang="en-US" sz="1800" dirty="0" err="1">
                <a:latin typeface="Lucida Console" panose="020B0609040504020204" pitchFamily="49" charset="0"/>
              </a:rPr>
              <a:t>removedData</a:t>
            </a:r>
            <a:r>
              <a:rPr lang="en-US" altLang="en-US" sz="1800" dirty="0">
                <a:latin typeface="Lucida Console" panose="020B0609040504020204" pitchFamily="49" charset="0"/>
              </a:rPr>
              <a:t> = </a:t>
            </a:r>
            <a:r>
              <a:rPr lang="en-US" altLang="en-US" sz="1800" dirty="0" err="1">
                <a:latin typeface="Lucida Console" panose="020B0609040504020204" pitchFamily="49" charset="0"/>
              </a:rPr>
              <a:t>trav.data</a:t>
            </a:r>
            <a:r>
              <a:rPr lang="en-US" altLang="en-US" sz="18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deleteNode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trav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, parent);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800" dirty="0">
                <a:latin typeface="Lucida Console" panose="020B0609040504020204" pitchFamily="49" charset="0"/>
              </a:rPr>
              <a:t>       return </a:t>
            </a:r>
            <a:r>
              <a:rPr lang="en-US" altLang="en-US" sz="1800" dirty="0" err="1">
                <a:latin typeface="Lucida Console" panose="020B0609040504020204" pitchFamily="49" charset="0"/>
              </a:rPr>
              <a:t>removedData</a:t>
            </a:r>
            <a:r>
              <a:rPr lang="en-US" altLang="en-US" sz="18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}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7475533" y="1763002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26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" name="Oval 5"/>
          <p:cNvSpPr>
            <a:spLocks noChangeArrowheads="1"/>
          </p:cNvSpPr>
          <p:nvPr/>
        </p:nvSpPr>
        <p:spPr bwMode="auto">
          <a:xfrm>
            <a:off x="7504108" y="1720140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" name="Text Box 6"/>
          <p:cNvSpPr txBox="1">
            <a:spLocks noChangeArrowheads="1"/>
          </p:cNvSpPr>
          <p:nvPr/>
        </p:nvSpPr>
        <p:spPr bwMode="auto">
          <a:xfrm>
            <a:off x="7050083" y="2453565"/>
            <a:ext cx="552450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8" name="Oval 7"/>
          <p:cNvSpPr>
            <a:spLocks noChangeArrowheads="1"/>
          </p:cNvSpPr>
          <p:nvPr/>
        </p:nvSpPr>
        <p:spPr bwMode="auto">
          <a:xfrm>
            <a:off x="7091358" y="2410702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7981945" y="2458327"/>
            <a:ext cx="554038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45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0" name="Oval 9"/>
          <p:cNvSpPr>
            <a:spLocks noChangeArrowheads="1"/>
          </p:cNvSpPr>
          <p:nvPr/>
        </p:nvSpPr>
        <p:spPr bwMode="auto">
          <a:xfrm>
            <a:off x="8015283" y="2410702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1" name="Text Box 10"/>
          <p:cNvSpPr txBox="1">
            <a:spLocks noChangeArrowheads="1"/>
          </p:cNvSpPr>
          <p:nvPr/>
        </p:nvSpPr>
        <p:spPr bwMode="auto">
          <a:xfrm>
            <a:off x="8269283" y="3528302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35</a:t>
            </a:r>
          </a:p>
        </p:txBody>
      </p:sp>
      <p:sp>
        <p:nvSpPr>
          <p:cNvPr id="32" name="Oval 11"/>
          <p:cNvSpPr>
            <a:spLocks noChangeArrowheads="1"/>
          </p:cNvSpPr>
          <p:nvPr/>
        </p:nvSpPr>
        <p:spPr bwMode="auto">
          <a:xfrm>
            <a:off x="8297858" y="3485440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 flipH="1">
            <a:off x="7332658" y="2118602"/>
            <a:ext cx="265112" cy="296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4" name="Line 13"/>
          <p:cNvSpPr>
            <a:spLocks noChangeShapeType="1"/>
          </p:cNvSpPr>
          <p:nvPr/>
        </p:nvSpPr>
        <p:spPr bwMode="auto">
          <a:xfrm>
            <a:off x="7910508" y="2112252"/>
            <a:ext cx="341312" cy="298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5" name="Line 14"/>
          <p:cNvSpPr>
            <a:spLocks noChangeShapeType="1"/>
          </p:cNvSpPr>
          <p:nvPr/>
        </p:nvSpPr>
        <p:spPr bwMode="auto">
          <a:xfrm>
            <a:off x="8023220" y="3383840"/>
            <a:ext cx="306388" cy="219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" name="Line 15"/>
          <p:cNvSpPr>
            <a:spLocks noChangeShapeType="1"/>
          </p:cNvSpPr>
          <p:nvPr/>
        </p:nvSpPr>
        <p:spPr bwMode="auto">
          <a:xfrm flipH="1">
            <a:off x="7931145" y="2845677"/>
            <a:ext cx="236538" cy="25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7" name="Oval 18"/>
          <p:cNvSpPr>
            <a:spLocks noChangeArrowheads="1"/>
          </p:cNvSpPr>
          <p:nvPr/>
        </p:nvSpPr>
        <p:spPr bwMode="auto">
          <a:xfrm>
            <a:off x="7562845" y="3082215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8" name="Text Box 19"/>
          <p:cNvSpPr txBox="1">
            <a:spLocks noChangeArrowheads="1"/>
          </p:cNvSpPr>
          <p:nvPr/>
        </p:nvSpPr>
        <p:spPr bwMode="auto">
          <a:xfrm>
            <a:off x="7531095" y="3123490"/>
            <a:ext cx="552450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30</a:t>
            </a: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7367093" y="697849"/>
            <a:ext cx="554038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50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" name="Oval 9"/>
          <p:cNvSpPr>
            <a:spLocks noChangeArrowheads="1"/>
          </p:cNvSpPr>
          <p:nvPr/>
        </p:nvSpPr>
        <p:spPr bwMode="auto">
          <a:xfrm>
            <a:off x="7400431" y="650224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" name="Line 14"/>
          <p:cNvSpPr>
            <a:spLocks noChangeShapeType="1"/>
          </p:cNvSpPr>
          <p:nvPr/>
        </p:nvSpPr>
        <p:spPr bwMode="auto">
          <a:xfrm>
            <a:off x="7271736" y="1539280"/>
            <a:ext cx="306388" cy="219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" name="Line 15"/>
          <p:cNvSpPr>
            <a:spLocks noChangeShapeType="1"/>
          </p:cNvSpPr>
          <p:nvPr/>
        </p:nvSpPr>
        <p:spPr bwMode="auto">
          <a:xfrm flipH="1">
            <a:off x="7215239" y="1029089"/>
            <a:ext cx="249783" cy="25570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3" name="Oval 18"/>
          <p:cNvSpPr>
            <a:spLocks noChangeArrowheads="1"/>
          </p:cNvSpPr>
          <p:nvPr/>
        </p:nvSpPr>
        <p:spPr bwMode="auto">
          <a:xfrm>
            <a:off x="6811361" y="1237655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4" name="Text Box 19"/>
          <p:cNvSpPr txBox="1">
            <a:spLocks noChangeArrowheads="1"/>
          </p:cNvSpPr>
          <p:nvPr/>
        </p:nvSpPr>
        <p:spPr bwMode="auto">
          <a:xfrm>
            <a:off x="6779611" y="1278930"/>
            <a:ext cx="552450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15</a:t>
            </a: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078148" y="388227"/>
            <a:ext cx="1226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delete 26:</a:t>
            </a:r>
          </a:p>
        </p:txBody>
      </p:sp>
      <p:sp>
        <p:nvSpPr>
          <p:cNvPr id="46" name="Text Box 21"/>
          <p:cNvSpPr txBox="1">
            <a:spLocks noChangeArrowheads="1"/>
          </p:cNvSpPr>
          <p:nvPr/>
        </p:nvSpPr>
        <p:spPr bwMode="auto">
          <a:xfrm>
            <a:off x="8055961" y="1175576"/>
            <a:ext cx="5889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trav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7" name="Line 24"/>
          <p:cNvSpPr>
            <a:spLocks noChangeShapeType="1"/>
          </p:cNvSpPr>
          <p:nvPr/>
        </p:nvSpPr>
        <p:spPr bwMode="auto">
          <a:xfrm flipH="1">
            <a:off x="7292374" y="1216024"/>
            <a:ext cx="576526" cy="167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8" name="Line 22"/>
          <p:cNvSpPr>
            <a:spLocks noChangeShapeType="1"/>
          </p:cNvSpPr>
          <p:nvPr/>
        </p:nvSpPr>
        <p:spPr bwMode="auto">
          <a:xfrm flipH="1">
            <a:off x="7959124" y="1513713"/>
            <a:ext cx="24765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" name="Text Box 23"/>
          <p:cNvSpPr txBox="1">
            <a:spLocks noChangeArrowheads="1"/>
          </p:cNvSpPr>
          <p:nvPr/>
        </p:nvSpPr>
        <p:spPr bwMode="auto">
          <a:xfrm>
            <a:off x="7794568" y="873073"/>
            <a:ext cx="774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parent</a:t>
            </a:r>
          </a:p>
        </p:txBody>
      </p:sp>
    </p:spTree>
    <p:extLst>
      <p:ext uri="{BB962C8B-B14F-4D97-AF65-F5344CB8AC3E}">
        <p14:creationId xmlns:p14="http://schemas.microsoft.com/office/powerpoint/2010/main" val="14283206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pPr algn="l"/>
            <a:r>
              <a:rPr lang="en-US" altLang="en-US" dirty="0"/>
              <a:t>Implementing Deletion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public </a:t>
            </a:r>
            <a:r>
              <a:rPr lang="en-US" altLang="en-US" sz="1800" dirty="0" err="1">
                <a:latin typeface="Lucida Console" panose="020B0609040504020204" pitchFamily="49" charset="0"/>
              </a:rPr>
              <a:t>LLList</a:t>
            </a:r>
            <a:r>
              <a:rPr lang="en-US" altLang="en-US" sz="1800" dirty="0">
                <a:latin typeface="Lucida Console" panose="020B0609040504020204" pitchFamily="49" charset="0"/>
              </a:rPr>
              <a:t> delete(</a:t>
            </a:r>
            <a:r>
              <a:rPr lang="en-US" altLang="en-US" sz="1800" dirty="0" err="1">
                <a:latin typeface="Lucida Console" panose="020B0609040504020204" pitchFamily="49" charset="0"/>
              </a:rPr>
              <a:t>int</a:t>
            </a:r>
            <a:r>
              <a:rPr lang="en-US" altLang="en-US" sz="1800" dirty="0">
                <a:latin typeface="Lucida Console" panose="020B0609040504020204" pitchFamily="49" charset="0"/>
              </a:rPr>
              <a:t> key)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// Find the node and its parent.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Node parent = null;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Node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trav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= root;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while (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trav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!= null &amp;&amp;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trav.key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!= key)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parent =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trav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if (key &lt;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trav.key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   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trav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=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trav.left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} else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   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trav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=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trav.right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}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}</a:t>
            </a:r>
          </a:p>
          <a:p>
            <a:pPr>
              <a:lnSpc>
                <a:spcPct val="50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en-US" sz="1800" dirty="0"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// Delete the node (if any) and return the removed items.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if (</a:t>
            </a:r>
            <a:r>
              <a:rPr lang="en-US" altLang="en-US" sz="1800" dirty="0" err="1">
                <a:latin typeface="Lucida Console" panose="020B0609040504020204" pitchFamily="49" charset="0"/>
              </a:rPr>
              <a:t>trav</a:t>
            </a:r>
            <a:r>
              <a:rPr lang="en-US" altLang="en-US" sz="1800" dirty="0">
                <a:latin typeface="Lucida Console" panose="020B0609040504020204" pitchFamily="49" charset="0"/>
              </a:rPr>
              <a:t> == null) {   // no such key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    return null;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} else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    </a:t>
            </a:r>
            <a:r>
              <a:rPr lang="en-US" altLang="en-US" sz="1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LLList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removedData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= </a:t>
            </a:r>
            <a:r>
              <a:rPr lang="en-US" altLang="en-US" sz="1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trav.data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deleteNode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trav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, parent);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800" dirty="0">
                <a:latin typeface="Lucida Console" panose="020B0609040504020204" pitchFamily="49" charset="0"/>
              </a:rPr>
              <a:t>       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return </a:t>
            </a:r>
            <a:r>
              <a:rPr lang="en-US" altLang="en-US" sz="1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removedData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}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7475533" y="1763002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26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" name="Oval 5"/>
          <p:cNvSpPr>
            <a:spLocks noChangeArrowheads="1"/>
          </p:cNvSpPr>
          <p:nvPr/>
        </p:nvSpPr>
        <p:spPr bwMode="auto">
          <a:xfrm>
            <a:off x="7504108" y="1720140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" name="Text Box 6"/>
          <p:cNvSpPr txBox="1">
            <a:spLocks noChangeArrowheads="1"/>
          </p:cNvSpPr>
          <p:nvPr/>
        </p:nvSpPr>
        <p:spPr bwMode="auto">
          <a:xfrm>
            <a:off x="7050083" y="2453565"/>
            <a:ext cx="552450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8" name="Oval 7"/>
          <p:cNvSpPr>
            <a:spLocks noChangeArrowheads="1"/>
          </p:cNvSpPr>
          <p:nvPr/>
        </p:nvSpPr>
        <p:spPr bwMode="auto">
          <a:xfrm>
            <a:off x="7091358" y="2410702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7981945" y="2458327"/>
            <a:ext cx="554038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45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0" name="Oval 9"/>
          <p:cNvSpPr>
            <a:spLocks noChangeArrowheads="1"/>
          </p:cNvSpPr>
          <p:nvPr/>
        </p:nvSpPr>
        <p:spPr bwMode="auto">
          <a:xfrm>
            <a:off x="8015283" y="2410702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1" name="Text Box 10"/>
          <p:cNvSpPr txBox="1">
            <a:spLocks noChangeArrowheads="1"/>
          </p:cNvSpPr>
          <p:nvPr/>
        </p:nvSpPr>
        <p:spPr bwMode="auto">
          <a:xfrm>
            <a:off x="8269283" y="3528302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35</a:t>
            </a:r>
          </a:p>
        </p:txBody>
      </p:sp>
      <p:sp>
        <p:nvSpPr>
          <p:cNvPr id="32" name="Oval 11"/>
          <p:cNvSpPr>
            <a:spLocks noChangeArrowheads="1"/>
          </p:cNvSpPr>
          <p:nvPr/>
        </p:nvSpPr>
        <p:spPr bwMode="auto">
          <a:xfrm>
            <a:off x="8297858" y="3485440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 flipH="1">
            <a:off x="7332658" y="2118602"/>
            <a:ext cx="265112" cy="296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4" name="Line 13"/>
          <p:cNvSpPr>
            <a:spLocks noChangeShapeType="1"/>
          </p:cNvSpPr>
          <p:nvPr/>
        </p:nvSpPr>
        <p:spPr bwMode="auto">
          <a:xfrm>
            <a:off x="7910508" y="2112252"/>
            <a:ext cx="341312" cy="298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5" name="Line 14"/>
          <p:cNvSpPr>
            <a:spLocks noChangeShapeType="1"/>
          </p:cNvSpPr>
          <p:nvPr/>
        </p:nvSpPr>
        <p:spPr bwMode="auto">
          <a:xfrm>
            <a:off x="8023220" y="3383840"/>
            <a:ext cx="306388" cy="219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" name="Line 15"/>
          <p:cNvSpPr>
            <a:spLocks noChangeShapeType="1"/>
          </p:cNvSpPr>
          <p:nvPr/>
        </p:nvSpPr>
        <p:spPr bwMode="auto">
          <a:xfrm flipH="1">
            <a:off x="7931145" y="2845677"/>
            <a:ext cx="236538" cy="25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7" name="Oval 18"/>
          <p:cNvSpPr>
            <a:spLocks noChangeArrowheads="1"/>
          </p:cNvSpPr>
          <p:nvPr/>
        </p:nvSpPr>
        <p:spPr bwMode="auto">
          <a:xfrm>
            <a:off x="7562845" y="3082215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8" name="Text Box 19"/>
          <p:cNvSpPr txBox="1">
            <a:spLocks noChangeArrowheads="1"/>
          </p:cNvSpPr>
          <p:nvPr/>
        </p:nvSpPr>
        <p:spPr bwMode="auto">
          <a:xfrm>
            <a:off x="7531095" y="3123490"/>
            <a:ext cx="552450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30</a:t>
            </a: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7367093" y="697849"/>
            <a:ext cx="554038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50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" name="Oval 9"/>
          <p:cNvSpPr>
            <a:spLocks noChangeArrowheads="1"/>
          </p:cNvSpPr>
          <p:nvPr/>
        </p:nvSpPr>
        <p:spPr bwMode="auto">
          <a:xfrm>
            <a:off x="7400431" y="650224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" name="Line 14"/>
          <p:cNvSpPr>
            <a:spLocks noChangeShapeType="1"/>
          </p:cNvSpPr>
          <p:nvPr/>
        </p:nvSpPr>
        <p:spPr bwMode="auto">
          <a:xfrm>
            <a:off x="7271736" y="1539280"/>
            <a:ext cx="306388" cy="219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" name="Line 15"/>
          <p:cNvSpPr>
            <a:spLocks noChangeShapeType="1"/>
          </p:cNvSpPr>
          <p:nvPr/>
        </p:nvSpPr>
        <p:spPr bwMode="auto">
          <a:xfrm flipH="1">
            <a:off x="7215239" y="1029089"/>
            <a:ext cx="249783" cy="25570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3" name="Oval 18"/>
          <p:cNvSpPr>
            <a:spLocks noChangeArrowheads="1"/>
          </p:cNvSpPr>
          <p:nvPr/>
        </p:nvSpPr>
        <p:spPr bwMode="auto">
          <a:xfrm>
            <a:off x="6811361" y="1237655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4" name="Text Box 19"/>
          <p:cNvSpPr txBox="1">
            <a:spLocks noChangeArrowheads="1"/>
          </p:cNvSpPr>
          <p:nvPr/>
        </p:nvSpPr>
        <p:spPr bwMode="auto">
          <a:xfrm>
            <a:off x="6779611" y="1278930"/>
            <a:ext cx="552450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15</a:t>
            </a: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078148" y="388227"/>
            <a:ext cx="1226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delete 26:</a:t>
            </a:r>
          </a:p>
        </p:txBody>
      </p:sp>
      <p:sp>
        <p:nvSpPr>
          <p:cNvPr id="46" name="Text Box 21"/>
          <p:cNvSpPr txBox="1">
            <a:spLocks noChangeArrowheads="1"/>
          </p:cNvSpPr>
          <p:nvPr/>
        </p:nvSpPr>
        <p:spPr bwMode="auto">
          <a:xfrm>
            <a:off x="8055961" y="1175576"/>
            <a:ext cx="5889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trav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7" name="Line 24"/>
          <p:cNvSpPr>
            <a:spLocks noChangeShapeType="1"/>
          </p:cNvSpPr>
          <p:nvPr/>
        </p:nvSpPr>
        <p:spPr bwMode="auto">
          <a:xfrm flipH="1">
            <a:off x="7292374" y="1216024"/>
            <a:ext cx="576526" cy="167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8" name="Line 22"/>
          <p:cNvSpPr>
            <a:spLocks noChangeShapeType="1"/>
          </p:cNvSpPr>
          <p:nvPr/>
        </p:nvSpPr>
        <p:spPr bwMode="auto">
          <a:xfrm flipH="1">
            <a:off x="7959124" y="1513713"/>
            <a:ext cx="24765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" name="Text Box 23"/>
          <p:cNvSpPr txBox="1">
            <a:spLocks noChangeArrowheads="1"/>
          </p:cNvSpPr>
          <p:nvPr/>
        </p:nvSpPr>
        <p:spPr bwMode="auto">
          <a:xfrm>
            <a:off x="7794568" y="873073"/>
            <a:ext cx="774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parent</a:t>
            </a:r>
          </a:p>
        </p:txBody>
      </p:sp>
    </p:spTree>
    <p:extLst>
      <p:ext uri="{BB962C8B-B14F-4D97-AF65-F5344CB8AC3E}">
        <p14:creationId xmlns:p14="http://schemas.microsoft.com/office/powerpoint/2010/main" val="21496322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pPr algn="l"/>
            <a:r>
              <a:rPr lang="en-US" altLang="en-US" dirty="0"/>
              <a:t>Implementing Deletion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public </a:t>
            </a:r>
            <a:r>
              <a:rPr lang="en-US" altLang="en-US" sz="1800" dirty="0" err="1">
                <a:latin typeface="Lucida Console" panose="020B0609040504020204" pitchFamily="49" charset="0"/>
              </a:rPr>
              <a:t>LLList</a:t>
            </a:r>
            <a:r>
              <a:rPr lang="en-US" altLang="en-US" sz="1800" dirty="0">
                <a:latin typeface="Lucida Console" panose="020B0609040504020204" pitchFamily="49" charset="0"/>
              </a:rPr>
              <a:t> delete(</a:t>
            </a:r>
            <a:r>
              <a:rPr lang="en-US" altLang="en-US" sz="1800" dirty="0" err="1">
                <a:latin typeface="Lucida Console" panose="020B0609040504020204" pitchFamily="49" charset="0"/>
              </a:rPr>
              <a:t>int</a:t>
            </a:r>
            <a:r>
              <a:rPr lang="en-US" altLang="en-US" sz="1800" dirty="0">
                <a:latin typeface="Lucida Console" panose="020B0609040504020204" pitchFamily="49" charset="0"/>
              </a:rPr>
              <a:t> key)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// Find the node and its parent.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Node parent = null;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Node </a:t>
            </a:r>
            <a:r>
              <a:rPr lang="en-US" altLang="en-US" sz="1800" dirty="0" err="1">
                <a:latin typeface="Lucida Console" panose="020B0609040504020204" pitchFamily="49" charset="0"/>
              </a:rPr>
              <a:t>trav</a:t>
            </a:r>
            <a:r>
              <a:rPr lang="en-US" altLang="en-US" sz="1800" dirty="0">
                <a:latin typeface="Lucida Console" panose="020B0609040504020204" pitchFamily="49" charset="0"/>
              </a:rPr>
              <a:t> = root;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while (</a:t>
            </a:r>
            <a:r>
              <a:rPr lang="en-US" altLang="en-US" sz="1800" dirty="0" err="1">
                <a:latin typeface="Lucida Console" panose="020B0609040504020204" pitchFamily="49" charset="0"/>
              </a:rPr>
              <a:t>trav</a:t>
            </a:r>
            <a:r>
              <a:rPr lang="en-US" altLang="en-US" sz="1800" dirty="0">
                <a:latin typeface="Lucida Console" panose="020B0609040504020204" pitchFamily="49" charset="0"/>
              </a:rPr>
              <a:t> != null 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&amp;&amp;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trav.key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!= key</a:t>
            </a:r>
            <a:r>
              <a:rPr lang="en-US" altLang="en-US" sz="1800" dirty="0">
                <a:latin typeface="Lucida Console" panose="020B0609040504020204" pitchFamily="49" charset="0"/>
              </a:rPr>
              <a:t>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    parent = </a:t>
            </a:r>
            <a:r>
              <a:rPr lang="en-US" altLang="en-US" sz="1800" dirty="0" err="1">
                <a:latin typeface="Lucida Console" panose="020B0609040504020204" pitchFamily="49" charset="0"/>
              </a:rPr>
              <a:t>trav</a:t>
            </a:r>
            <a:r>
              <a:rPr lang="en-US" altLang="en-US" sz="18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    if (key &lt; </a:t>
            </a:r>
            <a:r>
              <a:rPr lang="en-US" altLang="en-US" sz="1800" dirty="0" err="1">
                <a:latin typeface="Lucida Console" panose="020B0609040504020204" pitchFamily="49" charset="0"/>
              </a:rPr>
              <a:t>trav.key</a:t>
            </a:r>
            <a:r>
              <a:rPr lang="en-US" altLang="en-US" sz="1800" dirty="0">
                <a:latin typeface="Lucida Console" panose="020B0609040504020204" pitchFamily="49" charset="0"/>
              </a:rPr>
              <a:t>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        </a:t>
            </a:r>
            <a:r>
              <a:rPr lang="en-US" altLang="en-US" sz="1800" dirty="0" err="1">
                <a:latin typeface="Lucida Console" panose="020B0609040504020204" pitchFamily="49" charset="0"/>
              </a:rPr>
              <a:t>trav</a:t>
            </a:r>
            <a:r>
              <a:rPr lang="en-US" altLang="en-US" sz="1800" dirty="0">
                <a:latin typeface="Lucida Console" panose="020B0609040504020204" pitchFamily="49" charset="0"/>
              </a:rPr>
              <a:t> = </a:t>
            </a:r>
            <a:r>
              <a:rPr lang="en-US" altLang="en-US" sz="1800" dirty="0" err="1">
                <a:latin typeface="Lucida Console" panose="020B0609040504020204" pitchFamily="49" charset="0"/>
              </a:rPr>
              <a:t>trav.left</a:t>
            </a:r>
            <a:r>
              <a:rPr lang="en-US" altLang="en-US" sz="18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    } else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        </a:t>
            </a:r>
            <a:r>
              <a:rPr lang="en-US" altLang="en-US" sz="1800" dirty="0" err="1">
                <a:latin typeface="Lucida Console" panose="020B0609040504020204" pitchFamily="49" charset="0"/>
              </a:rPr>
              <a:t>trav</a:t>
            </a:r>
            <a:r>
              <a:rPr lang="en-US" altLang="en-US" sz="1800" dirty="0">
                <a:latin typeface="Lucida Console" panose="020B0609040504020204" pitchFamily="49" charset="0"/>
              </a:rPr>
              <a:t> = </a:t>
            </a:r>
            <a:r>
              <a:rPr lang="en-US" altLang="en-US" sz="1800" dirty="0" err="1">
                <a:latin typeface="Lucida Console" panose="020B0609040504020204" pitchFamily="49" charset="0"/>
              </a:rPr>
              <a:t>trav.right</a:t>
            </a:r>
            <a:r>
              <a:rPr lang="en-US" altLang="en-US" sz="18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    }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}</a:t>
            </a:r>
          </a:p>
          <a:p>
            <a:pPr>
              <a:lnSpc>
                <a:spcPct val="50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en-US" sz="1800" dirty="0"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// Delete the node (if any) and return the removed items.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if (</a:t>
            </a:r>
            <a:r>
              <a:rPr lang="en-US" altLang="en-US" sz="1800" dirty="0" err="1">
                <a:latin typeface="Lucida Console" panose="020B0609040504020204" pitchFamily="49" charset="0"/>
              </a:rPr>
              <a:t>trav</a:t>
            </a:r>
            <a:r>
              <a:rPr lang="en-US" altLang="en-US" sz="1800" dirty="0">
                <a:latin typeface="Lucida Console" panose="020B0609040504020204" pitchFamily="49" charset="0"/>
              </a:rPr>
              <a:t> == null) {   // no such key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    return null;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} else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    </a:t>
            </a:r>
            <a:r>
              <a:rPr lang="en-US" altLang="en-US" sz="1800" dirty="0" err="1">
                <a:latin typeface="Lucida Console" panose="020B0609040504020204" pitchFamily="49" charset="0"/>
              </a:rPr>
              <a:t>LLList</a:t>
            </a:r>
            <a:r>
              <a:rPr lang="en-US" altLang="en-US" sz="1800" dirty="0">
                <a:latin typeface="Lucida Console" panose="020B0609040504020204" pitchFamily="49" charset="0"/>
              </a:rPr>
              <a:t> </a:t>
            </a:r>
            <a:r>
              <a:rPr lang="en-US" altLang="en-US" sz="1800" dirty="0" err="1">
                <a:latin typeface="Lucida Console" panose="020B0609040504020204" pitchFamily="49" charset="0"/>
              </a:rPr>
              <a:t>removedData</a:t>
            </a:r>
            <a:r>
              <a:rPr lang="en-US" altLang="en-US" sz="1800" dirty="0">
                <a:latin typeface="Lucida Console" panose="020B0609040504020204" pitchFamily="49" charset="0"/>
              </a:rPr>
              <a:t> = </a:t>
            </a:r>
            <a:r>
              <a:rPr lang="en-US" altLang="en-US" sz="1800" dirty="0" err="1">
                <a:latin typeface="Lucida Console" panose="020B0609040504020204" pitchFamily="49" charset="0"/>
              </a:rPr>
              <a:t>trav.data</a:t>
            </a:r>
            <a:r>
              <a:rPr lang="en-US" altLang="en-US" sz="18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    </a:t>
            </a:r>
            <a:r>
              <a:rPr lang="en-US" altLang="en-US" sz="1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deleteNode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trav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, parent);</a:t>
            </a:r>
            <a:r>
              <a:rPr lang="en-US" altLang="en-US" sz="1800" dirty="0">
                <a:latin typeface="Lucida Console" panose="020B0609040504020204" pitchFamily="49" charset="0"/>
              </a:rPr>
              <a:t>   </a:t>
            </a:r>
            <a:r>
              <a:rPr lang="en-US" altLang="en-US" sz="18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// call helper method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    return </a:t>
            </a:r>
            <a:r>
              <a:rPr lang="en-US" altLang="en-US" sz="1800" dirty="0" err="1">
                <a:latin typeface="Lucida Console" panose="020B0609040504020204" pitchFamily="49" charset="0"/>
              </a:rPr>
              <a:t>removedData</a:t>
            </a:r>
            <a:r>
              <a:rPr lang="en-US" altLang="en-US" sz="18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}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}</a:t>
            </a:r>
          </a:p>
          <a:p>
            <a:pPr marL="0" indent="0">
              <a:lnSpc>
                <a:spcPct val="95000"/>
              </a:lnSpc>
              <a:spcBef>
                <a:spcPts val="500"/>
              </a:spcBef>
              <a:buNone/>
            </a:pPr>
            <a:endParaRPr lang="en-US" altLang="en-US" dirty="0"/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7475533" y="1763002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26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" name="Oval 5"/>
          <p:cNvSpPr>
            <a:spLocks noChangeArrowheads="1"/>
          </p:cNvSpPr>
          <p:nvPr/>
        </p:nvSpPr>
        <p:spPr bwMode="auto">
          <a:xfrm>
            <a:off x="7504108" y="1720140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" name="Text Box 6"/>
          <p:cNvSpPr txBox="1">
            <a:spLocks noChangeArrowheads="1"/>
          </p:cNvSpPr>
          <p:nvPr/>
        </p:nvSpPr>
        <p:spPr bwMode="auto">
          <a:xfrm>
            <a:off x="7050083" y="2453565"/>
            <a:ext cx="552450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8" name="Oval 7"/>
          <p:cNvSpPr>
            <a:spLocks noChangeArrowheads="1"/>
          </p:cNvSpPr>
          <p:nvPr/>
        </p:nvSpPr>
        <p:spPr bwMode="auto">
          <a:xfrm>
            <a:off x="7091358" y="2410702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7981945" y="2458327"/>
            <a:ext cx="554038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45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0" name="Oval 9"/>
          <p:cNvSpPr>
            <a:spLocks noChangeArrowheads="1"/>
          </p:cNvSpPr>
          <p:nvPr/>
        </p:nvSpPr>
        <p:spPr bwMode="auto">
          <a:xfrm>
            <a:off x="8015283" y="2410702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1" name="Text Box 10"/>
          <p:cNvSpPr txBox="1">
            <a:spLocks noChangeArrowheads="1"/>
          </p:cNvSpPr>
          <p:nvPr/>
        </p:nvSpPr>
        <p:spPr bwMode="auto">
          <a:xfrm>
            <a:off x="8269283" y="3528302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35</a:t>
            </a:r>
          </a:p>
        </p:txBody>
      </p:sp>
      <p:sp>
        <p:nvSpPr>
          <p:cNvPr id="32" name="Oval 11"/>
          <p:cNvSpPr>
            <a:spLocks noChangeArrowheads="1"/>
          </p:cNvSpPr>
          <p:nvPr/>
        </p:nvSpPr>
        <p:spPr bwMode="auto">
          <a:xfrm>
            <a:off x="8297858" y="3485440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 flipH="1">
            <a:off x="7332658" y="2118602"/>
            <a:ext cx="265112" cy="296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4" name="Line 13"/>
          <p:cNvSpPr>
            <a:spLocks noChangeShapeType="1"/>
          </p:cNvSpPr>
          <p:nvPr/>
        </p:nvSpPr>
        <p:spPr bwMode="auto">
          <a:xfrm>
            <a:off x="7910508" y="2112252"/>
            <a:ext cx="341312" cy="298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5" name="Line 14"/>
          <p:cNvSpPr>
            <a:spLocks noChangeShapeType="1"/>
          </p:cNvSpPr>
          <p:nvPr/>
        </p:nvSpPr>
        <p:spPr bwMode="auto">
          <a:xfrm>
            <a:off x="8023220" y="3383840"/>
            <a:ext cx="306388" cy="219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" name="Line 15"/>
          <p:cNvSpPr>
            <a:spLocks noChangeShapeType="1"/>
          </p:cNvSpPr>
          <p:nvPr/>
        </p:nvSpPr>
        <p:spPr bwMode="auto">
          <a:xfrm flipH="1">
            <a:off x="7931145" y="2845677"/>
            <a:ext cx="236538" cy="25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7" name="Oval 18"/>
          <p:cNvSpPr>
            <a:spLocks noChangeArrowheads="1"/>
          </p:cNvSpPr>
          <p:nvPr/>
        </p:nvSpPr>
        <p:spPr bwMode="auto">
          <a:xfrm>
            <a:off x="7562845" y="3082215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8" name="Text Box 19"/>
          <p:cNvSpPr txBox="1">
            <a:spLocks noChangeArrowheads="1"/>
          </p:cNvSpPr>
          <p:nvPr/>
        </p:nvSpPr>
        <p:spPr bwMode="auto">
          <a:xfrm>
            <a:off x="7531095" y="3123490"/>
            <a:ext cx="552450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30</a:t>
            </a: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7367093" y="697849"/>
            <a:ext cx="554038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50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" name="Oval 9"/>
          <p:cNvSpPr>
            <a:spLocks noChangeArrowheads="1"/>
          </p:cNvSpPr>
          <p:nvPr/>
        </p:nvSpPr>
        <p:spPr bwMode="auto">
          <a:xfrm>
            <a:off x="7400431" y="650224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" name="Line 14"/>
          <p:cNvSpPr>
            <a:spLocks noChangeShapeType="1"/>
          </p:cNvSpPr>
          <p:nvPr/>
        </p:nvSpPr>
        <p:spPr bwMode="auto">
          <a:xfrm>
            <a:off x="7271736" y="1539280"/>
            <a:ext cx="306388" cy="219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" name="Line 15"/>
          <p:cNvSpPr>
            <a:spLocks noChangeShapeType="1"/>
          </p:cNvSpPr>
          <p:nvPr/>
        </p:nvSpPr>
        <p:spPr bwMode="auto">
          <a:xfrm flipH="1">
            <a:off x="7215239" y="1029089"/>
            <a:ext cx="249783" cy="25570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3" name="Oval 18"/>
          <p:cNvSpPr>
            <a:spLocks noChangeArrowheads="1"/>
          </p:cNvSpPr>
          <p:nvPr/>
        </p:nvSpPr>
        <p:spPr bwMode="auto">
          <a:xfrm>
            <a:off x="6811361" y="1237655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4" name="Text Box 19"/>
          <p:cNvSpPr txBox="1">
            <a:spLocks noChangeArrowheads="1"/>
          </p:cNvSpPr>
          <p:nvPr/>
        </p:nvSpPr>
        <p:spPr bwMode="auto">
          <a:xfrm>
            <a:off x="6779611" y="1278930"/>
            <a:ext cx="552450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15</a:t>
            </a: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078148" y="388227"/>
            <a:ext cx="1226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delete 26:</a:t>
            </a:r>
          </a:p>
        </p:txBody>
      </p:sp>
      <p:sp>
        <p:nvSpPr>
          <p:cNvPr id="46" name="Text Box 21"/>
          <p:cNvSpPr txBox="1">
            <a:spLocks noChangeArrowheads="1"/>
          </p:cNvSpPr>
          <p:nvPr/>
        </p:nvSpPr>
        <p:spPr bwMode="auto">
          <a:xfrm>
            <a:off x="8055961" y="1175576"/>
            <a:ext cx="5889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trav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7" name="Line 24"/>
          <p:cNvSpPr>
            <a:spLocks noChangeShapeType="1"/>
          </p:cNvSpPr>
          <p:nvPr/>
        </p:nvSpPr>
        <p:spPr bwMode="auto">
          <a:xfrm flipH="1">
            <a:off x="7292374" y="1216024"/>
            <a:ext cx="576526" cy="167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8" name="Line 22"/>
          <p:cNvSpPr>
            <a:spLocks noChangeShapeType="1"/>
          </p:cNvSpPr>
          <p:nvPr/>
        </p:nvSpPr>
        <p:spPr bwMode="auto">
          <a:xfrm flipH="1">
            <a:off x="7959124" y="1513713"/>
            <a:ext cx="24765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" name="Text Box 23"/>
          <p:cNvSpPr txBox="1">
            <a:spLocks noChangeArrowheads="1"/>
          </p:cNvSpPr>
          <p:nvPr/>
        </p:nvSpPr>
        <p:spPr bwMode="auto">
          <a:xfrm>
            <a:off x="7794568" y="873073"/>
            <a:ext cx="774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parent</a:t>
            </a:r>
          </a:p>
        </p:txBody>
      </p:sp>
    </p:spTree>
    <p:extLst>
      <p:ext uri="{BB962C8B-B14F-4D97-AF65-F5344CB8AC3E}">
        <p14:creationId xmlns:p14="http://schemas.microsoft.com/office/powerpoint/2010/main" val="11039918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Implementing Case 3</a:t>
            </a:r>
            <a:endParaRPr lang="en-US" altLang="en-US" sz="2400"/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private void </a:t>
            </a:r>
            <a:r>
              <a:rPr lang="en-US" altLang="en-US" sz="16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deleteNode</a:t>
            </a:r>
            <a:r>
              <a:rPr lang="en-US" altLang="en-US" sz="16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(Node </a:t>
            </a:r>
            <a:r>
              <a:rPr lang="en-US" altLang="en-US" sz="16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toDelete</a:t>
            </a:r>
            <a:r>
              <a:rPr lang="en-US" altLang="en-US" sz="16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, Node parent)</a:t>
            </a:r>
            <a:r>
              <a:rPr lang="en-US" altLang="en-US" sz="16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</a:t>
            </a: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if (</a:t>
            </a:r>
            <a:r>
              <a:rPr lang="en-US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toDelete.left</a:t>
            </a: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!= null &amp;&amp; </a:t>
            </a:r>
            <a:r>
              <a:rPr lang="en-US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toDelete.right</a:t>
            </a: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!= null)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// Find a replacement – and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// the replacement's parent.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Node </a:t>
            </a:r>
            <a:r>
              <a:rPr lang="en-US" altLang="en-US" sz="1600" dirty="0" err="1">
                <a:latin typeface="Lucida Console" panose="020B0609040504020204" pitchFamily="49" charset="0"/>
              </a:rPr>
              <a:t>replaceParent</a:t>
            </a:r>
            <a:r>
              <a:rPr lang="en-US" altLang="en-US" sz="1600" dirty="0">
                <a:latin typeface="Lucida Console" panose="020B0609040504020204" pitchFamily="49" charset="0"/>
              </a:rPr>
              <a:t> =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</a:t>
            </a:r>
            <a:r>
              <a:rPr lang="en-US" altLang="en-US" sz="16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50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// Get the smallest item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// in the right subtree.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Node replace =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toDelete.right</a:t>
            </a:r>
            <a:r>
              <a:rPr lang="en-US" altLang="en-US" sz="16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</a:t>
            </a:r>
            <a:r>
              <a:rPr lang="en-US" altLang="en-US" sz="1600" i="1" dirty="0">
                <a:solidFill>
                  <a:schemeClr val="tx1"/>
                </a:solidFill>
                <a:latin typeface="Lucida Console" panose="020B0609040504020204" pitchFamily="49" charset="0"/>
              </a:rPr>
              <a:t>// What should go here?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latin typeface="Lucida Console" panose="020B0609040504020204" pitchFamily="49" charset="0"/>
              </a:rPr>
              <a:t> 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 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</a:t>
            </a:r>
          </a:p>
          <a:p>
            <a:pPr>
              <a:lnSpc>
                <a:spcPct val="50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en-US" sz="1600" dirty="0">
              <a:latin typeface="Lucida Console" panose="020B06090405040202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// Replace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toDelete's</a:t>
            </a:r>
            <a:r>
              <a:rPr lang="en-US" altLang="en-US" sz="1600" dirty="0">
                <a:latin typeface="Lucida Console" panose="020B0609040504020204" pitchFamily="49" charset="0"/>
              </a:rPr>
              <a:t> key and data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// with those of the replacement item.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toDelete.key</a:t>
            </a:r>
            <a:r>
              <a:rPr lang="en-US" altLang="en-US" sz="1600" dirty="0">
                <a:latin typeface="Lucida Console" panose="020B0609040504020204" pitchFamily="49" charset="0"/>
              </a:rPr>
              <a:t> = </a:t>
            </a:r>
            <a:r>
              <a:rPr lang="en-US" altLang="en-US" sz="1600" dirty="0" err="1">
                <a:latin typeface="Lucida Console" panose="020B0609040504020204" pitchFamily="49" charset="0"/>
              </a:rPr>
              <a:t>replace.key</a:t>
            </a:r>
            <a:r>
              <a:rPr lang="en-US" altLang="en-US" sz="16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toDelete.data</a:t>
            </a:r>
            <a:r>
              <a:rPr lang="en-US" altLang="en-US" sz="1600" dirty="0">
                <a:latin typeface="Lucida Console" panose="020B0609040504020204" pitchFamily="49" charset="0"/>
              </a:rPr>
              <a:t> = </a:t>
            </a:r>
            <a:r>
              <a:rPr lang="en-US" altLang="en-US" sz="1600" dirty="0" err="1">
                <a:latin typeface="Lucida Console" panose="020B0609040504020204" pitchFamily="49" charset="0"/>
              </a:rPr>
              <a:t>replace.data</a:t>
            </a:r>
            <a:r>
              <a:rPr lang="en-US" altLang="en-US" sz="16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50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en-US" sz="1600" dirty="0">
              <a:latin typeface="Lucida Console" panose="020B06090405040202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// Recursively delete the replacement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// item's old node. It has at most one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// child, so we don't have to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// worry about infinite recursion.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</a:t>
            </a:r>
            <a:r>
              <a:rPr lang="en-US" altLang="en-US" sz="1600" dirty="0" err="1">
                <a:latin typeface="Lucida Console" panose="020B0609040504020204" pitchFamily="49" charset="0"/>
              </a:rPr>
              <a:t>deleteNode</a:t>
            </a:r>
            <a:r>
              <a:rPr lang="en-US" altLang="en-US" sz="1600" dirty="0">
                <a:latin typeface="Lucida Console" panose="020B0609040504020204" pitchFamily="49" charset="0"/>
              </a:rPr>
              <a:t>(replace, </a:t>
            </a:r>
            <a:r>
              <a:rPr lang="en-US" altLang="en-US" sz="1600" dirty="0" err="1">
                <a:latin typeface="Lucida Console" panose="020B0609040504020204" pitchFamily="49" charset="0"/>
              </a:rPr>
              <a:t>replaceParent</a:t>
            </a:r>
            <a:r>
              <a:rPr lang="en-US" altLang="en-US" sz="1600" dirty="0">
                <a:latin typeface="Lucida Console" panose="020B0609040504020204" pitchFamily="49" charset="0"/>
              </a:rPr>
              <a:t>);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} else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...   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203780" name="Text Box 4"/>
          <p:cNvSpPr txBox="1">
            <a:spLocks noChangeArrowheads="1"/>
          </p:cNvSpPr>
          <p:nvPr/>
        </p:nvSpPr>
        <p:spPr bwMode="auto">
          <a:xfrm>
            <a:off x="6865938" y="2193925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26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3781" name="Oval 5"/>
          <p:cNvSpPr>
            <a:spLocks noChangeArrowheads="1"/>
          </p:cNvSpPr>
          <p:nvPr/>
        </p:nvSpPr>
        <p:spPr bwMode="auto">
          <a:xfrm>
            <a:off x="6894513" y="21510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3782" name="Text Box 6"/>
          <p:cNvSpPr txBox="1">
            <a:spLocks noChangeArrowheads="1"/>
          </p:cNvSpPr>
          <p:nvPr/>
        </p:nvSpPr>
        <p:spPr bwMode="auto">
          <a:xfrm>
            <a:off x="6440488" y="2884488"/>
            <a:ext cx="552450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3783" name="Oval 7"/>
          <p:cNvSpPr>
            <a:spLocks noChangeArrowheads="1"/>
          </p:cNvSpPr>
          <p:nvPr/>
        </p:nvSpPr>
        <p:spPr bwMode="auto">
          <a:xfrm>
            <a:off x="6481763" y="2841625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3784" name="Text Box 8"/>
          <p:cNvSpPr txBox="1">
            <a:spLocks noChangeArrowheads="1"/>
          </p:cNvSpPr>
          <p:nvPr/>
        </p:nvSpPr>
        <p:spPr bwMode="auto">
          <a:xfrm>
            <a:off x="7372350" y="2889250"/>
            <a:ext cx="554038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45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3785" name="Oval 9"/>
          <p:cNvSpPr>
            <a:spLocks noChangeArrowheads="1"/>
          </p:cNvSpPr>
          <p:nvPr/>
        </p:nvSpPr>
        <p:spPr bwMode="auto">
          <a:xfrm>
            <a:off x="7405688" y="2841625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3786" name="Text Box 10"/>
          <p:cNvSpPr txBox="1">
            <a:spLocks noChangeArrowheads="1"/>
          </p:cNvSpPr>
          <p:nvPr/>
        </p:nvSpPr>
        <p:spPr bwMode="auto">
          <a:xfrm>
            <a:off x="7659688" y="3959225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35</a:t>
            </a:r>
          </a:p>
        </p:txBody>
      </p:sp>
      <p:sp>
        <p:nvSpPr>
          <p:cNvPr id="203787" name="Oval 11"/>
          <p:cNvSpPr>
            <a:spLocks noChangeArrowheads="1"/>
          </p:cNvSpPr>
          <p:nvPr/>
        </p:nvSpPr>
        <p:spPr bwMode="auto">
          <a:xfrm>
            <a:off x="7688263" y="39163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3788" name="Line 12"/>
          <p:cNvSpPr>
            <a:spLocks noChangeShapeType="1"/>
          </p:cNvSpPr>
          <p:nvPr/>
        </p:nvSpPr>
        <p:spPr bwMode="auto">
          <a:xfrm flipH="1">
            <a:off x="6723063" y="2549525"/>
            <a:ext cx="265112" cy="296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3789" name="Line 13"/>
          <p:cNvSpPr>
            <a:spLocks noChangeShapeType="1"/>
          </p:cNvSpPr>
          <p:nvPr/>
        </p:nvSpPr>
        <p:spPr bwMode="auto">
          <a:xfrm>
            <a:off x="7300913" y="2543175"/>
            <a:ext cx="341312" cy="298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3790" name="Line 14"/>
          <p:cNvSpPr>
            <a:spLocks noChangeShapeType="1"/>
          </p:cNvSpPr>
          <p:nvPr/>
        </p:nvSpPr>
        <p:spPr bwMode="auto">
          <a:xfrm>
            <a:off x="7413625" y="3814763"/>
            <a:ext cx="306388" cy="219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3791" name="Line 15"/>
          <p:cNvSpPr>
            <a:spLocks noChangeShapeType="1"/>
          </p:cNvSpPr>
          <p:nvPr/>
        </p:nvSpPr>
        <p:spPr bwMode="auto">
          <a:xfrm flipH="1">
            <a:off x="7321550" y="3276600"/>
            <a:ext cx="236538" cy="25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3792" name="Text Box 16"/>
          <p:cNvSpPr txBox="1">
            <a:spLocks noChangeArrowheads="1"/>
          </p:cNvSpPr>
          <p:nvPr/>
        </p:nvSpPr>
        <p:spPr bwMode="auto">
          <a:xfrm>
            <a:off x="7229475" y="1501775"/>
            <a:ext cx="958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toDelete</a:t>
            </a:r>
          </a:p>
        </p:txBody>
      </p:sp>
      <p:sp>
        <p:nvSpPr>
          <p:cNvPr id="203793" name="Line 17"/>
          <p:cNvSpPr>
            <a:spLocks noChangeShapeType="1"/>
          </p:cNvSpPr>
          <p:nvPr/>
        </p:nvSpPr>
        <p:spPr bwMode="auto">
          <a:xfrm flipH="1">
            <a:off x="7316788" y="1839913"/>
            <a:ext cx="24765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3794" name="Oval 18"/>
          <p:cNvSpPr>
            <a:spLocks noChangeArrowheads="1"/>
          </p:cNvSpPr>
          <p:nvPr/>
        </p:nvSpPr>
        <p:spPr bwMode="auto">
          <a:xfrm>
            <a:off x="6953250" y="3513138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3795" name="Text Box 19"/>
          <p:cNvSpPr txBox="1">
            <a:spLocks noChangeArrowheads="1"/>
          </p:cNvSpPr>
          <p:nvPr/>
        </p:nvSpPr>
        <p:spPr bwMode="auto">
          <a:xfrm>
            <a:off x="6921500" y="3554413"/>
            <a:ext cx="552450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30</a:t>
            </a: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Line 14"/>
          <p:cNvSpPr>
            <a:spLocks noChangeShapeType="1"/>
          </p:cNvSpPr>
          <p:nvPr/>
        </p:nvSpPr>
        <p:spPr bwMode="auto">
          <a:xfrm>
            <a:off x="6662136" y="1991224"/>
            <a:ext cx="306388" cy="219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903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Implementing Case 3</a:t>
            </a:r>
            <a:endParaRPr lang="en-US" altLang="en-US" sz="2400"/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private void </a:t>
            </a:r>
            <a:r>
              <a:rPr lang="en-US" altLang="en-US" sz="1600" dirty="0" err="1">
                <a:latin typeface="Lucida Console" panose="020B0609040504020204" pitchFamily="49" charset="0"/>
              </a:rPr>
              <a:t>deleteNode</a:t>
            </a:r>
            <a:r>
              <a:rPr lang="en-US" altLang="en-US" sz="1600" dirty="0">
                <a:latin typeface="Lucida Console" panose="020B0609040504020204" pitchFamily="49" charset="0"/>
              </a:rPr>
              <a:t>(Node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</a:t>
            </a:r>
            <a:r>
              <a:rPr lang="en-US" altLang="en-US" sz="1600" dirty="0">
                <a:latin typeface="Lucida Console" panose="020B0609040504020204" pitchFamily="49" charset="0"/>
              </a:rPr>
              <a:t>, Node parent)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</a:t>
            </a:r>
            <a:r>
              <a:rPr lang="en-US" alt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6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if (</a:t>
            </a:r>
            <a:r>
              <a:rPr lang="en-US" altLang="en-US" sz="16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toDelete.left</a:t>
            </a:r>
            <a:r>
              <a:rPr lang="en-US" altLang="en-US" sz="16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!= null &amp;&amp; </a:t>
            </a:r>
            <a:r>
              <a:rPr lang="en-US" altLang="en-US" sz="16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toDelete.right</a:t>
            </a:r>
            <a:r>
              <a:rPr lang="en-US" altLang="en-US" sz="16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!= null)</a:t>
            </a:r>
            <a:r>
              <a:rPr lang="en-US" altLang="en-US" sz="1600" dirty="0">
                <a:latin typeface="Lucida Console" panose="020B0609040504020204" pitchFamily="49" charset="0"/>
              </a:rPr>
              <a:t> </a:t>
            </a: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// Find a replacement – and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// the replacement's parent.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Node </a:t>
            </a:r>
            <a:r>
              <a:rPr lang="en-US" altLang="en-US" sz="1600" dirty="0" err="1">
                <a:latin typeface="Lucida Console" panose="020B0609040504020204" pitchFamily="49" charset="0"/>
              </a:rPr>
              <a:t>replaceParent</a:t>
            </a:r>
            <a:r>
              <a:rPr lang="en-US" altLang="en-US" sz="1600" dirty="0">
                <a:latin typeface="Lucida Console" panose="020B0609040504020204" pitchFamily="49" charset="0"/>
              </a:rPr>
              <a:t> =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</a:t>
            </a:r>
            <a:r>
              <a:rPr lang="en-US" altLang="en-US" sz="16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50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// Get the smallest item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// in the right subtree.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Node replace =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toDelete.right</a:t>
            </a:r>
            <a:r>
              <a:rPr lang="en-US" altLang="en-US" sz="16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</a:t>
            </a:r>
            <a:r>
              <a:rPr lang="en-US" altLang="en-US" sz="1600" i="1" dirty="0">
                <a:solidFill>
                  <a:schemeClr val="tx1"/>
                </a:solidFill>
                <a:latin typeface="Lucida Console" panose="020B0609040504020204" pitchFamily="49" charset="0"/>
              </a:rPr>
              <a:t>// What should go here?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latin typeface="Lucida Console" panose="020B0609040504020204" pitchFamily="49" charset="0"/>
              </a:rPr>
              <a:t> 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 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</a:t>
            </a:r>
          </a:p>
          <a:p>
            <a:pPr>
              <a:lnSpc>
                <a:spcPct val="50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en-US" sz="1600" dirty="0">
              <a:latin typeface="Lucida Console" panose="020B06090405040202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// Replace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toDelete's</a:t>
            </a:r>
            <a:r>
              <a:rPr lang="en-US" altLang="en-US" sz="1600" dirty="0">
                <a:latin typeface="Lucida Console" panose="020B0609040504020204" pitchFamily="49" charset="0"/>
              </a:rPr>
              <a:t> key and data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// with those of the replacement item.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toDelete.key</a:t>
            </a:r>
            <a:r>
              <a:rPr lang="en-US" altLang="en-US" sz="1600" dirty="0">
                <a:latin typeface="Lucida Console" panose="020B0609040504020204" pitchFamily="49" charset="0"/>
              </a:rPr>
              <a:t> = </a:t>
            </a:r>
            <a:r>
              <a:rPr lang="en-US" altLang="en-US" sz="1600" dirty="0" err="1">
                <a:latin typeface="Lucida Console" panose="020B0609040504020204" pitchFamily="49" charset="0"/>
              </a:rPr>
              <a:t>replace.key</a:t>
            </a:r>
            <a:r>
              <a:rPr lang="en-US" altLang="en-US" sz="16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toDelete.data</a:t>
            </a:r>
            <a:r>
              <a:rPr lang="en-US" altLang="en-US" sz="1600" dirty="0">
                <a:latin typeface="Lucida Console" panose="020B0609040504020204" pitchFamily="49" charset="0"/>
              </a:rPr>
              <a:t> = </a:t>
            </a:r>
            <a:r>
              <a:rPr lang="en-US" altLang="en-US" sz="1600" dirty="0" err="1">
                <a:latin typeface="Lucida Console" panose="020B0609040504020204" pitchFamily="49" charset="0"/>
              </a:rPr>
              <a:t>replace.data</a:t>
            </a:r>
            <a:r>
              <a:rPr lang="en-US" altLang="en-US" sz="16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50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en-US" sz="1600" dirty="0">
              <a:latin typeface="Lucida Console" panose="020B06090405040202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// Recursively delete the replacement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// item's old node. It has at most one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// child, so we don't have to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// worry about infinite recursion.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</a:t>
            </a:r>
            <a:r>
              <a:rPr lang="en-US" altLang="en-US" sz="1600" dirty="0" err="1">
                <a:latin typeface="Lucida Console" panose="020B0609040504020204" pitchFamily="49" charset="0"/>
              </a:rPr>
              <a:t>deleteNode</a:t>
            </a:r>
            <a:r>
              <a:rPr lang="en-US" altLang="en-US" sz="1600" dirty="0">
                <a:latin typeface="Lucida Console" panose="020B0609040504020204" pitchFamily="49" charset="0"/>
              </a:rPr>
              <a:t>(replace, </a:t>
            </a:r>
            <a:r>
              <a:rPr lang="en-US" altLang="en-US" sz="1600" dirty="0" err="1">
                <a:latin typeface="Lucida Console" panose="020B0609040504020204" pitchFamily="49" charset="0"/>
              </a:rPr>
              <a:t>replaceParent</a:t>
            </a:r>
            <a:r>
              <a:rPr lang="en-US" altLang="en-US" sz="1600" dirty="0">
                <a:latin typeface="Lucida Console" panose="020B0609040504020204" pitchFamily="49" charset="0"/>
              </a:rPr>
              <a:t>);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} else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...   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204804" name="Text Box 4"/>
          <p:cNvSpPr txBox="1">
            <a:spLocks noChangeArrowheads="1"/>
          </p:cNvSpPr>
          <p:nvPr/>
        </p:nvSpPr>
        <p:spPr bwMode="auto">
          <a:xfrm>
            <a:off x="6865938" y="2193925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26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4805" name="Oval 5"/>
          <p:cNvSpPr>
            <a:spLocks noChangeArrowheads="1"/>
          </p:cNvSpPr>
          <p:nvPr/>
        </p:nvSpPr>
        <p:spPr bwMode="auto">
          <a:xfrm>
            <a:off x="6894513" y="21510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4806" name="Text Box 6"/>
          <p:cNvSpPr txBox="1">
            <a:spLocks noChangeArrowheads="1"/>
          </p:cNvSpPr>
          <p:nvPr/>
        </p:nvSpPr>
        <p:spPr bwMode="auto">
          <a:xfrm>
            <a:off x="6440488" y="2884488"/>
            <a:ext cx="552450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4807" name="Oval 7"/>
          <p:cNvSpPr>
            <a:spLocks noChangeArrowheads="1"/>
          </p:cNvSpPr>
          <p:nvPr/>
        </p:nvSpPr>
        <p:spPr bwMode="auto">
          <a:xfrm>
            <a:off x="6481763" y="2841625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4808" name="Text Box 8"/>
          <p:cNvSpPr txBox="1">
            <a:spLocks noChangeArrowheads="1"/>
          </p:cNvSpPr>
          <p:nvPr/>
        </p:nvSpPr>
        <p:spPr bwMode="auto">
          <a:xfrm>
            <a:off x="7372350" y="2889250"/>
            <a:ext cx="554038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45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4809" name="Oval 9"/>
          <p:cNvSpPr>
            <a:spLocks noChangeArrowheads="1"/>
          </p:cNvSpPr>
          <p:nvPr/>
        </p:nvSpPr>
        <p:spPr bwMode="auto">
          <a:xfrm>
            <a:off x="7405688" y="2841625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4810" name="Text Box 10"/>
          <p:cNvSpPr txBox="1">
            <a:spLocks noChangeArrowheads="1"/>
          </p:cNvSpPr>
          <p:nvPr/>
        </p:nvSpPr>
        <p:spPr bwMode="auto">
          <a:xfrm>
            <a:off x="7659688" y="3959225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35</a:t>
            </a:r>
          </a:p>
        </p:txBody>
      </p:sp>
      <p:sp>
        <p:nvSpPr>
          <p:cNvPr id="204811" name="Oval 11"/>
          <p:cNvSpPr>
            <a:spLocks noChangeArrowheads="1"/>
          </p:cNvSpPr>
          <p:nvPr/>
        </p:nvSpPr>
        <p:spPr bwMode="auto">
          <a:xfrm>
            <a:off x="7688263" y="39163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4812" name="Line 12"/>
          <p:cNvSpPr>
            <a:spLocks noChangeShapeType="1"/>
          </p:cNvSpPr>
          <p:nvPr/>
        </p:nvSpPr>
        <p:spPr bwMode="auto">
          <a:xfrm flipH="1">
            <a:off x="6723063" y="2549525"/>
            <a:ext cx="265112" cy="296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4813" name="Line 13"/>
          <p:cNvSpPr>
            <a:spLocks noChangeShapeType="1"/>
          </p:cNvSpPr>
          <p:nvPr/>
        </p:nvSpPr>
        <p:spPr bwMode="auto">
          <a:xfrm>
            <a:off x="7300913" y="2543175"/>
            <a:ext cx="341312" cy="298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4814" name="Line 14"/>
          <p:cNvSpPr>
            <a:spLocks noChangeShapeType="1"/>
          </p:cNvSpPr>
          <p:nvPr/>
        </p:nvSpPr>
        <p:spPr bwMode="auto">
          <a:xfrm>
            <a:off x="7413625" y="3814763"/>
            <a:ext cx="306388" cy="219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4815" name="Line 15"/>
          <p:cNvSpPr>
            <a:spLocks noChangeShapeType="1"/>
          </p:cNvSpPr>
          <p:nvPr/>
        </p:nvSpPr>
        <p:spPr bwMode="auto">
          <a:xfrm flipH="1">
            <a:off x="7321550" y="3276600"/>
            <a:ext cx="236538" cy="25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4816" name="Text Box 16"/>
          <p:cNvSpPr txBox="1">
            <a:spLocks noChangeArrowheads="1"/>
          </p:cNvSpPr>
          <p:nvPr/>
        </p:nvSpPr>
        <p:spPr bwMode="auto">
          <a:xfrm>
            <a:off x="7229475" y="1501775"/>
            <a:ext cx="958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toDelete</a:t>
            </a:r>
          </a:p>
        </p:txBody>
      </p:sp>
      <p:sp>
        <p:nvSpPr>
          <p:cNvPr id="204817" name="Line 17"/>
          <p:cNvSpPr>
            <a:spLocks noChangeShapeType="1"/>
          </p:cNvSpPr>
          <p:nvPr/>
        </p:nvSpPr>
        <p:spPr bwMode="auto">
          <a:xfrm flipH="1">
            <a:off x="7316788" y="1839913"/>
            <a:ext cx="24765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4818" name="Oval 18"/>
          <p:cNvSpPr>
            <a:spLocks noChangeArrowheads="1"/>
          </p:cNvSpPr>
          <p:nvPr/>
        </p:nvSpPr>
        <p:spPr bwMode="auto">
          <a:xfrm>
            <a:off x="6953250" y="3513138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4819" name="Text Box 19"/>
          <p:cNvSpPr txBox="1">
            <a:spLocks noChangeArrowheads="1"/>
          </p:cNvSpPr>
          <p:nvPr/>
        </p:nvSpPr>
        <p:spPr bwMode="auto">
          <a:xfrm>
            <a:off x="6921500" y="3554413"/>
            <a:ext cx="552450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30</a:t>
            </a: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Line 14"/>
          <p:cNvSpPr>
            <a:spLocks noChangeShapeType="1"/>
          </p:cNvSpPr>
          <p:nvPr/>
        </p:nvSpPr>
        <p:spPr bwMode="auto">
          <a:xfrm>
            <a:off x="6662136" y="1991224"/>
            <a:ext cx="306388" cy="219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8046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Implementing Case 3</a:t>
            </a:r>
            <a:endParaRPr lang="en-US" altLang="en-US" sz="240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private void </a:t>
            </a:r>
            <a:r>
              <a:rPr lang="en-US" altLang="en-US" sz="1600" dirty="0" err="1">
                <a:latin typeface="Lucida Console" panose="020B0609040504020204" pitchFamily="49" charset="0"/>
              </a:rPr>
              <a:t>deleteNode</a:t>
            </a:r>
            <a:r>
              <a:rPr lang="en-US" altLang="en-US" sz="1600" dirty="0">
                <a:latin typeface="Lucida Console" panose="020B0609040504020204" pitchFamily="49" charset="0"/>
              </a:rPr>
              <a:t>(Node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</a:t>
            </a:r>
            <a:r>
              <a:rPr lang="en-US" altLang="en-US" sz="1600" dirty="0">
                <a:latin typeface="Lucida Console" panose="020B0609040504020204" pitchFamily="49" charset="0"/>
              </a:rPr>
              <a:t>, Node parent)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if (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toDelete.left</a:t>
            </a:r>
            <a:r>
              <a:rPr lang="en-US" altLang="en-US" sz="1600" dirty="0">
                <a:latin typeface="Lucida Console" panose="020B0609040504020204" pitchFamily="49" charset="0"/>
              </a:rPr>
              <a:t> != null &amp;&amp;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toDelete.right</a:t>
            </a:r>
            <a:r>
              <a:rPr lang="en-US" altLang="en-US" sz="1600" dirty="0">
                <a:latin typeface="Lucida Console" panose="020B0609040504020204" pitchFamily="49" charset="0"/>
              </a:rPr>
              <a:t> != null)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// Find a replacement – and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// the replacement's parent.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</a:t>
            </a:r>
            <a:r>
              <a:rPr lang="en-US" altLang="en-US" sz="16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Node </a:t>
            </a:r>
            <a:r>
              <a:rPr lang="en-US" altLang="en-US" sz="16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replaceParent</a:t>
            </a:r>
            <a:r>
              <a:rPr lang="en-US" altLang="en-US" sz="16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= </a:t>
            </a:r>
            <a:r>
              <a:rPr lang="en-US" altLang="en-US" sz="16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toDelete</a:t>
            </a:r>
            <a:r>
              <a:rPr lang="en-US" altLang="en-US" sz="16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50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// Get the smallest item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// in the right subtree.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Node replace =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toDelete.right</a:t>
            </a:r>
            <a:r>
              <a:rPr lang="en-US" altLang="en-US" sz="16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</a:t>
            </a:r>
            <a:r>
              <a:rPr lang="en-US" altLang="en-US" sz="1600" i="1" dirty="0">
                <a:solidFill>
                  <a:schemeClr val="tx1"/>
                </a:solidFill>
                <a:latin typeface="Lucida Console" panose="020B0609040504020204" pitchFamily="49" charset="0"/>
              </a:rPr>
              <a:t>// What should go here?</a:t>
            </a:r>
            <a:endParaRPr lang="en-US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 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 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</a:t>
            </a:r>
          </a:p>
          <a:p>
            <a:pPr>
              <a:lnSpc>
                <a:spcPct val="50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en-US" sz="1600" dirty="0">
              <a:latin typeface="Lucida Console" panose="020B06090405040202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// Replace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toDelete's</a:t>
            </a:r>
            <a:r>
              <a:rPr lang="en-US" altLang="en-US" sz="1600" dirty="0">
                <a:latin typeface="Lucida Console" panose="020B0609040504020204" pitchFamily="49" charset="0"/>
              </a:rPr>
              <a:t> key and data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// with those of the replacement item.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toDelete.key</a:t>
            </a:r>
            <a:r>
              <a:rPr lang="en-US" altLang="en-US" sz="1600" dirty="0">
                <a:latin typeface="Lucida Console" panose="020B0609040504020204" pitchFamily="49" charset="0"/>
              </a:rPr>
              <a:t> = </a:t>
            </a:r>
            <a:r>
              <a:rPr lang="en-US" altLang="en-US" sz="1600" dirty="0" err="1">
                <a:latin typeface="Lucida Console" panose="020B0609040504020204" pitchFamily="49" charset="0"/>
              </a:rPr>
              <a:t>replace.key</a:t>
            </a:r>
            <a:r>
              <a:rPr lang="en-US" altLang="en-US" sz="16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toDelete.data</a:t>
            </a:r>
            <a:r>
              <a:rPr lang="en-US" altLang="en-US" sz="1600" dirty="0">
                <a:latin typeface="Lucida Console" panose="020B0609040504020204" pitchFamily="49" charset="0"/>
              </a:rPr>
              <a:t> = </a:t>
            </a:r>
            <a:r>
              <a:rPr lang="en-US" altLang="en-US" sz="1600" dirty="0" err="1">
                <a:latin typeface="Lucida Console" panose="020B0609040504020204" pitchFamily="49" charset="0"/>
              </a:rPr>
              <a:t>replace.data</a:t>
            </a:r>
            <a:r>
              <a:rPr lang="en-US" altLang="en-US" sz="16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50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en-US" sz="1600" dirty="0">
              <a:latin typeface="Lucida Console" panose="020B06090405040202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// Recursively delete the replacement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// item's old node. It has at most one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// child, so we don't have to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// worry about infinite recursion.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</a:t>
            </a:r>
            <a:r>
              <a:rPr lang="en-US" altLang="en-US" sz="1600" dirty="0" err="1">
                <a:latin typeface="Lucida Console" panose="020B0609040504020204" pitchFamily="49" charset="0"/>
              </a:rPr>
              <a:t>deleteNode</a:t>
            </a:r>
            <a:r>
              <a:rPr lang="en-US" altLang="en-US" sz="1600" dirty="0">
                <a:latin typeface="Lucida Console" panose="020B0609040504020204" pitchFamily="49" charset="0"/>
              </a:rPr>
              <a:t>(replace, </a:t>
            </a:r>
            <a:r>
              <a:rPr lang="en-US" altLang="en-US" sz="1600" dirty="0" err="1">
                <a:latin typeface="Lucida Console" panose="020B0609040504020204" pitchFamily="49" charset="0"/>
              </a:rPr>
              <a:t>replaceParent</a:t>
            </a:r>
            <a:r>
              <a:rPr lang="en-US" altLang="en-US" sz="1600" dirty="0">
                <a:latin typeface="Lucida Console" panose="020B0609040504020204" pitchFamily="49" charset="0"/>
              </a:rPr>
              <a:t>);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} else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...   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205828" name="Text Box 4"/>
          <p:cNvSpPr txBox="1">
            <a:spLocks noChangeArrowheads="1"/>
          </p:cNvSpPr>
          <p:nvPr/>
        </p:nvSpPr>
        <p:spPr bwMode="auto">
          <a:xfrm>
            <a:off x="6865938" y="2193925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26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5829" name="Oval 5"/>
          <p:cNvSpPr>
            <a:spLocks noChangeArrowheads="1"/>
          </p:cNvSpPr>
          <p:nvPr/>
        </p:nvSpPr>
        <p:spPr bwMode="auto">
          <a:xfrm>
            <a:off x="6894513" y="21510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5830" name="Text Box 6"/>
          <p:cNvSpPr txBox="1">
            <a:spLocks noChangeArrowheads="1"/>
          </p:cNvSpPr>
          <p:nvPr/>
        </p:nvSpPr>
        <p:spPr bwMode="auto">
          <a:xfrm>
            <a:off x="6440488" y="2884488"/>
            <a:ext cx="552450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5831" name="Oval 7"/>
          <p:cNvSpPr>
            <a:spLocks noChangeArrowheads="1"/>
          </p:cNvSpPr>
          <p:nvPr/>
        </p:nvSpPr>
        <p:spPr bwMode="auto">
          <a:xfrm>
            <a:off x="6481763" y="2841625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5832" name="Text Box 8"/>
          <p:cNvSpPr txBox="1">
            <a:spLocks noChangeArrowheads="1"/>
          </p:cNvSpPr>
          <p:nvPr/>
        </p:nvSpPr>
        <p:spPr bwMode="auto">
          <a:xfrm>
            <a:off x="7372350" y="2889250"/>
            <a:ext cx="554038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45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5833" name="Oval 9"/>
          <p:cNvSpPr>
            <a:spLocks noChangeArrowheads="1"/>
          </p:cNvSpPr>
          <p:nvPr/>
        </p:nvSpPr>
        <p:spPr bwMode="auto">
          <a:xfrm>
            <a:off x="7405688" y="2841625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5834" name="Text Box 10"/>
          <p:cNvSpPr txBox="1">
            <a:spLocks noChangeArrowheads="1"/>
          </p:cNvSpPr>
          <p:nvPr/>
        </p:nvSpPr>
        <p:spPr bwMode="auto">
          <a:xfrm>
            <a:off x="7659688" y="3959225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35</a:t>
            </a:r>
          </a:p>
        </p:txBody>
      </p:sp>
      <p:sp>
        <p:nvSpPr>
          <p:cNvPr id="205835" name="Oval 11"/>
          <p:cNvSpPr>
            <a:spLocks noChangeArrowheads="1"/>
          </p:cNvSpPr>
          <p:nvPr/>
        </p:nvSpPr>
        <p:spPr bwMode="auto">
          <a:xfrm>
            <a:off x="7688263" y="39163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5836" name="Line 12"/>
          <p:cNvSpPr>
            <a:spLocks noChangeShapeType="1"/>
          </p:cNvSpPr>
          <p:nvPr/>
        </p:nvSpPr>
        <p:spPr bwMode="auto">
          <a:xfrm flipH="1">
            <a:off x="6723063" y="2549525"/>
            <a:ext cx="265112" cy="296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5837" name="Line 13"/>
          <p:cNvSpPr>
            <a:spLocks noChangeShapeType="1"/>
          </p:cNvSpPr>
          <p:nvPr/>
        </p:nvSpPr>
        <p:spPr bwMode="auto">
          <a:xfrm>
            <a:off x="7300913" y="2543175"/>
            <a:ext cx="341312" cy="298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5838" name="Line 14"/>
          <p:cNvSpPr>
            <a:spLocks noChangeShapeType="1"/>
          </p:cNvSpPr>
          <p:nvPr/>
        </p:nvSpPr>
        <p:spPr bwMode="auto">
          <a:xfrm>
            <a:off x="7413625" y="3814763"/>
            <a:ext cx="306388" cy="219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5839" name="Line 15"/>
          <p:cNvSpPr>
            <a:spLocks noChangeShapeType="1"/>
          </p:cNvSpPr>
          <p:nvPr/>
        </p:nvSpPr>
        <p:spPr bwMode="auto">
          <a:xfrm flipH="1">
            <a:off x="7321550" y="3276600"/>
            <a:ext cx="236538" cy="25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5840" name="Text Box 16"/>
          <p:cNvSpPr txBox="1">
            <a:spLocks noChangeArrowheads="1"/>
          </p:cNvSpPr>
          <p:nvPr/>
        </p:nvSpPr>
        <p:spPr bwMode="auto">
          <a:xfrm>
            <a:off x="7229475" y="1501775"/>
            <a:ext cx="958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toDelete</a:t>
            </a:r>
          </a:p>
        </p:txBody>
      </p:sp>
      <p:sp>
        <p:nvSpPr>
          <p:cNvPr id="205841" name="Line 17"/>
          <p:cNvSpPr>
            <a:spLocks noChangeShapeType="1"/>
          </p:cNvSpPr>
          <p:nvPr/>
        </p:nvSpPr>
        <p:spPr bwMode="auto">
          <a:xfrm flipH="1">
            <a:off x="7316788" y="1839913"/>
            <a:ext cx="24765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5842" name="Text Box 18"/>
          <p:cNvSpPr txBox="1">
            <a:spLocks noChangeArrowheads="1"/>
          </p:cNvSpPr>
          <p:nvPr/>
        </p:nvSpPr>
        <p:spPr bwMode="auto">
          <a:xfrm>
            <a:off x="7661275" y="1773238"/>
            <a:ext cx="1482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replaceParent</a:t>
            </a:r>
          </a:p>
        </p:txBody>
      </p:sp>
      <p:sp>
        <p:nvSpPr>
          <p:cNvPr id="205843" name="Line 19"/>
          <p:cNvSpPr>
            <a:spLocks noChangeShapeType="1"/>
          </p:cNvSpPr>
          <p:nvPr/>
        </p:nvSpPr>
        <p:spPr bwMode="auto">
          <a:xfrm flipH="1">
            <a:off x="7423150" y="2125663"/>
            <a:ext cx="711200" cy="2143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5844" name="Oval 20"/>
          <p:cNvSpPr>
            <a:spLocks noChangeArrowheads="1"/>
          </p:cNvSpPr>
          <p:nvPr/>
        </p:nvSpPr>
        <p:spPr bwMode="auto">
          <a:xfrm>
            <a:off x="6953250" y="3513138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5845" name="Text Box 21"/>
          <p:cNvSpPr txBox="1">
            <a:spLocks noChangeArrowheads="1"/>
          </p:cNvSpPr>
          <p:nvPr/>
        </p:nvSpPr>
        <p:spPr bwMode="auto">
          <a:xfrm>
            <a:off x="6921500" y="3554413"/>
            <a:ext cx="552450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30</a:t>
            </a: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Line 14"/>
          <p:cNvSpPr>
            <a:spLocks noChangeShapeType="1"/>
          </p:cNvSpPr>
          <p:nvPr/>
        </p:nvSpPr>
        <p:spPr bwMode="auto">
          <a:xfrm>
            <a:off x="6662136" y="1991224"/>
            <a:ext cx="306388" cy="219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6080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Implementing Case 3</a:t>
            </a:r>
            <a:endParaRPr lang="en-US" altLang="en-US" sz="2400"/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private void </a:t>
            </a:r>
            <a:r>
              <a:rPr lang="en-US" altLang="en-US" sz="1600" dirty="0" err="1">
                <a:latin typeface="Lucida Console" panose="020B0609040504020204" pitchFamily="49" charset="0"/>
              </a:rPr>
              <a:t>deleteNode</a:t>
            </a:r>
            <a:r>
              <a:rPr lang="en-US" altLang="en-US" sz="1600" dirty="0">
                <a:latin typeface="Lucida Console" panose="020B0609040504020204" pitchFamily="49" charset="0"/>
              </a:rPr>
              <a:t>(Node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</a:t>
            </a:r>
            <a:r>
              <a:rPr lang="en-US" altLang="en-US" sz="1600" dirty="0">
                <a:latin typeface="Lucida Console" panose="020B0609040504020204" pitchFamily="49" charset="0"/>
              </a:rPr>
              <a:t>, Node parent)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if (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toDelete.left</a:t>
            </a:r>
            <a:r>
              <a:rPr lang="en-US" altLang="en-US" sz="1600" dirty="0">
                <a:latin typeface="Lucida Console" panose="020B0609040504020204" pitchFamily="49" charset="0"/>
              </a:rPr>
              <a:t> != null &amp;&amp;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toDelete.right</a:t>
            </a:r>
            <a:r>
              <a:rPr lang="en-US" altLang="en-US" sz="1600" dirty="0">
                <a:latin typeface="Lucida Console" panose="020B0609040504020204" pitchFamily="49" charset="0"/>
              </a:rPr>
              <a:t> != null)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// Find a replacement – and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// the replacement's parent.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Node </a:t>
            </a:r>
            <a:r>
              <a:rPr lang="en-US" altLang="en-US" sz="1600" dirty="0" err="1">
                <a:latin typeface="Lucida Console" panose="020B0609040504020204" pitchFamily="49" charset="0"/>
              </a:rPr>
              <a:t>replaceParent</a:t>
            </a:r>
            <a:r>
              <a:rPr lang="en-US" altLang="en-US" sz="1600" dirty="0">
                <a:latin typeface="Lucida Console" panose="020B0609040504020204" pitchFamily="49" charset="0"/>
              </a:rPr>
              <a:t> =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</a:t>
            </a:r>
            <a:r>
              <a:rPr lang="en-US" altLang="en-US" sz="16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50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// Get the smallest item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// in the right subtree.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</a:t>
            </a:r>
            <a:r>
              <a:rPr lang="en-US" altLang="en-US" sz="16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Node replace = </a:t>
            </a:r>
            <a:r>
              <a:rPr lang="en-US" altLang="en-US" sz="16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toDelete.right</a:t>
            </a:r>
            <a:r>
              <a:rPr lang="en-US" altLang="en-US" sz="16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</a:t>
            </a:r>
            <a:r>
              <a:rPr lang="en-US" altLang="en-US" sz="1600" i="1" dirty="0">
                <a:solidFill>
                  <a:schemeClr val="tx1"/>
                </a:solidFill>
                <a:latin typeface="Lucida Console" panose="020B0609040504020204" pitchFamily="49" charset="0"/>
              </a:rPr>
              <a:t>// What should go here?</a:t>
            </a:r>
            <a:endParaRPr lang="en-US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 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 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en-US" sz="1600" dirty="0">
              <a:latin typeface="Lucida Console" panose="020B0609040504020204" pitchFamily="49" charset="0"/>
            </a:endParaRPr>
          </a:p>
          <a:p>
            <a:pPr>
              <a:lnSpc>
                <a:spcPct val="50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en-US" sz="1600" dirty="0">
              <a:latin typeface="Lucida Console" panose="020B06090405040202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// Replace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toDelete's</a:t>
            </a:r>
            <a:r>
              <a:rPr lang="en-US" altLang="en-US" sz="1600" dirty="0">
                <a:latin typeface="Lucida Console" panose="020B0609040504020204" pitchFamily="49" charset="0"/>
              </a:rPr>
              <a:t> key and data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// with those of the replacement item.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toDelete.key</a:t>
            </a:r>
            <a:r>
              <a:rPr lang="en-US" altLang="en-US" sz="1600" dirty="0">
                <a:latin typeface="Lucida Console" panose="020B0609040504020204" pitchFamily="49" charset="0"/>
              </a:rPr>
              <a:t> = </a:t>
            </a:r>
            <a:r>
              <a:rPr lang="en-US" altLang="en-US" sz="1600" dirty="0" err="1">
                <a:latin typeface="Lucida Console" panose="020B0609040504020204" pitchFamily="49" charset="0"/>
              </a:rPr>
              <a:t>replace.key</a:t>
            </a:r>
            <a:r>
              <a:rPr lang="en-US" altLang="en-US" sz="16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toDelete.data</a:t>
            </a:r>
            <a:r>
              <a:rPr lang="en-US" altLang="en-US" sz="1600" dirty="0">
                <a:latin typeface="Lucida Console" panose="020B0609040504020204" pitchFamily="49" charset="0"/>
              </a:rPr>
              <a:t> = </a:t>
            </a:r>
            <a:r>
              <a:rPr lang="en-US" altLang="en-US" sz="1600" dirty="0" err="1">
                <a:latin typeface="Lucida Console" panose="020B0609040504020204" pitchFamily="49" charset="0"/>
              </a:rPr>
              <a:t>replace.data</a:t>
            </a:r>
            <a:r>
              <a:rPr lang="en-US" altLang="en-US" sz="16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50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en-US" sz="1600" dirty="0">
              <a:latin typeface="Lucida Console" panose="020B06090405040202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// Recursively delete the replacement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// item's old node. It has at most one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// child, so we don't have to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// worry about infinite recursion.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</a:t>
            </a:r>
            <a:r>
              <a:rPr lang="en-US" altLang="en-US" sz="1600" dirty="0" err="1">
                <a:latin typeface="Lucida Console" panose="020B0609040504020204" pitchFamily="49" charset="0"/>
              </a:rPr>
              <a:t>deleteNode</a:t>
            </a:r>
            <a:r>
              <a:rPr lang="en-US" altLang="en-US" sz="1600" dirty="0">
                <a:latin typeface="Lucida Console" panose="020B0609040504020204" pitchFamily="49" charset="0"/>
              </a:rPr>
              <a:t>(replace, </a:t>
            </a:r>
            <a:r>
              <a:rPr lang="en-US" altLang="en-US" sz="1600" dirty="0" err="1">
                <a:latin typeface="Lucida Console" panose="020B0609040504020204" pitchFamily="49" charset="0"/>
              </a:rPr>
              <a:t>replaceParent</a:t>
            </a:r>
            <a:r>
              <a:rPr lang="en-US" altLang="en-US" sz="1600" dirty="0">
                <a:latin typeface="Lucida Console" panose="020B0609040504020204" pitchFamily="49" charset="0"/>
              </a:rPr>
              <a:t>);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} else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...   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206852" name="Text Box 4"/>
          <p:cNvSpPr txBox="1">
            <a:spLocks noChangeArrowheads="1"/>
          </p:cNvSpPr>
          <p:nvPr/>
        </p:nvSpPr>
        <p:spPr bwMode="auto">
          <a:xfrm>
            <a:off x="6865938" y="2193925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26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6853" name="Oval 5"/>
          <p:cNvSpPr>
            <a:spLocks noChangeArrowheads="1"/>
          </p:cNvSpPr>
          <p:nvPr/>
        </p:nvSpPr>
        <p:spPr bwMode="auto">
          <a:xfrm>
            <a:off x="6894513" y="21510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6854" name="Text Box 6"/>
          <p:cNvSpPr txBox="1">
            <a:spLocks noChangeArrowheads="1"/>
          </p:cNvSpPr>
          <p:nvPr/>
        </p:nvSpPr>
        <p:spPr bwMode="auto">
          <a:xfrm>
            <a:off x="6440488" y="2884488"/>
            <a:ext cx="552450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6855" name="Oval 7"/>
          <p:cNvSpPr>
            <a:spLocks noChangeArrowheads="1"/>
          </p:cNvSpPr>
          <p:nvPr/>
        </p:nvSpPr>
        <p:spPr bwMode="auto">
          <a:xfrm>
            <a:off x="6481763" y="2841625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6856" name="Text Box 8"/>
          <p:cNvSpPr txBox="1">
            <a:spLocks noChangeArrowheads="1"/>
          </p:cNvSpPr>
          <p:nvPr/>
        </p:nvSpPr>
        <p:spPr bwMode="auto">
          <a:xfrm>
            <a:off x="7372350" y="2889250"/>
            <a:ext cx="554038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45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6857" name="Oval 9"/>
          <p:cNvSpPr>
            <a:spLocks noChangeArrowheads="1"/>
          </p:cNvSpPr>
          <p:nvPr/>
        </p:nvSpPr>
        <p:spPr bwMode="auto">
          <a:xfrm>
            <a:off x="7405688" y="2841625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6858" name="Text Box 10"/>
          <p:cNvSpPr txBox="1">
            <a:spLocks noChangeArrowheads="1"/>
          </p:cNvSpPr>
          <p:nvPr/>
        </p:nvSpPr>
        <p:spPr bwMode="auto">
          <a:xfrm>
            <a:off x="7659688" y="3959225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35</a:t>
            </a:r>
          </a:p>
        </p:txBody>
      </p:sp>
      <p:sp>
        <p:nvSpPr>
          <p:cNvPr id="206859" name="Oval 11"/>
          <p:cNvSpPr>
            <a:spLocks noChangeArrowheads="1"/>
          </p:cNvSpPr>
          <p:nvPr/>
        </p:nvSpPr>
        <p:spPr bwMode="auto">
          <a:xfrm>
            <a:off x="7688263" y="39163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6860" name="Line 12"/>
          <p:cNvSpPr>
            <a:spLocks noChangeShapeType="1"/>
          </p:cNvSpPr>
          <p:nvPr/>
        </p:nvSpPr>
        <p:spPr bwMode="auto">
          <a:xfrm flipH="1">
            <a:off x="6723063" y="2549525"/>
            <a:ext cx="265112" cy="296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6861" name="Line 13"/>
          <p:cNvSpPr>
            <a:spLocks noChangeShapeType="1"/>
          </p:cNvSpPr>
          <p:nvPr/>
        </p:nvSpPr>
        <p:spPr bwMode="auto">
          <a:xfrm>
            <a:off x="7300913" y="2543175"/>
            <a:ext cx="341312" cy="298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6862" name="Line 14"/>
          <p:cNvSpPr>
            <a:spLocks noChangeShapeType="1"/>
          </p:cNvSpPr>
          <p:nvPr/>
        </p:nvSpPr>
        <p:spPr bwMode="auto">
          <a:xfrm>
            <a:off x="7413625" y="3814763"/>
            <a:ext cx="306388" cy="219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6863" name="Oval 15"/>
          <p:cNvSpPr>
            <a:spLocks noChangeArrowheads="1"/>
          </p:cNvSpPr>
          <p:nvPr/>
        </p:nvSpPr>
        <p:spPr bwMode="auto">
          <a:xfrm>
            <a:off x="6953250" y="3513138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6864" name="Line 16"/>
          <p:cNvSpPr>
            <a:spLocks noChangeShapeType="1"/>
          </p:cNvSpPr>
          <p:nvPr/>
        </p:nvSpPr>
        <p:spPr bwMode="auto">
          <a:xfrm flipH="1">
            <a:off x="7321550" y="3276600"/>
            <a:ext cx="236538" cy="25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6865" name="Text Box 17"/>
          <p:cNvSpPr txBox="1">
            <a:spLocks noChangeArrowheads="1"/>
          </p:cNvSpPr>
          <p:nvPr/>
        </p:nvSpPr>
        <p:spPr bwMode="auto">
          <a:xfrm>
            <a:off x="7229475" y="1501775"/>
            <a:ext cx="958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toDelete</a:t>
            </a:r>
          </a:p>
        </p:txBody>
      </p:sp>
      <p:sp>
        <p:nvSpPr>
          <p:cNvPr id="206866" name="Line 18"/>
          <p:cNvSpPr>
            <a:spLocks noChangeShapeType="1"/>
          </p:cNvSpPr>
          <p:nvPr/>
        </p:nvSpPr>
        <p:spPr bwMode="auto">
          <a:xfrm flipH="1">
            <a:off x="7316788" y="1839913"/>
            <a:ext cx="24765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6867" name="Text Box 19"/>
          <p:cNvSpPr txBox="1">
            <a:spLocks noChangeArrowheads="1"/>
          </p:cNvSpPr>
          <p:nvPr/>
        </p:nvSpPr>
        <p:spPr bwMode="auto">
          <a:xfrm>
            <a:off x="7661275" y="1773238"/>
            <a:ext cx="1482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replaceParent</a:t>
            </a:r>
          </a:p>
        </p:txBody>
      </p:sp>
      <p:sp>
        <p:nvSpPr>
          <p:cNvPr id="206868" name="Line 20"/>
          <p:cNvSpPr>
            <a:spLocks noChangeShapeType="1"/>
          </p:cNvSpPr>
          <p:nvPr/>
        </p:nvSpPr>
        <p:spPr bwMode="auto">
          <a:xfrm flipH="1">
            <a:off x="7423150" y="2125663"/>
            <a:ext cx="711200" cy="2143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6869" name="Text Box 21"/>
          <p:cNvSpPr txBox="1">
            <a:spLocks noChangeArrowheads="1"/>
          </p:cNvSpPr>
          <p:nvPr/>
        </p:nvSpPr>
        <p:spPr bwMode="auto">
          <a:xfrm>
            <a:off x="7893050" y="2303463"/>
            <a:ext cx="868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replace</a:t>
            </a:r>
          </a:p>
        </p:txBody>
      </p:sp>
      <p:sp>
        <p:nvSpPr>
          <p:cNvPr id="206870" name="Line 22"/>
          <p:cNvSpPr>
            <a:spLocks noChangeShapeType="1"/>
          </p:cNvSpPr>
          <p:nvPr/>
        </p:nvSpPr>
        <p:spPr bwMode="auto">
          <a:xfrm flipH="1">
            <a:off x="7889875" y="2641600"/>
            <a:ext cx="24765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6871" name="Text Box 23"/>
          <p:cNvSpPr txBox="1">
            <a:spLocks noChangeArrowheads="1"/>
          </p:cNvSpPr>
          <p:nvPr/>
        </p:nvSpPr>
        <p:spPr bwMode="auto">
          <a:xfrm>
            <a:off x="6921500" y="3554413"/>
            <a:ext cx="552450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30</a:t>
            </a: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Line 14"/>
          <p:cNvSpPr>
            <a:spLocks noChangeShapeType="1"/>
          </p:cNvSpPr>
          <p:nvPr/>
        </p:nvSpPr>
        <p:spPr bwMode="auto">
          <a:xfrm>
            <a:off x="6662136" y="1991224"/>
            <a:ext cx="306388" cy="219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3476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Implementing Case 3</a:t>
            </a:r>
            <a:endParaRPr lang="en-US" altLang="en-US" sz="2400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private void </a:t>
            </a:r>
            <a:r>
              <a:rPr lang="en-US" altLang="en-US" sz="1600" dirty="0" err="1">
                <a:latin typeface="Lucida Console" panose="020B0609040504020204" pitchFamily="49" charset="0"/>
              </a:rPr>
              <a:t>deleteNode</a:t>
            </a:r>
            <a:r>
              <a:rPr lang="en-US" altLang="en-US" sz="1600" dirty="0">
                <a:latin typeface="Lucida Console" panose="020B0609040504020204" pitchFamily="49" charset="0"/>
              </a:rPr>
              <a:t>(Node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</a:t>
            </a:r>
            <a:r>
              <a:rPr lang="en-US" altLang="en-US" sz="1600" dirty="0">
                <a:latin typeface="Lucida Console" panose="020B0609040504020204" pitchFamily="49" charset="0"/>
              </a:rPr>
              <a:t>, Node parent)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if (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toDelete.left</a:t>
            </a:r>
            <a:r>
              <a:rPr lang="en-US" altLang="en-US" sz="1600" dirty="0">
                <a:latin typeface="Lucida Console" panose="020B0609040504020204" pitchFamily="49" charset="0"/>
              </a:rPr>
              <a:t> != null &amp;&amp;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toDelete.right</a:t>
            </a:r>
            <a:r>
              <a:rPr lang="en-US" altLang="en-US" sz="1600" dirty="0">
                <a:latin typeface="Lucida Console" panose="020B0609040504020204" pitchFamily="49" charset="0"/>
              </a:rPr>
              <a:t> != null)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// Find a replacement – and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// the replacement's parent.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Node </a:t>
            </a:r>
            <a:r>
              <a:rPr lang="en-US" altLang="en-US" sz="1600" dirty="0" err="1">
                <a:latin typeface="Lucida Console" panose="020B0609040504020204" pitchFamily="49" charset="0"/>
              </a:rPr>
              <a:t>replaceParent</a:t>
            </a:r>
            <a:r>
              <a:rPr lang="en-US" altLang="en-US" sz="1600" dirty="0">
                <a:latin typeface="Lucida Console" panose="020B0609040504020204" pitchFamily="49" charset="0"/>
              </a:rPr>
              <a:t> =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</a:t>
            </a:r>
            <a:r>
              <a:rPr lang="en-US" altLang="en-US" sz="16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50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// Get the smallest item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// in the right subtree.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Node replace =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toDelete.right</a:t>
            </a:r>
            <a:r>
              <a:rPr lang="en-US" altLang="en-US" sz="16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</a:t>
            </a:r>
            <a:r>
              <a:rPr lang="en-US" altLang="en-US" sz="1600" b="1" i="1" dirty="0">
                <a:solidFill>
                  <a:srgbClr val="0000FF"/>
                </a:solidFill>
                <a:latin typeface="Lucida Console" panose="020B0609040504020204" pitchFamily="49" charset="0"/>
              </a:rPr>
              <a:t>// What should go here?</a:t>
            </a:r>
            <a:endParaRPr lang="en-US" altLang="en-US" sz="1600" b="1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 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 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en-US" sz="1600" dirty="0">
              <a:latin typeface="Lucida Console" panose="020B0609040504020204" pitchFamily="49" charset="0"/>
            </a:endParaRPr>
          </a:p>
          <a:p>
            <a:pPr>
              <a:lnSpc>
                <a:spcPct val="50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en-US" sz="1600" dirty="0">
              <a:latin typeface="Lucida Console" panose="020B06090405040202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toDelete.data</a:t>
            </a:r>
            <a:r>
              <a:rPr lang="en-US" altLang="en-US" sz="1600" dirty="0">
                <a:latin typeface="Lucida Console" panose="020B0609040504020204" pitchFamily="49" charset="0"/>
              </a:rPr>
              <a:t> = </a:t>
            </a:r>
            <a:r>
              <a:rPr lang="en-US" altLang="en-US" sz="1600" dirty="0" err="1">
                <a:latin typeface="Lucida Console" panose="020B0609040504020204" pitchFamily="49" charset="0"/>
              </a:rPr>
              <a:t>replace.data</a:t>
            </a:r>
            <a:r>
              <a:rPr lang="en-US" altLang="en-US" sz="16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50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en-US" sz="1600" dirty="0">
              <a:latin typeface="Lucida Console" panose="020B06090405040202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// Recursively delete the replacement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// item's old node. It has at most one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// child, so we don't have to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// worry about infinite recursion.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</a:t>
            </a:r>
            <a:r>
              <a:rPr lang="en-US" altLang="en-US" sz="1600" dirty="0" err="1">
                <a:latin typeface="Lucida Console" panose="020B0609040504020204" pitchFamily="49" charset="0"/>
              </a:rPr>
              <a:t>deleteNode</a:t>
            </a:r>
            <a:r>
              <a:rPr lang="en-US" altLang="en-US" sz="1600" dirty="0">
                <a:latin typeface="Lucida Console" panose="020B0609040504020204" pitchFamily="49" charset="0"/>
              </a:rPr>
              <a:t>(replace, </a:t>
            </a:r>
            <a:r>
              <a:rPr lang="en-US" altLang="en-US" sz="1600" dirty="0" err="1">
                <a:latin typeface="Lucida Console" panose="020B0609040504020204" pitchFamily="49" charset="0"/>
              </a:rPr>
              <a:t>replaceParent</a:t>
            </a:r>
            <a:r>
              <a:rPr lang="en-US" altLang="en-US" sz="1600" dirty="0">
                <a:latin typeface="Lucida Console" panose="020B0609040504020204" pitchFamily="49" charset="0"/>
              </a:rPr>
              <a:t>);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} else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...   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207876" name="Text Box 4"/>
          <p:cNvSpPr txBox="1">
            <a:spLocks noChangeArrowheads="1"/>
          </p:cNvSpPr>
          <p:nvPr/>
        </p:nvSpPr>
        <p:spPr bwMode="auto">
          <a:xfrm>
            <a:off x="6865938" y="2193925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26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7877" name="Oval 5"/>
          <p:cNvSpPr>
            <a:spLocks noChangeArrowheads="1"/>
          </p:cNvSpPr>
          <p:nvPr/>
        </p:nvSpPr>
        <p:spPr bwMode="auto">
          <a:xfrm>
            <a:off x="6894513" y="21510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7878" name="Text Box 6"/>
          <p:cNvSpPr txBox="1">
            <a:spLocks noChangeArrowheads="1"/>
          </p:cNvSpPr>
          <p:nvPr/>
        </p:nvSpPr>
        <p:spPr bwMode="auto">
          <a:xfrm>
            <a:off x="6440488" y="2884488"/>
            <a:ext cx="552450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7879" name="Oval 7"/>
          <p:cNvSpPr>
            <a:spLocks noChangeArrowheads="1"/>
          </p:cNvSpPr>
          <p:nvPr/>
        </p:nvSpPr>
        <p:spPr bwMode="auto">
          <a:xfrm>
            <a:off x="6481763" y="2841625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7880" name="Text Box 8"/>
          <p:cNvSpPr txBox="1">
            <a:spLocks noChangeArrowheads="1"/>
          </p:cNvSpPr>
          <p:nvPr/>
        </p:nvSpPr>
        <p:spPr bwMode="auto">
          <a:xfrm>
            <a:off x="7372350" y="2889250"/>
            <a:ext cx="554038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45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7881" name="Oval 9"/>
          <p:cNvSpPr>
            <a:spLocks noChangeArrowheads="1"/>
          </p:cNvSpPr>
          <p:nvPr/>
        </p:nvSpPr>
        <p:spPr bwMode="auto">
          <a:xfrm>
            <a:off x="7405688" y="2841625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7882" name="Text Box 10"/>
          <p:cNvSpPr txBox="1">
            <a:spLocks noChangeArrowheads="1"/>
          </p:cNvSpPr>
          <p:nvPr/>
        </p:nvSpPr>
        <p:spPr bwMode="auto">
          <a:xfrm>
            <a:off x="7659688" y="3959225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35</a:t>
            </a:r>
          </a:p>
        </p:txBody>
      </p:sp>
      <p:sp>
        <p:nvSpPr>
          <p:cNvPr id="207883" name="Oval 11"/>
          <p:cNvSpPr>
            <a:spLocks noChangeArrowheads="1"/>
          </p:cNvSpPr>
          <p:nvPr/>
        </p:nvSpPr>
        <p:spPr bwMode="auto">
          <a:xfrm>
            <a:off x="7688263" y="39163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7884" name="Line 12"/>
          <p:cNvSpPr>
            <a:spLocks noChangeShapeType="1"/>
          </p:cNvSpPr>
          <p:nvPr/>
        </p:nvSpPr>
        <p:spPr bwMode="auto">
          <a:xfrm flipH="1">
            <a:off x="6723063" y="2549525"/>
            <a:ext cx="265112" cy="296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7885" name="Line 13"/>
          <p:cNvSpPr>
            <a:spLocks noChangeShapeType="1"/>
          </p:cNvSpPr>
          <p:nvPr/>
        </p:nvSpPr>
        <p:spPr bwMode="auto">
          <a:xfrm>
            <a:off x="7300913" y="2543175"/>
            <a:ext cx="341312" cy="298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7886" name="Line 14"/>
          <p:cNvSpPr>
            <a:spLocks noChangeShapeType="1"/>
          </p:cNvSpPr>
          <p:nvPr/>
        </p:nvSpPr>
        <p:spPr bwMode="auto">
          <a:xfrm>
            <a:off x="7413625" y="3814763"/>
            <a:ext cx="306388" cy="219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7887" name="Oval 15"/>
          <p:cNvSpPr>
            <a:spLocks noChangeArrowheads="1"/>
          </p:cNvSpPr>
          <p:nvPr/>
        </p:nvSpPr>
        <p:spPr bwMode="auto">
          <a:xfrm>
            <a:off x="6953250" y="3513138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7888" name="Line 16"/>
          <p:cNvSpPr>
            <a:spLocks noChangeShapeType="1"/>
          </p:cNvSpPr>
          <p:nvPr/>
        </p:nvSpPr>
        <p:spPr bwMode="auto">
          <a:xfrm flipH="1">
            <a:off x="7321550" y="3276600"/>
            <a:ext cx="236538" cy="25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7889" name="Text Box 17"/>
          <p:cNvSpPr txBox="1">
            <a:spLocks noChangeArrowheads="1"/>
          </p:cNvSpPr>
          <p:nvPr/>
        </p:nvSpPr>
        <p:spPr bwMode="auto">
          <a:xfrm>
            <a:off x="7229475" y="1501775"/>
            <a:ext cx="958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toDelete</a:t>
            </a:r>
          </a:p>
        </p:txBody>
      </p:sp>
      <p:sp>
        <p:nvSpPr>
          <p:cNvPr id="207890" name="Line 18"/>
          <p:cNvSpPr>
            <a:spLocks noChangeShapeType="1"/>
          </p:cNvSpPr>
          <p:nvPr/>
        </p:nvSpPr>
        <p:spPr bwMode="auto">
          <a:xfrm flipH="1">
            <a:off x="7316788" y="1839913"/>
            <a:ext cx="24765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7891" name="Text Box 19"/>
          <p:cNvSpPr txBox="1">
            <a:spLocks noChangeArrowheads="1"/>
          </p:cNvSpPr>
          <p:nvPr/>
        </p:nvSpPr>
        <p:spPr bwMode="auto">
          <a:xfrm>
            <a:off x="7661275" y="1773238"/>
            <a:ext cx="1482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replaceParent</a:t>
            </a:r>
          </a:p>
        </p:txBody>
      </p:sp>
      <p:sp>
        <p:nvSpPr>
          <p:cNvPr id="207892" name="Line 20"/>
          <p:cNvSpPr>
            <a:spLocks noChangeShapeType="1"/>
          </p:cNvSpPr>
          <p:nvPr/>
        </p:nvSpPr>
        <p:spPr bwMode="auto">
          <a:xfrm flipH="1">
            <a:off x="7423150" y="2125663"/>
            <a:ext cx="711200" cy="2143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7893" name="Text Box 21"/>
          <p:cNvSpPr txBox="1">
            <a:spLocks noChangeArrowheads="1"/>
          </p:cNvSpPr>
          <p:nvPr/>
        </p:nvSpPr>
        <p:spPr bwMode="auto">
          <a:xfrm>
            <a:off x="7893050" y="2303463"/>
            <a:ext cx="868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replace</a:t>
            </a:r>
          </a:p>
        </p:txBody>
      </p:sp>
      <p:sp>
        <p:nvSpPr>
          <p:cNvPr id="207894" name="Line 22"/>
          <p:cNvSpPr>
            <a:spLocks noChangeShapeType="1"/>
          </p:cNvSpPr>
          <p:nvPr/>
        </p:nvSpPr>
        <p:spPr bwMode="auto">
          <a:xfrm flipH="1">
            <a:off x="7889875" y="2641600"/>
            <a:ext cx="24765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7895" name="Text Box 23"/>
          <p:cNvSpPr txBox="1">
            <a:spLocks noChangeArrowheads="1"/>
          </p:cNvSpPr>
          <p:nvPr/>
        </p:nvSpPr>
        <p:spPr bwMode="auto">
          <a:xfrm>
            <a:off x="6921500" y="3554413"/>
            <a:ext cx="552450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30</a:t>
            </a: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Line 14"/>
          <p:cNvSpPr>
            <a:spLocks noChangeShapeType="1"/>
          </p:cNvSpPr>
          <p:nvPr/>
        </p:nvSpPr>
        <p:spPr bwMode="auto">
          <a:xfrm>
            <a:off x="6662136" y="1991224"/>
            <a:ext cx="306388" cy="219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381" y="4452805"/>
            <a:ext cx="4691273" cy="2585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Ins="18288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1963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A.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while (replace != null)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1963" algn="l"/>
              </a:tabLst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	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replaceParent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 = replace;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1963" algn="l"/>
              </a:tabLst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	    replace =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replace.left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1963" algn="l"/>
              </a:tabLst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	}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</a:b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1963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B.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while 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replace.left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 != null)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1963" algn="l"/>
              </a:tabLst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	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replaceParent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 = replace;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1963" algn="l"/>
              </a:tabLst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	    replace =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replace.left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1963" algn="l"/>
              </a:tabLst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	}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</a:b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50222" y="4452805"/>
            <a:ext cx="4691273" cy="2585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Ins="18288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1963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while (replace != null)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1963" algn="l"/>
              </a:tabLst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	    replace =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replace.left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1963" algn="l"/>
              </a:tabLst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	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replaceParent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 = replace;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1963" algn="l"/>
              </a:tabLst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	}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</a:b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1963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D.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while 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replace.left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 != null)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1963" algn="l"/>
              </a:tabLst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	    replace =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replace.left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1963" algn="l"/>
              </a:tabLst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	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replaceParent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 = replace;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1963" algn="l"/>
              </a:tabLst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	}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</a:b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4387161" y="4452805"/>
            <a:ext cx="0" cy="258532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707295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Implementing Case 3</a:t>
            </a:r>
            <a:endParaRPr lang="en-US" altLang="en-US" sz="2400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private void </a:t>
            </a:r>
            <a:r>
              <a:rPr lang="en-US" altLang="en-US" sz="1600" dirty="0" err="1">
                <a:latin typeface="Lucida Console" panose="020B0609040504020204" pitchFamily="49" charset="0"/>
              </a:rPr>
              <a:t>deleteNode</a:t>
            </a:r>
            <a:r>
              <a:rPr lang="en-US" altLang="en-US" sz="1600" dirty="0">
                <a:latin typeface="Lucida Console" panose="020B0609040504020204" pitchFamily="49" charset="0"/>
              </a:rPr>
              <a:t>(Node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</a:t>
            </a:r>
            <a:r>
              <a:rPr lang="en-US" altLang="en-US" sz="1600" dirty="0">
                <a:latin typeface="Lucida Console" panose="020B0609040504020204" pitchFamily="49" charset="0"/>
              </a:rPr>
              <a:t>, Node parent)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if (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toDelete.left</a:t>
            </a:r>
            <a:r>
              <a:rPr lang="en-US" altLang="en-US" sz="1600" dirty="0">
                <a:latin typeface="Lucida Console" panose="020B0609040504020204" pitchFamily="49" charset="0"/>
              </a:rPr>
              <a:t> != null &amp;&amp;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toDelete.right</a:t>
            </a:r>
            <a:r>
              <a:rPr lang="en-US" altLang="en-US" sz="1600" dirty="0">
                <a:latin typeface="Lucida Console" panose="020B0609040504020204" pitchFamily="49" charset="0"/>
              </a:rPr>
              <a:t> != null)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// Find a replacement – and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// the replacement's parent.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Node </a:t>
            </a:r>
            <a:r>
              <a:rPr lang="en-US" altLang="en-US" sz="1600" dirty="0" err="1">
                <a:latin typeface="Lucida Console" panose="020B0609040504020204" pitchFamily="49" charset="0"/>
              </a:rPr>
              <a:t>replaceParent</a:t>
            </a:r>
            <a:r>
              <a:rPr lang="en-US" altLang="en-US" sz="1600" dirty="0">
                <a:latin typeface="Lucida Console" panose="020B0609040504020204" pitchFamily="49" charset="0"/>
              </a:rPr>
              <a:t> =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</a:t>
            </a:r>
            <a:r>
              <a:rPr lang="en-US" altLang="en-US" sz="16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50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// Get the smallest item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// in the right subtree.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Node replace =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toDelete.right</a:t>
            </a:r>
            <a:r>
              <a:rPr lang="en-US" altLang="en-US" sz="16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</a:t>
            </a:r>
            <a:r>
              <a:rPr lang="en-US" altLang="en-US" sz="1600" b="1" i="1" dirty="0">
                <a:solidFill>
                  <a:srgbClr val="0000FF"/>
                </a:solidFill>
                <a:latin typeface="Lucida Console" panose="020B0609040504020204" pitchFamily="49" charset="0"/>
              </a:rPr>
              <a:t>// What should go here?</a:t>
            </a:r>
            <a:endParaRPr lang="en-US" altLang="en-US" sz="1600" b="1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 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 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en-US" sz="1600" dirty="0">
              <a:latin typeface="Lucida Console" panose="020B0609040504020204" pitchFamily="49" charset="0"/>
            </a:endParaRPr>
          </a:p>
          <a:p>
            <a:pPr>
              <a:lnSpc>
                <a:spcPct val="50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en-US" sz="1600" dirty="0">
              <a:latin typeface="Lucida Console" panose="020B06090405040202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toDelete.data</a:t>
            </a:r>
            <a:r>
              <a:rPr lang="en-US" altLang="en-US" sz="1600" dirty="0">
                <a:latin typeface="Lucida Console" panose="020B0609040504020204" pitchFamily="49" charset="0"/>
              </a:rPr>
              <a:t> = </a:t>
            </a:r>
            <a:r>
              <a:rPr lang="en-US" altLang="en-US" sz="1600" dirty="0" err="1">
                <a:latin typeface="Lucida Console" panose="020B0609040504020204" pitchFamily="49" charset="0"/>
              </a:rPr>
              <a:t>replace.data</a:t>
            </a:r>
            <a:r>
              <a:rPr lang="en-US" altLang="en-US" sz="16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50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en-US" sz="1600" dirty="0">
              <a:latin typeface="Lucida Console" panose="020B06090405040202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// Recursively delete the replacement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// item's old node. It has at most one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// child, so we don't have to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// worry about infinite recursion.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</a:t>
            </a:r>
            <a:r>
              <a:rPr lang="en-US" altLang="en-US" sz="1600" dirty="0" err="1">
                <a:latin typeface="Lucida Console" panose="020B0609040504020204" pitchFamily="49" charset="0"/>
              </a:rPr>
              <a:t>deleteNode</a:t>
            </a:r>
            <a:r>
              <a:rPr lang="en-US" altLang="en-US" sz="1600" dirty="0">
                <a:latin typeface="Lucida Console" panose="020B0609040504020204" pitchFamily="49" charset="0"/>
              </a:rPr>
              <a:t>(replace, </a:t>
            </a:r>
            <a:r>
              <a:rPr lang="en-US" altLang="en-US" sz="1600" dirty="0" err="1">
                <a:latin typeface="Lucida Console" panose="020B0609040504020204" pitchFamily="49" charset="0"/>
              </a:rPr>
              <a:t>replaceParent</a:t>
            </a:r>
            <a:r>
              <a:rPr lang="en-US" altLang="en-US" sz="1600" dirty="0">
                <a:latin typeface="Lucida Console" panose="020B0609040504020204" pitchFamily="49" charset="0"/>
              </a:rPr>
              <a:t>);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} else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...   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207876" name="Text Box 4"/>
          <p:cNvSpPr txBox="1">
            <a:spLocks noChangeArrowheads="1"/>
          </p:cNvSpPr>
          <p:nvPr/>
        </p:nvSpPr>
        <p:spPr bwMode="auto">
          <a:xfrm>
            <a:off x="6865938" y="2193925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26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7877" name="Oval 5"/>
          <p:cNvSpPr>
            <a:spLocks noChangeArrowheads="1"/>
          </p:cNvSpPr>
          <p:nvPr/>
        </p:nvSpPr>
        <p:spPr bwMode="auto">
          <a:xfrm>
            <a:off x="6894513" y="21510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7878" name="Text Box 6"/>
          <p:cNvSpPr txBox="1">
            <a:spLocks noChangeArrowheads="1"/>
          </p:cNvSpPr>
          <p:nvPr/>
        </p:nvSpPr>
        <p:spPr bwMode="auto">
          <a:xfrm>
            <a:off x="6440488" y="2884488"/>
            <a:ext cx="552450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7879" name="Oval 7"/>
          <p:cNvSpPr>
            <a:spLocks noChangeArrowheads="1"/>
          </p:cNvSpPr>
          <p:nvPr/>
        </p:nvSpPr>
        <p:spPr bwMode="auto">
          <a:xfrm>
            <a:off x="6481763" y="2841625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7880" name="Text Box 8"/>
          <p:cNvSpPr txBox="1">
            <a:spLocks noChangeArrowheads="1"/>
          </p:cNvSpPr>
          <p:nvPr/>
        </p:nvSpPr>
        <p:spPr bwMode="auto">
          <a:xfrm>
            <a:off x="7372350" y="2889250"/>
            <a:ext cx="554038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45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7881" name="Oval 9"/>
          <p:cNvSpPr>
            <a:spLocks noChangeArrowheads="1"/>
          </p:cNvSpPr>
          <p:nvPr/>
        </p:nvSpPr>
        <p:spPr bwMode="auto">
          <a:xfrm>
            <a:off x="7405688" y="2841625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7882" name="Text Box 10"/>
          <p:cNvSpPr txBox="1">
            <a:spLocks noChangeArrowheads="1"/>
          </p:cNvSpPr>
          <p:nvPr/>
        </p:nvSpPr>
        <p:spPr bwMode="auto">
          <a:xfrm>
            <a:off x="7659688" y="3959225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35</a:t>
            </a:r>
          </a:p>
        </p:txBody>
      </p:sp>
      <p:sp>
        <p:nvSpPr>
          <p:cNvPr id="207883" name="Oval 11"/>
          <p:cNvSpPr>
            <a:spLocks noChangeArrowheads="1"/>
          </p:cNvSpPr>
          <p:nvPr/>
        </p:nvSpPr>
        <p:spPr bwMode="auto">
          <a:xfrm>
            <a:off x="7688263" y="39163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7884" name="Line 12"/>
          <p:cNvSpPr>
            <a:spLocks noChangeShapeType="1"/>
          </p:cNvSpPr>
          <p:nvPr/>
        </p:nvSpPr>
        <p:spPr bwMode="auto">
          <a:xfrm flipH="1">
            <a:off x="6723063" y="2549525"/>
            <a:ext cx="265112" cy="296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7885" name="Line 13"/>
          <p:cNvSpPr>
            <a:spLocks noChangeShapeType="1"/>
          </p:cNvSpPr>
          <p:nvPr/>
        </p:nvSpPr>
        <p:spPr bwMode="auto">
          <a:xfrm>
            <a:off x="7300913" y="2543175"/>
            <a:ext cx="341312" cy="298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7886" name="Line 14"/>
          <p:cNvSpPr>
            <a:spLocks noChangeShapeType="1"/>
          </p:cNvSpPr>
          <p:nvPr/>
        </p:nvSpPr>
        <p:spPr bwMode="auto">
          <a:xfrm>
            <a:off x="7413625" y="3814763"/>
            <a:ext cx="306388" cy="219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7887" name="Oval 15"/>
          <p:cNvSpPr>
            <a:spLocks noChangeArrowheads="1"/>
          </p:cNvSpPr>
          <p:nvPr/>
        </p:nvSpPr>
        <p:spPr bwMode="auto">
          <a:xfrm>
            <a:off x="6953250" y="3513138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7888" name="Line 16"/>
          <p:cNvSpPr>
            <a:spLocks noChangeShapeType="1"/>
          </p:cNvSpPr>
          <p:nvPr/>
        </p:nvSpPr>
        <p:spPr bwMode="auto">
          <a:xfrm flipH="1">
            <a:off x="7321550" y="3276600"/>
            <a:ext cx="236538" cy="25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7889" name="Text Box 17"/>
          <p:cNvSpPr txBox="1">
            <a:spLocks noChangeArrowheads="1"/>
          </p:cNvSpPr>
          <p:nvPr/>
        </p:nvSpPr>
        <p:spPr bwMode="auto">
          <a:xfrm>
            <a:off x="7229475" y="1501775"/>
            <a:ext cx="958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toDelete</a:t>
            </a:r>
          </a:p>
        </p:txBody>
      </p:sp>
      <p:sp>
        <p:nvSpPr>
          <p:cNvPr id="207890" name="Line 18"/>
          <p:cNvSpPr>
            <a:spLocks noChangeShapeType="1"/>
          </p:cNvSpPr>
          <p:nvPr/>
        </p:nvSpPr>
        <p:spPr bwMode="auto">
          <a:xfrm flipH="1">
            <a:off x="7316788" y="1839913"/>
            <a:ext cx="24765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7891" name="Text Box 19"/>
          <p:cNvSpPr txBox="1">
            <a:spLocks noChangeArrowheads="1"/>
          </p:cNvSpPr>
          <p:nvPr/>
        </p:nvSpPr>
        <p:spPr bwMode="auto">
          <a:xfrm>
            <a:off x="7661275" y="1773238"/>
            <a:ext cx="1482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replaceParent</a:t>
            </a:r>
          </a:p>
        </p:txBody>
      </p:sp>
      <p:sp>
        <p:nvSpPr>
          <p:cNvPr id="207892" name="Line 20"/>
          <p:cNvSpPr>
            <a:spLocks noChangeShapeType="1"/>
          </p:cNvSpPr>
          <p:nvPr/>
        </p:nvSpPr>
        <p:spPr bwMode="auto">
          <a:xfrm flipH="1">
            <a:off x="7423150" y="2125663"/>
            <a:ext cx="711200" cy="2143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7893" name="Text Box 21"/>
          <p:cNvSpPr txBox="1">
            <a:spLocks noChangeArrowheads="1"/>
          </p:cNvSpPr>
          <p:nvPr/>
        </p:nvSpPr>
        <p:spPr bwMode="auto">
          <a:xfrm>
            <a:off x="7893050" y="2303463"/>
            <a:ext cx="868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replace</a:t>
            </a:r>
          </a:p>
        </p:txBody>
      </p:sp>
      <p:sp>
        <p:nvSpPr>
          <p:cNvPr id="207894" name="Line 22"/>
          <p:cNvSpPr>
            <a:spLocks noChangeShapeType="1"/>
          </p:cNvSpPr>
          <p:nvPr/>
        </p:nvSpPr>
        <p:spPr bwMode="auto">
          <a:xfrm flipH="1">
            <a:off x="7889875" y="2641600"/>
            <a:ext cx="24765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7895" name="Text Box 23"/>
          <p:cNvSpPr txBox="1">
            <a:spLocks noChangeArrowheads="1"/>
          </p:cNvSpPr>
          <p:nvPr/>
        </p:nvSpPr>
        <p:spPr bwMode="auto">
          <a:xfrm>
            <a:off x="6921500" y="3554413"/>
            <a:ext cx="552450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30</a:t>
            </a: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Line 14"/>
          <p:cNvSpPr>
            <a:spLocks noChangeShapeType="1"/>
          </p:cNvSpPr>
          <p:nvPr/>
        </p:nvSpPr>
        <p:spPr bwMode="auto">
          <a:xfrm>
            <a:off x="6662136" y="1991224"/>
            <a:ext cx="306388" cy="219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381" y="4452805"/>
            <a:ext cx="4691273" cy="2585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Ins="18288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1963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A.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while (replace != null)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1963" algn="l"/>
              </a:tabLst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	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replaceParent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 = replace;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1963" algn="l"/>
              </a:tabLst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	    replace =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replace.left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1963" algn="l"/>
              </a:tabLst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	}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</a:b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1963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B.	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while (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replace.left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 != null)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1963" algn="l"/>
              </a:tabLst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	   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replaceParent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 = replace;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1963" algn="l"/>
              </a:tabLst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	    replace =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replace.left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1963" algn="l"/>
              </a:tabLst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	}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</a:b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50222" y="4452805"/>
            <a:ext cx="4691273" cy="2585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Ins="18288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1963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while (replace != null)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1963" algn="l"/>
              </a:tabLst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	    replace =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replace.left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1963" algn="l"/>
              </a:tabLst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	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replaceParent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 = replace;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1963" algn="l"/>
              </a:tabLst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	}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</a:b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1963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D.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while 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replace.left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 != null)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1963" algn="l"/>
              </a:tabLst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	    replace =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replace.left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1963" algn="l"/>
              </a:tabLst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	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replaceParent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 = replace;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1963" algn="l"/>
              </a:tabLst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	}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</a:b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4387161" y="4452805"/>
            <a:ext cx="0" cy="258532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62298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Deleting Items from a Binary Search Tree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Three cases for deleting a node </a:t>
            </a:r>
            <a:r>
              <a:rPr lang="en-US" altLang="en-US" i="1" dirty="0"/>
              <a:t>x</a:t>
            </a:r>
            <a:endParaRPr lang="en-US" altLang="en-US" dirty="0"/>
          </a:p>
          <a:p>
            <a:pPr>
              <a:spcBef>
                <a:spcPts val="700"/>
              </a:spcBef>
              <a:buFontTx/>
              <a:buChar char="•"/>
            </a:pPr>
            <a:r>
              <a:rPr lang="en-US" altLang="en-US" b="1" dirty="0"/>
              <a:t>Case 1:</a:t>
            </a:r>
            <a:r>
              <a:rPr lang="en-US" altLang="en-US" dirty="0"/>
              <a:t> </a:t>
            </a:r>
            <a:r>
              <a:rPr lang="en-US" altLang="en-US" i="1" dirty="0"/>
              <a:t>x</a:t>
            </a:r>
            <a:r>
              <a:rPr lang="en-US" altLang="en-US" dirty="0"/>
              <a:t> has no children.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/>
              <a:t>	</a:t>
            </a:r>
            <a:endParaRPr lang="en-US" altLang="en-US" b="1" dirty="0">
              <a:solidFill>
                <a:srgbClr val="0000FF"/>
              </a:solidFill>
            </a:endParaRPr>
          </a:p>
          <a:p>
            <a:pPr>
              <a:buFontTx/>
              <a:buChar char="•"/>
            </a:pPr>
            <a:endParaRPr lang="en-US" altLang="en-US" dirty="0"/>
          </a:p>
          <a:p>
            <a:pPr>
              <a:buFontTx/>
              <a:buNone/>
            </a:pPr>
            <a:r>
              <a:rPr lang="en-US" altLang="en-US"/>
              <a:t>	</a:t>
            </a:r>
            <a:endParaRPr lang="en-US" altLang="en-US" dirty="0"/>
          </a:p>
          <a:p>
            <a:pPr>
              <a:buFontTx/>
              <a:buChar char="•"/>
            </a:pPr>
            <a:endParaRPr lang="en-US" altLang="en-US" dirty="0"/>
          </a:p>
          <a:p>
            <a:pPr>
              <a:buFontTx/>
              <a:buChar char="•"/>
            </a:pPr>
            <a:endParaRPr lang="en-US" altLang="en-US" dirty="0"/>
          </a:p>
        </p:txBody>
      </p:sp>
      <p:sp>
        <p:nvSpPr>
          <p:cNvPr id="185348" name="Text Box 4"/>
          <p:cNvSpPr txBox="1">
            <a:spLocks noChangeArrowheads="1"/>
          </p:cNvSpPr>
          <p:nvPr/>
        </p:nvSpPr>
        <p:spPr bwMode="auto">
          <a:xfrm>
            <a:off x="3470275" y="2052638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26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5349" name="Oval 5"/>
          <p:cNvSpPr>
            <a:spLocks noChangeArrowheads="1"/>
          </p:cNvSpPr>
          <p:nvPr/>
        </p:nvSpPr>
        <p:spPr bwMode="auto">
          <a:xfrm>
            <a:off x="3498850" y="2024063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5350" name="Text Box 6"/>
          <p:cNvSpPr txBox="1">
            <a:spLocks noChangeArrowheads="1"/>
          </p:cNvSpPr>
          <p:nvPr/>
        </p:nvSpPr>
        <p:spPr bwMode="auto">
          <a:xfrm>
            <a:off x="3044825" y="2757488"/>
            <a:ext cx="552450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5351" name="Oval 7"/>
          <p:cNvSpPr>
            <a:spLocks noChangeArrowheads="1"/>
          </p:cNvSpPr>
          <p:nvPr/>
        </p:nvSpPr>
        <p:spPr bwMode="auto">
          <a:xfrm>
            <a:off x="3086100" y="2728913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5352" name="Text Box 8"/>
          <p:cNvSpPr txBox="1">
            <a:spLocks noChangeArrowheads="1"/>
          </p:cNvSpPr>
          <p:nvPr/>
        </p:nvSpPr>
        <p:spPr bwMode="auto">
          <a:xfrm>
            <a:off x="3976688" y="2762250"/>
            <a:ext cx="554037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5353" name="Oval 9"/>
          <p:cNvSpPr>
            <a:spLocks noChangeArrowheads="1"/>
          </p:cNvSpPr>
          <p:nvPr/>
        </p:nvSpPr>
        <p:spPr bwMode="auto">
          <a:xfrm>
            <a:off x="4010025" y="2714625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5354" name="Text Box 10"/>
          <p:cNvSpPr txBox="1">
            <a:spLocks noChangeArrowheads="1"/>
          </p:cNvSpPr>
          <p:nvPr/>
        </p:nvSpPr>
        <p:spPr bwMode="auto">
          <a:xfrm>
            <a:off x="2660650" y="3475038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5355" name="Oval 11"/>
          <p:cNvSpPr>
            <a:spLocks noChangeArrowheads="1"/>
          </p:cNvSpPr>
          <p:nvPr/>
        </p:nvSpPr>
        <p:spPr bwMode="auto">
          <a:xfrm>
            <a:off x="2689225" y="3446463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5356" name="Text Box 12"/>
          <p:cNvSpPr txBox="1">
            <a:spLocks noChangeArrowheads="1"/>
          </p:cNvSpPr>
          <p:nvPr/>
        </p:nvSpPr>
        <p:spPr bwMode="auto">
          <a:xfrm>
            <a:off x="3441700" y="3489325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5357" name="Oval 13"/>
          <p:cNvSpPr>
            <a:spLocks noChangeArrowheads="1"/>
          </p:cNvSpPr>
          <p:nvPr/>
        </p:nvSpPr>
        <p:spPr bwMode="auto">
          <a:xfrm>
            <a:off x="3484563" y="34464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5358" name="Text Box 14"/>
          <p:cNvSpPr txBox="1">
            <a:spLocks noChangeArrowheads="1"/>
          </p:cNvSpPr>
          <p:nvPr/>
        </p:nvSpPr>
        <p:spPr bwMode="auto">
          <a:xfrm>
            <a:off x="4506913" y="3489325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38</a:t>
            </a:r>
          </a:p>
        </p:txBody>
      </p:sp>
      <p:sp>
        <p:nvSpPr>
          <p:cNvPr id="185359" name="Oval 15"/>
          <p:cNvSpPr>
            <a:spLocks noChangeArrowheads="1"/>
          </p:cNvSpPr>
          <p:nvPr/>
        </p:nvSpPr>
        <p:spPr bwMode="auto">
          <a:xfrm>
            <a:off x="4535488" y="34464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5360" name="Line 16"/>
          <p:cNvSpPr>
            <a:spLocks noChangeShapeType="1"/>
          </p:cNvSpPr>
          <p:nvPr/>
        </p:nvSpPr>
        <p:spPr bwMode="auto">
          <a:xfrm flipH="1">
            <a:off x="3327400" y="2436813"/>
            <a:ext cx="265113" cy="296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5361" name="Line 17"/>
          <p:cNvSpPr>
            <a:spLocks noChangeShapeType="1"/>
          </p:cNvSpPr>
          <p:nvPr/>
        </p:nvSpPr>
        <p:spPr bwMode="auto">
          <a:xfrm>
            <a:off x="3905250" y="2416175"/>
            <a:ext cx="341313" cy="298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5362" name="Line 18"/>
          <p:cNvSpPr>
            <a:spLocks noChangeShapeType="1"/>
          </p:cNvSpPr>
          <p:nvPr/>
        </p:nvSpPr>
        <p:spPr bwMode="auto">
          <a:xfrm flipH="1">
            <a:off x="2930525" y="3125788"/>
            <a:ext cx="227013" cy="325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5363" name="Line 19"/>
          <p:cNvSpPr>
            <a:spLocks noChangeShapeType="1"/>
          </p:cNvSpPr>
          <p:nvPr/>
        </p:nvSpPr>
        <p:spPr bwMode="auto">
          <a:xfrm>
            <a:off x="3489325" y="3125788"/>
            <a:ext cx="227013" cy="325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5364" name="Line 20"/>
          <p:cNvSpPr>
            <a:spLocks noChangeShapeType="1"/>
          </p:cNvSpPr>
          <p:nvPr/>
        </p:nvSpPr>
        <p:spPr bwMode="auto">
          <a:xfrm>
            <a:off x="4397375" y="3116263"/>
            <a:ext cx="379413" cy="334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2956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Implementing Case 3</a:t>
            </a:r>
            <a:endParaRPr lang="en-US" altLang="en-US" sz="2400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private void </a:t>
            </a:r>
            <a:r>
              <a:rPr lang="en-US" altLang="en-US" sz="1600" dirty="0" err="1">
                <a:latin typeface="Lucida Console" panose="020B0609040504020204" pitchFamily="49" charset="0"/>
              </a:rPr>
              <a:t>deleteNode</a:t>
            </a:r>
            <a:r>
              <a:rPr lang="en-US" altLang="en-US" sz="1600" dirty="0">
                <a:latin typeface="Lucida Console" panose="020B0609040504020204" pitchFamily="49" charset="0"/>
              </a:rPr>
              <a:t>(Node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</a:t>
            </a:r>
            <a:r>
              <a:rPr lang="en-US" altLang="en-US" sz="1600" dirty="0">
                <a:latin typeface="Lucida Console" panose="020B0609040504020204" pitchFamily="49" charset="0"/>
              </a:rPr>
              <a:t>, Node parent)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if (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toDelete.left</a:t>
            </a:r>
            <a:r>
              <a:rPr lang="en-US" altLang="en-US" sz="1600" dirty="0">
                <a:latin typeface="Lucida Console" panose="020B0609040504020204" pitchFamily="49" charset="0"/>
              </a:rPr>
              <a:t> != null &amp;&amp;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toDelete.right</a:t>
            </a:r>
            <a:r>
              <a:rPr lang="en-US" altLang="en-US" sz="1600" dirty="0">
                <a:latin typeface="Lucida Console" panose="020B0609040504020204" pitchFamily="49" charset="0"/>
              </a:rPr>
              <a:t> != null)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// Find a replacement – and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// the replacement's parent.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Node </a:t>
            </a:r>
            <a:r>
              <a:rPr lang="en-US" altLang="en-US" sz="1600" dirty="0" err="1">
                <a:latin typeface="Lucida Console" panose="020B0609040504020204" pitchFamily="49" charset="0"/>
              </a:rPr>
              <a:t>replaceParent</a:t>
            </a:r>
            <a:r>
              <a:rPr lang="en-US" altLang="en-US" sz="1600" dirty="0">
                <a:latin typeface="Lucida Console" panose="020B0609040504020204" pitchFamily="49" charset="0"/>
              </a:rPr>
              <a:t> =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</a:t>
            </a:r>
            <a:r>
              <a:rPr lang="en-US" altLang="en-US" sz="16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50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// Get the smallest item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// in the right subtree.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Node replace =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toDelete.right</a:t>
            </a:r>
            <a:r>
              <a:rPr lang="en-US" altLang="en-US" sz="16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while (</a:t>
            </a:r>
            <a:r>
              <a:rPr lang="en-US" altLang="en-US" sz="16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replace.left</a:t>
            </a:r>
            <a:r>
              <a:rPr lang="en-US" altLang="en-US" sz="16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!= null)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  </a:t>
            </a:r>
            <a:r>
              <a:rPr lang="en-US" altLang="en-US" sz="16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replaceParent</a:t>
            </a:r>
            <a:r>
              <a:rPr lang="en-US" altLang="en-US" sz="16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= replace;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  replace = </a:t>
            </a:r>
            <a:r>
              <a:rPr lang="en-US" altLang="en-US" sz="16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replace.left</a:t>
            </a:r>
            <a:r>
              <a:rPr lang="en-US" altLang="en-US" sz="16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}</a:t>
            </a:r>
          </a:p>
          <a:p>
            <a:pPr>
              <a:lnSpc>
                <a:spcPct val="50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en-US" sz="1600" dirty="0">
              <a:latin typeface="Lucida Console" panose="020B06090405040202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// Replace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toDelete's</a:t>
            </a:r>
            <a:r>
              <a:rPr lang="en-US" altLang="en-US" sz="1600" dirty="0">
                <a:latin typeface="Lucida Console" panose="020B0609040504020204" pitchFamily="49" charset="0"/>
              </a:rPr>
              <a:t> key and data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// with those of the replacement item.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toDelete.key</a:t>
            </a:r>
            <a:r>
              <a:rPr lang="en-US" altLang="en-US" sz="1600" dirty="0">
                <a:latin typeface="Lucida Console" panose="020B0609040504020204" pitchFamily="49" charset="0"/>
              </a:rPr>
              <a:t> = </a:t>
            </a:r>
            <a:r>
              <a:rPr lang="en-US" altLang="en-US" sz="1600" dirty="0" err="1">
                <a:latin typeface="Lucida Console" panose="020B0609040504020204" pitchFamily="49" charset="0"/>
              </a:rPr>
              <a:t>replace.key</a:t>
            </a:r>
            <a:r>
              <a:rPr lang="en-US" altLang="en-US" sz="16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toDelete.data</a:t>
            </a:r>
            <a:r>
              <a:rPr lang="en-US" altLang="en-US" sz="1600" dirty="0">
                <a:latin typeface="Lucida Console" panose="020B0609040504020204" pitchFamily="49" charset="0"/>
              </a:rPr>
              <a:t> = </a:t>
            </a:r>
            <a:r>
              <a:rPr lang="en-US" altLang="en-US" sz="1600" dirty="0" err="1">
                <a:latin typeface="Lucida Console" panose="020B0609040504020204" pitchFamily="49" charset="0"/>
              </a:rPr>
              <a:t>replace.data</a:t>
            </a:r>
            <a:r>
              <a:rPr lang="en-US" altLang="en-US" sz="16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50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en-US" sz="1600" dirty="0">
              <a:latin typeface="Lucida Console" panose="020B06090405040202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// Recursively delete the replacement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// item's old node. It has at most one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// child, so we don't have to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// worry about infinite recursion.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</a:t>
            </a:r>
            <a:r>
              <a:rPr lang="en-US" altLang="en-US" sz="1600" dirty="0" err="1">
                <a:latin typeface="Lucida Console" panose="020B0609040504020204" pitchFamily="49" charset="0"/>
              </a:rPr>
              <a:t>deleteNode</a:t>
            </a:r>
            <a:r>
              <a:rPr lang="en-US" altLang="en-US" sz="1600" dirty="0">
                <a:latin typeface="Lucida Console" panose="020B0609040504020204" pitchFamily="49" charset="0"/>
              </a:rPr>
              <a:t>(replace, </a:t>
            </a:r>
            <a:r>
              <a:rPr lang="en-US" altLang="en-US" sz="1600" dirty="0" err="1">
                <a:latin typeface="Lucida Console" panose="020B0609040504020204" pitchFamily="49" charset="0"/>
              </a:rPr>
              <a:t>replaceParent</a:t>
            </a:r>
            <a:r>
              <a:rPr lang="en-US" altLang="en-US" sz="1600" dirty="0">
                <a:latin typeface="Lucida Console" panose="020B0609040504020204" pitchFamily="49" charset="0"/>
              </a:rPr>
              <a:t>);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} else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...   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208900" name="Text Box 4"/>
          <p:cNvSpPr txBox="1">
            <a:spLocks noChangeArrowheads="1"/>
          </p:cNvSpPr>
          <p:nvPr/>
        </p:nvSpPr>
        <p:spPr bwMode="auto">
          <a:xfrm>
            <a:off x="6865938" y="2193925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26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8901" name="Oval 5"/>
          <p:cNvSpPr>
            <a:spLocks noChangeArrowheads="1"/>
          </p:cNvSpPr>
          <p:nvPr/>
        </p:nvSpPr>
        <p:spPr bwMode="auto">
          <a:xfrm>
            <a:off x="6894513" y="21510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8902" name="Text Box 6"/>
          <p:cNvSpPr txBox="1">
            <a:spLocks noChangeArrowheads="1"/>
          </p:cNvSpPr>
          <p:nvPr/>
        </p:nvSpPr>
        <p:spPr bwMode="auto">
          <a:xfrm>
            <a:off x="6440488" y="2884488"/>
            <a:ext cx="552450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8903" name="Oval 7"/>
          <p:cNvSpPr>
            <a:spLocks noChangeArrowheads="1"/>
          </p:cNvSpPr>
          <p:nvPr/>
        </p:nvSpPr>
        <p:spPr bwMode="auto">
          <a:xfrm>
            <a:off x="6481763" y="2841625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8904" name="Text Box 8"/>
          <p:cNvSpPr txBox="1">
            <a:spLocks noChangeArrowheads="1"/>
          </p:cNvSpPr>
          <p:nvPr/>
        </p:nvSpPr>
        <p:spPr bwMode="auto">
          <a:xfrm>
            <a:off x="7372350" y="2889250"/>
            <a:ext cx="554038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45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8905" name="Oval 9"/>
          <p:cNvSpPr>
            <a:spLocks noChangeArrowheads="1"/>
          </p:cNvSpPr>
          <p:nvPr/>
        </p:nvSpPr>
        <p:spPr bwMode="auto">
          <a:xfrm>
            <a:off x="7405688" y="2841625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8906" name="Text Box 10"/>
          <p:cNvSpPr txBox="1">
            <a:spLocks noChangeArrowheads="1"/>
          </p:cNvSpPr>
          <p:nvPr/>
        </p:nvSpPr>
        <p:spPr bwMode="auto">
          <a:xfrm>
            <a:off x="7659688" y="3959225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35</a:t>
            </a:r>
          </a:p>
        </p:txBody>
      </p:sp>
      <p:sp>
        <p:nvSpPr>
          <p:cNvPr id="208907" name="Oval 11"/>
          <p:cNvSpPr>
            <a:spLocks noChangeArrowheads="1"/>
          </p:cNvSpPr>
          <p:nvPr/>
        </p:nvSpPr>
        <p:spPr bwMode="auto">
          <a:xfrm>
            <a:off x="7688263" y="39163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8908" name="Line 12"/>
          <p:cNvSpPr>
            <a:spLocks noChangeShapeType="1"/>
          </p:cNvSpPr>
          <p:nvPr/>
        </p:nvSpPr>
        <p:spPr bwMode="auto">
          <a:xfrm flipH="1">
            <a:off x="6723063" y="2549525"/>
            <a:ext cx="265112" cy="296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8909" name="Line 13"/>
          <p:cNvSpPr>
            <a:spLocks noChangeShapeType="1"/>
          </p:cNvSpPr>
          <p:nvPr/>
        </p:nvSpPr>
        <p:spPr bwMode="auto">
          <a:xfrm>
            <a:off x="7300913" y="2543175"/>
            <a:ext cx="341312" cy="298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8910" name="Line 14"/>
          <p:cNvSpPr>
            <a:spLocks noChangeShapeType="1"/>
          </p:cNvSpPr>
          <p:nvPr/>
        </p:nvSpPr>
        <p:spPr bwMode="auto">
          <a:xfrm>
            <a:off x="7413625" y="3814763"/>
            <a:ext cx="306388" cy="219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8911" name="Oval 15"/>
          <p:cNvSpPr>
            <a:spLocks noChangeArrowheads="1"/>
          </p:cNvSpPr>
          <p:nvPr/>
        </p:nvSpPr>
        <p:spPr bwMode="auto">
          <a:xfrm>
            <a:off x="6953250" y="3513138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8912" name="Line 16"/>
          <p:cNvSpPr>
            <a:spLocks noChangeShapeType="1"/>
          </p:cNvSpPr>
          <p:nvPr/>
        </p:nvSpPr>
        <p:spPr bwMode="auto">
          <a:xfrm flipH="1">
            <a:off x="7321550" y="3276600"/>
            <a:ext cx="236538" cy="25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8913" name="Text Box 17"/>
          <p:cNvSpPr txBox="1">
            <a:spLocks noChangeArrowheads="1"/>
          </p:cNvSpPr>
          <p:nvPr/>
        </p:nvSpPr>
        <p:spPr bwMode="auto">
          <a:xfrm>
            <a:off x="7229475" y="1501775"/>
            <a:ext cx="958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toDelete</a:t>
            </a:r>
          </a:p>
        </p:txBody>
      </p:sp>
      <p:sp>
        <p:nvSpPr>
          <p:cNvPr id="208914" name="Line 18"/>
          <p:cNvSpPr>
            <a:spLocks noChangeShapeType="1"/>
          </p:cNvSpPr>
          <p:nvPr/>
        </p:nvSpPr>
        <p:spPr bwMode="auto">
          <a:xfrm flipH="1">
            <a:off x="7316788" y="1839913"/>
            <a:ext cx="24765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8915" name="Text Box 19"/>
          <p:cNvSpPr txBox="1">
            <a:spLocks noChangeArrowheads="1"/>
          </p:cNvSpPr>
          <p:nvPr/>
        </p:nvSpPr>
        <p:spPr bwMode="auto">
          <a:xfrm>
            <a:off x="7661275" y="1773238"/>
            <a:ext cx="1482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replaceParent</a:t>
            </a:r>
          </a:p>
        </p:txBody>
      </p:sp>
      <p:sp>
        <p:nvSpPr>
          <p:cNvPr id="208916" name="Line 20"/>
          <p:cNvSpPr>
            <a:spLocks noChangeShapeType="1"/>
          </p:cNvSpPr>
          <p:nvPr/>
        </p:nvSpPr>
        <p:spPr bwMode="auto">
          <a:xfrm flipH="1">
            <a:off x="7423150" y="2125663"/>
            <a:ext cx="711200" cy="2143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8917" name="Text Box 21"/>
          <p:cNvSpPr txBox="1">
            <a:spLocks noChangeArrowheads="1"/>
          </p:cNvSpPr>
          <p:nvPr/>
        </p:nvSpPr>
        <p:spPr bwMode="auto">
          <a:xfrm>
            <a:off x="7893050" y="2303463"/>
            <a:ext cx="868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replace</a:t>
            </a:r>
          </a:p>
        </p:txBody>
      </p:sp>
      <p:sp>
        <p:nvSpPr>
          <p:cNvPr id="208918" name="Line 22"/>
          <p:cNvSpPr>
            <a:spLocks noChangeShapeType="1"/>
          </p:cNvSpPr>
          <p:nvPr/>
        </p:nvSpPr>
        <p:spPr bwMode="auto">
          <a:xfrm flipH="1">
            <a:off x="7889875" y="2641600"/>
            <a:ext cx="24765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8919" name="Text Box 23"/>
          <p:cNvSpPr txBox="1">
            <a:spLocks noChangeArrowheads="1"/>
          </p:cNvSpPr>
          <p:nvPr/>
        </p:nvSpPr>
        <p:spPr bwMode="auto">
          <a:xfrm>
            <a:off x="6921500" y="3554413"/>
            <a:ext cx="552450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30</a:t>
            </a: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Line 14"/>
          <p:cNvSpPr>
            <a:spLocks noChangeShapeType="1"/>
          </p:cNvSpPr>
          <p:nvPr/>
        </p:nvSpPr>
        <p:spPr bwMode="auto">
          <a:xfrm>
            <a:off x="6662136" y="1991224"/>
            <a:ext cx="306388" cy="219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6260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Implementing Case 3</a:t>
            </a:r>
            <a:endParaRPr lang="en-US" altLang="en-US" sz="2400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private void </a:t>
            </a:r>
            <a:r>
              <a:rPr lang="en-US" altLang="en-US" sz="1600" dirty="0" err="1">
                <a:latin typeface="Lucida Console" panose="020B0609040504020204" pitchFamily="49" charset="0"/>
              </a:rPr>
              <a:t>deleteNode</a:t>
            </a:r>
            <a:r>
              <a:rPr lang="en-US" altLang="en-US" sz="1600" dirty="0">
                <a:latin typeface="Lucida Console" panose="020B0609040504020204" pitchFamily="49" charset="0"/>
              </a:rPr>
              <a:t>(Node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</a:t>
            </a:r>
            <a:r>
              <a:rPr lang="en-US" altLang="en-US" sz="1600" dirty="0">
                <a:latin typeface="Lucida Console" panose="020B0609040504020204" pitchFamily="49" charset="0"/>
              </a:rPr>
              <a:t>, Node parent)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if (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toDelete.left</a:t>
            </a:r>
            <a:r>
              <a:rPr lang="en-US" altLang="en-US" sz="1600" dirty="0">
                <a:latin typeface="Lucida Console" panose="020B0609040504020204" pitchFamily="49" charset="0"/>
              </a:rPr>
              <a:t> != null &amp;&amp;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toDelete.right</a:t>
            </a:r>
            <a:r>
              <a:rPr lang="en-US" altLang="en-US" sz="1600" dirty="0">
                <a:latin typeface="Lucida Console" panose="020B0609040504020204" pitchFamily="49" charset="0"/>
              </a:rPr>
              <a:t> != null)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// Find a replacement – and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// the replacement's parent.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Node </a:t>
            </a:r>
            <a:r>
              <a:rPr lang="en-US" altLang="en-US" sz="1600" dirty="0" err="1">
                <a:latin typeface="Lucida Console" panose="020B0609040504020204" pitchFamily="49" charset="0"/>
              </a:rPr>
              <a:t>replaceParent</a:t>
            </a:r>
            <a:r>
              <a:rPr lang="en-US" altLang="en-US" sz="1600" dirty="0">
                <a:latin typeface="Lucida Console" panose="020B0609040504020204" pitchFamily="49" charset="0"/>
              </a:rPr>
              <a:t> =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</a:t>
            </a:r>
            <a:r>
              <a:rPr lang="en-US" altLang="en-US" sz="16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50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// Get the smallest item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// in the right subtree.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Node replace =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toDelete.right</a:t>
            </a:r>
            <a:r>
              <a:rPr lang="en-US" altLang="en-US" sz="16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while (</a:t>
            </a:r>
            <a:r>
              <a:rPr lang="en-US" altLang="en-US" sz="16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replace.left</a:t>
            </a:r>
            <a:r>
              <a:rPr lang="en-US" altLang="en-US" sz="16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!= null)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  </a:t>
            </a:r>
            <a:r>
              <a:rPr lang="en-US" altLang="en-US" sz="16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replaceParent</a:t>
            </a:r>
            <a:r>
              <a:rPr lang="en-US" altLang="en-US" sz="16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= replace;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  replace = </a:t>
            </a:r>
            <a:r>
              <a:rPr lang="en-US" altLang="en-US" sz="16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replace.left</a:t>
            </a:r>
            <a:r>
              <a:rPr lang="en-US" altLang="en-US" sz="16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}</a:t>
            </a:r>
          </a:p>
          <a:p>
            <a:pPr>
              <a:lnSpc>
                <a:spcPct val="50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en-US" sz="1600" dirty="0">
              <a:latin typeface="Lucida Console" panose="020B06090405040202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// Replace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toDelete's</a:t>
            </a:r>
            <a:r>
              <a:rPr lang="en-US" altLang="en-US" sz="1600" dirty="0">
                <a:latin typeface="Lucida Console" panose="020B0609040504020204" pitchFamily="49" charset="0"/>
              </a:rPr>
              <a:t> key and data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// with those of the replacement item.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toDelete.key</a:t>
            </a:r>
            <a:r>
              <a:rPr lang="en-US" altLang="en-US" sz="1600" dirty="0">
                <a:latin typeface="Lucida Console" panose="020B0609040504020204" pitchFamily="49" charset="0"/>
              </a:rPr>
              <a:t> = </a:t>
            </a:r>
            <a:r>
              <a:rPr lang="en-US" altLang="en-US" sz="1600" dirty="0" err="1">
                <a:latin typeface="Lucida Console" panose="020B0609040504020204" pitchFamily="49" charset="0"/>
              </a:rPr>
              <a:t>replace.key</a:t>
            </a:r>
            <a:r>
              <a:rPr lang="en-US" altLang="en-US" sz="16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toDelete.data</a:t>
            </a:r>
            <a:r>
              <a:rPr lang="en-US" altLang="en-US" sz="1600" dirty="0">
                <a:latin typeface="Lucida Console" panose="020B0609040504020204" pitchFamily="49" charset="0"/>
              </a:rPr>
              <a:t> = </a:t>
            </a:r>
            <a:r>
              <a:rPr lang="en-US" altLang="en-US" sz="1600" dirty="0" err="1">
                <a:latin typeface="Lucida Console" panose="020B0609040504020204" pitchFamily="49" charset="0"/>
              </a:rPr>
              <a:t>replace.data</a:t>
            </a:r>
            <a:r>
              <a:rPr lang="en-US" altLang="en-US" sz="16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50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en-US" sz="1600" dirty="0">
              <a:latin typeface="Lucida Console" panose="020B06090405040202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// Recursively delete the replacement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// item's old node. It has at most one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// child, so we don't have to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// worry about infinite recursion.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</a:t>
            </a:r>
            <a:r>
              <a:rPr lang="en-US" altLang="en-US" sz="1600" dirty="0" err="1">
                <a:latin typeface="Lucida Console" panose="020B0609040504020204" pitchFamily="49" charset="0"/>
              </a:rPr>
              <a:t>deleteNode</a:t>
            </a:r>
            <a:r>
              <a:rPr lang="en-US" altLang="en-US" sz="1600" dirty="0">
                <a:latin typeface="Lucida Console" panose="020B0609040504020204" pitchFamily="49" charset="0"/>
              </a:rPr>
              <a:t>(replace, </a:t>
            </a:r>
            <a:r>
              <a:rPr lang="en-US" altLang="en-US" sz="1600" dirty="0" err="1">
                <a:latin typeface="Lucida Console" panose="020B0609040504020204" pitchFamily="49" charset="0"/>
              </a:rPr>
              <a:t>replaceParent</a:t>
            </a:r>
            <a:r>
              <a:rPr lang="en-US" altLang="en-US" sz="1600" dirty="0">
                <a:latin typeface="Lucida Console" panose="020B0609040504020204" pitchFamily="49" charset="0"/>
              </a:rPr>
              <a:t>);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} else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...   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208900" name="Text Box 4"/>
          <p:cNvSpPr txBox="1">
            <a:spLocks noChangeArrowheads="1"/>
          </p:cNvSpPr>
          <p:nvPr/>
        </p:nvSpPr>
        <p:spPr bwMode="auto">
          <a:xfrm>
            <a:off x="6865938" y="2193925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26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8901" name="Oval 5"/>
          <p:cNvSpPr>
            <a:spLocks noChangeArrowheads="1"/>
          </p:cNvSpPr>
          <p:nvPr/>
        </p:nvSpPr>
        <p:spPr bwMode="auto">
          <a:xfrm>
            <a:off x="6894513" y="21510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8902" name="Text Box 6"/>
          <p:cNvSpPr txBox="1">
            <a:spLocks noChangeArrowheads="1"/>
          </p:cNvSpPr>
          <p:nvPr/>
        </p:nvSpPr>
        <p:spPr bwMode="auto">
          <a:xfrm>
            <a:off x="6440488" y="2884488"/>
            <a:ext cx="552450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8903" name="Oval 7"/>
          <p:cNvSpPr>
            <a:spLocks noChangeArrowheads="1"/>
          </p:cNvSpPr>
          <p:nvPr/>
        </p:nvSpPr>
        <p:spPr bwMode="auto">
          <a:xfrm>
            <a:off x="6481763" y="2841625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8904" name="Text Box 8"/>
          <p:cNvSpPr txBox="1">
            <a:spLocks noChangeArrowheads="1"/>
          </p:cNvSpPr>
          <p:nvPr/>
        </p:nvSpPr>
        <p:spPr bwMode="auto">
          <a:xfrm>
            <a:off x="7372350" y="2889250"/>
            <a:ext cx="554038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45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8905" name="Oval 9"/>
          <p:cNvSpPr>
            <a:spLocks noChangeArrowheads="1"/>
          </p:cNvSpPr>
          <p:nvPr/>
        </p:nvSpPr>
        <p:spPr bwMode="auto">
          <a:xfrm>
            <a:off x="7405688" y="2841625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8906" name="Text Box 10"/>
          <p:cNvSpPr txBox="1">
            <a:spLocks noChangeArrowheads="1"/>
          </p:cNvSpPr>
          <p:nvPr/>
        </p:nvSpPr>
        <p:spPr bwMode="auto">
          <a:xfrm>
            <a:off x="7659688" y="3959225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35</a:t>
            </a:r>
          </a:p>
        </p:txBody>
      </p:sp>
      <p:sp>
        <p:nvSpPr>
          <p:cNvPr id="208907" name="Oval 11"/>
          <p:cNvSpPr>
            <a:spLocks noChangeArrowheads="1"/>
          </p:cNvSpPr>
          <p:nvPr/>
        </p:nvSpPr>
        <p:spPr bwMode="auto">
          <a:xfrm>
            <a:off x="7688263" y="39163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8908" name="Line 12"/>
          <p:cNvSpPr>
            <a:spLocks noChangeShapeType="1"/>
          </p:cNvSpPr>
          <p:nvPr/>
        </p:nvSpPr>
        <p:spPr bwMode="auto">
          <a:xfrm flipH="1">
            <a:off x="6723063" y="2549525"/>
            <a:ext cx="265112" cy="296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8909" name="Line 13"/>
          <p:cNvSpPr>
            <a:spLocks noChangeShapeType="1"/>
          </p:cNvSpPr>
          <p:nvPr/>
        </p:nvSpPr>
        <p:spPr bwMode="auto">
          <a:xfrm>
            <a:off x="7300913" y="2543175"/>
            <a:ext cx="341312" cy="298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8910" name="Line 14"/>
          <p:cNvSpPr>
            <a:spLocks noChangeShapeType="1"/>
          </p:cNvSpPr>
          <p:nvPr/>
        </p:nvSpPr>
        <p:spPr bwMode="auto">
          <a:xfrm>
            <a:off x="7413625" y="3814763"/>
            <a:ext cx="306388" cy="219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8911" name="Oval 15"/>
          <p:cNvSpPr>
            <a:spLocks noChangeArrowheads="1"/>
          </p:cNvSpPr>
          <p:nvPr/>
        </p:nvSpPr>
        <p:spPr bwMode="auto">
          <a:xfrm>
            <a:off x="6953250" y="3513138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8912" name="Line 16"/>
          <p:cNvSpPr>
            <a:spLocks noChangeShapeType="1"/>
          </p:cNvSpPr>
          <p:nvPr/>
        </p:nvSpPr>
        <p:spPr bwMode="auto">
          <a:xfrm flipH="1">
            <a:off x="7321550" y="3276600"/>
            <a:ext cx="236538" cy="25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8913" name="Text Box 17"/>
          <p:cNvSpPr txBox="1">
            <a:spLocks noChangeArrowheads="1"/>
          </p:cNvSpPr>
          <p:nvPr/>
        </p:nvSpPr>
        <p:spPr bwMode="auto">
          <a:xfrm>
            <a:off x="7229475" y="1501775"/>
            <a:ext cx="958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toDelete</a:t>
            </a:r>
          </a:p>
        </p:txBody>
      </p:sp>
      <p:sp>
        <p:nvSpPr>
          <p:cNvPr id="208914" name="Line 18"/>
          <p:cNvSpPr>
            <a:spLocks noChangeShapeType="1"/>
          </p:cNvSpPr>
          <p:nvPr/>
        </p:nvSpPr>
        <p:spPr bwMode="auto">
          <a:xfrm flipH="1">
            <a:off x="7316788" y="1839913"/>
            <a:ext cx="24765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8915" name="Text Box 19"/>
          <p:cNvSpPr txBox="1">
            <a:spLocks noChangeArrowheads="1"/>
          </p:cNvSpPr>
          <p:nvPr/>
        </p:nvSpPr>
        <p:spPr bwMode="auto">
          <a:xfrm>
            <a:off x="7661275" y="1773238"/>
            <a:ext cx="1482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replaceParent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8916" name="Line 20"/>
          <p:cNvSpPr>
            <a:spLocks noChangeShapeType="1"/>
          </p:cNvSpPr>
          <p:nvPr/>
        </p:nvSpPr>
        <p:spPr bwMode="auto">
          <a:xfrm flipH="1">
            <a:off x="7781924" y="2125663"/>
            <a:ext cx="352424" cy="7159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8917" name="Text Box 21"/>
          <p:cNvSpPr txBox="1">
            <a:spLocks noChangeArrowheads="1"/>
          </p:cNvSpPr>
          <p:nvPr/>
        </p:nvSpPr>
        <p:spPr bwMode="auto">
          <a:xfrm>
            <a:off x="7893050" y="2303463"/>
            <a:ext cx="868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replace</a:t>
            </a:r>
          </a:p>
        </p:txBody>
      </p:sp>
      <p:sp>
        <p:nvSpPr>
          <p:cNvPr id="208918" name="Line 22"/>
          <p:cNvSpPr>
            <a:spLocks noChangeShapeType="1"/>
          </p:cNvSpPr>
          <p:nvPr/>
        </p:nvSpPr>
        <p:spPr bwMode="auto">
          <a:xfrm flipH="1">
            <a:off x="7889875" y="2641600"/>
            <a:ext cx="24765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8919" name="Text Box 23"/>
          <p:cNvSpPr txBox="1">
            <a:spLocks noChangeArrowheads="1"/>
          </p:cNvSpPr>
          <p:nvPr/>
        </p:nvSpPr>
        <p:spPr bwMode="auto">
          <a:xfrm>
            <a:off x="6921500" y="3554413"/>
            <a:ext cx="552450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30</a:t>
            </a: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Line 14"/>
          <p:cNvSpPr>
            <a:spLocks noChangeShapeType="1"/>
          </p:cNvSpPr>
          <p:nvPr/>
        </p:nvSpPr>
        <p:spPr bwMode="auto">
          <a:xfrm>
            <a:off x="6662136" y="1991224"/>
            <a:ext cx="306388" cy="219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519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Implementing Case 3</a:t>
            </a:r>
            <a:endParaRPr lang="en-US" altLang="en-US" sz="2400"/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private void </a:t>
            </a:r>
            <a:r>
              <a:rPr lang="en-US" altLang="en-US" sz="1600" dirty="0" err="1">
                <a:latin typeface="Lucida Console" panose="020B0609040504020204" pitchFamily="49" charset="0"/>
              </a:rPr>
              <a:t>deleteNode</a:t>
            </a:r>
            <a:r>
              <a:rPr lang="en-US" altLang="en-US" sz="1600" dirty="0">
                <a:latin typeface="Lucida Console" panose="020B0609040504020204" pitchFamily="49" charset="0"/>
              </a:rPr>
              <a:t>(Node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</a:t>
            </a:r>
            <a:r>
              <a:rPr lang="en-US" altLang="en-US" sz="1600" dirty="0">
                <a:latin typeface="Lucida Console" panose="020B0609040504020204" pitchFamily="49" charset="0"/>
              </a:rPr>
              <a:t>, Node parent)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if (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toDelete.left</a:t>
            </a:r>
            <a:r>
              <a:rPr lang="en-US" altLang="en-US" sz="1600" dirty="0">
                <a:latin typeface="Lucida Console" panose="020B0609040504020204" pitchFamily="49" charset="0"/>
              </a:rPr>
              <a:t> != null &amp;&amp;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toDelete.right</a:t>
            </a:r>
            <a:r>
              <a:rPr lang="en-US" altLang="en-US" sz="1600" dirty="0">
                <a:latin typeface="Lucida Console" panose="020B0609040504020204" pitchFamily="49" charset="0"/>
              </a:rPr>
              <a:t> != null)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// Find a replacement – and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// the replacement's parent.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Node </a:t>
            </a:r>
            <a:r>
              <a:rPr lang="en-US" altLang="en-US" sz="1600" dirty="0" err="1">
                <a:latin typeface="Lucida Console" panose="020B0609040504020204" pitchFamily="49" charset="0"/>
              </a:rPr>
              <a:t>replaceParent</a:t>
            </a:r>
            <a:r>
              <a:rPr lang="en-US" altLang="en-US" sz="1600" dirty="0">
                <a:latin typeface="Lucida Console" panose="020B0609040504020204" pitchFamily="49" charset="0"/>
              </a:rPr>
              <a:t> =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</a:t>
            </a:r>
            <a:r>
              <a:rPr lang="en-US" altLang="en-US" sz="16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50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// Get the smallest item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// in the right subtree.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Node replace =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toDelete.right</a:t>
            </a:r>
            <a:r>
              <a:rPr lang="en-US" altLang="en-US" sz="16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while (</a:t>
            </a:r>
            <a:r>
              <a:rPr lang="en-US" altLang="en-US" sz="16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replace.left</a:t>
            </a:r>
            <a:r>
              <a:rPr lang="en-US" altLang="en-US" sz="16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!= null)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  </a:t>
            </a:r>
            <a:r>
              <a:rPr lang="en-US" altLang="en-US" sz="16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replaceParent</a:t>
            </a:r>
            <a:r>
              <a:rPr lang="en-US" altLang="en-US" sz="16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= replace;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  replace = </a:t>
            </a:r>
            <a:r>
              <a:rPr lang="en-US" altLang="en-US" sz="16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replace.left</a:t>
            </a:r>
            <a:r>
              <a:rPr lang="en-US" altLang="en-US" sz="16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}</a:t>
            </a:r>
          </a:p>
          <a:p>
            <a:pPr>
              <a:lnSpc>
                <a:spcPct val="50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en-US" sz="1600" dirty="0">
              <a:latin typeface="Lucida Console" panose="020B06090405040202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// Replace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toDelete's</a:t>
            </a:r>
            <a:r>
              <a:rPr lang="en-US" altLang="en-US" sz="1600" dirty="0">
                <a:latin typeface="Lucida Console" panose="020B0609040504020204" pitchFamily="49" charset="0"/>
              </a:rPr>
              <a:t> key and data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// with those of the replacement item.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toDelete.key</a:t>
            </a:r>
            <a:r>
              <a:rPr lang="en-US" altLang="en-US" sz="1600" dirty="0">
                <a:latin typeface="Lucida Console" panose="020B0609040504020204" pitchFamily="49" charset="0"/>
              </a:rPr>
              <a:t> = </a:t>
            </a:r>
            <a:r>
              <a:rPr lang="en-US" altLang="en-US" sz="1600" dirty="0" err="1">
                <a:latin typeface="Lucida Console" panose="020B0609040504020204" pitchFamily="49" charset="0"/>
              </a:rPr>
              <a:t>replace.key</a:t>
            </a:r>
            <a:r>
              <a:rPr lang="en-US" altLang="en-US" sz="16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toDelete.data</a:t>
            </a:r>
            <a:r>
              <a:rPr lang="en-US" altLang="en-US" sz="1600" dirty="0">
                <a:latin typeface="Lucida Console" panose="020B0609040504020204" pitchFamily="49" charset="0"/>
              </a:rPr>
              <a:t> = </a:t>
            </a:r>
            <a:r>
              <a:rPr lang="en-US" altLang="en-US" sz="1600" dirty="0" err="1">
                <a:latin typeface="Lucida Console" panose="020B0609040504020204" pitchFamily="49" charset="0"/>
              </a:rPr>
              <a:t>replace.data</a:t>
            </a:r>
            <a:r>
              <a:rPr lang="en-US" altLang="en-US" sz="16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50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en-US" sz="1600" dirty="0">
              <a:latin typeface="Lucida Console" panose="020B06090405040202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// Recursively delete the replacement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// item's old node. It has at most one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// child, so we don't have to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// worry about infinite recursion.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</a:t>
            </a:r>
            <a:r>
              <a:rPr lang="en-US" altLang="en-US" sz="1600" dirty="0" err="1">
                <a:latin typeface="Lucida Console" panose="020B0609040504020204" pitchFamily="49" charset="0"/>
              </a:rPr>
              <a:t>deleteNode</a:t>
            </a:r>
            <a:r>
              <a:rPr lang="en-US" altLang="en-US" sz="1600" dirty="0">
                <a:latin typeface="Lucida Console" panose="020B0609040504020204" pitchFamily="49" charset="0"/>
              </a:rPr>
              <a:t>(replace, </a:t>
            </a:r>
            <a:r>
              <a:rPr lang="en-US" altLang="en-US" sz="1600" dirty="0" err="1">
                <a:latin typeface="Lucida Console" panose="020B0609040504020204" pitchFamily="49" charset="0"/>
              </a:rPr>
              <a:t>replaceParent</a:t>
            </a:r>
            <a:r>
              <a:rPr lang="en-US" altLang="en-US" sz="1600" dirty="0">
                <a:latin typeface="Lucida Console" panose="020B0609040504020204" pitchFamily="49" charset="0"/>
              </a:rPr>
              <a:t>);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} else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...   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209924" name="Text Box 4"/>
          <p:cNvSpPr txBox="1">
            <a:spLocks noChangeArrowheads="1"/>
          </p:cNvSpPr>
          <p:nvPr/>
        </p:nvSpPr>
        <p:spPr bwMode="auto">
          <a:xfrm>
            <a:off x="6865938" y="2193925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26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9925" name="Oval 5"/>
          <p:cNvSpPr>
            <a:spLocks noChangeArrowheads="1"/>
          </p:cNvSpPr>
          <p:nvPr/>
        </p:nvSpPr>
        <p:spPr bwMode="auto">
          <a:xfrm>
            <a:off x="6894513" y="21510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9926" name="Text Box 6"/>
          <p:cNvSpPr txBox="1">
            <a:spLocks noChangeArrowheads="1"/>
          </p:cNvSpPr>
          <p:nvPr/>
        </p:nvSpPr>
        <p:spPr bwMode="auto">
          <a:xfrm>
            <a:off x="6440488" y="2884488"/>
            <a:ext cx="552450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9927" name="Oval 7"/>
          <p:cNvSpPr>
            <a:spLocks noChangeArrowheads="1"/>
          </p:cNvSpPr>
          <p:nvPr/>
        </p:nvSpPr>
        <p:spPr bwMode="auto">
          <a:xfrm>
            <a:off x="6481763" y="2841625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9928" name="Text Box 8"/>
          <p:cNvSpPr txBox="1">
            <a:spLocks noChangeArrowheads="1"/>
          </p:cNvSpPr>
          <p:nvPr/>
        </p:nvSpPr>
        <p:spPr bwMode="auto">
          <a:xfrm>
            <a:off x="7372350" y="2889250"/>
            <a:ext cx="554038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45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9929" name="Oval 9"/>
          <p:cNvSpPr>
            <a:spLocks noChangeArrowheads="1"/>
          </p:cNvSpPr>
          <p:nvPr/>
        </p:nvSpPr>
        <p:spPr bwMode="auto">
          <a:xfrm>
            <a:off x="7405688" y="2841625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9930" name="Text Box 10"/>
          <p:cNvSpPr txBox="1">
            <a:spLocks noChangeArrowheads="1"/>
          </p:cNvSpPr>
          <p:nvPr/>
        </p:nvSpPr>
        <p:spPr bwMode="auto">
          <a:xfrm>
            <a:off x="7659688" y="3959225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35</a:t>
            </a:r>
          </a:p>
        </p:txBody>
      </p:sp>
      <p:sp>
        <p:nvSpPr>
          <p:cNvPr id="209931" name="Oval 11"/>
          <p:cNvSpPr>
            <a:spLocks noChangeArrowheads="1"/>
          </p:cNvSpPr>
          <p:nvPr/>
        </p:nvSpPr>
        <p:spPr bwMode="auto">
          <a:xfrm>
            <a:off x="7688263" y="39163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9932" name="Line 12"/>
          <p:cNvSpPr>
            <a:spLocks noChangeShapeType="1"/>
          </p:cNvSpPr>
          <p:nvPr/>
        </p:nvSpPr>
        <p:spPr bwMode="auto">
          <a:xfrm flipH="1">
            <a:off x="6723063" y="2549525"/>
            <a:ext cx="265112" cy="296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9933" name="Line 13"/>
          <p:cNvSpPr>
            <a:spLocks noChangeShapeType="1"/>
          </p:cNvSpPr>
          <p:nvPr/>
        </p:nvSpPr>
        <p:spPr bwMode="auto">
          <a:xfrm>
            <a:off x="7300913" y="2543175"/>
            <a:ext cx="341312" cy="298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9934" name="Line 14"/>
          <p:cNvSpPr>
            <a:spLocks noChangeShapeType="1"/>
          </p:cNvSpPr>
          <p:nvPr/>
        </p:nvSpPr>
        <p:spPr bwMode="auto">
          <a:xfrm>
            <a:off x="7413625" y="3814763"/>
            <a:ext cx="306388" cy="219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9935" name="Oval 15"/>
          <p:cNvSpPr>
            <a:spLocks noChangeArrowheads="1"/>
          </p:cNvSpPr>
          <p:nvPr/>
        </p:nvSpPr>
        <p:spPr bwMode="auto">
          <a:xfrm>
            <a:off x="6953250" y="3513138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9936" name="Line 16"/>
          <p:cNvSpPr>
            <a:spLocks noChangeShapeType="1"/>
          </p:cNvSpPr>
          <p:nvPr/>
        </p:nvSpPr>
        <p:spPr bwMode="auto">
          <a:xfrm flipH="1">
            <a:off x="7321550" y="3276600"/>
            <a:ext cx="236538" cy="25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9937" name="Text Box 17"/>
          <p:cNvSpPr txBox="1">
            <a:spLocks noChangeArrowheads="1"/>
          </p:cNvSpPr>
          <p:nvPr/>
        </p:nvSpPr>
        <p:spPr bwMode="auto">
          <a:xfrm>
            <a:off x="7229475" y="1501775"/>
            <a:ext cx="958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toDelete</a:t>
            </a:r>
          </a:p>
        </p:txBody>
      </p:sp>
      <p:sp>
        <p:nvSpPr>
          <p:cNvPr id="209938" name="Line 18"/>
          <p:cNvSpPr>
            <a:spLocks noChangeShapeType="1"/>
          </p:cNvSpPr>
          <p:nvPr/>
        </p:nvSpPr>
        <p:spPr bwMode="auto">
          <a:xfrm flipH="1">
            <a:off x="7316788" y="1839913"/>
            <a:ext cx="24765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9939" name="Text Box 19"/>
          <p:cNvSpPr txBox="1">
            <a:spLocks noChangeArrowheads="1"/>
          </p:cNvSpPr>
          <p:nvPr/>
        </p:nvSpPr>
        <p:spPr bwMode="auto">
          <a:xfrm>
            <a:off x="7997825" y="3278188"/>
            <a:ext cx="868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replace</a:t>
            </a:r>
          </a:p>
        </p:txBody>
      </p:sp>
      <p:sp>
        <p:nvSpPr>
          <p:cNvPr id="209940" name="Line 20"/>
          <p:cNvSpPr>
            <a:spLocks noChangeShapeType="1"/>
          </p:cNvSpPr>
          <p:nvPr/>
        </p:nvSpPr>
        <p:spPr bwMode="auto">
          <a:xfrm flipH="1">
            <a:off x="7496175" y="3527425"/>
            <a:ext cx="547688" cy="155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9943" name="Text Box 23"/>
          <p:cNvSpPr txBox="1">
            <a:spLocks noChangeArrowheads="1"/>
          </p:cNvSpPr>
          <p:nvPr/>
        </p:nvSpPr>
        <p:spPr bwMode="auto">
          <a:xfrm>
            <a:off x="6921500" y="3554413"/>
            <a:ext cx="552450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30</a:t>
            </a: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Line 14"/>
          <p:cNvSpPr>
            <a:spLocks noChangeShapeType="1"/>
          </p:cNvSpPr>
          <p:nvPr/>
        </p:nvSpPr>
        <p:spPr bwMode="auto">
          <a:xfrm>
            <a:off x="6662136" y="1991224"/>
            <a:ext cx="306388" cy="219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7661275" y="1773238"/>
            <a:ext cx="1482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replaceParent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" name="Line 20"/>
          <p:cNvSpPr>
            <a:spLocks noChangeShapeType="1"/>
          </p:cNvSpPr>
          <p:nvPr/>
        </p:nvSpPr>
        <p:spPr bwMode="auto">
          <a:xfrm flipH="1">
            <a:off x="7781924" y="2125663"/>
            <a:ext cx="352424" cy="7159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4655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Implementing Case 3</a:t>
            </a:r>
            <a:endParaRPr lang="en-US" altLang="en-US" sz="2400"/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private void </a:t>
            </a:r>
            <a:r>
              <a:rPr lang="en-US" altLang="en-US" sz="1600" dirty="0" err="1">
                <a:latin typeface="Lucida Console" panose="020B0609040504020204" pitchFamily="49" charset="0"/>
              </a:rPr>
              <a:t>deleteNode</a:t>
            </a:r>
            <a:r>
              <a:rPr lang="en-US" altLang="en-US" sz="1600" dirty="0">
                <a:latin typeface="Lucida Console" panose="020B0609040504020204" pitchFamily="49" charset="0"/>
              </a:rPr>
              <a:t>(Node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</a:t>
            </a:r>
            <a:r>
              <a:rPr lang="en-US" altLang="en-US" sz="1600" dirty="0">
                <a:latin typeface="Lucida Console" panose="020B0609040504020204" pitchFamily="49" charset="0"/>
              </a:rPr>
              <a:t>, Node parent)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if (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toDelete.left</a:t>
            </a:r>
            <a:r>
              <a:rPr lang="en-US" altLang="en-US" sz="1600" dirty="0">
                <a:latin typeface="Lucida Console" panose="020B0609040504020204" pitchFamily="49" charset="0"/>
              </a:rPr>
              <a:t> != null &amp;&amp;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toDelete.right</a:t>
            </a:r>
            <a:r>
              <a:rPr lang="en-US" altLang="en-US" sz="1600" dirty="0">
                <a:latin typeface="Lucida Console" panose="020B0609040504020204" pitchFamily="49" charset="0"/>
              </a:rPr>
              <a:t> != null)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// Find a replacement – and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// the replacement's parent.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Node </a:t>
            </a:r>
            <a:r>
              <a:rPr lang="en-US" altLang="en-US" sz="1600" dirty="0" err="1">
                <a:latin typeface="Lucida Console" panose="020B0609040504020204" pitchFamily="49" charset="0"/>
              </a:rPr>
              <a:t>replaceParent</a:t>
            </a:r>
            <a:r>
              <a:rPr lang="en-US" altLang="en-US" sz="1600" dirty="0">
                <a:latin typeface="Lucida Console" panose="020B0609040504020204" pitchFamily="49" charset="0"/>
              </a:rPr>
              <a:t> =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</a:t>
            </a:r>
            <a:r>
              <a:rPr lang="en-US" altLang="en-US" sz="16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50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// Get the smallest item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// in the right subtree.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Node replace =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toDelete.right</a:t>
            </a:r>
            <a:r>
              <a:rPr lang="en-US" altLang="en-US" sz="16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while (</a:t>
            </a:r>
            <a:r>
              <a:rPr lang="en-US" altLang="en-US" sz="16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replace.left</a:t>
            </a:r>
            <a:r>
              <a:rPr lang="en-US" altLang="en-US" sz="16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!= null</a:t>
            </a:r>
            <a:r>
              <a:rPr lang="en-US" altLang="en-US" sz="16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  </a:t>
            </a:r>
            <a:r>
              <a:rPr lang="en-US" altLang="en-US" sz="16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replaceParent</a:t>
            </a:r>
            <a:r>
              <a:rPr lang="en-US" altLang="en-US" sz="16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= replace;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  replace = </a:t>
            </a:r>
            <a:r>
              <a:rPr lang="en-US" altLang="en-US" sz="16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replace.left</a:t>
            </a:r>
            <a:r>
              <a:rPr lang="en-US" altLang="en-US" sz="16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}</a:t>
            </a:r>
          </a:p>
          <a:p>
            <a:pPr>
              <a:lnSpc>
                <a:spcPct val="50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en-US" sz="1600" dirty="0">
              <a:latin typeface="Lucida Console" panose="020B06090405040202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// Replace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toDelete's</a:t>
            </a:r>
            <a:r>
              <a:rPr lang="en-US" altLang="en-US" sz="1600" dirty="0">
                <a:latin typeface="Lucida Console" panose="020B0609040504020204" pitchFamily="49" charset="0"/>
              </a:rPr>
              <a:t> key and data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// with those of the replacement item.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toDelete.key</a:t>
            </a:r>
            <a:r>
              <a:rPr lang="en-US" altLang="en-US" sz="1600" dirty="0">
                <a:latin typeface="Lucida Console" panose="020B0609040504020204" pitchFamily="49" charset="0"/>
              </a:rPr>
              <a:t> = </a:t>
            </a:r>
            <a:r>
              <a:rPr lang="en-US" altLang="en-US" sz="1600" dirty="0" err="1">
                <a:latin typeface="Lucida Console" panose="020B0609040504020204" pitchFamily="49" charset="0"/>
              </a:rPr>
              <a:t>replace.key</a:t>
            </a:r>
            <a:r>
              <a:rPr lang="en-US" altLang="en-US" sz="16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toDelete.data</a:t>
            </a:r>
            <a:r>
              <a:rPr lang="en-US" altLang="en-US" sz="1600" dirty="0">
                <a:latin typeface="Lucida Console" panose="020B0609040504020204" pitchFamily="49" charset="0"/>
              </a:rPr>
              <a:t> = </a:t>
            </a:r>
            <a:r>
              <a:rPr lang="en-US" altLang="en-US" sz="1600" dirty="0" err="1">
                <a:latin typeface="Lucida Console" panose="020B0609040504020204" pitchFamily="49" charset="0"/>
              </a:rPr>
              <a:t>replace.data</a:t>
            </a:r>
            <a:r>
              <a:rPr lang="en-US" altLang="en-US" sz="16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50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en-US" sz="1600" dirty="0">
              <a:latin typeface="Lucida Console" panose="020B06090405040202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// Recursively delete the replacement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// item's old node. It has at most one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// child, so we don't have to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// worry about infinite recursion.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</a:t>
            </a:r>
            <a:r>
              <a:rPr lang="en-US" altLang="en-US" sz="1600" dirty="0" err="1">
                <a:latin typeface="Lucida Console" panose="020B0609040504020204" pitchFamily="49" charset="0"/>
              </a:rPr>
              <a:t>deleteNode</a:t>
            </a:r>
            <a:r>
              <a:rPr lang="en-US" altLang="en-US" sz="1600" dirty="0">
                <a:latin typeface="Lucida Console" panose="020B0609040504020204" pitchFamily="49" charset="0"/>
              </a:rPr>
              <a:t>(replace, </a:t>
            </a:r>
            <a:r>
              <a:rPr lang="en-US" altLang="en-US" sz="1600" dirty="0" err="1">
                <a:latin typeface="Lucida Console" panose="020B0609040504020204" pitchFamily="49" charset="0"/>
              </a:rPr>
              <a:t>replaceParent</a:t>
            </a:r>
            <a:r>
              <a:rPr lang="en-US" altLang="en-US" sz="1600" dirty="0">
                <a:latin typeface="Lucida Console" panose="020B0609040504020204" pitchFamily="49" charset="0"/>
              </a:rPr>
              <a:t>);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} else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...   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209924" name="Text Box 4"/>
          <p:cNvSpPr txBox="1">
            <a:spLocks noChangeArrowheads="1"/>
          </p:cNvSpPr>
          <p:nvPr/>
        </p:nvSpPr>
        <p:spPr bwMode="auto">
          <a:xfrm>
            <a:off x="6865938" y="2193925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26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9925" name="Oval 5"/>
          <p:cNvSpPr>
            <a:spLocks noChangeArrowheads="1"/>
          </p:cNvSpPr>
          <p:nvPr/>
        </p:nvSpPr>
        <p:spPr bwMode="auto">
          <a:xfrm>
            <a:off x="6894513" y="21510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9926" name="Text Box 6"/>
          <p:cNvSpPr txBox="1">
            <a:spLocks noChangeArrowheads="1"/>
          </p:cNvSpPr>
          <p:nvPr/>
        </p:nvSpPr>
        <p:spPr bwMode="auto">
          <a:xfrm>
            <a:off x="6440488" y="2884488"/>
            <a:ext cx="552450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9927" name="Oval 7"/>
          <p:cNvSpPr>
            <a:spLocks noChangeArrowheads="1"/>
          </p:cNvSpPr>
          <p:nvPr/>
        </p:nvSpPr>
        <p:spPr bwMode="auto">
          <a:xfrm>
            <a:off x="6481763" y="2841625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9928" name="Text Box 8"/>
          <p:cNvSpPr txBox="1">
            <a:spLocks noChangeArrowheads="1"/>
          </p:cNvSpPr>
          <p:nvPr/>
        </p:nvSpPr>
        <p:spPr bwMode="auto">
          <a:xfrm>
            <a:off x="7372350" y="2889250"/>
            <a:ext cx="554038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45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9929" name="Oval 9"/>
          <p:cNvSpPr>
            <a:spLocks noChangeArrowheads="1"/>
          </p:cNvSpPr>
          <p:nvPr/>
        </p:nvSpPr>
        <p:spPr bwMode="auto">
          <a:xfrm>
            <a:off x="7405688" y="2841625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9930" name="Text Box 10"/>
          <p:cNvSpPr txBox="1">
            <a:spLocks noChangeArrowheads="1"/>
          </p:cNvSpPr>
          <p:nvPr/>
        </p:nvSpPr>
        <p:spPr bwMode="auto">
          <a:xfrm>
            <a:off x="7659688" y="3959225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35</a:t>
            </a:r>
          </a:p>
        </p:txBody>
      </p:sp>
      <p:sp>
        <p:nvSpPr>
          <p:cNvPr id="209931" name="Oval 11"/>
          <p:cNvSpPr>
            <a:spLocks noChangeArrowheads="1"/>
          </p:cNvSpPr>
          <p:nvPr/>
        </p:nvSpPr>
        <p:spPr bwMode="auto">
          <a:xfrm>
            <a:off x="7688263" y="39163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9932" name="Line 12"/>
          <p:cNvSpPr>
            <a:spLocks noChangeShapeType="1"/>
          </p:cNvSpPr>
          <p:nvPr/>
        </p:nvSpPr>
        <p:spPr bwMode="auto">
          <a:xfrm flipH="1">
            <a:off x="6723063" y="2549525"/>
            <a:ext cx="265112" cy="296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9933" name="Line 13"/>
          <p:cNvSpPr>
            <a:spLocks noChangeShapeType="1"/>
          </p:cNvSpPr>
          <p:nvPr/>
        </p:nvSpPr>
        <p:spPr bwMode="auto">
          <a:xfrm>
            <a:off x="7300913" y="2543175"/>
            <a:ext cx="341312" cy="298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9934" name="Line 14"/>
          <p:cNvSpPr>
            <a:spLocks noChangeShapeType="1"/>
          </p:cNvSpPr>
          <p:nvPr/>
        </p:nvSpPr>
        <p:spPr bwMode="auto">
          <a:xfrm>
            <a:off x="7413625" y="3814763"/>
            <a:ext cx="306388" cy="219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9935" name="Oval 15"/>
          <p:cNvSpPr>
            <a:spLocks noChangeArrowheads="1"/>
          </p:cNvSpPr>
          <p:nvPr/>
        </p:nvSpPr>
        <p:spPr bwMode="auto">
          <a:xfrm>
            <a:off x="6953250" y="3513138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9936" name="Line 16"/>
          <p:cNvSpPr>
            <a:spLocks noChangeShapeType="1"/>
          </p:cNvSpPr>
          <p:nvPr/>
        </p:nvSpPr>
        <p:spPr bwMode="auto">
          <a:xfrm flipH="1">
            <a:off x="7321550" y="3276600"/>
            <a:ext cx="236538" cy="25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9937" name="Text Box 17"/>
          <p:cNvSpPr txBox="1">
            <a:spLocks noChangeArrowheads="1"/>
          </p:cNvSpPr>
          <p:nvPr/>
        </p:nvSpPr>
        <p:spPr bwMode="auto">
          <a:xfrm>
            <a:off x="7229475" y="1501775"/>
            <a:ext cx="958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toDelete</a:t>
            </a:r>
          </a:p>
        </p:txBody>
      </p:sp>
      <p:sp>
        <p:nvSpPr>
          <p:cNvPr id="209938" name="Line 18"/>
          <p:cNvSpPr>
            <a:spLocks noChangeShapeType="1"/>
          </p:cNvSpPr>
          <p:nvPr/>
        </p:nvSpPr>
        <p:spPr bwMode="auto">
          <a:xfrm flipH="1">
            <a:off x="7316788" y="1839913"/>
            <a:ext cx="24765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9939" name="Text Box 19"/>
          <p:cNvSpPr txBox="1">
            <a:spLocks noChangeArrowheads="1"/>
          </p:cNvSpPr>
          <p:nvPr/>
        </p:nvSpPr>
        <p:spPr bwMode="auto">
          <a:xfrm>
            <a:off x="7997825" y="3278188"/>
            <a:ext cx="868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replace</a:t>
            </a:r>
          </a:p>
        </p:txBody>
      </p:sp>
      <p:sp>
        <p:nvSpPr>
          <p:cNvPr id="209940" name="Line 20"/>
          <p:cNvSpPr>
            <a:spLocks noChangeShapeType="1"/>
          </p:cNvSpPr>
          <p:nvPr/>
        </p:nvSpPr>
        <p:spPr bwMode="auto">
          <a:xfrm flipH="1">
            <a:off x="7496175" y="3527425"/>
            <a:ext cx="547688" cy="155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9943" name="Text Box 23"/>
          <p:cNvSpPr txBox="1">
            <a:spLocks noChangeArrowheads="1"/>
          </p:cNvSpPr>
          <p:nvPr/>
        </p:nvSpPr>
        <p:spPr bwMode="auto">
          <a:xfrm>
            <a:off x="6921500" y="3554413"/>
            <a:ext cx="552450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30</a:t>
            </a: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Line 14"/>
          <p:cNvSpPr>
            <a:spLocks noChangeShapeType="1"/>
          </p:cNvSpPr>
          <p:nvPr/>
        </p:nvSpPr>
        <p:spPr bwMode="auto">
          <a:xfrm>
            <a:off x="6662136" y="1991224"/>
            <a:ext cx="306388" cy="219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7661275" y="1773238"/>
            <a:ext cx="1482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replaceParent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" name="Line 20"/>
          <p:cNvSpPr>
            <a:spLocks noChangeShapeType="1"/>
          </p:cNvSpPr>
          <p:nvPr/>
        </p:nvSpPr>
        <p:spPr bwMode="auto">
          <a:xfrm flipH="1">
            <a:off x="7781924" y="2125663"/>
            <a:ext cx="352424" cy="7159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7761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Implementing Case 3</a:t>
            </a:r>
            <a:endParaRPr lang="en-US" altLang="en-US" sz="2400"/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private void </a:t>
            </a:r>
            <a:r>
              <a:rPr lang="en-US" altLang="en-US" sz="1600" dirty="0" err="1">
                <a:latin typeface="Lucida Console" panose="020B0609040504020204" pitchFamily="49" charset="0"/>
              </a:rPr>
              <a:t>deleteNode</a:t>
            </a:r>
            <a:r>
              <a:rPr lang="en-US" altLang="en-US" sz="1600" dirty="0">
                <a:latin typeface="Lucida Console" panose="020B0609040504020204" pitchFamily="49" charset="0"/>
              </a:rPr>
              <a:t>(Node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</a:t>
            </a:r>
            <a:r>
              <a:rPr lang="en-US" altLang="en-US" sz="1600" dirty="0">
                <a:latin typeface="Lucida Console" panose="020B0609040504020204" pitchFamily="49" charset="0"/>
              </a:rPr>
              <a:t>, Node parent)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if (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toDelete.left</a:t>
            </a:r>
            <a:r>
              <a:rPr lang="en-US" altLang="en-US" sz="1600" dirty="0">
                <a:latin typeface="Lucida Console" panose="020B0609040504020204" pitchFamily="49" charset="0"/>
              </a:rPr>
              <a:t> != null &amp;&amp;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toDelete.right</a:t>
            </a:r>
            <a:r>
              <a:rPr lang="en-US" altLang="en-US" sz="1600" dirty="0">
                <a:latin typeface="Lucida Console" panose="020B0609040504020204" pitchFamily="49" charset="0"/>
              </a:rPr>
              <a:t> != null)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// Find a replacement – and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// the replacement's parent.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Node </a:t>
            </a:r>
            <a:r>
              <a:rPr lang="en-US" altLang="en-US" sz="1600" dirty="0" err="1">
                <a:latin typeface="Lucida Console" panose="020B0609040504020204" pitchFamily="49" charset="0"/>
              </a:rPr>
              <a:t>replaceParent</a:t>
            </a:r>
            <a:r>
              <a:rPr lang="en-US" altLang="en-US" sz="1600" dirty="0">
                <a:latin typeface="Lucida Console" panose="020B0609040504020204" pitchFamily="49" charset="0"/>
              </a:rPr>
              <a:t> =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</a:t>
            </a:r>
            <a:r>
              <a:rPr lang="en-US" altLang="en-US" sz="16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50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// Get the smallest item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// in the right subtree.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Node replace =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toDelete.right</a:t>
            </a:r>
            <a:r>
              <a:rPr lang="en-US" altLang="en-US" sz="16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while (</a:t>
            </a:r>
            <a:r>
              <a:rPr lang="en-US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replace.left</a:t>
            </a: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!= null)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    </a:t>
            </a:r>
            <a:r>
              <a:rPr lang="en-US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replaceParent</a:t>
            </a: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= replace;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    replace = </a:t>
            </a:r>
            <a:r>
              <a:rPr lang="en-US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replace.left</a:t>
            </a: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}</a:t>
            </a:r>
          </a:p>
          <a:p>
            <a:pPr>
              <a:lnSpc>
                <a:spcPct val="50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en-US" sz="1600" dirty="0">
              <a:latin typeface="Lucida Console" panose="020B06090405040202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// Replace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toDelete's</a:t>
            </a:r>
            <a:r>
              <a:rPr lang="en-US" altLang="en-US" sz="1600" dirty="0">
                <a:latin typeface="Lucida Console" panose="020B0609040504020204" pitchFamily="49" charset="0"/>
              </a:rPr>
              <a:t> key and data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// with those of the replacement item.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toDelete.key</a:t>
            </a:r>
            <a:r>
              <a:rPr lang="en-US" altLang="en-US" sz="16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= </a:t>
            </a:r>
            <a:r>
              <a:rPr lang="en-US" altLang="en-US" sz="16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replace.key</a:t>
            </a:r>
            <a:r>
              <a:rPr lang="en-US" altLang="en-US" sz="16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toDelete.data</a:t>
            </a:r>
            <a:r>
              <a:rPr lang="en-US" altLang="en-US" sz="16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= </a:t>
            </a:r>
            <a:r>
              <a:rPr lang="en-US" altLang="en-US" sz="16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replace.data</a:t>
            </a:r>
            <a:r>
              <a:rPr lang="en-US" altLang="en-US" sz="16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50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en-US" sz="1600" b="1" dirty="0">
              <a:solidFill>
                <a:schemeClr val="accent2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// Recursively delete the replacement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// item's old node. It has at most one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// child, so we don't have to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// worry about infinite recursion.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</a:t>
            </a:r>
            <a:r>
              <a:rPr lang="en-US" altLang="en-US" sz="1600" dirty="0" err="1">
                <a:latin typeface="Lucida Console" panose="020B0609040504020204" pitchFamily="49" charset="0"/>
              </a:rPr>
              <a:t>deleteNode</a:t>
            </a:r>
            <a:r>
              <a:rPr lang="en-US" altLang="en-US" sz="1600" dirty="0">
                <a:latin typeface="Lucida Console" panose="020B0609040504020204" pitchFamily="49" charset="0"/>
              </a:rPr>
              <a:t>(replace, </a:t>
            </a:r>
            <a:r>
              <a:rPr lang="en-US" altLang="en-US" sz="1600" dirty="0" err="1">
                <a:latin typeface="Lucida Console" panose="020B0609040504020204" pitchFamily="49" charset="0"/>
              </a:rPr>
              <a:t>replaceParent</a:t>
            </a:r>
            <a:r>
              <a:rPr lang="en-US" altLang="en-US" sz="1600" dirty="0">
                <a:latin typeface="Lucida Console" panose="020B0609040504020204" pitchFamily="49" charset="0"/>
              </a:rPr>
              <a:t>);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} else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...   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210948" name="Text Box 4"/>
          <p:cNvSpPr txBox="1">
            <a:spLocks noChangeArrowheads="1"/>
          </p:cNvSpPr>
          <p:nvPr/>
        </p:nvSpPr>
        <p:spPr bwMode="auto">
          <a:xfrm>
            <a:off x="6865938" y="2193925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26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0949" name="Oval 5"/>
          <p:cNvSpPr>
            <a:spLocks noChangeArrowheads="1"/>
          </p:cNvSpPr>
          <p:nvPr/>
        </p:nvSpPr>
        <p:spPr bwMode="auto">
          <a:xfrm>
            <a:off x="6894513" y="21510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0950" name="Text Box 6"/>
          <p:cNvSpPr txBox="1">
            <a:spLocks noChangeArrowheads="1"/>
          </p:cNvSpPr>
          <p:nvPr/>
        </p:nvSpPr>
        <p:spPr bwMode="auto">
          <a:xfrm>
            <a:off x="6440488" y="2884488"/>
            <a:ext cx="552450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0951" name="Oval 7"/>
          <p:cNvSpPr>
            <a:spLocks noChangeArrowheads="1"/>
          </p:cNvSpPr>
          <p:nvPr/>
        </p:nvSpPr>
        <p:spPr bwMode="auto">
          <a:xfrm>
            <a:off x="6481763" y="2841625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0952" name="Text Box 8"/>
          <p:cNvSpPr txBox="1">
            <a:spLocks noChangeArrowheads="1"/>
          </p:cNvSpPr>
          <p:nvPr/>
        </p:nvSpPr>
        <p:spPr bwMode="auto">
          <a:xfrm>
            <a:off x="7372350" y="2889250"/>
            <a:ext cx="554038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45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0953" name="Oval 9"/>
          <p:cNvSpPr>
            <a:spLocks noChangeArrowheads="1"/>
          </p:cNvSpPr>
          <p:nvPr/>
        </p:nvSpPr>
        <p:spPr bwMode="auto">
          <a:xfrm>
            <a:off x="7405688" y="2841625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0954" name="Text Box 10"/>
          <p:cNvSpPr txBox="1">
            <a:spLocks noChangeArrowheads="1"/>
          </p:cNvSpPr>
          <p:nvPr/>
        </p:nvSpPr>
        <p:spPr bwMode="auto">
          <a:xfrm>
            <a:off x="7659688" y="3959225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35</a:t>
            </a:r>
          </a:p>
        </p:txBody>
      </p:sp>
      <p:sp>
        <p:nvSpPr>
          <p:cNvPr id="210955" name="Oval 11"/>
          <p:cNvSpPr>
            <a:spLocks noChangeArrowheads="1"/>
          </p:cNvSpPr>
          <p:nvPr/>
        </p:nvSpPr>
        <p:spPr bwMode="auto">
          <a:xfrm>
            <a:off x="7688263" y="39163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0956" name="Line 12"/>
          <p:cNvSpPr>
            <a:spLocks noChangeShapeType="1"/>
          </p:cNvSpPr>
          <p:nvPr/>
        </p:nvSpPr>
        <p:spPr bwMode="auto">
          <a:xfrm flipH="1">
            <a:off x="6723063" y="2549525"/>
            <a:ext cx="265112" cy="296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0957" name="Line 13"/>
          <p:cNvSpPr>
            <a:spLocks noChangeShapeType="1"/>
          </p:cNvSpPr>
          <p:nvPr/>
        </p:nvSpPr>
        <p:spPr bwMode="auto">
          <a:xfrm>
            <a:off x="7300913" y="2543175"/>
            <a:ext cx="341312" cy="298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0958" name="Line 14"/>
          <p:cNvSpPr>
            <a:spLocks noChangeShapeType="1"/>
          </p:cNvSpPr>
          <p:nvPr/>
        </p:nvSpPr>
        <p:spPr bwMode="auto">
          <a:xfrm>
            <a:off x="7413625" y="3814763"/>
            <a:ext cx="306388" cy="219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0959" name="Oval 15"/>
          <p:cNvSpPr>
            <a:spLocks noChangeArrowheads="1"/>
          </p:cNvSpPr>
          <p:nvPr/>
        </p:nvSpPr>
        <p:spPr bwMode="auto">
          <a:xfrm>
            <a:off x="6953250" y="3513138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0960" name="Line 16"/>
          <p:cNvSpPr>
            <a:spLocks noChangeShapeType="1"/>
          </p:cNvSpPr>
          <p:nvPr/>
        </p:nvSpPr>
        <p:spPr bwMode="auto">
          <a:xfrm flipH="1">
            <a:off x="7321550" y="3276600"/>
            <a:ext cx="236538" cy="25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0961" name="Text Box 17"/>
          <p:cNvSpPr txBox="1">
            <a:spLocks noChangeArrowheads="1"/>
          </p:cNvSpPr>
          <p:nvPr/>
        </p:nvSpPr>
        <p:spPr bwMode="auto">
          <a:xfrm>
            <a:off x="7229475" y="1501775"/>
            <a:ext cx="958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toDelete</a:t>
            </a:r>
          </a:p>
        </p:txBody>
      </p:sp>
      <p:sp>
        <p:nvSpPr>
          <p:cNvPr id="210962" name="Line 18"/>
          <p:cNvSpPr>
            <a:spLocks noChangeShapeType="1"/>
          </p:cNvSpPr>
          <p:nvPr/>
        </p:nvSpPr>
        <p:spPr bwMode="auto">
          <a:xfrm flipH="1">
            <a:off x="7316788" y="1839913"/>
            <a:ext cx="24765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0963" name="Text Box 19"/>
          <p:cNvSpPr txBox="1">
            <a:spLocks noChangeArrowheads="1"/>
          </p:cNvSpPr>
          <p:nvPr/>
        </p:nvSpPr>
        <p:spPr bwMode="auto">
          <a:xfrm>
            <a:off x="7997825" y="3278188"/>
            <a:ext cx="868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replace</a:t>
            </a:r>
          </a:p>
        </p:txBody>
      </p:sp>
      <p:sp>
        <p:nvSpPr>
          <p:cNvPr id="210964" name="Line 20"/>
          <p:cNvSpPr>
            <a:spLocks noChangeShapeType="1"/>
          </p:cNvSpPr>
          <p:nvPr/>
        </p:nvSpPr>
        <p:spPr bwMode="auto">
          <a:xfrm flipH="1">
            <a:off x="7496175" y="3527425"/>
            <a:ext cx="547688" cy="155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0967" name="Text Box 23"/>
          <p:cNvSpPr txBox="1">
            <a:spLocks noChangeArrowheads="1"/>
          </p:cNvSpPr>
          <p:nvPr/>
        </p:nvSpPr>
        <p:spPr bwMode="auto">
          <a:xfrm>
            <a:off x="6921500" y="3554413"/>
            <a:ext cx="552450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30</a:t>
            </a: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0968" name="Line 24"/>
          <p:cNvSpPr>
            <a:spLocks noChangeShapeType="1"/>
          </p:cNvSpPr>
          <p:nvPr/>
        </p:nvSpPr>
        <p:spPr bwMode="auto">
          <a:xfrm flipV="1">
            <a:off x="6954838" y="2338388"/>
            <a:ext cx="360362" cy="1206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0969" name="Text Box 25"/>
          <p:cNvSpPr txBox="1">
            <a:spLocks noChangeArrowheads="1"/>
          </p:cNvSpPr>
          <p:nvPr/>
        </p:nvSpPr>
        <p:spPr bwMode="auto">
          <a:xfrm>
            <a:off x="6861175" y="2055813"/>
            <a:ext cx="552450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30</a:t>
            </a: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" name="Line 14"/>
          <p:cNvSpPr>
            <a:spLocks noChangeShapeType="1"/>
          </p:cNvSpPr>
          <p:nvPr/>
        </p:nvSpPr>
        <p:spPr bwMode="auto">
          <a:xfrm>
            <a:off x="6662136" y="1991224"/>
            <a:ext cx="306388" cy="219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" name="Text Box 19"/>
          <p:cNvSpPr txBox="1">
            <a:spLocks noChangeArrowheads="1"/>
          </p:cNvSpPr>
          <p:nvPr/>
        </p:nvSpPr>
        <p:spPr bwMode="auto">
          <a:xfrm>
            <a:off x="7661275" y="1773238"/>
            <a:ext cx="1482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replaceParent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8" name="Line 20"/>
          <p:cNvSpPr>
            <a:spLocks noChangeShapeType="1"/>
          </p:cNvSpPr>
          <p:nvPr/>
        </p:nvSpPr>
        <p:spPr bwMode="auto">
          <a:xfrm flipH="1">
            <a:off x="7781924" y="2125663"/>
            <a:ext cx="352424" cy="7159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6391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Implementing Case 3</a:t>
            </a:r>
            <a:endParaRPr lang="en-US" altLang="en-US" sz="2400"/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private void </a:t>
            </a:r>
            <a:r>
              <a:rPr lang="en-US" altLang="en-US" sz="1600" dirty="0" err="1">
                <a:latin typeface="Lucida Console" panose="020B0609040504020204" pitchFamily="49" charset="0"/>
              </a:rPr>
              <a:t>deleteNode</a:t>
            </a:r>
            <a:r>
              <a:rPr lang="en-US" altLang="en-US" sz="1600" dirty="0">
                <a:latin typeface="Lucida Console" panose="020B0609040504020204" pitchFamily="49" charset="0"/>
              </a:rPr>
              <a:t>(Node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</a:t>
            </a:r>
            <a:r>
              <a:rPr lang="en-US" altLang="en-US" sz="1600" dirty="0">
                <a:latin typeface="Lucida Console" panose="020B0609040504020204" pitchFamily="49" charset="0"/>
              </a:rPr>
              <a:t>, Node parent)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if (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toDelete.left</a:t>
            </a:r>
            <a:r>
              <a:rPr lang="en-US" altLang="en-US" sz="1600" dirty="0">
                <a:latin typeface="Lucida Console" panose="020B0609040504020204" pitchFamily="49" charset="0"/>
              </a:rPr>
              <a:t> != null &amp;&amp;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toDelete.right</a:t>
            </a:r>
            <a:r>
              <a:rPr lang="en-US" altLang="en-US" sz="1600" dirty="0">
                <a:latin typeface="Lucida Console" panose="020B0609040504020204" pitchFamily="49" charset="0"/>
              </a:rPr>
              <a:t> != null)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// Find a replacement – and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// the replacement's parent.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Node </a:t>
            </a:r>
            <a:r>
              <a:rPr lang="en-US" altLang="en-US" sz="1600" dirty="0" err="1">
                <a:latin typeface="Lucida Console" panose="020B0609040504020204" pitchFamily="49" charset="0"/>
              </a:rPr>
              <a:t>replaceParent</a:t>
            </a:r>
            <a:r>
              <a:rPr lang="en-US" altLang="en-US" sz="1600" dirty="0">
                <a:latin typeface="Lucida Console" panose="020B0609040504020204" pitchFamily="49" charset="0"/>
              </a:rPr>
              <a:t> =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</a:t>
            </a:r>
            <a:r>
              <a:rPr lang="en-US" altLang="en-US" sz="16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50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// Get the smallest item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// in the right subtree.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Node replace =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toDelete.right</a:t>
            </a:r>
            <a:r>
              <a:rPr lang="en-US" altLang="en-US" sz="16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while (</a:t>
            </a:r>
            <a:r>
              <a:rPr lang="en-US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replace.left</a:t>
            </a: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!= null)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    </a:t>
            </a:r>
            <a:r>
              <a:rPr lang="en-US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replaceParent</a:t>
            </a: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= replace;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    replace = </a:t>
            </a:r>
            <a:r>
              <a:rPr lang="en-US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replace.left</a:t>
            </a: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}</a:t>
            </a:r>
          </a:p>
          <a:p>
            <a:pPr>
              <a:lnSpc>
                <a:spcPct val="50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en-US" sz="1600" dirty="0">
              <a:latin typeface="Lucida Console" panose="020B06090405040202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// Replace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toDelete's</a:t>
            </a:r>
            <a:r>
              <a:rPr lang="en-US" altLang="en-US" sz="1600" dirty="0">
                <a:latin typeface="Lucida Console" panose="020B0609040504020204" pitchFamily="49" charset="0"/>
              </a:rPr>
              <a:t> key and data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// with those of the replacement item.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</a:t>
            </a:r>
            <a:r>
              <a:rPr lang="en-US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toDelete.key</a:t>
            </a: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= </a:t>
            </a:r>
            <a:r>
              <a:rPr lang="en-US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replace.key</a:t>
            </a: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toDelete.data</a:t>
            </a: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= </a:t>
            </a:r>
            <a:r>
              <a:rPr lang="en-US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replace.data</a:t>
            </a: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50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// Recursively delete the replacement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// item's old node. It has at most one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// child, so we don't have to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// worry about infinite recursion.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</a:t>
            </a:r>
            <a:r>
              <a:rPr lang="en-US" altLang="en-US" sz="16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deleteNode</a:t>
            </a:r>
            <a:r>
              <a:rPr lang="en-US" altLang="en-US" sz="16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(replace, </a:t>
            </a:r>
            <a:r>
              <a:rPr lang="en-US" altLang="en-US" sz="16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replaceParent</a:t>
            </a:r>
            <a:r>
              <a:rPr lang="en-US" altLang="en-US" sz="16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);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} else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...   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211972" name="Text Box 4"/>
          <p:cNvSpPr txBox="1">
            <a:spLocks noChangeArrowheads="1"/>
          </p:cNvSpPr>
          <p:nvPr/>
        </p:nvSpPr>
        <p:spPr bwMode="auto">
          <a:xfrm>
            <a:off x="6865938" y="2193925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26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1973" name="Oval 5"/>
          <p:cNvSpPr>
            <a:spLocks noChangeArrowheads="1"/>
          </p:cNvSpPr>
          <p:nvPr/>
        </p:nvSpPr>
        <p:spPr bwMode="auto">
          <a:xfrm>
            <a:off x="6894513" y="21510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1974" name="Text Box 6"/>
          <p:cNvSpPr txBox="1">
            <a:spLocks noChangeArrowheads="1"/>
          </p:cNvSpPr>
          <p:nvPr/>
        </p:nvSpPr>
        <p:spPr bwMode="auto">
          <a:xfrm>
            <a:off x="6440488" y="2884488"/>
            <a:ext cx="552450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1975" name="Oval 7"/>
          <p:cNvSpPr>
            <a:spLocks noChangeArrowheads="1"/>
          </p:cNvSpPr>
          <p:nvPr/>
        </p:nvSpPr>
        <p:spPr bwMode="auto">
          <a:xfrm>
            <a:off x="6481763" y="2841625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1976" name="Text Box 8"/>
          <p:cNvSpPr txBox="1">
            <a:spLocks noChangeArrowheads="1"/>
          </p:cNvSpPr>
          <p:nvPr/>
        </p:nvSpPr>
        <p:spPr bwMode="auto">
          <a:xfrm>
            <a:off x="7372350" y="2889250"/>
            <a:ext cx="554038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45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1977" name="Oval 9"/>
          <p:cNvSpPr>
            <a:spLocks noChangeArrowheads="1"/>
          </p:cNvSpPr>
          <p:nvPr/>
        </p:nvSpPr>
        <p:spPr bwMode="auto">
          <a:xfrm>
            <a:off x="7405688" y="2841625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1978" name="Text Box 10"/>
          <p:cNvSpPr txBox="1">
            <a:spLocks noChangeArrowheads="1"/>
          </p:cNvSpPr>
          <p:nvPr/>
        </p:nvSpPr>
        <p:spPr bwMode="auto">
          <a:xfrm>
            <a:off x="7659688" y="3959225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35</a:t>
            </a:r>
          </a:p>
        </p:txBody>
      </p:sp>
      <p:sp>
        <p:nvSpPr>
          <p:cNvPr id="211979" name="Oval 11"/>
          <p:cNvSpPr>
            <a:spLocks noChangeArrowheads="1"/>
          </p:cNvSpPr>
          <p:nvPr/>
        </p:nvSpPr>
        <p:spPr bwMode="auto">
          <a:xfrm>
            <a:off x="7688263" y="39163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1980" name="Line 12"/>
          <p:cNvSpPr>
            <a:spLocks noChangeShapeType="1"/>
          </p:cNvSpPr>
          <p:nvPr/>
        </p:nvSpPr>
        <p:spPr bwMode="auto">
          <a:xfrm flipH="1">
            <a:off x="6723063" y="2549525"/>
            <a:ext cx="265112" cy="296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1981" name="Line 13"/>
          <p:cNvSpPr>
            <a:spLocks noChangeShapeType="1"/>
          </p:cNvSpPr>
          <p:nvPr/>
        </p:nvSpPr>
        <p:spPr bwMode="auto">
          <a:xfrm>
            <a:off x="7300913" y="2543175"/>
            <a:ext cx="341312" cy="298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1982" name="Line 14"/>
          <p:cNvSpPr>
            <a:spLocks noChangeShapeType="1"/>
          </p:cNvSpPr>
          <p:nvPr/>
        </p:nvSpPr>
        <p:spPr bwMode="auto">
          <a:xfrm>
            <a:off x="7413625" y="3814763"/>
            <a:ext cx="306388" cy="219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1983" name="Oval 15"/>
          <p:cNvSpPr>
            <a:spLocks noChangeArrowheads="1"/>
          </p:cNvSpPr>
          <p:nvPr/>
        </p:nvSpPr>
        <p:spPr bwMode="auto">
          <a:xfrm>
            <a:off x="6953250" y="3513138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1984" name="Line 16"/>
          <p:cNvSpPr>
            <a:spLocks noChangeShapeType="1"/>
          </p:cNvSpPr>
          <p:nvPr/>
        </p:nvSpPr>
        <p:spPr bwMode="auto">
          <a:xfrm flipH="1">
            <a:off x="7321550" y="3276600"/>
            <a:ext cx="236538" cy="25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1985" name="Text Box 17"/>
          <p:cNvSpPr txBox="1">
            <a:spLocks noChangeArrowheads="1"/>
          </p:cNvSpPr>
          <p:nvPr/>
        </p:nvSpPr>
        <p:spPr bwMode="auto">
          <a:xfrm>
            <a:off x="7229475" y="1501775"/>
            <a:ext cx="958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toDelete</a:t>
            </a:r>
          </a:p>
        </p:txBody>
      </p:sp>
      <p:sp>
        <p:nvSpPr>
          <p:cNvPr id="211986" name="Line 18"/>
          <p:cNvSpPr>
            <a:spLocks noChangeShapeType="1"/>
          </p:cNvSpPr>
          <p:nvPr/>
        </p:nvSpPr>
        <p:spPr bwMode="auto">
          <a:xfrm flipH="1">
            <a:off x="7316788" y="1839913"/>
            <a:ext cx="24765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1987" name="Text Box 19"/>
          <p:cNvSpPr txBox="1">
            <a:spLocks noChangeArrowheads="1"/>
          </p:cNvSpPr>
          <p:nvPr/>
        </p:nvSpPr>
        <p:spPr bwMode="auto">
          <a:xfrm>
            <a:off x="7997825" y="3278188"/>
            <a:ext cx="868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replace</a:t>
            </a:r>
          </a:p>
        </p:txBody>
      </p:sp>
      <p:sp>
        <p:nvSpPr>
          <p:cNvPr id="211988" name="Line 20"/>
          <p:cNvSpPr>
            <a:spLocks noChangeShapeType="1"/>
          </p:cNvSpPr>
          <p:nvPr/>
        </p:nvSpPr>
        <p:spPr bwMode="auto">
          <a:xfrm flipH="1">
            <a:off x="7496175" y="3527425"/>
            <a:ext cx="547688" cy="155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1991" name="Text Box 23"/>
          <p:cNvSpPr txBox="1">
            <a:spLocks noChangeArrowheads="1"/>
          </p:cNvSpPr>
          <p:nvPr/>
        </p:nvSpPr>
        <p:spPr bwMode="auto">
          <a:xfrm>
            <a:off x="6921500" y="3554413"/>
            <a:ext cx="552450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30</a:t>
            </a: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1992" name="Line 24"/>
          <p:cNvSpPr>
            <a:spLocks noChangeShapeType="1"/>
          </p:cNvSpPr>
          <p:nvPr/>
        </p:nvSpPr>
        <p:spPr bwMode="auto">
          <a:xfrm flipV="1">
            <a:off x="6954838" y="2338388"/>
            <a:ext cx="360362" cy="1206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1993" name="Text Box 25"/>
          <p:cNvSpPr txBox="1">
            <a:spLocks noChangeArrowheads="1"/>
          </p:cNvSpPr>
          <p:nvPr/>
        </p:nvSpPr>
        <p:spPr bwMode="auto">
          <a:xfrm>
            <a:off x="6861175" y="2055813"/>
            <a:ext cx="552450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30</a:t>
            </a: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" name="Line 14"/>
          <p:cNvSpPr>
            <a:spLocks noChangeShapeType="1"/>
          </p:cNvSpPr>
          <p:nvPr/>
        </p:nvSpPr>
        <p:spPr bwMode="auto">
          <a:xfrm>
            <a:off x="6662136" y="1991224"/>
            <a:ext cx="306388" cy="219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" name="Text Box 19"/>
          <p:cNvSpPr txBox="1">
            <a:spLocks noChangeArrowheads="1"/>
          </p:cNvSpPr>
          <p:nvPr/>
        </p:nvSpPr>
        <p:spPr bwMode="auto">
          <a:xfrm>
            <a:off x="7661275" y="1773238"/>
            <a:ext cx="1482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replaceParent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8" name="Line 20"/>
          <p:cNvSpPr>
            <a:spLocks noChangeShapeType="1"/>
          </p:cNvSpPr>
          <p:nvPr/>
        </p:nvSpPr>
        <p:spPr bwMode="auto">
          <a:xfrm flipH="1">
            <a:off x="7781924" y="2125663"/>
            <a:ext cx="352424" cy="7159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4890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Implementing Cases 1 and 2</a:t>
            </a:r>
            <a:endParaRPr lang="en-US" altLang="en-US" sz="2400"/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private void </a:t>
            </a:r>
            <a:r>
              <a:rPr lang="en-US" altLang="en-US" sz="16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deleteNode</a:t>
            </a:r>
            <a:r>
              <a:rPr lang="en-US" altLang="en-US" sz="16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(Node </a:t>
            </a:r>
            <a:r>
              <a:rPr lang="en-US" altLang="en-US" sz="16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toDelete</a:t>
            </a:r>
            <a:r>
              <a:rPr lang="en-US" altLang="en-US" sz="16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, Node parent)</a:t>
            </a:r>
            <a:r>
              <a:rPr lang="en-US" altLang="en-US" sz="16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</a:t>
            </a: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if (</a:t>
            </a:r>
            <a:r>
              <a:rPr lang="en-US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toDelete.left</a:t>
            </a: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!= null &amp;&amp; </a:t>
            </a:r>
            <a:r>
              <a:rPr lang="en-US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toDelete.right</a:t>
            </a: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!= null)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...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} else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Node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toDeleteChild</a:t>
            </a:r>
            <a:r>
              <a:rPr lang="en-US" altLang="en-US" sz="16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if (</a:t>
            </a:r>
            <a:r>
              <a:rPr lang="en-US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toDelete.left</a:t>
            </a: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!= null)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   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toDeleteChild</a:t>
            </a:r>
            <a:r>
              <a:rPr lang="en-US" altLang="en-US" sz="1600" dirty="0">
                <a:latin typeface="Lucida Console" panose="020B0609040504020204" pitchFamily="49" charset="0"/>
              </a:rPr>
              <a:t> =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toDelete.left</a:t>
            </a:r>
            <a:r>
              <a:rPr lang="en-US" altLang="en-US" sz="16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} else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   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toDeleteChild</a:t>
            </a:r>
            <a:r>
              <a:rPr lang="en-US" altLang="en-US" sz="1600" dirty="0">
                <a:latin typeface="Lucida Console" panose="020B0609040504020204" pitchFamily="49" charset="0"/>
              </a:rPr>
              <a:t> =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toDelete.right</a:t>
            </a:r>
            <a:r>
              <a:rPr lang="en-US" altLang="en-US" sz="16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}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// Note: in case 1, </a:t>
            </a:r>
            <a:r>
              <a:rPr lang="en-US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toDeleteChild</a:t>
            </a:r>
            <a:endParaRPr lang="en-US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// will have a value of null.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if (</a:t>
            </a:r>
            <a:r>
              <a:rPr lang="en-US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toDelete</a:t>
            </a: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== root)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    root =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toDeleteChild</a:t>
            </a:r>
            <a:r>
              <a:rPr lang="en-US" altLang="en-US" sz="16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} </a:t>
            </a: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else if (</a:t>
            </a:r>
            <a:r>
              <a:rPr lang="en-US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toDelete.key</a:t>
            </a: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&lt; </a:t>
            </a:r>
            <a:r>
              <a:rPr lang="en-US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parent.key</a:t>
            </a: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    </a:t>
            </a:r>
            <a:r>
              <a:rPr lang="en-US" altLang="en-US" sz="1600" dirty="0" err="1">
                <a:latin typeface="Lucida Console" panose="020B0609040504020204" pitchFamily="49" charset="0"/>
              </a:rPr>
              <a:t>parent.left</a:t>
            </a:r>
            <a:r>
              <a:rPr lang="en-US" altLang="en-US" sz="1600" dirty="0">
                <a:latin typeface="Lucida Console" panose="020B0609040504020204" pitchFamily="49" charset="0"/>
              </a:rPr>
              <a:t> =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toDeleteChild</a:t>
            </a:r>
            <a:r>
              <a:rPr lang="en-US" altLang="en-US" sz="16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} else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    </a:t>
            </a:r>
            <a:r>
              <a:rPr lang="en-US" altLang="en-US" sz="1600" dirty="0" err="1">
                <a:latin typeface="Lucida Console" panose="020B0609040504020204" pitchFamily="49" charset="0"/>
              </a:rPr>
              <a:t>parent.right</a:t>
            </a:r>
            <a:r>
              <a:rPr lang="en-US" altLang="en-US" sz="1600" dirty="0">
                <a:latin typeface="Lucida Console" panose="020B0609040504020204" pitchFamily="49" charset="0"/>
              </a:rPr>
              <a:t> =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toDeleteChild</a:t>
            </a:r>
            <a:r>
              <a:rPr lang="en-US" altLang="en-US" sz="16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}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}  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212996" name="Text Box 4"/>
          <p:cNvSpPr txBox="1">
            <a:spLocks noChangeArrowheads="1"/>
          </p:cNvSpPr>
          <p:nvPr/>
        </p:nvSpPr>
        <p:spPr bwMode="auto">
          <a:xfrm>
            <a:off x="6865938" y="2193925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2997" name="Oval 5"/>
          <p:cNvSpPr>
            <a:spLocks noChangeArrowheads="1"/>
          </p:cNvSpPr>
          <p:nvPr/>
        </p:nvSpPr>
        <p:spPr bwMode="auto">
          <a:xfrm>
            <a:off x="6894513" y="21510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2998" name="Text Box 6"/>
          <p:cNvSpPr txBox="1">
            <a:spLocks noChangeArrowheads="1"/>
          </p:cNvSpPr>
          <p:nvPr/>
        </p:nvSpPr>
        <p:spPr bwMode="auto">
          <a:xfrm>
            <a:off x="6440488" y="2884488"/>
            <a:ext cx="552450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2999" name="Oval 7"/>
          <p:cNvSpPr>
            <a:spLocks noChangeArrowheads="1"/>
          </p:cNvSpPr>
          <p:nvPr/>
        </p:nvSpPr>
        <p:spPr bwMode="auto">
          <a:xfrm>
            <a:off x="6481763" y="2841625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3000" name="Text Box 8"/>
          <p:cNvSpPr txBox="1">
            <a:spLocks noChangeArrowheads="1"/>
          </p:cNvSpPr>
          <p:nvPr/>
        </p:nvSpPr>
        <p:spPr bwMode="auto">
          <a:xfrm>
            <a:off x="7372350" y="2889250"/>
            <a:ext cx="554038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45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3001" name="Oval 9"/>
          <p:cNvSpPr>
            <a:spLocks noChangeArrowheads="1"/>
          </p:cNvSpPr>
          <p:nvPr/>
        </p:nvSpPr>
        <p:spPr bwMode="auto">
          <a:xfrm>
            <a:off x="7405688" y="2841625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3002" name="Text Box 10"/>
          <p:cNvSpPr txBox="1">
            <a:spLocks noChangeArrowheads="1"/>
          </p:cNvSpPr>
          <p:nvPr/>
        </p:nvSpPr>
        <p:spPr bwMode="auto">
          <a:xfrm>
            <a:off x="7659688" y="3959225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35</a:t>
            </a:r>
          </a:p>
        </p:txBody>
      </p:sp>
      <p:sp>
        <p:nvSpPr>
          <p:cNvPr id="213003" name="Oval 11"/>
          <p:cNvSpPr>
            <a:spLocks noChangeArrowheads="1"/>
          </p:cNvSpPr>
          <p:nvPr/>
        </p:nvSpPr>
        <p:spPr bwMode="auto">
          <a:xfrm>
            <a:off x="7688263" y="39163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3004" name="Line 12"/>
          <p:cNvSpPr>
            <a:spLocks noChangeShapeType="1"/>
          </p:cNvSpPr>
          <p:nvPr/>
        </p:nvSpPr>
        <p:spPr bwMode="auto">
          <a:xfrm flipH="1">
            <a:off x="6723063" y="2549525"/>
            <a:ext cx="265112" cy="296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3005" name="Line 13"/>
          <p:cNvSpPr>
            <a:spLocks noChangeShapeType="1"/>
          </p:cNvSpPr>
          <p:nvPr/>
        </p:nvSpPr>
        <p:spPr bwMode="auto">
          <a:xfrm>
            <a:off x="7300913" y="2543175"/>
            <a:ext cx="341312" cy="298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3006" name="Line 14"/>
          <p:cNvSpPr>
            <a:spLocks noChangeShapeType="1"/>
          </p:cNvSpPr>
          <p:nvPr/>
        </p:nvSpPr>
        <p:spPr bwMode="auto">
          <a:xfrm>
            <a:off x="7413625" y="3814763"/>
            <a:ext cx="306388" cy="219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3007" name="Oval 15"/>
          <p:cNvSpPr>
            <a:spLocks noChangeArrowheads="1"/>
          </p:cNvSpPr>
          <p:nvPr/>
        </p:nvSpPr>
        <p:spPr bwMode="auto">
          <a:xfrm>
            <a:off x="6953250" y="3513138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3008" name="Line 16"/>
          <p:cNvSpPr>
            <a:spLocks noChangeShapeType="1"/>
          </p:cNvSpPr>
          <p:nvPr/>
        </p:nvSpPr>
        <p:spPr bwMode="auto">
          <a:xfrm flipH="1">
            <a:off x="7321550" y="3276600"/>
            <a:ext cx="236538" cy="25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3009" name="Text Box 17"/>
          <p:cNvSpPr txBox="1">
            <a:spLocks noChangeArrowheads="1"/>
          </p:cNvSpPr>
          <p:nvPr/>
        </p:nvSpPr>
        <p:spPr bwMode="auto">
          <a:xfrm>
            <a:off x="8185150" y="3143250"/>
            <a:ext cx="958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toDelete</a:t>
            </a:r>
          </a:p>
        </p:txBody>
      </p:sp>
      <p:sp>
        <p:nvSpPr>
          <p:cNvPr id="213010" name="Line 18"/>
          <p:cNvSpPr>
            <a:spLocks noChangeShapeType="1"/>
          </p:cNvSpPr>
          <p:nvPr/>
        </p:nvSpPr>
        <p:spPr bwMode="auto">
          <a:xfrm flipH="1">
            <a:off x="7462838" y="3392488"/>
            <a:ext cx="758825" cy="2619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3011" name="Text Box 19"/>
          <p:cNvSpPr txBox="1">
            <a:spLocks noChangeArrowheads="1"/>
          </p:cNvSpPr>
          <p:nvPr/>
        </p:nvSpPr>
        <p:spPr bwMode="auto">
          <a:xfrm>
            <a:off x="8051800" y="2268538"/>
            <a:ext cx="774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parent</a:t>
            </a:r>
          </a:p>
        </p:txBody>
      </p:sp>
      <p:sp>
        <p:nvSpPr>
          <p:cNvPr id="213012" name="Line 20"/>
          <p:cNvSpPr>
            <a:spLocks noChangeShapeType="1"/>
          </p:cNvSpPr>
          <p:nvPr/>
        </p:nvSpPr>
        <p:spPr bwMode="auto">
          <a:xfrm flipH="1">
            <a:off x="7869238" y="2620963"/>
            <a:ext cx="24765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3013" name="Text Box 21"/>
          <p:cNvSpPr txBox="1">
            <a:spLocks noChangeArrowheads="1"/>
          </p:cNvSpPr>
          <p:nvPr/>
        </p:nvSpPr>
        <p:spPr bwMode="auto">
          <a:xfrm>
            <a:off x="6921500" y="3554413"/>
            <a:ext cx="552450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30</a:t>
            </a: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Line 14"/>
          <p:cNvSpPr>
            <a:spLocks noChangeShapeType="1"/>
          </p:cNvSpPr>
          <p:nvPr/>
        </p:nvSpPr>
        <p:spPr bwMode="auto">
          <a:xfrm>
            <a:off x="6662136" y="1991224"/>
            <a:ext cx="306388" cy="219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9804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Implementing Cases 1 and 2</a:t>
            </a:r>
            <a:endParaRPr lang="en-US" altLang="en-US" sz="2400"/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private void </a:t>
            </a:r>
            <a:r>
              <a:rPr lang="en-US" altLang="en-US" sz="1600" dirty="0" err="1">
                <a:latin typeface="Lucida Console" panose="020B0609040504020204" pitchFamily="49" charset="0"/>
              </a:rPr>
              <a:t>deleteNode</a:t>
            </a:r>
            <a:r>
              <a:rPr lang="en-US" altLang="en-US" sz="1600" dirty="0">
                <a:latin typeface="Lucida Console" panose="020B0609040504020204" pitchFamily="49" charset="0"/>
              </a:rPr>
              <a:t>(Node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</a:t>
            </a:r>
            <a:r>
              <a:rPr lang="en-US" altLang="en-US" sz="1600" dirty="0">
                <a:latin typeface="Lucida Console" panose="020B0609040504020204" pitchFamily="49" charset="0"/>
              </a:rPr>
              <a:t>, Node parent)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</a:t>
            </a:r>
            <a:r>
              <a:rPr lang="en-US" altLang="en-US" sz="16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if (</a:t>
            </a:r>
            <a:r>
              <a:rPr lang="en-US" altLang="en-US" sz="16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toDelete.left</a:t>
            </a:r>
            <a:r>
              <a:rPr lang="en-US" altLang="en-US" sz="16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!= null &amp;&amp; </a:t>
            </a:r>
            <a:r>
              <a:rPr lang="en-US" altLang="en-US" sz="16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toDelete.right</a:t>
            </a:r>
            <a:r>
              <a:rPr lang="en-US" altLang="en-US" sz="16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!= null)</a:t>
            </a:r>
            <a:r>
              <a:rPr lang="en-US" altLang="en-US" sz="16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...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} else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Node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toDeleteChild</a:t>
            </a:r>
            <a:r>
              <a:rPr lang="en-US" altLang="en-US" sz="16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if (</a:t>
            </a:r>
            <a:r>
              <a:rPr lang="en-US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toDelete.left</a:t>
            </a: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!= null) {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   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toDeleteChild</a:t>
            </a:r>
            <a:r>
              <a:rPr lang="en-US" altLang="en-US" sz="1600" dirty="0">
                <a:latin typeface="Lucida Console" panose="020B0609040504020204" pitchFamily="49" charset="0"/>
              </a:rPr>
              <a:t> =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toDelete.left</a:t>
            </a:r>
            <a:r>
              <a:rPr lang="en-US" altLang="en-US" sz="16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} else {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   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toDeleteChild</a:t>
            </a:r>
            <a:r>
              <a:rPr lang="en-US" altLang="en-US" sz="1600" dirty="0">
                <a:latin typeface="Lucida Console" panose="020B0609040504020204" pitchFamily="49" charset="0"/>
              </a:rPr>
              <a:t> =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toDelete.right</a:t>
            </a:r>
            <a:r>
              <a:rPr lang="en-US" altLang="en-US" sz="16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}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// Note: in case 1, </a:t>
            </a:r>
            <a:r>
              <a:rPr lang="en-US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toDeleteChild</a:t>
            </a:r>
            <a:endParaRPr lang="en-US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// will have a value of null.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endParaRPr lang="en-US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if (</a:t>
            </a:r>
            <a:r>
              <a:rPr lang="en-US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toDelete</a:t>
            </a: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== root) {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    root =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toDeleteChild</a:t>
            </a:r>
            <a:r>
              <a:rPr lang="en-US" altLang="en-US" sz="16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} </a:t>
            </a: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else if (</a:t>
            </a:r>
            <a:r>
              <a:rPr lang="en-US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toDelete.key</a:t>
            </a: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&lt; </a:t>
            </a:r>
            <a:r>
              <a:rPr lang="en-US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parent.key</a:t>
            </a: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) {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    </a:t>
            </a:r>
            <a:r>
              <a:rPr lang="en-US" altLang="en-US" sz="1600" dirty="0" err="1">
                <a:latin typeface="Lucida Console" panose="020B0609040504020204" pitchFamily="49" charset="0"/>
              </a:rPr>
              <a:t>parent.left</a:t>
            </a:r>
            <a:r>
              <a:rPr lang="en-US" altLang="en-US" sz="1600" dirty="0">
                <a:latin typeface="Lucida Console" panose="020B0609040504020204" pitchFamily="49" charset="0"/>
              </a:rPr>
              <a:t> =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toDeleteChild</a:t>
            </a:r>
            <a:r>
              <a:rPr lang="en-US" altLang="en-US" sz="16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} else {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    </a:t>
            </a:r>
            <a:r>
              <a:rPr lang="en-US" altLang="en-US" sz="1600" dirty="0" err="1">
                <a:latin typeface="Lucida Console" panose="020B0609040504020204" pitchFamily="49" charset="0"/>
              </a:rPr>
              <a:t>parent.right</a:t>
            </a:r>
            <a:r>
              <a:rPr lang="en-US" altLang="en-US" sz="1600" dirty="0">
                <a:latin typeface="Lucida Console" panose="020B0609040504020204" pitchFamily="49" charset="0"/>
              </a:rPr>
              <a:t> =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toDeleteChild</a:t>
            </a:r>
            <a:r>
              <a:rPr lang="en-US" altLang="en-US" sz="16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}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}  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214020" name="Text Box 4"/>
          <p:cNvSpPr txBox="1">
            <a:spLocks noChangeArrowheads="1"/>
          </p:cNvSpPr>
          <p:nvPr/>
        </p:nvSpPr>
        <p:spPr bwMode="auto">
          <a:xfrm>
            <a:off x="6865938" y="2193925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4021" name="Oval 5"/>
          <p:cNvSpPr>
            <a:spLocks noChangeArrowheads="1"/>
          </p:cNvSpPr>
          <p:nvPr/>
        </p:nvSpPr>
        <p:spPr bwMode="auto">
          <a:xfrm>
            <a:off x="6894513" y="21510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4022" name="Text Box 6"/>
          <p:cNvSpPr txBox="1">
            <a:spLocks noChangeArrowheads="1"/>
          </p:cNvSpPr>
          <p:nvPr/>
        </p:nvSpPr>
        <p:spPr bwMode="auto">
          <a:xfrm>
            <a:off x="6440488" y="2884488"/>
            <a:ext cx="552450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4023" name="Oval 7"/>
          <p:cNvSpPr>
            <a:spLocks noChangeArrowheads="1"/>
          </p:cNvSpPr>
          <p:nvPr/>
        </p:nvSpPr>
        <p:spPr bwMode="auto">
          <a:xfrm>
            <a:off x="6481763" y="2841625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4024" name="Text Box 8"/>
          <p:cNvSpPr txBox="1">
            <a:spLocks noChangeArrowheads="1"/>
          </p:cNvSpPr>
          <p:nvPr/>
        </p:nvSpPr>
        <p:spPr bwMode="auto">
          <a:xfrm>
            <a:off x="7372350" y="2889250"/>
            <a:ext cx="554038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45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4025" name="Oval 9"/>
          <p:cNvSpPr>
            <a:spLocks noChangeArrowheads="1"/>
          </p:cNvSpPr>
          <p:nvPr/>
        </p:nvSpPr>
        <p:spPr bwMode="auto">
          <a:xfrm>
            <a:off x="7405688" y="2841625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4026" name="Text Box 10"/>
          <p:cNvSpPr txBox="1">
            <a:spLocks noChangeArrowheads="1"/>
          </p:cNvSpPr>
          <p:nvPr/>
        </p:nvSpPr>
        <p:spPr bwMode="auto">
          <a:xfrm>
            <a:off x="7659688" y="3959225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35</a:t>
            </a:r>
          </a:p>
        </p:txBody>
      </p:sp>
      <p:sp>
        <p:nvSpPr>
          <p:cNvPr id="214027" name="Oval 11"/>
          <p:cNvSpPr>
            <a:spLocks noChangeArrowheads="1"/>
          </p:cNvSpPr>
          <p:nvPr/>
        </p:nvSpPr>
        <p:spPr bwMode="auto">
          <a:xfrm>
            <a:off x="7688263" y="39163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4028" name="Line 12"/>
          <p:cNvSpPr>
            <a:spLocks noChangeShapeType="1"/>
          </p:cNvSpPr>
          <p:nvPr/>
        </p:nvSpPr>
        <p:spPr bwMode="auto">
          <a:xfrm flipH="1">
            <a:off x="6723063" y="2549525"/>
            <a:ext cx="265112" cy="296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4029" name="Line 13"/>
          <p:cNvSpPr>
            <a:spLocks noChangeShapeType="1"/>
          </p:cNvSpPr>
          <p:nvPr/>
        </p:nvSpPr>
        <p:spPr bwMode="auto">
          <a:xfrm>
            <a:off x="7300913" y="2543175"/>
            <a:ext cx="341312" cy="298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4030" name="Line 14"/>
          <p:cNvSpPr>
            <a:spLocks noChangeShapeType="1"/>
          </p:cNvSpPr>
          <p:nvPr/>
        </p:nvSpPr>
        <p:spPr bwMode="auto">
          <a:xfrm>
            <a:off x="7413625" y="3814763"/>
            <a:ext cx="306388" cy="219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4031" name="Oval 15"/>
          <p:cNvSpPr>
            <a:spLocks noChangeArrowheads="1"/>
          </p:cNvSpPr>
          <p:nvPr/>
        </p:nvSpPr>
        <p:spPr bwMode="auto">
          <a:xfrm>
            <a:off x="6953250" y="3513138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4032" name="Line 16"/>
          <p:cNvSpPr>
            <a:spLocks noChangeShapeType="1"/>
          </p:cNvSpPr>
          <p:nvPr/>
        </p:nvSpPr>
        <p:spPr bwMode="auto">
          <a:xfrm flipH="1">
            <a:off x="7321550" y="3276600"/>
            <a:ext cx="236538" cy="25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4033" name="Text Box 17"/>
          <p:cNvSpPr txBox="1">
            <a:spLocks noChangeArrowheads="1"/>
          </p:cNvSpPr>
          <p:nvPr/>
        </p:nvSpPr>
        <p:spPr bwMode="auto">
          <a:xfrm>
            <a:off x="8185150" y="3143250"/>
            <a:ext cx="958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toDelete</a:t>
            </a:r>
          </a:p>
        </p:txBody>
      </p:sp>
      <p:sp>
        <p:nvSpPr>
          <p:cNvPr id="214034" name="Line 18"/>
          <p:cNvSpPr>
            <a:spLocks noChangeShapeType="1"/>
          </p:cNvSpPr>
          <p:nvPr/>
        </p:nvSpPr>
        <p:spPr bwMode="auto">
          <a:xfrm flipH="1">
            <a:off x="7462838" y="3392488"/>
            <a:ext cx="758825" cy="2619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4035" name="Text Box 19"/>
          <p:cNvSpPr txBox="1">
            <a:spLocks noChangeArrowheads="1"/>
          </p:cNvSpPr>
          <p:nvPr/>
        </p:nvSpPr>
        <p:spPr bwMode="auto">
          <a:xfrm>
            <a:off x="8051800" y="2268538"/>
            <a:ext cx="774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parent</a:t>
            </a:r>
          </a:p>
        </p:txBody>
      </p:sp>
      <p:sp>
        <p:nvSpPr>
          <p:cNvPr id="214036" name="Line 20"/>
          <p:cNvSpPr>
            <a:spLocks noChangeShapeType="1"/>
          </p:cNvSpPr>
          <p:nvPr/>
        </p:nvSpPr>
        <p:spPr bwMode="auto">
          <a:xfrm flipH="1">
            <a:off x="7869238" y="2620963"/>
            <a:ext cx="24765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4037" name="Text Box 21"/>
          <p:cNvSpPr txBox="1">
            <a:spLocks noChangeArrowheads="1"/>
          </p:cNvSpPr>
          <p:nvPr/>
        </p:nvSpPr>
        <p:spPr bwMode="auto">
          <a:xfrm>
            <a:off x="6921500" y="3554413"/>
            <a:ext cx="552450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30</a:t>
            </a: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Line 14"/>
          <p:cNvSpPr>
            <a:spLocks noChangeShapeType="1"/>
          </p:cNvSpPr>
          <p:nvPr/>
        </p:nvSpPr>
        <p:spPr bwMode="auto">
          <a:xfrm>
            <a:off x="6662136" y="1991224"/>
            <a:ext cx="306388" cy="219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0827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Implementing Cases 1 and 2</a:t>
            </a:r>
            <a:endParaRPr lang="en-US" altLang="en-US" sz="2400"/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private void </a:t>
            </a:r>
            <a:r>
              <a:rPr lang="en-US" altLang="en-US" sz="1600" dirty="0" err="1">
                <a:latin typeface="Lucida Console" panose="020B0609040504020204" pitchFamily="49" charset="0"/>
              </a:rPr>
              <a:t>deleteNode</a:t>
            </a:r>
            <a:r>
              <a:rPr lang="en-US" altLang="en-US" sz="1600" dirty="0">
                <a:latin typeface="Lucida Console" panose="020B0609040504020204" pitchFamily="49" charset="0"/>
              </a:rPr>
              <a:t>(Node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</a:t>
            </a:r>
            <a:r>
              <a:rPr lang="en-US" altLang="en-US" sz="1600" dirty="0">
                <a:latin typeface="Lucida Console" panose="020B0609040504020204" pitchFamily="49" charset="0"/>
              </a:rPr>
              <a:t>, Node parent)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if (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toDelete.left</a:t>
            </a:r>
            <a:r>
              <a:rPr lang="en-US" altLang="en-US" sz="1600" dirty="0">
                <a:latin typeface="Lucida Console" panose="020B0609040504020204" pitchFamily="49" charset="0"/>
              </a:rPr>
              <a:t> != null &amp;&amp;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toDelete.right</a:t>
            </a:r>
            <a:r>
              <a:rPr lang="en-US" altLang="en-US" sz="1600" dirty="0">
                <a:latin typeface="Lucida Console" panose="020B0609040504020204" pitchFamily="49" charset="0"/>
              </a:rPr>
              <a:t> != null)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...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} else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</a:t>
            </a:r>
            <a:r>
              <a:rPr lang="en-US" altLang="en-US" sz="16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Node </a:t>
            </a:r>
            <a:r>
              <a:rPr lang="en-US" altLang="en-US" sz="16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toDeleteChild</a:t>
            </a:r>
            <a:r>
              <a:rPr lang="en-US" altLang="en-US" sz="16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if (</a:t>
            </a:r>
            <a:r>
              <a:rPr lang="en-US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toDelete.left</a:t>
            </a: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!= null) {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   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toDeleteChild</a:t>
            </a:r>
            <a:r>
              <a:rPr lang="en-US" altLang="en-US" sz="1600" dirty="0">
                <a:latin typeface="Lucida Console" panose="020B0609040504020204" pitchFamily="49" charset="0"/>
              </a:rPr>
              <a:t> =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toDelete.left</a:t>
            </a:r>
            <a:r>
              <a:rPr lang="en-US" altLang="en-US" sz="16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} else {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   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toDeleteChild</a:t>
            </a:r>
            <a:r>
              <a:rPr lang="en-US" altLang="en-US" sz="1600" dirty="0">
                <a:latin typeface="Lucida Console" panose="020B0609040504020204" pitchFamily="49" charset="0"/>
              </a:rPr>
              <a:t> =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toDelete.right</a:t>
            </a:r>
            <a:r>
              <a:rPr lang="en-US" altLang="en-US" sz="16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}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// Note: in case 1, </a:t>
            </a:r>
            <a:r>
              <a:rPr lang="en-US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toDeleteChild</a:t>
            </a:r>
            <a:endParaRPr lang="en-US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// will have a value of null.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endParaRPr lang="en-US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if (</a:t>
            </a:r>
            <a:r>
              <a:rPr lang="en-US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toDelete</a:t>
            </a: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== root) {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    root =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toDeleteChild</a:t>
            </a:r>
            <a:r>
              <a:rPr lang="en-US" altLang="en-US" sz="16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} </a:t>
            </a: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else if (</a:t>
            </a:r>
            <a:r>
              <a:rPr lang="en-US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toDelete.key</a:t>
            </a: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&lt; </a:t>
            </a:r>
            <a:r>
              <a:rPr lang="en-US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parent.key</a:t>
            </a: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) {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    </a:t>
            </a:r>
            <a:r>
              <a:rPr lang="en-US" altLang="en-US" sz="1600" dirty="0" err="1">
                <a:latin typeface="Lucida Console" panose="020B0609040504020204" pitchFamily="49" charset="0"/>
              </a:rPr>
              <a:t>parent.left</a:t>
            </a:r>
            <a:r>
              <a:rPr lang="en-US" altLang="en-US" sz="1600" dirty="0">
                <a:latin typeface="Lucida Console" panose="020B0609040504020204" pitchFamily="49" charset="0"/>
              </a:rPr>
              <a:t> =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toDeleteChild</a:t>
            </a:r>
            <a:r>
              <a:rPr lang="en-US" altLang="en-US" sz="16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} else {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    </a:t>
            </a:r>
            <a:r>
              <a:rPr lang="en-US" altLang="en-US" sz="1600" dirty="0" err="1">
                <a:latin typeface="Lucida Console" panose="020B0609040504020204" pitchFamily="49" charset="0"/>
              </a:rPr>
              <a:t>parent.right</a:t>
            </a:r>
            <a:r>
              <a:rPr lang="en-US" altLang="en-US" sz="1600" dirty="0">
                <a:latin typeface="Lucida Console" panose="020B0609040504020204" pitchFamily="49" charset="0"/>
              </a:rPr>
              <a:t> =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toDeleteChild</a:t>
            </a:r>
            <a:r>
              <a:rPr lang="en-US" altLang="en-US" sz="16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}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}  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215044" name="Text Box 4"/>
          <p:cNvSpPr txBox="1">
            <a:spLocks noChangeArrowheads="1"/>
          </p:cNvSpPr>
          <p:nvPr/>
        </p:nvSpPr>
        <p:spPr bwMode="auto">
          <a:xfrm>
            <a:off x="6865938" y="2193925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5045" name="Oval 5"/>
          <p:cNvSpPr>
            <a:spLocks noChangeArrowheads="1"/>
          </p:cNvSpPr>
          <p:nvPr/>
        </p:nvSpPr>
        <p:spPr bwMode="auto">
          <a:xfrm>
            <a:off x="6894513" y="21510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5046" name="Text Box 6"/>
          <p:cNvSpPr txBox="1">
            <a:spLocks noChangeArrowheads="1"/>
          </p:cNvSpPr>
          <p:nvPr/>
        </p:nvSpPr>
        <p:spPr bwMode="auto">
          <a:xfrm>
            <a:off x="6440488" y="2884488"/>
            <a:ext cx="552450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5047" name="Oval 7"/>
          <p:cNvSpPr>
            <a:spLocks noChangeArrowheads="1"/>
          </p:cNvSpPr>
          <p:nvPr/>
        </p:nvSpPr>
        <p:spPr bwMode="auto">
          <a:xfrm>
            <a:off x="6481763" y="2841625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5048" name="Text Box 8"/>
          <p:cNvSpPr txBox="1">
            <a:spLocks noChangeArrowheads="1"/>
          </p:cNvSpPr>
          <p:nvPr/>
        </p:nvSpPr>
        <p:spPr bwMode="auto">
          <a:xfrm>
            <a:off x="7372350" y="2889250"/>
            <a:ext cx="554038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45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5049" name="Oval 9"/>
          <p:cNvSpPr>
            <a:spLocks noChangeArrowheads="1"/>
          </p:cNvSpPr>
          <p:nvPr/>
        </p:nvSpPr>
        <p:spPr bwMode="auto">
          <a:xfrm>
            <a:off x="7405688" y="2841625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5050" name="Text Box 10"/>
          <p:cNvSpPr txBox="1">
            <a:spLocks noChangeArrowheads="1"/>
          </p:cNvSpPr>
          <p:nvPr/>
        </p:nvSpPr>
        <p:spPr bwMode="auto">
          <a:xfrm>
            <a:off x="7659688" y="3959225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35</a:t>
            </a:r>
          </a:p>
        </p:txBody>
      </p:sp>
      <p:sp>
        <p:nvSpPr>
          <p:cNvPr id="215051" name="Oval 11"/>
          <p:cNvSpPr>
            <a:spLocks noChangeArrowheads="1"/>
          </p:cNvSpPr>
          <p:nvPr/>
        </p:nvSpPr>
        <p:spPr bwMode="auto">
          <a:xfrm>
            <a:off x="7688263" y="39163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5052" name="Line 12"/>
          <p:cNvSpPr>
            <a:spLocks noChangeShapeType="1"/>
          </p:cNvSpPr>
          <p:nvPr/>
        </p:nvSpPr>
        <p:spPr bwMode="auto">
          <a:xfrm flipH="1">
            <a:off x="6723063" y="2549525"/>
            <a:ext cx="265112" cy="296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5053" name="Line 13"/>
          <p:cNvSpPr>
            <a:spLocks noChangeShapeType="1"/>
          </p:cNvSpPr>
          <p:nvPr/>
        </p:nvSpPr>
        <p:spPr bwMode="auto">
          <a:xfrm>
            <a:off x="7300913" y="2543175"/>
            <a:ext cx="341312" cy="298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5054" name="Line 14"/>
          <p:cNvSpPr>
            <a:spLocks noChangeShapeType="1"/>
          </p:cNvSpPr>
          <p:nvPr/>
        </p:nvSpPr>
        <p:spPr bwMode="auto">
          <a:xfrm>
            <a:off x="7413625" y="3814763"/>
            <a:ext cx="306388" cy="219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5055" name="Oval 15"/>
          <p:cNvSpPr>
            <a:spLocks noChangeArrowheads="1"/>
          </p:cNvSpPr>
          <p:nvPr/>
        </p:nvSpPr>
        <p:spPr bwMode="auto">
          <a:xfrm>
            <a:off x="6953250" y="3513138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5056" name="Line 16"/>
          <p:cNvSpPr>
            <a:spLocks noChangeShapeType="1"/>
          </p:cNvSpPr>
          <p:nvPr/>
        </p:nvSpPr>
        <p:spPr bwMode="auto">
          <a:xfrm flipH="1">
            <a:off x="7321550" y="3276600"/>
            <a:ext cx="236538" cy="25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5057" name="Text Box 17"/>
          <p:cNvSpPr txBox="1">
            <a:spLocks noChangeArrowheads="1"/>
          </p:cNvSpPr>
          <p:nvPr/>
        </p:nvSpPr>
        <p:spPr bwMode="auto">
          <a:xfrm>
            <a:off x="8185150" y="3143250"/>
            <a:ext cx="958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toDelete</a:t>
            </a:r>
          </a:p>
        </p:txBody>
      </p:sp>
      <p:sp>
        <p:nvSpPr>
          <p:cNvPr id="215058" name="Line 18"/>
          <p:cNvSpPr>
            <a:spLocks noChangeShapeType="1"/>
          </p:cNvSpPr>
          <p:nvPr/>
        </p:nvSpPr>
        <p:spPr bwMode="auto">
          <a:xfrm flipH="1">
            <a:off x="7462838" y="3392488"/>
            <a:ext cx="758825" cy="2619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5059" name="Text Box 19"/>
          <p:cNvSpPr txBox="1">
            <a:spLocks noChangeArrowheads="1"/>
          </p:cNvSpPr>
          <p:nvPr/>
        </p:nvSpPr>
        <p:spPr bwMode="auto">
          <a:xfrm>
            <a:off x="8051800" y="2268538"/>
            <a:ext cx="774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parent</a:t>
            </a:r>
          </a:p>
        </p:txBody>
      </p:sp>
      <p:sp>
        <p:nvSpPr>
          <p:cNvPr id="215060" name="Line 20"/>
          <p:cNvSpPr>
            <a:spLocks noChangeShapeType="1"/>
          </p:cNvSpPr>
          <p:nvPr/>
        </p:nvSpPr>
        <p:spPr bwMode="auto">
          <a:xfrm flipH="1">
            <a:off x="7869238" y="2620963"/>
            <a:ext cx="24765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5061" name="Text Box 21"/>
          <p:cNvSpPr txBox="1">
            <a:spLocks noChangeArrowheads="1"/>
          </p:cNvSpPr>
          <p:nvPr/>
        </p:nvSpPr>
        <p:spPr bwMode="auto">
          <a:xfrm>
            <a:off x="6921500" y="3554413"/>
            <a:ext cx="552450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30</a:t>
            </a: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5062" name="Text Box 22"/>
          <p:cNvSpPr txBox="1">
            <a:spLocks noChangeArrowheads="1"/>
          </p:cNvSpPr>
          <p:nvPr/>
        </p:nvSpPr>
        <p:spPr bwMode="auto">
          <a:xfrm>
            <a:off x="7416800" y="4743450"/>
            <a:ext cx="14335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toDeleteChild</a:t>
            </a:r>
          </a:p>
        </p:txBody>
      </p:sp>
      <p:sp>
        <p:nvSpPr>
          <p:cNvPr id="23" name="Line 14"/>
          <p:cNvSpPr>
            <a:spLocks noChangeShapeType="1"/>
          </p:cNvSpPr>
          <p:nvPr/>
        </p:nvSpPr>
        <p:spPr bwMode="auto">
          <a:xfrm>
            <a:off x="6662136" y="1991224"/>
            <a:ext cx="306388" cy="219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6801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Implementing Cases 1 and 2</a:t>
            </a:r>
            <a:endParaRPr lang="en-US" altLang="en-US" sz="2400"/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private void </a:t>
            </a:r>
            <a:r>
              <a:rPr lang="en-US" altLang="en-US" sz="1600" dirty="0" err="1">
                <a:latin typeface="Lucida Console" panose="020B0609040504020204" pitchFamily="49" charset="0"/>
              </a:rPr>
              <a:t>deleteNode</a:t>
            </a:r>
            <a:r>
              <a:rPr lang="en-US" altLang="en-US" sz="1600" dirty="0">
                <a:latin typeface="Lucida Console" panose="020B0609040504020204" pitchFamily="49" charset="0"/>
              </a:rPr>
              <a:t>(Node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</a:t>
            </a:r>
            <a:r>
              <a:rPr lang="en-US" altLang="en-US" sz="1600" dirty="0">
                <a:latin typeface="Lucida Console" panose="020B0609040504020204" pitchFamily="49" charset="0"/>
              </a:rPr>
              <a:t>, Node parent)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if (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toDelete.left</a:t>
            </a:r>
            <a:r>
              <a:rPr lang="en-US" altLang="en-US" sz="1600" dirty="0">
                <a:latin typeface="Lucida Console" panose="020B0609040504020204" pitchFamily="49" charset="0"/>
              </a:rPr>
              <a:t> != null &amp;&amp;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toDelete.right</a:t>
            </a:r>
            <a:r>
              <a:rPr lang="en-US" altLang="en-US" sz="1600" dirty="0">
                <a:latin typeface="Lucida Console" panose="020B0609040504020204" pitchFamily="49" charset="0"/>
              </a:rPr>
              <a:t> != null)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...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} else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Node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toDeleteChild</a:t>
            </a:r>
            <a:r>
              <a:rPr lang="en-US" altLang="en-US" sz="16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</a:t>
            </a:r>
            <a:r>
              <a:rPr lang="en-US" altLang="en-US" sz="16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if (</a:t>
            </a:r>
            <a:r>
              <a:rPr lang="en-US" altLang="en-US" sz="16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toDelete.left</a:t>
            </a:r>
            <a:r>
              <a:rPr lang="en-US" altLang="en-US" sz="16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!= null)</a:t>
            </a: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{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   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toDeleteChild</a:t>
            </a:r>
            <a:r>
              <a:rPr lang="en-US" altLang="en-US" sz="1600" dirty="0">
                <a:latin typeface="Lucida Console" panose="020B0609040504020204" pitchFamily="49" charset="0"/>
              </a:rPr>
              <a:t> =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toDelete.left</a:t>
            </a:r>
            <a:r>
              <a:rPr lang="en-US" altLang="en-US" sz="16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} else {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   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toDeleteChild</a:t>
            </a:r>
            <a:r>
              <a:rPr lang="en-US" altLang="en-US" sz="1600" dirty="0">
                <a:latin typeface="Lucida Console" panose="020B0609040504020204" pitchFamily="49" charset="0"/>
              </a:rPr>
              <a:t> =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toDelete.right</a:t>
            </a:r>
            <a:r>
              <a:rPr lang="en-US" altLang="en-US" sz="16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}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// Note: in case 1, </a:t>
            </a:r>
            <a:r>
              <a:rPr lang="en-US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toDeleteChild</a:t>
            </a:r>
            <a:endParaRPr lang="en-US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// will have a value of null.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endParaRPr lang="en-US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if (</a:t>
            </a:r>
            <a:r>
              <a:rPr lang="en-US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toDelete</a:t>
            </a: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== root) {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    root =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toDeleteChild</a:t>
            </a:r>
            <a:r>
              <a:rPr lang="en-US" altLang="en-US" sz="16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} </a:t>
            </a: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else if (</a:t>
            </a:r>
            <a:r>
              <a:rPr lang="en-US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toDelete.key</a:t>
            </a: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&lt; </a:t>
            </a:r>
            <a:r>
              <a:rPr lang="en-US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parent.key</a:t>
            </a: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) {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    </a:t>
            </a:r>
            <a:r>
              <a:rPr lang="en-US" altLang="en-US" sz="1600" dirty="0" err="1">
                <a:latin typeface="Lucida Console" panose="020B0609040504020204" pitchFamily="49" charset="0"/>
              </a:rPr>
              <a:t>parent.left</a:t>
            </a:r>
            <a:r>
              <a:rPr lang="en-US" altLang="en-US" sz="1600" dirty="0">
                <a:latin typeface="Lucida Console" panose="020B0609040504020204" pitchFamily="49" charset="0"/>
              </a:rPr>
              <a:t> =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toDeleteChild</a:t>
            </a:r>
            <a:r>
              <a:rPr lang="en-US" altLang="en-US" sz="16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} else {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    </a:t>
            </a:r>
            <a:r>
              <a:rPr lang="en-US" altLang="en-US" sz="1600" dirty="0" err="1">
                <a:latin typeface="Lucida Console" panose="020B0609040504020204" pitchFamily="49" charset="0"/>
              </a:rPr>
              <a:t>parent.right</a:t>
            </a:r>
            <a:r>
              <a:rPr lang="en-US" altLang="en-US" sz="1600" dirty="0">
                <a:latin typeface="Lucida Console" panose="020B0609040504020204" pitchFamily="49" charset="0"/>
              </a:rPr>
              <a:t> =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toDeleteChild</a:t>
            </a:r>
            <a:r>
              <a:rPr lang="en-US" altLang="en-US" sz="16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}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}  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216068" name="Text Box 4"/>
          <p:cNvSpPr txBox="1">
            <a:spLocks noChangeArrowheads="1"/>
          </p:cNvSpPr>
          <p:nvPr/>
        </p:nvSpPr>
        <p:spPr bwMode="auto">
          <a:xfrm>
            <a:off x="6865938" y="2193925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6069" name="Oval 5"/>
          <p:cNvSpPr>
            <a:spLocks noChangeArrowheads="1"/>
          </p:cNvSpPr>
          <p:nvPr/>
        </p:nvSpPr>
        <p:spPr bwMode="auto">
          <a:xfrm>
            <a:off x="6894513" y="21510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6070" name="Text Box 6"/>
          <p:cNvSpPr txBox="1">
            <a:spLocks noChangeArrowheads="1"/>
          </p:cNvSpPr>
          <p:nvPr/>
        </p:nvSpPr>
        <p:spPr bwMode="auto">
          <a:xfrm>
            <a:off x="6440488" y="2884488"/>
            <a:ext cx="552450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6071" name="Oval 7"/>
          <p:cNvSpPr>
            <a:spLocks noChangeArrowheads="1"/>
          </p:cNvSpPr>
          <p:nvPr/>
        </p:nvSpPr>
        <p:spPr bwMode="auto">
          <a:xfrm>
            <a:off x="6481763" y="2841625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6072" name="Text Box 8"/>
          <p:cNvSpPr txBox="1">
            <a:spLocks noChangeArrowheads="1"/>
          </p:cNvSpPr>
          <p:nvPr/>
        </p:nvSpPr>
        <p:spPr bwMode="auto">
          <a:xfrm>
            <a:off x="7372350" y="2889250"/>
            <a:ext cx="554038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45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6073" name="Oval 9"/>
          <p:cNvSpPr>
            <a:spLocks noChangeArrowheads="1"/>
          </p:cNvSpPr>
          <p:nvPr/>
        </p:nvSpPr>
        <p:spPr bwMode="auto">
          <a:xfrm>
            <a:off x="7405688" y="2841625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6074" name="Text Box 10"/>
          <p:cNvSpPr txBox="1">
            <a:spLocks noChangeArrowheads="1"/>
          </p:cNvSpPr>
          <p:nvPr/>
        </p:nvSpPr>
        <p:spPr bwMode="auto">
          <a:xfrm>
            <a:off x="7659688" y="3959225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35</a:t>
            </a:r>
          </a:p>
        </p:txBody>
      </p:sp>
      <p:sp>
        <p:nvSpPr>
          <p:cNvPr id="216075" name="Oval 11"/>
          <p:cNvSpPr>
            <a:spLocks noChangeArrowheads="1"/>
          </p:cNvSpPr>
          <p:nvPr/>
        </p:nvSpPr>
        <p:spPr bwMode="auto">
          <a:xfrm>
            <a:off x="7688263" y="39163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6076" name="Line 12"/>
          <p:cNvSpPr>
            <a:spLocks noChangeShapeType="1"/>
          </p:cNvSpPr>
          <p:nvPr/>
        </p:nvSpPr>
        <p:spPr bwMode="auto">
          <a:xfrm flipH="1">
            <a:off x="6723063" y="2549525"/>
            <a:ext cx="265112" cy="296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6077" name="Line 13"/>
          <p:cNvSpPr>
            <a:spLocks noChangeShapeType="1"/>
          </p:cNvSpPr>
          <p:nvPr/>
        </p:nvSpPr>
        <p:spPr bwMode="auto">
          <a:xfrm>
            <a:off x="7300913" y="2543175"/>
            <a:ext cx="341312" cy="298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6078" name="Line 14"/>
          <p:cNvSpPr>
            <a:spLocks noChangeShapeType="1"/>
          </p:cNvSpPr>
          <p:nvPr/>
        </p:nvSpPr>
        <p:spPr bwMode="auto">
          <a:xfrm>
            <a:off x="7413625" y="3814763"/>
            <a:ext cx="306388" cy="219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6079" name="Oval 15"/>
          <p:cNvSpPr>
            <a:spLocks noChangeArrowheads="1"/>
          </p:cNvSpPr>
          <p:nvPr/>
        </p:nvSpPr>
        <p:spPr bwMode="auto">
          <a:xfrm>
            <a:off x="6953250" y="3513138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6080" name="Line 16"/>
          <p:cNvSpPr>
            <a:spLocks noChangeShapeType="1"/>
          </p:cNvSpPr>
          <p:nvPr/>
        </p:nvSpPr>
        <p:spPr bwMode="auto">
          <a:xfrm flipH="1">
            <a:off x="7321550" y="3276600"/>
            <a:ext cx="236538" cy="25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6081" name="Text Box 17"/>
          <p:cNvSpPr txBox="1">
            <a:spLocks noChangeArrowheads="1"/>
          </p:cNvSpPr>
          <p:nvPr/>
        </p:nvSpPr>
        <p:spPr bwMode="auto">
          <a:xfrm>
            <a:off x="8185150" y="3143250"/>
            <a:ext cx="958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toDelete</a:t>
            </a:r>
          </a:p>
        </p:txBody>
      </p:sp>
      <p:sp>
        <p:nvSpPr>
          <p:cNvPr id="216082" name="Line 18"/>
          <p:cNvSpPr>
            <a:spLocks noChangeShapeType="1"/>
          </p:cNvSpPr>
          <p:nvPr/>
        </p:nvSpPr>
        <p:spPr bwMode="auto">
          <a:xfrm flipH="1">
            <a:off x="7462838" y="3392488"/>
            <a:ext cx="758825" cy="2619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6083" name="Text Box 19"/>
          <p:cNvSpPr txBox="1">
            <a:spLocks noChangeArrowheads="1"/>
          </p:cNvSpPr>
          <p:nvPr/>
        </p:nvSpPr>
        <p:spPr bwMode="auto">
          <a:xfrm>
            <a:off x="8051800" y="2268538"/>
            <a:ext cx="774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parent</a:t>
            </a:r>
          </a:p>
        </p:txBody>
      </p:sp>
      <p:sp>
        <p:nvSpPr>
          <p:cNvPr id="216084" name="Line 20"/>
          <p:cNvSpPr>
            <a:spLocks noChangeShapeType="1"/>
          </p:cNvSpPr>
          <p:nvPr/>
        </p:nvSpPr>
        <p:spPr bwMode="auto">
          <a:xfrm flipH="1">
            <a:off x="7869238" y="2620963"/>
            <a:ext cx="24765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6085" name="Text Box 21"/>
          <p:cNvSpPr txBox="1">
            <a:spLocks noChangeArrowheads="1"/>
          </p:cNvSpPr>
          <p:nvPr/>
        </p:nvSpPr>
        <p:spPr bwMode="auto">
          <a:xfrm>
            <a:off x="6921500" y="3554413"/>
            <a:ext cx="552450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30</a:t>
            </a: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6086" name="Text Box 22"/>
          <p:cNvSpPr txBox="1">
            <a:spLocks noChangeArrowheads="1"/>
          </p:cNvSpPr>
          <p:nvPr/>
        </p:nvSpPr>
        <p:spPr bwMode="auto">
          <a:xfrm>
            <a:off x="7416800" y="4743450"/>
            <a:ext cx="14335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toDeleteChild</a:t>
            </a:r>
          </a:p>
        </p:txBody>
      </p:sp>
      <p:sp>
        <p:nvSpPr>
          <p:cNvPr id="23" name="Line 14"/>
          <p:cNvSpPr>
            <a:spLocks noChangeShapeType="1"/>
          </p:cNvSpPr>
          <p:nvPr/>
        </p:nvSpPr>
        <p:spPr bwMode="auto">
          <a:xfrm>
            <a:off x="6662136" y="1991224"/>
            <a:ext cx="306388" cy="219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193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Deleting Items from a Binary Search Tree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Three cases for deleting a node </a:t>
            </a:r>
            <a:r>
              <a:rPr lang="en-US" altLang="en-US" i="1" dirty="0"/>
              <a:t>x</a:t>
            </a:r>
            <a:endParaRPr lang="en-US" altLang="en-US" dirty="0"/>
          </a:p>
          <a:p>
            <a:pPr>
              <a:spcBef>
                <a:spcPts val="700"/>
              </a:spcBef>
              <a:buFontTx/>
              <a:buChar char="•"/>
            </a:pPr>
            <a:r>
              <a:rPr lang="en-US" altLang="en-US" b="1" dirty="0"/>
              <a:t>Case 1:</a:t>
            </a:r>
            <a:r>
              <a:rPr lang="en-US" altLang="en-US" dirty="0"/>
              <a:t> </a:t>
            </a:r>
            <a:r>
              <a:rPr lang="en-US" altLang="en-US" i="1" dirty="0"/>
              <a:t>x</a:t>
            </a:r>
            <a:r>
              <a:rPr lang="en-US" altLang="en-US" dirty="0"/>
              <a:t> has no children.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/>
              <a:t>	</a:t>
            </a:r>
            <a:endParaRPr lang="en-US" altLang="en-US" b="1" dirty="0">
              <a:solidFill>
                <a:srgbClr val="0000FF"/>
              </a:solidFill>
            </a:endParaRPr>
          </a:p>
          <a:p>
            <a:pPr>
              <a:buFontTx/>
              <a:buChar char="•"/>
            </a:pPr>
            <a:endParaRPr lang="en-US" altLang="en-US" dirty="0"/>
          </a:p>
          <a:p>
            <a:pPr>
              <a:buFontTx/>
              <a:buNone/>
            </a:pPr>
            <a:r>
              <a:rPr lang="en-US" altLang="en-US" dirty="0"/>
              <a:t>	ex: delete 4</a:t>
            </a:r>
          </a:p>
          <a:p>
            <a:pPr>
              <a:buFontTx/>
              <a:buChar char="•"/>
            </a:pPr>
            <a:endParaRPr lang="en-US" altLang="en-US" dirty="0"/>
          </a:p>
          <a:p>
            <a:pPr>
              <a:buFontTx/>
              <a:buChar char="•"/>
            </a:pPr>
            <a:endParaRPr lang="en-US" altLang="en-US" dirty="0"/>
          </a:p>
        </p:txBody>
      </p:sp>
      <p:sp>
        <p:nvSpPr>
          <p:cNvPr id="185348" name="Text Box 4"/>
          <p:cNvSpPr txBox="1">
            <a:spLocks noChangeArrowheads="1"/>
          </p:cNvSpPr>
          <p:nvPr/>
        </p:nvSpPr>
        <p:spPr bwMode="auto">
          <a:xfrm>
            <a:off x="3470275" y="2052638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26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5349" name="Oval 5"/>
          <p:cNvSpPr>
            <a:spLocks noChangeArrowheads="1"/>
          </p:cNvSpPr>
          <p:nvPr/>
        </p:nvSpPr>
        <p:spPr bwMode="auto">
          <a:xfrm>
            <a:off x="3498850" y="2024063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5350" name="Text Box 6"/>
          <p:cNvSpPr txBox="1">
            <a:spLocks noChangeArrowheads="1"/>
          </p:cNvSpPr>
          <p:nvPr/>
        </p:nvSpPr>
        <p:spPr bwMode="auto">
          <a:xfrm>
            <a:off x="3044825" y="2757488"/>
            <a:ext cx="552450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5351" name="Oval 7"/>
          <p:cNvSpPr>
            <a:spLocks noChangeArrowheads="1"/>
          </p:cNvSpPr>
          <p:nvPr/>
        </p:nvSpPr>
        <p:spPr bwMode="auto">
          <a:xfrm>
            <a:off x="3086100" y="2728913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5352" name="Text Box 8"/>
          <p:cNvSpPr txBox="1">
            <a:spLocks noChangeArrowheads="1"/>
          </p:cNvSpPr>
          <p:nvPr/>
        </p:nvSpPr>
        <p:spPr bwMode="auto">
          <a:xfrm>
            <a:off x="3976688" y="2762250"/>
            <a:ext cx="554037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5353" name="Oval 9"/>
          <p:cNvSpPr>
            <a:spLocks noChangeArrowheads="1"/>
          </p:cNvSpPr>
          <p:nvPr/>
        </p:nvSpPr>
        <p:spPr bwMode="auto">
          <a:xfrm>
            <a:off x="4010025" y="2714625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5354" name="Text Box 10"/>
          <p:cNvSpPr txBox="1">
            <a:spLocks noChangeArrowheads="1"/>
          </p:cNvSpPr>
          <p:nvPr/>
        </p:nvSpPr>
        <p:spPr bwMode="auto">
          <a:xfrm>
            <a:off x="2660650" y="3475038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5355" name="Oval 11"/>
          <p:cNvSpPr>
            <a:spLocks noChangeArrowheads="1"/>
          </p:cNvSpPr>
          <p:nvPr/>
        </p:nvSpPr>
        <p:spPr bwMode="auto">
          <a:xfrm>
            <a:off x="2689225" y="3446463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5356" name="Text Box 12"/>
          <p:cNvSpPr txBox="1">
            <a:spLocks noChangeArrowheads="1"/>
          </p:cNvSpPr>
          <p:nvPr/>
        </p:nvSpPr>
        <p:spPr bwMode="auto">
          <a:xfrm>
            <a:off x="3441700" y="3489325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5357" name="Oval 13"/>
          <p:cNvSpPr>
            <a:spLocks noChangeArrowheads="1"/>
          </p:cNvSpPr>
          <p:nvPr/>
        </p:nvSpPr>
        <p:spPr bwMode="auto">
          <a:xfrm>
            <a:off x="3484563" y="34464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5358" name="Text Box 14"/>
          <p:cNvSpPr txBox="1">
            <a:spLocks noChangeArrowheads="1"/>
          </p:cNvSpPr>
          <p:nvPr/>
        </p:nvSpPr>
        <p:spPr bwMode="auto">
          <a:xfrm>
            <a:off x="4506913" y="3489325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38</a:t>
            </a:r>
          </a:p>
        </p:txBody>
      </p:sp>
      <p:sp>
        <p:nvSpPr>
          <p:cNvPr id="185359" name="Oval 15"/>
          <p:cNvSpPr>
            <a:spLocks noChangeArrowheads="1"/>
          </p:cNvSpPr>
          <p:nvPr/>
        </p:nvSpPr>
        <p:spPr bwMode="auto">
          <a:xfrm>
            <a:off x="4535488" y="34464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5360" name="Line 16"/>
          <p:cNvSpPr>
            <a:spLocks noChangeShapeType="1"/>
          </p:cNvSpPr>
          <p:nvPr/>
        </p:nvSpPr>
        <p:spPr bwMode="auto">
          <a:xfrm flipH="1">
            <a:off x="3327400" y="2436813"/>
            <a:ext cx="265113" cy="296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5361" name="Line 17"/>
          <p:cNvSpPr>
            <a:spLocks noChangeShapeType="1"/>
          </p:cNvSpPr>
          <p:nvPr/>
        </p:nvSpPr>
        <p:spPr bwMode="auto">
          <a:xfrm>
            <a:off x="3905250" y="2416175"/>
            <a:ext cx="341313" cy="298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5362" name="Line 18"/>
          <p:cNvSpPr>
            <a:spLocks noChangeShapeType="1"/>
          </p:cNvSpPr>
          <p:nvPr/>
        </p:nvSpPr>
        <p:spPr bwMode="auto">
          <a:xfrm flipH="1">
            <a:off x="2930525" y="3125788"/>
            <a:ext cx="227013" cy="325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5363" name="Line 19"/>
          <p:cNvSpPr>
            <a:spLocks noChangeShapeType="1"/>
          </p:cNvSpPr>
          <p:nvPr/>
        </p:nvSpPr>
        <p:spPr bwMode="auto">
          <a:xfrm>
            <a:off x="3489325" y="3125788"/>
            <a:ext cx="227013" cy="325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5364" name="Line 20"/>
          <p:cNvSpPr>
            <a:spLocks noChangeShapeType="1"/>
          </p:cNvSpPr>
          <p:nvPr/>
        </p:nvSpPr>
        <p:spPr bwMode="auto">
          <a:xfrm>
            <a:off x="4397375" y="3116263"/>
            <a:ext cx="379413" cy="334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2089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Implementing Cases 1 and 2</a:t>
            </a:r>
            <a:endParaRPr lang="en-US" altLang="en-US" sz="2400"/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private void </a:t>
            </a:r>
            <a:r>
              <a:rPr lang="en-US" altLang="en-US" sz="1600" dirty="0" err="1">
                <a:latin typeface="Lucida Console" panose="020B0609040504020204" pitchFamily="49" charset="0"/>
              </a:rPr>
              <a:t>deleteNode</a:t>
            </a:r>
            <a:r>
              <a:rPr lang="en-US" altLang="en-US" sz="1600" dirty="0">
                <a:latin typeface="Lucida Console" panose="020B0609040504020204" pitchFamily="49" charset="0"/>
              </a:rPr>
              <a:t>(Node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</a:t>
            </a:r>
            <a:r>
              <a:rPr lang="en-US" altLang="en-US" sz="1600" dirty="0">
                <a:latin typeface="Lucida Console" panose="020B0609040504020204" pitchFamily="49" charset="0"/>
              </a:rPr>
              <a:t>, Node parent)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if (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toDelete.left</a:t>
            </a:r>
            <a:r>
              <a:rPr lang="en-US" altLang="en-US" sz="1600" dirty="0">
                <a:latin typeface="Lucida Console" panose="020B0609040504020204" pitchFamily="49" charset="0"/>
              </a:rPr>
              <a:t> != null &amp;&amp;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toDelete.right</a:t>
            </a:r>
            <a:r>
              <a:rPr lang="en-US" altLang="en-US" sz="1600" dirty="0">
                <a:latin typeface="Lucida Console" panose="020B0609040504020204" pitchFamily="49" charset="0"/>
              </a:rPr>
              <a:t> != null)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...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} else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Node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toDeleteChild</a:t>
            </a:r>
            <a:r>
              <a:rPr lang="en-US" altLang="en-US" sz="16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if (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toDelete.left</a:t>
            </a:r>
            <a:r>
              <a:rPr lang="en-US" altLang="en-US" sz="1600" dirty="0">
                <a:latin typeface="Lucida Console" panose="020B0609040504020204" pitchFamily="49" charset="0"/>
              </a:rPr>
              <a:t> != null)</a:t>
            </a: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{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   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toDeleteChild</a:t>
            </a:r>
            <a:r>
              <a:rPr lang="en-US" altLang="en-US" sz="1600" dirty="0">
                <a:latin typeface="Lucida Console" panose="020B0609040504020204" pitchFamily="49" charset="0"/>
              </a:rPr>
              <a:t> =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toDelete.left</a:t>
            </a:r>
            <a:r>
              <a:rPr lang="en-US" altLang="en-US" sz="16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} else {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    </a:t>
            </a:r>
            <a:r>
              <a:rPr lang="en-US" altLang="en-US" sz="16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toDeleteChild</a:t>
            </a:r>
            <a:r>
              <a:rPr lang="en-US" altLang="en-US" sz="16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= </a:t>
            </a:r>
            <a:r>
              <a:rPr lang="en-US" altLang="en-US" sz="16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toDelete.right</a:t>
            </a:r>
            <a:r>
              <a:rPr lang="en-US" altLang="en-US" sz="16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}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// Note: in case 1, </a:t>
            </a:r>
            <a:r>
              <a:rPr lang="en-US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toDeleteChild</a:t>
            </a:r>
            <a:endParaRPr lang="en-US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// will have a value of null.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endParaRPr lang="en-US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if (</a:t>
            </a:r>
            <a:r>
              <a:rPr lang="en-US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toDelete</a:t>
            </a: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== root) {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    root =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toDeleteChild</a:t>
            </a:r>
            <a:r>
              <a:rPr lang="en-US" altLang="en-US" sz="16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} </a:t>
            </a: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else if (</a:t>
            </a:r>
            <a:r>
              <a:rPr lang="en-US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toDelete.key</a:t>
            </a: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&lt; </a:t>
            </a:r>
            <a:r>
              <a:rPr lang="en-US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parent.key</a:t>
            </a: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) {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    </a:t>
            </a:r>
            <a:r>
              <a:rPr lang="en-US" altLang="en-US" sz="1600" dirty="0" err="1">
                <a:latin typeface="Lucida Console" panose="020B0609040504020204" pitchFamily="49" charset="0"/>
              </a:rPr>
              <a:t>parent.left</a:t>
            </a:r>
            <a:r>
              <a:rPr lang="en-US" altLang="en-US" sz="1600" dirty="0">
                <a:latin typeface="Lucida Console" panose="020B0609040504020204" pitchFamily="49" charset="0"/>
              </a:rPr>
              <a:t> =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toDeleteChild</a:t>
            </a:r>
            <a:r>
              <a:rPr lang="en-US" altLang="en-US" sz="16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} else {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    </a:t>
            </a:r>
            <a:r>
              <a:rPr lang="en-US" altLang="en-US" sz="1600" dirty="0" err="1">
                <a:latin typeface="Lucida Console" panose="020B0609040504020204" pitchFamily="49" charset="0"/>
              </a:rPr>
              <a:t>parent.right</a:t>
            </a:r>
            <a:r>
              <a:rPr lang="en-US" altLang="en-US" sz="1600" dirty="0">
                <a:latin typeface="Lucida Console" panose="020B0609040504020204" pitchFamily="49" charset="0"/>
              </a:rPr>
              <a:t> =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toDeleteChild</a:t>
            </a:r>
            <a:r>
              <a:rPr lang="en-US" altLang="en-US" sz="16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}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}  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217092" name="Text Box 4"/>
          <p:cNvSpPr txBox="1">
            <a:spLocks noChangeArrowheads="1"/>
          </p:cNvSpPr>
          <p:nvPr/>
        </p:nvSpPr>
        <p:spPr bwMode="auto">
          <a:xfrm>
            <a:off x="6865938" y="2193925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7093" name="Oval 5"/>
          <p:cNvSpPr>
            <a:spLocks noChangeArrowheads="1"/>
          </p:cNvSpPr>
          <p:nvPr/>
        </p:nvSpPr>
        <p:spPr bwMode="auto">
          <a:xfrm>
            <a:off x="6894513" y="21510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7094" name="Text Box 6"/>
          <p:cNvSpPr txBox="1">
            <a:spLocks noChangeArrowheads="1"/>
          </p:cNvSpPr>
          <p:nvPr/>
        </p:nvSpPr>
        <p:spPr bwMode="auto">
          <a:xfrm>
            <a:off x="6440488" y="2884488"/>
            <a:ext cx="552450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7095" name="Oval 7"/>
          <p:cNvSpPr>
            <a:spLocks noChangeArrowheads="1"/>
          </p:cNvSpPr>
          <p:nvPr/>
        </p:nvSpPr>
        <p:spPr bwMode="auto">
          <a:xfrm>
            <a:off x="6481763" y="2841625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7096" name="Text Box 8"/>
          <p:cNvSpPr txBox="1">
            <a:spLocks noChangeArrowheads="1"/>
          </p:cNvSpPr>
          <p:nvPr/>
        </p:nvSpPr>
        <p:spPr bwMode="auto">
          <a:xfrm>
            <a:off x="7372350" y="2889250"/>
            <a:ext cx="554038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45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7097" name="Oval 9"/>
          <p:cNvSpPr>
            <a:spLocks noChangeArrowheads="1"/>
          </p:cNvSpPr>
          <p:nvPr/>
        </p:nvSpPr>
        <p:spPr bwMode="auto">
          <a:xfrm>
            <a:off x="7405688" y="2841625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7098" name="Text Box 10"/>
          <p:cNvSpPr txBox="1">
            <a:spLocks noChangeArrowheads="1"/>
          </p:cNvSpPr>
          <p:nvPr/>
        </p:nvSpPr>
        <p:spPr bwMode="auto">
          <a:xfrm>
            <a:off x="7659688" y="3959225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35</a:t>
            </a:r>
          </a:p>
        </p:txBody>
      </p:sp>
      <p:sp>
        <p:nvSpPr>
          <p:cNvPr id="217099" name="Oval 11"/>
          <p:cNvSpPr>
            <a:spLocks noChangeArrowheads="1"/>
          </p:cNvSpPr>
          <p:nvPr/>
        </p:nvSpPr>
        <p:spPr bwMode="auto">
          <a:xfrm>
            <a:off x="7688263" y="39163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7100" name="Line 12"/>
          <p:cNvSpPr>
            <a:spLocks noChangeShapeType="1"/>
          </p:cNvSpPr>
          <p:nvPr/>
        </p:nvSpPr>
        <p:spPr bwMode="auto">
          <a:xfrm flipH="1">
            <a:off x="6723063" y="2549525"/>
            <a:ext cx="265112" cy="296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7101" name="Line 13"/>
          <p:cNvSpPr>
            <a:spLocks noChangeShapeType="1"/>
          </p:cNvSpPr>
          <p:nvPr/>
        </p:nvSpPr>
        <p:spPr bwMode="auto">
          <a:xfrm>
            <a:off x="7300913" y="2543175"/>
            <a:ext cx="341312" cy="298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7102" name="Line 14"/>
          <p:cNvSpPr>
            <a:spLocks noChangeShapeType="1"/>
          </p:cNvSpPr>
          <p:nvPr/>
        </p:nvSpPr>
        <p:spPr bwMode="auto">
          <a:xfrm>
            <a:off x="7413625" y="3814763"/>
            <a:ext cx="306388" cy="219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7103" name="Oval 15"/>
          <p:cNvSpPr>
            <a:spLocks noChangeArrowheads="1"/>
          </p:cNvSpPr>
          <p:nvPr/>
        </p:nvSpPr>
        <p:spPr bwMode="auto">
          <a:xfrm>
            <a:off x="6953250" y="3513138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7104" name="Line 16"/>
          <p:cNvSpPr>
            <a:spLocks noChangeShapeType="1"/>
          </p:cNvSpPr>
          <p:nvPr/>
        </p:nvSpPr>
        <p:spPr bwMode="auto">
          <a:xfrm flipH="1">
            <a:off x="7321550" y="3276600"/>
            <a:ext cx="236538" cy="25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7105" name="Text Box 17"/>
          <p:cNvSpPr txBox="1">
            <a:spLocks noChangeArrowheads="1"/>
          </p:cNvSpPr>
          <p:nvPr/>
        </p:nvSpPr>
        <p:spPr bwMode="auto">
          <a:xfrm>
            <a:off x="8185150" y="3143250"/>
            <a:ext cx="958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toDelete</a:t>
            </a:r>
          </a:p>
        </p:txBody>
      </p:sp>
      <p:sp>
        <p:nvSpPr>
          <p:cNvPr id="217106" name="Line 18"/>
          <p:cNvSpPr>
            <a:spLocks noChangeShapeType="1"/>
          </p:cNvSpPr>
          <p:nvPr/>
        </p:nvSpPr>
        <p:spPr bwMode="auto">
          <a:xfrm flipH="1">
            <a:off x="7462838" y="3392488"/>
            <a:ext cx="758825" cy="2619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7107" name="Text Box 19"/>
          <p:cNvSpPr txBox="1">
            <a:spLocks noChangeArrowheads="1"/>
          </p:cNvSpPr>
          <p:nvPr/>
        </p:nvSpPr>
        <p:spPr bwMode="auto">
          <a:xfrm>
            <a:off x="8051800" y="2268538"/>
            <a:ext cx="774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parent</a:t>
            </a:r>
          </a:p>
        </p:txBody>
      </p:sp>
      <p:sp>
        <p:nvSpPr>
          <p:cNvPr id="217108" name="Line 20"/>
          <p:cNvSpPr>
            <a:spLocks noChangeShapeType="1"/>
          </p:cNvSpPr>
          <p:nvPr/>
        </p:nvSpPr>
        <p:spPr bwMode="auto">
          <a:xfrm flipH="1">
            <a:off x="7869238" y="2620963"/>
            <a:ext cx="24765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7109" name="Text Box 21"/>
          <p:cNvSpPr txBox="1">
            <a:spLocks noChangeArrowheads="1"/>
          </p:cNvSpPr>
          <p:nvPr/>
        </p:nvSpPr>
        <p:spPr bwMode="auto">
          <a:xfrm>
            <a:off x="6921500" y="3554413"/>
            <a:ext cx="552450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30</a:t>
            </a: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7110" name="Line 22"/>
          <p:cNvSpPr>
            <a:spLocks noChangeShapeType="1"/>
          </p:cNvSpPr>
          <p:nvPr/>
        </p:nvSpPr>
        <p:spPr bwMode="auto">
          <a:xfrm flipV="1">
            <a:off x="7932738" y="4392613"/>
            <a:ext cx="0" cy="434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7111" name="Text Box 23"/>
          <p:cNvSpPr txBox="1">
            <a:spLocks noChangeArrowheads="1"/>
          </p:cNvSpPr>
          <p:nvPr/>
        </p:nvSpPr>
        <p:spPr bwMode="auto">
          <a:xfrm>
            <a:off x="7416800" y="4743450"/>
            <a:ext cx="14335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toDeleteChild</a:t>
            </a:r>
          </a:p>
        </p:txBody>
      </p:sp>
      <p:sp>
        <p:nvSpPr>
          <p:cNvPr id="24" name="Line 14"/>
          <p:cNvSpPr>
            <a:spLocks noChangeShapeType="1"/>
          </p:cNvSpPr>
          <p:nvPr/>
        </p:nvSpPr>
        <p:spPr bwMode="auto">
          <a:xfrm>
            <a:off x="6662136" y="1991224"/>
            <a:ext cx="306388" cy="219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27880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Implementing Cases 1 and 2</a:t>
            </a:r>
            <a:endParaRPr lang="en-US" altLang="en-US" sz="2400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private void </a:t>
            </a:r>
            <a:r>
              <a:rPr lang="en-US" altLang="en-US" sz="1600" dirty="0" err="1">
                <a:latin typeface="Lucida Console" panose="020B0609040504020204" pitchFamily="49" charset="0"/>
              </a:rPr>
              <a:t>deleteNode</a:t>
            </a:r>
            <a:r>
              <a:rPr lang="en-US" altLang="en-US" sz="1600" dirty="0">
                <a:latin typeface="Lucida Console" panose="020B0609040504020204" pitchFamily="49" charset="0"/>
              </a:rPr>
              <a:t>(Node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</a:t>
            </a:r>
            <a:r>
              <a:rPr lang="en-US" altLang="en-US" sz="1600" dirty="0">
                <a:latin typeface="Lucida Console" panose="020B0609040504020204" pitchFamily="49" charset="0"/>
              </a:rPr>
              <a:t>, Node parent)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if (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toDelete.left</a:t>
            </a:r>
            <a:r>
              <a:rPr lang="en-US" altLang="en-US" sz="1600" dirty="0">
                <a:latin typeface="Lucida Console" panose="020B0609040504020204" pitchFamily="49" charset="0"/>
              </a:rPr>
              <a:t> != null &amp;&amp;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toDelete.right</a:t>
            </a:r>
            <a:r>
              <a:rPr lang="en-US" altLang="en-US" sz="1600" dirty="0">
                <a:latin typeface="Lucida Console" panose="020B0609040504020204" pitchFamily="49" charset="0"/>
              </a:rPr>
              <a:t> != null)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...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} else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Node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toDeleteChild</a:t>
            </a:r>
            <a:r>
              <a:rPr lang="en-US" altLang="en-US" sz="16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if (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toDelete.left</a:t>
            </a:r>
            <a:r>
              <a:rPr lang="en-US" altLang="en-US" sz="1600" dirty="0">
                <a:latin typeface="Lucida Console" panose="020B0609040504020204" pitchFamily="49" charset="0"/>
              </a:rPr>
              <a:t> != null)</a:t>
            </a: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{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   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toDeleteChild</a:t>
            </a:r>
            <a:r>
              <a:rPr lang="en-US" altLang="en-US" sz="1600" dirty="0">
                <a:latin typeface="Lucida Console" panose="020B0609040504020204" pitchFamily="49" charset="0"/>
              </a:rPr>
              <a:t> =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toDelete.left</a:t>
            </a:r>
            <a:r>
              <a:rPr lang="en-US" altLang="en-US" sz="16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} else {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   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toDeleteChild</a:t>
            </a:r>
            <a:r>
              <a:rPr lang="en-US" altLang="en-US" sz="1600" dirty="0">
                <a:latin typeface="Lucida Console" panose="020B0609040504020204" pitchFamily="49" charset="0"/>
              </a:rPr>
              <a:t> =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toDelete.right</a:t>
            </a:r>
            <a:r>
              <a:rPr lang="en-US" altLang="en-US" sz="16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}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// Note: in case 1, </a:t>
            </a:r>
            <a:r>
              <a:rPr lang="en-US" altLang="en-US" sz="16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toDeleteChild</a:t>
            </a:r>
            <a:endParaRPr lang="en-US" altLang="en-US" sz="1600" b="1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// will have a value of null.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endParaRPr lang="en-US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if (</a:t>
            </a:r>
            <a:r>
              <a:rPr lang="en-US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toDelete</a:t>
            </a: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== root) {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    root =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toDeleteChild</a:t>
            </a:r>
            <a:r>
              <a:rPr lang="en-US" altLang="en-US" sz="16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} </a:t>
            </a: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else if (</a:t>
            </a:r>
            <a:r>
              <a:rPr lang="en-US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toDelete.key</a:t>
            </a: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&lt; </a:t>
            </a:r>
            <a:r>
              <a:rPr lang="en-US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parent.key</a:t>
            </a: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) {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    </a:t>
            </a:r>
            <a:r>
              <a:rPr lang="en-US" altLang="en-US" sz="1600" dirty="0" err="1">
                <a:latin typeface="Lucida Console" panose="020B0609040504020204" pitchFamily="49" charset="0"/>
              </a:rPr>
              <a:t>parent.left</a:t>
            </a:r>
            <a:r>
              <a:rPr lang="en-US" altLang="en-US" sz="1600" dirty="0">
                <a:latin typeface="Lucida Console" panose="020B0609040504020204" pitchFamily="49" charset="0"/>
              </a:rPr>
              <a:t> =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toDeleteChild</a:t>
            </a:r>
            <a:r>
              <a:rPr lang="en-US" altLang="en-US" sz="16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} else {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    </a:t>
            </a:r>
            <a:r>
              <a:rPr lang="en-US" altLang="en-US" sz="1600" dirty="0" err="1">
                <a:latin typeface="Lucida Console" panose="020B0609040504020204" pitchFamily="49" charset="0"/>
              </a:rPr>
              <a:t>parent.right</a:t>
            </a:r>
            <a:r>
              <a:rPr lang="en-US" altLang="en-US" sz="1600" dirty="0">
                <a:latin typeface="Lucida Console" panose="020B0609040504020204" pitchFamily="49" charset="0"/>
              </a:rPr>
              <a:t> =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toDeleteChild</a:t>
            </a:r>
            <a:r>
              <a:rPr lang="en-US" altLang="en-US" sz="16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}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}  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218116" name="Text Box 4"/>
          <p:cNvSpPr txBox="1">
            <a:spLocks noChangeArrowheads="1"/>
          </p:cNvSpPr>
          <p:nvPr/>
        </p:nvSpPr>
        <p:spPr bwMode="auto">
          <a:xfrm>
            <a:off x="6865938" y="2193925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8117" name="Oval 5"/>
          <p:cNvSpPr>
            <a:spLocks noChangeArrowheads="1"/>
          </p:cNvSpPr>
          <p:nvPr/>
        </p:nvSpPr>
        <p:spPr bwMode="auto">
          <a:xfrm>
            <a:off x="6894513" y="21510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8118" name="Text Box 6"/>
          <p:cNvSpPr txBox="1">
            <a:spLocks noChangeArrowheads="1"/>
          </p:cNvSpPr>
          <p:nvPr/>
        </p:nvSpPr>
        <p:spPr bwMode="auto">
          <a:xfrm>
            <a:off x="6440488" y="2884488"/>
            <a:ext cx="552450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8119" name="Oval 7"/>
          <p:cNvSpPr>
            <a:spLocks noChangeArrowheads="1"/>
          </p:cNvSpPr>
          <p:nvPr/>
        </p:nvSpPr>
        <p:spPr bwMode="auto">
          <a:xfrm>
            <a:off x="6481763" y="2841625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8120" name="Text Box 8"/>
          <p:cNvSpPr txBox="1">
            <a:spLocks noChangeArrowheads="1"/>
          </p:cNvSpPr>
          <p:nvPr/>
        </p:nvSpPr>
        <p:spPr bwMode="auto">
          <a:xfrm>
            <a:off x="7372350" y="2889250"/>
            <a:ext cx="554038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45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8121" name="Oval 9"/>
          <p:cNvSpPr>
            <a:spLocks noChangeArrowheads="1"/>
          </p:cNvSpPr>
          <p:nvPr/>
        </p:nvSpPr>
        <p:spPr bwMode="auto">
          <a:xfrm>
            <a:off x="7405688" y="2841625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8122" name="Text Box 10"/>
          <p:cNvSpPr txBox="1">
            <a:spLocks noChangeArrowheads="1"/>
          </p:cNvSpPr>
          <p:nvPr/>
        </p:nvSpPr>
        <p:spPr bwMode="auto">
          <a:xfrm>
            <a:off x="7659688" y="3959225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35</a:t>
            </a:r>
          </a:p>
        </p:txBody>
      </p:sp>
      <p:sp>
        <p:nvSpPr>
          <p:cNvPr id="218123" name="Oval 11"/>
          <p:cNvSpPr>
            <a:spLocks noChangeArrowheads="1"/>
          </p:cNvSpPr>
          <p:nvPr/>
        </p:nvSpPr>
        <p:spPr bwMode="auto">
          <a:xfrm>
            <a:off x="7688263" y="39163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8124" name="Line 12"/>
          <p:cNvSpPr>
            <a:spLocks noChangeShapeType="1"/>
          </p:cNvSpPr>
          <p:nvPr/>
        </p:nvSpPr>
        <p:spPr bwMode="auto">
          <a:xfrm flipH="1">
            <a:off x="6723063" y="2549525"/>
            <a:ext cx="265112" cy="296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8125" name="Line 13"/>
          <p:cNvSpPr>
            <a:spLocks noChangeShapeType="1"/>
          </p:cNvSpPr>
          <p:nvPr/>
        </p:nvSpPr>
        <p:spPr bwMode="auto">
          <a:xfrm>
            <a:off x="7300913" y="2543175"/>
            <a:ext cx="341312" cy="298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8126" name="Line 14"/>
          <p:cNvSpPr>
            <a:spLocks noChangeShapeType="1"/>
          </p:cNvSpPr>
          <p:nvPr/>
        </p:nvSpPr>
        <p:spPr bwMode="auto">
          <a:xfrm>
            <a:off x="7413625" y="3814763"/>
            <a:ext cx="306388" cy="219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8127" name="Oval 15"/>
          <p:cNvSpPr>
            <a:spLocks noChangeArrowheads="1"/>
          </p:cNvSpPr>
          <p:nvPr/>
        </p:nvSpPr>
        <p:spPr bwMode="auto">
          <a:xfrm>
            <a:off x="6953250" y="3513138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8128" name="Line 16"/>
          <p:cNvSpPr>
            <a:spLocks noChangeShapeType="1"/>
          </p:cNvSpPr>
          <p:nvPr/>
        </p:nvSpPr>
        <p:spPr bwMode="auto">
          <a:xfrm flipH="1">
            <a:off x="7321550" y="3276600"/>
            <a:ext cx="236538" cy="25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8129" name="Text Box 17"/>
          <p:cNvSpPr txBox="1">
            <a:spLocks noChangeArrowheads="1"/>
          </p:cNvSpPr>
          <p:nvPr/>
        </p:nvSpPr>
        <p:spPr bwMode="auto">
          <a:xfrm>
            <a:off x="8185150" y="3143250"/>
            <a:ext cx="958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toDelete</a:t>
            </a:r>
          </a:p>
        </p:txBody>
      </p:sp>
      <p:sp>
        <p:nvSpPr>
          <p:cNvPr id="218130" name="Line 18"/>
          <p:cNvSpPr>
            <a:spLocks noChangeShapeType="1"/>
          </p:cNvSpPr>
          <p:nvPr/>
        </p:nvSpPr>
        <p:spPr bwMode="auto">
          <a:xfrm flipH="1">
            <a:off x="7462838" y="3392488"/>
            <a:ext cx="758825" cy="2619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8131" name="Text Box 19"/>
          <p:cNvSpPr txBox="1">
            <a:spLocks noChangeArrowheads="1"/>
          </p:cNvSpPr>
          <p:nvPr/>
        </p:nvSpPr>
        <p:spPr bwMode="auto">
          <a:xfrm>
            <a:off x="8051800" y="2268538"/>
            <a:ext cx="774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parent</a:t>
            </a:r>
          </a:p>
        </p:txBody>
      </p:sp>
      <p:sp>
        <p:nvSpPr>
          <p:cNvPr id="218132" name="Line 20"/>
          <p:cNvSpPr>
            <a:spLocks noChangeShapeType="1"/>
          </p:cNvSpPr>
          <p:nvPr/>
        </p:nvSpPr>
        <p:spPr bwMode="auto">
          <a:xfrm flipH="1">
            <a:off x="7869238" y="2620963"/>
            <a:ext cx="24765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8133" name="Text Box 21"/>
          <p:cNvSpPr txBox="1">
            <a:spLocks noChangeArrowheads="1"/>
          </p:cNvSpPr>
          <p:nvPr/>
        </p:nvSpPr>
        <p:spPr bwMode="auto">
          <a:xfrm>
            <a:off x="6921500" y="3554413"/>
            <a:ext cx="552450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30</a:t>
            </a: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8134" name="Text Box 22"/>
          <p:cNvSpPr txBox="1">
            <a:spLocks noChangeArrowheads="1"/>
          </p:cNvSpPr>
          <p:nvPr/>
        </p:nvSpPr>
        <p:spPr bwMode="auto">
          <a:xfrm>
            <a:off x="7416800" y="4743450"/>
            <a:ext cx="14335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toDeleteChild</a:t>
            </a:r>
          </a:p>
        </p:txBody>
      </p:sp>
      <p:sp>
        <p:nvSpPr>
          <p:cNvPr id="218135" name="Line 23"/>
          <p:cNvSpPr>
            <a:spLocks noChangeShapeType="1"/>
          </p:cNvSpPr>
          <p:nvPr/>
        </p:nvSpPr>
        <p:spPr bwMode="auto">
          <a:xfrm flipV="1">
            <a:off x="7932738" y="4392613"/>
            <a:ext cx="0" cy="434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Line 14"/>
          <p:cNvSpPr>
            <a:spLocks noChangeShapeType="1"/>
          </p:cNvSpPr>
          <p:nvPr/>
        </p:nvSpPr>
        <p:spPr bwMode="auto">
          <a:xfrm>
            <a:off x="6662136" y="1991224"/>
            <a:ext cx="306388" cy="219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50541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Implementing Cases 1 and 2</a:t>
            </a:r>
            <a:endParaRPr lang="en-US" altLang="en-US" sz="240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private void </a:t>
            </a:r>
            <a:r>
              <a:rPr lang="en-US" altLang="en-US" sz="1600" dirty="0" err="1">
                <a:latin typeface="Lucida Console" panose="020B0609040504020204" pitchFamily="49" charset="0"/>
              </a:rPr>
              <a:t>deleteNode</a:t>
            </a:r>
            <a:r>
              <a:rPr lang="en-US" altLang="en-US" sz="1600" dirty="0">
                <a:latin typeface="Lucida Console" panose="020B0609040504020204" pitchFamily="49" charset="0"/>
              </a:rPr>
              <a:t>(Node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</a:t>
            </a:r>
            <a:r>
              <a:rPr lang="en-US" altLang="en-US" sz="1600" dirty="0">
                <a:latin typeface="Lucida Console" panose="020B0609040504020204" pitchFamily="49" charset="0"/>
              </a:rPr>
              <a:t>, Node parent)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if (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toDelete.left</a:t>
            </a:r>
            <a:r>
              <a:rPr lang="en-US" altLang="en-US" sz="1600" dirty="0">
                <a:latin typeface="Lucida Console" panose="020B0609040504020204" pitchFamily="49" charset="0"/>
              </a:rPr>
              <a:t> != null &amp;&amp;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toDelete.right</a:t>
            </a:r>
            <a:r>
              <a:rPr lang="en-US" altLang="en-US" sz="1600" dirty="0">
                <a:latin typeface="Lucida Console" panose="020B0609040504020204" pitchFamily="49" charset="0"/>
              </a:rPr>
              <a:t> != null)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...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} else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Node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toDeleteChild</a:t>
            </a:r>
            <a:r>
              <a:rPr lang="en-US" altLang="en-US" sz="16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if (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toDelete.left</a:t>
            </a:r>
            <a:r>
              <a:rPr lang="en-US" altLang="en-US" sz="1600" dirty="0">
                <a:latin typeface="Lucida Console" panose="020B0609040504020204" pitchFamily="49" charset="0"/>
              </a:rPr>
              <a:t> != null)</a:t>
            </a: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{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   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toDeleteChild</a:t>
            </a:r>
            <a:r>
              <a:rPr lang="en-US" altLang="en-US" sz="1600" dirty="0">
                <a:latin typeface="Lucida Console" panose="020B0609040504020204" pitchFamily="49" charset="0"/>
              </a:rPr>
              <a:t> =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toDelete.left</a:t>
            </a:r>
            <a:r>
              <a:rPr lang="en-US" altLang="en-US" sz="16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} else {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   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toDeleteChild</a:t>
            </a:r>
            <a:r>
              <a:rPr lang="en-US" altLang="en-US" sz="1600" dirty="0">
                <a:latin typeface="Lucida Console" panose="020B0609040504020204" pitchFamily="49" charset="0"/>
              </a:rPr>
              <a:t> =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toDelete.right</a:t>
            </a:r>
            <a:r>
              <a:rPr lang="en-US" altLang="en-US" sz="16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}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// Note: in case 1, </a:t>
            </a:r>
            <a:r>
              <a:rPr lang="en-US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toDeleteChild</a:t>
            </a:r>
            <a:endParaRPr lang="en-US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// will have a value of null.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endParaRPr lang="en-US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</a:t>
            </a:r>
            <a:r>
              <a:rPr lang="en-US" altLang="en-US" sz="16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if (</a:t>
            </a:r>
            <a:r>
              <a:rPr lang="en-US" altLang="en-US" sz="16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toDelete</a:t>
            </a:r>
            <a:r>
              <a:rPr lang="en-US" altLang="en-US" sz="16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== root)</a:t>
            </a: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{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    root =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toDeleteChild</a:t>
            </a:r>
            <a:r>
              <a:rPr lang="en-US" altLang="en-US" sz="16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} </a:t>
            </a: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else if (</a:t>
            </a:r>
            <a:r>
              <a:rPr lang="en-US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toDelete.key</a:t>
            </a: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&lt; </a:t>
            </a:r>
            <a:r>
              <a:rPr lang="en-US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parent.key</a:t>
            </a: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) {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    </a:t>
            </a:r>
            <a:r>
              <a:rPr lang="en-US" altLang="en-US" sz="1600" dirty="0" err="1">
                <a:latin typeface="Lucida Console" panose="020B0609040504020204" pitchFamily="49" charset="0"/>
              </a:rPr>
              <a:t>parent.left</a:t>
            </a:r>
            <a:r>
              <a:rPr lang="en-US" altLang="en-US" sz="1600" dirty="0">
                <a:latin typeface="Lucida Console" panose="020B0609040504020204" pitchFamily="49" charset="0"/>
              </a:rPr>
              <a:t> =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toDeleteChild</a:t>
            </a:r>
            <a:r>
              <a:rPr lang="en-US" altLang="en-US" sz="16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} else {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    </a:t>
            </a:r>
            <a:r>
              <a:rPr lang="en-US" altLang="en-US" sz="1600" dirty="0" err="1">
                <a:latin typeface="Lucida Console" panose="020B0609040504020204" pitchFamily="49" charset="0"/>
              </a:rPr>
              <a:t>parent.right</a:t>
            </a:r>
            <a:r>
              <a:rPr lang="en-US" altLang="en-US" sz="1600" dirty="0">
                <a:latin typeface="Lucida Console" panose="020B0609040504020204" pitchFamily="49" charset="0"/>
              </a:rPr>
              <a:t> =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toDeleteChild</a:t>
            </a:r>
            <a:r>
              <a:rPr lang="en-US" altLang="en-US" sz="16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}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}  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219140" name="Text Box 4"/>
          <p:cNvSpPr txBox="1">
            <a:spLocks noChangeArrowheads="1"/>
          </p:cNvSpPr>
          <p:nvPr/>
        </p:nvSpPr>
        <p:spPr bwMode="auto">
          <a:xfrm>
            <a:off x="6865938" y="2193925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9141" name="Oval 5"/>
          <p:cNvSpPr>
            <a:spLocks noChangeArrowheads="1"/>
          </p:cNvSpPr>
          <p:nvPr/>
        </p:nvSpPr>
        <p:spPr bwMode="auto">
          <a:xfrm>
            <a:off x="6894513" y="21510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9142" name="Text Box 6"/>
          <p:cNvSpPr txBox="1">
            <a:spLocks noChangeArrowheads="1"/>
          </p:cNvSpPr>
          <p:nvPr/>
        </p:nvSpPr>
        <p:spPr bwMode="auto">
          <a:xfrm>
            <a:off x="6440488" y="2884488"/>
            <a:ext cx="552450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9143" name="Oval 7"/>
          <p:cNvSpPr>
            <a:spLocks noChangeArrowheads="1"/>
          </p:cNvSpPr>
          <p:nvPr/>
        </p:nvSpPr>
        <p:spPr bwMode="auto">
          <a:xfrm>
            <a:off x="6481763" y="2841625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9144" name="Text Box 8"/>
          <p:cNvSpPr txBox="1">
            <a:spLocks noChangeArrowheads="1"/>
          </p:cNvSpPr>
          <p:nvPr/>
        </p:nvSpPr>
        <p:spPr bwMode="auto">
          <a:xfrm>
            <a:off x="7372350" y="2889250"/>
            <a:ext cx="554038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45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9145" name="Oval 9"/>
          <p:cNvSpPr>
            <a:spLocks noChangeArrowheads="1"/>
          </p:cNvSpPr>
          <p:nvPr/>
        </p:nvSpPr>
        <p:spPr bwMode="auto">
          <a:xfrm>
            <a:off x="7405688" y="2841625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9146" name="Text Box 10"/>
          <p:cNvSpPr txBox="1">
            <a:spLocks noChangeArrowheads="1"/>
          </p:cNvSpPr>
          <p:nvPr/>
        </p:nvSpPr>
        <p:spPr bwMode="auto">
          <a:xfrm>
            <a:off x="7659688" y="3959225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35</a:t>
            </a:r>
          </a:p>
        </p:txBody>
      </p:sp>
      <p:sp>
        <p:nvSpPr>
          <p:cNvPr id="219147" name="Oval 11"/>
          <p:cNvSpPr>
            <a:spLocks noChangeArrowheads="1"/>
          </p:cNvSpPr>
          <p:nvPr/>
        </p:nvSpPr>
        <p:spPr bwMode="auto">
          <a:xfrm>
            <a:off x="7688263" y="39163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9148" name="Line 12"/>
          <p:cNvSpPr>
            <a:spLocks noChangeShapeType="1"/>
          </p:cNvSpPr>
          <p:nvPr/>
        </p:nvSpPr>
        <p:spPr bwMode="auto">
          <a:xfrm flipH="1">
            <a:off x="6723063" y="2549525"/>
            <a:ext cx="265112" cy="296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9149" name="Line 13"/>
          <p:cNvSpPr>
            <a:spLocks noChangeShapeType="1"/>
          </p:cNvSpPr>
          <p:nvPr/>
        </p:nvSpPr>
        <p:spPr bwMode="auto">
          <a:xfrm>
            <a:off x="7300913" y="2543175"/>
            <a:ext cx="341312" cy="298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9150" name="Line 14"/>
          <p:cNvSpPr>
            <a:spLocks noChangeShapeType="1"/>
          </p:cNvSpPr>
          <p:nvPr/>
        </p:nvSpPr>
        <p:spPr bwMode="auto">
          <a:xfrm>
            <a:off x="7413625" y="3814763"/>
            <a:ext cx="306388" cy="219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9151" name="Oval 15"/>
          <p:cNvSpPr>
            <a:spLocks noChangeArrowheads="1"/>
          </p:cNvSpPr>
          <p:nvPr/>
        </p:nvSpPr>
        <p:spPr bwMode="auto">
          <a:xfrm>
            <a:off x="6953250" y="3513138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9152" name="Line 16"/>
          <p:cNvSpPr>
            <a:spLocks noChangeShapeType="1"/>
          </p:cNvSpPr>
          <p:nvPr/>
        </p:nvSpPr>
        <p:spPr bwMode="auto">
          <a:xfrm flipH="1">
            <a:off x="7321550" y="3276600"/>
            <a:ext cx="236538" cy="25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9153" name="Text Box 17"/>
          <p:cNvSpPr txBox="1">
            <a:spLocks noChangeArrowheads="1"/>
          </p:cNvSpPr>
          <p:nvPr/>
        </p:nvSpPr>
        <p:spPr bwMode="auto">
          <a:xfrm>
            <a:off x="8185150" y="3143250"/>
            <a:ext cx="958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toDelete</a:t>
            </a:r>
          </a:p>
        </p:txBody>
      </p:sp>
      <p:sp>
        <p:nvSpPr>
          <p:cNvPr id="219154" name="Line 18"/>
          <p:cNvSpPr>
            <a:spLocks noChangeShapeType="1"/>
          </p:cNvSpPr>
          <p:nvPr/>
        </p:nvSpPr>
        <p:spPr bwMode="auto">
          <a:xfrm flipH="1">
            <a:off x="7462838" y="3392488"/>
            <a:ext cx="758825" cy="2619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9155" name="Text Box 19"/>
          <p:cNvSpPr txBox="1">
            <a:spLocks noChangeArrowheads="1"/>
          </p:cNvSpPr>
          <p:nvPr/>
        </p:nvSpPr>
        <p:spPr bwMode="auto">
          <a:xfrm>
            <a:off x="8051800" y="2268538"/>
            <a:ext cx="774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parent</a:t>
            </a:r>
          </a:p>
        </p:txBody>
      </p:sp>
      <p:sp>
        <p:nvSpPr>
          <p:cNvPr id="219156" name="Line 20"/>
          <p:cNvSpPr>
            <a:spLocks noChangeShapeType="1"/>
          </p:cNvSpPr>
          <p:nvPr/>
        </p:nvSpPr>
        <p:spPr bwMode="auto">
          <a:xfrm flipH="1">
            <a:off x="7869238" y="2620963"/>
            <a:ext cx="24765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9157" name="Text Box 21"/>
          <p:cNvSpPr txBox="1">
            <a:spLocks noChangeArrowheads="1"/>
          </p:cNvSpPr>
          <p:nvPr/>
        </p:nvSpPr>
        <p:spPr bwMode="auto">
          <a:xfrm>
            <a:off x="6921500" y="3554413"/>
            <a:ext cx="552450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30</a:t>
            </a: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9158" name="Text Box 22"/>
          <p:cNvSpPr txBox="1">
            <a:spLocks noChangeArrowheads="1"/>
          </p:cNvSpPr>
          <p:nvPr/>
        </p:nvSpPr>
        <p:spPr bwMode="auto">
          <a:xfrm>
            <a:off x="7416800" y="4743450"/>
            <a:ext cx="14335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toDeleteChild</a:t>
            </a:r>
          </a:p>
        </p:txBody>
      </p:sp>
      <p:sp>
        <p:nvSpPr>
          <p:cNvPr id="219159" name="Line 23"/>
          <p:cNvSpPr>
            <a:spLocks noChangeShapeType="1"/>
          </p:cNvSpPr>
          <p:nvPr/>
        </p:nvSpPr>
        <p:spPr bwMode="auto">
          <a:xfrm flipV="1">
            <a:off x="7932738" y="4392613"/>
            <a:ext cx="0" cy="434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Line 14"/>
          <p:cNvSpPr>
            <a:spLocks noChangeShapeType="1"/>
          </p:cNvSpPr>
          <p:nvPr/>
        </p:nvSpPr>
        <p:spPr bwMode="auto">
          <a:xfrm>
            <a:off x="6662136" y="1991224"/>
            <a:ext cx="306388" cy="219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1613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Implementing Cases 1 and 2</a:t>
            </a:r>
            <a:endParaRPr lang="en-US" altLang="en-US" sz="2400"/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private void </a:t>
            </a:r>
            <a:r>
              <a:rPr lang="en-US" altLang="en-US" sz="1600" dirty="0" err="1">
                <a:latin typeface="Lucida Console" panose="020B0609040504020204" pitchFamily="49" charset="0"/>
              </a:rPr>
              <a:t>deleteNode</a:t>
            </a:r>
            <a:r>
              <a:rPr lang="en-US" altLang="en-US" sz="1600" dirty="0">
                <a:latin typeface="Lucida Console" panose="020B0609040504020204" pitchFamily="49" charset="0"/>
              </a:rPr>
              <a:t>(Node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</a:t>
            </a:r>
            <a:r>
              <a:rPr lang="en-US" altLang="en-US" sz="1600" dirty="0">
                <a:latin typeface="Lucida Console" panose="020B0609040504020204" pitchFamily="49" charset="0"/>
              </a:rPr>
              <a:t>, Node parent)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if (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toDelete.left</a:t>
            </a:r>
            <a:r>
              <a:rPr lang="en-US" altLang="en-US" sz="1600" dirty="0">
                <a:latin typeface="Lucida Console" panose="020B0609040504020204" pitchFamily="49" charset="0"/>
              </a:rPr>
              <a:t> != null &amp;&amp;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toDelete.right</a:t>
            </a:r>
            <a:r>
              <a:rPr lang="en-US" altLang="en-US" sz="1600" dirty="0">
                <a:latin typeface="Lucida Console" panose="020B0609040504020204" pitchFamily="49" charset="0"/>
              </a:rPr>
              <a:t> != null)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...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} else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Node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toDeleteChild</a:t>
            </a:r>
            <a:r>
              <a:rPr lang="en-US" altLang="en-US" sz="16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if (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toDelete.left</a:t>
            </a:r>
            <a:r>
              <a:rPr lang="en-US" altLang="en-US" sz="1600" dirty="0">
                <a:latin typeface="Lucida Console" panose="020B0609040504020204" pitchFamily="49" charset="0"/>
              </a:rPr>
              <a:t> != null)</a:t>
            </a: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{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   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toDeleteChild</a:t>
            </a:r>
            <a:r>
              <a:rPr lang="en-US" altLang="en-US" sz="1600" dirty="0">
                <a:latin typeface="Lucida Console" panose="020B0609040504020204" pitchFamily="49" charset="0"/>
              </a:rPr>
              <a:t> =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toDelete.left</a:t>
            </a:r>
            <a:r>
              <a:rPr lang="en-US" altLang="en-US" sz="16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} else {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   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toDeleteChild</a:t>
            </a:r>
            <a:r>
              <a:rPr lang="en-US" altLang="en-US" sz="1600" dirty="0">
                <a:latin typeface="Lucida Console" panose="020B0609040504020204" pitchFamily="49" charset="0"/>
              </a:rPr>
              <a:t> =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toDelete.right</a:t>
            </a:r>
            <a:r>
              <a:rPr lang="en-US" altLang="en-US" sz="16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}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// Note: in case 1, </a:t>
            </a:r>
            <a:r>
              <a:rPr lang="en-US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toDeleteChild</a:t>
            </a:r>
            <a:endParaRPr lang="en-US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// will have a value of null.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endParaRPr lang="en-US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if (</a:t>
            </a:r>
            <a:r>
              <a:rPr lang="en-US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toDelete</a:t>
            </a: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== root) {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    root =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toDeleteChild</a:t>
            </a:r>
            <a:r>
              <a:rPr lang="en-US" altLang="en-US" sz="16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} </a:t>
            </a:r>
            <a:r>
              <a:rPr lang="en-US" altLang="en-US" sz="16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else if (</a:t>
            </a:r>
            <a:r>
              <a:rPr lang="en-US" altLang="en-US" sz="16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toDelete.key</a:t>
            </a:r>
            <a:r>
              <a:rPr lang="en-US" altLang="en-US" sz="16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&lt; </a:t>
            </a:r>
            <a:r>
              <a:rPr lang="en-US" altLang="en-US" sz="16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parent.key</a:t>
            </a:r>
            <a:r>
              <a:rPr lang="en-US" altLang="en-US" sz="16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{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    </a:t>
            </a:r>
            <a:r>
              <a:rPr lang="en-US" altLang="en-US" sz="1600" dirty="0" err="1">
                <a:latin typeface="Lucida Console" panose="020B0609040504020204" pitchFamily="49" charset="0"/>
              </a:rPr>
              <a:t>parent.left</a:t>
            </a:r>
            <a:r>
              <a:rPr lang="en-US" altLang="en-US" sz="1600" dirty="0">
                <a:latin typeface="Lucida Console" panose="020B0609040504020204" pitchFamily="49" charset="0"/>
              </a:rPr>
              <a:t> =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toDeleteChild</a:t>
            </a:r>
            <a:r>
              <a:rPr lang="en-US" altLang="en-US" sz="16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} else {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    </a:t>
            </a:r>
            <a:r>
              <a:rPr lang="en-US" altLang="en-US" sz="1600" dirty="0" err="1">
                <a:latin typeface="Lucida Console" panose="020B0609040504020204" pitchFamily="49" charset="0"/>
              </a:rPr>
              <a:t>parent.right</a:t>
            </a:r>
            <a:r>
              <a:rPr lang="en-US" altLang="en-US" sz="1600" dirty="0">
                <a:latin typeface="Lucida Console" panose="020B0609040504020204" pitchFamily="49" charset="0"/>
              </a:rPr>
              <a:t> =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toDeleteChild</a:t>
            </a:r>
            <a:r>
              <a:rPr lang="en-US" altLang="en-US" sz="16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}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}  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220164" name="Text Box 4"/>
          <p:cNvSpPr txBox="1">
            <a:spLocks noChangeArrowheads="1"/>
          </p:cNvSpPr>
          <p:nvPr/>
        </p:nvSpPr>
        <p:spPr bwMode="auto">
          <a:xfrm>
            <a:off x="6865938" y="2193925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0165" name="Oval 5"/>
          <p:cNvSpPr>
            <a:spLocks noChangeArrowheads="1"/>
          </p:cNvSpPr>
          <p:nvPr/>
        </p:nvSpPr>
        <p:spPr bwMode="auto">
          <a:xfrm>
            <a:off x="6894513" y="21510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0166" name="Text Box 6"/>
          <p:cNvSpPr txBox="1">
            <a:spLocks noChangeArrowheads="1"/>
          </p:cNvSpPr>
          <p:nvPr/>
        </p:nvSpPr>
        <p:spPr bwMode="auto">
          <a:xfrm>
            <a:off x="6440488" y="2884488"/>
            <a:ext cx="552450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0167" name="Oval 7"/>
          <p:cNvSpPr>
            <a:spLocks noChangeArrowheads="1"/>
          </p:cNvSpPr>
          <p:nvPr/>
        </p:nvSpPr>
        <p:spPr bwMode="auto">
          <a:xfrm>
            <a:off x="6481763" y="2841625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0168" name="Text Box 8"/>
          <p:cNvSpPr txBox="1">
            <a:spLocks noChangeArrowheads="1"/>
          </p:cNvSpPr>
          <p:nvPr/>
        </p:nvSpPr>
        <p:spPr bwMode="auto">
          <a:xfrm>
            <a:off x="7372350" y="2889250"/>
            <a:ext cx="554038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45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0169" name="Oval 9"/>
          <p:cNvSpPr>
            <a:spLocks noChangeArrowheads="1"/>
          </p:cNvSpPr>
          <p:nvPr/>
        </p:nvSpPr>
        <p:spPr bwMode="auto">
          <a:xfrm>
            <a:off x="7405688" y="2841625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0170" name="Text Box 10"/>
          <p:cNvSpPr txBox="1">
            <a:spLocks noChangeArrowheads="1"/>
          </p:cNvSpPr>
          <p:nvPr/>
        </p:nvSpPr>
        <p:spPr bwMode="auto">
          <a:xfrm>
            <a:off x="7659688" y="3959225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35</a:t>
            </a:r>
          </a:p>
        </p:txBody>
      </p:sp>
      <p:sp>
        <p:nvSpPr>
          <p:cNvPr id="220171" name="Oval 11"/>
          <p:cNvSpPr>
            <a:spLocks noChangeArrowheads="1"/>
          </p:cNvSpPr>
          <p:nvPr/>
        </p:nvSpPr>
        <p:spPr bwMode="auto">
          <a:xfrm>
            <a:off x="7688263" y="39163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0172" name="Line 12"/>
          <p:cNvSpPr>
            <a:spLocks noChangeShapeType="1"/>
          </p:cNvSpPr>
          <p:nvPr/>
        </p:nvSpPr>
        <p:spPr bwMode="auto">
          <a:xfrm flipH="1">
            <a:off x="6723063" y="2549525"/>
            <a:ext cx="265112" cy="296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0173" name="Line 13"/>
          <p:cNvSpPr>
            <a:spLocks noChangeShapeType="1"/>
          </p:cNvSpPr>
          <p:nvPr/>
        </p:nvSpPr>
        <p:spPr bwMode="auto">
          <a:xfrm>
            <a:off x="7300913" y="2543175"/>
            <a:ext cx="341312" cy="298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0174" name="Line 14"/>
          <p:cNvSpPr>
            <a:spLocks noChangeShapeType="1"/>
          </p:cNvSpPr>
          <p:nvPr/>
        </p:nvSpPr>
        <p:spPr bwMode="auto">
          <a:xfrm>
            <a:off x="7413625" y="3814763"/>
            <a:ext cx="306388" cy="219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0175" name="Oval 15"/>
          <p:cNvSpPr>
            <a:spLocks noChangeArrowheads="1"/>
          </p:cNvSpPr>
          <p:nvPr/>
        </p:nvSpPr>
        <p:spPr bwMode="auto">
          <a:xfrm>
            <a:off x="6953250" y="3513138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0176" name="Line 16"/>
          <p:cNvSpPr>
            <a:spLocks noChangeShapeType="1"/>
          </p:cNvSpPr>
          <p:nvPr/>
        </p:nvSpPr>
        <p:spPr bwMode="auto">
          <a:xfrm flipH="1">
            <a:off x="7321550" y="3276600"/>
            <a:ext cx="236538" cy="25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0177" name="Text Box 17"/>
          <p:cNvSpPr txBox="1">
            <a:spLocks noChangeArrowheads="1"/>
          </p:cNvSpPr>
          <p:nvPr/>
        </p:nvSpPr>
        <p:spPr bwMode="auto">
          <a:xfrm>
            <a:off x="8185150" y="3143250"/>
            <a:ext cx="958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toDelete</a:t>
            </a:r>
          </a:p>
        </p:txBody>
      </p:sp>
      <p:sp>
        <p:nvSpPr>
          <p:cNvPr id="220178" name="Line 18"/>
          <p:cNvSpPr>
            <a:spLocks noChangeShapeType="1"/>
          </p:cNvSpPr>
          <p:nvPr/>
        </p:nvSpPr>
        <p:spPr bwMode="auto">
          <a:xfrm flipH="1">
            <a:off x="7462838" y="3392488"/>
            <a:ext cx="758825" cy="2619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0179" name="Text Box 19"/>
          <p:cNvSpPr txBox="1">
            <a:spLocks noChangeArrowheads="1"/>
          </p:cNvSpPr>
          <p:nvPr/>
        </p:nvSpPr>
        <p:spPr bwMode="auto">
          <a:xfrm>
            <a:off x="8051800" y="2268538"/>
            <a:ext cx="774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parent</a:t>
            </a:r>
          </a:p>
        </p:txBody>
      </p:sp>
      <p:sp>
        <p:nvSpPr>
          <p:cNvPr id="220180" name="Line 20"/>
          <p:cNvSpPr>
            <a:spLocks noChangeShapeType="1"/>
          </p:cNvSpPr>
          <p:nvPr/>
        </p:nvSpPr>
        <p:spPr bwMode="auto">
          <a:xfrm flipH="1">
            <a:off x="7869238" y="2620963"/>
            <a:ext cx="24765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0181" name="Text Box 21"/>
          <p:cNvSpPr txBox="1">
            <a:spLocks noChangeArrowheads="1"/>
          </p:cNvSpPr>
          <p:nvPr/>
        </p:nvSpPr>
        <p:spPr bwMode="auto">
          <a:xfrm>
            <a:off x="6921500" y="3554413"/>
            <a:ext cx="552450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30</a:t>
            </a: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0182" name="Text Box 22"/>
          <p:cNvSpPr txBox="1">
            <a:spLocks noChangeArrowheads="1"/>
          </p:cNvSpPr>
          <p:nvPr/>
        </p:nvSpPr>
        <p:spPr bwMode="auto">
          <a:xfrm>
            <a:off x="7416800" y="4743450"/>
            <a:ext cx="14335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toDeleteChild</a:t>
            </a:r>
          </a:p>
        </p:txBody>
      </p:sp>
      <p:sp>
        <p:nvSpPr>
          <p:cNvPr id="220183" name="Line 23"/>
          <p:cNvSpPr>
            <a:spLocks noChangeShapeType="1"/>
          </p:cNvSpPr>
          <p:nvPr/>
        </p:nvSpPr>
        <p:spPr bwMode="auto">
          <a:xfrm flipV="1">
            <a:off x="7932738" y="4392613"/>
            <a:ext cx="0" cy="434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Line 14"/>
          <p:cNvSpPr>
            <a:spLocks noChangeShapeType="1"/>
          </p:cNvSpPr>
          <p:nvPr/>
        </p:nvSpPr>
        <p:spPr bwMode="auto">
          <a:xfrm>
            <a:off x="6662136" y="1991224"/>
            <a:ext cx="306388" cy="219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9635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Implementing Cases 1 and 2</a:t>
            </a:r>
            <a:endParaRPr lang="en-US" altLang="en-US" sz="2400"/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private void </a:t>
            </a:r>
            <a:r>
              <a:rPr lang="en-US" altLang="en-US" sz="1600" dirty="0" err="1">
                <a:latin typeface="Lucida Console" panose="020B0609040504020204" pitchFamily="49" charset="0"/>
              </a:rPr>
              <a:t>deleteNode</a:t>
            </a:r>
            <a:r>
              <a:rPr lang="en-US" altLang="en-US" sz="1600" dirty="0">
                <a:latin typeface="Lucida Console" panose="020B0609040504020204" pitchFamily="49" charset="0"/>
              </a:rPr>
              <a:t>(Node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</a:t>
            </a:r>
            <a:r>
              <a:rPr lang="en-US" altLang="en-US" sz="1600" dirty="0">
                <a:latin typeface="Lucida Console" panose="020B0609040504020204" pitchFamily="49" charset="0"/>
              </a:rPr>
              <a:t>, Node parent)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if (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toDelete.left</a:t>
            </a:r>
            <a:r>
              <a:rPr lang="en-US" altLang="en-US" sz="1600" dirty="0">
                <a:latin typeface="Lucida Console" panose="020B0609040504020204" pitchFamily="49" charset="0"/>
              </a:rPr>
              <a:t> != null &amp;&amp;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toDelete.right</a:t>
            </a:r>
            <a:r>
              <a:rPr lang="en-US" altLang="en-US" sz="1600" dirty="0">
                <a:latin typeface="Lucida Console" panose="020B0609040504020204" pitchFamily="49" charset="0"/>
              </a:rPr>
              <a:t> != null)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...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} else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Node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toDeleteChild</a:t>
            </a:r>
            <a:r>
              <a:rPr lang="en-US" altLang="en-US" sz="16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if (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toDelete.left</a:t>
            </a:r>
            <a:r>
              <a:rPr lang="en-US" altLang="en-US" sz="1600" dirty="0">
                <a:latin typeface="Lucida Console" panose="020B0609040504020204" pitchFamily="49" charset="0"/>
              </a:rPr>
              <a:t> != null)</a:t>
            </a: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{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   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toDeleteChild</a:t>
            </a:r>
            <a:r>
              <a:rPr lang="en-US" altLang="en-US" sz="1600" dirty="0">
                <a:latin typeface="Lucida Console" panose="020B0609040504020204" pitchFamily="49" charset="0"/>
              </a:rPr>
              <a:t> =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toDelete.left</a:t>
            </a:r>
            <a:r>
              <a:rPr lang="en-US" altLang="en-US" sz="16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} else {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   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toDeleteChild</a:t>
            </a:r>
            <a:r>
              <a:rPr lang="en-US" altLang="en-US" sz="1600" dirty="0">
                <a:latin typeface="Lucida Console" panose="020B0609040504020204" pitchFamily="49" charset="0"/>
              </a:rPr>
              <a:t> =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toDelete.right</a:t>
            </a:r>
            <a:r>
              <a:rPr lang="en-US" altLang="en-US" sz="16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}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// Note: in case 1, </a:t>
            </a:r>
            <a:r>
              <a:rPr lang="en-US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toDeleteChild</a:t>
            </a:r>
            <a:endParaRPr lang="en-US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// will have a value of null.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endParaRPr lang="en-US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if (</a:t>
            </a:r>
            <a:r>
              <a:rPr lang="en-US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toDelete</a:t>
            </a: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== root) {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    root =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toDeleteChild</a:t>
            </a:r>
            <a:r>
              <a:rPr lang="en-US" altLang="en-US" sz="16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} </a:t>
            </a: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else if (</a:t>
            </a:r>
            <a:r>
              <a:rPr lang="en-US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toDelete.key</a:t>
            </a: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&lt; </a:t>
            </a:r>
            <a:r>
              <a:rPr lang="en-US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parent.key</a:t>
            </a: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) {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    </a:t>
            </a:r>
            <a:r>
              <a:rPr lang="en-US" altLang="en-US" sz="16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parent.left</a:t>
            </a:r>
            <a:r>
              <a:rPr lang="en-US" altLang="en-US" sz="16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= </a:t>
            </a:r>
            <a:r>
              <a:rPr lang="en-US" altLang="en-US" sz="16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toDeleteChild</a:t>
            </a:r>
            <a:r>
              <a:rPr lang="en-US" altLang="en-US" sz="16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} else {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    </a:t>
            </a:r>
            <a:r>
              <a:rPr lang="en-US" altLang="en-US" sz="1600" dirty="0" err="1">
                <a:latin typeface="Lucida Console" panose="020B0609040504020204" pitchFamily="49" charset="0"/>
              </a:rPr>
              <a:t>parent.right</a:t>
            </a:r>
            <a:r>
              <a:rPr lang="en-US" altLang="en-US" sz="1600" dirty="0">
                <a:latin typeface="Lucida Console" panose="020B0609040504020204" pitchFamily="49" charset="0"/>
              </a:rPr>
              <a:t> = </a:t>
            </a:r>
            <a:r>
              <a:rPr lang="en-US" altLang="en-US" sz="1600" dirty="0" err="1">
                <a:latin typeface="Lucida Console" panose="020B0609040504020204" pitchFamily="49" charset="0"/>
              </a:rPr>
              <a:t>toDeleteChild</a:t>
            </a:r>
            <a:r>
              <a:rPr lang="en-US" altLang="en-US" sz="16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    }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   }  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221188" name="Text Box 4"/>
          <p:cNvSpPr txBox="1">
            <a:spLocks noChangeArrowheads="1"/>
          </p:cNvSpPr>
          <p:nvPr/>
        </p:nvSpPr>
        <p:spPr bwMode="auto">
          <a:xfrm>
            <a:off x="6865938" y="2193925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1189" name="Oval 5"/>
          <p:cNvSpPr>
            <a:spLocks noChangeArrowheads="1"/>
          </p:cNvSpPr>
          <p:nvPr/>
        </p:nvSpPr>
        <p:spPr bwMode="auto">
          <a:xfrm>
            <a:off x="6894513" y="21510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1190" name="Text Box 6"/>
          <p:cNvSpPr txBox="1">
            <a:spLocks noChangeArrowheads="1"/>
          </p:cNvSpPr>
          <p:nvPr/>
        </p:nvSpPr>
        <p:spPr bwMode="auto">
          <a:xfrm>
            <a:off x="6440488" y="2884488"/>
            <a:ext cx="552450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1191" name="Oval 7"/>
          <p:cNvSpPr>
            <a:spLocks noChangeArrowheads="1"/>
          </p:cNvSpPr>
          <p:nvPr/>
        </p:nvSpPr>
        <p:spPr bwMode="auto">
          <a:xfrm>
            <a:off x="6481763" y="2841625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1192" name="Text Box 8"/>
          <p:cNvSpPr txBox="1">
            <a:spLocks noChangeArrowheads="1"/>
          </p:cNvSpPr>
          <p:nvPr/>
        </p:nvSpPr>
        <p:spPr bwMode="auto">
          <a:xfrm>
            <a:off x="7372350" y="2889250"/>
            <a:ext cx="554038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45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1193" name="Oval 9"/>
          <p:cNvSpPr>
            <a:spLocks noChangeArrowheads="1"/>
          </p:cNvSpPr>
          <p:nvPr/>
        </p:nvSpPr>
        <p:spPr bwMode="auto">
          <a:xfrm>
            <a:off x="7405688" y="2841625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1194" name="Text Box 10"/>
          <p:cNvSpPr txBox="1">
            <a:spLocks noChangeArrowheads="1"/>
          </p:cNvSpPr>
          <p:nvPr/>
        </p:nvSpPr>
        <p:spPr bwMode="auto">
          <a:xfrm>
            <a:off x="7659688" y="3959225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35</a:t>
            </a:r>
          </a:p>
        </p:txBody>
      </p:sp>
      <p:sp>
        <p:nvSpPr>
          <p:cNvPr id="221195" name="Oval 11"/>
          <p:cNvSpPr>
            <a:spLocks noChangeArrowheads="1"/>
          </p:cNvSpPr>
          <p:nvPr/>
        </p:nvSpPr>
        <p:spPr bwMode="auto">
          <a:xfrm>
            <a:off x="7688263" y="39163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1196" name="Line 12"/>
          <p:cNvSpPr>
            <a:spLocks noChangeShapeType="1"/>
          </p:cNvSpPr>
          <p:nvPr/>
        </p:nvSpPr>
        <p:spPr bwMode="auto">
          <a:xfrm flipH="1">
            <a:off x="6723063" y="2549525"/>
            <a:ext cx="265112" cy="296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1197" name="Line 13"/>
          <p:cNvSpPr>
            <a:spLocks noChangeShapeType="1"/>
          </p:cNvSpPr>
          <p:nvPr/>
        </p:nvSpPr>
        <p:spPr bwMode="auto">
          <a:xfrm>
            <a:off x="7300913" y="2543175"/>
            <a:ext cx="341312" cy="298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1198" name="Line 14"/>
          <p:cNvSpPr>
            <a:spLocks noChangeShapeType="1"/>
          </p:cNvSpPr>
          <p:nvPr/>
        </p:nvSpPr>
        <p:spPr bwMode="auto">
          <a:xfrm>
            <a:off x="7413625" y="3814763"/>
            <a:ext cx="306388" cy="219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1199" name="Oval 15"/>
          <p:cNvSpPr>
            <a:spLocks noChangeArrowheads="1"/>
          </p:cNvSpPr>
          <p:nvPr/>
        </p:nvSpPr>
        <p:spPr bwMode="auto">
          <a:xfrm>
            <a:off x="6953250" y="3513138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1200" name="Line 16"/>
          <p:cNvSpPr>
            <a:spLocks noChangeShapeType="1"/>
          </p:cNvSpPr>
          <p:nvPr/>
        </p:nvSpPr>
        <p:spPr bwMode="auto">
          <a:xfrm flipH="1">
            <a:off x="7321550" y="3276600"/>
            <a:ext cx="236538" cy="25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1201" name="Text Box 17"/>
          <p:cNvSpPr txBox="1">
            <a:spLocks noChangeArrowheads="1"/>
          </p:cNvSpPr>
          <p:nvPr/>
        </p:nvSpPr>
        <p:spPr bwMode="auto">
          <a:xfrm>
            <a:off x="8185150" y="3143250"/>
            <a:ext cx="958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toDelete</a:t>
            </a:r>
          </a:p>
        </p:txBody>
      </p:sp>
      <p:sp>
        <p:nvSpPr>
          <p:cNvPr id="221202" name="Line 18"/>
          <p:cNvSpPr>
            <a:spLocks noChangeShapeType="1"/>
          </p:cNvSpPr>
          <p:nvPr/>
        </p:nvSpPr>
        <p:spPr bwMode="auto">
          <a:xfrm flipH="1">
            <a:off x="7462838" y="3392488"/>
            <a:ext cx="758825" cy="2619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1203" name="Text Box 19"/>
          <p:cNvSpPr txBox="1">
            <a:spLocks noChangeArrowheads="1"/>
          </p:cNvSpPr>
          <p:nvPr/>
        </p:nvSpPr>
        <p:spPr bwMode="auto">
          <a:xfrm>
            <a:off x="8051800" y="2268538"/>
            <a:ext cx="774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parent</a:t>
            </a:r>
          </a:p>
        </p:txBody>
      </p:sp>
      <p:sp>
        <p:nvSpPr>
          <p:cNvPr id="221204" name="Line 20"/>
          <p:cNvSpPr>
            <a:spLocks noChangeShapeType="1"/>
          </p:cNvSpPr>
          <p:nvPr/>
        </p:nvSpPr>
        <p:spPr bwMode="auto">
          <a:xfrm flipH="1">
            <a:off x="7869238" y="2620963"/>
            <a:ext cx="24765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1205" name="Text Box 21"/>
          <p:cNvSpPr txBox="1">
            <a:spLocks noChangeArrowheads="1"/>
          </p:cNvSpPr>
          <p:nvPr/>
        </p:nvSpPr>
        <p:spPr bwMode="auto">
          <a:xfrm>
            <a:off x="6921500" y="3554413"/>
            <a:ext cx="552450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30</a:t>
            </a: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1206" name="Text Box 22"/>
          <p:cNvSpPr txBox="1">
            <a:spLocks noChangeArrowheads="1"/>
          </p:cNvSpPr>
          <p:nvPr/>
        </p:nvSpPr>
        <p:spPr bwMode="auto">
          <a:xfrm>
            <a:off x="7416800" y="4743450"/>
            <a:ext cx="14335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toDeleteChild</a:t>
            </a:r>
          </a:p>
        </p:txBody>
      </p:sp>
      <p:sp>
        <p:nvSpPr>
          <p:cNvPr id="221207" name="Line 23"/>
          <p:cNvSpPr>
            <a:spLocks noChangeShapeType="1"/>
          </p:cNvSpPr>
          <p:nvPr/>
        </p:nvSpPr>
        <p:spPr bwMode="auto">
          <a:xfrm flipV="1">
            <a:off x="7932738" y="4392613"/>
            <a:ext cx="0" cy="434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1208" name="Text Box 24"/>
          <p:cNvSpPr txBox="1">
            <a:spLocks noChangeArrowheads="1"/>
          </p:cNvSpPr>
          <p:nvPr/>
        </p:nvSpPr>
        <p:spPr bwMode="auto">
          <a:xfrm rot="-1927333">
            <a:off x="7258050" y="3148013"/>
            <a:ext cx="323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x</a:t>
            </a:r>
          </a:p>
        </p:txBody>
      </p:sp>
      <p:sp>
        <p:nvSpPr>
          <p:cNvPr id="221209" name="Line 25"/>
          <p:cNvSpPr>
            <a:spLocks noChangeShapeType="1"/>
          </p:cNvSpPr>
          <p:nvPr/>
        </p:nvSpPr>
        <p:spPr bwMode="auto">
          <a:xfrm>
            <a:off x="7597775" y="3287713"/>
            <a:ext cx="165100" cy="7000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" name="Line 14"/>
          <p:cNvSpPr>
            <a:spLocks noChangeShapeType="1"/>
          </p:cNvSpPr>
          <p:nvPr/>
        </p:nvSpPr>
        <p:spPr bwMode="auto">
          <a:xfrm>
            <a:off x="6662136" y="1991224"/>
            <a:ext cx="306388" cy="219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78718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382000" cy="5614988"/>
          </a:xfrm>
        </p:spPr>
        <p:txBody>
          <a:bodyPr/>
          <a:lstStyle/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There is exactly one </a:t>
            </a:r>
            <a:r>
              <a:rPr lang="en-US" altLang="en-US" i="1"/>
              <a:t>path</a:t>
            </a:r>
            <a:r>
              <a:rPr lang="en-US" altLang="en-US"/>
              <a:t> (one sequence of edges) connecting each node to the root.</a:t>
            </a:r>
          </a:p>
          <a:p>
            <a:pPr>
              <a:spcBef>
                <a:spcPts val="2400"/>
              </a:spcBef>
            </a:pPr>
            <a:r>
              <a:rPr lang="en-US" altLang="en-US" i="1"/>
              <a:t>depth</a:t>
            </a:r>
            <a:r>
              <a:rPr lang="en-US" altLang="en-US"/>
              <a:t> of a node = # of edges on the path from it to the root</a:t>
            </a:r>
          </a:p>
        </p:txBody>
      </p:sp>
      <p:sp>
        <p:nvSpPr>
          <p:cNvPr id="26627" name="Oval 3"/>
          <p:cNvSpPr>
            <a:spLocks noChangeArrowheads="1"/>
          </p:cNvSpPr>
          <p:nvPr/>
        </p:nvSpPr>
        <p:spPr bwMode="auto">
          <a:xfrm>
            <a:off x="4414838" y="1160463"/>
            <a:ext cx="209550" cy="209550"/>
          </a:xfrm>
          <a:prstGeom prst="ellipse">
            <a:avLst/>
          </a:prstGeom>
          <a:solidFill>
            <a:srgbClr val="FF0000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628" name="Oval 4"/>
          <p:cNvSpPr>
            <a:spLocks noChangeArrowheads="1"/>
          </p:cNvSpPr>
          <p:nvPr/>
        </p:nvSpPr>
        <p:spPr bwMode="auto">
          <a:xfrm>
            <a:off x="2655888" y="1817688"/>
            <a:ext cx="209550" cy="20955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629" name="Oval 5"/>
          <p:cNvSpPr>
            <a:spLocks noChangeArrowheads="1"/>
          </p:cNvSpPr>
          <p:nvPr/>
        </p:nvSpPr>
        <p:spPr bwMode="auto">
          <a:xfrm>
            <a:off x="3551238" y="1817688"/>
            <a:ext cx="209550" cy="20955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630" name="Oval 6"/>
          <p:cNvSpPr>
            <a:spLocks noChangeArrowheads="1"/>
          </p:cNvSpPr>
          <p:nvPr/>
        </p:nvSpPr>
        <p:spPr bwMode="auto">
          <a:xfrm>
            <a:off x="4408488" y="1817688"/>
            <a:ext cx="209550" cy="20955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631" name="Oval 7"/>
          <p:cNvSpPr>
            <a:spLocks noChangeArrowheads="1"/>
          </p:cNvSpPr>
          <p:nvPr/>
        </p:nvSpPr>
        <p:spPr bwMode="auto">
          <a:xfrm>
            <a:off x="5322888" y="1817688"/>
            <a:ext cx="209550" cy="20955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632" name="Oval 8"/>
          <p:cNvSpPr>
            <a:spLocks noChangeArrowheads="1"/>
          </p:cNvSpPr>
          <p:nvPr/>
        </p:nvSpPr>
        <p:spPr bwMode="auto">
          <a:xfrm>
            <a:off x="6203950" y="1812925"/>
            <a:ext cx="209550" cy="20955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633" name="Oval 9"/>
          <p:cNvSpPr>
            <a:spLocks noChangeArrowheads="1"/>
          </p:cNvSpPr>
          <p:nvPr/>
        </p:nvSpPr>
        <p:spPr bwMode="auto">
          <a:xfrm>
            <a:off x="2987675" y="2538413"/>
            <a:ext cx="209550" cy="20955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634" name="Oval 10"/>
          <p:cNvSpPr>
            <a:spLocks noChangeArrowheads="1"/>
          </p:cNvSpPr>
          <p:nvPr/>
        </p:nvSpPr>
        <p:spPr bwMode="auto">
          <a:xfrm>
            <a:off x="3559175" y="2554288"/>
            <a:ext cx="209550" cy="20955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635" name="Oval 11"/>
          <p:cNvSpPr>
            <a:spLocks noChangeArrowheads="1"/>
          </p:cNvSpPr>
          <p:nvPr/>
        </p:nvSpPr>
        <p:spPr bwMode="auto">
          <a:xfrm>
            <a:off x="5033963" y="2554288"/>
            <a:ext cx="209550" cy="20955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636" name="Oval 12"/>
          <p:cNvSpPr>
            <a:spLocks noChangeArrowheads="1"/>
          </p:cNvSpPr>
          <p:nvPr/>
        </p:nvSpPr>
        <p:spPr bwMode="auto">
          <a:xfrm>
            <a:off x="5429250" y="2549525"/>
            <a:ext cx="209550" cy="20955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637" name="Oval 13"/>
          <p:cNvSpPr>
            <a:spLocks noChangeArrowheads="1"/>
          </p:cNvSpPr>
          <p:nvPr/>
        </p:nvSpPr>
        <p:spPr bwMode="auto">
          <a:xfrm>
            <a:off x="5810250" y="2544763"/>
            <a:ext cx="209550" cy="20955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638" name="Line 14"/>
          <p:cNvSpPr>
            <a:spLocks noChangeShapeType="1"/>
          </p:cNvSpPr>
          <p:nvPr/>
        </p:nvSpPr>
        <p:spPr bwMode="auto">
          <a:xfrm flipH="1">
            <a:off x="3730625" y="1333500"/>
            <a:ext cx="69850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639" name="Line 15"/>
          <p:cNvSpPr>
            <a:spLocks noChangeShapeType="1"/>
          </p:cNvSpPr>
          <p:nvPr/>
        </p:nvSpPr>
        <p:spPr bwMode="auto">
          <a:xfrm>
            <a:off x="4518025" y="1371600"/>
            <a:ext cx="0" cy="444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640" name="Line 16"/>
          <p:cNvSpPr>
            <a:spLocks noChangeShapeType="1"/>
          </p:cNvSpPr>
          <p:nvPr/>
        </p:nvSpPr>
        <p:spPr bwMode="auto">
          <a:xfrm>
            <a:off x="4606925" y="1308100"/>
            <a:ext cx="76835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641" name="Line 17"/>
          <p:cNvSpPr>
            <a:spLocks noChangeShapeType="1"/>
          </p:cNvSpPr>
          <p:nvPr/>
        </p:nvSpPr>
        <p:spPr bwMode="auto">
          <a:xfrm>
            <a:off x="4625975" y="1263650"/>
            <a:ext cx="1631950" cy="558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>
            <a:off x="2835275" y="2000250"/>
            <a:ext cx="254000" cy="546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643" name="Line 19"/>
          <p:cNvSpPr>
            <a:spLocks noChangeShapeType="1"/>
          </p:cNvSpPr>
          <p:nvPr/>
        </p:nvSpPr>
        <p:spPr bwMode="auto">
          <a:xfrm>
            <a:off x="3660775" y="2025650"/>
            <a:ext cx="0" cy="527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644" name="Line 20"/>
          <p:cNvSpPr>
            <a:spLocks noChangeShapeType="1"/>
          </p:cNvSpPr>
          <p:nvPr/>
        </p:nvSpPr>
        <p:spPr bwMode="auto">
          <a:xfrm flipH="1">
            <a:off x="5172075" y="2012950"/>
            <a:ext cx="203200" cy="552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645" name="Line 21"/>
          <p:cNvSpPr>
            <a:spLocks noChangeShapeType="1"/>
          </p:cNvSpPr>
          <p:nvPr/>
        </p:nvSpPr>
        <p:spPr bwMode="auto">
          <a:xfrm>
            <a:off x="5457825" y="2019300"/>
            <a:ext cx="635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646" name="Line 22"/>
          <p:cNvSpPr>
            <a:spLocks noChangeShapeType="1"/>
          </p:cNvSpPr>
          <p:nvPr/>
        </p:nvSpPr>
        <p:spPr bwMode="auto">
          <a:xfrm>
            <a:off x="5514975" y="1981200"/>
            <a:ext cx="387350" cy="565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647" name="Text Box 23"/>
          <p:cNvSpPr txBox="1">
            <a:spLocks noChangeArrowheads="1"/>
          </p:cNvSpPr>
          <p:nvPr/>
        </p:nvSpPr>
        <p:spPr bwMode="auto">
          <a:xfrm>
            <a:off x="4233863" y="835025"/>
            <a:ext cx="577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t>root</a:t>
            </a:r>
          </a:p>
        </p:txBody>
      </p:sp>
      <p:sp>
        <p:nvSpPr>
          <p:cNvPr id="26648" name="Oval 24"/>
          <p:cNvSpPr>
            <a:spLocks noChangeArrowheads="1"/>
          </p:cNvSpPr>
          <p:nvPr/>
        </p:nvSpPr>
        <p:spPr bwMode="auto">
          <a:xfrm>
            <a:off x="2252663" y="2538413"/>
            <a:ext cx="209550" cy="209550"/>
          </a:xfrm>
          <a:prstGeom prst="ellipse">
            <a:avLst/>
          </a:prstGeom>
          <a:solidFill>
            <a:schemeClr val="hlink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649" name="Rectangle 25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 dirty="0"/>
              <a:t>Recall: Path, Depth, Level, and Height</a:t>
            </a:r>
          </a:p>
        </p:txBody>
      </p:sp>
      <p:sp>
        <p:nvSpPr>
          <p:cNvPr id="26650" name="Text Box 26"/>
          <p:cNvSpPr txBox="1">
            <a:spLocks noChangeArrowheads="1"/>
          </p:cNvSpPr>
          <p:nvPr/>
        </p:nvSpPr>
        <p:spPr bwMode="auto">
          <a:xfrm>
            <a:off x="250825" y="2466975"/>
            <a:ext cx="11430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t>depth = 2</a:t>
            </a:r>
          </a:p>
        </p:txBody>
      </p:sp>
      <p:sp>
        <p:nvSpPr>
          <p:cNvPr id="26651" name="Line 27"/>
          <p:cNvSpPr>
            <a:spLocks noChangeShapeType="1"/>
          </p:cNvSpPr>
          <p:nvPr/>
        </p:nvSpPr>
        <p:spPr bwMode="auto">
          <a:xfrm>
            <a:off x="1365250" y="2644775"/>
            <a:ext cx="825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652" name="Line 29"/>
          <p:cNvSpPr>
            <a:spLocks noChangeShapeType="1"/>
          </p:cNvSpPr>
          <p:nvPr/>
        </p:nvSpPr>
        <p:spPr bwMode="auto">
          <a:xfrm flipH="1">
            <a:off x="2835275" y="1300163"/>
            <a:ext cx="1573213" cy="558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653" name="Line 30"/>
          <p:cNvSpPr>
            <a:spLocks noChangeShapeType="1"/>
          </p:cNvSpPr>
          <p:nvPr/>
        </p:nvSpPr>
        <p:spPr bwMode="auto">
          <a:xfrm flipH="1">
            <a:off x="2366963" y="1968500"/>
            <a:ext cx="296862" cy="5778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479137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 dirty="0"/>
              <a:t>Recall: Path, Depth, Level, and Height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382000" cy="5614988"/>
          </a:xfrm>
        </p:spPr>
        <p:txBody>
          <a:bodyPr/>
          <a:lstStyle/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There is exactly one </a:t>
            </a:r>
            <a:r>
              <a:rPr lang="en-US" altLang="en-US" i="1"/>
              <a:t>path</a:t>
            </a:r>
            <a:r>
              <a:rPr lang="en-US" altLang="en-US"/>
              <a:t> (one sequence of edges) connecting each node to the root.</a:t>
            </a:r>
          </a:p>
          <a:p>
            <a:pPr>
              <a:spcBef>
                <a:spcPts val="2400"/>
              </a:spcBef>
            </a:pPr>
            <a:r>
              <a:rPr lang="en-US" altLang="en-US" i="1"/>
              <a:t>depth</a:t>
            </a:r>
            <a:r>
              <a:rPr lang="en-US" altLang="en-US"/>
              <a:t> of a node = # of edges on the path from it to the root</a:t>
            </a:r>
          </a:p>
          <a:p>
            <a:pPr>
              <a:spcBef>
                <a:spcPts val="2400"/>
              </a:spcBef>
            </a:pPr>
            <a:r>
              <a:rPr lang="en-US" altLang="en-US"/>
              <a:t>Nodes with the same depth form a </a:t>
            </a:r>
            <a:r>
              <a:rPr lang="en-US" altLang="en-US" i="1"/>
              <a:t>level</a:t>
            </a:r>
            <a:r>
              <a:rPr lang="en-US" altLang="en-US"/>
              <a:t> of the tree.</a:t>
            </a:r>
          </a:p>
          <a:p>
            <a:endParaRPr lang="en-US" altLang="en-US"/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250825" y="2466975"/>
            <a:ext cx="11430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t>depth = 2</a:t>
            </a:r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>
            <a:off x="1365250" y="2644775"/>
            <a:ext cx="825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654" name="Oval 6"/>
          <p:cNvSpPr>
            <a:spLocks noChangeArrowheads="1"/>
          </p:cNvSpPr>
          <p:nvPr/>
        </p:nvSpPr>
        <p:spPr bwMode="auto">
          <a:xfrm>
            <a:off x="4414838" y="1160463"/>
            <a:ext cx="209550" cy="209550"/>
          </a:xfrm>
          <a:prstGeom prst="ellipse">
            <a:avLst/>
          </a:prstGeom>
          <a:solidFill>
            <a:srgbClr val="FF0000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655" name="Oval 7"/>
          <p:cNvSpPr>
            <a:spLocks noChangeArrowheads="1"/>
          </p:cNvSpPr>
          <p:nvPr/>
        </p:nvSpPr>
        <p:spPr bwMode="auto">
          <a:xfrm>
            <a:off x="2655888" y="1817688"/>
            <a:ext cx="209550" cy="209550"/>
          </a:xfrm>
          <a:prstGeom prst="ellipse">
            <a:avLst/>
          </a:prstGeom>
          <a:solidFill>
            <a:schemeClr val="accent2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656" name="Oval 8"/>
          <p:cNvSpPr>
            <a:spLocks noChangeArrowheads="1"/>
          </p:cNvSpPr>
          <p:nvPr/>
        </p:nvSpPr>
        <p:spPr bwMode="auto">
          <a:xfrm>
            <a:off x="3551238" y="1817688"/>
            <a:ext cx="209550" cy="209550"/>
          </a:xfrm>
          <a:prstGeom prst="ellipse">
            <a:avLst/>
          </a:prstGeom>
          <a:solidFill>
            <a:schemeClr val="accent2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657" name="Oval 9"/>
          <p:cNvSpPr>
            <a:spLocks noChangeArrowheads="1"/>
          </p:cNvSpPr>
          <p:nvPr/>
        </p:nvSpPr>
        <p:spPr bwMode="auto">
          <a:xfrm>
            <a:off x="4408488" y="1817688"/>
            <a:ext cx="209550" cy="209550"/>
          </a:xfrm>
          <a:prstGeom prst="ellipse">
            <a:avLst/>
          </a:prstGeom>
          <a:solidFill>
            <a:schemeClr val="accent2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658" name="Oval 10"/>
          <p:cNvSpPr>
            <a:spLocks noChangeArrowheads="1"/>
          </p:cNvSpPr>
          <p:nvPr/>
        </p:nvSpPr>
        <p:spPr bwMode="auto">
          <a:xfrm>
            <a:off x="5322888" y="1817688"/>
            <a:ext cx="209550" cy="209550"/>
          </a:xfrm>
          <a:prstGeom prst="ellipse">
            <a:avLst/>
          </a:prstGeom>
          <a:solidFill>
            <a:schemeClr val="accent2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659" name="Oval 11"/>
          <p:cNvSpPr>
            <a:spLocks noChangeArrowheads="1"/>
          </p:cNvSpPr>
          <p:nvPr/>
        </p:nvSpPr>
        <p:spPr bwMode="auto">
          <a:xfrm>
            <a:off x="6203950" y="1812925"/>
            <a:ext cx="209550" cy="209550"/>
          </a:xfrm>
          <a:prstGeom prst="ellipse">
            <a:avLst/>
          </a:prstGeom>
          <a:solidFill>
            <a:schemeClr val="accent2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660" name="Oval 12"/>
          <p:cNvSpPr>
            <a:spLocks noChangeArrowheads="1"/>
          </p:cNvSpPr>
          <p:nvPr/>
        </p:nvSpPr>
        <p:spPr bwMode="auto">
          <a:xfrm>
            <a:off x="2987675" y="2538413"/>
            <a:ext cx="209550" cy="209550"/>
          </a:xfrm>
          <a:prstGeom prst="ellipse">
            <a:avLst/>
          </a:prstGeom>
          <a:solidFill>
            <a:schemeClr val="hlink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661" name="Oval 13"/>
          <p:cNvSpPr>
            <a:spLocks noChangeArrowheads="1"/>
          </p:cNvSpPr>
          <p:nvPr/>
        </p:nvSpPr>
        <p:spPr bwMode="auto">
          <a:xfrm>
            <a:off x="3559175" y="2554288"/>
            <a:ext cx="209550" cy="209550"/>
          </a:xfrm>
          <a:prstGeom prst="ellipse">
            <a:avLst/>
          </a:prstGeom>
          <a:solidFill>
            <a:schemeClr val="hlink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662" name="Oval 14"/>
          <p:cNvSpPr>
            <a:spLocks noChangeArrowheads="1"/>
          </p:cNvSpPr>
          <p:nvPr/>
        </p:nvSpPr>
        <p:spPr bwMode="auto">
          <a:xfrm>
            <a:off x="5033963" y="2554288"/>
            <a:ext cx="209550" cy="209550"/>
          </a:xfrm>
          <a:prstGeom prst="ellipse">
            <a:avLst/>
          </a:prstGeom>
          <a:solidFill>
            <a:schemeClr val="hlink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663" name="Oval 15"/>
          <p:cNvSpPr>
            <a:spLocks noChangeArrowheads="1"/>
          </p:cNvSpPr>
          <p:nvPr/>
        </p:nvSpPr>
        <p:spPr bwMode="auto">
          <a:xfrm>
            <a:off x="5429250" y="2549525"/>
            <a:ext cx="209550" cy="209550"/>
          </a:xfrm>
          <a:prstGeom prst="ellipse">
            <a:avLst/>
          </a:prstGeom>
          <a:solidFill>
            <a:schemeClr val="hlink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664" name="Oval 16"/>
          <p:cNvSpPr>
            <a:spLocks noChangeArrowheads="1"/>
          </p:cNvSpPr>
          <p:nvPr/>
        </p:nvSpPr>
        <p:spPr bwMode="auto">
          <a:xfrm>
            <a:off x="5810250" y="2544763"/>
            <a:ext cx="209550" cy="209550"/>
          </a:xfrm>
          <a:prstGeom prst="ellipse">
            <a:avLst/>
          </a:prstGeom>
          <a:solidFill>
            <a:schemeClr val="hlink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665" name="Line 17"/>
          <p:cNvSpPr>
            <a:spLocks noChangeShapeType="1"/>
          </p:cNvSpPr>
          <p:nvPr/>
        </p:nvSpPr>
        <p:spPr bwMode="auto">
          <a:xfrm flipH="1">
            <a:off x="3730625" y="1333500"/>
            <a:ext cx="69850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666" name="Line 18"/>
          <p:cNvSpPr>
            <a:spLocks noChangeShapeType="1"/>
          </p:cNvSpPr>
          <p:nvPr/>
        </p:nvSpPr>
        <p:spPr bwMode="auto">
          <a:xfrm>
            <a:off x="4518025" y="1371600"/>
            <a:ext cx="0" cy="444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667" name="Line 19"/>
          <p:cNvSpPr>
            <a:spLocks noChangeShapeType="1"/>
          </p:cNvSpPr>
          <p:nvPr/>
        </p:nvSpPr>
        <p:spPr bwMode="auto">
          <a:xfrm>
            <a:off x="4606925" y="1308100"/>
            <a:ext cx="76835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668" name="Line 20"/>
          <p:cNvSpPr>
            <a:spLocks noChangeShapeType="1"/>
          </p:cNvSpPr>
          <p:nvPr/>
        </p:nvSpPr>
        <p:spPr bwMode="auto">
          <a:xfrm>
            <a:off x="4625975" y="1263650"/>
            <a:ext cx="1631950" cy="558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669" name="Line 21"/>
          <p:cNvSpPr>
            <a:spLocks noChangeShapeType="1"/>
          </p:cNvSpPr>
          <p:nvPr/>
        </p:nvSpPr>
        <p:spPr bwMode="auto">
          <a:xfrm>
            <a:off x="2835275" y="2000250"/>
            <a:ext cx="254000" cy="546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670" name="Line 22"/>
          <p:cNvSpPr>
            <a:spLocks noChangeShapeType="1"/>
          </p:cNvSpPr>
          <p:nvPr/>
        </p:nvSpPr>
        <p:spPr bwMode="auto">
          <a:xfrm>
            <a:off x="3660775" y="2025650"/>
            <a:ext cx="0" cy="527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671" name="Line 23"/>
          <p:cNvSpPr>
            <a:spLocks noChangeShapeType="1"/>
          </p:cNvSpPr>
          <p:nvPr/>
        </p:nvSpPr>
        <p:spPr bwMode="auto">
          <a:xfrm flipH="1">
            <a:off x="5172075" y="2012950"/>
            <a:ext cx="203200" cy="552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672" name="Line 24"/>
          <p:cNvSpPr>
            <a:spLocks noChangeShapeType="1"/>
          </p:cNvSpPr>
          <p:nvPr/>
        </p:nvSpPr>
        <p:spPr bwMode="auto">
          <a:xfrm>
            <a:off x="5457825" y="2019300"/>
            <a:ext cx="635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673" name="Line 25"/>
          <p:cNvSpPr>
            <a:spLocks noChangeShapeType="1"/>
          </p:cNvSpPr>
          <p:nvPr/>
        </p:nvSpPr>
        <p:spPr bwMode="auto">
          <a:xfrm>
            <a:off x="5514975" y="1981200"/>
            <a:ext cx="387350" cy="565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674" name="Text Box 26"/>
          <p:cNvSpPr txBox="1">
            <a:spLocks noChangeArrowheads="1"/>
          </p:cNvSpPr>
          <p:nvPr/>
        </p:nvSpPr>
        <p:spPr bwMode="auto">
          <a:xfrm>
            <a:off x="7508875" y="1752600"/>
            <a:ext cx="8461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t>level 1</a:t>
            </a:r>
          </a:p>
        </p:txBody>
      </p:sp>
      <p:sp>
        <p:nvSpPr>
          <p:cNvPr id="27675" name="Line 27"/>
          <p:cNvSpPr>
            <a:spLocks noChangeShapeType="1"/>
          </p:cNvSpPr>
          <p:nvPr/>
        </p:nvSpPr>
        <p:spPr bwMode="auto">
          <a:xfrm flipH="1">
            <a:off x="6805613" y="1931988"/>
            <a:ext cx="6445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676" name="Oval 28"/>
          <p:cNvSpPr>
            <a:spLocks noChangeArrowheads="1"/>
          </p:cNvSpPr>
          <p:nvPr/>
        </p:nvSpPr>
        <p:spPr bwMode="auto">
          <a:xfrm>
            <a:off x="2252663" y="2538413"/>
            <a:ext cx="209550" cy="209550"/>
          </a:xfrm>
          <a:prstGeom prst="ellipse">
            <a:avLst/>
          </a:prstGeom>
          <a:solidFill>
            <a:schemeClr val="hlink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677" name="Text Box 29"/>
          <p:cNvSpPr txBox="1">
            <a:spLocks noChangeArrowheads="1"/>
          </p:cNvSpPr>
          <p:nvPr/>
        </p:nvSpPr>
        <p:spPr bwMode="auto">
          <a:xfrm>
            <a:off x="7518400" y="1119188"/>
            <a:ext cx="8461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t>level 0</a:t>
            </a:r>
          </a:p>
        </p:txBody>
      </p:sp>
      <p:sp>
        <p:nvSpPr>
          <p:cNvPr id="27678" name="Line 30"/>
          <p:cNvSpPr>
            <a:spLocks noChangeShapeType="1"/>
          </p:cNvSpPr>
          <p:nvPr/>
        </p:nvSpPr>
        <p:spPr bwMode="auto">
          <a:xfrm flipH="1">
            <a:off x="6815138" y="1298575"/>
            <a:ext cx="6445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679" name="Text Box 31"/>
          <p:cNvSpPr txBox="1">
            <a:spLocks noChangeArrowheads="1"/>
          </p:cNvSpPr>
          <p:nvPr/>
        </p:nvSpPr>
        <p:spPr bwMode="auto">
          <a:xfrm>
            <a:off x="7518400" y="2476500"/>
            <a:ext cx="8461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t>level 2</a:t>
            </a:r>
          </a:p>
        </p:txBody>
      </p:sp>
      <p:sp>
        <p:nvSpPr>
          <p:cNvPr id="27680" name="Line 32"/>
          <p:cNvSpPr>
            <a:spLocks noChangeShapeType="1"/>
          </p:cNvSpPr>
          <p:nvPr/>
        </p:nvSpPr>
        <p:spPr bwMode="auto">
          <a:xfrm flipH="1">
            <a:off x="6815138" y="2655888"/>
            <a:ext cx="6445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681" name="Line 34"/>
          <p:cNvSpPr>
            <a:spLocks noChangeShapeType="1"/>
          </p:cNvSpPr>
          <p:nvPr/>
        </p:nvSpPr>
        <p:spPr bwMode="auto">
          <a:xfrm flipH="1">
            <a:off x="2835275" y="1300163"/>
            <a:ext cx="1573213" cy="558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682" name="Line 35"/>
          <p:cNvSpPr>
            <a:spLocks noChangeShapeType="1"/>
          </p:cNvSpPr>
          <p:nvPr/>
        </p:nvSpPr>
        <p:spPr bwMode="auto">
          <a:xfrm flipH="1">
            <a:off x="2366963" y="1968500"/>
            <a:ext cx="296862" cy="5778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511517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 dirty="0"/>
              <a:t>Recall: Path, Depth, Level, and Height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382000" cy="5614988"/>
          </a:xfrm>
        </p:spPr>
        <p:txBody>
          <a:bodyPr/>
          <a:lstStyle/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There is exactly one </a:t>
            </a:r>
            <a:r>
              <a:rPr lang="en-US" altLang="en-US" i="1"/>
              <a:t>path</a:t>
            </a:r>
            <a:r>
              <a:rPr lang="en-US" altLang="en-US"/>
              <a:t> (one sequence of edges) connecting each node to the root.</a:t>
            </a:r>
          </a:p>
          <a:p>
            <a:pPr>
              <a:spcBef>
                <a:spcPts val="2400"/>
              </a:spcBef>
            </a:pPr>
            <a:r>
              <a:rPr lang="en-US" altLang="en-US" i="1"/>
              <a:t>depth</a:t>
            </a:r>
            <a:r>
              <a:rPr lang="en-US" altLang="en-US"/>
              <a:t> of a node = # of edges on the path from it to the root</a:t>
            </a:r>
          </a:p>
          <a:p>
            <a:pPr>
              <a:spcBef>
                <a:spcPts val="2400"/>
              </a:spcBef>
            </a:pPr>
            <a:r>
              <a:rPr lang="en-US" altLang="en-US"/>
              <a:t>Nodes with the same depth form a </a:t>
            </a:r>
            <a:r>
              <a:rPr lang="en-US" altLang="en-US" i="1"/>
              <a:t>level</a:t>
            </a:r>
            <a:r>
              <a:rPr lang="en-US" altLang="en-US"/>
              <a:t> of the tree.</a:t>
            </a:r>
          </a:p>
          <a:p>
            <a:pPr>
              <a:spcBef>
                <a:spcPts val="2400"/>
              </a:spcBef>
            </a:pPr>
            <a:r>
              <a:rPr lang="en-US" altLang="en-US"/>
              <a:t>The </a:t>
            </a:r>
            <a:r>
              <a:rPr lang="en-US" altLang="en-US" i="1"/>
              <a:t>height</a:t>
            </a:r>
            <a:r>
              <a:rPr lang="en-US" altLang="en-US"/>
              <a:t> of a tree is the maximum depth of its nodes.</a:t>
            </a:r>
          </a:p>
          <a:p>
            <a:pPr marL="1146175" lvl="2" indent="-231775"/>
            <a:r>
              <a:rPr lang="en-US" altLang="en-US" sz="2200"/>
              <a:t>example: the tree above has a height of 2</a:t>
            </a:r>
          </a:p>
          <a:p>
            <a:endParaRPr lang="en-US" altLang="en-US"/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250825" y="2466975"/>
            <a:ext cx="11430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t>depth = 2</a:t>
            </a:r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>
            <a:off x="1365250" y="2644775"/>
            <a:ext cx="825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8678" name="Oval 6"/>
          <p:cNvSpPr>
            <a:spLocks noChangeArrowheads="1"/>
          </p:cNvSpPr>
          <p:nvPr/>
        </p:nvSpPr>
        <p:spPr bwMode="auto">
          <a:xfrm>
            <a:off x="4414838" y="1160463"/>
            <a:ext cx="209550" cy="209550"/>
          </a:xfrm>
          <a:prstGeom prst="ellipse">
            <a:avLst/>
          </a:prstGeom>
          <a:solidFill>
            <a:srgbClr val="FF0000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8679" name="Oval 7"/>
          <p:cNvSpPr>
            <a:spLocks noChangeArrowheads="1"/>
          </p:cNvSpPr>
          <p:nvPr/>
        </p:nvSpPr>
        <p:spPr bwMode="auto">
          <a:xfrm>
            <a:off x="2655888" y="1817688"/>
            <a:ext cx="209550" cy="209550"/>
          </a:xfrm>
          <a:prstGeom prst="ellipse">
            <a:avLst/>
          </a:prstGeom>
          <a:solidFill>
            <a:schemeClr val="accent2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8680" name="Oval 8"/>
          <p:cNvSpPr>
            <a:spLocks noChangeArrowheads="1"/>
          </p:cNvSpPr>
          <p:nvPr/>
        </p:nvSpPr>
        <p:spPr bwMode="auto">
          <a:xfrm>
            <a:off x="3551238" y="1817688"/>
            <a:ext cx="209550" cy="209550"/>
          </a:xfrm>
          <a:prstGeom prst="ellipse">
            <a:avLst/>
          </a:prstGeom>
          <a:solidFill>
            <a:schemeClr val="accent2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8681" name="Oval 9"/>
          <p:cNvSpPr>
            <a:spLocks noChangeArrowheads="1"/>
          </p:cNvSpPr>
          <p:nvPr/>
        </p:nvSpPr>
        <p:spPr bwMode="auto">
          <a:xfrm>
            <a:off x="4408488" y="1817688"/>
            <a:ext cx="209550" cy="209550"/>
          </a:xfrm>
          <a:prstGeom prst="ellipse">
            <a:avLst/>
          </a:prstGeom>
          <a:solidFill>
            <a:schemeClr val="accent2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8682" name="Oval 10"/>
          <p:cNvSpPr>
            <a:spLocks noChangeArrowheads="1"/>
          </p:cNvSpPr>
          <p:nvPr/>
        </p:nvSpPr>
        <p:spPr bwMode="auto">
          <a:xfrm>
            <a:off x="5322888" y="1817688"/>
            <a:ext cx="209550" cy="209550"/>
          </a:xfrm>
          <a:prstGeom prst="ellipse">
            <a:avLst/>
          </a:prstGeom>
          <a:solidFill>
            <a:schemeClr val="accent2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8683" name="Oval 11"/>
          <p:cNvSpPr>
            <a:spLocks noChangeArrowheads="1"/>
          </p:cNvSpPr>
          <p:nvPr/>
        </p:nvSpPr>
        <p:spPr bwMode="auto">
          <a:xfrm>
            <a:off x="6203950" y="1812925"/>
            <a:ext cx="209550" cy="209550"/>
          </a:xfrm>
          <a:prstGeom prst="ellipse">
            <a:avLst/>
          </a:prstGeom>
          <a:solidFill>
            <a:schemeClr val="accent2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8684" name="Oval 12"/>
          <p:cNvSpPr>
            <a:spLocks noChangeArrowheads="1"/>
          </p:cNvSpPr>
          <p:nvPr/>
        </p:nvSpPr>
        <p:spPr bwMode="auto">
          <a:xfrm>
            <a:off x="2987675" y="2538413"/>
            <a:ext cx="209550" cy="209550"/>
          </a:xfrm>
          <a:prstGeom prst="ellipse">
            <a:avLst/>
          </a:prstGeom>
          <a:solidFill>
            <a:schemeClr val="hlink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8685" name="Oval 13"/>
          <p:cNvSpPr>
            <a:spLocks noChangeArrowheads="1"/>
          </p:cNvSpPr>
          <p:nvPr/>
        </p:nvSpPr>
        <p:spPr bwMode="auto">
          <a:xfrm>
            <a:off x="3559175" y="2554288"/>
            <a:ext cx="209550" cy="209550"/>
          </a:xfrm>
          <a:prstGeom prst="ellipse">
            <a:avLst/>
          </a:prstGeom>
          <a:solidFill>
            <a:schemeClr val="hlink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8686" name="Oval 14"/>
          <p:cNvSpPr>
            <a:spLocks noChangeArrowheads="1"/>
          </p:cNvSpPr>
          <p:nvPr/>
        </p:nvSpPr>
        <p:spPr bwMode="auto">
          <a:xfrm>
            <a:off x="5033963" y="2554288"/>
            <a:ext cx="209550" cy="209550"/>
          </a:xfrm>
          <a:prstGeom prst="ellipse">
            <a:avLst/>
          </a:prstGeom>
          <a:solidFill>
            <a:schemeClr val="hlink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8687" name="Oval 15"/>
          <p:cNvSpPr>
            <a:spLocks noChangeArrowheads="1"/>
          </p:cNvSpPr>
          <p:nvPr/>
        </p:nvSpPr>
        <p:spPr bwMode="auto">
          <a:xfrm>
            <a:off x="5429250" y="2549525"/>
            <a:ext cx="209550" cy="209550"/>
          </a:xfrm>
          <a:prstGeom prst="ellipse">
            <a:avLst/>
          </a:prstGeom>
          <a:solidFill>
            <a:schemeClr val="hlink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8688" name="Oval 16"/>
          <p:cNvSpPr>
            <a:spLocks noChangeArrowheads="1"/>
          </p:cNvSpPr>
          <p:nvPr/>
        </p:nvSpPr>
        <p:spPr bwMode="auto">
          <a:xfrm>
            <a:off x="5810250" y="2544763"/>
            <a:ext cx="209550" cy="209550"/>
          </a:xfrm>
          <a:prstGeom prst="ellipse">
            <a:avLst/>
          </a:prstGeom>
          <a:solidFill>
            <a:schemeClr val="hlink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8689" name="Line 17"/>
          <p:cNvSpPr>
            <a:spLocks noChangeShapeType="1"/>
          </p:cNvSpPr>
          <p:nvPr/>
        </p:nvSpPr>
        <p:spPr bwMode="auto">
          <a:xfrm flipH="1">
            <a:off x="3730625" y="1333500"/>
            <a:ext cx="69850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8690" name="Line 18"/>
          <p:cNvSpPr>
            <a:spLocks noChangeShapeType="1"/>
          </p:cNvSpPr>
          <p:nvPr/>
        </p:nvSpPr>
        <p:spPr bwMode="auto">
          <a:xfrm>
            <a:off x="4518025" y="1371600"/>
            <a:ext cx="0" cy="444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8691" name="Line 19"/>
          <p:cNvSpPr>
            <a:spLocks noChangeShapeType="1"/>
          </p:cNvSpPr>
          <p:nvPr/>
        </p:nvSpPr>
        <p:spPr bwMode="auto">
          <a:xfrm>
            <a:off x="4606925" y="1308100"/>
            <a:ext cx="76835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8692" name="Line 20"/>
          <p:cNvSpPr>
            <a:spLocks noChangeShapeType="1"/>
          </p:cNvSpPr>
          <p:nvPr/>
        </p:nvSpPr>
        <p:spPr bwMode="auto">
          <a:xfrm>
            <a:off x="4625975" y="1263650"/>
            <a:ext cx="1631950" cy="558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8693" name="Line 21"/>
          <p:cNvSpPr>
            <a:spLocks noChangeShapeType="1"/>
          </p:cNvSpPr>
          <p:nvPr/>
        </p:nvSpPr>
        <p:spPr bwMode="auto">
          <a:xfrm>
            <a:off x="2835275" y="2000250"/>
            <a:ext cx="254000" cy="546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8694" name="Line 22"/>
          <p:cNvSpPr>
            <a:spLocks noChangeShapeType="1"/>
          </p:cNvSpPr>
          <p:nvPr/>
        </p:nvSpPr>
        <p:spPr bwMode="auto">
          <a:xfrm>
            <a:off x="3660775" y="2025650"/>
            <a:ext cx="0" cy="527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8695" name="Line 23"/>
          <p:cNvSpPr>
            <a:spLocks noChangeShapeType="1"/>
          </p:cNvSpPr>
          <p:nvPr/>
        </p:nvSpPr>
        <p:spPr bwMode="auto">
          <a:xfrm flipH="1">
            <a:off x="5172075" y="2012950"/>
            <a:ext cx="203200" cy="552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8696" name="Line 24"/>
          <p:cNvSpPr>
            <a:spLocks noChangeShapeType="1"/>
          </p:cNvSpPr>
          <p:nvPr/>
        </p:nvSpPr>
        <p:spPr bwMode="auto">
          <a:xfrm>
            <a:off x="5457825" y="2019300"/>
            <a:ext cx="635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8697" name="Line 25"/>
          <p:cNvSpPr>
            <a:spLocks noChangeShapeType="1"/>
          </p:cNvSpPr>
          <p:nvPr/>
        </p:nvSpPr>
        <p:spPr bwMode="auto">
          <a:xfrm>
            <a:off x="5514975" y="1981200"/>
            <a:ext cx="387350" cy="565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8698" name="Text Box 26"/>
          <p:cNvSpPr txBox="1">
            <a:spLocks noChangeArrowheads="1"/>
          </p:cNvSpPr>
          <p:nvPr/>
        </p:nvSpPr>
        <p:spPr bwMode="auto">
          <a:xfrm>
            <a:off x="7508875" y="1752600"/>
            <a:ext cx="8461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t>level 1</a:t>
            </a:r>
          </a:p>
        </p:txBody>
      </p:sp>
      <p:sp>
        <p:nvSpPr>
          <p:cNvPr id="28699" name="Line 27"/>
          <p:cNvSpPr>
            <a:spLocks noChangeShapeType="1"/>
          </p:cNvSpPr>
          <p:nvPr/>
        </p:nvSpPr>
        <p:spPr bwMode="auto">
          <a:xfrm flipH="1">
            <a:off x="6805613" y="1931988"/>
            <a:ext cx="6445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8700" name="Oval 28"/>
          <p:cNvSpPr>
            <a:spLocks noChangeArrowheads="1"/>
          </p:cNvSpPr>
          <p:nvPr/>
        </p:nvSpPr>
        <p:spPr bwMode="auto">
          <a:xfrm>
            <a:off x="2252663" y="2538413"/>
            <a:ext cx="209550" cy="209550"/>
          </a:xfrm>
          <a:prstGeom prst="ellipse">
            <a:avLst/>
          </a:prstGeom>
          <a:solidFill>
            <a:schemeClr val="hlink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8701" name="Text Box 29"/>
          <p:cNvSpPr txBox="1">
            <a:spLocks noChangeArrowheads="1"/>
          </p:cNvSpPr>
          <p:nvPr/>
        </p:nvSpPr>
        <p:spPr bwMode="auto">
          <a:xfrm>
            <a:off x="7518400" y="1119188"/>
            <a:ext cx="8461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t>level 0</a:t>
            </a:r>
          </a:p>
        </p:txBody>
      </p:sp>
      <p:sp>
        <p:nvSpPr>
          <p:cNvPr id="28702" name="Line 30"/>
          <p:cNvSpPr>
            <a:spLocks noChangeShapeType="1"/>
          </p:cNvSpPr>
          <p:nvPr/>
        </p:nvSpPr>
        <p:spPr bwMode="auto">
          <a:xfrm flipH="1">
            <a:off x="6815138" y="1298575"/>
            <a:ext cx="6445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8703" name="Text Box 31"/>
          <p:cNvSpPr txBox="1">
            <a:spLocks noChangeArrowheads="1"/>
          </p:cNvSpPr>
          <p:nvPr/>
        </p:nvSpPr>
        <p:spPr bwMode="auto">
          <a:xfrm>
            <a:off x="7518400" y="2476500"/>
            <a:ext cx="8461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t>level 2</a:t>
            </a:r>
          </a:p>
        </p:txBody>
      </p:sp>
      <p:sp>
        <p:nvSpPr>
          <p:cNvPr id="28704" name="Line 32"/>
          <p:cNvSpPr>
            <a:spLocks noChangeShapeType="1"/>
          </p:cNvSpPr>
          <p:nvPr/>
        </p:nvSpPr>
        <p:spPr bwMode="auto">
          <a:xfrm flipH="1">
            <a:off x="6815138" y="2655888"/>
            <a:ext cx="6445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8705" name="Line 34"/>
          <p:cNvSpPr>
            <a:spLocks noChangeShapeType="1"/>
          </p:cNvSpPr>
          <p:nvPr/>
        </p:nvSpPr>
        <p:spPr bwMode="auto">
          <a:xfrm flipH="1">
            <a:off x="2835275" y="1300163"/>
            <a:ext cx="1573213" cy="558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8706" name="Line 35"/>
          <p:cNvSpPr>
            <a:spLocks noChangeShapeType="1"/>
          </p:cNvSpPr>
          <p:nvPr/>
        </p:nvSpPr>
        <p:spPr bwMode="auto">
          <a:xfrm flipH="1">
            <a:off x="2366963" y="1968500"/>
            <a:ext cx="296862" cy="5778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530317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Efficiency of a Binary Search Tree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spcBef>
                <a:spcPts val="700"/>
              </a:spcBef>
              <a:buFontTx/>
              <a:buChar char="•"/>
            </a:pPr>
            <a:r>
              <a:rPr lang="en-US" altLang="en-US" dirty="0"/>
              <a:t>For a tree containing </a:t>
            </a:r>
            <a:r>
              <a:rPr lang="en-US" altLang="en-US" i="1" dirty="0"/>
              <a:t>n</a:t>
            </a:r>
            <a:r>
              <a:rPr lang="en-US" altLang="en-US" dirty="0"/>
              <a:t> items, what is the efficiency </a:t>
            </a:r>
            <a:br>
              <a:rPr lang="en-US" altLang="en-US" dirty="0"/>
            </a:br>
            <a:r>
              <a:rPr lang="en-US" altLang="en-US" dirty="0"/>
              <a:t>of any of the traversal algorithms?  </a:t>
            </a:r>
            <a:r>
              <a:rPr lang="en-US" altLang="en-US" i="1" dirty="0">
                <a:solidFill>
                  <a:srgbClr val="0000FF"/>
                </a:solidFill>
              </a:rPr>
              <a:t>O</a:t>
            </a:r>
            <a:r>
              <a:rPr lang="en-US" altLang="en-US" dirty="0">
                <a:solidFill>
                  <a:srgbClr val="0000FF"/>
                </a:solidFill>
              </a:rPr>
              <a:t>(</a:t>
            </a:r>
            <a:r>
              <a:rPr lang="en-US" altLang="en-US" i="1" dirty="0">
                <a:solidFill>
                  <a:srgbClr val="0000FF"/>
                </a:solidFill>
              </a:rPr>
              <a:t>n</a:t>
            </a:r>
            <a:r>
              <a:rPr lang="en-US" altLang="en-US" dirty="0">
                <a:solidFill>
                  <a:srgbClr val="0000FF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6535976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Efficiency of a Binary Search Tree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spcBef>
                <a:spcPts val="700"/>
              </a:spcBef>
              <a:buFontTx/>
              <a:buChar char="•"/>
            </a:pPr>
            <a:r>
              <a:rPr lang="en-US" altLang="en-US" dirty="0"/>
              <a:t>For a tree containing </a:t>
            </a:r>
            <a:r>
              <a:rPr lang="en-US" altLang="en-US" i="1" dirty="0"/>
              <a:t>n</a:t>
            </a:r>
            <a:r>
              <a:rPr lang="en-US" altLang="en-US" dirty="0"/>
              <a:t> items, what is the efficiency </a:t>
            </a:r>
            <a:br>
              <a:rPr lang="en-US" altLang="en-US" dirty="0"/>
            </a:br>
            <a:r>
              <a:rPr lang="en-US" altLang="en-US" dirty="0"/>
              <a:t>of any of the traversal algorithms?  </a:t>
            </a:r>
            <a:r>
              <a:rPr lang="en-US" altLang="en-US" i="1" dirty="0">
                <a:solidFill>
                  <a:srgbClr val="0000FF"/>
                </a:solidFill>
              </a:rPr>
              <a:t>O</a:t>
            </a:r>
            <a:r>
              <a:rPr lang="en-US" altLang="en-US" dirty="0">
                <a:solidFill>
                  <a:srgbClr val="0000FF"/>
                </a:solidFill>
              </a:rPr>
              <a:t>(</a:t>
            </a:r>
            <a:r>
              <a:rPr lang="en-US" altLang="en-US" i="1" dirty="0">
                <a:solidFill>
                  <a:srgbClr val="0000FF"/>
                </a:solidFill>
              </a:rPr>
              <a:t>n</a:t>
            </a:r>
            <a:r>
              <a:rPr lang="en-US" altLang="en-US" dirty="0">
                <a:solidFill>
                  <a:srgbClr val="0000FF"/>
                </a:solidFill>
              </a:rPr>
              <a:t>)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you process all </a:t>
            </a:r>
            <a:r>
              <a:rPr lang="en-US" altLang="en-US" i="1" dirty="0"/>
              <a:t>n</a:t>
            </a:r>
            <a:r>
              <a:rPr lang="en-US" altLang="en-US" dirty="0"/>
              <a:t> of the nodes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you perform </a:t>
            </a:r>
            <a:r>
              <a:rPr lang="en-US" altLang="en-US" i="1" dirty="0"/>
              <a:t>O</a:t>
            </a:r>
            <a:r>
              <a:rPr lang="en-US" altLang="en-US" dirty="0"/>
              <a:t>(1) operations on each of them</a:t>
            </a:r>
          </a:p>
        </p:txBody>
      </p:sp>
    </p:spTree>
    <p:extLst>
      <p:ext uri="{BB962C8B-B14F-4D97-AF65-F5344CB8AC3E}">
        <p14:creationId xmlns:p14="http://schemas.microsoft.com/office/powerpoint/2010/main" val="370409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Deleting Items from a Binary Search Tree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Three cases for deleting a node </a:t>
            </a:r>
            <a:r>
              <a:rPr lang="en-US" altLang="en-US" i="1" dirty="0"/>
              <a:t>x</a:t>
            </a:r>
            <a:endParaRPr lang="en-US" altLang="en-US" dirty="0"/>
          </a:p>
          <a:p>
            <a:pPr>
              <a:spcBef>
                <a:spcPts val="700"/>
              </a:spcBef>
              <a:buFontTx/>
              <a:buChar char="•"/>
            </a:pPr>
            <a:r>
              <a:rPr lang="en-US" altLang="en-US" b="1" dirty="0"/>
              <a:t>Case 1:</a:t>
            </a:r>
            <a:r>
              <a:rPr lang="en-US" altLang="en-US" dirty="0"/>
              <a:t> </a:t>
            </a:r>
            <a:r>
              <a:rPr lang="en-US" altLang="en-US" i="1" dirty="0"/>
              <a:t>x</a:t>
            </a:r>
            <a:r>
              <a:rPr lang="en-US" altLang="en-US" dirty="0"/>
              <a:t> has no children.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>
                <a:solidFill>
                  <a:srgbClr val="0000FF"/>
                </a:solidFill>
              </a:rPr>
              <a:t>Remove </a:t>
            </a:r>
            <a:r>
              <a:rPr lang="en-US" altLang="en-US" i="1" dirty="0">
                <a:solidFill>
                  <a:srgbClr val="0000FF"/>
                </a:solidFill>
              </a:rPr>
              <a:t>x</a:t>
            </a:r>
            <a:r>
              <a:rPr lang="en-US" altLang="en-US" dirty="0">
                <a:solidFill>
                  <a:srgbClr val="0000FF"/>
                </a:solidFill>
              </a:rPr>
              <a:t> from the tree by setting its parent’s reference to null.</a:t>
            </a:r>
            <a:endParaRPr lang="en-US" altLang="en-US" b="1" dirty="0">
              <a:solidFill>
                <a:srgbClr val="0000FF"/>
              </a:solidFill>
            </a:endParaRPr>
          </a:p>
          <a:p>
            <a:pPr>
              <a:buFontTx/>
              <a:buChar char="•"/>
            </a:pPr>
            <a:endParaRPr lang="en-US" altLang="en-US" dirty="0"/>
          </a:p>
          <a:p>
            <a:pPr>
              <a:buFontTx/>
              <a:buNone/>
            </a:pPr>
            <a:r>
              <a:rPr lang="en-US" altLang="en-US" dirty="0"/>
              <a:t>	ex: delete 4</a:t>
            </a:r>
          </a:p>
          <a:p>
            <a:pPr>
              <a:buFontTx/>
              <a:buChar char="•"/>
            </a:pPr>
            <a:endParaRPr lang="en-US" altLang="en-US" dirty="0"/>
          </a:p>
          <a:p>
            <a:pPr>
              <a:buFontTx/>
              <a:buChar char="•"/>
            </a:pPr>
            <a:endParaRPr lang="en-US" altLang="en-US" dirty="0"/>
          </a:p>
        </p:txBody>
      </p:sp>
      <p:sp>
        <p:nvSpPr>
          <p:cNvPr id="185348" name="Text Box 4"/>
          <p:cNvSpPr txBox="1">
            <a:spLocks noChangeArrowheads="1"/>
          </p:cNvSpPr>
          <p:nvPr/>
        </p:nvSpPr>
        <p:spPr bwMode="auto">
          <a:xfrm>
            <a:off x="3470275" y="2052638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26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5349" name="Oval 5"/>
          <p:cNvSpPr>
            <a:spLocks noChangeArrowheads="1"/>
          </p:cNvSpPr>
          <p:nvPr/>
        </p:nvSpPr>
        <p:spPr bwMode="auto">
          <a:xfrm>
            <a:off x="3498850" y="2024063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5350" name="Text Box 6"/>
          <p:cNvSpPr txBox="1">
            <a:spLocks noChangeArrowheads="1"/>
          </p:cNvSpPr>
          <p:nvPr/>
        </p:nvSpPr>
        <p:spPr bwMode="auto">
          <a:xfrm>
            <a:off x="3044825" y="2757488"/>
            <a:ext cx="552450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5351" name="Oval 7"/>
          <p:cNvSpPr>
            <a:spLocks noChangeArrowheads="1"/>
          </p:cNvSpPr>
          <p:nvPr/>
        </p:nvSpPr>
        <p:spPr bwMode="auto">
          <a:xfrm>
            <a:off x="3086100" y="2728913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5352" name="Text Box 8"/>
          <p:cNvSpPr txBox="1">
            <a:spLocks noChangeArrowheads="1"/>
          </p:cNvSpPr>
          <p:nvPr/>
        </p:nvSpPr>
        <p:spPr bwMode="auto">
          <a:xfrm>
            <a:off x="3976688" y="2762250"/>
            <a:ext cx="554037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5353" name="Oval 9"/>
          <p:cNvSpPr>
            <a:spLocks noChangeArrowheads="1"/>
          </p:cNvSpPr>
          <p:nvPr/>
        </p:nvSpPr>
        <p:spPr bwMode="auto">
          <a:xfrm>
            <a:off x="4010025" y="2714625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5354" name="Text Box 10"/>
          <p:cNvSpPr txBox="1">
            <a:spLocks noChangeArrowheads="1"/>
          </p:cNvSpPr>
          <p:nvPr/>
        </p:nvSpPr>
        <p:spPr bwMode="auto">
          <a:xfrm>
            <a:off x="2660650" y="3475038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5355" name="Oval 11"/>
          <p:cNvSpPr>
            <a:spLocks noChangeArrowheads="1"/>
          </p:cNvSpPr>
          <p:nvPr/>
        </p:nvSpPr>
        <p:spPr bwMode="auto">
          <a:xfrm>
            <a:off x="2689225" y="3446463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5356" name="Text Box 12"/>
          <p:cNvSpPr txBox="1">
            <a:spLocks noChangeArrowheads="1"/>
          </p:cNvSpPr>
          <p:nvPr/>
        </p:nvSpPr>
        <p:spPr bwMode="auto">
          <a:xfrm>
            <a:off x="3441700" y="3489325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5357" name="Oval 13"/>
          <p:cNvSpPr>
            <a:spLocks noChangeArrowheads="1"/>
          </p:cNvSpPr>
          <p:nvPr/>
        </p:nvSpPr>
        <p:spPr bwMode="auto">
          <a:xfrm>
            <a:off x="3484563" y="34464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5358" name="Text Box 14"/>
          <p:cNvSpPr txBox="1">
            <a:spLocks noChangeArrowheads="1"/>
          </p:cNvSpPr>
          <p:nvPr/>
        </p:nvSpPr>
        <p:spPr bwMode="auto">
          <a:xfrm>
            <a:off x="4506913" y="3489325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38</a:t>
            </a:r>
          </a:p>
        </p:txBody>
      </p:sp>
      <p:sp>
        <p:nvSpPr>
          <p:cNvPr id="185359" name="Oval 15"/>
          <p:cNvSpPr>
            <a:spLocks noChangeArrowheads="1"/>
          </p:cNvSpPr>
          <p:nvPr/>
        </p:nvSpPr>
        <p:spPr bwMode="auto">
          <a:xfrm>
            <a:off x="4535488" y="34464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5360" name="Line 16"/>
          <p:cNvSpPr>
            <a:spLocks noChangeShapeType="1"/>
          </p:cNvSpPr>
          <p:nvPr/>
        </p:nvSpPr>
        <p:spPr bwMode="auto">
          <a:xfrm flipH="1">
            <a:off x="3327400" y="2436813"/>
            <a:ext cx="265113" cy="296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5361" name="Line 17"/>
          <p:cNvSpPr>
            <a:spLocks noChangeShapeType="1"/>
          </p:cNvSpPr>
          <p:nvPr/>
        </p:nvSpPr>
        <p:spPr bwMode="auto">
          <a:xfrm>
            <a:off x="3905250" y="2416175"/>
            <a:ext cx="341313" cy="298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5362" name="Line 18"/>
          <p:cNvSpPr>
            <a:spLocks noChangeShapeType="1"/>
          </p:cNvSpPr>
          <p:nvPr/>
        </p:nvSpPr>
        <p:spPr bwMode="auto">
          <a:xfrm flipH="1">
            <a:off x="2930525" y="3125788"/>
            <a:ext cx="227013" cy="325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5363" name="Line 19"/>
          <p:cNvSpPr>
            <a:spLocks noChangeShapeType="1"/>
          </p:cNvSpPr>
          <p:nvPr/>
        </p:nvSpPr>
        <p:spPr bwMode="auto">
          <a:xfrm>
            <a:off x="3489325" y="3125788"/>
            <a:ext cx="227013" cy="325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5364" name="Line 20"/>
          <p:cNvSpPr>
            <a:spLocks noChangeShapeType="1"/>
          </p:cNvSpPr>
          <p:nvPr/>
        </p:nvSpPr>
        <p:spPr bwMode="auto">
          <a:xfrm>
            <a:off x="4397375" y="3116263"/>
            <a:ext cx="379413" cy="334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05778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Efficiency of a Binary Search Tree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spcBef>
                <a:spcPts val="700"/>
              </a:spcBef>
              <a:buFontTx/>
              <a:buChar char="•"/>
            </a:pPr>
            <a:r>
              <a:rPr lang="en-US" altLang="en-US" dirty="0"/>
              <a:t>For a tree containing </a:t>
            </a:r>
            <a:r>
              <a:rPr lang="en-US" altLang="en-US" i="1" dirty="0"/>
              <a:t>n</a:t>
            </a:r>
            <a:r>
              <a:rPr lang="en-US" altLang="en-US" dirty="0"/>
              <a:t> items, what is the efficiency </a:t>
            </a:r>
            <a:br>
              <a:rPr lang="en-US" altLang="en-US" dirty="0"/>
            </a:br>
            <a:r>
              <a:rPr lang="en-US" altLang="en-US" dirty="0"/>
              <a:t>of any of the traversal algorithms?  </a:t>
            </a:r>
            <a:r>
              <a:rPr lang="en-US" altLang="en-US" i="1" dirty="0">
                <a:solidFill>
                  <a:srgbClr val="0000FF"/>
                </a:solidFill>
              </a:rPr>
              <a:t>O</a:t>
            </a:r>
            <a:r>
              <a:rPr lang="en-US" altLang="en-US" dirty="0">
                <a:solidFill>
                  <a:srgbClr val="0000FF"/>
                </a:solidFill>
              </a:rPr>
              <a:t>(</a:t>
            </a:r>
            <a:r>
              <a:rPr lang="en-US" altLang="en-US" i="1" dirty="0">
                <a:solidFill>
                  <a:srgbClr val="0000FF"/>
                </a:solidFill>
              </a:rPr>
              <a:t>n</a:t>
            </a:r>
            <a:r>
              <a:rPr lang="en-US" altLang="en-US" dirty="0">
                <a:solidFill>
                  <a:srgbClr val="0000FF"/>
                </a:solidFill>
              </a:rPr>
              <a:t>)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you process all </a:t>
            </a:r>
            <a:r>
              <a:rPr lang="en-US" altLang="en-US" i="1" dirty="0"/>
              <a:t>n</a:t>
            </a:r>
            <a:r>
              <a:rPr lang="en-US" altLang="en-US" dirty="0"/>
              <a:t> of the nodes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you perform </a:t>
            </a:r>
            <a:r>
              <a:rPr lang="en-US" altLang="en-US" i="1" dirty="0"/>
              <a:t>O</a:t>
            </a:r>
            <a:r>
              <a:rPr lang="en-US" altLang="en-US" dirty="0"/>
              <a:t>(1) operations on each of them</a:t>
            </a:r>
          </a:p>
          <a:p>
            <a:pPr>
              <a:spcBef>
                <a:spcPts val="2400"/>
              </a:spcBef>
              <a:buFontTx/>
              <a:buChar char="•"/>
            </a:pPr>
            <a:r>
              <a:rPr lang="en-US" altLang="en-US" dirty="0"/>
              <a:t>Search, insert, and delete all have the same time complexity.</a:t>
            </a:r>
            <a:endParaRPr lang="en-US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95846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Efficiency of a Binary Search Tree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spcBef>
                <a:spcPts val="700"/>
              </a:spcBef>
              <a:buFontTx/>
              <a:buChar char="•"/>
            </a:pPr>
            <a:r>
              <a:rPr lang="en-US" altLang="en-US" dirty="0"/>
              <a:t>For a tree containing </a:t>
            </a:r>
            <a:r>
              <a:rPr lang="en-US" altLang="en-US" i="1" dirty="0"/>
              <a:t>n</a:t>
            </a:r>
            <a:r>
              <a:rPr lang="en-US" altLang="en-US" dirty="0"/>
              <a:t> items, what is the efficiency </a:t>
            </a:r>
            <a:br>
              <a:rPr lang="en-US" altLang="en-US" dirty="0"/>
            </a:br>
            <a:r>
              <a:rPr lang="en-US" altLang="en-US" dirty="0"/>
              <a:t>of any of the traversal algorithms?  </a:t>
            </a:r>
            <a:r>
              <a:rPr lang="en-US" altLang="en-US" i="1" dirty="0">
                <a:solidFill>
                  <a:srgbClr val="0000FF"/>
                </a:solidFill>
              </a:rPr>
              <a:t>O</a:t>
            </a:r>
            <a:r>
              <a:rPr lang="en-US" altLang="en-US" dirty="0">
                <a:solidFill>
                  <a:srgbClr val="0000FF"/>
                </a:solidFill>
              </a:rPr>
              <a:t>(</a:t>
            </a:r>
            <a:r>
              <a:rPr lang="en-US" altLang="en-US" i="1" dirty="0">
                <a:solidFill>
                  <a:srgbClr val="0000FF"/>
                </a:solidFill>
              </a:rPr>
              <a:t>n</a:t>
            </a:r>
            <a:r>
              <a:rPr lang="en-US" altLang="en-US" dirty="0">
                <a:solidFill>
                  <a:srgbClr val="0000FF"/>
                </a:solidFill>
              </a:rPr>
              <a:t>)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you process all </a:t>
            </a:r>
            <a:r>
              <a:rPr lang="en-US" altLang="en-US" i="1" dirty="0"/>
              <a:t>n</a:t>
            </a:r>
            <a:r>
              <a:rPr lang="en-US" altLang="en-US" dirty="0"/>
              <a:t> of the nodes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you perform </a:t>
            </a:r>
            <a:r>
              <a:rPr lang="en-US" altLang="en-US" i="1" dirty="0"/>
              <a:t>O</a:t>
            </a:r>
            <a:r>
              <a:rPr lang="en-US" altLang="en-US" dirty="0"/>
              <a:t>(1) operations on each of them</a:t>
            </a:r>
          </a:p>
          <a:p>
            <a:pPr>
              <a:spcBef>
                <a:spcPts val="2400"/>
              </a:spcBef>
              <a:buFontTx/>
              <a:buChar char="•"/>
            </a:pPr>
            <a:r>
              <a:rPr lang="en-US" altLang="en-US" dirty="0"/>
              <a:t>Search, insert, and delete all have the same time complexity.</a:t>
            </a:r>
            <a:endParaRPr lang="en-US" altLang="en-US" dirty="0">
              <a:solidFill>
                <a:schemeClr val="tx1"/>
              </a:solidFill>
            </a:endParaRPr>
          </a:p>
          <a:p>
            <a:pPr lvl="1">
              <a:spcBef>
                <a:spcPts val="500"/>
              </a:spcBef>
            </a:pPr>
            <a:r>
              <a:rPr lang="en-US" altLang="en-US" dirty="0">
                <a:solidFill>
                  <a:schemeClr val="tx1"/>
                </a:solidFill>
              </a:rPr>
              <a:t>insert is a search followed by </a:t>
            </a:r>
            <a:r>
              <a:rPr lang="en-US" altLang="en-US" i="1" dirty="0">
                <a:solidFill>
                  <a:schemeClr val="tx1"/>
                </a:solidFill>
              </a:rPr>
              <a:t>O</a:t>
            </a:r>
            <a:r>
              <a:rPr lang="en-US" altLang="en-US" dirty="0">
                <a:solidFill>
                  <a:schemeClr val="tx1"/>
                </a:solidFill>
              </a:rPr>
              <a:t>(1) operations</a:t>
            </a:r>
          </a:p>
        </p:txBody>
      </p:sp>
    </p:spTree>
    <p:extLst>
      <p:ext uri="{BB962C8B-B14F-4D97-AF65-F5344CB8AC3E}">
        <p14:creationId xmlns:p14="http://schemas.microsoft.com/office/powerpoint/2010/main" val="293082275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Efficiency of a Binary Search Tree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spcBef>
                <a:spcPts val="700"/>
              </a:spcBef>
              <a:buFontTx/>
              <a:buChar char="•"/>
            </a:pPr>
            <a:r>
              <a:rPr lang="en-US" altLang="en-US" dirty="0"/>
              <a:t>For a tree containing </a:t>
            </a:r>
            <a:r>
              <a:rPr lang="en-US" altLang="en-US" i="1" dirty="0"/>
              <a:t>n</a:t>
            </a:r>
            <a:r>
              <a:rPr lang="en-US" altLang="en-US" dirty="0"/>
              <a:t> items, what is the efficiency </a:t>
            </a:r>
            <a:br>
              <a:rPr lang="en-US" altLang="en-US" dirty="0"/>
            </a:br>
            <a:r>
              <a:rPr lang="en-US" altLang="en-US" dirty="0"/>
              <a:t>of any of the traversal algorithms?  </a:t>
            </a:r>
            <a:r>
              <a:rPr lang="en-US" altLang="en-US" i="1" dirty="0">
                <a:solidFill>
                  <a:srgbClr val="0000FF"/>
                </a:solidFill>
              </a:rPr>
              <a:t>O</a:t>
            </a:r>
            <a:r>
              <a:rPr lang="en-US" altLang="en-US" dirty="0">
                <a:solidFill>
                  <a:srgbClr val="0000FF"/>
                </a:solidFill>
              </a:rPr>
              <a:t>(</a:t>
            </a:r>
            <a:r>
              <a:rPr lang="en-US" altLang="en-US" i="1" dirty="0">
                <a:solidFill>
                  <a:srgbClr val="0000FF"/>
                </a:solidFill>
              </a:rPr>
              <a:t>n</a:t>
            </a:r>
            <a:r>
              <a:rPr lang="en-US" altLang="en-US" dirty="0">
                <a:solidFill>
                  <a:srgbClr val="0000FF"/>
                </a:solidFill>
              </a:rPr>
              <a:t>)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you process all </a:t>
            </a:r>
            <a:r>
              <a:rPr lang="en-US" altLang="en-US" i="1" dirty="0"/>
              <a:t>n</a:t>
            </a:r>
            <a:r>
              <a:rPr lang="en-US" altLang="en-US" dirty="0"/>
              <a:t> of the nodes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you perform </a:t>
            </a:r>
            <a:r>
              <a:rPr lang="en-US" altLang="en-US" i="1" dirty="0"/>
              <a:t>O</a:t>
            </a:r>
            <a:r>
              <a:rPr lang="en-US" altLang="en-US" dirty="0"/>
              <a:t>(1) operations on each of them</a:t>
            </a:r>
          </a:p>
          <a:p>
            <a:pPr>
              <a:spcBef>
                <a:spcPts val="2400"/>
              </a:spcBef>
              <a:buFontTx/>
              <a:buChar char="•"/>
            </a:pPr>
            <a:r>
              <a:rPr lang="en-US" altLang="en-US" dirty="0"/>
              <a:t>Search, insert, and delete all have the same time complexity.</a:t>
            </a:r>
            <a:endParaRPr lang="en-US" altLang="en-US" dirty="0">
              <a:solidFill>
                <a:schemeClr val="tx1"/>
              </a:solidFill>
            </a:endParaRPr>
          </a:p>
          <a:p>
            <a:pPr lvl="1">
              <a:spcBef>
                <a:spcPts val="500"/>
              </a:spcBef>
            </a:pPr>
            <a:r>
              <a:rPr lang="en-US" altLang="en-US" dirty="0">
                <a:solidFill>
                  <a:schemeClr val="tx1"/>
                </a:solidFill>
              </a:rPr>
              <a:t>insert is a search followed by </a:t>
            </a:r>
            <a:r>
              <a:rPr lang="en-US" altLang="en-US" i="1" dirty="0">
                <a:solidFill>
                  <a:schemeClr val="tx1"/>
                </a:solidFill>
              </a:rPr>
              <a:t>O</a:t>
            </a:r>
            <a:r>
              <a:rPr lang="en-US" altLang="en-US" dirty="0">
                <a:solidFill>
                  <a:schemeClr val="tx1"/>
                </a:solidFill>
              </a:rPr>
              <a:t>(1) operations</a:t>
            </a:r>
          </a:p>
          <a:p>
            <a:pPr lvl="1">
              <a:spcBef>
                <a:spcPts val="500"/>
              </a:spcBef>
            </a:pPr>
            <a:r>
              <a:rPr lang="en-US" altLang="en-US" dirty="0">
                <a:solidFill>
                  <a:schemeClr val="tx1"/>
                </a:solidFill>
              </a:rPr>
              <a:t>delete involves either: </a:t>
            </a:r>
          </a:p>
          <a:p>
            <a:pPr marL="1139825" lvl="2" indent="-225425">
              <a:spcBef>
                <a:spcPts val="500"/>
              </a:spcBef>
            </a:pPr>
            <a:r>
              <a:rPr lang="en-US" altLang="en-US" sz="2200" dirty="0">
                <a:solidFill>
                  <a:schemeClr val="tx1"/>
                </a:solidFill>
              </a:rPr>
              <a:t>a search followed by </a:t>
            </a:r>
            <a:r>
              <a:rPr lang="en-US" altLang="en-US" sz="2200" i="1" dirty="0">
                <a:solidFill>
                  <a:schemeClr val="tx1"/>
                </a:solidFill>
              </a:rPr>
              <a:t>O</a:t>
            </a:r>
            <a:r>
              <a:rPr lang="en-US" altLang="en-US" sz="2200" dirty="0">
                <a:solidFill>
                  <a:schemeClr val="tx1"/>
                </a:solidFill>
              </a:rPr>
              <a:t>(1) operations (cases 1 and 2)</a:t>
            </a:r>
          </a:p>
        </p:txBody>
      </p:sp>
    </p:spTree>
    <p:extLst>
      <p:ext uri="{BB962C8B-B14F-4D97-AF65-F5344CB8AC3E}">
        <p14:creationId xmlns:p14="http://schemas.microsoft.com/office/powerpoint/2010/main" val="138856804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Efficiency of a Binary Search Tree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spcBef>
                <a:spcPts val="700"/>
              </a:spcBef>
              <a:buFontTx/>
              <a:buChar char="•"/>
            </a:pPr>
            <a:r>
              <a:rPr lang="en-US" altLang="en-US" dirty="0"/>
              <a:t>For a tree containing </a:t>
            </a:r>
            <a:r>
              <a:rPr lang="en-US" altLang="en-US" i="1" dirty="0"/>
              <a:t>n</a:t>
            </a:r>
            <a:r>
              <a:rPr lang="en-US" altLang="en-US" dirty="0"/>
              <a:t> items, what is the efficiency </a:t>
            </a:r>
            <a:br>
              <a:rPr lang="en-US" altLang="en-US" dirty="0"/>
            </a:br>
            <a:r>
              <a:rPr lang="en-US" altLang="en-US" dirty="0"/>
              <a:t>of any of the traversal algorithms?  </a:t>
            </a:r>
            <a:r>
              <a:rPr lang="en-US" altLang="en-US" i="1" dirty="0">
                <a:solidFill>
                  <a:srgbClr val="0000FF"/>
                </a:solidFill>
              </a:rPr>
              <a:t>O</a:t>
            </a:r>
            <a:r>
              <a:rPr lang="en-US" altLang="en-US" dirty="0">
                <a:solidFill>
                  <a:srgbClr val="0000FF"/>
                </a:solidFill>
              </a:rPr>
              <a:t>(</a:t>
            </a:r>
            <a:r>
              <a:rPr lang="en-US" altLang="en-US" i="1" dirty="0">
                <a:solidFill>
                  <a:srgbClr val="0000FF"/>
                </a:solidFill>
              </a:rPr>
              <a:t>n</a:t>
            </a:r>
            <a:r>
              <a:rPr lang="en-US" altLang="en-US" dirty="0">
                <a:solidFill>
                  <a:srgbClr val="0000FF"/>
                </a:solidFill>
              </a:rPr>
              <a:t>)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you process all </a:t>
            </a:r>
            <a:r>
              <a:rPr lang="en-US" altLang="en-US" i="1" dirty="0"/>
              <a:t>n</a:t>
            </a:r>
            <a:r>
              <a:rPr lang="en-US" altLang="en-US" dirty="0"/>
              <a:t> of the nodes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you perform </a:t>
            </a:r>
            <a:r>
              <a:rPr lang="en-US" altLang="en-US" i="1" dirty="0"/>
              <a:t>O</a:t>
            </a:r>
            <a:r>
              <a:rPr lang="en-US" altLang="en-US" dirty="0"/>
              <a:t>(1) operations on each of them</a:t>
            </a:r>
          </a:p>
          <a:p>
            <a:pPr>
              <a:spcBef>
                <a:spcPts val="2400"/>
              </a:spcBef>
              <a:buFontTx/>
              <a:buChar char="•"/>
            </a:pPr>
            <a:r>
              <a:rPr lang="en-US" altLang="en-US" dirty="0"/>
              <a:t>Search, insert, and delete all have the same time complexity.</a:t>
            </a:r>
            <a:endParaRPr lang="en-US" altLang="en-US" dirty="0">
              <a:solidFill>
                <a:schemeClr val="tx1"/>
              </a:solidFill>
            </a:endParaRPr>
          </a:p>
          <a:p>
            <a:pPr lvl="1">
              <a:spcBef>
                <a:spcPts val="500"/>
              </a:spcBef>
            </a:pPr>
            <a:r>
              <a:rPr lang="en-US" altLang="en-US" dirty="0">
                <a:solidFill>
                  <a:schemeClr val="tx1"/>
                </a:solidFill>
              </a:rPr>
              <a:t>insert is a search followed by </a:t>
            </a:r>
            <a:r>
              <a:rPr lang="en-US" altLang="en-US" i="1" dirty="0">
                <a:solidFill>
                  <a:schemeClr val="tx1"/>
                </a:solidFill>
              </a:rPr>
              <a:t>O</a:t>
            </a:r>
            <a:r>
              <a:rPr lang="en-US" altLang="en-US" dirty="0">
                <a:solidFill>
                  <a:schemeClr val="tx1"/>
                </a:solidFill>
              </a:rPr>
              <a:t>(1) operations</a:t>
            </a:r>
          </a:p>
          <a:p>
            <a:pPr lvl="1">
              <a:spcBef>
                <a:spcPts val="500"/>
              </a:spcBef>
            </a:pPr>
            <a:r>
              <a:rPr lang="en-US" altLang="en-US" dirty="0">
                <a:solidFill>
                  <a:schemeClr val="tx1"/>
                </a:solidFill>
              </a:rPr>
              <a:t>delete involves either: </a:t>
            </a:r>
          </a:p>
          <a:p>
            <a:pPr marL="1139825" lvl="2" indent="-225425">
              <a:spcBef>
                <a:spcPts val="500"/>
              </a:spcBef>
            </a:pPr>
            <a:r>
              <a:rPr lang="en-US" altLang="en-US" sz="2200" dirty="0">
                <a:solidFill>
                  <a:schemeClr val="tx1"/>
                </a:solidFill>
              </a:rPr>
              <a:t>a search followed by </a:t>
            </a:r>
            <a:r>
              <a:rPr lang="en-US" altLang="en-US" sz="2200" i="1" dirty="0">
                <a:solidFill>
                  <a:schemeClr val="tx1"/>
                </a:solidFill>
              </a:rPr>
              <a:t>O</a:t>
            </a:r>
            <a:r>
              <a:rPr lang="en-US" altLang="en-US" sz="2200" dirty="0">
                <a:solidFill>
                  <a:schemeClr val="tx1"/>
                </a:solidFill>
              </a:rPr>
              <a:t>(1) operations (cases 1 and 2)</a:t>
            </a:r>
          </a:p>
          <a:p>
            <a:pPr marL="1139825" lvl="2" indent="-225425">
              <a:spcBef>
                <a:spcPts val="500"/>
              </a:spcBef>
            </a:pPr>
            <a:r>
              <a:rPr lang="en-US" altLang="en-US" sz="2200" dirty="0">
                <a:solidFill>
                  <a:schemeClr val="tx1"/>
                </a:solidFill>
              </a:rPr>
              <a:t>a search partway down the tree for the item, </a:t>
            </a:r>
            <a:br>
              <a:rPr lang="en-US" altLang="en-US" sz="2200" dirty="0">
                <a:solidFill>
                  <a:schemeClr val="tx1"/>
                </a:solidFill>
              </a:rPr>
            </a:br>
            <a:r>
              <a:rPr lang="en-US" altLang="en-US" sz="2200" dirty="0">
                <a:solidFill>
                  <a:schemeClr val="tx1"/>
                </a:solidFill>
              </a:rPr>
              <a:t>followed by a search further down for its replacement, </a:t>
            </a:r>
            <a:br>
              <a:rPr lang="en-US" altLang="en-US" sz="2200" dirty="0">
                <a:solidFill>
                  <a:schemeClr val="tx1"/>
                </a:solidFill>
              </a:rPr>
            </a:br>
            <a:r>
              <a:rPr lang="en-US" altLang="en-US" sz="2200" dirty="0">
                <a:solidFill>
                  <a:schemeClr val="tx1"/>
                </a:solidFill>
              </a:rPr>
              <a:t>followed by </a:t>
            </a:r>
            <a:r>
              <a:rPr lang="en-US" altLang="en-US" sz="2200" i="1" dirty="0">
                <a:solidFill>
                  <a:schemeClr val="tx1"/>
                </a:solidFill>
              </a:rPr>
              <a:t>O</a:t>
            </a:r>
            <a:r>
              <a:rPr lang="en-US" altLang="en-US" sz="2200" dirty="0">
                <a:solidFill>
                  <a:schemeClr val="tx1"/>
                </a:solidFill>
              </a:rPr>
              <a:t>(1) operations (case 3)</a:t>
            </a: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5751883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 dirty="0"/>
              <a:t>Efficiency of a Binary Search Tree (cont.)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spcBef>
                <a:spcPts val="2400"/>
              </a:spcBef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Time complexity </a:t>
            </a:r>
            <a:r>
              <a:rPr lang="en-US" altLang="en-US">
                <a:solidFill>
                  <a:schemeClr val="tx1"/>
                </a:solidFill>
              </a:rPr>
              <a:t>of searching:</a:t>
            </a:r>
            <a:endParaRPr lang="en-US" altLang="en-US" dirty="0">
              <a:solidFill>
                <a:schemeClr val="tx1"/>
              </a:solidFill>
            </a:endParaRPr>
          </a:p>
          <a:p>
            <a:pPr lvl="1">
              <a:spcBef>
                <a:spcPts val="800"/>
              </a:spcBef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best case:</a:t>
            </a:r>
            <a:endParaRPr lang="en-US" alt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18802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 dirty="0"/>
              <a:t>Efficiency of a Binary Search Tree (cont.)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spcBef>
                <a:spcPts val="2400"/>
              </a:spcBef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Time complexity </a:t>
            </a:r>
            <a:r>
              <a:rPr lang="en-US" altLang="en-US">
                <a:solidFill>
                  <a:schemeClr val="tx1"/>
                </a:solidFill>
              </a:rPr>
              <a:t>of searching:</a:t>
            </a:r>
            <a:endParaRPr lang="en-US" altLang="en-US" dirty="0">
              <a:solidFill>
                <a:schemeClr val="tx1"/>
              </a:solidFill>
            </a:endParaRPr>
          </a:p>
          <a:p>
            <a:pPr lvl="1">
              <a:spcBef>
                <a:spcPts val="800"/>
              </a:spcBef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best case: </a:t>
            </a:r>
            <a:r>
              <a:rPr lang="en-US" altLang="en-US" i="1" dirty="0">
                <a:solidFill>
                  <a:schemeClr val="tx1"/>
                </a:solidFill>
              </a:rPr>
              <a:t>O</a:t>
            </a:r>
            <a:r>
              <a:rPr lang="en-US" altLang="en-US" dirty="0">
                <a:solidFill>
                  <a:schemeClr val="tx1"/>
                </a:solidFill>
              </a:rPr>
              <a:t>(1), </a:t>
            </a:r>
            <a:r>
              <a:rPr lang="en-US" altLang="en-US" sz="2200" dirty="0">
                <a:solidFill>
                  <a:schemeClr val="tx1"/>
                </a:solidFill>
              </a:rPr>
              <a:t>when you find the key in the root</a:t>
            </a:r>
          </a:p>
        </p:txBody>
      </p:sp>
    </p:spTree>
    <p:extLst>
      <p:ext uri="{BB962C8B-B14F-4D97-AF65-F5344CB8AC3E}">
        <p14:creationId xmlns:p14="http://schemas.microsoft.com/office/powerpoint/2010/main" val="120058882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 dirty="0"/>
              <a:t>Efficiency of a Binary Search Tree (cont.)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spcBef>
                <a:spcPts val="2400"/>
              </a:spcBef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Time complexity </a:t>
            </a:r>
            <a:r>
              <a:rPr lang="en-US" altLang="en-US">
                <a:solidFill>
                  <a:schemeClr val="tx1"/>
                </a:solidFill>
              </a:rPr>
              <a:t>of searching:</a:t>
            </a:r>
            <a:endParaRPr lang="en-US" altLang="en-US" dirty="0">
              <a:solidFill>
                <a:schemeClr val="tx1"/>
              </a:solidFill>
            </a:endParaRPr>
          </a:p>
          <a:p>
            <a:pPr lvl="1">
              <a:spcBef>
                <a:spcPts val="800"/>
              </a:spcBef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best case: </a:t>
            </a:r>
            <a:r>
              <a:rPr lang="en-US" altLang="en-US" i="1" dirty="0">
                <a:solidFill>
                  <a:schemeClr val="tx1"/>
                </a:solidFill>
              </a:rPr>
              <a:t>O</a:t>
            </a:r>
            <a:r>
              <a:rPr lang="en-US" altLang="en-US" dirty="0">
                <a:solidFill>
                  <a:schemeClr val="tx1"/>
                </a:solidFill>
              </a:rPr>
              <a:t>(1), </a:t>
            </a:r>
            <a:r>
              <a:rPr lang="en-US" altLang="en-US" sz="2200" dirty="0">
                <a:solidFill>
                  <a:schemeClr val="tx1"/>
                </a:solidFill>
              </a:rPr>
              <a:t>when you find the key in the root</a:t>
            </a:r>
          </a:p>
          <a:p>
            <a:pPr marL="1139825" lvl="2" indent="-225425">
              <a:spcBef>
                <a:spcPts val="500"/>
              </a:spcBef>
              <a:buFontTx/>
              <a:buChar char="•"/>
            </a:pPr>
            <a:r>
              <a:rPr lang="en-US" altLang="en-US" sz="2200" b="1" dirty="0">
                <a:solidFill>
                  <a:schemeClr val="tx1"/>
                </a:solidFill>
              </a:rPr>
              <a:t>note: </a:t>
            </a:r>
            <a:r>
              <a:rPr lang="en-US" altLang="en-US" sz="2200" dirty="0">
                <a:solidFill>
                  <a:schemeClr val="tx1"/>
                </a:solidFill>
              </a:rPr>
              <a:t>the best case is </a:t>
            </a:r>
            <a:r>
              <a:rPr lang="en-US" altLang="en-US" sz="2200" i="1" dirty="0">
                <a:solidFill>
                  <a:schemeClr val="tx1"/>
                </a:solidFill>
              </a:rPr>
              <a:t>not </a:t>
            </a:r>
            <a:r>
              <a:rPr lang="en-US" altLang="en-US" sz="2200" dirty="0">
                <a:solidFill>
                  <a:schemeClr val="tx1"/>
                </a:solidFill>
              </a:rPr>
              <a:t>when the tree has one node!</a:t>
            </a:r>
          </a:p>
        </p:txBody>
      </p:sp>
    </p:spTree>
    <p:extLst>
      <p:ext uri="{BB962C8B-B14F-4D97-AF65-F5344CB8AC3E}">
        <p14:creationId xmlns:p14="http://schemas.microsoft.com/office/powerpoint/2010/main" val="22508563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 dirty="0"/>
              <a:t>Efficiency of a Binary Search Tree (cont.)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spcBef>
                <a:spcPts val="2400"/>
              </a:spcBef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Time complexity </a:t>
            </a:r>
            <a:r>
              <a:rPr lang="en-US" altLang="en-US">
                <a:solidFill>
                  <a:schemeClr val="tx1"/>
                </a:solidFill>
              </a:rPr>
              <a:t>of searching:</a:t>
            </a:r>
            <a:endParaRPr lang="en-US" altLang="en-US" dirty="0">
              <a:solidFill>
                <a:schemeClr val="tx1"/>
              </a:solidFill>
            </a:endParaRPr>
          </a:p>
          <a:p>
            <a:pPr lvl="1">
              <a:spcBef>
                <a:spcPts val="800"/>
              </a:spcBef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best case: </a:t>
            </a:r>
            <a:r>
              <a:rPr lang="en-US" altLang="en-US" i="1" dirty="0">
                <a:solidFill>
                  <a:schemeClr val="tx1"/>
                </a:solidFill>
              </a:rPr>
              <a:t>O</a:t>
            </a:r>
            <a:r>
              <a:rPr lang="en-US" altLang="en-US" dirty="0">
                <a:solidFill>
                  <a:schemeClr val="tx1"/>
                </a:solidFill>
              </a:rPr>
              <a:t>(1), </a:t>
            </a:r>
            <a:r>
              <a:rPr lang="en-US" altLang="en-US" sz="2200" dirty="0">
                <a:solidFill>
                  <a:schemeClr val="tx1"/>
                </a:solidFill>
              </a:rPr>
              <a:t>when you find the key in the root</a:t>
            </a:r>
          </a:p>
          <a:p>
            <a:pPr marL="1139825" lvl="2" indent="-225425">
              <a:spcBef>
                <a:spcPts val="500"/>
              </a:spcBef>
              <a:buFontTx/>
              <a:buChar char="•"/>
            </a:pPr>
            <a:r>
              <a:rPr lang="en-US" altLang="en-US" sz="2200" b="1" dirty="0">
                <a:solidFill>
                  <a:schemeClr val="tx1"/>
                </a:solidFill>
              </a:rPr>
              <a:t>note: </a:t>
            </a:r>
            <a:r>
              <a:rPr lang="en-US" altLang="en-US" sz="2200" dirty="0">
                <a:solidFill>
                  <a:schemeClr val="tx1"/>
                </a:solidFill>
              </a:rPr>
              <a:t>the best case is </a:t>
            </a:r>
            <a:r>
              <a:rPr lang="en-US" altLang="en-US" sz="2200" i="1" dirty="0">
                <a:solidFill>
                  <a:schemeClr val="tx1"/>
                </a:solidFill>
              </a:rPr>
              <a:t>not </a:t>
            </a:r>
            <a:r>
              <a:rPr lang="en-US" altLang="en-US" sz="2200" dirty="0">
                <a:solidFill>
                  <a:schemeClr val="tx1"/>
                </a:solidFill>
              </a:rPr>
              <a:t>when the tree has one node!</a:t>
            </a:r>
          </a:p>
          <a:p>
            <a:pPr lvl="1">
              <a:spcBef>
                <a:spcPts val="1400"/>
              </a:spcBef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worst case:</a:t>
            </a:r>
          </a:p>
        </p:txBody>
      </p:sp>
    </p:spTree>
    <p:extLst>
      <p:ext uri="{BB962C8B-B14F-4D97-AF65-F5344CB8AC3E}">
        <p14:creationId xmlns:p14="http://schemas.microsoft.com/office/powerpoint/2010/main" val="326102288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 dirty="0"/>
              <a:t>Efficiency of a Binary Search Tree (cont.)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spcBef>
                <a:spcPts val="2400"/>
              </a:spcBef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Time complexity </a:t>
            </a:r>
            <a:r>
              <a:rPr lang="en-US" altLang="en-US">
                <a:solidFill>
                  <a:schemeClr val="tx1"/>
                </a:solidFill>
              </a:rPr>
              <a:t>of searching:</a:t>
            </a:r>
            <a:endParaRPr lang="en-US" altLang="en-US" dirty="0">
              <a:solidFill>
                <a:schemeClr val="tx1"/>
              </a:solidFill>
            </a:endParaRPr>
          </a:p>
          <a:p>
            <a:pPr lvl="1">
              <a:spcBef>
                <a:spcPts val="800"/>
              </a:spcBef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best case: </a:t>
            </a:r>
            <a:r>
              <a:rPr lang="en-US" altLang="en-US" i="1" dirty="0">
                <a:solidFill>
                  <a:schemeClr val="tx1"/>
                </a:solidFill>
              </a:rPr>
              <a:t>O</a:t>
            </a:r>
            <a:r>
              <a:rPr lang="en-US" altLang="en-US" dirty="0">
                <a:solidFill>
                  <a:schemeClr val="tx1"/>
                </a:solidFill>
              </a:rPr>
              <a:t>(1), </a:t>
            </a:r>
            <a:r>
              <a:rPr lang="en-US" altLang="en-US" sz="2200" dirty="0">
                <a:solidFill>
                  <a:schemeClr val="tx1"/>
                </a:solidFill>
              </a:rPr>
              <a:t>when you find the key in the root</a:t>
            </a:r>
          </a:p>
          <a:p>
            <a:pPr marL="1139825" lvl="2" indent="-225425">
              <a:spcBef>
                <a:spcPts val="500"/>
              </a:spcBef>
              <a:buFontTx/>
              <a:buChar char="•"/>
            </a:pPr>
            <a:r>
              <a:rPr lang="en-US" altLang="en-US" sz="2200" b="1" dirty="0">
                <a:solidFill>
                  <a:schemeClr val="tx1"/>
                </a:solidFill>
              </a:rPr>
              <a:t>note: </a:t>
            </a:r>
            <a:r>
              <a:rPr lang="en-US" altLang="en-US" sz="2200" dirty="0">
                <a:solidFill>
                  <a:schemeClr val="tx1"/>
                </a:solidFill>
              </a:rPr>
              <a:t>the best case is </a:t>
            </a:r>
            <a:r>
              <a:rPr lang="en-US" altLang="en-US" sz="2200" i="1" dirty="0">
                <a:solidFill>
                  <a:schemeClr val="tx1"/>
                </a:solidFill>
              </a:rPr>
              <a:t>not </a:t>
            </a:r>
            <a:r>
              <a:rPr lang="en-US" altLang="en-US" sz="2200" dirty="0">
                <a:solidFill>
                  <a:schemeClr val="tx1"/>
                </a:solidFill>
              </a:rPr>
              <a:t>when the tree has one node!</a:t>
            </a:r>
          </a:p>
          <a:p>
            <a:pPr lvl="1">
              <a:spcBef>
                <a:spcPts val="1400"/>
              </a:spcBef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worst case: </a:t>
            </a:r>
            <a:r>
              <a:rPr lang="en-US" altLang="en-US" i="1" dirty="0">
                <a:solidFill>
                  <a:schemeClr val="tx1"/>
                </a:solidFill>
              </a:rPr>
              <a:t>O</a:t>
            </a:r>
            <a:r>
              <a:rPr lang="en-US" altLang="en-US" dirty="0">
                <a:solidFill>
                  <a:schemeClr val="tx1"/>
                </a:solidFill>
              </a:rPr>
              <a:t>(</a:t>
            </a:r>
            <a:r>
              <a:rPr lang="en-US" altLang="en-US" i="1" dirty="0">
                <a:solidFill>
                  <a:schemeClr val="tx1"/>
                </a:solidFill>
              </a:rPr>
              <a:t>h</a:t>
            </a:r>
            <a:r>
              <a:rPr lang="en-US" altLang="en-US" dirty="0">
                <a:solidFill>
                  <a:schemeClr val="tx1"/>
                </a:solidFill>
              </a:rPr>
              <a:t>), where </a:t>
            </a:r>
            <a:r>
              <a:rPr lang="en-US" altLang="en-US" i="1" dirty="0">
                <a:solidFill>
                  <a:schemeClr val="tx1"/>
                </a:solidFill>
              </a:rPr>
              <a:t>h</a:t>
            </a:r>
            <a:r>
              <a:rPr lang="en-US" altLang="en-US" dirty="0">
                <a:solidFill>
                  <a:schemeClr val="tx1"/>
                </a:solidFill>
              </a:rPr>
              <a:t> is the height of the tree</a:t>
            </a:r>
          </a:p>
        </p:txBody>
      </p:sp>
    </p:spTree>
    <p:extLst>
      <p:ext uri="{BB962C8B-B14F-4D97-AF65-F5344CB8AC3E}">
        <p14:creationId xmlns:p14="http://schemas.microsoft.com/office/powerpoint/2010/main" val="252727592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 dirty="0"/>
              <a:t>Efficiency of a Binary Search Tree (cont.)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spcBef>
                <a:spcPts val="2400"/>
              </a:spcBef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Time complexity </a:t>
            </a:r>
            <a:r>
              <a:rPr lang="en-US" altLang="en-US">
                <a:solidFill>
                  <a:schemeClr val="tx1"/>
                </a:solidFill>
              </a:rPr>
              <a:t>of searching:</a:t>
            </a:r>
            <a:endParaRPr lang="en-US" altLang="en-US" dirty="0">
              <a:solidFill>
                <a:schemeClr val="tx1"/>
              </a:solidFill>
            </a:endParaRPr>
          </a:p>
          <a:p>
            <a:pPr lvl="1">
              <a:spcBef>
                <a:spcPts val="800"/>
              </a:spcBef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best case: </a:t>
            </a:r>
            <a:r>
              <a:rPr lang="en-US" altLang="en-US" i="1" dirty="0">
                <a:solidFill>
                  <a:schemeClr val="tx1"/>
                </a:solidFill>
              </a:rPr>
              <a:t>O</a:t>
            </a:r>
            <a:r>
              <a:rPr lang="en-US" altLang="en-US" dirty="0">
                <a:solidFill>
                  <a:schemeClr val="tx1"/>
                </a:solidFill>
              </a:rPr>
              <a:t>(1), </a:t>
            </a:r>
            <a:r>
              <a:rPr lang="en-US" altLang="en-US" sz="2200" dirty="0">
                <a:solidFill>
                  <a:schemeClr val="tx1"/>
                </a:solidFill>
              </a:rPr>
              <a:t>when you find the key in the root</a:t>
            </a:r>
          </a:p>
          <a:p>
            <a:pPr marL="1139825" lvl="2" indent="-225425">
              <a:spcBef>
                <a:spcPts val="500"/>
              </a:spcBef>
              <a:buFontTx/>
              <a:buChar char="•"/>
            </a:pPr>
            <a:r>
              <a:rPr lang="en-US" altLang="en-US" sz="2200" b="1" dirty="0">
                <a:solidFill>
                  <a:schemeClr val="tx1"/>
                </a:solidFill>
              </a:rPr>
              <a:t>note: </a:t>
            </a:r>
            <a:r>
              <a:rPr lang="en-US" altLang="en-US" sz="2200" dirty="0">
                <a:solidFill>
                  <a:schemeClr val="tx1"/>
                </a:solidFill>
              </a:rPr>
              <a:t>the best case is </a:t>
            </a:r>
            <a:r>
              <a:rPr lang="en-US" altLang="en-US" sz="2200" i="1" dirty="0">
                <a:solidFill>
                  <a:schemeClr val="tx1"/>
                </a:solidFill>
              </a:rPr>
              <a:t>not </a:t>
            </a:r>
            <a:r>
              <a:rPr lang="en-US" altLang="en-US" sz="2200" dirty="0">
                <a:solidFill>
                  <a:schemeClr val="tx1"/>
                </a:solidFill>
              </a:rPr>
              <a:t>when the tree has one node!</a:t>
            </a:r>
          </a:p>
          <a:p>
            <a:pPr lvl="1">
              <a:spcBef>
                <a:spcPts val="1400"/>
              </a:spcBef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worst case: </a:t>
            </a:r>
            <a:r>
              <a:rPr lang="en-US" altLang="en-US" i="1" dirty="0">
                <a:solidFill>
                  <a:schemeClr val="tx1"/>
                </a:solidFill>
              </a:rPr>
              <a:t>O</a:t>
            </a:r>
            <a:r>
              <a:rPr lang="en-US" altLang="en-US" dirty="0">
                <a:solidFill>
                  <a:schemeClr val="tx1"/>
                </a:solidFill>
              </a:rPr>
              <a:t>(</a:t>
            </a:r>
            <a:r>
              <a:rPr lang="en-US" altLang="en-US" i="1" dirty="0">
                <a:solidFill>
                  <a:schemeClr val="tx1"/>
                </a:solidFill>
              </a:rPr>
              <a:t>h</a:t>
            </a:r>
            <a:r>
              <a:rPr lang="en-US" altLang="en-US" dirty="0">
                <a:solidFill>
                  <a:schemeClr val="tx1"/>
                </a:solidFill>
              </a:rPr>
              <a:t>), where </a:t>
            </a:r>
            <a:r>
              <a:rPr lang="en-US" altLang="en-US" i="1" dirty="0">
                <a:solidFill>
                  <a:schemeClr val="tx1"/>
                </a:solidFill>
              </a:rPr>
              <a:t>h</a:t>
            </a:r>
            <a:r>
              <a:rPr lang="en-US" altLang="en-US" dirty="0">
                <a:solidFill>
                  <a:schemeClr val="tx1"/>
                </a:solidFill>
              </a:rPr>
              <a:t> is the height of the tree</a:t>
            </a:r>
          </a:p>
          <a:p>
            <a:pPr marL="1139825" lvl="2" indent="-225425">
              <a:spcBef>
                <a:spcPts val="500"/>
              </a:spcBef>
              <a:buFontTx/>
              <a:buChar char="•"/>
            </a:pPr>
            <a:r>
              <a:rPr lang="en-US" altLang="en-US" sz="2200" dirty="0">
                <a:solidFill>
                  <a:schemeClr val="tx1"/>
                </a:solidFill>
              </a:rPr>
              <a:t>you have to go all the way down to level </a:t>
            </a:r>
            <a:r>
              <a:rPr lang="en-US" altLang="en-US" sz="2200" i="1" dirty="0">
                <a:solidFill>
                  <a:schemeClr val="tx1"/>
                </a:solidFill>
              </a:rPr>
              <a:t>h </a:t>
            </a:r>
            <a:br>
              <a:rPr lang="en-US" altLang="en-US" sz="2200" i="1" dirty="0">
                <a:solidFill>
                  <a:schemeClr val="tx1"/>
                </a:solidFill>
              </a:rPr>
            </a:br>
            <a:r>
              <a:rPr lang="en-US" altLang="en-US" sz="2200" dirty="0">
                <a:solidFill>
                  <a:schemeClr val="tx1"/>
                </a:solidFill>
              </a:rPr>
              <a:t>before finding the key or realizing it isn't there</a:t>
            </a:r>
          </a:p>
        </p:txBody>
      </p:sp>
    </p:spTree>
    <p:extLst>
      <p:ext uri="{BB962C8B-B14F-4D97-AF65-F5344CB8AC3E}">
        <p14:creationId xmlns:p14="http://schemas.microsoft.com/office/powerpoint/2010/main" val="772334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Deleting Items from a Binary Search Tree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Three cases for deleting a node </a:t>
            </a:r>
            <a:r>
              <a:rPr lang="en-US" altLang="en-US" i="1" dirty="0"/>
              <a:t>x</a:t>
            </a:r>
            <a:endParaRPr lang="en-US" altLang="en-US" dirty="0"/>
          </a:p>
          <a:p>
            <a:pPr>
              <a:spcBef>
                <a:spcPts val="700"/>
              </a:spcBef>
              <a:buFontTx/>
              <a:buChar char="•"/>
            </a:pPr>
            <a:r>
              <a:rPr lang="en-US" altLang="en-US" b="1" dirty="0"/>
              <a:t>Case 1:</a:t>
            </a:r>
            <a:r>
              <a:rPr lang="en-US" altLang="en-US" dirty="0"/>
              <a:t> </a:t>
            </a:r>
            <a:r>
              <a:rPr lang="en-US" altLang="en-US" i="1" dirty="0"/>
              <a:t>x</a:t>
            </a:r>
            <a:r>
              <a:rPr lang="en-US" altLang="en-US" dirty="0"/>
              <a:t> has no children.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>
                <a:solidFill>
                  <a:srgbClr val="0000FF"/>
                </a:solidFill>
              </a:rPr>
              <a:t>Remove </a:t>
            </a:r>
            <a:r>
              <a:rPr lang="en-US" altLang="en-US" i="1" dirty="0">
                <a:solidFill>
                  <a:srgbClr val="0000FF"/>
                </a:solidFill>
              </a:rPr>
              <a:t>x</a:t>
            </a:r>
            <a:r>
              <a:rPr lang="en-US" altLang="en-US" dirty="0">
                <a:solidFill>
                  <a:srgbClr val="0000FF"/>
                </a:solidFill>
              </a:rPr>
              <a:t> from the tree by setting its parent’s reference to null.</a:t>
            </a:r>
            <a:endParaRPr lang="en-US" altLang="en-US" b="1" dirty="0">
              <a:solidFill>
                <a:srgbClr val="0000FF"/>
              </a:solidFill>
            </a:endParaRPr>
          </a:p>
          <a:p>
            <a:pPr>
              <a:buFontTx/>
              <a:buChar char="•"/>
            </a:pPr>
            <a:endParaRPr lang="en-US" altLang="en-US" dirty="0"/>
          </a:p>
          <a:p>
            <a:pPr>
              <a:buFontTx/>
              <a:buNone/>
            </a:pPr>
            <a:r>
              <a:rPr lang="en-US" altLang="en-US" dirty="0"/>
              <a:t>	ex: delete 4</a:t>
            </a:r>
          </a:p>
          <a:p>
            <a:pPr>
              <a:buFontTx/>
              <a:buChar char="•"/>
            </a:pPr>
            <a:endParaRPr lang="en-US" altLang="en-US" dirty="0"/>
          </a:p>
          <a:p>
            <a:pPr>
              <a:buFontTx/>
              <a:buChar char="•"/>
            </a:pPr>
            <a:endParaRPr lang="en-US" altLang="en-US" dirty="0"/>
          </a:p>
        </p:txBody>
      </p:sp>
      <p:sp>
        <p:nvSpPr>
          <p:cNvPr id="186372" name="Text Box 4"/>
          <p:cNvSpPr txBox="1">
            <a:spLocks noChangeArrowheads="1"/>
          </p:cNvSpPr>
          <p:nvPr/>
        </p:nvSpPr>
        <p:spPr bwMode="auto">
          <a:xfrm>
            <a:off x="3470275" y="2052638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26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6373" name="Oval 5"/>
          <p:cNvSpPr>
            <a:spLocks noChangeArrowheads="1"/>
          </p:cNvSpPr>
          <p:nvPr/>
        </p:nvSpPr>
        <p:spPr bwMode="auto">
          <a:xfrm>
            <a:off x="3498850" y="2024063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6374" name="Text Box 6"/>
          <p:cNvSpPr txBox="1">
            <a:spLocks noChangeArrowheads="1"/>
          </p:cNvSpPr>
          <p:nvPr/>
        </p:nvSpPr>
        <p:spPr bwMode="auto">
          <a:xfrm>
            <a:off x="3044825" y="2757488"/>
            <a:ext cx="552450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6375" name="Oval 7"/>
          <p:cNvSpPr>
            <a:spLocks noChangeArrowheads="1"/>
          </p:cNvSpPr>
          <p:nvPr/>
        </p:nvSpPr>
        <p:spPr bwMode="auto">
          <a:xfrm>
            <a:off x="3086100" y="2728913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6376" name="Text Box 8"/>
          <p:cNvSpPr txBox="1">
            <a:spLocks noChangeArrowheads="1"/>
          </p:cNvSpPr>
          <p:nvPr/>
        </p:nvSpPr>
        <p:spPr bwMode="auto">
          <a:xfrm>
            <a:off x="3976688" y="2762250"/>
            <a:ext cx="554037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6377" name="Oval 9"/>
          <p:cNvSpPr>
            <a:spLocks noChangeArrowheads="1"/>
          </p:cNvSpPr>
          <p:nvPr/>
        </p:nvSpPr>
        <p:spPr bwMode="auto">
          <a:xfrm>
            <a:off x="4010025" y="2714625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6378" name="Text Box 10"/>
          <p:cNvSpPr txBox="1">
            <a:spLocks noChangeArrowheads="1"/>
          </p:cNvSpPr>
          <p:nvPr/>
        </p:nvSpPr>
        <p:spPr bwMode="auto">
          <a:xfrm>
            <a:off x="2660650" y="3475038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6379" name="Oval 11"/>
          <p:cNvSpPr>
            <a:spLocks noChangeArrowheads="1"/>
          </p:cNvSpPr>
          <p:nvPr/>
        </p:nvSpPr>
        <p:spPr bwMode="auto">
          <a:xfrm>
            <a:off x="2689225" y="3446463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6380" name="Text Box 12"/>
          <p:cNvSpPr txBox="1">
            <a:spLocks noChangeArrowheads="1"/>
          </p:cNvSpPr>
          <p:nvPr/>
        </p:nvSpPr>
        <p:spPr bwMode="auto">
          <a:xfrm>
            <a:off x="3441700" y="3489325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6381" name="Oval 13"/>
          <p:cNvSpPr>
            <a:spLocks noChangeArrowheads="1"/>
          </p:cNvSpPr>
          <p:nvPr/>
        </p:nvSpPr>
        <p:spPr bwMode="auto">
          <a:xfrm>
            <a:off x="3484563" y="34464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6382" name="Text Box 14"/>
          <p:cNvSpPr txBox="1">
            <a:spLocks noChangeArrowheads="1"/>
          </p:cNvSpPr>
          <p:nvPr/>
        </p:nvSpPr>
        <p:spPr bwMode="auto">
          <a:xfrm>
            <a:off x="4506913" y="3489325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38</a:t>
            </a:r>
          </a:p>
        </p:txBody>
      </p:sp>
      <p:sp>
        <p:nvSpPr>
          <p:cNvPr id="186383" name="Oval 15"/>
          <p:cNvSpPr>
            <a:spLocks noChangeArrowheads="1"/>
          </p:cNvSpPr>
          <p:nvPr/>
        </p:nvSpPr>
        <p:spPr bwMode="auto">
          <a:xfrm>
            <a:off x="4535488" y="34464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6384" name="Line 16"/>
          <p:cNvSpPr>
            <a:spLocks noChangeShapeType="1"/>
          </p:cNvSpPr>
          <p:nvPr/>
        </p:nvSpPr>
        <p:spPr bwMode="auto">
          <a:xfrm flipH="1">
            <a:off x="3327400" y="2436813"/>
            <a:ext cx="265113" cy="296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6385" name="Line 17"/>
          <p:cNvSpPr>
            <a:spLocks noChangeShapeType="1"/>
          </p:cNvSpPr>
          <p:nvPr/>
        </p:nvSpPr>
        <p:spPr bwMode="auto">
          <a:xfrm>
            <a:off x="3905250" y="2416175"/>
            <a:ext cx="341313" cy="298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6386" name="Line 18"/>
          <p:cNvSpPr>
            <a:spLocks noChangeShapeType="1"/>
          </p:cNvSpPr>
          <p:nvPr/>
        </p:nvSpPr>
        <p:spPr bwMode="auto">
          <a:xfrm flipH="1">
            <a:off x="2930525" y="3125788"/>
            <a:ext cx="227013" cy="325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6387" name="Line 19"/>
          <p:cNvSpPr>
            <a:spLocks noChangeShapeType="1"/>
          </p:cNvSpPr>
          <p:nvPr/>
        </p:nvSpPr>
        <p:spPr bwMode="auto">
          <a:xfrm>
            <a:off x="3489325" y="3125788"/>
            <a:ext cx="227013" cy="325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6388" name="Line 20"/>
          <p:cNvSpPr>
            <a:spLocks noChangeShapeType="1"/>
          </p:cNvSpPr>
          <p:nvPr/>
        </p:nvSpPr>
        <p:spPr bwMode="auto">
          <a:xfrm>
            <a:off x="4397375" y="3116263"/>
            <a:ext cx="379413" cy="334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6404" name="Text Box 36"/>
          <p:cNvSpPr txBox="1">
            <a:spLocks noChangeArrowheads="1"/>
          </p:cNvSpPr>
          <p:nvPr/>
        </p:nvSpPr>
        <p:spPr bwMode="auto">
          <a:xfrm rot="-1927333">
            <a:off x="2852738" y="3016250"/>
            <a:ext cx="323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83631156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 dirty="0"/>
              <a:t>Efficiency of a Binary Search Tree (cont.)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spcBef>
                <a:spcPts val="2400"/>
              </a:spcBef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Time complexity </a:t>
            </a:r>
            <a:r>
              <a:rPr lang="en-US" altLang="en-US">
                <a:solidFill>
                  <a:schemeClr val="tx1"/>
                </a:solidFill>
              </a:rPr>
              <a:t>of searching:</a:t>
            </a:r>
            <a:endParaRPr lang="en-US" altLang="en-US" dirty="0">
              <a:solidFill>
                <a:schemeClr val="tx1"/>
              </a:solidFill>
            </a:endParaRPr>
          </a:p>
          <a:p>
            <a:pPr lvl="1">
              <a:spcBef>
                <a:spcPts val="800"/>
              </a:spcBef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best case: </a:t>
            </a:r>
            <a:r>
              <a:rPr lang="en-US" altLang="en-US" i="1" dirty="0">
                <a:solidFill>
                  <a:schemeClr val="tx1"/>
                </a:solidFill>
              </a:rPr>
              <a:t>O</a:t>
            </a:r>
            <a:r>
              <a:rPr lang="en-US" altLang="en-US" dirty="0">
                <a:solidFill>
                  <a:schemeClr val="tx1"/>
                </a:solidFill>
              </a:rPr>
              <a:t>(1), </a:t>
            </a:r>
            <a:r>
              <a:rPr lang="en-US" altLang="en-US" sz="2200" dirty="0">
                <a:solidFill>
                  <a:schemeClr val="tx1"/>
                </a:solidFill>
              </a:rPr>
              <a:t>when you find the key in the root</a:t>
            </a:r>
          </a:p>
          <a:p>
            <a:pPr marL="1139825" lvl="2" indent="-225425">
              <a:spcBef>
                <a:spcPts val="500"/>
              </a:spcBef>
              <a:buFontTx/>
              <a:buChar char="•"/>
            </a:pPr>
            <a:r>
              <a:rPr lang="en-US" altLang="en-US" sz="2200" b="1" dirty="0">
                <a:solidFill>
                  <a:schemeClr val="tx1"/>
                </a:solidFill>
              </a:rPr>
              <a:t>note: </a:t>
            </a:r>
            <a:r>
              <a:rPr lang="en-US" altLang="en-US" sz="2200" dirty="0">
                <a:solidFill>
                  <a:schemeClr val="tx1"/>
                </a:solidFill>
              </a:rPr>
              <a:t>the best case is </a:t>
            </a:r>
            <a:r>
              <a:rPr lang="en-US" altLang="en-US" sz="2200" i="1" dirty="0">
                <a:solidFill>
                  <a:schemeClr val="tx1"/>
                </a:solidFill>
              </a:rPr>
              <a:t>not </a:t>
            </a:r>
            <a:r>
              <a:rPr lang="en-US" altLang="en-US" sz="2200" dirty="0">
                <a:solidFill>
                  <a:schemeClr val="tx1"/>
                </a:solidFill>
              </a:rPr>
              <a:t>when the tree has one node!</a:t>
            </a:r>
          </a:p>
          <a:p>
            <a:pPr lvl="1">
              <a:spcBef>
                <a:spcPts val="1400"/>
              </a:spcBef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worst case: </a:t>
            </a:r>
            <a:r>
              <a:rPr lang="en-US" altLang="en-US" i="1" dirty="0">
                <a:solidFill>
                  <a:schemeClr val="tx1"/>
                </a:solidFill>
              </a:rPr>
              <a:t>O</a:t>
            </a:r>
            <a:r>
              <a:rPr lang="en-US" altLang="en-US" dirty="0">
                <a:solidFill>
                  <a:schemeClr val="tx1"/>
                </a:solidFill>
              </a:rPr>
              <a:t>(</a:t>
            </a:r>
            <a:r>
              <a:rPr lang="en-US" altLang="en-US" i="1" dirty="0">
                <a:solidFill>
                  <a:schemeClr val="tx1"/>
                </a:solidFill>
              </a:rPr>
              <a:t>h</a:t>
            </a:r>
            <a:r>
              <a:rPr lang="en-US" altLang="en-US" dirty="0">
                <a:solidFill>
                  <a:schemeClr val="tx1"/>
                </a:solidFill>
              </a:rPr>
              <a:t>), where </a:t>
            </a:r>
            <a:r>
              <a:rPr lang="en-US" altLang="en-US" i="1" dirty="0">
                <a:solidFill>
                  <a:schemeClr val="tx1"/>
                </a:solidFill>
              </a:rPr>
              <a:t>h</a:t>
            </a:r>
            <a:r>
              <a:rPr lang="en-US" altLang="en-US" dirty="0">
                <a:solidFill>
                  <a:schemeClr val="tx1"/>
                </a:solidFill>
              </a:rPr>
              <a:t> is the height of the tree</a:t>
            </a:r>
          </a:p>
          <a:p>
            <a:pPr marL="1139825" lvl="2" indent="-225425">
              <a:spcBef>
                <a:spcPts val="500"/>
              </a:spcBef>
              <a:buFontTx/>
              <a:buChar char="•"/>
            </a:pPr>
            <a:r>
              <a:rPr lang="en-US" altLang="en-US" sz="2200" dirty="0">
                <a:solidFill>
                  <a:schemeClr val="tx1"/>
                </a:solidFill>
              </a:rPr>
              <a:t>you have to go all the way down to level </a:t>
            </a:r>
            <a:r>
              <a:rPr lang="en-US" altLang="en-US" sz="2200" i="1" dirty="0">
                <a:solidFill>
                  <a:schemeClr val="tx1"/>
                </a:solidFill>
              </a:rPr>
              <a:t>h </a:t>
            </a:r>
            <a:br>
              <a:rPr lang="en-US" altLang="en-US" sz="2200" i="1" dirty="0">
                <a:solidFill>
                  <a:schemeClr val="tx1"/>
                </a:solidFill>
              </a:rPr>
            </a:br>
            <a:r>
              <a:rPr lang="en-US" altLang="en-US" sz="2200" dirty="0">
                <a:solidFill>
                  <a:schemeClr val="tx1"/>
                </a:solidFill>
              </a:rPr>
              <a:t>before finding the key or realizing it isn't there</a:t>
            </a:r>
          </a:p>
          <a:p>
            <a:pPr marL="1139825" lvl="2" indent="-225425">
              <a:spcBef>
                <a:spcPts val="500"/>
              </a:spcBef>
              <a:buFontTx/>
              <a:buChar char="•"/>
            </a:pPr>
            <a:r>
              <a:rPr lang="en-US" altLang="en-US" sz="2200" dirty="0">
                <a:solidFill>
                  <a:schemeClr val="tx1"/>
                </a:solidFill>
              </a:rPr>
              <a:t>along the path to level </a:t>
            </a:r>
            <a:r>
              <a:rPr lang="en-US" altLang="en-US" sz="2200" i="1" dirty="0">
                <a:solidFill>
                  <a:schemeClr val="tx1"/>
                </a:solidFill>
              </a:rPr>
              <a:t>h</a:t>
            </a:r>
            <a:r>
              <a:rPr lang="en-US" altLang="en-US" sz="2200" dirty="0">
                <a:solidFill>
                  <a:schemeClr val="tx1"/>
                </a:solidFill>
              </a:rPr>
              <a:t>, you process </a:t>
            </a:r>
            <a:r>
              <a:rPr lang="en-US" altLang="en-US" sz="2200" i="1" dirty="0">
                <a:solidFill>
                  <a:schemeClr val="tx1"/>
                </a:solidFill>
              </a:rPr>
              <a:t>h </a:t>
            </a:r>
            <a:r>
              <a:rPr lang="en-US" altLang="en-US" sz="2200" dirty="0">
                <a:solidFill>
                  <a:schemeClr val="tx1"/>
                </a:solidFill>
              </a:rPr>
              <a:t>+ 1 nodes</a:t>
            </a:r>
          </a:p>
        </p:txBody>
      </p:sp>
    </p:spTree>
    <p:extLst>
      <p:ext uri="{BB962C8B-B14F-4D97-AF65-F5344CB8AC3E}">
        <p14:creationId xmlns:p14="http://schemas.microsoft.com/office/powerpoint/2010/main" val="289705975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 dirty="0"/>
              <a:t>Efficiency of a Binary Search Tree (cont.)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spcBef>
                <a:spcPts val="2400"/>
              </a:spcBef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Time complexity of searching:</a:t>
            </a:r>
          </a:p>
          <a:p>
            <a:pPr lvl="1">
              <a:spcBef>
                <a:spcPts val="800"/>
              </a:spcBef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best case: </a:t>
            </a:r>
            <a:r>
              <a:rPr lang="en-US" altLang="en-US" i="1" dirty="0">
                <a:solidFill>
                  <a:schemeClr val="tx1"/>
                </a:solidFill>
              </a:rPr>
              <a:t>O</a:t>
            </a:r>
            <a:r>
              <a:rPr lang="en-US" altLang="en-US" dirty="0">
                <a:solidFill>
                  <a:schemeClr val="tx1"/>
                </a:solidFill>
              </a:rPr>
              <a:t>(1), </a:t>
            </a:r>
            <a:r>
              <a:rPr lang="en-US" altLang="en-US" sz="2200" dirty="0">
                <a:solidFill>
                  <a:schemeClr val="tx1"/>
                </a:solidFill>
              </a:rPr>
              <a:t>when you find the key in the root</a:t>
            </a:r>
          </a:p>
          <a:p>
            <a:pPr marL="1139825" lvl="2" indent="-225425">
              <a:spcBef>
                <a:spcPts val="500"/>
              </a:spcBef>
              <a:buFontTx/>
              <a:buChar char="•"/>
            </a:pPr>
            <a:r>
              <a:rPr lang="en-US" altLang="en-US" sz="2200" b="1" dirty="0">
                <a:solidFill>
                  <a:schemeClr val="tx1"/>
                </a:solidFill>
              </a:rPr>
              <a:t>note: </a:t>
            </a:r>
            <a:r>
              <a:rPr lang="en-US" altLang="en-US" sz="2200" dirty="0">
                <a:solidFill>
                  <a:schemeClr val="tx1"/>
                </a:solidFill>
              </a:rPr>
              <a:t>the best case is </a:t>
            </a:r>
            <a:r>
              <a:rPr lang="en-US" altLang="en-US" sz="2200" i="1" dirty="0">
                <a:solidFill>
                  <a:schemeClr val="tx1"/>
                </a:solidFill>
              </a:rPr>
              <a:t>not </a:t>
            </a:r>
            <a:r>
              <a:rPr lang="en-US" altLang="en-US" sz="2200" dirty="0">
                <a:solidFill>
                  <a:schemeClr val="tx1"/>
                </a:solidFill>
              </a:rPr>
              <a:t>when the tree has one node!</a:t>
            </a:r>
          </a:p>
          <a:p>
            <a:pPr lvl="1">
              <a:spcBef>
                <a:spcPts val="1400"/>
              </a:spcBef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worst case: </a:t>
            </a:r>
            <a:r>
              <a:rPr lang="en-US" altLang="en-US" i="1" dirty="0">
                <a:solidFill>
                  <a:schemeClr val="tx1"/>
                </a:solidFill>
              </a:rPr>
              <a:t>O</a:t>
            </a:r>
            <a:r>
              <a:rPr lang="en-US" altLang="en-US" dirty="0">
                <a:solidFill>
                  <a:schemeClr val="tx1"/>
                </a:solidFill>
              </a:rPr>
              <a:t>(</a:t>
            </a:r>
            <a:r>
              <a:rPr lang="en-US" altLang="en-US" i="1" dirty="0">
                <a:solidFill>
                  <a:schemeClr val="tx1"/>
                </a:solidFill>
              </a:rPr>
              <a:t>h</a:t>
            </a:r>
            <a:r>
              <a:rPr lang="en-US" altLang="en-US" dirty="0">
                <a:solidFill>
                  <a:schemeClr val="tx1"/>
                </a:solidFill>
              </a:rPr>
              <a:t>), where </a:t>
            </a:r>
            <a:r>
              <a:rPr lang="en-US" altLang="en-US" i="1" dirty="0">
                <a:solidFill>
                  <a:schemeClr val="tx1"/>
                </a:solidFill>
              </a:rPr>
              <a:t>h</a:t>
            </a:r>
            <a:r>
              <a:rPr lang="en-US" altLang="en-US" dirty="0">
                <a:solidFill>
                  <a:schemeClr val="tx1"/>
                </a:solidFill>
              </a:rPr>
              <a:t> is the height of the tree</a:t>
            </a:r>
          </a:p>
          <a:p>
            <a:pPr marL="1139825" lvl="2" indent="-225425">
              <a:spcBef>
                <a:spcPts val="500"/>
              </a:spcBef>
              <a:buFontTx/>
              <a:buChar char="•"/>
            </a:pPr>
            <a:r>
              <a:rPr lang="en-US" altLang="en-US" sz="2200" dirty="0">
                <a:solidFill>
                  <a:schemeClr val="tx1"/>
                </a:solidFill>
              </a:rPr>
              <a:t>you have to go all the way down to level </a:t>
            </a:r>
            <a:r>
              <a:rPr lang="en-US" altLang="en-US" sz="2200" i="1" dirty="0">
                <a:solidFill>
                  <a:schemeClr val="tx1"/>
                </a:solidFill>
              </a:rPr>
              <a:t>h </a:t>
            </a:r>
            <a:br>
              <a:rPr lang="en-US" altLang="en-US" sz="2200" i="1" dirty="0">
                <a:solidFill>
                  <a:schemeClr val="tx1"/>
                </a:solidFill>
              </a:rPr>
            </a:br>
            <a:r>
              <a:rPr lang="en-US" altLang="en-US" sz="2200" dirty="0">
                <a:solidFill>
                  <a:schemeClr val="tx1"/>
                </a:solidFill>
              </a:rPr>
              <a:t>before finding the key or realizing it isn't there</a:t>
            </a:r>
          </a:p>
          <a:p>
            <a:pPr marL="1139825" lvl="2" indent="-225425">
              <a:spcBef>
                <a:spcPts val="500"/>
              </a:spcBef>
              <a:buFontTx/>
              <a:buChar char="•"/>
            </a:pPr>
            <a:r>
              <a:rPr lang="en-US" altLang="en-US" sz="2200" dirty="0">
                <a:solidFill>
                  <a:schemeClr val="tx1"/>
                </a:solidFill>
              </a:rPr>
              <a:t>along the path to level </a:t>
            </a:r>
            <a:r>
              <a:rPr lang="en-US" altLang="en-US" sz="2200" i="1" dirty="0">
                <a:solidFill>
                  <a:schemeClr val="tx1"/>
                </a:solidFill>
              </a:rPr>
              <a:t>h</a:t>
            </a:r>
            <a:r>
              <a:rPr lang="en-US" altLang="en-US" sz="2200" dirty="0">
                <a:solidFill>
                  <a:schemeClr val="tx1"/>
                </a:solidFill>
              </a:rPr>
              <a:t>, you process </a:t>
            </a:r>
            <a:r>
              <a:rPr lang="en-US" altLang="en-US" sz="2200" i="1" dirty="0">
                <a:solidFill>
                  <a:schemeClr val="tx1"/>
                </a:solidFill>
              </a:rPr>
              <a:t>h </a:t>
            </a:r>
            <a:r>
              <a:rPr lang="en-US" altLang="en-US" sz="2200" dirty="0">
                <a:solidFill>
                  <a:schemeClr val="tx1"/>
                </a:solidFill>
              </a:rPr>
              <a:t>+ 1 nodes</a:t>
            </a:r>
          </a:p>
          <a:p>
            <a:pPr lvl="1">
              <a:spcBef>
                <a:spcPts val="1400"/>
              </a:spcBef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average case: also </a:t>
            </a:r>
            <a:r>
              <a:rPr lang="en-US" altLang="en-US" i="1" dirty="0">
                <a:solidFill>
                  <a:schemeClr val="tx1"/>
                </a:solidFill>
              </a:rPr>
              <a:t>O</a:t>
            </a:r>
            <a:r>
              <a:rPr lang="en-US" altLang="en-US" dirty="0">
                <a:solidFill>
                  <a:schemeClr val="tx1"/>
                </a:solidFill>
              </a:rPr>
              <a:t>(</a:t>
            </a:r>
            <a:r>
              <a:rPr lang="en-US" altLang="en-US" i="1" dirty="0">
                <a:solidFill>
                  <a:schemeClr val="tx1"/>
                </a:solidFill>
              </a:rPr>
              <a:t>h</a:t>
            </a:r>
            <a:r>
              <a:rPr lang="en-US" altLang="en-US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6613224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 dirty="0"/>
              <a:t>Efficiency of a Binary Search Tree (cont.)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spcBef>
                <a:spcPts val="2400"/>
              </a:spcBef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Time complexity of searching:</a:t>
            </a:r>
          </a:p>
          <a:p>
            <a:pPr lvl="1">
              <a:spcBef>
                <a:spcPts val="800"/>
              </a:spcBef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best case: </a:t>
            </a:r>
            <a:r>
              <a:rPr lang="en-US" altLang="en-US" i="1" dirty="0">
                <a:solidFill>
                  <a:schemeClr val="tx1"/>
                </a:solidFill>
              </a:rPr>
              <a:t>O</a:t>
            </a:r>
            <a:r>
              <a:rPr lang="en-US" altLang="en-US" dirty="0">
                <a:solidFill>
                  <a:schemeClr val="tx1"/>
                </a:solidFill>
              </a:rPr>
              <a:t>(1), </a:t>
            </a:r>
            <a:r>
              <a:rPr lang="en-US" altLang="en-US" sz="2200" dirty="0">
                <a:solidFill>
                  <a:schemeClr val="tx1"/>
                </a:solidFill>
              </a:rPr>
              <a:t>when you find the key in the root</a:t>
            </a:r>
          </a:p>
          <a:p>
            <a:pPr marL="1139825" lvl="2" indent="-225425">
              <a:spcBef>
                <a:spcPts val="500"/>
              </a:spcBef>
              <a:buFontTx/>
              <a:buChar char="•"/>
            </a:pPr>
            <a:r>
              <a:rPr lang="en-US" altLang="en-US" sz="2200" b="1" dirty="0">
                <a:solidFill>
                  <a:schemeClr val="tx1"/>
                </a:solidFill>
              </a:rPr>
              <a:t>note: </a:t>
            </a:r>
            <a:r>
              <a:rPr lang="en-US" altLang="en-US" sz="2200" dirty="0">
                <a:solidFill>
                  <a:schemeClr val="tx1"/>
                </a:solidFill>
              </a:rPr>
              <a:t>the best case is </a:t>
            </a:r>
            <a:r>
              <a:rPr lang="en-US" altLang="en-US" sz="2200" i="1" dirty="0">
                <a:solidFill>
                  <a:schemeClr val="tx1"/>
                </a:solidFill>
              </a:rPr>
              <a:t>not </a:t>
            </a:r>
            <a:r>
              <a:rPr lang="en-US" altLang="en-US" sz="2200" dirty="0">
                <a:solidFill>
                  <a:schemeClr val="tx1"/>
                </a:solidFill>
              </a:rPr>
              <a:t>when the tree has one node!</a:t>
            </a:r>
          </a:p>
          <a:p>
            <a:pPr lvl="1">
              <a:spcBef>
                <a:spcPts val="1400"/>
              </a:spcBef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worst case: </a:t>
            </a:r>
            <a:r>
              <a:rPr lang="en-US" altLang="en-US" i="1" dirty="0">
                <a:solidFill>
                  <a:schemeClr val="tx1"/>
                </a:solidFill>
              </a:rPr>
              <a:t>O</a:t>
            </a:r>
            <a:r>
              <a:rPr lang="en-US" altLang="en-US" dirty="0">
                <a:solidFill>
                  <a:schemeClr val="tx1"/>
                </a:solidFill>
              </a:rPr>
              <a:t>(</a:t>
            </a:r>
            <a:r>
              <a:rPr lang="en-US" altLang="en-US" i="1" dirty="0">
                <a:solidFill>
                  <a:schemeClr val="tx1"/>
                </a:solidFill>
              </a:rPr>
              <a:t>h</a:t>
            </a:r>
            <a:r>
              <a:rPr lang="en-US" altLang="en-US" dirty="0">
                <a:solidFill>
                  <a:schemeClr val="tx1"/>
                </a:solidFill>
              </a:rPr>
              <a:t>), where </a:t>
            </a:r>
            <a:r>
              <a:rPr lang="en-US" altLang="en-US" i="1" dirty="0">
                <a:solidFill>
                  <a:schemeClr val="tx1"/>
                </a:solidFill>
              </a:rPr>
              <a:t>h</a:t>
            </a:r>
            <a:r>
              <a:rPr lang="en-US" altLang="en-US" dirty="0">
                <a:solidFill>
                  <a:schemeClr val="tx1"/>
                </a:solidFill>
              </a:rPr>
              <a:t> is the height of the tree</a:t>
            </a:r>
          </a:p>
          <a:p>
            <a:pPr marL="1139825" lvl="2" indent="-225425">
              <a:spcBef>
                <a:spcPts val="500"/>
              </a:spcBef>
              <a:buFontTx/>
              <a:buChar char="•"/>
            </a:pPr>
            <a:r>
              <a:rPr lang="en-US" altLang="en-US" sz="2200" dirty="0">
                <a:solidFill>
                  <a:schemeClr val="tx1"/>
                </a:solidFill>
              </a:rPr>
              <a:t>you have to go all the way down to level </a:t>
            </a:r>
            <a:r>
              <a:rPr lang="en-US" altLang="en-US" sz="2200" i="1" dirty="0">
                <a:solidFill>
                  <a:schemeClr val="tx1"/>
                </a:solidFill>
              </a:rPr>
              <a:t>h </a:t>
            </a:r>
            <a:br>
              <a:rPr lang="en-US" altLang="en-US" sz="2200" i="1" dirty="0">
                <a:solidFill>
                  <a:schemeClr val="tx1"/>
                </a:solidFill>
              </a:rPr>
            </a:br>
            <a:r>
              <a:rPr lang="en-US" altLang="en-US" sz="2200" dirty="0">
                <a:solidFill>
                  <a:schemeClr val="tx1"/>
                </a:solidFill>
              </a:rPr>
              <a:t>before finding the key or realizing it isn't there</a:t>
            </a:r>
          </a:p>
          <a:p>
            <a:pPr marL="1139825" lvl="2" indent="-225425">
              <a:spcBef>
                <a:spcPts val="500"/>
              </a:spcBef>
              <a:buFontTx/>
              <a:buChar char="•"/>
            </a:pPr>
            <a:r>
              <a:rPr lang="en-US" altLang="en-US" sz="2200" dirty="0">
                <a:solidFill>
                  <a:schemeClr val="tx1"/>
                </a:solidFill>
              </a:rPr>
              <a:t>along the path to level </a:t>
            </a:r>
            <a:r>
              <a:rPr lang="en-US" altLang="en-US" sz="2200" i="1" dirty="0">
                <a:solidFill>
                  <a:schemeClr val="tx1"/>
                </a:solidFill>
              </a:rPr>
              <a:t>h</a:t>
            </a:r>
            <a:r>
              <a:rPr lang="en-US" altLang="en-US" sz="2200" dirty="0">
                <a:solidFill>
                  <a:schemeClr val="tx1"/>
                </a:solidFill>
              </a:rPr>
              <a:t>, you process </a:t>
            </a:r>
            <a:r>
              <a:rPr lang="en-US" altLang="en-US" sz="2200" i="1" dirty="0">
                <a:solidFill>
                  <a:schemeClr val="tx1"/>
                </a:solidFill>
              </a:rPr>
              <a:t>h </a:t>
            </a:r>
            <a:r>
              <a:rPr lang="en-US" altLang="en-US" sz="2200" dirty="0">
                <a:solidFill>
                  <a:schemeClr val="tx1"/>
                </a:solidFill>
              </a:rPr>
              <a:t>+ 1 nodes</a:t>
            </a:r>
          </a:p>
          <a:p>
            <a:pPr lvl="1">
              <a:spcBef>
                <a:spcPts val="1400"/>
              </a:spcBef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average case: also </a:t>
            </a:r>
            <a:r>
              <a:rPr lang="en-US" altLang="en-US" i="1" dirty="0">
                <a:solidFill>
                  <a:schemeClr val="tx1"/>
                </a:solidFill>
              </a:rPr>
              <a:t>O</a:t>
            </a:r>
            <a:r>
              <a:rPr lang="en-US" altLang="en-US" dirty="0">
                <a:solidFill>
                  <a:schemeClr val="tx1"/>
                </a:solidFill>
              </a:rPr>
              <a:t>(</a:t>
            </a:r>
            <a:r>
              <a:rPr lang="en-US" altLang="en-US" i="1" dirty="0">
                <a:solidFill>
                  <a:schemeClr val="tx1"/>
                </a:solidFill>
              </a:rPr>
              <a:t>h</a:t>
            </a:r>
            <a:r>
              <a:rPr lang="en-US" altLang="en-US" dirty="0">
                <a:solidFill>
                  <a:schemeClr val="tx1"/>
                </a:solidFill>
              </a:rPr>
              <a:t>)</a:t>
            </a:r>
            <a:endParaRPr lang="en-US" altLang="en-US" sz="2200" dirty="0">
              <a:solidFill>
                <a:schemeClr val="tx1"/>
              </a:solidFill>
            </a:endParaRPr>
          </a:p>
          <a:p>
            <a:pPr>
              <a:spcBef>
                <a:spcPts val="2400"/>
              </a:spcBef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What is the height of a tree containing </a:t>
            </a:r>
            <a:r>
              <a:rPr lang="en-US" altLang="en-US" i="1" dirty="0">
                <a:solidFill>
                  <a:schemeClr val="tx1"/>
                </a:solidFill>
              </a:rPr>
              <a:t>n</a:t>
            </a:r>
            <a:r>
              <a:rPr lang="en-US" altLang="en-US" dirty="0">
                <a:solidFill>
                  <a:schemeClr val="tx1"/>
                </a:solidFill>
              </a:rPr>
              <a:t> items?</a:t>
            </a:r>
          </a:p>
        </p:txBody>
      </p:sp>
    </p:spTree>
    <p:extLst>
      <p:ext uri="{BB962C8B-B14F-4D97-AF65-F5344CB8AC3E}">
        <p14:creationId xmlns:p14="http://schemas.microsoft.com/office/powerpoint/2010/main" val="105330594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 dirty="0"/>
              <a:t>Efficiency of a Binary Search Tree (cont.)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spcBef>
                <a:spcPts val="2400"/>
              </a:spcBef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Time complexity of searching:</a:t>
            </a:r>
          </a:p>
          <a:p>
            <a:pPr lvl="1">
              <a:spcBef>
                <a:spcPts val="800"/>
              </a:spcBef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best case: </a:t>
            </a:r>
            <a:r>
              <a:rPr lang="en-US" altLang="en-US" i="1" dirty="0">
                <a:solidFill>
                  <a:schemeClr val="tx1"/>
                </a:solidFill>
              </a:rPr>
              <a:t>O</a:t>
            </a:r>
            <a:r>
              <a:rPr lang="en-US" altLang="en-US" dirty="0">
                <a:solidFill>
                  <a:schemeClr val="tx1"/>
                </a:solidFill>
              </a:rPr>
              <a:t>(1), </a:t>
            </a:r>
            <a:r>
              <a:rPr lang="en-US" altLang="en-US" sz="2200" dirty="0">
                <a:solidFill>
                  <a:schemeClr val="tx1"/>
                </a:solidFill>
              </a:rPr>
              <a:t>when you find the key in the root</a:t>
            </a:r>
          </a:p>
          <a:p>
            <a:pPr marL="1139825" lvl="2" indent="-225425">
              <a:spcBef>
                <a:spcPts val="500"/>
              </a:spcBef>
              <a:buFontTx/>
              <a:buChar char="•"/>
            </a:pPr>
            <a:r>
              <a:rPr lang="en-US" altLang="en-US" sz="2200" b="1" dirty="0">
                <a:solidFill>
                  <a:schemeClr val="tx1"/>
                </a:solidFill>
              </a:rPr>
              <a:t>note: </a:t>
            </a:r>
            <a:r>
              <a:rPr lang="en-US" altLang="en-US" sz="2200" dirty="0">
                <a:solidFill>
                  <a:schemeClr val="tx1"/>
                </a:solidFill>
              </a:rPr>
              <a:t>the best case is </a:t>
            </a:r>
            <a:r>
              <a:rPr lang="en-US" altLang="en-US" sz="2200" i="1" dirty="0">
                <a:solidFill>
                  <a:schemeClr val="tx1"/>
                </a:solidFill>
              </a:rPr>
              <a:t>not </a:t>
            </a:r>
            <a:r>
              <a:rPr lang="en-US" altLang="en-US" sz="2200" dirty="0">
                <a:solidFill>
                  <a:schemeClr val="tx1"/>
                </a:solidFill>
              </a:rPr>
              <a:t>when the tree has one node!</a:t>
            </a:r>
          </a:p>
          <a:p>
            <a:pPr lvl="1">
              <a:spcBef>
                <a:spcPts val="1400"/>
              </a:spcBef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worst case: </a:t>
            </a:r>
            <a:r>
              <a:rPr lang="en-US" altLang="en-US" i="1" dirty="0">
                <a:solidFill>
                  <a:schemeClr val="tx1"/>
                </a:solidFill>
              </a:rPr>
              <a:t>O</a:t>
            </a:r>
            <a:r>
              <a:rPr lang="en-US" altLang="en-US" dirty="0">
                <a:solidFill>
                  <a:schemeClr val="tx1"/>
                </a:solidFill>
              </a:rPr>
              <a:t>(</a:t>
            </a:r>
            <a:r>
              <a:rPr lang="en-US" altLang="en-US" i="1" dirty="0">
                <a:solidFill>
                  <a:schemeClr val="tx1"/>
                </a:solidFill>
              </a:rPr>
              <a:t>h</a:t>
            </a:r>
            <a:r>
              <a:rPr lang="en-US" altLang="en-US" dirty="0">
                <a:solidFill>
                  <a:schemeClr val="tx1"/>
                </a:solidFill>
              </a:rPr>
              <a:t>), where </a:t>
            </a:r>
            <a:r>
              <a:rPr lang="en-US" altLang="en-US" i="1" dirty="0">
                <a:solidFill>
                  <a:schemeClr val="tx1"/>
                </a:solidFill>
              </a:rPr>
              <a:t>h</a:t>
            </a:r>
            <a:r>
              <a:rPr lang="en-US" altLang="en-US" dirty="0">
                <a:solidFill>
                  <a:schemeClr val="tx1"/>
                </a:solidFill>
              </a:rPr>
              <a:t> is the height of the tree</a:t>
            </a:r>
          </a:p>
          <a:p>
            <a:pPr marL="1139825" lvl="2" indent="-225425">
              <a:spcBef>
                <a:spcPts val="500"/>
              </a:spcBef>
              <a:buFontTx/>
              <a:buChar char="•"/>
            </a:pPr>
            <a:r>
              <a:rPr lang="en-US" altLang="en-US" sz="2200" dirty="0">
                <a:solidFill>
                  <a:schemeClr val="tx1"/>
                </a:solidFill>
              </a:rPr>
              <a:t>you have to go all the way down to level </a:t>
            </a:r>
            <a:r>
              <a:rPr lang="en-US" altLang="en-US" sz="2200" i="1" dirty="0">
                <a:solidFill>
                  <a:schemeClr val="tx1"/>
                </a:solidFill>
              </a:rPr>
              <a:t>h </a:t>
            </a:r>
            <a:br>
              <a:rPr lang="en-US" altLang="en-US" sz="2200" i="1" dirty="0">
                <a:solidFill>
                  <a:schemeClr val="tx1"/>
                </a:solidFill>
              </a:rPr>
            </a:br>
            <a:r>
              <a:rPr lang="en-US" altLang="en-US" sz="2200" dirty="0">
                <a:solidFill>
                  <a:schemeClr val="tx1"/>
                </a:solidFill>
              </a:rPr>
              <a:t>before finding the key or realizing it isn't there</a:t>
            </a:r>
          </a:p>
          <a:p>
            <a:pPr marL="1139825" lvl="2" indent="-225425">
              <a:spcBef>
                <a:spcPts val="500"/>
              </a:spcBef>
              <a:buFontTx/>
              <a:buChar char="•"/>
            </a:pPr>
            <a:r>
              <a:rPr lang="en-US" altLang="en-US" sz="2200" dirty="0">
                <a:solidFill>
                  <a:schemeClr val="tx1"/>
                </a:solidFill>
              </a:rPr>
              <a:t>along the path to level </a:t>
            </a:r>
            <a:r>
              <a:rPr lang="en-US" altLang="en-US" sz="2200" i="1" dirty="0">
                <a:solidFill>
                  <a:schemeClr val="tx1"/>
                </a:solidFill>
              </a:rPr>
              <a:t>h</a:t>
            </a:r>
            <a:r>
              <a:rPr lang="en-US" altLang="en-US" sz="2200" dirty="0">
                <a:solidFill>
                  <a:schemeClr val="tx1"/>
                </a:solidFill>
              </a:rPr>
              <a:t>, you process </a:t>
            </a:r>
            <a:r>
              <a:rPr lang="en-US" altLang="en-US" sz="2200" i="1" dirty="0">
                <a:solidFill>
                  <a:schemeClr val="tx1"/>
                </a:solidFill>
              </a:rPr>
              <a:t>h </a:t>
            </a:r>
            <a:r>
              <a:rPr lang="en-US" altLang="en-US" sz="2200" dirty="0">
                <a:solidFill>
                  <a:schemeClr val="tx1"/>
                </a:solidFill>
              </a:rPr>
              <a:t>+ 1 nodes</a:t>
            </a:r>
          </a:p>
          <a:p>
            <a:pPr lvl="1">
              <a:spcBef>
                <a:spcPts val="1400"/>
              </a:spcBef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average case: also </a:t>
            </a:r>
            <a:r>
              <a:rPr lang="en-US" altLang="en-US" i="1" dirty="0">
                <a:solidFill>
                  <a:schemeClr val="tx1"/>
                </a:solidFill>
              </a:rPr>
              <a:t>O</a:t>
            </a:r>
            <a:r>
              <a:rPr lang="en-US" altLang="en-US" dirty="0">
                <a:solidFill>
                  <a:schemeClr val="tx1"/>
                </a:solidFill>
              </a:rPr>
              <a:t>(</a:t>
            </a:r>
            <a:r>
              <a:rPr lang="en-US" altLang="en-US" i="1" dirty="0">
                <a:solidFill>
                  <a:schemeClr val="tx1"/>
                </a:solidFill>
              </a:rPr>
              <a:t>h</a:t>
            </a:r>
            <a:r>
              <a:rPr lang="en-US" altLang="en-US" dirty="0">
                <a:solidFill>
                  <a:schemeClr val="tx1"/>
                </a:solidFill>
              </a:rPr>
              <a:t>)</a:t>
            </a:r>
            <a:endParaRPr lang="en-US" altLang="en-US" sz="2200" dirty="0">
              <a:solidFill>
                <a:schemeClr val="tx1"/>
              </a:solidFill>
            </a:endParaRPr>
          </a:p>
          <a:p>
            <a:pPr>
              <a:spcBef>
                <a:spcPts val="2400"/>
              </a:spcBef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What is the height of a tree containing </a:t>
            </a:r>
            <a:r>
              <a:rPr lang="en-US" altLang="en-US" i="1" dirty="0">
                <a:solidFill>
                  <a:schemeClr val="tx1"/>
                </a:solidFill>
              </a:rPr>
              <a:t>n</a:t>
            </a:r>
            <a:r>
              <a:rPr lang="en-US" altLang="en-US" dirty="0">
                <a:solidFill>
                  <a:schemeClr val="tx1"/>
                </a:solidFill>
              </a:rPr>
              <a:t> items?</a:t>
            </a:r>
          </a:p>
          <a:p>
            <a:pPr lvl="1">
              <a:spcBef>
                <a:spcPts val="500"/>
              </a:spcBef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it depends!</a:t>
            </a:r>
          </a:p>
        </p:txBody>
      </p:sp>
    </p:spTree>
    <p:extLst>
      <p:ext uri="{BB962C8B-B14F-4D97-AF65-F5344CB8AC3E}">
        <p14:creationId xmlns:p14="http://schemas.microsoft.com/office/powerpoint/2010/main" val="125811028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 dirty="0"/>
              <a:t>Balanced Trees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spcBef>
                <a:spcPts val="700"/>
              </a:spcBef>
              <a:buFontTx/>
              <a:buChar char="•"/>
            </a:pPr>
            <a:r>
              <a:rPr lang="en-US" altLang="en-US" dirty="0"/>
              <a:t>A tree is </a:t>
            </a:r>
            <a:r>
              <a:rPr lang="en-US" altLang="en-US" i="1" dirty="0"/>
              <a:t>balanced</a:t>
            </a:r>
            <a:r>
              <a:rPr lang="en-US" altLang="en-US" dirty="0"/>
              <a:t> if, for </a:t>
            </a:r>
            <a:r>
              <a:rPr lang="en-US" altLang="en-US" i="1" dirty="0"/>
              <a:t>each</a:t>
            </a:r>
            <a:r>
              <a:rPr lang="en-US" altLang="en-US" dirty="0"/>
              <a:t> of its nodes, the node’s subtrees </a:t>
            </a:r>
            <a:br>
              <a:rPr lang="en-US" altLang="en-US" dirty="0"/>
            </a:br>
            <a:r>
              <a:rPr lang="en-US" altLang="en-US" dirty="0"/>
              <a:t>have the same height </a:t>
            </a:r>
            <a:r>
              <a:rPr lang="en-US" altLang="en-US" dirty="0">
                <a:solidFill>
                  <a:schemeClr val="tx1"/>
                </a:solidFill>
              </a:rPr>
              <a:t>or have heights that differ by 1.</a:t>
            </a:r>
          </a:p>
          <a:p>
            <a:pPr lvl="1">
              <a:spcBef>
                <a:spcPts val="500"/>
              </a:spcBef>
            </a:pPr>
            <a:r>
              <a:rPr lang="en-US" altLang="en-US" sz="2000" dirty="0">
                <a:solidFill>
                  <a:schemeClr val="tx1"/>
                </a:solidFill>
              </a:rPr>
              <a:t>example:</a:t>
            </a:r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7324792" y="1712319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26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4261" name="Oval 5"/>
          <p:cNvSpPr>
            <a:spLocks noChangeArrowheads="1"/>
          </p:cNvSpPr>
          <p:nvPr/>
        </p:nvSpPr>
        <p:spPr bwMode="auto">
          <a:xfrm>
            <a:off x="7353367" y="1683744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4262" name="Text Box 6"/>
          <p:cNvSpPr txBox="1">
            <a:spLocks noChangeArrowheads="1"/>
          </p:cNvSpPr>
          <p:nvPr/>
        </p:nvSpPr>
        <p:spPr bwMode="auto">
          <a:xfrm>
            <a:off x="6899342" y="2417169"/>
            <a:ext cx="552450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4263" name="Oval 7"/>
          <p:cNvSpPr>
            <a:spLocks noChangeArrowheads="1"/>
          </p:cNvSpPr>
          <p:nvPr/>
        </p:nvSpPr>
        <p:spPr bwMode="auto">
          <a:xfrm>
            <a:off x="6940617" y="2388594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4264" name="Text Box 8"/>
          <p:cNvSpPr txBox="1">
            <a:spLocks noChangeArrowheads="1"/>
          </p:cNvSpPr>
          <p:nvPr/>
        </p:nvSpPr>
        <p:spPr bwMode="auto">
          <a:xfrm>
            <a:off x="7970905" y="2421932"/>
            <a:ext cx="554037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4265" name="Oval 9"/>
          <p:cNvSpPr>
            <a:spLocks noChangeArrowheads="1"/>
          </p:cNvSpPr>
          <p:nvPr/>
        </p:nvSpPr>
        <p:spPr bwMode="auto">
          <a:xfrm>
            <a:off x="8004242" y="2374307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4266" name="Text Box 10"/>
          <p:cNvSpPr txBox="1">
            <a:spLocks noChangeArrowheads="1"/>
          </p:cNvSpPr>
          <p:nvPr/>
        </p:nvSpPr>
        <p:spPr bwMode="auto">
          <a:xfrm>
            <a:off x="6558030" y="3134719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4267" name="Oval 11"/>
          <p:cNvSpPr>
            <a:spLocks noChangeArrowheads="1"/>
          </p:cNvSpPr>
          <p:nvPr/>
        </p:nvSpPr>
        <p:spPr bwMode="auto">
          <a:xfrm>
            <a:off x="6586605" y="3106144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4268" name="Text Box 12"/>
          <p:cNvSpPr txBox="1">
            <a:spLocks noChangeArrowheads="1"/>
          </p:cNvSpPr>
          <p:nvPr/>
        </p:nvSpPr>
        <p:spPr bwMode="auto">
          <a:xfrm>
            <a:off x="8361430" y="3149007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38</a:t>
            </a:r>
          </a:p>
        </p:txBody>
      </p:sp>
      <p:sp>
        <p:nvSpPr>
          <p:cNvPr id="224269" name="Oval 13"/>
          <p:cNvSpPr>
            <a:spLocks noChangeArrowheads="1"/>
          </p:cNvSpPr>
          <p:nvPr/>
        </p:nvSpPr>
        <p:spPr bwMode="auto">
          <a:xfrm>
            <a:off x="8390005" y="3106144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4270" name="Line 14"/>
          <p:cNvSpPr>
            <a:spLocks noChangeShapeType="1"/>
          </p:cNvSpPr>
          <p:nvPr/>
        </p:nvSpPr>
        <p:spPr bwMode="auto">
          <a:xfrm flipH="1">
            <a:off x="7181917" y="2096494"/>
            <a:ext cx="265113" cy="296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4271" name="Line 15"/>
          <p:cNvSpPr>
            <a:spLocks noChangeShapeType="1"/>
          </p:cNvSpPr>
          <p:nvPr/>
        </p:nvSpPr>
        <p:spPr bwMode="auto">
          <a:xfrm>
            <a:off x="7759767" y="2075857"/>
            <a:ext cx="363538" cy="317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4272" name="Line 16"/>
          <p:cNvSpPr>
            <a:spLocks noChangeShapeType="1"/>
          </p:cNvSpPr>
          <p:nvPr/>
        </p:nvSpPr>
        <p:spPr bwMode="auto">
          <a:xfrm flipH="1">
            <a:off x="6897755" y="2783882"/>
            <a:ext cx="128587" cy="320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4273" name="Line 17"/>
          <p:cNvSpPr>
            <a:spLocks noChangeShapeType="1"/>
          </p:cNvSpPr>
          <p:nvPr/>
        </p:nvSpPr>
        <p:spPr bwMode="auto">
          <a:xfrm>
            <a:off x="8397942" y="2772769"/>
            <a:ext cx="233363" cy="3381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4274" name="Text Box 18"/>
          <p:cNvSpPr txBox="1">
            <a:spLocks noChangeArrowheads="1"/>
          </p:cNvSpPr>
          <p:nvPr/>
        </p:nvSpPr>
        <p:spPr bwMode="auto">
          <a:xfrm>
            <a:off x="7799455" y="3156944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4275" name="Oval 19"/>
          <p:cNvSpPr>
            <a:spLocks noChangeArrowheads="1"/>
          </p:cNvSpPr>
          <p:nvPr/>
        </p:nvSpPr>
        <p:spPr bwMode="auto">
          <a:xfrm>
            <a:off x="7828030" y="3114082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4276" name="Line 20"/>
          <p:cNvSpPr>
            <a:spLocks noChangeShapeType="1"/>
          </p:cNvSpPr>
          <p:nvPr/>
        </p:nvSpPr>
        <p:spPr bwMode="auto">
          <a:xfrm flipH="1">
            <a:off x="8069330" y="2799757"/>
            <a:ext cx="74612" cy="3190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6259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 dirty="0"/>
              <a:t>Balanced Trees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spcBef>
                <a:spcPts val="700"/>
              </a:spcBef>
              <a:buFontTx/>
              <a:buChar char="•"/>
            </a:pPr>
            <a:r>
              <a:rPr lang="en-US" altLang="en-US" dirty="0"/>
              <a:t>A tree is </a:t>
            </a:r>
            <a:r>
              <a:rPr lang="en-US" altLang="en-US" i="1" dirty="0"/>
              <a:t>balanced</a:t>
            </a:r>
            <a:r>
              <a:rPr lang="en-US" altLang="en-US" dirty="0"/>
              <a:t> if, for </a:t>
            </a:r>
            <a:r>
              <a:rPr lang="en-US" altLang="en-US" i="1" dirty="0"/>
              <a:t>each</a:t>
            </a:r>
            <a:r>
              <a:rPr lang="en-US" altLang="en-US" dirty="0"/>
              <a:t> of its nodes, the node’s subtrees </a:t>
            </a:r>
            <a:br>
              <a:rPr lang="en-US" altLang="en-US" dirty="0"/>
            </a:br>
            <a:r>
              <a:rPr lang="en-US" altLang="en-US" dirty="0"/>
              <a:t>have the same height </a:t>
            </a:r>
            <a:r>
              <a:rPr lang="en-US" altLang="en-US" dirty="0">
                <a:solidFill>
                  <a:schemeClr val="tx1"/>
                </a:solidFill>
              </a:rPr>
              <a:t>or have heights that differ by 1.</a:t>
            </a:r>
          </a:p>
          <a:p>
            <a:pPr lvl="1">
              <a:spcBef>
                <a:spcPts val="500"/>
              </a:spcBef>
            </a:pPr>
            <a:r>
              <a:rPr lang="en-US" altLang="en-US" sz="2000" dirty="0">
                <a:solidFill>
                  <a:schemeClr val="tx1"/>
                </a:solidFill>
              </a:rPr>
              <a:t>example:</a:t>
            </a:r>
          </a:p>
          <a:p>
            <a:pPr marL="1146175" lvl="2" indent="-231775">
              <a:spcBef>
                <a:spcPts val="500"/>
              </a:spcBef>
            </a:pPr>
            <a:r>
              <a:rPr lang="en-US" altLang="en-US" dirty="0">
                <a:solidFill>
                  <a:schemeClr val="tx1"/>
                </a:solidFill>
              </a:rPr>
              <a:t>26: both subtrees have a height of 1</a:t>
            </a:r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7324792" y="1712319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26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4261" name="Oval 5"/>
          <p:cNvSpPr>
            <a:spLocks noChangeArrowheads="1"/>
          </p:cNvSpPr>
          <p:nvPr/>
        </p:nvSpPr>
        <p:spPr bwMode="auto">
          <a:xfrm>
            <a:off x="7353367" y="1683744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4262" name="Text Box 6"/>
          <p:cNvSpPr txBox="1">
            <a:spLocks noChangeArrowheads="1"/>
          </p:cNvSpPr>
          <p:nvPr/>
        </p:nvSpPr>
        <p:spPr bwMode="auto">
          <a:xfrm>
            <a:off x="6899342" y="2417169"/>
            <a:ext cx="552450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4263" name="Oval 7"/>
          <p:cNvSpPr>
            <a:spLocks noChangeArrowheads="1"/>
          </p:cNvSpPr>
          <p:nvPr/>
        </p:nvSpPr>
        <p:spPr bwMode="auto">
          <a:xfrm>
            <a:off x="6940617" y="2388594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4264" name="Text Box 8"/>
          <p:cNvSpPr txBox="1">
            <a:spLocks noChangeArrowheads="1"/>
          </p:cNvSpPr>
          <p:nvPr/>
        </p:nvSpPr>
        <p:spPr bwMode="auto">
          <a:xfrm>
            <a:off x="7970905" y="2421932"/>
            <a:ext cx="554037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4265" name="Oval 9"/>
          <p:cNvSpPr>
            <a:spLocks noChangeArrowheads="1"/>
          </p:cNvSpPr>
          <p:nvPr/>
        </p:nvSpPr>
        <p:spPr bwMode="auto">
          <a:xfrm>
            <a:off x="8004242" y="2374307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4266" name="Text Box 10"/>
          <p:cNvSpPr txBox="1">
            <a:spLocks noChangeArrowheads="1"/>
          </p:cNvSpPr>
          <p:nvPr/>
        </p:nvSpPr>
        <p:spPr bwMode="auto">
          <a:xfrm>
            <a:off x="6558030" y="3134719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4267" name="Oval 11"/>
          <p:cNvSpPr>
            <a:spLocks noChangeArrowheads="1"/>
          </p:cNvSpPr>
          <p:nvPr/>
        </p:nvSpPr>
        <p:spPr bwMode="auto">
          <a:xfrm>
            <a:off x="6586605" y="3106144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4268" name="Text Box 12"/>
          <p:cNvSpPr txBox="1">
            <a:spLocks noChangeArrowheads="1"/>
          </p:cNvSpPr>
          <p:nvPr/>
        </p:nvSpPr>
        <p:spPr bwMode="auto">
          <a:xfrm>
            <a:off x="8361430" y="3149007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38</a:t>
            </a:r>
          </a:p>
        </p:txBody>
      </p:sp>
      <p:sp>
        <p:nvSpPr>
          <p:cNvPr id="224269" name="Oval 13"/>
          <p:cNvSpPr>
            <a:spLocks noChangeArrowheads="1"/>
          </p:cNvSpPr>
          <p:nvPr/>
        </p:nvSpPr>
        <p:spPr bwMode="auto">
          <a:xfrm>
            <a:off x="8390005" y="3106144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4270" name="Line 14"/>
          <p:cNvSpPr>
            <a:spLocks noChangeShapeType="1"/>
          </p:cNvSpPr>
          <p:nvPr/>
        </p:nvSpPr>
        <p:spPr bwMode="auto">
          <a:xfrm flipH="1">
            <a:off x="7181917" y="2096494"/>
            <a:ext cx="265113" cy="296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4271" name="Line 15"/>
          <p:cNvSpPr>
            <a:spLocks noChangeShapeType="1"/>
          </p:cNvSpPr>
          <p:nvPr/>
        </p:nvSpPr>
        <p:spPr bwMode="auto">
          <a:xfrm>
            <a:off x="7759767" y="2075857"/>
            <a:ext cx="363538" cy="317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4272" name="Line 16"/>
          <p:cNvSpPr>
            <a:spLocks noChangeShapeType="1"/>
          </p:cNvSpPr>
          <p:nvPr/>
        </p:nvSpPr>
        <p:spPr bwMode="auto">
          <a:xfrm flipH="1">
            <a:off x="6897755" y="2783882"/>
            <a:ext cx="128587" cy="320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4273" name="Line 17"/>
          <p:cNvSpPr>
            <a:spLocks noChangeShapeType="1"/>
          </p:cNvSpPr>
          <p:nvPr/>
        </p:nvSpPr>
        <p:spPr bwMode="auto">
          <a:xfrm>
            <a:off x="8397942" y="2772769"/>
            <a:ext cx="233363" cy="3381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4274" name="Text Box 18"/>
          <p:cNvSpPr txBox="1">
            <a:spLocks noChangeArrowheads="1"/>
          </p:cNvSpPr>
          <p:nvPr/>
        </p:nvSpPr>
        <p:spPr bwMode="auto">
          <a:xfrm>
            <a:off x="7799455" y="3156944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4275" name="Oval 19"/>
          <p:cNvSpPr>
            <a:spLocks noChangeArrowheads="1"/>
          </p:cNvSpPr>
          <p:nvPr/>
        </p:nvSpPr>
        <p:spPr bwMode="auto">
          <a:xfrm>
            <a:off x="7828030" y="3114082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4276" name="Line 20"/>
          <p:cNvSpPr>
            <a:spLocks noChangeShapeType="1"/>
          </p:cNvSpPr>
          <p:nvPr/>
        </p:nvSpPr>
        <p:spPr bwMode="auto">
          <a:xfrm flipH="1">
            <a:off x="8069330" y="2799757"/>
            <a:ext cx="74612" cy="3190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Oval 27"/>
          <p:cNvSpPr>
            <a:spLocks noChangeArrowheads="1"/>
          </p:cNvSpPr>
          <p:nvPr/>
        </p:nvSpPr>
        <p:spPr bwMode="auto">
          <a:xfrm>
            <a:off x="7354080" y="1667050"/>
            <a:ext cx="469900" cy="469900"/>
          </a:xfrm>
          <a:prstGeom prst="ellipse">
            <a:avLst/>
          </a:prstGeom>
          <a:noFill/>
          <a:ln w="38100" algn="ctr">
            <a:solidFill>
              <a:srgbClr val="CC0099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Oval 6"/>
          <p:cNvSpPr>
            <a:spLocks noChangeArrowheads="1"/>
          </p:cNvSpPr>
          <p:nvPr/>
        </p:nvSpPr>
        <p:spPr bwMode="auto">
          <a:xfrm>
            <a:off x="6286500" y="2203450"/>
            <a:ext cx="1287463" cy="1483720"/>
          </a:xfrm>
          <a:prstGeom prst="ellipse">
            <a:avLst/>
          </a:prstGeom>
          <a:noFill/>
          <a:ln w="19050" algn="ctr">
            <a:solidFill>
              <a:schemeClr val="bg2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" name="Oval 6"/>
          <p:cNvSpPr>
            <a:spLocks noChangeArrowheads="1"/>
          </p:cNvSpPr>
          <p:nvPr/>
        </p:nvSpPr>
        <p:spPr bwMode="auto">
          <a:xfrm>
            <a:off x="7632700" y="2260600"/>
            <a:ext cx="1397861" cy="1483720"/>
          </a:xfrm>
          <a:prstGeom prst="ellipse">
            <a:avLst/>
          </a:prstGeom>
          <a:noFill/>
          <a:ln w="19050" algn="ctr">
            <a:solidFill>
              <a:schemeClr val="bg2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81225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 dirty="0"/>
              <a:t>Balanced Trees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spcBef>
                <a:spcPts val="700"/>
              </a:spcBef>
              <a:buFontTx/>
              <a:buChar char="•"/>
            </a:pPr>
            <a:r>
              <a:rPr lang="en-US" altLang="en-US" dirty="0"/>
              <a:t>A tree is </a:t>
            </a:r>
            <a:r>
              <a:rPr lang="en-US" altLang="en-US" i="1" dirty="0"/>
              <a:t>balanced</a:t>
            </a:r>
            <a:r>
              <a:rPr lang="en-US" altLang="en-US" dirty="0"/>
              <a:t> if, for </a:t>
            </a:r>
            <a:r>
              <a:rPr lang="en-US" altLang="en-US" i="1" dirty="0"/>
              <a:t>each</a:t>
            </a:r>
            <a:r>
              <a:rPr lang="en-US" altLang="en-US" dirty="0"/>
              <a:t> of its nodes, the node’s subtrees </a:t>
            </a:r>
            <a:br>
              <a:rPr lang="en-US" altLang="en-US" dirty="0"/>
            </a:br>
            <a:r>
              <a:rPr lang="en-US" altLang="en-US" dirty="0"/>
              <a:t>have the same height </a:t>
            </a:r>
            <a:r>
              <a:rPr lang="en-US" altLang="en-US" dirty="0">
                <a:solidFill>
                  <a:schemeClr val="tx1"/>
                </a:solidFill>
              </a:rPr>
              <a:t>or have heights that differ by 1.</a:t>
            </a:r>
          </a:p>
          <a:p>
            <a:pPr lvl="1">
              <a:spcBef>
                <a:spcPts val="500"/>
              </a:spcBef>
            </a:pPr>
            <a:r>
              <a:rPr lang="en-US" altLang="en-US" sz="2000" dirty="0">
                <a:solidFill>
                  <a:schemeClr val="tx1"/>
                </a:solidFill>
              </a:rPr>
              <a:t>example:</a:t>
            </a:r>
          </a:p>
          <a:p>
            <a:pPr marL="1146175" lvl="2" indent="-231775">
              <a:spcBef>
                <a:spcPts val="500"/>
              </a:spcBef>
            </a:pPr>
            <a:r>
              <a:rPr lang="en-US" altLang="en-US" dirty="0">
                <a:solidFill>
                  <a:schemeClr val="tx1"/>
                </a:solidFill>
              </a:rPr>
              <a:t>26: both subtrees have a height of 1</a:t>
            </a:r>
          </a:p>
          <a:p>
            <a:pPr marL="1146175" lvl="2" indent="-231775">
              <a:spcBef>
                <a:spcPts val="500"/>
              </a:spcBef>
            </a:pPr>
            <a:r>
              <a:rPr lang="en-US" altLang="en-US" dirty="0">
                <a:solidFill>
                  <a:schemeClr val="tx1"/>
                </a:solidFill>
              </a:rPr>
              <a:t>12: left subtree has height 0</a:t>
            </a:r>
          </a:p>
          <a:p>
            <a:pPr marL="1438275" lvl="3" indent="0">
              <a:spcBef>
                <a:spcPts val="0"/>
              </a:spcBef>
              <a:buNone/>
            </a:pPr>
            <a:r>
              <a:rPr lang="en-US" altLang="en-US" dirty="0">
                <a:solidFill>
                  <a:schemeClr val="tx1"/>
                </a:solidFill>
              </a:rPr>
              <a:t>  right subtree is empty (height = -1)</a:t>
            </a:r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7324792" y="1712319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26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4261" name="Oval 5"/>
          <p:cNvSpPr>
            <a:spLocks noChangeArrowheads="1"/>
          </p:cNvSpPr>
          <p:nvPr/>
        </p:nvSpPr>
        <p:spPr bwMode="auto">
          <a:xfrm>
            <a:off x="7353367" y="1683744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4262" name="Text Box 6"/>
          <p:cNvSpPr txBox="1">
            <a:spLocks noChangeArrowheads="1"/>
          </p:cNvSpPr>
          <p:nvPr/>
        </p:nvSpPr>
        <p:spPr bwMode="auto">
          <a:xfrm>
            <a:off x="6899342" y="2417169"/>
            <a:ext cx="552450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4263" name="Oval 7"/>
          <p:cNvSpPr>
            <a:spLocks noChangeArrowheads="1"/>
          </p:cNvSpPr>
          <p:nvPr/>
        </p:nvSpPr>
        <p:spPr bwMode="auto">
          <a:xfrm>
            <a:off x="6940617" y="2388594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4264" name="Text Box 8"/>
          <p:cNvSpPr txBox="1">
            <a:spLocks noChangeArrowheads="1"/>
          </p:cNvSpPr>
          <p:nvPr/>
        </p:nvSpPr>
        <p:spPr bwMode="auto">
          <a:xfrm>
            <a:off x="7970905" y="2421932"/>
            <a:ext cx="554037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4265" name="Oval 9"/>
          <p:cNvSpPr>
            <a:spLocks noChangeArrowheads="1"/>
          </p:cNvSpPr>
          <p:nvPr/>
        </p:nvSpPr>
        <p:spPr bwMode="auto">
          <a:xfrm>
            <a:off x="8004242" y="2374307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4266" name="Text Box 10"/>
          <p:cNvSpPr txBox="1">
            <a:spLocks noChangeArrowheads="1"/>
          </p:cNvSpPr>
          <p:nvPr/>
        </p:nvSpPr>
        <p:spPr bwMode="auto">
          <a:xfrm>
            <a:off x="6558030" y="3134719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4267" name="Oval 11"/>
          <p:cNvSpPr>
            <a:spLocks noChangeArrowheads="1"/>
          </p:cNvSpPr>
          <p:nvPr/>
        </p:nvSpPr>
        <p:spPr bwMode="auto">
          <a:xfrm>
            <a:off x="6586605" y="3106144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4268" name="Text Box 12"/>
          <p:cNvSpPr txBox="1">
            <a:spLocks noChangeArrowheads="1"/>
          </p:cNvSpPr>
          <p:nvPr/>
        </p:nvSpPr>
        <p:spPr bwMode="auto">
          <a:xfrm>
            <a:off x="8361430" y="3149007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38</a:t>
            </a:r>
          </a:p>
        </p:txBody>
      </p:sp>
      <p:sp>
        <p:nvSpPr>
          <p:cNvPr id="224269" name="Oval 13"/>
          <p:cNvSpPr>
            <a:spLocks noChangeArrowheads="1"/>
          </p:cNvSpPr>
          <p:nvPr/>
        </p:nvSpPr>
        <p:spPr bwMode="auto">
          <a:xfrm>
            <a:off x="8390005" y="3106144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4270" name="Line 14"/>
          <p:cNvSpPr>
            <a:spLocks noChangeShapeType="1"/>
          </p:cNvSpPr>
          <p:nvPr/>
        </p:nvSpPr>
        <p:spPr bwMode="auto">
          <a:xfrm flipH="1">
            <a:off x="7181917" y="2096494"/>
            <a:ext cx="265113" cy="296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4271" name="Line 15"/>
          <p:cNvSpPr>
            <a:spLocks noChangeShapeType="1"/>
          </p:cNvSpPr>
          <p:nvPr/>
        </p:nvSpPr>
        <p:spPr bwMode="auto">
          <a:xfrm>
            <a:off x="7759767" y="2075857"/>
            <a:ext cx="363538" cy="317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4272" name="Line 16"/>
          <p:cNvSpPr>
            <a:spLocks noChangeShapeType="1"/>
          </p:cNvSpPr>
          <p:nvPr/>
        </p:nvSpPr>
        <p:spPr bwMode="auto">
          <a:xfrm flipH="1">
            <a:off x="6897755" y="2783882"/>
            <a:ext cx="128587" cy="320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4273" name="Line 17"/>
          <p:cNvSpPr>
            <a:spLocks noChangeShapeType="1"/>
          </p:cNvSpPr>
          <p:nvPr/>
        </p:nvSpPr>
        <p:spPr bwMode="auto">
          <a:xfrm>
            <a:off x="8397942" y="2772769"/>
            <a:ext cx="233363" cy="3381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4274" name="Text Box 18"/>
          <p:cNvSpPr txBox="1">
            <a:spLocks noChangeArrowheads="1"/>
          </p:cNvSpPr>
          <p:nvPr/>
        </p:nvSpPr>
        <p:spPr bwMode="auto">
          <a:xfrm>
            <a:off x="7799455" y="3156944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4275" name="Oval 19"/>
          <p:cNvSpPr>
            <a:spLocks noChangeArrowheads="1"/>
          </p:cNvSpPr>
          <p:nvPr/>
        </p:nvSpPr>
        <p:spPr bwMode="auto">
          <a:xfrm>
            <a:off x="7828030" y="3114082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4276" name="Line 20"/>
          <p:cNvSpPr>
            <a:spLocks noChangeShapeType="1"/>
          </p:cNvSpPr>
          <p:nvPr/>
        </p:nvSpPr>
        <p:spPr bwMode="auto">
          <a:xfrm flipH="1">
            <a:off x="8069330" y="2799757"/>
            <a:ext cx="74612" cy="3190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Oval 27"/>
          <p:cNvSpPr>
            <a:spLocks noChangeArrowheads="1"/>
          </p:cNvSpPr>
          <p:nvPr/>
        </p:nvSpPr>
        <p:spPr bwMode="auto">
          <a:xfrm>
            <a:off x="6947680" y="2378250"/>
            <a:ext cx="469900" cy="469900"/>
          </a:xfrm>
          <a:prstGeom prst="ellipse">
            <a:avLst/>
          </a:prstGeom>
          <a:noFill/>
          <a:ln w="38100" algn="ctr">
            <a:solidFill>
              <a:srgbClr val="CC0099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90949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 dirty="0"/>
              <a:t>Balanced Trees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spcBef>
                <a:spcPts val="700"/>
              </a:spcBef>
              <a:buFontTx/>
              <a:buChar char="•"/>
            </a:pPr>
            <a:r>
              <a:rPr lang="en-US" altLang="en-US" dirty="0"/>
              <a:t>A tree is </a:t>
            </a:r>
            <a:r>
              <a:rPr lang="en-US" altLang="en-US" i="1" dirty="0"/>
              <a:t>balanced</a:t>
            </a:r>
            <a:r>
              <a:rPr lang="en-US" altLang="en-US" dirty="0"/>
              <a:t> if, for </a:t>
            </a:r>
            <a:r>
              <a:rPr lang="en-US" altLang="en-US" i="1" dirty="0"/>
              <a:t>each</a:t>
            </a:r>
            <a:r>
              <a:rPr lang="en-US" altLang="en-US" dirty="0"/>
              <a:t> of its nodes, the node’s subtrees </a:t>
            </a:r>
            <a:br>
              <a:rPr lang="en-US" altLang="en-US" dirty="0"/>
            </a:br>
            <a:r>
              <a:rPr lang="en-US" altLang="en-US" dirty="0"/>
              <a:t>have the same height </a:t>
            </a:r>
            <a:r>
              <a:rPr lang="en-US" altLang="en-US" dirty="0">
                <a:solidFill>
                  <a:schemeClr val="tx1"/>
                </a:solidFill>
              </a:rPr>
              <a:t>or have heights that differ by 1.</a:t>
            </a:r>
          </a:p>
          <a:p>
            <a:pPr lvl="1">
              <a:spcBef>
                <a:spcPts val="500"/>
              </a:spcBef>
            </a:pPr>
            <a:r>
              <a:rPr lang="en-US" altLang="en-US" sz="2000" dirty="0">
                <a:solidFill>
                  <a:schemeClr val="tx1"/>
                </a:solidFill>
              </a:rPr>
              <a:t>example:</a:t>
            </a:r>
          </a:p>
          <a:p>
            <a:pPr marL="1146175" lvl="2" indent="-231775">
              <a:spcBef>
                <a:spcPts val="500"/>
              </a:spcBef>
            </a:pPr>
            <a:r>
              <a:rPr lang="en-US" altLang="en-US" dirty="0">
                <a:solidFill>
                  <a:schemeClr val="tx1"/>
                </a:solidFill>
              </a:rPr>
              <a:t>26: both subtrees have a height of 1</a:t>
            </a:r>
          </a:p>
          <a:p>
            <a:pPr marL="1146175" lvl="2" indent="-231775">
              <a:spcBef>
                <a:spcPts val="500"/>
              </a:spcBef>
            </a:pPr>
            <a:r>
              <a:rPr lang="en-US" altLang="en-US" dirty="0">
                <a:solidFill>
                  <a:schemeClr val="tx1"/>
                </a:solidFill>
              </a:rPr>
              <a:t>12: left subtree has height 0</a:t>
            </a:r>
          </a:p>
          <a:p>
            <a:pPr marL="1438275" lvl="3" indent="0">
              <a:spcBef>
                <a:spcPts val="0"/>
              </a:spcBef>
              <a:buNone/>
            </a:pPr>
            <a:r>
              <a:rPr lang="en-US" altLang="en-US" dirty="0">
                <a:solidFill>
                  <a:schemeClr val="tx1"/>
                </a:solidFill>
              </a:rPr>
              <a:t>  right subtree is empty (height = -1)</a:t>
            </a:r>
          </a:p>
          <a:p>
            <a:pPr marL="1146175" lvl="2" indent="-231775">
              <a:spcBef>
                <a:spcPts val="500"/>
              </a:spcBef>
            </a:pPr>
            <a:r>
              <a:rPr lang="en-US" altLang="en-US" dirty="0">
                <a:solidFill>
                  <a:schemeClr val="tx1"/>
                </a:solidFill>
              </a:rPr>
              <a:t>32: both subtrees have a height of 0</a:t>
            </a:r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7324792" y="1712319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26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4261" name="Oval 5"/>
          <p:cNvSpPr>
            <a:spLocks noChangeArrowheads="1"/>
          </p:cNvSpPr>
          <p:nvPr/>
        </p:nvSpPr>
        <p:spPr bwMode="auto">
          <a:xfrm>
            <a:off x="7353367" y="1683744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4262" name="Text Box 6"/>
          <p:cNvSpPr txBox="1">
            <a:spLocks noChangeArrowheads="1"/>
          </p:cNvSpPr>
          <p:nvPr/>
        </p:nvSpPr>
        <p:spPr bwMode="auto">
          <a:xfrm>
            <a:off x="6899342" y="2417169"/>
            <a:ext cx="552450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4263" name="Oval 7"/>
          <p:cNvSpPr>
            <a:spLocks noChangeArrowheads="1"/>
          </p:cNvSpPr>
          <p:nvPr/>
        </p:nvSpPr>
        <p:spPr bwMode="auto">
          <a:xfrm>
            <a:off x="6940617" y="2388594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4264" name="Text Box 8"/>
          <p:cNvSpPr txBox="1">
            <a:spLocks noChangeArrowheads="1"/>
          </p:cNvSpPr>
          <p:nvPr/>
        </p:nvSpPr>
        <p:spPr bwMode="auto">
          <a:xfrm>
            <a:off x="7970905" y="2421932"/>
            <a:ext cx="554037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4265" name="Oval 9"/>
          <p:cNvSpPr>
            <a:spLocks noChangeArrowheads="1"/>
          </p:cNvSpPr>
          <p:nvPr/>
        </p:nvSpPr>
        <p:spPr bwMode="auto">
          <a:xfrm>
            <a:off x="8004242" y="2380657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4266" name="Text Box 10"/>
          <p:cNvSpPr txBox="1">
            <a:spLocks noChangeArrowheads="1"/>
          </p:cNvSpPr>
          <p:nvPr/>
        </p:nvSpPr>
        <p:spPr bwMode="auto">
          <a:xfrm>
            <a:off x="6558030" y="3134719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4267" name="Oval 11"/>
          <p:cNvSpPr>
            <a:spLocks noChangeArrowheads="1"/>
          </p:cNvSpPr>
          <p:nvPr/>
        </p:nvSpPr>
        <p:spPr bwMode="auto">
          <a:xfrm>
            <a:off x="6586605" y="3106144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4268" name="Text Box 12"/>
          <p:cNvSpPr txBox="1">
            <a:spLocks noChangeArrowheads="1"/>
          </p:cNvSpPr>
          <p:nvPr/>
        </p:nvSpPr>
        <p:spPr bwMode="auto">
          <a:xfrm>
            <a:off x="8361430" y="3149007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38</a:t>
            </a:r>
          </a:p>
        </p:txBody>
      </p:sp>
      <p:sp>
        <p:nvSpPr>
          <p:cNvPr id="224269" name="Oval 13"/>
          <p:cNvSpPr>
            <a:spLocks noChangeArrowheads="1"/>
          </p:cNvSpPr>
          <p:nvPr/>
        </p:nvSpPr>
        <p:spPr bwMode="auto">
          <a:xfrm>
            <a:off x="8390005" y="3106144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4270" name="Line 14"/>
          <p:cNvSpPr>
            <a:spLocks noChangeShapeType="1"/>
          </p:cNvSpPr>
          <p:nvPr/>
        </p:nvSpPr>
        <p:spPr bwMode="auto">
          <a:xfrm flipH="1">
            <a:off x="7181917" y="2096494"/>
            <a:ext cx="265113" cy="296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4271" name="Line 15"/>
          <p:cNvSpPr>
            <a:spLocks noChangeShapeType="1"/>
          </p:cNvSpPr>
          <p:nvPr/>
        </p:nvSpPr>
        <p:spPr bwMode="auto">
          <a:xfrm>
            <a:off x="7759767" y="2075857"/>
            <a:ext cx="363538" cy="317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4272" name="Line 16"/>
          <p:cNvSpPr>
            <a:spLocks noChangeShapeType="1"/>
          </p:cNvSpPr>
          <p:nvPr/>
        </p:nvSpPr>
        <p:spPr bwMode="auto">
          <a:xfrm flipH="1">
            <a:off x="6897755" y="2783882"/>
            <a:ext cx="128587" cy="320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4273" name="Line 17"/>
          <p:cNvSpPr>
            <a:spLocks noChangeShapeType="1"/>
          </p:cNvSpPr>
          <p:nvPr/>
        </p:nvSpPr>
        <p:spPr bwMode="auto">
          <a:xfrm>
            <a:off x="8397942" y="2772769"/>
            <a:ext cx="233363" cy="3381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4274" name="Text Box 18"/>
          <p:cNvSpPr txBox="1">
            <a:spLocks noChangeArrowheads="1"/>
          </p:cNvSpPr>
          <p:nvPr/>
        </p:nvSpPr>
        <p:spPr bwMode="auto">
          <a:xfrm>
            <a:off x="7799455" y="3156944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4275" name="Oval 19"/>
          <p:cNvSpPr>
            <a:spLocks noChangeArrowheads="1"/>
          </p:cNvSpPr>
          <p:nvPr/>
        </p:nvSpPr>
        <p:spPr bwMode="auto">
          <a:xfrm>
            <a:off x="7828030" y="3114082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4276" name="Line 20"/>
          <p:cNvSpPr>
            <a:spLocks noChangeShapeType="1"/>
          </p:cNvSpPr>
          <p:nvPr/>
        </p:nvSpPr>
        <p:spPr bwMode="auto">
          <a:xfrm flipH="1">
            <a:off x="8069330" y="2799757"/>
            <a:ext cx="74612" cy="3190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Oval 27"/>
          <p:cNvSpPr>
            <a:spLocks noChangeArrowheads="1"/>
          </p:cNvSpPr>
          <p:nvPr/>
        </p:nvSpPr>
        <p:spPr bwMode="auto">
          <a:xfrm>
            <a:off x="8019582" y="2368951"/>
            <a:ext cx="469900" cy="469900"/>
          </a:xfrm>
          <a:prstGeom prst="ellipse">
            <a:avLst/>
          </a:prstGeom>
          <a:noFill/>
          <a:ln w="38100" algn="ctr">
            <a:solidFill>
              <a:srgbClr val="CC0099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82568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 dirty="0"/>
              <a:t>Balanced Trees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spcBef>
                <a:spcPts val="700"/>
              </a:spcBef>
              <a:buFontTx/>
              <a:buChar char="•"/>
            </a:pPr>
            <a:r>
              <a:rPr lang="en-US" altLang="en-US" dirty="0"/>
              <a:t>A tree is </a:t>
            </a:r>
            <a:r>
              <a:rPr lang="en-US" altLang="en-US" i="1" dirty="0"/>
              <a:t>balanced</a:t>
            </a:r>
            <a:r>
              <a:rPr lang="en-US" altLang="en-US" dirty="0"/>
              <a:t> if, for </a:t>
            </a:r>
            <a:r>
              <a:rPr lang="en-US" altLang="en-US" i="1" dirty="0"/>
              <a:t>each</a:t>
            </a:r>
            <a:r>
              <a:rPr lang="en-US" altLang="en-US" dirty="0"/>
              <a:t> of its nodes, the node’s subtrees </a:t>
            </a:r>
            <a:br>
              <a:rPr lang="en-US" altLang="en-US" dirty="0"/>
            </a:br>
            <a:r>
              <a:rPr lang="en-US" altLang="en-US" dirty="0"/>
              <a:t>have the same height </a:t>
            </a:r>
            <a:r>
              <a:rPr lang="en-US" altLang="en-US" dirty="0">
                <a:solidFill>
                  <a:schemeClr val="tx1"/>
                </a:solidFill>
              </a:rPr>
              <a:t>or have heights that differ by 1.</a:t>
            </a:r>
          </a:p>
          <a:p>
            <a:pPr lvl="1">
              <a:spcBef>
                <a:spcPts val="500"/>
              </a:spcBef>
            </a:pPr>
            <a:r>
              <a:rPr lang="en-US" altLang="en-US" sz="2000" dirty="0">
                <a:solidFill>
                  <a:schemeClr val="tx1"/>
                </a:solidFill>
              </a:rPr>
              <a:t>example:</a:t>
            </a:r>
          </a:p>
          <a:p>
            <a:pPr marL="1146175" lvl="2" indent="-231775">
              <a:spcBef>
                <a:spcPts val="500"/>
              </a:spcBef>
            </a:pPr>
            <a:r>
              <a:rPr lang="en-US" altLang="en-US" dirty="0">
                <a:solidFill>
                  <a:schemeClr val="tx1"/>
                </a:solidFill>
              </a:rPr>
              <a:t>26: both subtrees have a height of 1</a:t>
            </a:r>
          </a:p>
          <a:p>
            <a:pPr marL="1146175" lvl="2" indent="-231775">
              <a:spcBef>
                <a:spcPts val="500"/>
              </a:spcBef>
            </a:pPr>
            <a:r>
              <a:rPr lang="en-US" altLang="en-US" dirty="0">
                <a:solidFill>
                  <a:schemeClr val="tx1"/>
                </a:solidFill>
              </a:rPr>
              <a:t>12: left subtree has height 0</a:t>
            </a:r>
          </a:p>
          <a:p>
            <a:pPr marL="1438275" lvl="3" indent="0">
              <a:spcBef>
                <a:spcPts val="0"/>
              </a:spcBef>
              <a:buNone/>
            </a:pPr>
            <a:r>
              <a:rPr lang="en-US" altLang="en-US" dirty="0">
                <a:solidFill>
                  <a:schemeClr val="tx1"/>
                </a:solidFill>
              </a:rPr>
              <a:t>  right subtree is empty (height = -1)</a:t>
            </a:r>
          </a:p>
          <a:p>
            <a:pPr marL="1146175" lvl="2" indent="-231775">
              <a:spcBef>
                <a:spcPts val="500"/>
              </a:spcBef>
            </a:pPr>
            <a:r>
              <a:rPr lang="en-US" altLang="en-US" dirty="0">
                <a:solidFill>
                  <a:schemeClr val="tx1"/>
                </a:solidFill>
              </a:rPr>
              <a:t>32: both subtrees have a height of 0</a:t>
            </a:r>
          </a:p>
          <a:p>
            <a:pPr marL="1146175" lvl="2" indent="-231775">
              <a:spcBef>
                <a:spcPts val="500"/>
              </a:spcBef>
            </a:pPr>
            <a:r>
              <a:rPr lang="en-US" altLang="en-US" dirty="0">
                <a:solidFill>
                  <a:schemeClr val="tx1"/>
                </a:solidFill>
              </a:rPr>
              <a:t>all leaf nodes: both subtrees are empty</a:t>
            </a:r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7324792" y="1712319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26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4261" name="Oval 5"/>
          <p:cNvSpPr>
            <a:spLocks noChangeArrowheads="1"/>
          </p:cNvSpPr>
          <p:nvPr/>
        </p:nvSpPr>
        <p:spPr bwMode="auto">
          <a:xfrm>
            <a:off x="7353367" y="1683744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4262" name="Text Box 6"/>
          <p:cNvSpPr txBox="1">
            <a:spLocks noChangeArrowheads="1"/>
          </p:cNvSpPr>
          <p:nvPr/>
        </p:nvSpPr>
        <p:spPr bwMode="auto">
          <a:xfrm>
            <a:off x="6899342" y="2417169"/>
            <a:ext cx="552450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4263" name="Oval 7"/>
          <p:cNvSpPr>
            <a:spLocks noChangeArrowheads="1"/>
          </p:cNvSpPr>
          <p:nvPr/>
        </p:nvSpPr>
        <p:spPr bwMode="auto">
          <a:xfrm>
            <a:off x="6940617" y="2388594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4264" name="Text Box 8"/>
          <p:cNvSpPr txBox="1">
            <a:spLocks noChangeArrowheads="1"/>
          </p:cNvSpPr>
          <p:nvPr/>
        </p:nvSpPr>
        <p:spPr bwMode="auto">
          <a:xfrm>
            <a:off x="7970905" y="2421932"/>
            <a:ext cx="554037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4265" name="Oval 9"/>
          <p:cNvSpPr>
            <a:spLocks noChangeArrowheads="1"/>
          </p:cNvSpPr>
          <p:nvPr/>
        </p:nvSpPr>
        <p:spPr bwMode="auto">
          <a:xfrm>
            <a:off x="8004242" y="2374307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4266" name="Text Box 10"/>
          <p:cNvSpPr txBox="1">
            <a:spLocks noChangeArrowheads="1"/>
          </p:cNvSpPr>
          <p:nvPr/>
        </p:nvSpPr>
        <p:spPr bwMode="auto">
          <a:xfrm>
            <a:off x="6558030" y="3134719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4267" name="Oval 11"/>
          <p:cNvSpPr>
            <a:spLocks noChangeArrowheads="1"/>
          </p:cNvSpPr>
          <p:nvPr/>
        </p:nvSpPr>
        <p:spPr bwMode="auto">
          <a:xfrm>
            <a:off x="6586605" y="3106144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4268" name="Text Box 12"/>
          <p:cNvSpPr txBox="1">
            <a:spLocks noChangeArrowheads="1"/>
          </p:cNvSpPr>
          <p:nvPr/>
        </p:nvSpPr>
        <p:spPr bwMode="auto">
          <a:xfrm>
            <a:off x="8361430" y="3149007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38</a:t>
            </a:r>
          </a:p>
        </p:txBody>
      </p:sp>
      <p:sp>
        <p:nvSpPr>
          <p:cNvPr id="224269" name="Oval 13"/>
          <p:cNvSpPr>
            <a:spLocks noChangeArrowheads="1"/>
          </p:cNvSpPr>
          <p:nvPr/>
        </p:nvSpPr>
        <p:spPr bwMode="auto">
          <a:xfrm>
            <a:off x="8390005" y="3106144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4270" name="Line 14"/>
          <p:cNvSpPr>
            <a:spLocks noChangeShapeType="1"/>
          </p:cNvSpPr>
          <p:nvPr/>
        </p:nvSpPr>
        <p:spPr bwMode="auto">
          <a:xfrm flipH="1">
            <a:off x="7181917" y="2096494"/>
            <a:ext cx="265113" cy="296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4271" name="Line 15"/>
          <p:cNvSpPr>
            <a:spLocks noChangeShapeType="1"/>
          </p:cNvSpPr>
          <p:nvPr/>
        </p:nvSpPr>
        <p:spPr bwMode="auto">
          <a:xfrm>
            <a:off x="7759767" y="2075857"/>
            <a:ext cx="363538" cy="317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4272" name="Line 16"/>
          <p:cNvSpPr>
            <a:spLocks noChangeShapeType="1"/>
          </p:cNvSpPr>
          <p:nvPr/>
        </p:nvSpPr>
        <p:spPr bwMode="auto">
          <a:xfrm flipH="1">
            <a:off x="6897755" y="2783882"/>
            <a:ext cx="128587" cy="320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4273" name="Line 17"/>
          <p:cNvSpPr>
            <a:spLocks noChangeShapeType="1"/>
          </p:cNvSpPr>
          <p:nvPr/>
        </p:nvSpPr>
        <p:spPr bwMode="auto">
          <a:xfrm>
            <a:off x="8397942" y="2772769"/>
            <a:ext cx="233363" cy="3381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4274" name="Text Box 18"/>
          <p:cNvSpPr txBox="1">
            <a:spLocks noChangeArrowheads="1"/>
          </p:cNvSpPr>
          <p:nvPr/>
        </p:nvSpPr>
        <p:spPr bwMode="auto">
          <a:xfrm>
            <a:off x="7799455" y="3156944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4275" name="Oval 19"/>
          <p:cNvSpPr>
            <a:spLocks noChangeArrowheads="1"/>
          </p:cNvSpPr>
          <p:nvPr/>
        </p:nvSpPr>
        <p:spPr bwMode="auto">
          <a:xfrm>
            <a:off x="7828030" y="3114082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4276" name="Line 20"/>
          <p:cNvSpPr>
            <a:spLocks noChangeShapeType="1"/>
          </p:cNvSpPr>
          <p:nvPr/>
        </p:nvSpPr>
        <p:spPr bwMode="auto">
          <a:xfrm flipH="1">
            <a:off x="8069330" y="2799757"/>
            <a:ext cx="74612" cy="3190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Oval 27"/>
          <p:cNvSpPr>
            <a:spLocks noChangeArrowheads="1"/>
          </p:cNvSpPr>
          <p:nvPr/>
        </p:nvSpPr>
        <p:spPr bwMode="auto">
          <a:xfrm>
            <a:off x="6597717" y="3090269"/>
            <a:ext cx="469900" cy="469900"/>
          </a:xfrm>
          <a:prstGeom prst="ellipse">
            <a:avLst/>
          </a:prstGeom>
          <a:noFill/>
          <a:ln w="38100" algn="ctr">
            <a:solidFill>
              <a:srgbClr val="CC0099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Oval 27"/>
          <p:cNvSpPr>
            <a:spLocks noChangeArrowheads="1"/>
          </p:cNvSpPr>
          <p:nvPr/>
        </p:nvSpPr>
        <p:spPr bwMode="auto">
          <a:xfrm>
            <a:off x="7835967" y="3096619"/>
            <a:ext cx="469900" cy="469900"/>
          </a:xfrm>
          <a:prstGeom prst="ellipse">
            <a:avLst/>
          </a:prstGeom>
          <a:noFill/>
          <a:ln w="38100" algn="ctr">
            <a:solidFill>
              <a:srgbClr val="CC0099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" name="Oval 27"/>
          <p:cNvSpPr>
            <a:spLocks noChangeArrowheads="1"/>
          </p:cNvSpPr>
          <p:nvPr/>
        </p:nvSpPr>
        <p:spPr bwMode="auto">
          <a:xfrm>
            <a:off x="8388417" y="3096619"/>
            <a:ext cx="469900" cy="469900"/>
          </a:xfrm>
          <a:prstGeom prst="ellipse">
            <a:avLst/>
          </a:prstGeom>
          <a:noFill/>
          <a:ln w="38100" algn="ctr">
            <a:solidFill>
              <a:srgbClr val="CC0099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41365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 dirty="0"/>
              <a:t>Balanced Trees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spcBef>
                <a:spcPts val="700"/>
              </a:spcBef>
              <a:buFontTx/>
              <a:buChar char="•"/>
            </a:pPr>
            <a:r>
              <a:rPr lang="en-US" altLang="en-US" dirty="0"/>
              <a:t>A tree is </a:t>
            </a:r>
            <a:r>
              <a:rPr lang="en-US" altLang="en-US" i="1" dirty="0"/>
              <a:t>balanced</a:t>
            </a:r>
            <a:r>
              <a:rPr lang="en-US" altLang="en-US" dirty="0"/>
              <a:t> if, for </a:t>
            </a:r>
            <a:r>
              <a:rPr lang="en-US" altLang="en-US" i="1" dirty="0"/>
              <a:t>each</a:t>
            </a:r>
            <a:r>
              <a:rPr lang="en-US" altLang="en-US" dirty="0"/>
              <a:t> of its nodes, the node’s subtrees </a:t>
            </a:r>
            <a:br>
              <a:rPr lang="en-US" altLang="en-US" dirty="0"/>
            </a:br>
            <a:r>
              <a:rPr lang="en-US" altLang="en-US" dirty="0"/>
              <a:t>have the same height </a:t>
            </a:r>
            <a:r>
              <a:rPr lang="en-US" altLang="en-US" dirty="0">
                <a:solidFill>
                  <a:schemeClr val="tx1"/>
                </a:solidFill>
              </a:rPr>
              <a:t>or have heights that differ by 1.</a:t>
            </a:r>
          </a:p>
          <a:p>
            <a:pPr lvl="1">
              <a:spcBef>
                <a:spcPts val="500"/>
              </a:spcBef>
            </a:pPr>
            <a:r>
              <a:rPr lang="en-US" altLang="en-US" sz="2000" dirty="0">
                <a:solidFill>
                  <a:schemeClr val="tx1"/>
                </a:solidFill>
              </a:rPr>
              <a:t>example:</a:t>
            </a:r>
          </a:p>
          <a:p>
            <a:pPr marL="1146175" lvl="2" indent="-231775">
              <a:spcBef>
                <a:spcPts val="500"/>
              </a:spcBef>
            </a:pPr>
            <a:r>
              <a:rPr lang="en-US" altLang="en-US" dirty="0">
                <a:solidFill>
                  <a:schemeClr val="tx1"/>
                </a:solidFill>
              </a:rPr>
              <a:t>26: both subtrees have a height of 1</a:t>
            </a:r>
          </a:p>
          <a:p>
            <a:pPr marL="1146175" lvl="2" indent="-231775">
              <a:spcBef>
                <a:spcPts val="500"/>
              </a:spcBef>
            </a:pPr>
            <a:r>
              <a:rPr lang="en-US" altLang="en-US" dirty="0">
                <a:solidFill>
                  <a:schemeClr val="tx1"/>
                </a:solidFill>
              </a:rPr>
              <a:t>12: left subtree has height 0</a:t>
            </a:r>
          </a:p>
          <a:p>
            <a:pPr marL="1438275" lvl="3" indent="0">
              <a:spcBef>
                <a:spcPts val="0"/>
              </a:spcBef>
              <a:buNone/>
            </a:pPr>
            <a:r>
              <a:rPr lang="en-US" altLang="en-US" dirty="0">
                <a:solidFill>
                  <a:schemeClr val="tx1"/>
                </a:solidFill>
              </a:rPr>
              <a:t>  right subtree is empty (height = -1)</a:t>
            </a:r>
          </a:p>
          <a:p>
            <a:pPr marL="1146175" lvl="2" indent="-231775">
              <a:spcBef>
                <a:spcPts val="500"/>
              </a:spcBef>
            </a:pPr>
            <a:r>
              <a:rPr lang="en-US" altLang="en-US" dirty="0">
                <a:solidFill>
                  <a:schemeClr val="tx1"/>
                </a:solidFill>
              </a:rPr>
              <a:t>32: both subtrees have a height of 0</a:t>
            </a:r>
          </a:p>
          <a:p>
            <a:pPr marL="1146175" lvl="2" indent="-231775">
              <a:spcBef>
                <a:spcPts val="500"/>
              </a:spcBef>
            </a:pPr>
            <a:r>
              <a:rPr lang="en-US" altLang="en-US" dirty="0">
                <a:solidFill>
                  <a:schemeClr val="tx1"/>
                </a:solidFill>
              </a:rPr>
              <a:t>all leaf nodes: both subtrees are empty</a:t>
            </a:r>
          </a:p>
          <a:p>
            <a:pPr>
              <a:spcBef>
                <a:spcPts val="2400"/>
              </a:spcBef>
              <a:buFontTx/>
              <a:buChar char="•"/>
            </a:pPr>
            <a:r>
              <a:rPr lang="en-US" altLang="en-US" dirty="0"/>
              <a:t>For a balanced tree with </a:t>
            </a:r>
            <a:r>
              <a:rPr lang="en-US" altLang="en-US" i="1" dirty="0"/>
              <a:t>n</a:t>
            </a:r>
            <a:r>
              <a:rPr lang="en-US" altLang="en-US" dirty="0"/>
              <a:t> nodes, height </a:t>
            </a:r>
            <a:r>
              <a:rPr lang="en-US" altLang="en-US" dirty="0">
                <a:solidFill>
                  <a:schemeClr val="tx1"/>
                </a:solidFill>
              </a:rPr>
              <a:t>=</a:t>
            </a:r>
            <a:r>
              <a:rPr lang="en-US" altLang="en-US" dirty="0"/>
              <a:t> </a:t>
            </a:r>
            <a:r>
              <a:rPr lang="en-US" altLang="en-US" i="1" dirty="0"/>
              <a:t>O</a:t>
            </a:r>
            <a:r>
              <a:rPr lang="en-US" altLang="en-US" dirty="0"/>
              <a:t>(log</a:t>
            </a:r>
            <a:r>
              <a:rPr lang="en-US" altLang="en-US" sz="2000" baseline="-25000" dirty="0"/>
              <a:t> </a:t>
            </a:r>
            <a:r>
              <a:rPr lang="en-US" altLang="en-US" i="1" dirty="0"/>
              <a:t>n</a:t>
            </a:r>
            <a:r>
              <a:rPr lang="en-US" altLang="en-US" dirty="0"/>
              <a:t>)</a:t>
            </a:r>
          </a:p>
          <a:p>
            <a:pPr marL="803275" lvl="1" indent="-231775">
              <a:spcBef>
                <a:spcPts val="500"/>
              </a:spcBef>
            </a:pPr>
            <a:r>
              <a:rPr lang="en-US" altLang="en-US" dirty="0"/>
              <a:t>each time that you follow an edge down the longest path, </a:t>
            </a:r>
            <a:br>
              <a:rPr lang="en-US" altLang="en-US" dirty="0"/>
            </a:br>
            <a:r>
              <a:rPr lang="en-US" altLang="en-US" dirty="0"/>
              <a:t>you cut the problem size roughly in half!</a:t>
            </a:r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7324792" y="1712319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26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4261" name="Oval 5"/>
          <p:cNvSpPr>
            <a:spLocks noChangeArrowheads="1"/>
          </p:cNvSpPr>
          <p:nvPr/>
        </p:nvSpPr>
        <p:spPr bwMode="auto">
          <a:xfrm>
            <a:off x="7353367" y="1683744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4262" name="Text Box 6"/>
          <p:cNvSpPr txBox="1">
            <a:spLocks noChangeArrowheads="1"/>
          </p:cNvSpPr>
          <p:nvPr/>
        </p:nvSpPr>
        <p:spPr bwMode="auto">
          <a:xfrm>
            <a:off x="6899342" y="2417169"/>
            <a:ext cx="552450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4263" name="Oval 7"/>
          <p:cNvSpPr>
            <a:spLocks noChangeArrowheads="1"/>
          </p:cNvSpPr>
          <p:nvPr/>
        </p:nvSpPr>
        <p:spPr bwMode="auto">
          <a:xfrm>
            <a:off x="6940617" y="2388594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4264" name="Text Box 8"/>
          <p:cNvSpPr txBox="1">
            <a:spLocks noChangeArrowheads="1"/>
          </p:cNvSpPr>
          <p:nvPr/>
        </p:nvSpPr>
        <p:spPr bwMode="auto">
          <a:xfrm>
            <a:off x="7970905" y="2421932"/>
            <a:ext cx="554037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4265" name="Oval 9"/>
          <p:cNvSpPr>
            <a:spLocks noChangeArrowheads="1"/>
          </p:cNvSpPr>
          <p:nvPr/>
        </p:nvSpPr>
        <p:spPr bwMode="auto">
          <a:xfrm>
            <a:off x="8004242" y="2374307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4266" name="Text Box 10"/>
          <p:cNvSpPr txBox="1">
            <a:spLocks noChangeArrowheads="1"/>
          </p:cNvSpPr>
          <p:nvPr/>
        </p:nvSpPr>
        <p:spPr bwMode="auto">
          <a:xfrm>
            <a:off x="6558030" y="3134719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4267" name="Oval 11"/>
          <p:cNvSpPr>
            <a:spLocks noChangeArrowheads="1"/>
          </p:cNvSpPr>
          <p:nvPr/>
        </p:nvSpPr>
        <p:spPr bwMode="auto">
          <a:xfrm>
            <a:off x="6586605" y="3106144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4268" name="Text Box 12"/>
          <p:cNvSpPr txBox="1">
            <a:spLocks noChangeArrowheads="1"/>
          </p:cNvSpPr>
          <p:nvPr/>
        </p:nvSpPr>
        <p:spPr bwMode="auto">
          <a:xfrm>
            <a:off x="8361430" y="3149007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38</a:t>
            </a:r>
          </a:p>
        </p:txBody>
      </p:sp>
      <p:sp>
        <p:nvSpPr>
          <p:cNvPr id="224269" name="Oval 13"/>
          <p:cNvSpPr>
            <a:spLocks noChangeArrowheads="1"/>
          </p:cNvSpPr>
          <p:nvPr/>
        </p:nvSpPr>
        <p:spPr bwMode="auto">
          <a:xfrm>
            <a:off x="8390005" y="3106144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4270" name="Line 14"/>
          <p:cNvSpPr>
            <a:spLocks noChangeShapeType="1"/>
          </p:cNvSpPr>
          <p:nvPr/>
        </p:nvSpPr>
        <p:spPr bwMode="auto">
          <a:xfrm flipH="1">
            <a:off x="7181917" y="2096494"/>
            <a:ext cx="265113" cy="296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4271" name="Line 15"/>
          <p:cNvSpPr>
            <a:spLocks noChangeShapeType="1"/>
          </p:cNvSpPr>
          <p:nvPr/>
        </p:nvSpPr>
        <p:spPr bwMode="auto">
          <a:xfrm>
            <a:off x="7759767" y="2075857"/>
            <a:ext cx="363538" cy="317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4272" name="Line 16"/>
          <p:cNvSpPr>
            <a:spLocks noChangeShapeType="1"/>
          </p:cNvSpPr>
          <p:nvPr/>
        </p:nvSpPr>
        <p:spPr bwMode="auto">
          <a:xfrm flipH="1">
            <a:off x="6897755" y="2783882"/>
            <a:ext cx="128587" cy="320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4273" name="Line 17"/>
          <p:cNvSpPr>
            <a:spLocks noChangeShapeType="1"/>
          </p:cNvSpPr>
          <p:nvPr/>
        </p:nvSpPr>
        <p:spPr bwMode="auto">
          <a:xfrm>
            <a:off x="8397942" y="2772769"/>
            <a:ext cx="233363" cy="3381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4274" name="Text Box 18"/>
          <p:cNvSpPr txBox="1">
            <a:spLocks noChangeArrowheads="1"/>
          </p:cNvSpPr>
          <p:nvPr/>
        </p:nvSpPr>
        <p:spPr bwMode="auto">
          <a:xfrm>
            <a:off x="7799455" y="3156944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4275" name="Oval 19"/>
          <p:cNvSpPr>
            <a:spLocks noChangeArrowheads="1"/>
          </p:cNvSpPr>
          <p:nvPr/>
        </p:nvSpPr>
        <p:spPr bwMode="auto">
          <a:xfrm>
            <a:off x="7828030" y="3114082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4276" name="Line 20"/>
          <p:cNvSpPr>
            <a:spLocks noChangeShapeType="1"/>
          </p:cNvSpPr>
          <p:nvPr/>
        </p:nvSpPr>
        <p:spPr bwMode="auto">
          <a:xfrm flipH="1">
            <a:off x="8069330" y="2799757"/>
            <a:ext cx="74612" cy="3190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109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Deleting Items from a Binary Search Tree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Three cases for deleting a node </a:t>
            </a:r>
            <a:r>
              <a:rPr lang="en-US" altLang="en-US" i="1" dirty="0"/>
              <a:t>x</a:t>
            </a:r>
            <a:endParaRPr lang="en-US" altLang="en-US" dirty="0"/>
          </a:p>
          <a:p>
            <a:pPr>
              <a:spcBef>
                <a:spcPts val="700"/>
              </a:spcBef>
              <a:buFontTx/>
              <a:buChar char="•"/>
            </a:pPr>
            <a:r>
              <a:rPr lang="en-US" altLang="en-US" b="1" dirty="0"/>
              <a:t>Case 1:</a:t>
            </a:r>
            <a:r>
              <a:rPr lang="en-US" altLang="en-US" dirty="0"/>
              <a:t> </a:t>
            </a:r>
            <a:r>
              <a:rPr lang="en-US" altLang="en-US" i="1" dirty="0"/>
              <a:t>x</a:t>
            </a:r>
            <a:r>
              <a:rPr lang="en-US" altLang="en-US" dirty="0"/>
              <a:t> has no children.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>
                <a:solidFill>
                  <a:srgbClr val="0000FF"/>
                </a:solidFill>
              </a:rPr>
              <a:t>Remove </a:t>
            </a:r>
            <a:r>
              <a:rPr lang="en-US" altLang="en-US" i="1" dirty="0">
                <a:solidFill>
                  <a:srgbClr val="0000FF"/>
                </a:solidFill>
              </a:rPr>
              <a:t>x</a:t>
            </a:r>
            <a:r>
              <a:rPr lang="en-US" altLang="en-US" dirty="0">
                <a:solidFill>
                  <a:srgbClr val="0000FF"/>
                </a:solidFill>
              </a:rPr>
              <a:t> from the tree by setting its parent’s reference to null.</a:t>
            </a:r>
            <a:endParaRPr lang="en-US" altLang="en-US" b="1" dirty="0">
              <a:solidFill>
                <a:srgbClr val="0000FF"/>
              </a:solidFill>
            </a:endParaRPr>
          </a:p>
          <a:p>
            <a:pPr>
              <a:buFontTx/>
              <a:buChar char="•"/>
            </a:pPr>
            <a:endParaRPr lang="en-US" altLang="en-US" dirty="0"/>
          </a:p>
          <a:p>
            <a:pPr>
              <a:buFontTx/>
              <a:buNone/>
            </a:pPr>
            <a:r>
              <a:rPr lang="en-US" altLang="en-US" dirty="0"/>
              <a:t>	ex: delete 4</a:t>
            </a:r>
          </a:p>
          <a:p>
            <a:pPr>
              <a:buFontTx/>
              <a:buChar char="•"/>
            </a:pPr>
            <a:endParaRPr lang="en-US" altLang="en-US" dirty="0"/>
          </a:p>
          <a:p>
            <a:pPr>
              <a:buFontTx/>
              <a:buChar char="•"/>
            </a:pPr>
            <a:endParaRPr lang="en-US" altLang="en-US" dirty="0"/>
          </a:p>
        </p:txBody>
      </p:sp>
      <p:sp>
        <p:nvSpPr>
          <p:cNvPr id="186372" name="Text Box 4"/>
          <p:cNvSpPr txBox="1">
            <a:spLocks noChangeArrowheads="1"/>
          </p:cNvSpPr>
          <p:nvPr/>
        </p:nvSpPr>
        <p:spPr bwMode="auto">
          <a:xfrm>
            <a:off x="3470275" y="2052638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26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6373" name="Oval 5"/>
          <p:cNvSpPr>
            <a:spLocks noChangeArrowheads="1"/>
          </p:cNvSpPr>
          <p:nvPr/>
        </p:nvSpPr>
        <p:spPr bwMode="auto">
          <a:xfrm>
            <a:off x="3498850" y="2024063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6374" name="Text Box 6"/>
          <p:cNvSpPr txBox="1">
            <a:spLocks noChangeArrowheads="1"/>
          </p:cNvSpPr>
          <p:nvPr/>
        </p:nvSpPr>
        <p:spPr bwMode="auto">
          <a:xfrm>
            <a:off x="3044825" y="2757488"/>
            <a:ext cx="552450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6375" name="Oval 7"/>
          <p:cNvSpPr>
            <a:spLocks noChangeArrowheads="1"/>
          </p:cNvSpPr>
          <p:nvPr/>
        </p:nvSpPr>
        <p:spPr bwMode="auto">
          <a:xfrm>
            <a:off x="3086100" y="2728913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6376" name="Text Box 8"/>
          <p:cNvSpPr txBox="1">
            <a:spLocks noChangeArrowheads="1"/>
          </p:cNvSpPr>
          <p:nvPr/>
        </p:nvSpPr>
        <p:spPr bwMode="auto">
          <a:xfrm>
            <a:off x="3976688" y="2762250"/>
            <a:ext cx="554037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6377" name="Oval 9"/>
          <p:cNvSpPr>
            <a:spLocks noChangeArrowheads="1"/>
          </p:cNvSpPr>
          <p:nvPr/>
        </p:nvSpPr>
        <p:spPr bwMode="auto">
          <a:xfrm>
            <a:off x="4010025" y="2714625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6378" name="Text Box 10"/>
          <p:cNvSpPr txBox="1">
            <a:spLocks noChangeArrowheads="1"/>
          </p:cNvSpPr>
          <p:nvPr/>
        </p:nvSpPr>
        <p:spPr bwMode="auto">
          <a:xfrm>
            <a:off x="2660650" y="3475038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6379" name="Oval 11"/>
          <p:cNvSpPr>
            <a:spLocks noChangeArrowheads="1"/>
          </p:cNvSpPr>
          <p:nvPr/>
        </p:nvSpPr>
        <p:spPr bwMode="auto">
          <a:xfrm>
            <a:off x="2689225" y="3446463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6380" name="Text Box 12"/>
          <p:cNvSpPr txBox="1">
            <a:spLocks noChangeArrowheads="1"/>
          </p:cNvSpPr>
          <p:nvPr/>
        </p:nvSpPr>
        <p:spPr bwMode="auto">
          <a:xfrm>
            <a:off x="3441700" y="3489325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6381" name="Oval 13"/>
          <p:cNvSpPr>
            <a:spLocks noChangeArrowheads="1"/>
          </p:cNvSpPr>
          <p:nvPr/>
        </p:nvSpPr>
        <p:spPr bwMode="auto">
          <a:xfrm>
            <a:off x="3484563" y="34464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6382" name="Text Box 14"/>
          <p:cNvSpPr txBox="1">
            <a:spLocks noChangeArrowheads="1"/>
          </p:cNvSpPr>
          <p:nvPr/>
        </p:nvSpPr>
        <p:spPr bwMode="auto">
          <a:xfrm>
            <a:off x="4506913" y="3489325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38</a:t>
            </a:r>
          </a:p>
        </p:txBody>
      </p:sp>
      <p:sp>
        <p:nvSpPr>
          <p:cNvPr id="186383" name="Oval 15"/>
          <p:cNvSpPr>
            <a:spLocks noChangeArrowheads="1"/>
          </p:cNvSpPr>
          <p:nvPr/>
        </p:nvSpPr>
        <p:spPr bwMode="auto">
          <a:xfrm>
            <a:off x="4535488" y="34464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6384" name="Line 16"/>
          <p:cNvSpPr>
            <a:spLocks noChangeShapeType="1"/>
          </p:cNvSpPr>
          <p:nvPr/>
        </p:nvSpPr>
        <p:spPr bwMode="auto">
          <a:xfrm flipH="1">
            <a:off x="3327400" y="2436813"/>
            <a:ext cx="265113" cy="296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6385" name="Line 17"/>
          <p:cNvSpPr>
            <a:spLocks noChangeShapeType="1"/>
          </p:cNvSpPr>
          <p:nvPr/>
        </p:nvSpPr>
        <p:spPr bwMode="auto">
          <a:xfrm>
            <a:off x="3905250" y="2416175"/>
            <a:ext cx="341313" cy="298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6386" name="Line 18"/>
          <p:cNvSpPr>
            <a:spLocks noChangeShapeType="1"/>
          </p:cNvSpPr>
          <p:nvPr/>
        </p:nvSpPr>
        <p:spPr bwMode="auto">
          <a:xfrm flipH="1">
            <a:off x="2930525" y="3125788"/>
            <a:ext cx="227013" cy="325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6387" name="Line 19"/>
          <p:cNvSpPr>
            <a:spLocks noChangeShapeType="1"/>
          </p:cNvSpPr>
          <p:nvPr/>
        </p:nvSpPr>
        <p:spPr bwMode="auto">
          <a:xfrm>
            <a:off x="3489325" y="3125788"/>
            <a:ext cx="227013" cy="325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6388" name="Line 20"/>
          <p:cNvSpPr>
            <a:spLocks noChangeShapeType="1"/>
          </p:cNvSpPr>
          <p:nvPr/>
        </p:nvSpPr>
        <p:spPr bwMode="auto">
          <a:xfrm>
            <a:off x="4397375" y="3116263"/>
            <a:ext cx="379413" cy="334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6389" name="Text Box 21"/>
          <p:cNvSpPr txBox="1">
            <a:spLocks noChangeArrowheads="1"/>
          </p:cNvSpPr>
          <p:nvPr/>
        </p:nvSpPr>
        <p:spPr bwMode="auto">
          <a:xfrm>
            <a:off x="6953250" y="2049463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26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6390" name="Oval 22"/>
          <p:cNvSpPr>
            <a:spLocks noChangeArrowheads="1"/>
          </p:cNvSpPr>
          <p:nvPr/>
        </p:nvSpPr>
        <p:spPr bwMode="auto">
          <a:xfrm>
            <a:off x="6981825" y="2020888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6391" name="Text Box 23"/>
          <p:cNvSpPr txBox="1">
            <a:spLocks noChangeArrowheads="1"/>
          </p:cNvSpPr>
          <p:nvPr/>
        </p:nvSpPr>
        <p:spPr bwMode="auto">
          <a:xfrm>
            <a:off x="6527800" y="2754313"/>
            <a:ext cx="552450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6392" name="Oval 24"/>
          <p:cNvSpPr>
            <a:spLocks noChangeArrowheads="1"/>
          </p:cNvSpPr>
          <p:nvPr/>
        </p:nvSpPr>
        <p:spPr bwMode="auto">
          <a:xfrm>
            <a:off x="6569075" y="2725738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6393" name="Text Box 25"/>
          <p:cNvSpPr txBox="1">
            <a:spLocks noChangeArrowheads="1"/>
          </p:cNvSpPr>
          <p:nvPr/>
        </p:nvSpPr>
        <p:spPr bwMode="auto">
          <a:xfrm>
            <a:off x="7459663" y="2759075"/>
            <a:ext cx="554037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6394" name="Oval 26"/>
          <p:cNvSpPr>
            <a:spLocks noChangeArrowheads="1"/>
          </p:cNvSpPr>
          <p:nvPr/>
        </p:nvSpPr>
        <p:spPr bwMode="auto">
          <a:xfrm>
            <a:off x="7493000" y="2711450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6395" name="Text Box 27"/>
          <p:cNvSpPr txBox="1">
            <a:spLocks noChangeArrowheads="1"/>
          </p:cNvSpPr>
          <p:nvPr/>
        </p:nvSpPr>
        <p:spPr bwMode="auto">
          <a:xfrm>
            <a:off x="6924675" y="3486150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6396" name="Oval 28"/>
          <p:cNvSpPr>
            <a:spLocks noChangeArrowheads="1"/>
          </p:cNvSpPr>
          <p:nvPr/>
        </p:nvSpPr>
        <p:spPr bwMode="auto">
          <a:xfrm>
            <a:off x="6967538" y="3443288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6397" name="Text Box 29"/>
          <p:cNvSpPr txBox="1">
            <a:spLocks noChangeArrowheads="1"/>
          </p:cNvSpPr>
          <p:nvPr/>
        </p:nvSpPr>
        <p:spPr bwMode="auto">
          <a:xfrm>
            <a:off x="7989888" y="3486150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38</a:t>
            </a:r>
          </a:p>
        </p:txBody>
      </p:sp>
      <p:sp>
        <p:nvSpPr>
          <p:cNvPr id="186398" name="Oval 30"/>
          <p:cNvSpPr>
            <a:spLocks noChangeArrowheads="1"/>
          </p:cNvSpPr>
          <p:nvPr/>
        </p:nvSpPr>
        <p:spPr bwMode="auto">
          <a:xfrm>
            <a:off x="8018463" y="3443288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6399" name="Line 31"/>
          <p:cNvSpPr>
            <a:spLocks noChangeShapeType="1"/>
          </p:cNvSpPr>
          <p:nvPr/>
        </p:nvSpPr>
        <p:spPr bwMode="auto">
          <a:xfrm flipH="1">
            <a:off x="6810375" y="2433638"/>
            <a:ext cx="265113" cy="296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6400" name="Line 32"/>
          <p:cNvSpPr>
            <a:spLocks noChangeShapeType="1"/>
          </p:cNvSpPr>
          <p:nvPr/>
        </p:nvSpPr>
        <p:spPr bwMode="auto">
          <a:xfrm>
            <a:off x="7388225" y="2413000"/>
            <a:ext cx="341313" cy="298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6401" name="Line 33"/>
          <p:cNvSpPr>
            <a:spLocks noChangeShapeType="1"/>
          </p:cNvSpPr>
          <p:nvPr/>
        </p:nvSpPr>
        <p:spPr bwMode="auto">
          <a:xfrm>
            <a:off x="6972300" y="3122613"/>
            <a:ext cx="227013" cy="325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6402" name="Line 34"/>
          <p:cNvSpPr>
            <a:spLocks noChangeShapeType="1"/>
          </p:cNvSpPr>
          <p:nvPr/>
        </p:nvSpPr>
        <p:spPr bwMode="auto">
          <a:xfrm>
            <a:off x="7880350" y="3113088"/>
            <a:ext cx="379413" cy="334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6403" name="AutoShape 35"/>
          <p:cNvSpPr>
            <a:spLocks noChangeArrowheads="1"/>
          </p:cNvSpPr>
          <p:nvPr/>
        </p:nvSpPr>
        <p:spPr bwMode="auto">
          <a:xfrm>
            <a:off x="5327650" y="2863850"/>
            <a:ext cx="688975" cy="239713"/>
          </a:xfrm>
          <a:prstGeom prst="rightArrow">
            <a:avLst>
              <a:gd name="adj1" fmla="val 50000"/>
              <a:gd name="adj2" fmla="val 7185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6404" name="Text Box 36"/>
          <p:cNvSpPr txBox="1">
            <a:spLocks noChangeArrowheads="1"/>
          </p:cNvSpPr>
          <p:nvPr/>
        </p:nvSpPr>
        <p:spPr bwMode="auto">
          <a:xfrm rot="-1927333">
            <a:off x="2852738" y="3016250"/>
            <a:ext cx="323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26793701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 dirty="0"/>
              <a:t>Balanced Trees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spcBef>
                <a:spcPts val="700"/>
              </a:spcBef>
              <a:buFontTx/>
              <a:buChar char="•"/>
            </a:pPr>
            <a:r>
              <a:rPr lang="en-US" altLang="en-US" dirty="0"/>
              <a:t>A tree is </a:t>
            </a:r>
            <a:r>
              <a:rPr lang="en-US" altLang="en-US" i="1" dirty="0"/>
              <a:t>balanced</a:t>
            </a:r>
            <a:r>
              <a:rPr lang="en-US" altLang="en-US" dirty="0"/>
              <a:t> if, for </a:t>
            </a:r>
            <a:r>
              <a:rPr lang="en-US" altLang="en-US" i="1" dirty="0"/>
              <a:t>each</a:t>
            </a:r>
            <a:r>
              <a:rPr lang="en-US" altLang="en-US" dirty="0"/>
              <a:t> of its nodes, the node’s subtrees </a:t>
            </a:r>
            <a:br>
              <a:rPr lang="en-US" altLang="en-US" dirty="0"/>
            </a:br>
            <a:r>
              <a:rPr lang="en-US" altLang="en-US" dirty="0"/>
              <a:t>have the same height </a:t>
            </a:r>
            <a:r>
              <a:rPr lang="en-US" altLang="en-US" dirty="0">
                <a:solidFill>
                  <a:schemeClr val="tx1"/>
                </a:solidFill>
              </a:rPr>
              <a:t>or have heights that differ by 1.</a:t>
            </a:r>
          </a:p>
          <a:p>
            <a:pPr lvl="1">
              <a:spcBef>
                <a:spcPts val="500"/>
              </a:spcBef>
            </a:pPr>
            <a:r>
              <a:rPr lang="en-US" altLang="en-US" sz="2000" dirty="0">
                <a:solidFill>
                  <a:schemeClr val="tx1"/>
                </a:solidFill>
              </a:rPr>
              <a:t>example:</a:t>
            </a:r>
          </a:p>
          <a:p>
            <a:pPr marL="1146175" lvl="2" indent="-231775">
              <a:spcBef>
                <a:spcPts val="500"/>
              </a:spcBef>
            </a:pPr>
            <a:r>
              <a:rPr lang="en-US" altLang="en-US" dirty="0">
                <a:solidFill>
                  <a:schemeClr val="tx1"/>
                </a:solidFill>
              </a:rPr>
              <a:t>26: both subtrees have a height of 1</a:t>
            </a:r>
          </a:p>
          <a:p>
            <a:pPr marL="1146175" lvl="2" indent="-231775">
              <a:spcBef>
                <a:spcPts val="500"/>
              </a:spcBef>
            </a:pPr>
            <a:r>
              <a:rPr lang="en-US" altLang="en-US" dirty="0">
                <a:solidFill>
                  <a:schemeClr val="tx1"/>
                </a:solidFill>
              </a:rPr>
              <a:t>12: left subtree has height 0</a:t>
            </a:r>
          </a:p>
          <a:p>
            <a:pPr marL="1438275" lvl="3" indent="0">
              <a:spcBef>
                <a:spcPts val="0"/>
              </a:spcBef>
              <a:buNone/>
            </a:pPr>
            <a:r>
              <a:rPr lang="en-US" altLang="en-US" dirty="0">
                <a:solidFill>
                  <a:schemeClr val="tx1"/>
                </a:solidFill>
              </a:rPr>
              <a:t>  right subtree is empty (height = -1)</a:t>
            </a:r>
          </a:p>
          <a:p>
            <a:pPr marL="1146175" lvl="2" indent="-231775">
              <a:spcBef>
                <a:spcPts val="500"/>
              </a:spcBef>
            </a:pPr>
            <a:r>
              <a:rPr lang="en-US" altLang="en-US" dirty="0">
                <a:solidFill>
                  <a:schemeClr val="tx1"/>
                </a:solidFill>
              </a:rPr>
              <a:t>32: both subtrees have a height of 0</a:t>
            </a:r>
          </a:p>
          <a:p>
            <a:pPr marL="1146175" lvl="2" indent="-231775">
              <a:spcBef>
                <a:spcPts val="500"/>
              </a:spcBef>
            </a:pPr>
            <a:r>
              <a:rPr lang="en-US" altLang="en-US" dirty="0">
                <a:solidFill>
                  <a:schemeClr val="tx1"/>
                </a:solidFill>
              </a:rPr>
              <a:t>all leaf nodes: both subtrees are empty</a:t>
            </a:r>
          </a:p>
          <a:p>
            <a:pPr>
              <a:spcBef>
                <a:spcPts val="2400"/>
              </a:spcBef>
              <a:buFontTx/>
              <a:buChar char="•"/>
            </a:pPr>
            <a:r>
              <a:rPr lang="en-US" altLang="en-US" dirty="0"/>
              <a:t>For a balanced tree with </a:t>
            </a:r>
            <a:r>
              <a:rPr lang="en-US" altLang="en-US" i="1" dirty="0"/>
              <a:t>n</a:t>
            </a:r>
            <a:r>
              <a:rPr lang="en-US" altLang="en-US" dirty="0"/>
              <a:t> nodes, height </a:t>
            </a:r>
            <a:r>
              <a:rPr lang="en-US" altLang="en-US" dirty="0">
                <a:solidFill>
                  <a:schemeClr val="tx1"/>
                </a:solidFill>
              </a:rPr>
              <a:t>=</a:t>
            </a:r>
            <a:r>
              <a:rPr lang="en-US" altLang="en-US" dirty="0"/>
              <a:t> </a:t>
            </a:r>
            <a:r>
              <a:rPr lang="en-US" altLang="en-US" i="1" dirty="0"/>
              <a:t>O</a:t>
            </a:r>
            <a:r>
              <a:rPr lang="en-US" altLang="en-US" dirty="0"/>
              <a:t>(log</a:t>
            </a:r>
            <a:r>
              <a:rPr lang="en-US" altLang="en-US" sz="2000" baseline="-25000" dirty="0"/>
              <a:t> </a:t>
            </a:r>
            <a:r>
              <a:rPr lang="en-US" altLang="en-US" i="1" dirty="0"/>
              <a:t>n</a:t>
            </a:r>
            <a:r>
              <a:rPr lang="en-US" altLang="en-US" dirty="0"/>
              <a:t>)</a:t>
            </a:r>
          </a:p>
          <a:p>
            <a:pPr marL="803275" lvl="1" indent="-231775">
              <a:spcBef>
                <a:spcPts val="500"/>
              </a:spcBef>
            </a:pPr>
            <a:r>
              <a:rPr lang="en-US" altLang="en-US" dirty="0"/>
              <a:t>each time that you follow an edge down the longest path, </a:t>
            </a:r>
            <a:br>
              <a:rPr lang="en-US" altLang="en-US" dirty="0"/>
            </a:br>
            <a:r>
              <a:rPr lang="en-US" altLang="en-US" dirty="0"/>
              <a:t>you cut the problem size roughly in half!</a:t>
            </a:r>
          </a:p>
          <a:p>
            <a:pPr>
              <a:spcBef>
                <a:spcPts val="2400"/>
              </a:spcBef>
              <a:buFontTx/>
              <a:buChar char="•"/>
            </a:pPr>
            <a:r>
              <a:rPr lang="en-US" altLang="en-US" dirty="0"/>
              <a:t>Therefore, for a </a:t>
            </a:r>
            <a:r>
              <a:rPr lang="en-US" altLang="en-US" i="1" dirty="0"/>
              <a:t>balanced</a:t>
            </a:r>
            <a:r>
              <a:rPr lang="en-US" altLang="en-US" dirty="0"/>
              <a:t> binary search tree, the worst case</a:t>
            </a:r>
            <a:br>
              <a:rPr lang="en-US" altLang="en-US" dirty="0"/>
            </a:br>
            <a:r>
              <a:rPr lang="en-US" altLang="en-US" dirty="0"/>
              <a:t>for search / insert / delete is </a:t>
            </a:r>
            <a:r>
              <a:rPr lang="en-US" altLang="en-US" i="1" dirty="0"/>
              <a:t>O(h</a:t>
            </a:r>
            <a:r>
              <a:rPr lang="en-US" altLang="en-US" dirty="0"/>
              <a:t>) = </a:t>
            </a:r>
            <a:r>
              <a:rPr lang="en-US" altLang="en-US" i="1" dirty="0"/>
              <a:t>O</a:t>
            </a:r>
            <a:r>
              <a:rPr lang="en-US" altLang="en-US" dirty="0"/>
              <a:t>(log </a:t>
            </a:r>
            <a:r>
              <a:rPr lang="en-US" altLang="en-US" i="1" dirty="0"/>
              <a:t>n</a:t>
            </a:r>
            <a:r>
              <a:rPr lang="en-US" altLang="en-US" dirty="0"/>
              <a:t>)</a:t>
            </a:r>
          </a:p>
          <a:p>
            <a:pPr marL="858838" lvl="1" indent="-287338">
              <a:spcBef>
                <a:spcPts val="500"/>
              </a:spcBef>
            </a:pPr>
            <a:r>
              <a:rPr lang="en-US" altLang="en-US" dirty="0"/>
              <a:t>the "best" worst-case time complexity</a:t>
            </a:r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7324792" y="1712319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26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4261" name="Oval 5"/>
          <p:cNvSpPr>
            <a:spLocks noChangeArrowheads="1"/>
          </p:cNvSpPr>
          <p:nvPr/>
        </p:nvSpPr>
        <p:spPr bwMode="auto">
          <a:xfrm>
            <a:off x="7353367" y="1683744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4262" name="Text Box 6"/>
          <p:cNvSpPr txBox="1">
            <a:spLocks noChangeArrowheads="1"/>
          </p:cNvSpPr>
          <p:nvPr/>
        </p:nvSpPr>
        <p:spPr bwMode="auto">
          <a:xfrm>
            <a:off x="6899342" y="2417169"/>
            <a:ext cx="552450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4263" name="Oval 7"/>
          <p:cNvSpPr>
            <a:spLocks noChangeArrowheads="1"/>
          </p:cNvSpPr>
          <p:nvPr/>
        </p:nvSpPr>
        <p:spPr bwMode="auto">
          <a:xfrm>
            <a:off x="6940617" y="2388594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4264" name="Text Box 8"/>
          <p:cNvSpPr txBox="1">
            <a:spLocks noChangeArrowheads="1"/>
          </p:cNvSpPr>
          <p:nvPr/>
        </p:nvSpPr>
        <p:spPr bwMode="auto">
          <a:xfrm>
            <a:off x="7970905" y="2421932"/>
            <a:ext cx="554037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4265" name="Oval 9"/>
          <p:cNvSpPr>
            <a:spLocks noChangeArrowheads="1"/>
          </p:cNvSpPr>
          <p:nvPr/>
        </p:nvSpPr>
        <p:spPr bwMode="auto">
          <a:xfrm>
            <a:off x="8004242" y="2374307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4266" name="Text Box 10"/>
          <p:cNvSpPr txBox="1">
            <a:spLocks noChangeArrowheads="1"/>
          </p:cNvSpPr>
          <p:nvPr/>
        </p:nvSpPr>
        <p:spPr bwMode="auto">
          <a:xfrm>
            <a:off x="6558030" y="3134719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4267" name="Oval 11"/>
          <p:cNvSpPr>
            <a:spLocks noChangeArrowheads="1"/>
          </p:cNvSpPr>
          <p:nvPr/>
        </p:nvSpPr>
        <p:spPr bwMode="auto">
          <a:xfrm>
            <a:off x="6586605" y="3106144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4268" name="Text Box 12"/>
          <p:cNvSpPr txBox="1">
            <a:spLocks noChangeArrowheads="1"/>
          </p:cNvSpPr>
          <p:nvPr/>
        </p:nvSpPr>
        <p:spPr bwMode="auto">
          <a:xfrm>
            <a:off x="8361430" y="3149007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38</a:t>
            </a:r>
          </a:p>
        </p:txBody>
      </p:sp>
      <p:sp>
        <p:nvSpPr>
          <p:cNvPr id="224269" name="Oval 13"/>
          <p:cNvSpPr>
            <a:spLocks noChangeArrowheads="1"/>
          </p:cNvSpPr>
          <p:nvPr/>
        </p:nvSpPr>
        <p:spPr bwMode="auto">
          <a:xfrm>
            <a:off x="8390005" y="3106144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4270" name="Line 14"/>
          <p:cNvSpPr>
            <a:spLocks noChangeShapeType="1"/>
          </p:cNvSpPr>
          <p:nvPr/>
        </p:nvSpPr>
        <p:spPr bwMode="auto">
          <a:xfrm flipH="1">
            <a:off x="7181917" y="2096494"/>
            <a:ext cx="265113" cy="296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4271" name="Line 15"/>
          <p:cNvSpPr>
            <a:spLocks noChangeShapeType="1"/>
          </p:cNvSpPr>
          <p:nvPr/>
        </p:nvSpPr>
        <p:spPr bwMode="auto">
          <a:xfrm>
            <a:off x="7759767" y="2075857"/>
            <a:ext cx="363538" cy="317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4272" name="Line 16"/>
          <p:cNvSpPr>
            <a:spLocks noChangeShapeType="1"/>
          </p:cNvSpPr>
          <p:nvPr/>
        </p:nvSpPr>
        <p:spPr bwMode="auto">
          <a:xfrm flipH="1">
            <a:off x="6897755" y="2783882"/>
            <a:ext cx="128587" cy="320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4273" name="Line 17"/>
          <p:cNvSpPr>
            <a:spLocks noChangeShapeType="1"/>
          </p:cNvSpPr>
          <p:nvPr/>
        </p:nvSpPr>
        <p:spPr bwMode="auto">
          <a:xfrm>
            <a:off x="8397942" y="2772769"/>
            <a:ext cx="233363" cy="3381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4274" name="Text Box 18"/>
          <p:cNvSpPr txBox="1">
            <a:spLocks noChangeArrowheads="1"/>
          </p:cNvSpPr>
          <p:nvPr/>
        </p:nvSpPr>
        <p:spPr bwMode="auto">
          <a:xfrm>
            <a:off x="7799455" y="3156944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4275" name="Oval 19"/>
          <p:cNvSpPr>
            <a:spLocks noChangeArrowheads="1"/>
          </p:cNvSpPr>
          <p:nvPr/>
        </p:nvSpPr>
        <p:spPr bwMode="auto">
          <a:xfrm>
            <a:off x="7828030" y="3114082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4276" name="Line 20"/>
          <p:cNvSpPr>
            <a:spLocks noChangeShapeType="1"/>
          </p:cNvSpPr>
          <p:nvPr/>
        </p:nvSpPr>
        <p:spPr bwMode="auto">
          <a:xfrm flipH="1">
            <a:off x="8069330" y="2799757"/>
            <a:ext cx="74612" cy="3190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28433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spcBef>
                <a:spcPts val="700"/>
              </a:spcBef>
              <a:buFontTx/>
              <a:buChar char="•"/>
            </a:pPr>
            <a:r>
              <a:rPr lang="en-US" altLang="en-US" dirty="0"/>
              <a:t>Extreme case: the tree is equivalent to a linked list</a:t>
            </a:r>
          </a:p>
          <a:p>
            <a:pPr lvl="1">
              <a:spcBef>
                <a:spcPts val="500"/>
              </a:spcBef>
              <a:buFontTx/>
              <a:buChar char="•"/>
            </a:pPr>
            <a:r>
              <a:rPr lang="en-US" altLang="en-US" dirty="0"/>
              <a:t>height = </a:t>
            </a:r>
            <a:r>
              <a:rPr lang="en-US" altLang="en-US" i="1" dirty="0">
                <a:solidFill>
                  <a:schemeClr val="tx1"/>
                </a:solidFill>
              </a:rPr>
              <a:t>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-</a:t>
            </a:r>
            <a:r>
              <a:rPr lang="en-US" altLang="en-US" dirty="0">
                <a:solidFill>
                  <a:schemeClr val="tx1"/>
                </a:solidFill>
              </a:rPr>
              <a:t> 1</a:t>
            </a:r>
          </a:p>
          <a:p>
            <a:pPr lvl="1">
              <a:spcBef>
                <a:spcPts val="500"/>
              </a:spcBef>
              <a:buFontTx/>
              <a:buChar char="•"/>
            </a:pPr>
            <a:endParaRPr lang="en-US" altLang="en-US" sz="1000" dirty="0"/>
          </a:p>
        </p:txBody>
      </p:sp>
      <p:sp>
        <p:nvSpPr>
          <p:cNvPr id="225283" name="Text Box 3"/>
          <p:cNvSpPr txBox="1">
            <a:spLocks noChangeArrowheads="1"/>
          </p:cNvSpPr>
          <p:nvPr/>
        </p:nvSpPr>
        <p:spPr bwMode="auto">
          <a:xfrm>
            <a:off x="5964948" y="1470025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5284" name="Oval 4"/>
          <p:cNvSpPr>
            <a:spLocks noChangeArrowheads="1"/>
          </p:cNvSpPr>
          <p:nvPr/>
        </p:nvSpPr>
        <p:spPr bwMode="auto">
          <a:xfrm>
            <a:off x="5993523" y="1441450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5285" name="Text Box 5"/>
          <p:cNvSpPr txBox="1">
            <a:spLocks noChangeArrowheads="1"/>
          </p:cNvSpPr>
          <p:nvPr/>
        </p:nvSpPr>
        <p:spPr bwMode="auto">
          <a:xfrm>
            <a:off x="6453898" y="2108200"/>
            <a:ext cx="554038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5286" name="Oval 6"/>
          <p:cNvSpPr>
            <a:spLocks noChangeArrowheads="1"/>
          </p:cNvSpPr>
          <p:nvPr/>
        </p:nvSpPr>
        <p:spPr bwMode="auto">
          <a:xfrm>
            <a:off x="6487236" y="2060575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5287" name="Line 7"/>
          <p:cNvSpPr>
            <a:spLocks noChangeShapeType="1"/>
          </p:cNvSpPr>
          <p:nvPr/>
        </p:nvSpPr>
        <p:spPr bwMode="auto">
          <a:xfrm>
            <a:off x="6399923" y="1833563"/>
            <a:ext cx="204788" cy="2619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5288" name="Line 8"/>
          <p:cNvSpPr>
            <a:spLocks noChangeShapeType="1"/>
          </p:cNvSpPr>
          <p:nvPr/>
        </p:nvSpPr>
        <p:spPr bwMode="auto">
          <a:xfrm>
            <a:off x="6852361" y="2486025"/>
            <a:ext cx="233362" cy="296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5289" name="Rectangle 9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What If the Tree Isn't Balanced?</a:t>
            </a:r>
          </a:p>
        </p:txBody>
      </p:sp>
      <p:sp>
        <p:nvSpPr>
          <p:cNvPr id="225290" name="Text Box 10"/>
          <p:cNvSpPr txBox="1">
            <a:spLocks noChangeArrowheads="1"/>
          </p:cNvSpPr>
          <p:nvPr/>
        </p:nvSpPr>
        <p:spPr bwMode="auto">
          <a:xfrm>
            <a:off x="6892048" y="2725738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26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5291" name="Oval 11"/>
          <p:cNvSpPr>
            <a:spLocks noChangeArrowheads="1"/>
          </p:cNvSpPr>
          <p:nvPr/>
        </p:nvSpPr>
        <p:spPr bwMode="auto">
          <a:xfrm>
            <a:off x="6920623" y="2697163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5292" name="Text Box 12"/>
          <p:cNvSpPr txBox="1">
            <a:spLocks noChangeArrowheads="1"/>
          </p:cNvSpPr>
          <p:nvPr/>
        </p:nvSpPr>
        <p:spPr bwMode="auto">
          <a:xfrm>
            <a:off x="7380998" y="3363913"/>
            <a:ext cx="554038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5293" name="Oval 13"/>
          <p:cNvSpPr>
            <a:spLocks noChangeArrowheads="1"/>
          </p:cNvSpPr>
          <p:nvPr/>
        </p:nvSpPr>
        <p:spPr bwMode="auto">
          <a:xfrm>
            <a:off x="7414336" y="3316288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5294" name="Text Box 14"/>
          <p:cNvSpPr txBox="1">
            <a:spLocks noChangeArrowheads="1"/>
          </p:cNvSpPr>
          <p:nvPr/>
        </p:nvSpPr>
        <p:spPr bwMode="auto">
          <a:xfrm>
            <a:off x="7814386" y="4076700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36</a:t>
            </a:r>
          </a:p>
        </p:txBody>
      </p:sp>
      <p:sp>
        <p:nvSpPr>
          <p:cNvPr id="225295" name="Oval 15"/>
          <p:cNvSpPr>
            <a:spLocks noChangeArrowheads="1"/>
          </p:cNvSpPr>
          <p:nvPr/>
        </p:nvSpPr>
        <p:spPr bwMode="auto">
          <a:xfrm>
            <a:off x="7842961" y="4033838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5296" name="Line 16"/>
          <p:cNvSpPr>
            <a:spLocks noChangeShapeType="1"/>
          </p:cNvSpPr>
          <p:nvPr/>
        </p:nvSpPr>
        <p:spPr bwMode="auto">
          <a:xfrm>
            <a:off x="7327023" y="3089275"/>
            <a:ext cx="204788" cy="261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5297" name="Line 17"/>
          <p:cNvSpPr>
            <a:spLocks noChangeShapeType="1"/>
          </p:cNvSpPr>
          <p:nvPr/>
        </p:nvSpPr>
        <p:spPr bwMode="auto">
          <a:xfrm>
            <a:off x="7779461" y="3741738"/>
            <a:ext cx="233362" cy="296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5298" name="Text Box 18"/>
          <p:cNvSpPr txBox="1">
            <a:spLocks noChangeArrowheads="1"/>
          </p:cNvSpPr>
          <p:nvPr/>
        </p:nvSpPr>
        <p:spPr bwMode="auto">
          <a:xfrm>
            <a:off x="8214436" y="4791075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38</a:t>
            </a:r>
          </a:p>
        </p:txBody>
      </p:sp>
      <p:sp>
        <p:nvSpPr>
          <p:cNvPr id="225299" name="Oval 19"/>
          <p:cNvSpPr>
            <a:spLocks noChangeArrowheads="1"/>
          </p:cNvSpPr>
          <p:nvPr/>
        </p:nvSpPr>
        <p:spPr bwMode="auto">
          <a:xfrm>
            <a:off x="8243011" y="474821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5300" name="Line 20"/>
          <p:cNvSpPr>
            <a:spLocks noChangeShapeType="1"/>
          </p:cNvSpPr>
          <p:nvPr/>
        </p:nvSpPr>
        <p:spPr bwMode="auto">
          <a:xfrm>
            <a:off x="8192211" y="4456113"/>
            <a:ext cx="206375" cy="296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30818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spcBef>
                <a:spcPts val="700"/>
              </a:spcBef>
              <a:buFontTx/>
              <a:buChar char="•"/>
            </a:pPr>
            <a:r>
              <a:rPr lang="en-US" altLang="en-US" dirty="0"/>
              <a:t>Extreme case: the tree is equivalent to a linked list</a:t>
            </a:r>
          </a:p>
          <a:p>
            <a:pPr lvl="1">
              <a:spcBef>
                <a:spcPts val="500"/>
              </a:spcBef>
              <a:buFontTx/>
              <a:buChar char="•"/>
            </a:pPr>
            <a:r>
              <a:rPr lang="en-US" altLang="en-US" dirty="0"/>
              <a:t>height = </a:t>
            </a:r>
            <a:r>
              <a:rPr lang="en-US" altLang="en-US" i="1" dirty="0">
                <a:solidFill>
                  <a:schemeClr val="tx1"/>
                </a:solidFill>
              </a:rPr>
              <a:t>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-</a:t>
            </a:r>
            <a:r>
              <a:rPr lang="en-US" altLang="en-US" dirty="0">
                <a:solidFill>
                  <a:schemeClr val="tx1"/>
                </a:solidFill>
              </a:rPr>
              <a:t> 1</a:t>
            </a:r>
          </a:p>
          <a:p>
            <a:pPr>
              <a:spcBef>
                <a:spcPts val="2400"/>
              </a:spcBef>
              <a:buFontTx/>
              <a:buChar char="•"/>
            </a:pPr>
            <a:r>
              <a:rPr lang="en-US" altLang="en-US" dirty="0"/>
              <a:t>Therefore, for a unbalanced </a:t>
            </a:r>
            <a:br>
              <a:rPr lang="en-US" altLang="en-US" dirty="0"/>
            </a:br>
            <a:r>
              <a:rPr lang="en-US" altLang="en-US" dirty="0"/>
              <a:t>binary search tree, the worst case</a:t>
            </a:r>
            <a:br>
              <a:rPr lang="en-US" altLang="en-US" dirty="0"/>
            </a:br>
            <a:r>
              <a:rPr lang="en-US" altLang="en-US" dirty="0"/>
              <a:t>for search / insert / delete is </a:t>
            </a:r>
            <a:r>
              <a:rPr lang="en-US" altLang="en-US" i="1" dirty="0"/>
              <a:t>O(h</a:t>
            </a:r>
            <a:r>
              <a:rPr lang="en-US" altLang="en-US" dirty="0"/>
              <a:t>) = </a:t>
            </a:r>
            <a:r>
              <a:rPr lang="en-US" altLang="en-US" i="1" dirty="0"/>
              <a:t>O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</a:t>
            </a:r>
          </a:p>
          <a:p>
            <a:pPr marL="858838" lvl="1" indent="-287338">
              <a:spcBef>
                <a:spcPts val="500"/>
              </a:spcBef>
            </a:pPr>
            <a:r>
              <a:rPr lang="en-US" altLang="en-US" dirty="0"/>
              <a:t>the "worst" worst-case time complexity</a:t>
            </a:r>
          </a:p>
          <a:p>
            <a:pPr lvl="1">
              <a:spcBef>
                <a:spcPts val="500"/>
              </a:spcBef>
              <a:buFontTx/>
              <a:buChar char="•"/>
            </a:pPr>
            <a:endParaRPr lang="en-US" altLang="en-US" sz="1000" dirty="0"/>
          </a:p>
        </p:txBody>
      </p:sp>
      <p:sp>
        <p:nvSpPr>
          <p:cNvPr id="225283" name="Text Box 3"/>
          <p:cNvSpPr txBox="1">
            <a:spLocks noChangeArrowheads="1"/>
          </p:cNvSpPr>
          <p:nvPr/>
        </p:nvSpPr>
        <p:spPr bwMode="auto">
          <a:xfrm>
            <a:off x="5964948" y="1470025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5284" name="Oval 4"/>
          <p:cNvSpPr>
            <a:spLocks noChangeArrowheads="1"/>
          </p:cNvSpPr>
          <p:nvPr/>
        </p:nvSpPr>
        <p:spPr bwMode="auto">
          <a:xfrm>
            <a:off x="5993523" y="1441450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5285" name="Text Box 5"/>
          <p:cNvSpPr txBox="1">
            <a:spLocks noChangeArrowheads="1"/>
          </p:cNvSpPr>
          <p:nvPr/>
        </p:nvSpPr>
        <p:spPr bwMode="auto">
          <a:xfrm>
            <a:off x="6453898" y="2108200"/>
            <a:ext cx="554038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5286" name="Oval 6"/>
          <p:cNvSpPr>
            <a:spLocks noChangeArrowheads="1"/>
          </p:cNvSpPr>
          <p:nvPr/>
        </p:nvSpPr>
        <p:spPr bwMode="auto">
          <a:xfrm>
            <a:off x="6487236" y="2060575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5287" name="Line 7"/>
          <p:cNvSpPr>
            <a:spLocks noChangeShapeType="1"/>
          </p:cNvSpPr>
          <p:nvPr/>
        </p:nvSpPr>
        <p:spPr bwMode="auto">
          <a:xfrm>
            <a:off x="6399923" y="1833563"/>
            <a:ext cx="204788" cy="2619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5288" name="Line 8"/>
          <p:cNvSpPr>
            <a:spLocks noChangeShapeType="1"/>
          </p:cNvSpPr>
          <p:nvPr/>
        </p:nvSpPr>
        <p:spPr bwMode="auto">
          <a:xfrm>
            <a:off x="6852361" y="2486025"/>
            <a:ext cx="233362" cy="296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5289" name="Rectangle 9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What If the Tree Isn't Balanced?</a:t>
            </a:r>
          </a:p>
        </p:txBody>
      </p:sp>
      <p:sp>
        <p:nvSpPr>
          <p:cNvPr id="225290" name="Text Box 10"/>
          <p:cNvSpPr txBox="1">
            <a:spLocks noChangeArrowheads="1"/>
          </p:cNvSpPr>
          <p:nvPr/>
        </p:nvSpPr>
        <p:spPr bwMode="auto">
          <a:xfrm>
            <a:off x="6892048" y="2725738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26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5291" name="Oval 11"/>
          <p:cNvSpPr>
            <a:spLocks noChangeArrowheads="1"/>
          </p:cNvSpPr>
          <p:nvPr/>
        </p:nvSpPr>
        <p:spPr bwMode="auto">
          <a:xfrm>
            <a:off x="6920623" y="2697163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5292" name="Text Box 12"/>
          <p:cNvSpPr txBox="1">
            <a:spLocks noChangeArrowheads="1"/>
          </p:cNvSpPr>
          <p:nvPr/>
        </p:nvSpPr>
        <p:spPr bwMode="auto">
          <a:xfrm>
            <a:off x="7380998" y="3363913"/>
            <a:ext cx="554038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5293" name="Oval 13"/>
          <p:cNvSpPr>
            <a:spLocks noChangeArrowheads="1"/>
          </p:cNvSpPr>
          <p:nvPr/>
        </p:nvSpPr>
        <p:spPr bwMode="auto">
          <a:xfrm>
            <a:off x="7414336" y="3316288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5294" name="Text Box 14"/>
          <p:cNvSpPr txBox="1">
            <a:spLocks noChangeArrowheads="1"/>
          </p:cNvSpPr>
          <p:nvPr/>
        </p:nvSpPr>
        <p:spPr bwMode="auto">
          <a:xfrm>
            <a:off x="7814386" y="4076700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36</a:t>
            </a:r>
          </a:p>
        </p:txBody>
      </p:sp>
      <p:sp>
        <p:nvSpPr>
          <p:cNvPr id="225295" name="Oval 15"/>
          <p:cNvSpPr>
            <a:spLocks noChangeArrowheads="1"/>
          </p:cNvSpPr>
          <p:nvPr/>
        </p:nvSpPr>
        <p:spPr bwMode="auto">
          <a:xfrm>
            <a:off x="7842961" y="4033838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5296" name="Line 16"/>
          <p:cNvSpPr>
            <a:spLocks noChangeShapeType="1"/>
          </p:cNvSpPr>
          <p:nvPr/>
        </p:nvSpPr>
        <p:spPr bwMode="auto">
          <a:xfrm>
            <a:off x="7327023" y="3089275"/>
            <a:ext cx="204788" cy="261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5297" name="Line 17"/>
          <p:cNvSpPr>
            <a:spLocks noChangeShapeType="1"/>
          </p:cNvSpPr>
          <p:nvPr/>
        </p:nvSpPr>
        <p:spPr bwMode="auto">
          <a:xfrm>
            <a:off x="7779461" y="3741738"/>
            <a:ext cx="233362" cy="296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5298" name="Text Box 18"/>
          <p:cNvSpPr txBox="1">
            <a:spLocks noChangeArrowheads="1"/>
          </p:cNvSpPr>
          <p:nvPr/>
        </p:nvSpPr>
        <p:spPr bwMode="auto">
          <a:xfrm>
            <a:off x="8214436" y="4791075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38</a:t>
            </a:r>
          </a:p>
        </p:txBody>
      </p:sp>
      <p:sp>
        <p:nvSpPr>
          <p:cNvPr id="225299" name="Oval 19"/>
          <p:cNvSpPr>
            <a:spLocks noChangeArrowheads="1"/>
          </p:cNvSpPr>
          <p:nvPr/>
        </p:nvSpPr>
        <p:spPr bwMode="auto">
          <a:xfrm>
            <a:off x="8243011" y="474821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5300" name="Line 20"/>
          <p:cNvSpPr>
            <a:spLocks noChangeShapeType="1"/>
          </p:cNvSpPr>
          <p:nvPr/>
        </p:nvSpPr>
        <p:spPr bwMode="auto">
          <a:xfrm>
            <a:off x="8192211" y="4456113"/>
            <a:ext cx="206375" cy="296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5068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spcBef>
                <a:spcPts val="700"/>
              </a:spcBef>
              <a:buFontTx/>
              <a:buChar char="•"/>
            </a:pPr>
            <a:r>
              <a:rPr lang="en-US" altLang="en-US" dirty="0"/>
              <a:t>Extreme case: the tree is equivalent to a linked list</a:t>
            </a:r>
          </a:p>
          <a:p>
            <a:pPr lvl="1">
              <a:spcBef>
                <a:spcPts val="500"/>
              </a:spcBef>
              <a:buFontTx/>
              <a:buChar char="•"/>
            </a:pPr>
            <a:r>
              <a:rPr lang="en-US" altLang="en-US" dirty="0"/>
              <a:t>height = </a:t>
            </a:r>
            <a:r>
              <a:rPr lang="en-US" altLang="en-US" i="1" dirty="0">
                <a:solidFill>
                  <a:schemeClr val="tx1"/>
                </a:solidFill>
              </a:rPr>
              <a:t>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-</a:t>
            </a:r>
            <a:r>
              <a:rPr lang="en-US" altLang="en-US" dirty="0">
                <a:solidFill>
                  <a:schemeClr val="tx1"/>
                </a:solidFill>
              </a:rPr>
              <a:t> 1</a:t>
            </a:r>
          </a:p>
          <a:p>
            <a:pPr>
              <a:spcBef>
                <a:spcPts val="2400"/>
              </a:spcBef>
              <a:buFontTx/>
              <a:buChar char="•"/>
            </a:pPr>
            <a:r>
              <a:rPr lang="en-US" altLang="en-US" dirty="0"/>
              <a:t>Therefore, for a unbalanced </a:t>
            </a:r>
            <a:br>
              <a:rPr lang="en-US" altLang="en-US" dirty="0"/>
            </a:br>
            <a:r>
              <a:rPr lang="en-US" altLang="en-US" dirty="0"/>
              <a:t>binary search tree, the worst case</a:t>
            </a:r>
            <a:br>
              <a:rPr lang="en-US" altLang="en-US" dirty="0"/>
            </a:br>
            <a:r>
              <a:rPr lang="en-US" altLang="en-US" dirty="0"/>
              <a:t>for search / insert / delete is </a:t>
            </a:r>
            <a:r>
              <a:rPr lang="en-US" altLang="en-US" i="1" dirty="0"/>
              <a:t>O(h</a:t>
            </a:r>
            <a:r>
              <a:rPr lang="en-US" altLang="en-US" dirty="0"/>
              <a:t>) = </a:t>
            </a:r>
            <a:r>
              <a:rPr lang="en-US" altLang="en-US" i="1" dirty="0"/>
              <a:t>O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</a:t>
            </a:r>
          </a:p>
          <a:p>
            <a:pPr marL="858838" lvl="1" indent="-287338">
              <a:spcBef>
                <a:spcPts val="500"/>
              </a:spcBef>
            </a:pPr>
            <a:r>
              <a:rPr lang="en-US" altLang="en-US" dirty="0"/>
              <a:t>the "worst" worst-case time complexity</a:t>
            </a:r>
          </a:p>
          <a:p>
            <a:pPr>
              <a:spcBef>
                <a:spcPts val="2400"/>
              </a:spcBef>
              <a:buFontTx/>
              <a:buChar char="•"/>
            </a:pPr>
            <a:r>
              <a:rPr lang="en-US" altLang="en-US" dirty="0"/>
              <a:t>We’ll look next at search-tree variants </a:t>
            </a:r>
            <a:br>
              <a:rPr lang="en-US" altLang="en-US" dirty="0"/>
            </a:br>
            <a:r>
              <a:rPr lang="en-US" altLang="en-US" dirty="0"/>
              <a:t>that take special measures to ensure balance.</a:t>
            </a:r>
          </a:p>
          <a:p>
            <a:pPr lvl="1">
              <a:spcBef>
                <a:spcPts val="500"/>
              </a:spcBef>
              <a:buFontTx/>
              <a:buChar char="•"/>
            </a:pPr>
            <a:endParaRPr lang="en-US" altLang="en-US" sz="1000" dirty="0"/>
          </a:p>
        </p:txBody>
      </p:sp>
      <p:sp>
        <p:nvSpPr>
          <p:cNvPr id="225283" name="Text Box 3"/>
          <p:cNvSpPr txBox="1">
            <a:spLocks noChangeArrowheads="1"/>
          </p:cNvSpPr>
          <p:nvPr/>
        </p:nvSpPr>
        <p:spPr bwMode="auto">
          <a:xfrm>
            <a:off x="5964948" y="1470025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5284" name="Oval 4"/>
          <p:cNvSpPr>
            <a:spLocks noChangeArrowheads="1"/>
          </p:cNvSpPr>
          <p:nvPr/>
        </p:nvSpPr>
        <p:spPr bwMode="auto">
          <a:xfrm>
            <a:off x="5993523" y="1441450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5285" name="Text Box 5"/>
          <p:cNvSpPr txBox="1">
            <a:spLocks noChangeArrowheads="1"/>
          </p:cNvSpPr>
          <p:nvPr/>
        </p:nvSpPr>
        <p:spPr bwMode="auto">
          <a:xfrm>
            <a:off x="6453898" y="2108200"/>
            <a:ext cx="554038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5286" name="Oval 6"/>
          <p:cNvSpPr>
            <a:spLocks noChangeArrowheads="1"/>
          </p:cNvSpPr>
          <p:nvPr/>
        </p:nvSpPr>
        <p:spPr bwMode="auto">
          <a:xfrm>
            <a:off x="6487236" y="2060575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5287" name="Line 7"/>
          <p:cNvSpPr>
            <a:spLocks noChangeShapeType="1"/>
          </p:cNvSpPr>
          <p:nvPr/>
        </p:nvSpPr>
        <p:spPr bwMode="auto">
          <a:xfrm>
            <a:off x="6399923" y="1833563"/>
            <a:ext cx="204788" cy="2619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5288" name="Line 8"/>
          <p:cNvSpPr>
            <a:spLocks noChangeShapeType="1"/>
          </p:cNvSpPr>
          <p:nvPr/>
        </p:nvSpPr>
        <p:spPr bwMode="auto">
          <a:xfrm>
            <a:off x="6852361" y="2486025"/>
            <a:ext cx="233362" cy="296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5289" name="Rectangle 9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What If the Tree Isn't Balanced?</a:t>
            </a:r>
          </a:p>
        </p:txBody>
      </p:sp>
      <p:sp>
        <p:nvSpPr>
          <p:cNvPr id="225290" name="Text Box 10"/>
          <p:cNvSpPr txBox="1">
            <a:spLocks noChangeArrowheads="1"/>
          </p:cNvSpPr>
          <p:nvPr/>
        </p:nvSpPr>
        <p:spPr bwMode="auto">
          <a:xfrm>
            <a:off x="6892048" y="2725738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26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5291" name="Oval 11"/>
          <p:cNvSpPr>
            <a:spLocks noChangeArrowheads="1"/>
          </p:cNvSpPr>
          <p:nvPr/>
        </p:nvSpPr>
        <p:spPr bwMode="auto">
          <a:xfrm>
            <a:off x="6920623" y="2697163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5292" name="Text Box 12"/>
          <p:cNvSpPr txBox="1">
            <a:spLocks noChangeArrowheads="1"/>
          </p:cNvSpPr>
          <p:nvPr/>
        </p:nvSpPr>
        <p:spPr bwMode="auto">
          <a:xfrm>
            <a:off x="7380998" y="3363913"/>
            <a:ext cx="554038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5293" name="Oval 13"/>
          <p:cNvSpPr>
            <a:spLocks noChangeArrowheads="1"/>
          </p:cNvSpPr>
          <p:nvPr/>
        </p:nvSpPr>
        <p:spPr bwMode="auto">
          <a:xfrm>
            <a:off x="7414336" y="3316288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5294" name="Text Box 14"/>
          <p:cNvSpPr txBox="1">
            <a:spLocks noChangeArrowheads="1"/>
          </p:cNvSpPr>
          <p:nvPr/>
        </p:nvSpPr>
        <p:spPr bwMode="auto">
          <a:xfrm>
            <a:off x="7814386" y="4076700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36</a:t>
            </a:r>
          </a:p>
        </p:txBody>
      </p:sp>
      <p:sp>
        <p:nvSpPr>
          <p:cNvPr id="225295" name="Oval 15"/>
          <p:cNvSpPr>
            <a:spLocks noChangeArrowheads="1"/>
          </p:cNvSpPr>
          <p:nvPr/>
        </p:nvSpPr>
        <p:spPr bwMode="auto">
          <a:xfrm>
            <a:off x="7842961" y="4033838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5296" name="Line 16"/>
          <p:cNvSpPr>
            <a:spLocks noChangeShapeType="1"/>
          </p:cNvSpPr>
          <p:nvPr/>
        </p:nvSpPr>
        <p:spPr bwMode="auto">
          <a:xfrm>
            <a:off x="7327023" y="3089275"/>
            <a:ext cx="204788" cy="261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5297" name="Line 17"/>
          <p:cNvSpPr>
            <a:spLocks noChangeShapeType="1"/>
          </p:cNvSpPr>
          <p:nvPr/>
        </p:nvSpPr>
        <p:spPr bwMode="auto">
          <a:xfrm>
            <a:off x="7779461" y="3741738"/>
            <a:ext cx="233362" cy="296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5298" name="Text Box 18"/>
          <p:cNvSpPr txBox="1">
            <a:spLocks noChangeArrowheads="1"/>
          </p:cNvSpPr>
          <p:nvPr/>
        </p:nvSpPr>
        <p:spPr bwMode="auto">
          <a:xfrm>
            <a:off x="8214436" y="4791075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38</a:t>
            </a:r>
          </a:p>
        </p:txBody>
      </p:sp>
      <p:sp>
        <p:nvSpPr>
          <p:cNvPr id="225299" name="Oval 19"/>
          <p:cNvSpPr>
            <a:spLocks noChangeArrowheads="1"/>
          </p:cNvSpPr>
          <p:nvPr/>
        </p:nvSpPr>
        <p:spPr bwMode="auto">
          <a:xfrm>
            <a:off x="8243011" y="474821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5300" name="Line 20"/>
          <p:cNvSpPr>
            <a:spLocks noChangeShapeType="1"/>
          </p:cNvSpPr>
          <p:nvPr/>
        </p:nvSpPr>
        <p:spPr bwMode="auto">
          <a:xfrm>
            <a:off x="8192211" y="4456113"/>
            <a:ext cx="206375" cy="296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75284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7276C-42C9-401C-8948-529323C5B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58FE9-5E12-432E-B90F-80485AD54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0917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>
          <a:xfrm>
            <a:off x="587333" y="298271"/>
            <a:ext cx="8031162" cy="847725"/>
          </a:xfrm>
        </p:spPr>
        <p:txBody>
          <a:bodyPr/>
          <a:lstStyle/>
          <a:p>
            <a:r>
              <a:rPr lang="en-US" altLang="en-US" dirty="0"/>
              <a:t>Case 3: Why choosing the largest value from the left subtree as the replacement is problematic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4E8C54-13C6-418B-A3F6-107B8781C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spcBef>
                <a:spcPts val="0"/>
              </a:spcBef>
              <a:buNone/>
            </a:pPr>
            <a:endParaRPr lang="en-US" b="0" i="0" dirty="0">
              <a:solidFill>
                <a:srgbClr val="222222"/>
              </a:solidFill>
              <a:effectLst/>
              <a:latin typeface="monospace"/>
            </a:endParaRPr>
          </a:p>
          <a:p>
            <a:pPr marL="0" indent="0" algn="l">
              <a:spcBef>
                <a:spcPts val="0"/>
              </a:spcBef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monospace"/>
              </a:rPr>
              <a:t>                   </a:t>
            </a:r>
            <a:r>
              <a:rPr lang="en-US" b="1" i="0" dirty="0">
                <a:solidFill>
                  <a:srgbClr val="0000FF"/>
                </a:solidFill>
                <a:effectLst/>
                <a:latin typeface="monospace"/>
              </a:rPr>
              <a:t>45</a:t>
            </a:r>
            <a:endParaRPr lang="en-US" b="1" i="0" dirty="0">
              <a:solidFill>
                <a:srgbClr val="0000FF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spcBef>
                <a:spcPts val="0"/>
              </a:spcBef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monospace"/>
              </a:rPr>
              <a:t>               /         \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spcBef>
                <a:spcPts val="0"/>
              </a:spcBef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monospace"/>
              </a:rPr>
              <a:t>             30          65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spcBef>
                <a:spcPts val="0"/>
              </a:spcBef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monospace"/>
              </a:rPr>
              <a:t>            /   \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spcBef>
                <a:spcPts val="0"/>
              </a:spcBef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monospace"/>
              </a:rPr>
              <a:t>          25     </a:t>
            </a:r>
            <a:r>
              <a:rPr lang="en-US" b="1" i="0" dirty="0">
                <a:solidFill>
                  <a:srgbClr val="FF0000"/>
                </a:solidFill>
                <a:effectLst/>
                <a:latin typeface="monospace"/>
              </a:rPr>
              <a:t>40</a:t>
            </a:r>
            <a:endParaRPr lang="en-US" b="1" i="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spcBef>
                <a:spcPts val="0"/>
              </a:spcBef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monospace"/>
              </a:rPr>
              <a:t>                 /      \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spcBef>
                <a:spcPts val="0"/>
              </a:spcBef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monospace"/>
              </a:rPr>
              <a:t>               35     </a:t>
            </a:r>
            <a:r>
              <a:rPr lang="en-US" b="1" i="0" dirty="0">
                <a:solidFill>
                  <a:srgbClr val="FF0000"/>
                </a:solidFill>
                <a:effectLst/>
                <a:latin typeface="monospace"/>
              </a:rPr>
              <a:t>40</a:t>
            </a:r>
            <a:endParaRPr lang="en-US" b="1" i="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br>
              <a:rPr lang="en-US" b="0" i="0" dirty="0">
                <a:solidFill>
                  <a:srgbClr val="222222"/>
                </a:solidFill>
                <a:effectLst/>
                <a:latin typeface="monospace"/>
              </a:rPr>
            </a:br>
            <a:r>
              <a:rPr lang="en-US" b="0" i="0" dirty="0">
                <a:solidFill>
                  <a:srgbClr val="222222"/>
                </a:solidFill>
                <a:effectLst/>
                <a:latin typeface="arial, sans-serif"/>
              </a:rPr>
              <a:t>If we deleted the 45 and chose the largest value from its left subtree (the second 40) as its replacement, we would end up with a tree that violates the search-tree inequalities.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36765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Arial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Arial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565208</TotalTime>
  <Words>9893</Words>
  <Application>Microsoft Office PowerPoint</Application>
  <PresentationFormat>On-screen Show (4:3)</PresentationFormat>
  <Paragraphs>2100</Paragraphs>
  <Slides>95</Slides>
  <Notes>93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95</vt:i4>
      </vt:variant>
      <vt:variant>
        <vt:lpstr>Custom Shows</vt:lpstr>
      </vt:variant>
      <vt:variant>
        <vt:i4>1</vt:i4>
      </vt:variant>
    </vt:vector>
  </HeadingPairs>
  <TitlesOfParts>
    <vt:vector size="106" baseType="lpstr">
      <vt:lpstr>Arial</vt:lpstr>
      <vt:lpstr>Arial Narrow</vt:lpstr>
      <vt:lpstr>arial, sans-serif</vt:lpstr>
      <vt:lpstr>Helvetica</vt:lpstr>
      <vt:lpstr>Lucida Console</vt:lpstr>
      <vt:lpstr>monospace</vt:lpstr>
      <vt:lpstr>Symbol</vt:lpstr>
      <vt:lpstr>Times New Roman</vt:lpstr>
      <vt:lpstr>Default Design</vt:lpstr>
      <vt:lpstr>1_Default Design</vt:lpstr>
      <vt:lpstr>Binary Search Trees II</vt:lpstr>
      <vt:lpstr>Recall: A Binary Tree Using Linked Nodes</vt:lpstr>
      <vt:lpstr>Recall: Binary Search Trees</vt:lpstr>
      <vt:lpstr>Recall: Searching for an Item</vt:lpstr>
      <vt:lpstr>Deleting Items from a Binary Search Tree</vt:lpstr>
      <vt:lpstr>Deleting Items from a Binary Search Tree</vt:lpstr>
      <vt:lpstr>Deleting Items from a Binary Search Tree</vt:lpstr>
      <vt:lpstr>Deleting Items from a Binary Search Tree</vt:lpstr>
      <vt:lpstr>Deleting Items from a Binary Search Tree</vt:lpstr>
      <vt:lpstr>Deleting Items from a Binary Search Tree</vt:lpstr>
      <vt:lpstr>Deleting Items from a Binary Search Tree</vt:lpstr>
      <vt:lpstr>Deleting Items from a Binary Search Tree</vt:lpstr>
      <vt:lpstr>Deleting Items from a Binary Search Tree</vt:lpstr>
      <vt:lpstr>Deleting Items from a Binary Search Tree (cont.)</vt:lpstr>
      <vt:lpstr>Deleting Items from a Binary Search Tree (cont.)</vt:lpstr>
      <vt:lpstr>Deleting Items from a Binary Search Tree (cont.)</vt:lpstr>
      <vt:lpstr>Deleting Items from a Binary Search Tree (cont.)</vt:lpstr>
      <vt:lpstr>Deleting Items from a Binary Search Tree (cont.)</vt:lpstr>
      <vt:lpstr>Deleting Items from a Binary Search Tree (cont.)</vt:lpstr>
      <vt:lpstr>Deleting Items from a Binary Search Tree (cont.)</vt:lpstr>
      <vt:lpstr>Deleting Items from a Binary Search Tree (cont.)</vt:lpstr>
      <vt:lpstr>Deleting Items from a Binary Search Tree (cont.)</vt:lpstr>
      <vt:lpstr>Deleting Items from a Binary Search Tree (cont.)</vt:lpstr>
      <vt:lpstr>Deleting Items from a Binary Search Tree (cont.)</vt:lpstr>
      <vt:lpstr>Deleting Items from a Binary Search Tree (cont.)</vt:lpstr>
      <vt:lpstr>Deleting Items from a Binary Search Tree (cont.)</vt:lpstr>
      <vt:lpstr>Deleting Items from a Binary Search Tree (cont.)</vt:lpstr>
      <vt:lpstr>Deleting Items from a Binary Search Tree (cont.)</vt:lpstr>
      <vt:lpstr>Which Node Would Be Used To Replace 9?</vt:lpstr>
      <vt:lpstr>Which Node Would Be Used To Replace 9?</vt:lpstr>
      <vt:lpstr>Which Node Would Be Used To Replace 9?</vt:lpstr>
      <vt:lpstr>Which Node Would Be Used To Replace 9?</vt:lpstr>
      <vt:lpstr>Which Node Would Be Used To Replace 9?</vt:lpstr>
      <vt:lpstr>Which Node Would Be Used To Replace 9?</vt:lpstr>
      <vt:lpstr>Implementing Deletion</vt:lpstr>
      <vt:lpstr>Implementing Deletion</vt:lpstr>
      <vt:lpstr>Implementing Deletion</vt:lpstr>
      <vt:lpstr>Implementing Deletion</vt:lpstr>
      <vt:lpstr>Implementing Deletion</vt:lpstr>
      <vt:lpstr>Implementing Deletion</vt:lpstr>
      <vt:lpstr>Implementing Deletion</vt:lpstr>
      <vt:lpstr>Implementing Deletion</vt:lpstr>
      <vt:lpstr>Implementing Deletion</vt:lpstr>
      <vt:lpstr>Implementing Case 3</vt:lpstr>
      <vt:lpstr>Implementing Case 3</vt:lpstr>
      <vt:lpstr>Implementing Case 3</vt:lpstr>
      <vt:lpstr>Implementing Case 3</vt:lpstr>
      <vt:lpstr>Implementing Case 3</vt:lpstr>
      <vt:lpstr>Implementing Case 3</vt:lpstr>
      <vt:lpstr>Implementing Case 3</vt:lpstr>
      <vt:lpstr>Implementing Case 3</vt:lpstr>
      <vt:lpstr>Implementing Case 3</vt:lpstr>
      <vt:lpstr>Implementing Case 3</vt:lpstr>
      <vt:lpstr>Implementing Case 3</vt:lpstr>
      <vt:lpstr>Implementing Case 3</vt:lpstr>
      <vt:lpstr>Implementing Cases 1 and 2</vt:lpstr>
      <vt:lpstr>Implementing Cases 1 and 2</vt:lpstr>
      <vt:lpstr>Implementing Cases 1 and 2</vt:lpstr>
      <vt:lpstr>Implementing Cases 1 and 2</vt:lpstr>
      <vt:lpstr>Implementing Cases 1 and 2</vt:lpstr>
      <vt:lpstr>Implementing Cases 1 and 2</vt:lpstr>
      <vt:lpstr>Implementing Cases 1 and 2</vt:lpstr>
      <vt:lpstr>Implementing Cases 1 and 2</vt:lpstr>
      <vt:lpstr>Implementing Cases 1 and 2</vt:lpstr>
      <vt:lpstr>Recall: Path, Depth, Level, and Height</vt:lpstr>
      <vt:lpstr>Recall: Path, Depth, Level, and Height</vt:lpstr>
      <vt:lpstr>Recall: Path, Depth, Level, and Height</vt:lpstr>
      <vt:lpstr>Efficiency of a Binary Search Tree</vt:lpstr>
      <vt:lpstr>Efficiency of a Binary Search Tree</vt:lpstr>
      <vt:lpstr>Efficiency of a Binary Search Tree</vt:lpstr>
      <vt:lpstr>Efficiency of a Binary Search Tree</vt:lpstr>
      <vt:lpstr>Efficiency of a Binary Search Tree</vt:lpstr>
      <vt:lpstr>Efficiency of a Binary Search Tree</vt:lpstr>
      <vt:lpstr>Efficiency of a Binary Search Tree (cont.)</vt:lpstr>
      <vt:lpstr>Efficiency of a Binary Search Tree (cont.)</vt:lpstr>
      <vt:lpstr>Efficiency of a Binary Search Tree (cont.)</vt:lpstr>
      <vt:lpstr>Efficiency of a Binary Search Tree (cont.)</vt:lpstr>
      <vt:lpstr>Efficiency of a Binary Search Tree (cont.)</vt:lpstr>
      <vt:lpstr>Efficiency of a Binary Search Tree (cont.)</vt:lpstr>
      <vt:lpstr>Efficiency of a Binary Search Tree (cont.)</vt:lpstr>
      <vt:lpstr>Efficiency of a Binary Search Tree (cont.)</vt:lpstr>
      <vt:lpstr>Efficiency of a Binary Search Tree (cont.)</vt:lpstr>
      <vt:lpstr>Efficiency of a Binary Search Tree (cont.)</vt:lpstr>
      <vt:lpstr>Balanced Trees</vt:lpstr>
      <vt:lpstr>Balanced Trees</vt:lpstr>
      <vt:lpstr>Balanced Trees</vt:lpstr>
      <vt:lpstr>Balanced Trees</vt:lpstr>
      <vt:lpstr>Balanced Trees</vt:lpstr>
      <vt:lpstr>Balanced Trees</vt:lpstr>
      <vt:lpstr>Balanced Trees</vt:lpstr>
      <vt:lpstr>What If the Tree Isn't Balanced?</vt:lpstr>
      <vt:lpstr>What If the Tree Isn't Balanced?</vt:lpstr>
      <vt:lpstr>What If the Tree Isn't Balanced?</vt:lpstr>
      <vt:lpstr>PowerPoint Presentation</vt:lpstr>
      <vt:lpstr>Case 3: Why choosing the largest value from the left subtree as the replacement is problematic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S-111 Unit 9</dc:title>
  <dc:creator>dgs</dc:creator>
  <cp:lastModifiedBy>Sullivan, David</cp:lastModifiedBy>
  <cp:revision>2181</cp:revision>
  <cp:lastPrinted>2004-03-16T20:08:02Z</cp:lastPrinted>
  <dcterms:modified xsi:type="dcterms:W3CDTF">2022-05-12T12:55:47Z</dcterms:modified>
</cp:coreProperties>
</file>