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1" r:id="rId2"/>
  </p:sldMasterIdLst>
  <p:notesMasterIdLst>
    <p:notesMasterId r:id="rId95"/>
  </p:notesMasterIdLst>
  <p:handoutMasterIdLst>
    <p:handoutMasterId r:id="rId96"/>
  </p:handoutMasterIdLst>
  <p:sldIdLst>
    <p:sldId id="1834" r:id="rId3"/>
    <p:sldId id="2174" r:id="rId4"/>
    <p:sldId id="2157" r:id="rId5"/>
    <p:sldId id="2159" r:id="rId6"/>
    <p:sldId id="1015" r:id="rId7"/>
    <p:sldId id="1016" r:id="rId8"/>
    <p:sldId id="1017" r:id="rId9"/>
    <p:sldId id="1019" r:id="rId10"/>
    <p:sldId id="1851" r:id="rId11"/>
    <p:sldId id="1852" r:id="rId12"/>
    <p:sldId id="1853" r:id="rId13"/>
    <p:sldId id="1854" r:id="rId14"/>
    <p:sldId id="1022" r:id="rId15"/>
    <p:sldId id="1023" r:id="rId16"/>
    <p:sldId id="1024" r:id="rId17"/>
    <p:sldId id="1025" r:id="rId18"/>
    <p:sldId id="1026" r:id="rId19"/>
    <p:sldId id="1027" r:id="rId20"/>
    <p:sldId id="1028" r:id="rId21"/>
    <p:sldId id="1029" r:id="rId22"/>
    <p:sldId id="1030" r:id="rId23"/>
    <p:sldId id="2022" r:id="rId24"/>
    <p:sldId id="2223" r:id="rId25"/>
    <p:sldId id="2024" r:id="rId26"/>
    <p:sldId id="2023" r:id="rId27"/>
    <p:sldId id="1033" r:id="rId28"/>
    <p:sldId id="2175" r:id="rId29"/>
    <p:sldId id="1034" r:id="rId30"/>
    <p:sldId id="1035" r:id="rId31"/>
    <p:sldId id="2178" r:id="rId32"/>
    <p:sldId id="2179" r:id="rId33"/>
    <p:sldId id="2180" r:id="rId34"/>
    <p:sldId id="2181" r:id="rId35"/>
    <p:sldId id="2182" r:id="rId36"/>
    <p:sldId id="2183" r:id="rId37"/>
    <p:sldId id="2184" r:id="rId38"/>
    <p:sldId id="2185" r:id="rId39"/>
    <p:sldId id="2186" r:id="rId40"/>
    <p:sldId id="2187" r:id="rId41"/>
    <p:sldId id="2188" r:id="rId42"/>
    <p:sldId id="2189" r:id="rId43"/>
    <p:sldId id="2190" r:id="rId44"/>
    <p:sldId id="2193" r:id="rId45"/>
    <p:sldId id="2194" r:id="rId46"/>
    <p:sldId id="2195" r:id="rId47"/>
    <p:sldId id="2196" r:id="rId48"/>
    <p:sldId id="2197" r:id="rId49"/>
    <p:sldId id="2198" r:id="rId50"/>
    <p:sldId id="2199" r:id="rId51"/>
    <p:sldId id="2200" r:id="rId52"/>
    <p:sldId id="2201" r:id="rId53"/>
    <p:sldId id="2202" r:id="rId54"/>
    <p:sldId id="2206" r:id="rId55"/>
    <p:sldId id="2222" r:id="rId56"/>
    <p:sldId id="2221" r:id="rId57"/>
    <p:sldId id="2220" r:id="rId58"/>
    <p:sldId id="2219" r:id="rId59"/>
    <p:sldId id="2207" r:id="rId60"/>
    <p:sldId id="2208" r:id="rId61"/>
    <p:sldId id="1976" r:id="rId62"/>
    <p:sldId id="1419" r:id="rId63"/>
    <p:sldId id="1887" r:id="rId64"/>
    <p:sldId id="1888" r:id="rId65"/>
    <p:sldId id="1911" r:id="rId66"/>
    <p:sldId id="2143" r:id="rId67"/>
    <p:sldId id="2142" r:id="rId68"/>
    <p:sldId id="2141" r:id="rId69"/>
    <p:sldId id="2140" r:id="rId70"/>
    <p:sldId id="1891" r:id="rId71"/>
    <p:sldId id="1956" r:id="rId72"/>
    <p:sldId id="1913" r:id="rId73"/>
    <p:sldId id="2102" r:id="rId74"/>
    <p:sldId id="2101" r:id="rId75"/>
    <p:sldId id="1991" r:id="rId76"/>
    <p:sldId id="2149" r:id="rId77"/>
    <p:sldId id="2148" r:id="rId78"/>
    <p:sldId id="2147" r:id="rId79"/>
    <p:sldId id="2146" r:id="rId80"/>
    <p:sldId id="2145" r:id="rId81"/>
    <p:sldId id="2144" r:id="rId82"/>
    <p:sldId id="1917" r:id="rId83"/>
    <p:sldId id="2151" r:id="rId84"/>
    <p:sldId id="2150" r:id="rId85"/>
    <p:sldId id="2152" r:id="rId86"/>
    <p:sldId id="1919" r:id="rId87"/>
    <p:sldId id="2106" r:id="rId88"/>
    <p:sldId id="2104" r:id="rId89"/>
    <p:sldId id="2105" r:id="rId90"/>
    <p:sldId id="2103" r:id="rId91"/>
    <p:sldId id="1304" r:id="rId92"/>
    <p:sldId id="2225" r:id="rId93"/>
    <p:sldId id="2224" r:id="rId9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GB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02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FF0000"/>
    <a:srgbClr val="EAEAEA"/>
    <a:srgbClr val="00FF00"/>
    <a:srgbClr val="99FF66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88583" autoAdjust="0"/>
  </p:normalViewPr>
  <p:slideViewPr>
    <p:cSldViewPr snapToGrid="0">
      <p:cViewPr varScale="1">
        <p:scale>
          <a:sx n="47" d="100"/>
          <a:sy n="47" d="100"/>
        </p:scale>
        <p:origin x="60" y="4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-660" y="6600"/>
      </p:cViewPr>
      <p:guideLst>
        <p:guide orient="horz" pos="2802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909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9092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9093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9094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9095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9096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63" tIns="45732" rIns="91463" bIns="4573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900488" y="8883650"/>
            <a:ext cx="29829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3" tIns="45732" rIns="91463" bIns="45732" anchor="b">
            <a:spAutoFit/>
          </a:bodyPr>
          <a:lstStyle>
            <a:lvl1pPr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0850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0011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5096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n-GB" sz="110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5800"/>
            <a:ext cx="4570413" cy="3427413"/>
          </a:xfrm>
          <a:ln/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4960" tIns="47480" rIns="94960" bIns="4748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89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436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140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62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70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41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92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016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614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33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831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329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55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3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965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753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753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55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20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034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15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602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87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95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44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one possible insertion sequence: 51, 3, 40, 77, 20, 10, 34, 28, 61, 80, 68, 93, 90, 97, 87, 14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one possible insertion sequence: 51, 3, 40, 77, 20, 10, 34, 28, 61, 80, 68, 93, 90, 97, 87, 14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one possible insertion sequence: 51, 3, 40, 77, 20, 10, 34, 28, 61, 80, 68, 93, 90, 97, 87, 14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one possible insertion sequence: 51, 3, 40, 77, 20, 10, 34, 28, 61, 80, 68, 93, 90, 97, 87, 14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5800"/>
            <a:ext cx="4570413" cy="3427413"/>
          </a:xfrm>
          <a:ln/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4960" tIns="47480" rIns="94960" bIns="4748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16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95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80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3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96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233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8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01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588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1948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65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3940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744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023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986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1478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44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96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23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825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31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95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82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 userDrawn="1"/>
        </p:nvSpPr>
        <p:spPr bwMode="auto">
          <a:xfrm>
            <a:off x="7913688" y="6477000"/>
            <a:ext cx="1208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 userDrawn="1"/>
        </p:nvSpPr>
        <p:spPr bwMode="auto">
          <a:xfrm>
            <a:off x="7913688" y="6477000"/>
            <a:ext cx="1208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66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5775"/>
            <a:ext cx="7772400" cy="1143000"/>
          </a:xfrm>
        </p:spPr>
        <p:txBody>
          <a:bodyPr/>
          <a:lstStyle/>
          <a:p>
            <a:pPr eaLnBrk="1" hangingPunct="1">
              <a:buSzPct val="61000"/>
              <a:tabLst>
                <a:tab pos="0" algn="l"/>
                <a:tab pos="446088" algn="l"/>
                <a:tab pos="893763" algn="l"/>
                <a:tab pos="1341438" algn="l"/>
                <a:tab pos="1789113" algn="l"/>
                <a:tab pos="2236788" algn="l"/>
                <a:tab pos="2684463" algn="l"/>
                <a:tab pos="3132138" algn="l"/>
                <a:tab pos="3579813" algn="l"/>
                <a:tab pos="4027488" algn="l"/>
                <a:tab pos="4475163" algn="l"/>
                <a:tab pos="4922838" algn="l"/>
                <a:tab pos="5370513" algn="l"/>
                <a:tab pos="5818188" algn="l"/>
                <a:tab pos="6265863" algn="l"/>
                <a:tab pos="6713538" algn="l"/>
                <a:tab pos="7161213" algn="l"/>
                <a:tab pos="7608888" algn="l"/>
                <a:tab pos="8056563" algn="l"/>
                <a:tab pos="8504238" algn="l"/>
                <a:tab pos="8951913" algn="l"/>
              </a:tabLst>
            </a:pPr>
            <a:r>
              <a:rPr lang="en-GB" altLang="en-US" sz="3600" dirty="0"/>
              <a:t>Balanced Search Trees;</a:t>
            </a:r>
            <a:br>
              <a:rPr lang="en-GB" altLang="en-US" sz="3600" dirty="0"/>
            </a:br>
            <a:r>
              <a:rPr lang="en-GB" altLang="en-US" sz="3600" dirty="0"/>
              <a:t>A First Look at Hash Tables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289425"/>
            <a:ext cx="6400800" cy="2771775"/>
          </a:xfrm>
        </p:spPr>
        <p:txBody>
          <a:bodyPr/>
          <a:lstStyle/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US" altLang="en-US" sz="2700" dirty="0"/>
              <a:t>Computer Science 112</a:t>
            </a:r>
            <a:br>
              <a:rPr lang="en-US" altLang="en-US" sz="2700" dirty="0"/>
            </a:br>
            <a:r>
              <a:rPr lang="en-US" altLang="en-US" sz="2700" dirty="0"/>
              <a:t>Boston University</a:t>
            </a:r>
            <a:endParaRPr lang="en-GB" altLang="en-US" sz="2700" dirty="0"/>
          </a:p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GB" altLang="en-US" sz="2700" dirty="0"/>
              <a:t>David G. Sullivan, Ph.D.</a:t>
            </a:r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chemeClr val="accent2"/>
                </a:solidFill>
              </a:rPr>
              <a:t>else if </a:t>
            </a:r>
            <a:r>
              <a:rPr lang="en-US" altLang="en-US" i="1">
                <a:solidFill>
                  <a:schemeClr val="accent2"/>
                </a:solidFill>
              </a:rPr>
              <a:t>k</a:t>
            </a:r>
            <a:r>
              <a:rPr lang="en-US" altLang="en-US">
                <a:solidFill>
                  <a:schemeClr val="accent2"/>
                </a:solidFill>
              </a:rPr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7097713" y="2244725"/>
            <a:ext cx="520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chemeClr val="accent2"/>
                </a:solidFill>
              </a:rPr>
              <a:t>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7686675" y="2244725"/>
            <a:ext cx="644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chemeClr val="accent2"/>
                </a:solidFill>
              </a:rPr>
              <a:t>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        search the right subtree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8393113" y="2244725"/>
            <a:ext cx="520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3589338" y="495458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3171825" y="45974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H="1">
            <a:off x="2422525" y="494506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2921000" y="46021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3944938" y="493553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2454275" y="559593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AutoShape 11"/>
          <p:cNvSpPr>
            <a:spLocks noChangeArrowheads="1"/>
          </p:cNvSpPr>
          <p:nvPr/>
        </p:nvSpPr>
        <p:spPr bwMode="auto">
          <a:xfrm>
            <a:off x="21050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 flipH="1">
            <a:off x="180022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2019300" y="52609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3749675" y="559593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AutoShape 15"/>
          <p:cNvSpPr>
            <a:spLocks noChangeArrowheads="1"/>
          </p:cNvSpPr>
          <p:nvPr/>
        </p:nvSpPr>
        <p:spPr bwMode="auto">
          <a:xfrm>
            <a:off x="34004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 flipH="1">
            <a:off x="3324225" y="561657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Text Box 17"/>
          <p:cNvSpPr txBox="1">
            <a:spLocks noChangeArrowheads="1"/>
          </p:cNvSpPr>
          <p:nvPr/>
        </p:nvSpPr>
        <p:spPr bwMode="auto">
          <a:xfrm>
            <a:off x="3328988" y="52609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53" name="AutoShape 18"/>
          <p:cNvSpPr>
            <a:spLocks noChangeArrowheads="1"/>
          </p:cNvSpPr>
          <p:nvPr/>
        </p:nvSpPr>
        <p:spPr bwMode="auto">
          <a:xfrm>
            <a:off x="158115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149542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55" name="AutoShape 20"/>
          <p:cNvSpPr>
            <a:spLocks noChangeArrowheads="1"/>
          </p:cNvSpPr>
          <p:nvPr/>
        </p:nvSpPr>
        <p:spPr bwMode="auto">
          <a:xfrm>
            <a:off x="22034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56" name="AutoShape 21"/>
          <p:cNvSpPr>
            <a:spLocks noChangeArrowheads="1"/>
          </p:cNvSpPr>
          <p:nvPr/>
        </p:nvSpPr>
        <p:spPr bwMode="auto">
          <a:xfrm>
            <a:off x="31496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30638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58" name="AutoShape 23"/>
          <p:cNvSpPr>
            <a:spLocks noChangeArrowheads="1"/>
          </p:cNvSpPr>
          <p:nvPr/>
        </p:nvSpPr>
        <p:spPr bwMode="auto">
          <a:xfrm>
            <a:off x="36449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35591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60" name="AutoShape 25"/>
          <p:cNvSpPr>
            <a:spLocks noChangeArrowheads="1"/>
          </p:cNvSpPr>
          <p:nvPr/>
        </p:nvSpPr>
        <p:spPr bwMode="auto">
          <a:xfrm>
            <a:off x="4664075" y="52578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61" name="Text Box 26"/>
          <p:cNvSpPr txBox="1">
            <a:spLocks noChangeArrowheads="1"/>
          </p:cNvSpPr>
          <p:nvPr/>
        </p:nvSpPr>
        <p:spPr bwMode="auto">
          <a:xfrm>
            <a:off x="4413250" y="52625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 flipH="1">
            <a:off x="441007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AutoShape 28"/>
          <p:cNvSpPr>
            <a:spLocks noChangeArrowheads="1"/>
          </p:cNvSpPr>
          <p:nvPr/>
        </p:nvSpPr>
        <p:spPr bwMode="auto">
          <a:xfrm>
            <a:off x="419100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64" name="Text Box 29"/>
          <p:cNvSpPr txBox="1">
            <a:spLocks noChangeArrowheads="1"/>
          </p:cNvSpPr>
          <p:nvPr/>
        </p:nvSpPr>
        <p:spPr bwMode="auto">
          <a:xfrm>
            <a:off x="410527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65" name="AutoShape 30"/>
          <p:cNvSpPr>
            <a:spLocks noChangeArrowheads="1"/>
          </p:cNvSpPr>
          <p:nvPr/>
        </p:nvSpPr>
        <p:spPr bwMode="auto">
          <a:xfrm>
            <a:off x="46672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44164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87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4367" name="Line 32"/>
          <p:cNvSpPr>
            <a:spLocks noChangeShapeType="1"/>
          </p:cNvSpPr>
          <p:nvPr/>
        </p:nvSpPr>
        <p:spPr bwMode="auto">
          <a:xfrm>
            <a:off x="5387975" y="561498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AutoShape 33"/>
          <p:cNvSpPr>
            <a:spLocks noChangeArrowheads="1"/>
          </p:cNvSpPr>
          <p:nvPr/>
        </p:nvSpPr>
        <p:spPr bwMode="auto">
          <a:xfrm>
            <a:off x="553720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69" name="Text Box 34"/>
          <p:cNvSpPr txBox="1">
            <a:spLocks noChangeArrowheads="1"/>
          </p:cNvSpPr>
          <p:nvPr/>
        </p:nvSpPr>
        <p:spPr bwMode="auto">
          <a:xfrm>
            <a:off x="528637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>
            <a:off x="5057775" y="560863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Text Box 36"/>
          <p:cNvSpPr txBox="1">
            <a:spLocks noChangeArrowheads="1"/>
          </p:cNvSpPr>
          <p:nvPr/>
        </p:nvSpPr>
        <p:spPr bwMode="auto">
          <a:xfrm>
            <a:off x="19526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1437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3589338" y="495458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3171825" y="45974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2422525" y="494506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2921000" y="46021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3944938" y="493553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2454275" y="559593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21050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>
            <a:off x="180022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2019300" y="52609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>
            <a:off x="3749675" y="559593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AutoShape 15"/>
          <p:cNvSpPr>
            <a:spLocks noChangeArrowheads="1"/>
          </p:cNvSpPr>
          <p:nvPr/>
        </p:nvSpPr>
        <p:spPr bwMode="auto">
          <a:xfrm>
            <a:off x="34004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 flipH="1">
            <a:off x="3324225" y="561657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3328988" y="52609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77" name="AutoShape 18"/>
          <p:cNvSpPr>
            <a:spLocks noChangeArrowheads="1"/>
          </p:cNvSpPr>
          <p:nvPr/>
        </p:nvSpPr>
        <p:spPr bwMode="auto">
          <a:xfrm>
            <a:off x="158115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149542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79" name="AutoShape 20"/>
          <p:cNvSpPr>
            <a:spLocks noChangeArrowheads="1"/>
          </p:cNvSpPr>
          <p:nvPr/>
        </p:nvSpPr>
        <p:spPr bwMode="auto">
          <a:xfrm>
            <a:off x="22034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80" name="AutoShape 21"/>
          <p:cNvSpPr>
            <a:spLocks noChangeArrowheads="1"/>
          </p:cNvSpPr>
          <p:nvPr/>
        </p:nvSpPr>
        <p:spPr bwMode="auto">
          <a:xfrm>
            <a:off x="31496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30638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82" name="AutoShape 23"/>
          <p:cNvSpPr>
            <a:spLocks noChangeArrowheads="1"/>
          </p:cNvSpPr>
          <p:nvPr/>
        </p:nvSpPr>
        <p:spPr bwMode="auto">
          <a:xfrm>
            <a:off x="36449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35591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84" name="AutoShape 25"/>
          <p:cNvSpPr>
            <a:spLocks noChangeArrowheads="1"/>
          </p:cNvSpPr>
          <p:nvPr/>
        </p:nvSpPr>
        <p:spPr bwMode="auto">
          <a:xfrm>
            <a:off x="4664075" y="52578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85" name="Text Box 26"/>
          <p:cNvSpPr txBox="1">
            <a:spLocks noChangeArrowheads="1"/>
          </p:cNvSpPr>
          <p:nvPr/>
        </p:nvSpPr>
        <p:spPr bwMode="auto">
          <a:xfrm>
            <a:off x="4413250" y="52625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 flipH="1">
            <a:off x="441007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AutoShape 28"/>
          <p:cNvSpPr>
            <a:spLocks noChangeArrowheads="1"/>
          </p:cNvSpPr>
          <p:nvPr/>
        </p:nvSpPr>
        <p:spPr bwMode="auto">
          <a:xfrm>
            <a:off x="419100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88" name="Text Box 29"/>
          <p:cNvSpPr txBox="1">
            <a:spLocks noChangeArrowheads="1"/>
          </p:cNvSpPr>
          <p:nvPr/>
        </p:nvSpPr>
        <p:spPr bwMode="auto">
          <a:xfrm>
            <a:off x="410527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89" name="AutoShape 30"/>
          <p:cNvSpPr>
            <a:spLocks noChangeArrowheads="1"/>
          </p:cNvSpPr>
          <p:nvPr/>
        </p:nvSpPr>
        <p:spPr bwMode="auto">
          <a:xfrm>
            <a:off x="46672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90" name="Text Box 31"/>
          <p:cNvSpPr txBox="1">
            <a:spLocks noChangeArrowheads="1"/>
          </p:cNvSpPr>
          <p:nvPr/>
        </p:nvSpPr>
        <p:spPr bwMode="auto">
          <a:xfrm>
            <a:off x="44164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87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5391" name="Line 32"/>
          <p:cNvSpPr>
            <a:spLocks noChangeShapeType="1"/>
          </p:cNvSpPr>
          <p:nvPr/>
        </p:nvSpPr>
        <p:spPr bwMode="auto">
          <a:xfrm>
            <a:off x="5387975" y="561498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AutoShape 33"/>
          <p:cNvSpPr>
            <a:spLocks noChangeArrowheads="1"/>
          </p:cNvSpPr>
          <p:nvPr/>
        </p:nvSpPr>
        <p:spPr bwMode="auto">
          <a:xfrm>
            <a:off x="553720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93" name="Text Box 34"/>
          <p:cNvSpPr txBox="1">
            <a:spLocks noChangeArrowheads="1"/>
          </p:cNvSpPr>
          <p:nvPr/>
        </p:nvSpPr>
        <p:spPr bwMode="auto">
          <a:xfrm>
            <a:off x="528637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>
            <a:off x="5057775" y="560863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>
            <a:off x="3267075" y="4906963"/>
            <a:ext cx="225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Text Box 37"/>
          <p:cNvSpPr txBox="1">
            <a:spLocks noChangeArrowheads="1"/>
          </p:cNvSpPr>
          <p:nvPr/>
        </p:nvSpPr>
        <p:spPr bwMode="auto">
          <a:xfrm>
            <a:off x="19526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15397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3589338" y="495458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>
            <a:off x="3171825" y="45974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 flipH="1">
            <a:off x="2422525" y="494506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2921000" y="46021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3944938" y="493553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2454275" y="559593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AutoShape 11"/>
          <p:cNvSpPr>
            <a:spLocks noChangeArrowheads="1"/>
          </p:cNvSpPr>
          <p:nvPr/>
        </p:nvSpPr>
        <p:spPr bwMode="auto">
          <a:xfrm>
            <a:off x="21050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H="1">
            <a:off x="180022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2019300" y="52609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3749675" y="559593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AutoShape 15"/>
          <p:cNvSpPr>
            <a:spLocks noChangeArrowheads="1"/>
          </p:cNvSpPr>
          <p:nvPr/>
        </p:nvSpPr>
        <p:spPr bwMode="auto">
          <a:xfrm>
            <a:off x="34004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H="1">
            <a:off x="3324225" y="561657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328988" y="52609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01" name="AutoShape 18"/>
          <p:cNvSpPr>
            <a:spLocks noChangeArrowheads="1"/>
          </p:cNvSpPr>
          <p:nvPr/>
        </p:nvSpPr>
        <p:spPr bwMode="auto">
          <a:xfrm>
            <a:off x="158115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149542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03" name="AutoShape 20"/>
          <p:cNvSpPr>
            <a:spLocks noChangeArrowheads="1"/>
          </p:cNvSpPr>
          <p:nvPr/>
        </p:nvSpPr>
        <p:spPr bwMode="auto">
          <a:xfrm>
            <a:off x="22034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04" name="AutoShape 21"/>
          <p:cNvSpPr>
            <a:spLocks noChangeArrowheads="1"/>
          </p:cNvSpPr>
          <p:nvPr/>
        </p:nvSpPr>
        <p:spPr bwMode="auto">
          <a:xfrm>
            <a:off x="31496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30638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06" name="AutoShape 23"/>
          <p:cNvSpPr>
            <a:spLocks noChangeArrowheads="1"/>
          </p:cNvSpPr>
          <p:nvPr/>
        </p:nvSpPr>
        <p:spPr bwMode="auto">
          <a:xfrm>
            <a:off x="36449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07" name="Text Box 24"/>
          <p:cNvSpPr txBox="1">
            <a:spLocks noChangeArrowheads="1"/>
          </p:cNvSpPr>
          <p:nvPr/>
        </p:nvSpPr>
        <p:spPr bwMode="auto">
          <a:xfrm>
            <a:off x="35591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08" name="AutoShape 25"/>
          <p:cNvSpPr>
            <a:spLocks noChangeArrowheads="1"/>
          </p:cNvSpPr>
          <p:nvPr/>
        </p:nvSpPr>
        <p:spPr bwMode="auto">
          <a:xfrm>
            <a:off x="4664075" y="52578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4413250" y="52625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 flipH="1">
            <a:off x="441007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AutoShape 28"/>
          <p:cNvSpPr>
            <a:spLocks noChangeArrowheads="1"/>
          </p:cNvSpPr>
          <p:nvPr/>
        </p:nvSpPr>
        <p:spPr bwMode="auto">
          <a:xfrm>
            <a:off x="419100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12" name="Text Box 29"/>
          <p:cNvSpPr txBox="1">
            <a:spLocks noChangeArrowheads="1"/>
          </p:cNvSpPr>
          <p:nvPr/>
        </p:nvSpPr>
        <p:spPr bwMode="auto">
          <a:xfrm>
            <a:off x="410527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13" name="AutoShape 30"/>
          <p:cNvSpPr>
            <a:spLocks noChangeArrowheads="1"/>
          </p:cNvSpPr>
          <p:nvPr/>
        </p:nvSpPr>
        <p:spPr bwMode="auto">
          <a:xfrm>
            <a:off x="46672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14" name="Text Box 31"/>
          <p:cNvSpPr txBox="1">
            <a:spLocks noChangeArrowheads="1"/>
          </p:cNvSpPr>
          <p:nvPr/>
        </p:nvSpPr>
        <p:spPr bwMode="auto">
          <a:xfrm>
            <a:off x="44164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87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6415" name="Line 32"/>
          <p:cNvSpPr>
            <a:spLocks noChangeShapeType="1"/>
          </p:cNvSpPr>
          <p:nvPr/>
        </p:nvSpPr>
        <p:spPr bwMode="auto">
          <a:xfrm>
            <a:off x="5387975" y="561498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AutoShape 33"/>
          <p:cNvSpPr>
            <a:spLocks noChangeArrowheads="1"/>
          </p:cNvSpPr>
          <p:nvPr/>
        </p:nvSpPr>
        <p:spPr bwMode="auto">
          <a:xfrm>
            <a:off x="553720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17" name="Text Box 34"/>
          <p:cNvSpPr txBox="1">
            <a:spLocks noChangeArrowheads="1"/>
          </p:cNvSpPr>
          <p:nvPr/>
        </p:nvSpPr>
        <p:spPr bwMode="auto">
          <a:xfrm>
            <a:off x="528637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418" name="Line 35"/>
          <p:cNvSpPr>
            <a:spLocks noChangeShapeType="1"/>
          </p:cNvSpPr>
          <p:nvPr/>
        </p:nvSpPr>
        <p:spPr bwMode="auto">
          <a:xfrm>
            <a:off x="5057775" y="560863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Line 36"/>
          <p:cNvSpPr>
            <a:spLocks noChangeShapeType="1"/>
          </p:cNvSpPr>
          <p:nvPr/>
        </p:nvSpPr>
        <p:spPr bwMode="auto">
          <a:xfrm>
            <a:off x="3652838" y="4906963"/>
            <a:ext cx="225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Text Box 37"/>
          <p:cNvSpPr txBox="1">
            <a:spLocks noChangeArrowheads="1"/>
          </p:cNvSpPr>
          <p:nvPr/>
        </p:nvSpPr>
        <p:spPr bwMode="auto">
          <a:xfrm>
            <a:off x="19526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16421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3589338" y="495458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3171825" y="45974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H="1">
            <a:off x="2422525" y="494506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2921000" y="46021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3944938" y="493553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2454275" y="559593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21050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H="1">
            <a:off x="180022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019300" y="52609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3749675" y="559593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AutoShape 15"/>
          <p:cNvSpPr>
            <a:spLocks noChangeArrowheads="1"/>
          </p:cNvSpPr>
          <p:nvPr/>
        </p:nvSpPr>
        <p:spPr bwMode="auto">
          <a:xfrm>
            <a:off x="34004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flipH="1">
            <a:off x="3324225" y="561657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3328988" y="52609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25" name="AutoShape 18"/>
          <p:cNvSpPr>
            <a:spLocks noChangeArrowheads="1"/>
          </p:cNvSpPr>
          <p:nvPr/>
        </p:nvSpPr>
        <p:spPr bwMode="auto">
          <a:xfrm>
            <a:off x="158115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149542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27" name="AutoShape 20"/>
          <p:cNvSpPr>
            <a:spLocks noChangeArrowheads="1"/>
          </p:cNvSpPr>
          <p:nvPr/>
        </p:nvSpPr>
        <p:spPr bwMode="auto">
          <a:xfrm>
            <a:off x="22034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28" name="AutoShape 21"/>
          <p:cNvSpPr>
            <a:spLocks noChangeArrowheads="1"/>
          </p:cNvSpPr>
          <p:nvPr/>
        </p:nvSpPr>
        <p:spPr bwMode="auto">
          <a:xfrm>
            <a:off x="31496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30638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30" name="AutoShape 23"/>
          <p:cNvSpPr>
            <a:spLocks noChangeArrowheads="1"/>
          </p:cNvSpPr>
          <p:nvPr/>
        </p:nvSpPr>
        <p:spPr bwMode="auto">
          <a:xfrm>
            <a:off x="36449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35591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32" name="AutoShape 25"/>
          <p:cNvSpPr>
            <a:spLocks noChangeArrowheads="1"/>
          </p:cNvSpPr>
          <p:nvPr/>
        </p:nvSpPr>
        <p:spPr bwMode="auto">
          <a:xfrm>
            <a:off x="4664075" y="52578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4413250" y="52625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 flipH="1">
            <a:off x="441007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AutoShape 28"/>
          <p:cNvSpPr>
            <a:spLocks noChangeArrowheads="1"/>
          </p:cNvSpPr>
          <p:nvPr/>
        </p:nvSpPr>
        <p:spPr bwMode="auto">
          <a:xfrm>
            <a:off x="419100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410527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37" name="AutoShape 30"/>
          <p:cNvSpPr>
            <a:spLocks noChangeArrowheads="1"/>
          </p:cNvSpPr>
          <p:nvPr/>
        </p:nvSpPr>
        <p:spPr bwMode="auto">
          <a:xfrm>
            <a:off x="46672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38" name="Text Box 31"/>
          <p:cNvSpPr txBox="1">
            <a:spLocks noChangeArrowheads="1"/>
          </p:cNvSpPr>
          <p:nvPr/>
        </p:nvSpPr>
        <p:spPr bwMode="auto">
          <a:xfrm>
            <a:off x="44164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87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439" name="Line 32"/>
          <p:cNvSpPr>
            <a:spLocks noChangeShapeType="1"/>
          </p:cNvSpPr>
          <p:nvPr/>
        </p:nvSpPr>
        <p:spPr bwMode="auto">
          <a:xfrm>
            <a:off x="5387975" y="561498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AutoShape 33"/>
          <p:cNvSpPr>
            <a:spLocks noChangeArrowheads="1"/>
          </p:cNvSpPr>
          <p:nvPr/>
        </p:nvSpPr>
        <p:spPr bwMode="auto">
          <a:xfrm>
            <a:off x="553720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41" name="Text Box 34"/>
          <p:cNvSpPr txBox="1">
            <a:spLocks noChangeArrowheads="1"/>
          </p:cNvSpPr>
          <p:nvPr/>
        </p:nvSpPr>
        <p:spPr bwMode="auto">
          <a:xfrm>
            <a:off x="528637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7442" name="Line 35"/>
          <p:cNvSpPr>
            <a:spLocks noChangeShapeType="1"/>
          </p:cNvSpPr>
          <p:nvPr/>
        </p:nvSpPr>
        <p:spPr bwMode="auto">
          <a:xfrm>
            <a:off x="4243388" y="4932363"/>
            <a:ext cx="3302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36"/>
          <p:cNvSpPr>
            <a:spLocks noChangeShapeType="1"/>
          </p:cNvSpPr>
          <p:nvPr/>
        </p:nvSpPr>
        <p:spPr bwMode="auto">
          <a:xfrm>
            <a:off x="5057775" y="560863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Text Box 37"/>
          <p:cNvSpPr txBox="1">
            <a:spLocks noChangeArrowheads="1"/>
          </p:cNvSpPr>
          <p:nvPr/>
        </p:nvSpPr>
        <p:spPr bwMode="auto">
          <a:xfrm>
            <a:off x="19526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17445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3589338" y="495458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3171825" y="45974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H="1">
            <a:off x="2422525" y="494506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2921000" y="46021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3944938" y="493553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2454275" y="559593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AutoShape 11"/>
          <p:cNvSpPr>
            <a:spLocks noChangeArrowheads="1"/>
          </p:cNvSpPr>
          <p:nvPr/>
        </p:nvSpPr>
        <p:spPr bwMode="auto">
          <a:xfrm>
            <a:off x="21050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H="1">
            <a:off x="180022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2019300" y="52609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3749675" y="559593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AutoShape 15"/>
          <p:cNvSpPr>
            <a:spLocks noChangeArrowheads="1"/>
          </p:cNvSpPr>
          <p:nvPr/>
        </p:nvSpPr>
        <p:spPr bwMode="auto">
          <a:xfrm>
            <a:off x="34004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 flipH="1">
            <a:off x="3324225" y="561657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3328988" y="52609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49" name="AutoShape 18"/>
          <p:cNvSpPr>
            <a:spLocks noChangeArrowheads="1"/>
          </p:cNvSpPr>
          <p:nvPr/>
        </p:nvSpPr>
        <p:spPr bwMode="auto">
          <a:xfrm>
            <a:off x="158115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50" name="Text Box 19"/>
          <p:cNvSpPr txBox="1">
            <a:spLocks noChangeArrowheads="1"/>
          </p:cNvSpPr>
          <p:nvPr/>
        </p:nvSpPr>
        <p:spPr bwMode="auto">
          <a:xfrm>
            <a:off x="149542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51" name="AutoShape 20"/>
          <p:cNvSpPr>
            <a:spLocks noChangeArrowheads="1"/>
          </p:cNvSpPr>
          <p:nvPr/>
        </p:nvSpPr>
        <p:spPr bwMode="auto">
          <a:xfrm>
            <a:off x="22034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52" name="AutoShape 21"/>
          <p:cNvSpPr>
            <a:spLocks noChangeArrowheads="1"/>
          </p:cNvSpPr>
          <p:nvPr/>
        </p:nvSpPr>
        <p:spPr bwMode="auto">
          <a:xfrm>
            <a:off x="31496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30638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54" name="AutoShape 23"/>
          <p:cNvSpPr>
            <a:spLocks noChangeArrowheads="1"/>
          </p:cNvSpPr>
          <p:nvPr/>
        </p:nvSpPr>
        <p:spPr bwMode="auto">
          <a:xfrm>
            <a:off x="36449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55" name="Text Box 24"/>
          <p:cNvSpPr txBox="1">
            <a:spLocks noChangeArrowheads="1"/>
          </p:cNvSpPr>
          <p:nvPr/>
        </p:nvSpPr>
        <p:spPr bwMode="auto">
          <a:xfrm>
            <a:off x="35591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56" name="AutoShape 25"/>
          <p:cNvSpPr>
            <a:spLocks noChangeArrowheads="1"/>
          </p:cNvSpPr>
          <p:nvPr/>
        </p:nvSpPr>
        <p:spPr bwMode="auto">
          <a:xfrm>
            <a:off x="4664075" y="52578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4413250" y="52625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 flipH="1">
            <a:off x="441007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AutoShape 28"/>
          <p:cNvSpPr>
            <a:spLocks noChangeArrowheads="1"/>
          </p:cNvSpPr>
          <p:nvPr/>
        </p:nvSpPr>
        <p:spPr bwMode="auto">
          <a:xfrm>
            <a:off x="419100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60" name="Text Box 29"/>
          <p:cNvSpPr txBox="1">
            <a:spLocks noChangeArrowheads="1"/>
          </p:cNvSpPr>
          <p:nvPr/>
        </p:nvSpPr>
        <p:spPr bwMode="auto">
          <a:xfrm>
            <a:off x="410527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61" name="AutoShape 30"/>
          <p:cNvSpPr>
            <a:spLocks noChangeArrowheads="1"/>
          </p:cNvSpPr>
          <p:nvPr/>
        </p:nvSpPr>
        <p:spPr bwMode="auto">
          <a:xfrm>
            <a:off x="46672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62" name="Text Box 31"/>
          <p:cNvSpPr txBox="1">
            <a:spLocks noChangeArrowheads="1"/>
          </p:cNvSpPr>
          <p:nvPr/>
        </p:nvSpPr>
        <p:spPr bwMode="auto">
          <a:xfrm>
            <a:off x="44164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87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8463" name="Line 32"/>
          <p:cNvSpPr>
            <a:spLocks noChangeShapeType="1"/>
          </p:cNvSpPr>
          <p:nvPr/>
        </p:nvSpPr>
        <p:spPr bwMode="auto">
          <a:xfrm>
            <a:off x="5387975" y="561498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AutoShape 33"/>
          <p:cNvSpPr>
            <a:spLocks noChangeArrowheads="1"/>
          </p:cNvSpPr>
          <p:nvPr/>
        </p:nvSpPr>
        <p:spPr bwMode="auto">
          <a:xfrm>
            <a:off x="553720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65" name="Text Box 34"/>
          <p:cNvSpPr txBox="1">
            <a:spLocks noChangeArrowheads="1"/>
          </p:cNvSpPr>
          <p:nvPr/>
        </p:nvSpPr>
        <p:spPr bwMode="auto">
          <a:xfrm>
            <a:off x="528637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8466" name="Line 35"/>
          <p:cNvSpPr>
            <a:spLocks noChangeShapeType="1"/>
          </p:cNvSpPr>
          <p:nvPr/>
        </p:nvSpPr>
        <p:spPr bwMode="auto">
          <a:xfrm>
            <a:off x="4243388" y="4932363"/>
            <a:ext cx="3302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36"/>
          <p:cNvSpPr>
            <a:spLocks noChangeShapeType="1"/>
          </p:cNvSpPr>
          <p:nvPr/>
        </p:nvSpPr>
        <p:spPr bwMode="auto">
          <a:xfrm>
            <a:off x="5057775" y="560863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37"/>
          <p:cNvSpPr>
            <a:spLocks noChangeShapeType="1"/>
          </p:cNvSpPr>
          <p:nvPr/>
        </p:nvSpPr>
        <p:spPr bwMode="auto">
          <a:xfrm>
            <a:off x="4756150" y="556577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Text Box 38"/>
          <p:cNvSpPr txBox="1">
            <a:spLocks noChangeArrowheads="1"/>
          </p:cNvSpPr>
          <p:nvPr/>
        </p:nvSpPr>
        <p:spPr bwMode="auto">
          <a:xfrm>
            <a:off x="19526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18470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3589338" y="495458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3171825" y="45974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>
            <a:off x="2422525" y="494506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2921000" y="46021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3944938" y="493553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2454275" y="559593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auto">
          <a:xfrm>
            <a:off x="21050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 flipH="1">
            <a:off x="180022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2019300" y="52609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3749675" y="559593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AutoShape 15"/>
          <p:cNvSpPr>
            <a:spLocks noChangeArrowheads="1"/>
          </p:cNvSpPr>
          <p:nvPr/>
        </p:nvSpPr>
        <p:spPr bwMode="auto">
          <a:xfrm>
            <a:off x="34004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71" name="Line 16"/>
          <p:cNvSpPr>
            <a:spLocks noChangeShapeType="1"/>
          </p:cNvSpPr>
          <p:nvPr/>
        </p:nvSpPr>
        <p:spPr bwMode="auto">
          <a:xfrm flipH="1">
            <a:off x="3324225" y="561657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3328988" y="52609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73" name="AutoShape 18"/>
          <p:cNvSpPr>
            <a:spLocks noChangeArrowheads="1"/>
          </p:cNvSpPr>
          <p:nvPr/>
        </p:nvSpPr>
        <p:spPr bwMode="auto">
          <a:xfrm>
            <a:off x="158115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149542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75" name="AutoShape 20"/>
          <p:cNvSpPr>
            <a:spLocks noChangeArrowheads="1"/>
          </p:cNvSpPr>
          <p:nvPr/>
        </p:nvSpPr>
        <p:spPr bwMode="auto">
          <a:xfrm>
            <a:off x="22034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76" name="AutoShape 21"/>
          <p:cNvSpPr>
            <a:spLocks noChangeArrowheads="1"/>
          </p:cNvSpPr>
          <p:nvPr/>
        </p:nvSpPr>
        <p:spPr bwMode="auto">
          <a:xfrm>
            <a:off x="31496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30638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78" name="AutoShape 23"/>
          <p:cNvSpPr>
            <a:spLocks noChangeArrowheads="1"/>
          </p:cNvSpPr>
          <p:nvPr/>
        </p:nvSpPr>
        <p:spPr bwMode="auto">
          <a:xfrm>
            <a:off x="36449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79" name="Text Box 24"/>
          <p:cNvSpPr txBox="1">
            <a:spLocks noChangeArrowheads="1"/>
          </p:cNvSpPr>
          <p:nvPr/>
        </p:nvSpPr>
        <p:spPr bwMode="auto">
          <a:xfrm>
            <a:off x="35591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80" name="AutoShape 25"/>
          <p:cNvSpPr>
            <a:spLocks noChangeArrowheads="1"/>
          </p:cNvSpPr>
          <p:nvPr/>
        </p:nvSpPr>
        <p:spPr bwMode="auto">
          <a:xfrm>
            <a:off x="4664075" y="52578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4413250" y="52625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82" name="Line 27"/>
          <p:cNvSpPr>
            <a:spLocks noChangeShapeType="1"/>
          </p:cNvSpPr>
          <p:nvPr/>
        </p:nvSpPr>
        <p:spPr bwMode="auto">
          <a:xfrm flipH="1">
            <a:off x="441007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AutoShape 28"/>
          <p:cNvSpPr>
            <a:spLocks noChangeArrowheads="1"/>
          </p:cNvSpPr>
          <p:nvPr/>
        </p:nvSpPr>
        <p:spPr bwMode="auto">
          <a:xfrm>
            <a:off x="419100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410527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85" name="AutoShape 30"/>
          <p:cNvSpPr>
            <a:spLocks noChangeArrowheads="1"/>
          </p:cNvSpPr>
          <p:nvPr/>
        </p:nvSpPr>
        <p:spPr bwMode="auto">
          <a:xfrm>
            <a:off x="46672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44164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87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9487" name="Line 32"/>
          <p:cNvSpPr>
            <a:spLocks noChangeShapeType="1"/>
          </p:cNvSpPr>
          <p:nvPr/>
        </p:nvSpPr>
        <p:spPr bwMode="auto">
          <a:xfrm>
            <a:off x="5387975" y="561498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AutoShape 33"/>
          <p:cNvSpPr>
            <a:spLocks noChangeArrowheads="1"/>
          </p:cNvSpPr>
          <p:nvPr/>
        </p:nvSpPr>
        <p:spPr bwMode="auto">
          <a:xfrm>
            <a:off x="553720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89" name="Text Box 34"/>
          <p:cNvSpPr txBox="1">
            <a:spLocks noChangeArrowheads="1"/>
          </p:cNvSpPr>
          <p:nvPr/>
        </p:nvSpPr>
        <p:spPr bwMode="auto">
          <a:xfrm>
            <a:off x="528637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490" name="Line 35"/>
          <p:cNvSpPr>
            <a:spLocks noChangeShapeType="1"/>
          </p:cNvSpPr>
          <p:nvPr/>
        </p:nvSpPr>
        <p:spPr bwMode="auto">
          <a:xfrm>
            <a:off x="4243388" y="4932363"/>
            <a:ext cx="3302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36"/>
          <p:cNvSpPr>
            <a:spLocks noChangeShapeType="1"/>
          </p:cNvSpPr>
          <p:nvPr/>
        </p:nvSpPr>
        <p:spPr bwMode="auto">
          <a:xfrm>
            <a:off x="5057775" y="560863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37"/>
          <p:cNvSpPr>
            <a:spLocks noChangeShapeType="1"/>
          </p:cNvSpPr>
          <p:nvPr/>
        </p:nvSpPr>
        <p:spPr bwMode="auto">
          <a:xfrm>
            <a:off x="5156200" y="556577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Text Box 38"/>
          <p:cNvSpPr txBox="1">
            <a:spLocks noChangeArrowheads="1"/>
          </p:cNvSpPr>
          <p:nvPr/>
        </p:nvSpPr>
        <p:spPr bwMode="auto">
          <a:xfrm>
            <a:off x="19526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19494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3589338" y="495458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3171825" y="45974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>
            <a:off x="2422525" y="494506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2921000" y="46021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3944938" y="493553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2454275" y="559593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AutoShape 11"/>
          <p:cNvSpPr>
            <a:spLocks noChangeArrowheads="1"/>
          </p:cNvSpPr>
          <p:nvPr/>
        </p:nvSpPr>
        <p:spPr bwMode="auto">
          <a:xfrm>
            <a:off x="21050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 flipH="1">
            <a:off x="180022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2019300" y="52609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3749675" y="559593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AutoShape 15"/>
          <p:cNvSpPr>
            <a:spLocks noChangeArrowheads="1"/>
          </p:cNvSpPr>
          <p:nvPr/>
        </p:nvSpPr>
        <p:spPr bwMode="auto">
          <a:xfrm>
            <a:off x="34004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 flipH="1">
            <a:off x="3324225" y="561657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3328988" y="52609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497" name="AutoShape 18"/>
          <p:cNvSpPr>
            <a:spLocks noChangeArrowheads="1"/>
          </p:cNvSpPr>
          <p:nvPr/>
        </p:nvSpPr>
        <p:spPr bwMode="auto">
          <a:xfrm>
            <a:off x="158115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149542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499" name="AutoShape 20"/>
          <p:cNvSpPr>
            <a:spLocks noChangeArrowheads="1"/>
          </p:cNvSpPr>
          <p:nvPr/>
        </p:nvSpPr>
        <p:spPr bwMode="auto">
          <a:xfrm>
            <a:off x="22034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00" name="AutoShape 21"/>
          <p:cNvSpPr>
            <a:spLocks noChangeArrowheads="1"/>
          </p:cNvSpPr>
          <p:nvPr/>
        </p:nvSpPr>
        <p:spPr bwMode="auto">
          <a:xfrm>
            <a:off x="31496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30638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02" name="AutoShape 23"/>
          <p:cNvSpPr>
            <a:spLocks noChangeArrowheads="1"/>
          </p:cNvSpPr>
          <p:nvPr/>
        </p:nvSpPr>
        <p:spPr bwMode="auto">
          <a:xfrm>
            <a:off x="36449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35591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04" name="AutoShape 25"/>
          <p:cNvSpPr>
            <a:spLocks noChangeArrowheads="1"/>
          </p:cNvSpPr>
          <p:nvPr/>
        </p:nvSpPr>
        <p:spPr bwMode="auto">
          <a:xfrm>
            <a:off x="4664075" y="52578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4413250" y="52625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06" name="Line 27"/>
          <p:cNvSpPr>
            <a:spLocks noChangeShapeType="1"/>
          </p:cNvSpPr>
          <p:nvPr/>
        </p:nvSpPr>
        <p:spPr bwMode="auto">
          <a:xfrm flipH="1">
            <a:off x="441007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AutoShape 28"/>
          <p:cNvSpPr>
            <a:spLocks noChangeArrowheads="1"/>
          </p:cNvSpPr>
          <p:nvPr/>
        </p:nvSpPr>
        <p:spPr bwMode="auto">
          <a:xfrm>
            <a:off x="419100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08" name="Text Box 29"/>
          <p:cNvSpPr txBox="1">
            <a:spLocks noChangeArrowheads="1"/>
          </p:cNvSpPr>
          <p:nvPr/>
        </p:nvSpPr>
        <p:spPr bwMode="auto">
          <a:xfrm>
            <a:off x="410527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09" name="AutoShape 30"/>
          <p:cNvSpPr>
            <a:spLocks noChangeArrowheads="1"/>
          </p:cNvSpPr>
          <p:nvPr/>
        </p:nvSpPr>
        <p:spPr bwMode="auto">
          <a:xfrm>
            <a:off x="46672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10" name="Line 31"/>
          <p:cNvSpPr>
            <a:spLocks noChangeShapeType="1"/>
          </p:cNvSpPr>
          <p:nvPr/>
        </p:nvSpPr>
        <p:spPr bwMode="auto">
          <a:xfrm>
            <a:off x="5387975" y="561498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AutoShape 32"/>
          <p:cNvSpPr>
            <a:spLocks noChangeArrowheads="1"/>
          </p:cNvSpPr>
          <p:nvPr/>
        </p:nvSpPr>
        <p:spPr bwMode="auto">
          <a:xfrm>
            <a:off x="553720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12" name="Text Box 33"/>
          <p:cNvSpPr txBox="1">
            <a:spLocks noChangeArrowheads="1"/>
          </p:cNvSpPr>
          <p:nvPr/>
        </p:nvSpPr>
        <p:spPr bwMode="auto">
          <a:xfrm>
            <a:off x="528637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0513" name="Line 34"/>
          <p:cNvSpPr>
            <a:spLocks noChangeShapeType="1"/>
          </p:cNvSpPr>
          <p:nvPr/>
        </p:nvSpPr>
        <p:spPr bwMode="auto">
          <a:xfrm>
            <a:off x="4243388" y="4932363"/>
            <a:ext cx="3302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35"/>
          <p:cNvSpPr>
            <a:spLocks noChangeShapeType="1"/>
          </p:cNvSpPr>
          <p:nvPr/>
        </p:nvSpPr>
        <p:spPr bwMode="auto">
          <a:xfrm>
            <a:off x="5143500" y="5638800"/>
            <a:ext cx="1588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Line 36"/>
          <p:cNvSpPr>
            <a:spLocks noChangeShapeType="1"/>
          </p:cNvSpPr>
          <p:nvPr/>
        </p:nvSpPr>
        <p:spPr bwMode="auto">
          <a:xfrm>
            <a:off x="5057775" y="560863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Text Box 37"/>
          <p:cNvSpPr txBox="1">
            <a:spLocks noChangeArrowheads="1"/>
          </p:cNvSpPr>
          <p:nvPr/>
        </p:nvSpPr>
        <p:spPr bwMode="auto">
          <a:xfrm>
            <a:off x="44164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87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0517" name="Text Box 38"/>
          <p:cNvSpPr txBox="1">
            <a:spLocks noChangeArrowheads="1"/>
          </p:cNvSpPr>
          <p:nvPr/>
        </p:nvSpPr>
        <p:spPr bwMode="auto">
          <a:xfrm>
            <a:off x="19526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20518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Recall: Binary </a:t>
            </a:r>
            <a:r>
              <a:rPr lang="en-US" altLang="en-US" i="1" dirty="0"/>
              <a:t>Search</a:t>
            </a:r>
            <a:r>
              <a:rPr lang="en-US" altLang="en-US" dirty="0"/>
              <a:t> Trees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Search-tree property: for each node </a:t>
            </a:r>
            <a:r>
              <a:rPr lang="en-US" altLang="en-US" i="1" dirty="0"/>
              <a:t>k:</a:t>
            </a:r>
            <a:endParaRPr lang="en-US" altLang="en-US" dirty="0"/>
          </a:p>
          <a:p>
            <a:pPr lvl="1">
              <a:spcBef>
                <a:spcPts val="200"/>
              </a:spcBef>
              <a:buFontTx/>
              <a:buChar char="•"/>
            </a:pPr>
            <a:r>
              <a:rPr lang="en-US" altLang="en-US" dirty="0"/>
              <a:t>all nodes in </a:t>
            </a:r>
            <a:r>
              <a:rPr lang="en-US" altLang="en-US" i="1" dirty="0"/>
              <a:t>k</a:t>
            </a:r>
            <a:r>
              <a:rPr lang="en-US" altLang="en-US" sz="600" i="1" dirty="0"/>
              <a:t> </a:t>
            </a:r>
            <a:r>
              <a:rPr lang="en-US" altLang="en-US" dirty="0"/>
              <a:t>’s left subtree are &lt; </a:t>
            </a:r>
            <a:r>
              <a:rPr lang="en-US" altLang="en-US" i="1" dirty="0"/>
              <a:t>k</a:t>
            </a:r>
          </a:p>
          <a:p>
            <a:pPr lvl="1">
              <a:spcBef>
                <a:spcPts val="200"/>
              </a:spcBef>
              <a:buFontTx/>
              <a:buChar char="•"/>
            </a:pPr>
            <a:r>
              <a:rPr lang="en-US" altLang="en-US" dirty="0"/>
              <a:t>all nodes in </a:t>
            </a:r>
            <a:r>
              <a:rPr lang="en-US" altLang="en-US" i="1" dirty="0"/>
              <a:t>k</a:t>
            </a:r>
            <a:r>
              <a:rPr lang="en-US" altLang="en-US" sz="600" i="1" dirty="0"/>
              <a:t> </a:t>
            </a:r>
            <a:r>
              <a:rPr lang="en-US" altLang="en-US" dirty="0"/>
              <a:t>’s right subtree are &gt;= </a:t>
            </a:r>
            <a:r>
              <a:rPr lang="en-US" altLang="en-US" i="1" dirty="0"/>
              <a:t>k</a:t>
            </a:r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Our earlier binary-tree example is </a:t>
            </a:r>
            <a:br>
              <a:rPr lang="en-US" altLang="en-US" dirty="0"/>
            </a:br>
            <a:r>
              <a:rPr lang="en-US" altLang="en-US" dirty="0"/>
              <a:t>a search tree: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2941638" y="28479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26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2970213" y="281940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2516188" y="355282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12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23" name="Oval 7"/>
          <p:cNvSpPr>
            <a:spLocks noChangeArrowheads="1"/>
          </p:cNvSpPr>
          <p:nvPr/>
        </p:nvSpPr>
        <p:spPr bwMode="auto">
          <a:xfrm>
            <a:off x="2557463" y="35242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3448050" y="3557588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32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3481388" y="3509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2132013" y="42703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27" name="Oval 11"/>
          <p:cNvSpPr>
            <a:spLocks noChangeArrowheads="1"/>
          </p:cNvSpPr>
          <p:nvPr/>
        </p:nvSpPr>
        <p:spPr bwMode="auto">
          <a:xfrm>
            <a:off x="2160588" y="424180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2913063" y="42846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29" name="Oval 13"/>
          <p:cNvSpPr>
            <a:spLocks noChangeArrowheads="1"/>
          </p:cNvSpPr>
          <p:nvPr/>
        </p:nvSpPr>
        <p:spPr bwMode="auto">
          <a:xfrm>
            <a:off x="2955925" y="42418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3978275" y="42846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38</a:t>
            </a:r>
          </a:p>
        </p:txBody>
      </p:sp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4006850" y="42418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2571750" y="500380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33" name="Oval 17"/>
          <p:cNvSpPr>
            <a:spLocks noChangeArrowheads="1"/>
          </p:cNvSpPr>
          <p:nvPr/>
        </p:nvSpPr>
        <p:spPr bwMode="auto">
          <a:xfrm>
            <a:off x="2586038" y="49609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H="1">
            <a:off x="2841625" y="3232150"/>
            <a:ext cx="222250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3376613" y="3211513"/>
            <a:ext cx="242887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 flipH="1">
            <a:off x="2401888" y="3921125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7" name="Line 21"/>
          <p:cNvSpPr>
            <a:spLocks noChangeShapeType="1"/>
          </p:cNvSpPr>
          <p:nvPr/>
        </p:nvSpPr>
        <p:spPr bwMode="auto">
          <a:xfrm>
            <a:off x="2838450" y="3978275"/>
            <a:ext cx="206375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>
            <a:off x="3868738" y="3911600"/>
            <a:ext cx="258762" cy="354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2562225" y="4640263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7634288" y="110013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k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  <p:sp>
        <p:nvSpPr>
          <p:cNvPr id="162841" name="Oval 25"/>
          <p:cNvSpPr>
            <a:spLocks noChangeArrowheads="1"/>
          </p:cNvSpPr>
          <p:nvPr/>
        </p:nvSpPr>
        <p:spPr bwMode="auto">
          <a:xfrm>
            <a:off x="7662863" y="10715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7199313" y="220980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&lt; </a:t>
            </a:r>
            <a:r>
              <a:rPr lang="en-US" altLang="en-US" sz="1800" b="1" i="1">
                <a:latin typeface="Arial" panose="020B0604020202020204" pitchFamily="34" charset="0"/>
              </a:rPr>
              <a:t>k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 flipH="1">
            <a:off x="7491413" y="1484313"/>
            <a:ext cx="265112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>
            <a:off x="8069263" y="1463675"/>
            <a:ext cx="327025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5" name="Oval 29"/>
          <p:cNvSpPr>
            <a:spLocks noChangeArrowheads="1"/>
          </p:cNvSpPr>
          <p:nvPr/>
        </p:nvSpPr>
        <p:spPr bwMode="auto">
          <a:xfrm>
            <a:off x="1298575" y="3413125"/>
            <a:ext cx="2284413" cy="2193925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1635125" y="3590925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rPr>
              <a:t>&lt; 26</a:t>
            </a:r>
          </a:p>
        </p:txBody>
      </p:sp>
      <p:sp>
        <p:nvSpPr>
          <p:cNvPr id="162847" name="Oval 31"/>
          <p:cNvSpPr>
            <a:spLocks noChangeArrowheads="1"/>
          </p:cNvSpPr>
          <p:nvPr/>
        </p:nvSpPr>
        <p:spPr bwMode="auto">
          <a:xfrm rot="-2496823">
            <a:off x="3565525" y="3138488"/>
            <a:ext cx="1103313" cy="1758950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4111625" y="3657600"/>
            <a:ext cx="542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Symbol" panose="05050102010706020507" pitchFamily="18" charset="2"/>
              </a:rPr>
              <a:t>³</a:t>
            </a:r>
            <a:r>
              <a:rPr lang="en-US" altLang="en-US" sz="1800" b="1">
                <a:solidFill>
                  <a:schemeClr val="accent2"/>
                </a:solidFill>
                <a:latin typeface="Arial Narrow" panose="020B0606020202030204" pitchFamily="34" charset="0"/>
              </a:rPr>
              <a:t> 26</a:t>
            </a:r>
          </a:p>
        </p:txBody>
      </p:sp>
      <p:sp>
        <p:nvSpPr>
          <p:cNvPr id="162849" name="Oval 33"/>
          <p:cNvSpPr>
            <a:spLocks noChangeArrowheads="1"/>
          </p:cNvSpPr>
          <p:nvPr/>
        </p:nvSpPr>
        <p:spPr bwMode="auto">
          <a:xfrm rot="-2148196">
            <a:off x="2087563" y="4110038"/>
            <a:ext cx="931862" cy="1431925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2060575" y="4781550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 Narrow" panose="020B0606020202030204" pitchFamily="34" charset="0"/>
              </a:rPr>
              <a:t>&lt; 12</a:t>
            </a:r>
          </a:p>
        </p:txBody>
      </p:sp>
      <p:sp>
        <p:nvSpPr>
          <p:cNvPr id="162851" name="AutoShape 35"/>
          <p:cNvSpPr>
            <a:spLocks noChangeArrowheads="1"/>
          </p:cNvSpPr>
          <p:nvPr/>
        </p:nvSpPr>
        <p:spPr bwMode="auto">
          <a:xfrm>
            <a:off x="7178675" y="1765300"/>
            <a:ext cx="633413" cy="85883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52" name="Text Box 36"/>
          <p:cNvSpPr txBox="1">
            <a:spLocks noChangeArrowheads="1"/>
          </p:cNvSpPr>
          <p:nvPr/>
        </p:nvSpPr>
        <p:spPr bwMode="auto">
          <a:xfrm>
            <a:off x="8096250" y="220662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Symbol" panose="05050102010706020507" pitchFamily="18" charset="2"/>
              </a:rPr>
              <a:t> </a:t>
            </a:r>
            <a:r>
              <a:rPr lang="en-US" altLang="en-US" sz="1400" b="1">
                <a:latin typeface="Symbol" panose="05050102010706020507" pitchFamily="18" charset="2"/>
              </a:rPr>
              <a:t>³</a:t>
            </a:r>
            <a:r>
              <a:rPr lang="en-US" altLang="en-US" sz="1800" b="1" i="1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2853" name="AutoShape 37"/>
          <p:cNvSpPr>
            <a:spLocks noChangeArrowheads="1"/>
          </p:cNvSpPr>
          <p:nvPr/>
        </p:nvSpPr>
        <p:spPr bwMode="auto">
          <a:xfrm>
            <a:off x="8075613" y="1762125"/>
            <a:ext cx="633412" cy="85883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54" name="Oval 38"/>
          <p:cNvSpPr>
            <a:spLocks noChangeArrowheads="1"/>
          </p:cNvSpPr>
          <p:nvPr/>
        </p:nvSpPr>
        <p:spPr bwMode="auto">
          <a:xfrm rot="-2148196">
            <a:off x="2835275" y="3911600"/>
            <a:ext cx="674688" cy="831850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2886075" y="3935413"/>
            <a:ext cx="542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Symbol" panose="05050102010706020507" pitchFamily="18" charset="2"/>
              </a:rPr>
              <a:t>³</a:t>
            </a:r>
            <a:r>
              <a:rPr lang="en-US" altLang="en-US" sz="1800" b="1">
                <a:solidFill>
                  <a:srgbClr val="FF0000"/>
                </a:solidFill>
                <a:latin typeface="Arial Narrow" panose="020B0606020202030204" pitchFamily="34" charset="0"/>
              </a:rPr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131377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3589338" y="495458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AutoShape 6"/>
          <p:cNvSpPr>
            <a:spLocks noChangeArrowheads="1"/>
          </p:cNvSpPr>
          <p:nvPr/>
        </p:nvSpPr>
        <p:spPr bwMode="auto">
          <a:xfrm>
            <a:off x="3171825" y="45974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>
            <a:off x="2422525" y="494506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2921000" y="46021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3944938" y="493553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2454275" y="559593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AutoShape 11"/>
          <p:cNvSpPr>
            <a:spLocks noChangeArrowheads="1"/>
          </p:cNvSpPr>
          <p:nvPr/>
        </p:nvSpPr>
        <p:spPr bwMode="auto">
          <a:xfrm>
            <a:off x="21050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 flipH="1">
            <a:off x="180022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2019300" y="52609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3749675" y="559593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AutoShape 15"/>
          <p:cNvSpPr>
            <a:spLocks noChangeArrowheads="1"/>
          </p:cNvSpPr>
          <p:nvPr/>
        </p:nvSpPr>
        <p:spPr bwMode="auto">
          <a:xfrm>
            <a:off x="34004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>
            <a:off x="3324225" y="561657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3328988" y="52609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21" name="AutoShape 18"/>
          <p:cNvSpPr>
            <a:spLocks noChangeArrowheads="1"/>
          </p:cNvSpPr>
          <p:nvPr/>
        </p:nvSpPr>
        <p:spPr bwMode="auto">
          <a:xfrm>
            <a:off x="158115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149542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23" name="AutoShape 20"/>
          <p:cNvSpPr>
            <a:spLocks noChangeArrowheads="1"/>
          </p:cNvSpPr>
          <p:nvPr/>
        </p:nvSpPr>
        <p:spPr bwMode="auto">
          <a:xfrm>
            <a:off x="22034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24" name="AutoShape 21"/>
          <p:cNvSpPr>
            <a:spLocks noChangeArrowheads="1"/>
          </p:cNvSpPr>
          <p:nvPr/>
        </p:nvSpPr>
        <p:spPr bwMode="auto">
          <a:xfrm>
            <a:off x="31496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30638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26" name="AutoShape 23"/>
          <p:cNvSpPr>
            <a:spLocks noChangeArrowheads="1"/>
          </p:cNvSpPr>
          <p:nvPr/>
        </p:nvSpPr>
        <p:spPr bwMode="auto">
          <a:xfrm>
            <a:off x="36449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35591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28" name="AutoShape 25"/>
          <p:cNvSpPr>
            <a:spLocks noChangeArrowheads="1"/>
          </p:cNvSpPr>
          <p:nvPr/>
        </p:nvSpPr>
        <p:spPr bwMode="auto">
          <a:xfrm>
            <a:off x="4664075" y="52578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4413250" y="52625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 flipH="1">
            <a:off x="441007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AutoShape 28"/>
          <p:cNvSpPr>
            <a:spLocks noChangeArrowheads="1"/>
          </p:cNvSpPr>
          <p:nvPr/>
        </p:nvSpPr>
        <p:spPr bwMode="auto">
          <a:xfrm>
            <a:off x="419100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32" name="Text Box 29"/>
          <p:cNvSpPr txBox="1">
            <a:spLocks noChangeArrowheads="1"/>
          </p:cNvSpPr>
          <p:nvPr/>
        </p:nvSpPr>
        <p:spPr bwMode="auto">
          <a:xfrm>
            <a:off x="410527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33" name="AutoShape 30"/>
          <p:cNvSpPr>
            <a:spLocks noChangeArrowheads="1"/>
          </p:cNvSpPr>
          <p:nvPr/>
        </p:nvSpPr>
        <p:spPr bwMode="auto">
          <a:xfrm>
            <a:off x="46672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34" name="Text Box 31"/>
          <p:cNvSpPr txBox="1">
            <a:spLocks noChangeArrowheads="1"/>
          </p:cNvSpPr>
          <p:nvPr/>
        </p:nvSpPr>
        <p:spPr bwMode="auto">
          <a:xfrm>
            <a:off x="44164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87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>
            <a:off x="5387975" y="561498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AutoShape 33"/>
          <p:cNvSpPr>
            <a:spLocks noChangeArrowheads="1"/>
          </p:cNvSpPr>
          <p:nvPr/>
        </p:nvSpPr>
        <p:spPr bwMode="auto">
          <a:xfrm>
            <a:off x="553720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37" name="Text Box 34"/>
          <p:cNvSpPr txBox="1">
            <a:spLocks noChangeArrowheads="1"/>
          </p:cNvSpPr>
          <p:nvPr/>
        </p:nvSpPr>
        <p:spPr bwMode="auto">
          <a:xfrm>
            <a:off x="528637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538" name="Line 35"/>
          <p:cNvSpPr>
            <a:spLocks noChangeShapeType="1"/>
          </p:cNvSpPr>
          <p:nvPr/>
        </p:nvSpPr>
        <p:spPr bwMode="auto">
          <a:xfrm>
            <a:off x="4243388" y="4932363"/>
            <a:ext cx="3302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6"/>
          <p:cNvSpPr>
            <a:spLocks noChangeShapeType="1"/>
          </p:cNvSpPr>
          <p:nvPr/>
        </p:nvSpPr>
        <p:spPr bwMode="auto">
          <a:xfrm>
            <a:off x="5143500" y="5638800"/>
            <a:ext cx="1588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37"/>
          <p:cNvSpPr>
            <a:spLocks noChangeShapeType="1"/>
          </p:cNvSpPr>
          <p:nvPr/>
        </p:nvSpPr>
        <p:spPr bwMode="auto">
          <a:xfrm>
            <a:off x="5057775" y="560863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38"/>
          <p:cNvSpPr>
            <a:spLocks noChangeShapeType="1"/>
          </p:cNvSpPr>
          <p:nvPr/>
        </p:nvSpPr>
        <p:spPr bwMode="auto">
          <a:xfrm>
            <a:off x="4784725" y="6223000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Text Box 39"/>
          <p:cNvSpPr txBox="1">
            <a:spLocks noChangeArrowheads="1"/>
          </p:cNvSpPr>
          <p:nvPr/>
        </p:nvSpPr>
        <p:spPr bwMode="auto">
          <a:xfrm>
            <a:off x="19526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21543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589338" y="495458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AutoShape 6"/>
          <p:cNvSpPr>
            <a:spLocks noChangeArrowheads="1"/>
          </p:cNvSpPr>
          <p:nvPr/>
        </p:nvSpPr>
        <p:spPr bwMode="auto">
          <a:xfrm>
            <a:off x="3171825" y="45974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>
            <a:off x="2422525" y="494506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2921000" y="46021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3944938" y="493553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2454275" y="559593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AutoShape 11"/>
          <p:cNvSpPr>
            <a:spLocks noChangeArrowheads="1"/>
          </p:cNvSpPr>
          <p:nvPr/>
        </p:nvSpPr>
        <p:spPr bwMode="auto">
          <a:xfrm>
            <a:off x="21050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H="1">
            <a:off x="180022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2019300" y="52609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3749675" y="559593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AutoShape 15"/>
          <p:cNvSpPr>
            <a:spLocks noChangeArrowheads="1"/>
          </p:cNvSpPr>
          <p:nvPr/>
        </p:nvSpPr>
        <p:spPr bwMode="auto">
          <a:xfrm>
            <a:off x="3400425" y="52562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H="1">
            <a:off x="3324225" y="561657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3328988" y="52609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45" name="AutoShape 18"/>
          <p:cNvSpPr>
            <a:spLocks noChangeArrowheads="1"/>
          </p:cNvSpPr>
          <p:nvPr/>
        </p:nvSpPr>
        <p:spPr bwMode="auto">
          <a:xfrm>
            <a:off x="158115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149542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47" name="AutoShape 20"/>
          <p:cNvSpPr>
            <a:spLocks noChangeArrowheads="1"/>
          </p:cNvSpPr>
          <p:nvPr/>
        </p:nvSpPr>
        <p:spPr bwMode="auto">
          <a:xfrm>
            <a:off x="22034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48" name="AutoShape 21"/>
          <p:cNvSpPr>
            <a:spLocks noChangeArrowheads="1"/>
          </p:cNvSpPr>
          <p:nvPr/>
        </p:nvSpPr>
        <p:spPr bwMode="auto">
          <a:xfrm>
            <a:off x="31496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30638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50" name="AutoShape 23"/>
          <p:cNvSpPr>
            <a:spLocks noChangeArrowheads="1"/>
          </p:cNvSpPr>
          <p:nvPr/>
        </p:nvSpPr>
        <p:spPr bwMode="auto">
          <a:xfrm>
            <a:off x="3644900" y="59213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3559175" y="59261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52" name="AutoShape 25"/>
          <p:cNvSpPr>
            <a:spLocks noChangeArrowheads="1"/>
          </p:cNvSpPr>
          <p:nvPr/>
        </p:nvSpPr>
        <p:spPr bwMode="auto">
          <a:xfrm>
            <a:off x="4664075" y="52578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4413250" y="52625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54" name="Line 27"/>
          <p:cNvSpPr>
            <a:spLocks noChangeShapeType="1"/>
          </p:cNvSpPr>
          <p:nvPr/>
        </p:nvSpPr>
        <p:spPr bwMode="auto">
          <a:xfrm flipH="1">
            <a:off x="4410075" y="561657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AutoShape 28"/>
          <p:cNvSpPr>
            <a:spLocks noChangeArrowheads="1"/>
          </p:cNvSpPr>
          <p:nvPr/>
        </p:nvSpPr>
        <p:spPr bwMode="auto">
          <a:xfrm>
            <a:off x="4191000" y="591661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56" name="Text Box 29"/>
          <p:cNvSpPr txBox="1">
            <a:spLocks noChangeArrowheads="1"/>
          </p:cNvSpPr>
          <p:nvPr/>
        </p:nvSpPr>
        <p:spPr bwMode="auto">
          <a:xfrm>
            <a:off x="4105275" y="59213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57" name="AutoShape 30"/>
          <p:cNvSpPr>
            <a:spLocks noChangeArrowheads="1"/>
          </p:cNvSpPr>
          <p:nvPr/>
        </p:nvSpPr>
        <p:spPr bwMode="auto">
          <a:xfrm>
            <a:off x="466725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44164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87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5387975" y="561498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AutoShape 33"/>
          <p:cNvSpPr>
            <a:spLocks noChangeArrowheads="1"/>
          </p:cNvSpPr>
          <p:nvPr/>
        </p:nvSpPr>
        <p:spPr bwMode="auto">
          <a:xfrm>
            <a:off x="5537200" y="59166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61" name="Text Box 34"/>
          <p:cNvSpPr txBox="1">
            <a:spLocks noChangeArrowheads="1"/>
          </p:cNvSpPr>
          <p:nvPr/>
        </p:nvSpPr>
        <p:spPr bwMode="auto">
          <a:xfrm>
            <a:off x="528637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2562" name="Line 35"/>
          <p:cNvSpPr>
            <a:spLocks noChangeShapeType="1"/>
          </p:cNvSpPr>
          <p:nvPr/>
        </p:nvSpPr>
        <p:spPr bwMode="auto">
          <a:xfrm>
            <a:off x="4243388" y="4932363"/>
            <a:ext cx="3302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5143500" y="5638800"/>
            <a:ext cx="1588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7"/>
          <p:cNvSpPr>
            <a:spLocks noChangeShapeType="1"/>
          </p:cNvSpPr>
          <p:nvPr/>
        </p:nvSpPr>
        <p:spPr bwMode="auto">
          <a:xfrm>
            <a:off x="5057775" y="560863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38"/>
          <p:cNvSpPr>
            <a:spLocks noChangeShapeType="1"/>
          </p:cNvSpPr>
          <p:nvPr/>
        </p:nvSpPr>
        <p:spPr bwMode="auto">
          <a:xfrm>
            <a:off x="5156200" y="6223000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Text Box 39"/>
          <p:cNvSpPr txBox="1">
            <a:spLocks noChangeArrowheads="1"/>
          </p:cNvSpPr>
          <p:nvPr/>
        </p:nvSpPr>
        <p:spPr bwMode="auto">
          <a:xfrm>
            <a:off x="1952625" y="59213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22567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Insertion in 2-3 Trees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inserting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 search for </a:t>
            </a:r>
            <a:r>
              <a:rPr lang="en-US" altLang="en-US" i="1">
                <a:solidFill>
                  <a:srgbClr val="0000FF"/>
                </a:solidFill>
              </a:rPr>
              <a:t>k, </a:t>
            </a:r>
            <a:r>
              <a:rPr lang="en-US" altLang="en-US">
                <a:solidFill>
                  <a:srgbClr val="0000FF"/>
                </a:solidFill>
              </a:rPr>
              <a:t>but don’t stop until you hit a leaf node</a:t>
            </a:r>
            <a:endParaRPr lang="en-US" altLang="en-US" i="1">
              <a:solidFill>
                <a:srgbClr val="0000FF"/>
              </a:solidFill>
            </a:endParaRP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i="1">
                <a:solidFill>
                  <a:srgbClr val="0000FF"/>
                </a:solidFill>
              </a:rPr>
              <a:t> </a:t>
            </a:r>
            <a:r>
              <a:rPr lang="en-US" altLang="en-US" i="1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let L be the leaf node at the end of the search</a:t>
            </a:r>
            <a:endParaRPr lang="en-US" altLang="en-US" i="1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/>
              <a:t> if L is a 2-node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add </a:t>
            </a:r>
            <a:r>
              <a:rPr lang="en-US" altLang="en-US" i="1"/>
              <a:t>k</a:t>
            </a:r>
            <a:r>
              <a:rPr lang="en-US" altLang="en-US"/>
              <a:t> to L, making it a 3-node  </a:t>
            </a:r>
          </a:p>
          <a:p>
            <a:pPr lvl="1">
              <a:spcBef>
                <a:spcPts val="3000"/>
              </a:spcBef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else if L is a 3-node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     split L into two 2-nodes containing the items with the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       smallest and largest of: </a:t>
            </a:r>
            <a:r>
              <a:rPr lang="en-US" altLang="en-US" i="1">
                <a:solidFill>
                  <a:schemeClr val="tx1"/>
                </a:solidFill>
              </a:rPr>
              <a:t>k, </a:t>
            </a:r>
            <a:r>
              <a:rPr lang="en-US" altLang="en-US">
                <a:solidFill>
                  <a:schemeClr val="tx1"/>
                </a:solidFill>
              </a:rPr>
              <a:t>L’s 1</a:t>
            </a:r>
            <a:r>
              <a:rPr lang="en-US" altLang="en-US" baseline="30000">
                <a:solidFill>
                  <a:schemeClr val="tx1"/>
                </a:solidFill>
              </a:rPr>
              <a:t>st</a:t>
            </a:r>
            <a:r>
              <a:rPr lang="en-US" altLang="en-US">
                <a:solidFill>
                  <a:schemeClr val="tx1"/>
                </a:solidFill>
              </a:rPr>
              <a:t> key, L’s 2</a:t>
            </a:r>
            <a:r>
              <a:rPr lang="en-US" altLang="en-US" baseline="30000">
                <a:solidFill>
                  <a:schemeClr val="tx1"/>
                </a:solidFill>
              </a:rPr>
              <a:t>nd </a:t>
            </a:r>
            <a:r>
              <a:rPr lang="en-US" altLang="en-US">
                <a:solidFill>
                  <a:schemeClr val="tx1"/>
                </a:solidFill>
              </a:rPr>
              <a:t>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     the middle item is “sent up” and inserted in L’s parent</a:t>
            </a:r>
          </a:p>
          <a:p>
            <a:pPr lvl="1">
              <a:spcBef>
                <a:spcPts val="1400"/>
              </a:spcBef>
              <a:buFontTx/>
              <a:buNone/>
            </a:pPr>
            <a:r>
              <a:rPr lang="en-US" altLang="en-US"/>
              <a:t>	  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Insertion in 2-3 Trees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inserting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search for </a:t>
            </a:r>
            <a:r>
              <a:rPr lang="en-US" altLang="en-US" i="1">
                <a:solidFill>
                  <a:schemeClr val="tx1"/>
                </a:solidFill>
              </a:rPr>
              <a:t>k, </a:t>
            </a:r>
            <a:r>
              <a:rPr lang="en-US" altLang="en-US">
                <a:solidFill>
                  <a:schemeClr val="tx1"/>
                </a:solidFill>
              </a:rPr>
              <a:t>but don’t stop until you hit a leaf node</a:t>
            </a:r>
            <a:endParaRPr lang="en-US" altLang="en-US" i="1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i="1">
                <a:solidFill>
                  <a:srgbClr val="0000FF"/>
                </a:solidFill>
              </a:rPr>
              <a:t>  </a:t>
            </a:r>
            <a:r>
              <a:rPr lang="en-US" altLang="en-US">
                <a:solidFill>
                  <a:srgbClr val="0000FF"/>
                </a:solidFill>
              </a:rPr>
              <a:t>let L be the leaf node at the end of the search</a:t>
            </a:r>
            <a:endParaRPr lang="en-US" altLang="en-US" i="1">
              <a:solidFill>
                <a:srgbClr val="0000FF"/>
              </a:solidFill>
            </a:endParaRP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/>
              <a:t> if L is a 2-node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add </a:t>
            </a:r>
            <a:r>
              <a:rPr lang="en-US" altLang="en-US" i="1"/>
              <a:t>k</a:t>
            </a:r>
            <a:r>
              <a:rPr lang="en-US" altLang="en-US"/>
              <a:t> to L, making it a 3-node  </a:t>
            </a:r>
          </a:p>
          <a:p>
            <a:pPr lvl="1">
              <a:spcBef>
                <a:spcPts val="3000"/>
              </a:spcBef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else if L is a 3-node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     split L into two 2-nodes containing the items with the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       smallest and largest of: </a:t>
            </a:r>
            <a:r>
              <a:rPr lang="en-US" altLang="en-US" i="1">
                <a:solidFill>
                  <a:schemeClr val="tx1"/>
                </a:solidFill>
              </a:rPr>
              <a:t>k, </a:t>
            </a:r>
            <a:r>
              <a:rPr lang="en-US" altLang="en-US">
                <a:solidFill>
                  <a:schemeClr val="tx1"/>
                </a:solidFill>
              </a:rPr>
              <a:t>L’s 1</a:t>
            </a:r>
            <a:r>
              <a:rPr lang="en-US" altLang="en-US" baseline="30000">
                <a:solidFill>
                  <a:schemeClr val="tx1"/>
                </a:solidFill>
              </a:rPr>
              <a:t>st</a:t>
            </a:r>
            <a:r>
              <a:rPr lang="en-US" altLang="en-US">
                <a:solidFill>
                  <a:schemeClr val="tx1"/>
                </a:solidFill>
              </a:rPr>
              <a:t> key, L’s 2</a:t>
            </a:r>
            <a:r>
              <a:rPr lang="en-US" altLang="en-US" baseline="30000">
                <a:solidFill>
                  <a:schemeClr val="tx1"/>
                </a:solidFill>
              </a:rPr>
              <a:t>nd </a:t>
            </a:r>
            <a:r>
              <a:rPr lang="en-US" altLang="en-US">
                <a:solidFill>
                  <a:schemeClr val="tx1"/>
                </a:solidFill>
              </a:rPr>
              <a:t>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     the middle item is “sent up” and inserted in L’s parent</a:t>
            </a:r>
          </a:p>
          <a:p>
            <a:pPr lvl="1">
              <a:spcBef>
                <a:spcPts val="1400"/>
              </a:spcBef>
              <a:buFontTx/>
              <a:buNone/>
            </a:pPr>
            <a:r>
              <a:rPr lang="en-US" altLang="en-US"/>
              <a:t>	  	</a:t>
            </a:r>
          </a:p>
        </p:txBody>
      </p:sp>
    </p:spTree>
    <p:extLst>
      <p:ext uri="{BB962C8B-B14F-4D97-AF65-F5344CB8AC3E}">
        <p14:creationId xmlns:p14="http://schemas.microsoft.com/office/powerpoint/2010/main" val="220995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Insertion in 2-3 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inserting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search for </a:t>
            </a:r>
            <a:r>
              <a:rPr lang="en-US" altLang="en-US" i="1"/>
              <a:t>k, </a:t>
            </a:r>
            <a:r>
              <a:rPr lang="en-US" altLang="en-US"/>
              <a:t>but don’t stop until you hit a leaf node</a:t>
            </a:r>
            <a:endParaRPr lang="en-US" altLang="en-US" i="1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i="1"/>
              <a:t>  </a:t>
            </a:r>
            <a:r>
              <a:rPr lang="en-US" altLang="en-US"/>
              <a:t>let L be the leaf node at the end of the search</a:t>
            </a:r>
            <a:endParaRPr lang="en-US" altLang="en-US" i="1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0000FF"/>
                </a:solidFill>
              </a:rPr>
              <a:t>if L is a 2-node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        add </a:t>
            </a:r>
            <a:r>
              <a:rPr lang="en-US" altLang="en-US" i="1">
                <a:solidFill>
                  <a:srgbClr val="0000FF"/>
                </a:solidFill>
              </a:rPr>
              <a:t>k</a:t>
            </a:r>
            <a:r>
              <a:rPr lang="en-US" altLang="en-US">
                <a:solidFill>
                  <a:srgbClr val="0000FF"/>
                </a:solidFill>
              </a:rPr>
              <a:t> to L, making it a 3-node  </a:t>
            </a:r>
          </a:p>
          <a:p>
            <a:pPr lvl="1">
              <a:spcBef>
                <a:spcPts val="300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else if L is a 3-node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     split L into two 2-nodes containing the items with the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       smallest and largest of: </a:t>
            </a:r>
            <a:r>
              <a:rPr lang="en-US" altLang="en-US" i="1">
                <a:solidFill>
                  <a:schemeClr val="tx1"/>
                </a:solidFill>
              </a:rPr>
              <a:t>k, </a:t>
            </a:r>
            <a:r>
              <a:rPr lang="en-US" altLang="en-US">
                <a:solidFill>
                  <a:schemeClr val="tx1"/>
                </a:solidFill>
              </a:rPr>
              <a:t>L’s 1</a:t>
            </a:r>
            <a:r>
              <a:rPr lang="en-US" altLang="en-US" baseline="30000">
                <a:solidFill>
                  <a:schemeClr val="tx1"/>
                </a:solidFill>
              </a:rPr>
              <a:t>st</a:t>
            </a:r>
            <a:r>
              <a:rPr lang="en-US" altLang="en-US">
                <a:solidFill>
                  <a:schemeClr val="tx1"/>
                </a:solidFill>
              </a:rPr>
              <a:t> key, L’s 2</a:t>
            </a:r>
            <a:r>
              <a:rPr lang="en-US" altLang="en-US" baseline="30000">
                <a:solidFill>
                  <a:schemeClr val="tx1"/>
                </a:solidFill>
              </a:rPr>
              <a:t>nd </a:t>
            </a:r>
            <a:r>
              <a:rPr lang="en-US" altLang="en-US">
                <a:solidFill>
                  <a:schemeClr val="tx1"/>
                </a:solidFill>
              </a:rPr>
              <a:t>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     the middle item is “sent up” and inserted in L’s parent</a:t>
            </a:r>
          </a:p>
          <a:p>
            <a:pPr lvl="1">
              <a:spcBef>
                <a:spcPts val="1400"/>
              </a:spcBef>
              <a:buFontTx/>
              <a:buNone/>
            </a:pPr>
            <a:r>
              <a:rPr lang="en-US" altLang="en-US"/>
              <a:t>	  	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6632575" y="24701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6283325" y="2130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5978525" y="24907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197600" y="2135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5759450" y="27908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673725" y="27955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6524625" y="2790825"/>
            <a:ext cx="403225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130925" y="27955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8482013" y="24733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AutoShape 13"/>
          <p:cNvSpPr>
            <a:spLocks noChangeArrowheads="1"/>
          </p:cNvSpPr>
          <p:nvPr/>
        </p:nvSpPr>
        <p:spPr bwMode="auto">
          <a:xfrm>
            <a:off x="8132763" y="21336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7827963" y="2493963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047038" y="21383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7608888" y="27940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7523163" y="27987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8231188" y="27940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7980363" y="27797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4596" name="AutoShape 20"/>
          <p:cNvSpPr>
            <a:spLocks noChangeArrowheads="1"/>
          </p:cNvSpPr>
          <p:nvPr/>
        </p:nvSpPr>
        <p:spPr bwMode="auto">
          <a:xfrm>
            <a:off x="7024688" y="238760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Insertion in 2-3 Trees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Algorithm for inserting an item with a key </a:t>
            </a:r>
            <a:r>
              <a:rPr lang="en-US" altLang="en-US" i="1" dirty="0"/>
              <a:t>k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dirty="0"/>
              <a:t>  search for </a:t>
            </a:r>
            <a:r>
              <a:rPr lang="en-US" altLang="en-US" i="1" dirty="0"/>
              <a:t>k, </a:t>
            </a:r>
            <a:r>
              <a:rPr lang="en-US" altLang="en-US" dirty="0"/>
              <a:t>but don’t stop until you hit a leaf node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i="1" dirty="0"/>
              <a:t>  </a:t>
            </a:r>
            <a:r>
              <a:rPr lang="en-US" altLang="en-US" dirty="0"/>
              <a:t>let L be the leaf node at the end of the search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if L is a 2-node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      add </a:t>
            </a:r>
            <a:r>
              <a:rPr lang="en-US" altLang="en-US" i="1" dirty="0"/>
              <a:t>k</a:t>
            </a:r>
            <a:r>
              <a:rPr lang="en-US" altLang="en-US" dirty="0"/>
              <a:t> to L, making it a 3-node  </a:t>
            </a:r>
          </a:p>
          <a:p>
            <a:pPr lvl="1">
              <a:spcBef>
                <a:spcPts val="3000"/>
              </a:spcBef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0000FF"/>
                </a:solidFill>
              </a:rPr>
              <a:t>else if L is a 3-node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  <a:r>
              <a:rPr lang="en-US" altLang="en-US" dirty="0">
                <a:solidFill>
                  <a:schemeClr val="tx1"/>
                </a:solidFill>
              </a:rPr>
              <a:t>split L into two 2-nodes containing the items with the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   smallest and largest of: </a:t>
            </a:r>
            <a:r>
              <a:rPr lang="en-US" altLang="en-US" i="1" dirty="0">
                <a:solidFill>
                  <a:schemeClr val="tx1"/>
                </a:solidFill>
              </a:rPr>
              <a:t>k, </a:t>
            </a:r>
            <a:r>
              <a:rPr lang="en-US" altLang="en-US" dirty="0">
                <a:solidFill>
                  <a:schemeClr val="tx1"/>
                </a:solidFill>
              </a:rPr>
              <a:t>L’s 1</a:t>
            </a:r>
            <a:r>
              <a:rPr lang="en-US" altLang="en-US" baseline="30000" dirty="0">
                <a:solidFill>
                  <a:schemeClr val="tx1"/>
                </a:solidFill>
              </a:rPr>
              <a:t>st</a:t>
            </a:r>
            <a:r>
              <a:rPr lang="en-US" altLang="en-US" dirty="0">
                <a:solidFill>
                  <a:schemeClr val="tx1"/>
                </a:solidFill>
              </a:rPr>
              <a:t> key, L’s 2</a:t>
            </a:r>
            <a:r>
              <a:rPr lang="en-US" altLang="en-US" baseline="30000" dirty="0">
                <a:solidFill>
                  <a:schemeClr val="tx1"/>
                </a:solidFill>
              </a:rPr>
              <a:t>nd </a:t>
            </a:r>
            <a:r>
              <a:rPr lang="en-US" altLang="en-US" dirty="0">
                <a:solidFill>
                  <a:schemeClr val="tx1"/>
                </a:solidFill>
              </a:rPr>
              <a:t>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the middle item is “sent up” and inserted in L’s parent</a:t>
            </a:r>
          </a:p>
          <a:p>
            <a:pPr lvl="1">
              <a:spcBef>
                <a:spcPts val="1400"/>
              </a:spcBef>
              <a:buFontTx/>
              <a:buNone/>
            </a:pPr>
            <a:r>
              <a:rPr lang="en-US" altLang="en-US" dirty="0"/>
              <a:t>	  	  </a:t>
            </a:r>
            <a:r>
              <a:rPr lang="en-US" altLang="en-US" i="1" dirty="0"/>
              <a:t>example:</a:t>
            </a:r>
            <a:r>
              <a:rPr lang="en-US" altLang="en-US" dirty="0"/>
              <a:t> add 52    	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371725" y="57546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022475" y="54149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936750" y="54197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2120900" y="60753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870075" y="60801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1820863" y="5768975"/>
            <a:ext cx="20955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617663" y="5789613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>
            <a:off x="2227263" y="5099050"/>
            <a:ext cx="252412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632575" y="24701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6283325" y="2130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5978525" y="24907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6197600" y="2135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5759450" y="27908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673725" y="27955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6524625" y="2790825"/>
            <a:ext cx="403225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130925" y="27955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8482013" y="24733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AutoShape 21"/>
          <p:cNvSpPr>
            <a:spLocks noChangeArrowheads="1"/>
          </p:cNvSpPr>
          <p:nvPr/>
        </p:nvSpPr>
        <p:spPr bwMode="auto">
          <a:xfrm>
            <a:off x="8132763" y="21336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H="1">
            <a:off x="7827963" y="2493963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8047038" y="21383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auto">
          <a:xfrm>
            <a:off x="7608888" y="27940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7523163" y="27987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auto">
          <a:xfrm>
            <a:off x="8231188" y="27940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7980363" y="27797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628" name="AutoShape 28"/>
          <p:cNvSpPr>
            <a:spLocks noChangeArrowheads="1"/>
          </p:cNvSpPr>
          <p:nvPr/>
        </p:nvSpPr>
        <p:spPr bwMode="auto">
          <a:xfrm>
            <a:off x="7024688" y="238760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4567238" y="54102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481513" y="54149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Insertion in 2-3 Trees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Algorithm for inserting an item with a key </a:t>
            </a:r>
            <a:r>
              <a:rPr lang="en-US" altLang="en-US" i="1" dirty="0"/>
              <a:t>k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dirty="0"/>
              <a:t>  search for </a:t>
            </a:r>
            <a:r>
              <a:rPr lang="en-US" altLang="en-US" i="1" dirty="0"/>
              <a:t>k, </a:t>
            </a:r>
            <a:r>
              <a:rPr lang="en-US" altLang="en-US" dirty="0"/>
              <a:t>but don’t stop until you hit a leaf node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i="1" dirty="0"/>
              <a:t>  </a:t>
            </a:r>
            <a:r>
              <a:rPr lang="en-US" altLang="en-US" dirty="0"/>
              <a:t>let L be the leaf node at the end of the search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if L is a 2-node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      add </a:t>
            </a:r>
            <a:r>
              <a:rPr lang="en-US" altLang="en-US" i="1" dirty="0"/>
              <a:t>k</a:t>
            </a:r>
            <a:r>
              <a:rPr lang="en-US" altLang="en-US" dirty="0"/>
              <a:t> to L, making it a 3-node  </a:t>
            </a:r>
          </a:p>
          <a:p>
            <a:pPr lvl="1">
              <a:spcBef>
                <a:spcPts val="3000"/>
              </a:spcBef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0000FF"/>
                </a:solidFill>
              </a:rPr>
              <a:t>else if L is a 3-node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       </a:t>
            </a:r>
            <a:r>
              <a:rPr lang="en-US" altLang="en-US" dirty="0">
                <a:solidFill>
                  <a:schemeClr val="tx1"/>
                </a:solidFill>
              </a:rPr>
              <a:t> split L into two 2-nodes containing the items with the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   smallest and largest of: </a:t>
            </a:r>
            <a:r>
              <a:rPr lang="en-US" altLang="en-US" i="1" dirty="0">
                <a:solidFill>
                  <a:schemeClr val="tx1"/>
                </a:solidFill>
              </a:rPr>
              <a:t>k, </a:t>
            </a:r>
            <a:r>
              <a:rPr lang="en-US" altLang="en-US" dirty="0">
                <a:solidFill>
                  <a:schemeClr val="tx1"/>
                </a:solidFill>
              </a:rPr>
              <a:t>L’s 1</a:t>
            </a:r>
            <a:r>
              <a:rPr lang="en-US" altLang="en-US" baseline="30000" dirty="0">
                <a:solidFill>
                  <a:schemeClr val="tx1"/>
                </a:solidFill>
              </a:rPr>
              <a:t>st</a:t>
            </a:r>
            <a:r>
              <a:rPr lang="en-US" altLang="en-US" dirty="0">
                <a:solidFill>
                  <a:schemeClr val="tx1"/>
                </a:solidFill>
              </a:rPr>
              <a:t> key, L’s 2</a:t>
            </a:r>
            <a:r>
              <a:rPr lang="en-US" altLang="en-US" baseline="30000" dirty="0">
                <a:solidFill>
                  <a:schemeClr val="tx1"/>
                </a:solidFill>
              </a:rPr>
              <a:t>nd </a:t>
            </a:r>
            <a:r>
              <a:rPr lang="en-US" altLang="en-US" dirty="0">
                <a:solidFill>
                  <a:schemeClr val="tx1"/>
                </a:solidFill>
              </a:rPr>
              <a:t>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the middle item is “sent up” and inserted in L’s parent</a:t>
            </a:r>
          </a:p>
          <a:p>
            <a:pPr lvl="1">
              <a:spcBef>
                <a:spcPts val="14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  	 </a:t>
            </a:r>
            <a:r>
              <a:rPr lang="en-US" altLang="en-US" dirty="0"/>
              <a:t> </a:t>
            </a:r>
            <a:r>
              <a:rPr lang="en-US" altLang="en-US" i="1" dirty="0"/>
              <a:t>example:</a:t>
            </a:r>
            <a:r>
              <a:rPr lang="en-US" altLang="en-US" dirty="0"/>
              <a:t> add 52    	</a:t>
            </a: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2371725" y="57546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2022475" y="54149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1936750" y="54197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33" name="AutoShape 10"/>
          <p:cNvSpPr>
            <a:spLocks noChangeArrowheads="1"/>
          </p:cNvSpPr>
          <p:nvPr/>
        </p:nvSpPr>
        <p:spPr bwMode="auto">
          <a:xfrm>
            <a:off x="2120900" y="60753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1870075" y="60801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1820863" y="5768975"/>
            <a:ext cx="20955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1617663" y="5789613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2227263" y="5099050"/>
            <a:ext cx="252412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H="1">
            <a:off x="4365625" y="5751513"/>
            <a:ext cx="220663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4162425" y="57848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>
            <a:off x="4772025" y="5094288"/>
            <a:ext cx="252413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4254500" y="6076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52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6642" name="AutoShape 19"/>
          <p:cNvSpPr>
            <a:spLocks noChangeArrowheads="1"/>
          </p:cNvSpPr>
          <p:nvPr/>
        </p:nvSpPr>
        <p:spPr bwMode="auto">
          <a:xfrm>
            <a:off x="3138488" y="55975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>
            <a:off x="4941888" y="57546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AutoShape 21"/>
          <p:cNvSpPr>
            <a:spLocks noChangeArrowheads="1"/>
          </p:cNvSpPr>
          <p:nvPr/>
        </p:nvSpPr>
        <p:spPr bwMode="auto">
          <a:xfrm>
            <a:off x="4691063" y="60753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4454525" y="60801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46" name="Line 40"/>
          <p:cNvSpPr>
            <a:spLocks noChangeShapeType="1"/>
          </p:cNvSpPr>
          <p:nvPr/>
        </p:nvSpPr>
        <p:spPr bwMode="auto">
          <a:xfrm>
            <a:off x="6632575" y="24701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AutoShape 41"/>
          <p:cNvSpPr>
            <a:spLocks noChangeArrowheads="1"/>
          </p:cNvSpPr>
          <p:nvPr/>
        </p:nvSpPr>
        <p:spPr bwMode="auto">
          <a:xfrm>
            <a:off x="6283325" y="2130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48" name="Line 42"/>
          <p:cNvSpPr>
            <a:spLocks noChangeShapeType="1"/>
          </p:cNvSpPr>
          <p:nvPr/>
        </p:nvSpPr>
        <p:spPr bwMode="auto">
          <a:xfrm flipH="1">
            <a:off x="5978525" y="24907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Text Box 43"/>
          <p:cNvSpPr txBox="1">
            <a:spLocks noChangeArrowheads="1"/>
          </p:cNvSpPr>
          <p:nvPr/>
        </p:nvSpPr>
        <p:spPr bwMode="auto">
          <a:xfrm>
            <a:off x="6197600" y="2135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0" name="AutoShape 44"/>
          <p:cNvSpPr>
            <a:spLocks noChangeArrowheads="1"/>
          </p:cNvSpPr>
          <p:nvPr/>
        </p:nvSpPr>
        <p:spPr bwMode="auto">
          <a:xfrm>
            <a:off x="5759450" y="27908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1" name="Text Box 45"/>
          <p:cNvSpPr txBox="1">
            <a:spLocks noChangeArrowheads="1"/>
          </p:cNvSpPr>
          <p:nvPr/>
        </p:nvSpPr>
        <p:spPr bwMode="auto">
          <a:xfrm>
            <a:off x="5673725" y="27955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2" name="AutoShape 46"/>
          <p:cNvSpPr>
            <a:spLocks noChangeArrowheads="1"/>
          </p:cNvSpPr>
          <p:nvPr/>
        </p:nvSpPr>
        <p:spPr bwMode="auto">
          <a:xfrm>
            <a:off x="6524625" y="2790825"/>
            <a:ext cx="403225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3" name="Text Box 47"/>
          <p:cNvSpPr txBox="1">
            <a:spLocks noChangeArrowheads="1"/>
          </p:cNvSpPr>
          <p:nvPr/>
        </p:nvSpPr>
        <p:spPr bwMode="auto">
          <a:xfrm>
            <a:off x="6130925" y="27955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4" name="Line 48"/>
          <p:cNvSpPr>
            <a:spLocks noChangeShapeType="1"/>
          </p:cNvSpPr>
          <p:nvPr/>
        </p:nvSpPr>
        <p:spPr bwMode="auto">
          <a:xfrm>
            <a:off x="8482013" y="24733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AutoShape 49"/>
          <p:cNvSpPr>
            <a:spLocks noChangeArrowheads="1"/>
          </p:cNvSpPr>
          <p:nvPr/>
        </p:nvSpPr>
        <p:spPr bwMode="auto">
          <a:xfrm>
            <a:off x="8132763" y="21336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6" name="Line 50"/>
          <p:cNvSpPr>
            <a:spLocks noChangeShapeType="1"/>
          </p:cNvSpPr>
          <p:nvPr/>
        </p:nvSpPr>
        <p:spPr bwMode="auto">
          <a:xfrm flipH="1">
            <a:off x="7827963" y="2493963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Text Box 51"/>
          <p:cNvSpPr txBox="1">
            <a:spLocks noChangeArrowheads="1"/>
          </p:cNvSpPr>
          <p:nvPr/>
        </p:nvSpPr>
        <p:spPr bwMode="auto">
          <a:xfrm>
            <a:off x="8047038" y="21383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8" name="AutoShape 52"/>
          <p:cNvSpPr>
            <a:spLocks noChangeArrowheads="1"/>
          </p:cNvSpPr>
          <p:nvPr/>
        </p:nvSpPr>
        <p:spPr bwMode="auto">
          <a:xfrm>
            <a:off x="7608888" y="27940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9" name="Text Box 53"/>
          <p:cNvSpPr txBox="1">
            <a:spLocks noChangeArrowheads="1"/>
          </p:cNvSpPr>
          <p:nvPr/>
        </p:nvSpPr>
        <p:spPr bwMode="auto">
          <a:xfrm>
            <a:off x="7523163" y="27987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60" name="AutoShape 54"/>
          <p:cNvSpPr>
            <a:spLocks noChangeArrowheads="1"/>
          </p:cNvSpPr>
          <p:nvPr/>
        </p:nvSpPr>
        <p:spPr bwMode="auto">
          <a:xfrm>
            <a:off x="8231188" y="27940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61" name="Text Box 55"/>
          <p:cNvSpPr txBox="1">
            <a:spLocks noChangeArrowheads="1"/>
          </p:cNvSpPr>
          <p:nvPr/>
        </p:nvSpPr>
        <p:spPr bwMode="auto">
          <a:xfrm>
            <a:off x="7980363" y="27797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62" name="AutoShape 56"/>
          <p:cNvSpPr>
            <a:spLocks noChangeArrowheads="1"/>
          </p:cNvSpPr>
          <p:nvPr/>
        </p:nvSpPr>
        <p:spPr bwMode="auto">
          <a:xfrm>
            <a:off x="7024688" y="238760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4567238" y="54102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481513" y="54149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Insertion in 2-3 Trees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Algorithm for inserting an item with a key </a:t>
            </a:r>
            <a:r>
              <a:rPr lang="en-US" altLang="en-US" i="1" dirty="0"/>
              <a:t>k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dirty="0"/>
              <a:t>  search for </a:t>
            </a:r>
            <a:r>
              <a:rPr lang="en-US" altLang="en-US" i="1" dirty="0"/>
              <a:t>k, </a:t>
            </a:r>
            <a:r>
              <a:rPr lang="en-US" altLang="en-US" dirty="0"/>
              <a:t>but don’t stop until you hit a leaf node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i="1" dirty="0"/>
              <a:t>  </a:t>
            </a:r>
            <a:r>
              <a:rPr lang="en-US" altLang="en-US" dirty="0"/>
              <a:t>let L be the leaf node at the end of the search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if L is a 2-node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      add </a:t>
            </a:r>
            <a:r>
              <a:rPr lang="en-US" altLang="en-US" i="1" dirty="0"/>
              <a:t>k</a:t>
            </a:r>
            <a:r>
              <a:rPr lang="en-US" altLang="en-US" dirty="0"/>
              <a:t> to L, making it a 3-node  </a:t>
            </a:r>
          </a:p>
          <a:p>
            <a:pPr lvl="1">
              <a:spcBef>
                <a:spcPts val="3000"/>
              </a:spcBef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else if L is a 3-node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       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split L into two 2-nodes containing the items with the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       smallest and largest of: </a:t>
            </a:r>
            <a:r>
              <a:rPr lang="en-US" altLang="en-US" i="1" dirty="0">
                <a:solidFill>
                  <a:srgbClr val="0000FF"/>
                </a:solidFill>
              </a:rPr>
              <a:t>k, </a:t>
            </a:r>
            <a:r>
              <a:rPr lang="en-US" altLang="en-US" dirty="0">
                <a:solidFill>
                  <a:srgbClr val="0000FF"/>
                </a:solidFill>
              </a:rPr>
              <a:t>L’s 1</a:t>
            </a:r>
            <a:r>
              <a:rPr lang="en-US" altLang="en-US" baseline="30000" dirty="0">
                <a:solidFill>
                  <a:srgbClr val="0000FF"/>
                </a:solidFill>
              </a:rPr>
              <a:t>st</a:t>
            </a:r>
            <a:r>
              <a:rPr lang="en-US" altLang="en-US" dirty="0">
                <a:solidFill>
                  <a:srgbClr val="0000FF"/>
                </a:solidFill>
              </a:rPr>
              <a:t> key, L’s 2</a:t>
            </a:r>
            <a:r>
              <a:rPr lang="en-US" altLang="en-US" baseline="30000" dirty="0">
                <a:solidFill>
                  <a:srgbClr val="0000FF"/>
                </a:solidFill>
              </a:rPr>
              <a:t>nd </a:t>
            </a:r>
            <a:r>
              <a:rPr lang="en-US" altLang="en-US" dirty="0">
                <a:solidFill>
                  <a:srgbClr val="0000FF"/>
                </a:solidFill>
              </a:rPr>
              <a:t>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the middle item is “sent up” and inserted in L’s parent</a:t>
            </a:r>
          </a:p>
          <a:p>
            <a:pPr lvl="1">
              <a:spcBef>
                <a:spcPts val="14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  	 </a:t>
            </a:r>
            <a:r>
              <a:rPr lang="en-US" altLang="en-US" dirty="0"/>
              <a:t> </a:t>
            </a:r>
            <a:r>
              <a:rPr lang="en-US" altLang="en-US" i="1" dirty="0"/>
              <a:t>example:</a:t>
            </a:r>
            <a:r>
              <a:rPr lang="en-US" altLang="en-US" dirty="0"/>
              <a:t> add 52    	</a:t>
            </a: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2371725" y="57546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2022475" y="54149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1936750" y="54197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33" name="AutoShape 10"/>
          <p:cNvSpPr>
            <a:spLocks noChangeArrowheads="1"/>
          </p:cNvSpPr>
          <p:nvPr/>
        </p:nvSpPr>
        <p:spPr bwMode="auto">
          <a:xfrm>
            <a:off x="2120900" y="60753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1870075" y="60801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1820863" y="5768975"/>
            <a:ext cx="20955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1617663" y="5789613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2227263" y="5099050"/>
            <a:ext cx="252412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H="1">
            <a:off x="4365625" y="5751513"/>
            <a:ext cx="220663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4162425" y="57848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>
            <a:off x="4772025" y="5094288"/>
            <a:ext cx="252413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4254500" y="6076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52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6642" name="AutoShape 19"/>
          <p:cNvSpPr>
            <a:spLocks noChangeArrowheads="1"/>
          </p:cNvSpPr>
          <p:nvPr/>
        </p:nvSpPr>
        <p:spPr bwMode="auto">
          <a:xfrm>
            <a:off x="3138488" y="55975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>
            <a:off x="4941888" y="57546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AutoShape 21"/>
          <p:cNvSpPr>
            <a:spLocks noChangeArrowheads="1"/>
          </p:cNvSpPr>
          <p:nvPr/>
        </p:nvSpPr>
        <p:spPr bwMode="auto">
          <a:xfrm>
            <a:off x="4691063" y="60753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4454525" y="60801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46" name="Line 40"/>
          <p:cNvSpPr>
            <a:spLocks noChangeShapeType="1"/>
          </p:cNvSpPr>
          <p:nvPr/>
        </p:nvSpPr>
        <p:spPr bwMode="auto">
          <a:xfrm>
            <a:off x="6632575" y="24701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AutoShape 41"/>
          <p:cNvSpPr>
            <a:spLocks noChangeArrowheads="1"/>
          </p:cNvSpPr>
          <p:nvPr/>
        </p:nvSpPr>
        <p:spPr bwMode="auto">
          <a:xfrm>
            <a:off x="6283325" y="2130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48" name="Line 42"/>
          <p:cNvSpPr>
            <a:spLocks noChangeShapeType="1"/>
          </p:cNvSpPr>
          <p:nvPr/>
        </p:nvSpPr>
        <p:spPr bwMode="auto">
          <a:xfrm flipH="1">
            <a:off x="5978525" y="24907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Text Box 43"/>
          <p:cNvSpPr txBox="1">
            <a:spLocks noChangeArrowheads="1"/>
          </p:cNvSpPr>
          <p:nvPr/>
        </p:nvSpPr>
        <p:spPr bwMode="auto">
          <a:xfrm>
            <a:off x="6197600" y="2135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0" name="AutoShape 44"/>
          <p:cNvSpPr>
            <a:spLocks noChangeArrowheads="1"/>
          </p:cNvSpPr>
          <p:nvPr/>
        </p:nvSpPr>
        <p:spPr bwMode="auto">
          <a:xfrm>
            <a:off x="5759450" y="27908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1" name="Text Box 45"/>
          <p:cNvSpPr txBox="1">
            <a:spLocks noChangeArrowheads="1"/>
          </p:cNvSpPr>
          <p:nvPr/>
        </p:nvSpPr>
        <p:spPr bwMode="auto">
          <a:xfrm>
            <a:off x="5673725" y="27955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2" name="AutoShape 46"/>
          <p:cNvSpPr>
            <a:spLocks noChangeArrowheads="1"/>
          </p:cNvSpPr>
          <p:nvPr/>
        </p:nvSpPr>
        <p:spPr bwMode="auto">
          <a:xfrm>
            <a:off x="6524625" y="2790825"/>
            <a:ext cx="403225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3" name="Text Box 47"/>
          <p:cNvSpPr txBox="1">
            <a:spLocks noChangeArrowheads="1"/>
          </p:cNvSpPr>
          <p:nvPr/>
        </p:nvSpPr>
        <p:spPr bwMode="auto">
          <a:xfrm>
            <a:off x="6130925" y="27955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4" name="Line 48"/>
          <p:cNvSpPr>
            <a:spLocks noChangeShapeType="1"/>
          </p:cNvSpPr>
          <p:nvPr/>
        </p:nvSpPr>
        <p:spPr bwMode="auto">
          <a:xfrm>
            <a:off x="8482013" y="24733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AutoShape 49"/>
          <p:cNvSpPr>
            <a:spLocks noChangeArrowheads="1"/>
          </p:cNvSpPr>
          <p:nvPr/>
        </p:nvSpPr>
        <p:spPr bwMode="auto">
          <a:xfrm>
            <a:off x="8132763" y="21336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6" name="Line 50"/>
          <p:cNvSpPr>
            <a:spLocks noChangeShapeType="1"/>
          </p:cNvSpPr>
          <p:nvPr/>
        </p:nvSpPr>
        <p:spPr bwMode="auto">
          <a:xfrm flipH="1">
            <a:off x="7827963" y="2493963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Text Box 51"/>
          <p:cNvSpPr txBox="1">
            <a:spLocks noChangeArrowheads="1"/>
          </p:cNvSpPr>
          <p:nvPr/>
        </p:nvSpPr>
        <p:spPr bwMode="auto">
          <a:xfrm>
            <a:off x="8047038" y="21383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8" name="AutoShape 52"/>
          <p:cNvSpPr>
            <a:spLocks noChangeArrowheads="1"/>
          </p:cNvSpPr>
          <p:nvPr/>
        </p:nvSpPr>
        <p:spPr bwMode="auto">
          <a:xfrm>
            <a:off x="7608888" y="27940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59" name="Text Box 53"/>
          <p:cNvSpPr txBox="1">
            <a:spLocks noChangeArrowheads="1"/>
          </p:cNvSpPr>
          <p:nvPr/>
        </p:nvSpPr>
        <p:spPr bwMode="auto">
          <a:xfrm>
            <a:off x="7523163" y="27987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60" name="AutoShape 54"/>
          <p:cNvSpPr>
            <a:spLocks noChangeArrowheads="1"/>
          </p:cNvSpPr>
          <p:nvPr/>
        </p:nvSpPr>
        <p:spPr bwMode="auto">
          <a:xfrm>
            <a:off x="8231188" y="27940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61" name="Text Box 55"/>
          <p:cNvSpPr txBox="1">
            <a:spLocks noChangeArrowheads="1"/>
          </p:cNvSpPr>
          <p:nvPr/>
        </p:nvSpPr>
        <p:spPr bwMode="auto">
          <a:xfrm>
            <a:off x="7980363" y="27797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6662" name="AutoShape 56"/>
          <p:cNvSpPr>
            <a:spLocks noChangeArrowheads="1"/>
          </p:cNvSpPr>
          <p:nvPr/>
        </p:nvSpPr>
        <p:spPr bwMode="auto">
          <a:xfrm>
            <a:off x="7024688" y="238760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7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4567238" y="54102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481513" y="54149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Insertion in 2-3 Trees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Algorithm for inserting an item with a key </a:t>
            </a:r>
            <a:r>
              <a:rPr lang="en-US" altLang="en-US" i="1" dirty="0"/>
              <a:t>k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dirty="0"/>
              <a:t>  search for </a:t>
            </a:r>
            <a:r>
              <a:rPr lang="en-US" altLang="en-US" i="1" dirty="0"/>
              <a:t>k, </a:t>
            </a:r>
            <a:r>
              <a:rPr lang="en-US" altLang="en-US" dirty="0"/>
              <a:t>but don’t stop until you hit a leaf node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i="1" dirty="0"/>
              <a:t>  </a:t>
            </a:r>
            <a:r>
              <a:rPr lang="en-US" altLang="en-US" dirty="0"/>
              <a:t>let L be the leaf node at the end of the search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if L is a 2-node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      add </a:t>
            </a:r>
            <a:r>
              <a:rPr lang="en-US" altLang="en-US" i="1" dirty="0"/>
              <a:t>k</a:t>
            </a:r>
            <a:r>
              <a:rPr lang="en-US" altLang="en-US" dirty="0"/>
              <a:t> to L, making it a 3-node  </a:t>
            </a:r>
          </a:p>
          <a:p>
            <a:pPr lvl="1">
              <a:spcBef>
                <a:spcPts val="3000"/>
              </a:spcBef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else if L is a 3-node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split L into two 2-nodes containing the items with the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       smallest and largest of: </a:t>
            </a:r>
            <a:r>
              <a:rPr lang="en-US" altLang="en-US" i="1" dirty="0">
                <a:solidFill>
                  <a:srgbClr val="0000FF"/>
                </a:solidFill>
              </a:rPr>
              <a:t>k, </a:t>
            </a:r>
            <a:r>
              <a:rPr lang="en-US" altLang="en-US" dirty="0">
                <a:solidFill>
                  <a:srgbClr val="0000FF"/>
                </a:solidFill>
              </a:rPr>
              <a:t>L’s 1</a:t>
            </a:r>
            <a:r>
              <a:rPr lang="en-US" altLang="en-US" baseline="30000" dirty="0">
                <a:solidFill>
                  <a:srgbClr val="0000FF"/>
                </a:solidFill>
              </a:rPr>
              <a:t>st</a:t>
            </a:r>
            <a:r>
              <a:rPr lang="en-US" altLang="en-US" dirty="0">
                <a:solidFill>
                  <a:srgbClr val="0000FF"/>
                </a:solidFill>
              </a:rPr>
              <a:t> key, L’s 2</a:t>
            </a:r>
            <a:r>
              <a:rPr lang="en-US" altLang="en-US" baseline="30000" dirty="0">
                <a:solidFill>
                  <a:srgbClr val="0000FF"/>
                </a:solidFill>
              </a:rPr>
              <a:t>nd </a:t>
            </a:r>
            <a:r>
              <a:rPr lang="en-US" altLang="en-US" dirty="0">
                <a:solidFill>
                  <a:srgbClr val="0000FF"/>
                </a:solidFill>
              </a:rPr>
              <a:t>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the middle item is “sent up” and inserted in L’s parent</a:t>
            </a:r>
          </a:p>
          <a:p>
            <a:pPr lvl="1">
              <a:spcBef>
                <a:spcPts val="1400"/>
              </a:spcBef>
              <a:buFontTx/>
              <a:buNone/>
            </a:pPr>
            <a:r>
              <a:rPr lang="en-US" altLang="en-US" dirty="0"/>
              <a:t>	  	  </a:t>
            </a:r>
            <a:r>
              <a:rPr lang="en-US" altLang="en-US" i="1" dirty="0"/>
              <a:t>example:</a:t>
            </a:r>
            <a:r>
              <a:rPr lang="en-US" altLang="en-US" dirty="0"/>
              <a:t> add 52    	</a:t>
            </a: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2371725" y="57546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AutoShape 8"/>
          <p:cNvSpPr>
            <a:spLocks noChangeArrowheads="1"/>
          </p:cNvSpPr>
          <p:nvPr/>
        </p:nvSpPr>
        <p:spPr bwMode="auto">
          <a:xfrm>
            <a:off x="2022475" y="54149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1936750" y="54197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57" name="AutoShape 10"/>
          <p:cNvSpPr>
            <a:spLocks noChangeArrowheads="1"/>
          </p:cNvSpPr>
          <p:nvPr/>
        </p:nvSpPr>
        <p:spPr bwMode="auto">
          <a:xfrm>
            <a:off x="2120900" y="60753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1870075" y="60801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1820863" y="5768975"/>
            <a:ext cx="20955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1617663" y="5789613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H="1">
            <a:off x="2227263" y="5099050"/>
            <a:ext cx="252412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 flipH="1">
            <a:off x="4365625" y="5751513"/>
            <a:ext cx="220663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4162425" y="57848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H="1">
            <a:off x="4772025" y="5094288"/>
            <a:ext cx="252413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4254500" y="6076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52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7666" name="AutoShape 19"/>
          <p:cNvSpPr>
            <a:spLocks noChangeArrowheads="1"/>
          </p:cNvSpPr>
          <p:nvPr/>
        </p:nvSpPr>
        <p:spPr bwMode="auto">
          <a:xfrm>
            <a:off x="3138488" y="55975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4941888" y="57546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AutoShape 21"/>
          <p:cNvSpPr>
            <a:spLocks noChangeArrowheads="1"/>
          </p:cNvSpPr>
          <p:nvPr/>
        </p:nvSpPr>
        <p:spPr bwMode="auto">
          <a:xfrm>
            <a:off x="4691063" y="60753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69" name="Line 22"/>
          <p:cNvSpPr>
            <a:spLocks noChangeShapeType="1"/>
          </p:cNvSpPr>
          <p:nvPr/>
        </p:nvSpPr>
        <p:spPr bwMode="auto">
          <a:xfrm flipV="1">
            <a:off x="4914900" y="5753100"/>
            <a:ext cx="0" cy="4349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Oval 23"/>
          <p:cNvSpPr>
            <a:spLocks noChangeArrowheads="1"/>
          </p:cNvSpPr>
          <p:nvPr/>
        </p:nvSpPr>
        <p:spPr bwMode="auto">
          <a:xfrm>
            <a:off x="4757738" y="6107113"/>
            <a:ext cx="315912" cy="31591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4454525" y="60801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72" name="Line 42"/>
          <p:cNvSpPr>
            <a:spLocks noChangeShapeType="1"/>
          </p:cNvSpPr>
          <p:nvPr/>
        </p:nvSpPr>
        <p:spPr bwMode="auto">
          <a:xfrm>
            <a:off x="6632575" y="24701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AutoShape 43"/>
          <p:cNvSpPr>
            <a:spLocks noChangeArrowheads="1"/>
          </p:cNvSpPr>
          <p:nvPr/>
        </p:nvSpPr>
        <p:spPr bwMode="auto">
          <a:xfrm>
            <a:off x="6283325" y="2130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74" name="Line 44"/>
          <p:cNvSpPr>
            <a:spLocks noChangeShapeType="1"/>
          </p:cNvSpPr>
          <p:nvPr/>
        </p:nvSpPr>
        <p:spPr bwMode="auto">
          <a:xfrm flipH="1">
            <a:off x="5978525" y="24907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Text Box 45"/>
          <p:cNvSpPr txBox="1">
            <a:spLocks noChangeArrowheads="1"/>
          </p:cNvSpPr>
          <p:nvPr/>
        </p:nvSpPr>
        <p:spPr bwMode="auto">
          <a:xfrm>
            <a:off x="6197600" y="2135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76" name="AutoShape 46"/>
          <p:cNvSpPr>
            <a:spLocks noChangeArrowheads="1"/>
          </p:cNvSpPr>
          <p:nvPr/>
        </p:nvSpPr>
        <p:spPr bwMode="auto">
          <a:xfrm>
            <a:off x="5759450" y="27908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77" name="Text Box 47"/>
          <p:cNvSpPr txBox="1">
            <a:spLocks noChangeArrowheads="1"/>
          </p:cNvSpPr>
          <p:nvPr/>
        </p:nvSpPr>
        <p:spPr bwMode="auto">
          <a:xfrm>
            <a:off x="5673725" y="27955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78" name="AutoShape 48"/>
          <p:cNvSpPr>
            <a:spLocks noChangeArrowheads="1"/>
          </p:cNvSpPr>
          <p:nvPr/>
        </p:nvSpPr>
        <p:spPr bwMode="auto">
          <a:xfrm>
            <a:off x="6524625" y="2790825"/>
            <a:ext cx="403225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79" name="Text Box 49"/>
          <p:cNvSpPr txBox="1">
            <a:spLocks noChangeArrowheads="1"/>
          </p:cNvSpPr>
          <p:nvPr/>
        </p:nvSpPr>
        <p:spPr bwMode="auto">
          <a:xfrm>
            <a:off x="6130925" y="27955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80" name="Line 50"/>
          <p:cNvSpPr>
            <a:spLocks noChangeShapeType="1"/>
          </p:cNvSpPr>
          <p:nvPr/>
        </p:nvSpPr>
        <p:spPr bwMode="auto">
          <a:xfrm>
            <a:off x="8482013" y="24733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AutoShape 51"/>
          <p:cNvSpPr>
            <a:spLocks noChangeArrowheads="1"/>
          </p:cNvSpPr>
          <p:nvPr/>
        </p:nvSpPr>
        <p:spPr bwMode="auto">
          <a:xfrm>
            <a:off x="8132763" y="21336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82" name="Line 52"/>
          <p:cNvSpPr>
            <a:spLocks noChangeShapeType="1"/>
          </p:cNvSpPr>
          <p:nvPr/>
        </p:nvSpPr>
        <p:spPr bwMode="auto">
          <a:xfrm flipH="1">
            <a:off x="7827963" y="2493963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Text Box 53"/>
          <p:cNvSpPr txBox="1">
            <a:spLocks noChangeArrowheads="1"/>
          </p:cNvSpPr>
          <p:nvPr/>
        </p:nvSpPr>
        <p:spPr bwMode="auto">
          <a:xfrm>
            <a:off x="8047038" y="21383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84" name="AutoShape 54"/>
          <p:cNvSpPr>
            <a:spLocks noChangeArrowheads="1"/>
          </p:cNvSpPr>
          <p:nvPr/>
        </p:nvSpPr>
        <p:spPr bwMode="auto">
          <a:xfrm>
            <a:off x="7608888" y="27940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85" name="Text Box 55"/>
          <p:cNvSpPr txBox="1">
            <a:spLocks noChangeArrowheads="1"/>
          </p:cNvSpPr>
          <p:nvPr/>
        </p:nvSpPr>
        <p:spPr bwMode="auto">
          <a:xfrm>
            <a:off x="7523163" y="27987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86" name="AutoShape 56"/>
          <p:cNvSpPr>
            <a:spLocks noChangeArrowheads="1"/>
          </p:cNvSpPr>
          <p:nvPr/>
        </p:nvSpPr>
        <p:spPr bwMode="auto">
          <a:xfrm>
            <a:off x="8231188" y="27940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87" name="Text Box 57"/>
          <p:cNvSpPr txBox="1">
            <a:spLocks noChangeArrowheads="1"/>
          </p:cNvSpPr>
          <p:nvPr/>
        </p:nvSpPr>
        <p:spPr bwMode="auto">
          <a:xfrm>
            <a:off x="7980363" y="27797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688" name="AutoShape 58"/>
          <p:cNvSpPr>
            <a:spLocks noChangeArrowheads="1"/>
          </p:cNvSpPr>
          <p:nvPr/>
        </p:nvSpPr>
        <p:spPr bwMode="auto">
          <a:xfrm>
            <a:off x="7024688" y="238760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4567238" y="54102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481513" y="54149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Insertion in 2-3 Trees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Algorithm for inserting an item with a key </a:t>
            </a:r>
            <a:r>
              <a:rPr lang="en-US" altLang="en-US" i="1" dirty="0"/>
              <a:t>k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dirty="0"/>
              <a:t>  search for </a:t>
            </a:r>
            <a:r>
              <a:rPr lang="en-US" altLang="en-US" i="1" dirty="0"/>
              <a:t>k, </a:t>
            </a:r>
            <a:r>
              <a:rPr lang="en-US" altLang="en-US" dirty="0"/>
              <a:t>but don’t stop until you hit a leaf node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i="1" dirty="0"/>
              <a:t>  </a:t>
            </a:r>
            <a:r>
              <a:rPr lang="en-US" altLang="en-US" dirty="0"/>
              <a:t>let L be the leaf node at the end of the search</a:t>
            </a:r>
            <a:endParaRPr lang="en-US" altLang="en-US" i="1" dirty="0"/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if L is a 2-node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        add </a:t>
            </a:r>
            <a:r>
              <a:rPr lang="en-US" altLang="en-US" i="1" dirty="0"/>
              <a:t>k</a:t>
            </a:r>
            <a:r>
              <a:rPr lang="en-US" altLang="en-US" dirty="0"/>
              <a:t> to L, making it a 3-node  </a:t>
            </a:r>
          </a:p>
          <a:p>
            <a:pPr lvl="1">
              <a:spcBef>
                <a:spcPts val="3000"/>
              </a:spcBef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else if L is a 3-node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split L into two 2-nodes containing the items with the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       smallest and largest of: </a:t>
            </a:r>
            <a:r>
              <a:rPr lang="en-US" altLang="en-US" i="1" dirty="0">
                <a:solidFill>
                  <a:srgbClr val="0000FF"/>
                </a:solidFill>
              </a:rPr>
              <a:t>k, </a:t>
            </a:r>
            <a:r>
              <a:rPr lang="en-US" altLang="en-US" dirty="0">
                <a:solidFill>
                  <a:srgbClr val="0000FF"/>
                </a:solidFill>
              </a:rPr>
              <a:t>L’s 1</a:t>
            </a:r>
            <a:r>
              <a:rPr lang="en-US" altLang="en-US" baseline="30000" dirty="0">
                <a:solidFill>
                  <a:srgbClr val="0000FF"/>
                </a:solidFill>
              </a:rPr>
              <a:t>st</a:t>
            </a:r>
            <a:r>
              <a:rPr lang="en-US" altLang="en-US" dirty="0">
                <a:solidFill>
                  <a:srgbClr val="0000FF"/>
                </a:solidFill>
              </a:rPr>
              <a:t> key, L’s 2</a:t>
            </a:r>
            <a:r>
              <a:rPr lang="en-US" altLang="en-US" baseline="30000" dirty="0">
                <a:solidFill>
                  <a:srgbClr val="0000FF"/>
                </a:solidFill>
              </a:rPr>
              <a:t>nd </a:t>
            </a:r>
            <a:r>
              <a:rPr lang="en-US" altLang="en-US" dirty="0">
                <a:solidFill>
                  <a:srgbClr val="0000FF"/>
                </a:solidFill>
              </a:rPr>
              <a:t>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the middle item is “sent up” and inserted in L’s parent</a:t>
            </a:r>
          </a:p>
          <a:p>
            <a:pPr lvl="1">
              <a:spcBef>
                <a:spcPts val="14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</a:rPr>
              <a:t>	</a:t>
            </a:r>
            <a:r>
              <a:rPr lang="en-US" altLang="en-US" dirty="0"/>
              <a:t>  	  </a:t>
            </a:r>
            <a:r>
              <a:rPr lang="en-US" altLang="en-US" i="1" dirty="0"/>
              <a:t>example:</a:t>
            </a:r>
            <a:r>
              <a:rPr lang="en-US" altLang="en-US" dirty="0"/>
              <a:t> add 52    	</a:t>
            </a:r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2371725" y="57546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2022475" y="54149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1936750" y="54197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2120900" y="60753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1870075" y="60801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5738813" y="55975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 flipH="1">
            <a:off x="1820863" y="5768975"/>
            <a:ext cx="20955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1617663" y="5789613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>
            <a:off x="2227263" y="5099050"/>
            <a:ext cx="252412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 flipH="1">
            <a:off x="6916738" y="5778500"/>
            <a:ext cx="20955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6713538" y="5799138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 flipH="1">
            <a:off x="7323138" y="5108575"/>
            <a:ext cx="252412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AutoShape 19"/>
          <p:cNvSpPr>
            <a:spLocks noChangeArrowheads="1"/>
          </p:cNvSpPr>
          <p:nvPr/>
        </p:nvSpPr>
        <p:spPr bwMode="auto">
          <a:xfrm>
            <a:off x="7083425" y="54229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6832600" y="54276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>
            <a:off x="7850188" y="5781675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 flipH="1">
            <a:off x="7443788" y="5775325"/>
            <a:ext cx="6350" cy="338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AutoShape 23"/>
          <p:cNvSpPr>
            <a:spLocks noChangeArrowheads="1"/>
          </p:cNvSpPr>
          <p:nvPr/>
        </p:nvSpPr>
        <p:spPr bwMode="auto">
          <a:xfrm>
            <a:off x="7250113" y="610711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7164388" y="611187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52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8696" name="AutoShape 25"/>
          <p:cNvSpPr>
            <a:spLocks noChangeArrowheads="1"/>
          </p:cNvSpPr>
          <p:nvPr/>
        </p:nvSpPr>
        <p:spPr bwMode="auto">
          <a:xfrm>
            <a:off x="7745413" y="610711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7673975" y="611187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698" name="Line 27"/>
          <p:cNvSpPr>
            <a:spLocks noChangeShapeType="1"/>
          </p:cNvSpPr>
          <p:nvPr/>
        </p:nvSpPr>
        <p:spPr bwMode="auto">
          <a:xfrm flipH="1">
            <a:off x="4365625" y="5751513"/>
            <a:ext cx="220663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Text Box 28"/>
          <p:cNvSpPr txBox="1">
            <a:spLocks noChangeArrowheads="1"/>
          </p:cNvSpPr>
          <p:nvPr/>
        </p:nvSpPr>
        <p:spPr bwMode="auto">
          <a:xfrm>
            <a:off x="4162425" y="57848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 flipH="1">
            <a:off x="4772025" y="5094288"/>
            <a:ext cx="252413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4254500" y="6076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52</a:t>
            </a:r>
            <a:endParaRPr lang="en-US" altLang="en-US" sz="18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8702" name="AutoShape 31"/>
          <p:cNvSpPr>
            <a:spLocks noChangeArrowheads="1"/>
          </p:cNvSpPr>
          <p:nvPr/>
        </p:nvSpPr>
        <p:spPr bwMode="auto">
          <a:xfrm>
            <a:off x="3138488" y="5597525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>
            <a:off x="4941888" y="57546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AutoShape 33"/>
          <p:cNvSpPr>
            <a:spLocks noChangeArrowheads="1"/>
          </p:cNvSpPr>
          <p:nvPr/>
        </p:nvSpPr>
        <p:spPr bwMode="auto">
          <a:xfrm>
            <a:off x="4691063" y="60753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 flipV="1">
            <a:off x="4914900" y="5753100"/>
            <a:ext cx="0" cy="4349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Oval 35"/>
          <p:cNvSpPr>
            <a:spLocks noChangeArrowheads="1"/>
          </p:cNvSpPr>
          <p:nvPr/>
        </p:nvSpPr>
        <p:spPr bwMode="auto">
          <a:xfrm>
            <a:off x="4757738" y="6107113"/>
            <a:ext cx="315912" cy="31591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07" name="Text Box 36"/>
          <p:cNvSpPr txBox="1">
            <a:spLocks noChangeArrowheads="1"/>
          </p:cNvSpPr>
          <p:nvPr/>
        </p:nvSpPr>
        <p:spPr bwMode="auto">
          <a:xfrm>
            <a:off x="4454525" y="60801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54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70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08" name="Line 71"/>
          <p:cNvSpPr>
            <a:spLocks noChangeShapeType="1"/>
          </p:cNvSpPr>
          <p:nvPr/>
        </p:nvSpPr>
        <p:spPr bwMode="auto">
          <a:xfrm>
            <a:off x="6632575" y="24701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AutoShape 72"/>
          <p:cNvSpPr>
            <a:spLocks noChangeArrowheads="1"/>
          </p:cNvSpPr>
          <p:nvPr/>
        </p:nvSpPr>
        <p:spPr bwMode="auto">
          <a:xfrm>
            <a:off x="6283325" y="2130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10" name="Line 73"/>
          <p:cNvSpPr>
            <a:spLocks noChangeShapeType="1"/>
          </p:cNvSpPr>
          <p:nvPr/>
        </p:nvSpPr>
        <p:spPr bwMode="auto">
          <a:xfrm flipH="1">
            <a:off x="5978525" y="24907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Text Box 74"/>
          <p:cNvSpPr txBox="1">
            <a:spLocks noChangeArrowheads="1"/>
          </p:cNvSpPr>
          <p:nvPr/>
        </p:nvSpPr>
        <p:spPr bwMode="auto">
          <a:xfrm>
            <a:off x="6197600" y="2135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12" name="AutoShape 75"/>
          <p:cNvSpPr>
            <a:spLocks noChangeArrowheads="1"/>
          </p:cNvSpPr>
          <p:nvPr/>
        </p:nvSpPr>
        <p:spPr bwMode="auto">
          <a:xfrm>
            <a:off x="5759450" y="27908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13" name="Text Box 76"/>
          <p:cNvSpPr txBox="1">
            <a:spLocks noChangeArrowheads="1"/>
          </p:cNvSpPr>
          <p:nvPr/>
        </p:nvSpPr>
        <p:spPr bwMode="auto">
          <a:xfrm>
            <a:off x="5673725" y="27955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14" name="AutoShape 77"/>
          <p:cNvSpPr>
            <a:spLocks noChangeArrowheads="1"/>
          </p:cNvSpPr>
          <p:nvPr/>
        </p:nvSpPr>
        <p:spPr bwMode="auto">
          <a:xfrm>
            <a:off x="6524625" y="2790825"/>
            <a:ext cx="403225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15" name="Text Box 78"/>
          <p:cNvSpPr txBox="1">
            <a:spLocks noChangeArrowheads="1"/>
          </p:cNvSpPr>
          <p:nvPr/>
        </p:nvSpPr>
        <p:spPr bwMode="auto">
          <a:xfrm>
            <a:off x="6130925" y="27955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16" name="Line 79"/>
          <p:cNvSpPr>
            <a:spLocks noChangeShapeType="1"/>
          </p:cNvSpPr>
          <p:nvPr/>
        </p:nvSpPr>
        <p:spPr bwMode="auto">
          <a:xfrm>
            <a:off x="8482013" y="24733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AutoShape 80"/>
          <p:cNvSpPr>
            <a:spLocks noChangeArrowheads="1"/>
          </p:cNvSpPr>
          <p:nvPr/>
        </p:nvSpPr>
        <p:spPr bwMode="auto">
          <a:xfrm>
            <a:off x="8132763" y="21336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18" name="Line 81"/>
          <p:cNvSpPr>
            <a:spLocks noChangeShapeType="1"/>
          </p:cNvSpPr>
          <p:nvPr/>
        </p:nvSpPr>
        <p:spPr bwMode="auto">
          <a:xfrm flipH="1">
            <a:off x="7827963" y="2493963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9" name="Text Box 82"/>
          <p:cNvSpPr txBox="1">
            <a:spLocks noChangeArrowheads="1"/>
          </p:cNvSpPr>
          <p:nvPr/>
        </p:nvSpPr>
        <p:spPr bwMode="auto">
          <a:xfrm>
            <a:off x="8047038" y="21383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20" name="AutoShape 83"/>
          <p:cNvSpPr>
            <a:spLocks noChangeArrowheads="1"/>
          </p:cNvSpPr>
          <p:nvPr/>
        </p:nvSpPr>
        <p:spPr bwMode="auto">
          <a:xfrm>
            <a:off x="7608888" y="27940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21" name="Text Box 84"/>
          <p:cNvSpPr txBox="1">
            <a:spLocks noChangeArrowheads="1"/>
          </p:cNvSpPr>
          <p:nvPr/>
        </p:nvSpPr>
        <p:spPr bwMode="auto">
          <a:xfrm>
            <a:off x="7523163" y="27987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22" name="AutoShape 85"/>
          <p:cNvSpPr>
            <a:spLocks noChangeArrowheads="1"/>
          </p:cNvSpPr>
          <p:nvPr/>
        </p:nvSpPr>
        <p:spPr bwMode="auto">
          <a:xfrm>
            <a:off x="8231188" y="27940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23" name="Text Box 86"/>
          <p:cNvSpPr txBox="1">
            <a:spLocks noChangeArrowheads="1"/>
          </p:cNvSpPr>
          <p:nvPr/>
        </p:nvSpPr>
        <p:spPr bwMode="auto">
          <a:xfrm>
            <a:off x="7980363" y="27797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8724" name="AutoShape 87"/>
          <p:cNvSpPr>
            <a:spLocks noChangeArrowheads="1"/>
          </p:cNvSpPr>
          <p:nvPr/>
        </p:nvSpPr>
        <p:spPr bwMode="auto">
          <a:xfrm>
            <a:off x="7024688" y="238760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Recall: Balanced </a:t>
            </a:r>
            <a:r>
              <a:rPr lang="en-US" altLang="en-US" dirty="0"/>
              <a:t>Trees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A tree is </a:t>
            </a:r>
            <a:r>
              <a:rPr lang="en-US" altLang="en-US" i="1" dirty="0"/>
              <a:t>balanced</a:t>
            </a:r>
            <a:r>
              <a:rPr lang="en-US" altLang="en-US" dirty="0"/>
              <a:t> if, for </a:t>
            </a:r>
            <a:r>
              <a:rPr lang="en-US" altLang="en-US" i="1" dirty="0"/>
              <a:t>each</a:t>
            </a:r>
            <a:r>
              <a:rPr lang="en-US" altLang="en-US" dirty="0"/>
              <a:t> of its nodes, the node’s subtrees </a:t>
            </a:r>
            <a:br>
              <a:rPr lang="en-US" altLang="en-US" dirty="0"/>
            </a:br>
            <a:r>
              <a:rPr lang="en-US" altLang="en-US" dirty="0"/>
              <a:t>have the same height </a:t>
            </a:r>
            <a:r>
              <a:rPr lang="en-US" altLang="en-US" dirty="0">
                <a:solidFill>
                  <a:schemeClr val="tx1"/>
                </a:solidFill>
              </a:rPr>
              <a:t>or have heights that differ by 1.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example: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26: both subtrees have a height of 1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12: left subtree has height 0</a:t>
            </a:r>
          </a:p>
          <a:p>
            <a:pPr marL="1438275" lvl="3" indent="0"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</a:rPr>
              <a:t>  right subtree is empty (height = -1)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32: both subtrees have a height of 0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all leaf nodes: both subtrees are empty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For a balanced tree with </a:t>
            </a:r>
            <a:r>
              <a:rPr lang="en-US" altLang="en-US" i="1" dirty="0"/>
              <a:t>n</a:t>
            </a:r>
            <a:r>
              <a:rPr lang="en-US" altLang="en-US" dirty="0"/>
              <a:t> nodes, height </a:t>
            </a:r>
            <a:r>
              <a:rPr lang="en-US" altLang="en-US" dirty="0">
                <a:solidFill>
                  <a:schemeClr val="tx1"/>
                </a:solidFill>
              </a:rPr>
              <a:t>=</a:t>
            </a:r>
            <a:r>
              <a:rPr lang="en-US" altLang="en-US" dirty="0"/>
              <a:t>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sz="2000" baseline="-25000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803275" lvl="1" indent="-231775">
              <a:spcBef>
                <a:spcPts val="500"/>
              </a:spcBef>
            </a:pPr>
            <a:r>
              <a:rPr lang="en-US" altLang="en-US" dirty="0"/>
              <a:t>each time that you follow an edge down the longest path, </a:t>
            </a:r>
            <a:br>
              <a:rPr lang="en-US" altLang="en-US" dirty="0"/>
            </a:br>
            <a:r>
              <a:rPr lang="en-US" altLang="en-US" dirty="0"/>
              <a:t>you cut the problem size roughly in half!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Therefore, for a </a:t>
            </a:r>
            <a:r>
              <a:rPr lang="en-US" altLang="en-US" i="1" dirty="0"/>
              <a:t>balanced</a:t>
            </a:r>
            <a:r>
              <a:rPr lang="en-US" altLang="en-US" dirty="0"/>
              <a:t> binary search tree, the worst case</a:t>
            </a:r>
            <a:br>
              <a:rPr lang="en-US" altLang="en-US" dirty="0"/>
            </a:br>
            <a:r>
              <a:rPr lang="en-US" altLang="en-US" dirty="0"/>
              <a:t>for search / insert / delete is </a:t>
            </a:r>
            <a:r>
              <a:rPr lang="en-US" altLang="en-US" i="1" dirty="0"/>
              <a:t>O(h</a:t>
            </a:r>
            <a:r>
              <a:rPr lang="en-US" altLang="en-US" dirty="0"/>
              <a:t>) = </a:t>
            </a:r>
            <a:r>
              <a:rPr lang="en-US" altLang="en-US" i="1" dirty="0"/>
              <a:t>O</a:t>
            </a:r>
            <a:r>
              <a:rPr lang="en-US" altLang="en-US" dirty="0"/>
              <a:t>(log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858838" lvl="1" indent="-287338">
              <a:spcBef>
                <a:spcPts val="500"/>
              </a:spcBef>
            </a:pPr>
            <a:r>
              <a:rPr lang="en-US" altLang="en-US" dirty="0"/>
              <a:t>the "best" worst-case time complexity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324792" y="1712319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353367" y="168374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99342" y="2417169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940617" y="2388594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970905" y="2421932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8004242" y="2374307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558030" y="313471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866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361430" y="3149007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90005" y="3106144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81917" y="2096494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759767" y="2075857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97755" y="2783882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97942" y="2772769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99455" y="315694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828030" y="3114082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8069330" y="2799757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28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1: Insert 8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06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0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3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5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6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8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19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0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1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2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3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4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5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6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7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8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29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30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731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496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1: Insert 8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8: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25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0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4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6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7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8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39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0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2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3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4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5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6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7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8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49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50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51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52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53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54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755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67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1: Insert 8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8: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4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8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1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3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4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6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1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3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4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5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6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8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79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80" name="Line 37"/>
          <p:cNvSpPr>
            <a:spLocks noChangeShapeType="1"/>
          </p:cNvSpPr>
          <p:nvPr/>
        </p:nvSpPr>
        <p:spPr bwMode="auto">
          <a:xfrm flipH="1">
            <a:off x="3417888" y="1360488"/>
            <a:ext cx="344487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781" name="Line 38"/>
          <p:cNvSpPr>
            <a:spLocks noChangeShapeType="1"/>
          </p:cNvSpPr>
          <p:nvPr/>
        </p:nvSpPr>
        <p:spPr bwMode="auto">
          <a:xfrm flipH="1">
            <a:off x="2579688" y="2046288"/>
            <a:ext cx="249237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0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1: Insert 8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8: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/>
              <a:t>Add 8 to the leaf node, making it a 3-node: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73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78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2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3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4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5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6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7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8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0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1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2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3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4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5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6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7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8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799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0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1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2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3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4" name="Line 37"/>
          <p:cNvSpPr>
            <a:spLocks noChangeShapeType="1"/>
          </p:cNvSpPr>
          <p:nvPr/>
        </p:nvSpPr>
        <p:spPr bwMode="auto">
          <a:xfrm>
            <a:off x="4414838" y="418623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5" name="AutoShape 38"/>
          <p:cNvSpPr>
            <a:spLocks noChangeArrowheads="1"/>
          </p:cNvSpPr>
          <p:nvPr/>
        </p:nvSpPr>
        <p:spPr bwMode="auto">
          <a:xfrm>
            <a:off x="3997325" y="382905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6" name="Line 39"/>
          <p:cNvSpPr>
            <a:spLocks noChangeShapeType="1"/>
          </p:cNvSpPr>
          <p:nvPr/>
        </p:nvSpPr>
        <p:spPr bwMode="auto">
          <a:xfrm flipH="1">
            <a:off x="3248025" y="4176713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7" name="Text Box 40"/>
          <p:cNvSpPr txBox="1">
            <a:spLocks noChangeArrowheads="1"/>
          </p:cNvSpPr>
          <p:nvPr/>
        </p:nvSpPr>
        <p:spPr bwMode="auto">
          <a:xfrm>
            <a:off x="3746500" y="383381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8" name="Line 41"/>
          <p:cNvSpPr>
            <a:spLocks noChangeShapeType="1"/>
          </p:cNvSpPr>
          <p:nvPr/>
        </p:nvSpPr>
        <p:spPr bwMode="auto">
          <a:xfrm>
            <a:off x="4770438" y="416718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09" name="Line 42"/>
          <p:cNvSpPr>
            <a:spLocks noChangeShapeType="1"/>
          </p:cNvSpPr>
          <p:nvPr/>
        </p:nvSpPr>
        <p:spPr bwMode="auto">
          <a:xfrm>
            <a:off x="3279775" y="4827588"/>
            <a:ext cx="10795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0" name="AutoShape 43"/>
          <p:cNvSpPr>
            <a:spLocks noChangeArrowheads="1"/>
          </p:cNvSpPr>
          <p:nvPr/>
        </p:nvSpPr>
        <p:spPr bwMode="auto">
          <a:xfrm>
            <a:off x="2930525" y="44878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1" name="Line 44"/>
          <p:cNvSpPr>
            <a:spLocks noChangeShapeType="1"/>
          </p:cNvSpPr>
          <p:nvPr/>
        </p:nvSpPr>
        <p:spPr bwMode="auto">
          <a:xfrm flipH="1">
            <a:off x="2625725" y="484822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2" name="Text Box 45"/>
          <p:cNvSpPr txBox="1">
            <a:spLocks noChangeArrowheads="1"/>
          </p:cNvSpPr>
          <p:nvPr/>
        </p:nvSpPr>
        <p:spPr bwMode="auto">
          <a:xfrm>
            <a:off x="2844800" y="44926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3" name="Line 46"/>
          <p:cNvSpPr>
            <a:spLocks noChangeShapeType="1"/>
          </p:cNvSpPr>
          <p:nvPr/>
        </p:nvSpPr>
        <p:spPr bwMode="auto">
          <a:xfrm>
            <a:off x="4575175" y="482758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4" name="AutoShape 47"/>
          <p:cNvSpPr>
            <a:spLocks noChangeArrowheads="1"/>
          </p:cNvSpPr>
          <p:nvPr/>
        </p:nvSpPr>
        <p:spPr bwMode="auto">
          <a:xfrm>
            <a:off x="4225925" y="44878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5" name="Line 48"/>
          <p:cNvSpPr>
            <a:spLocks noChangeShapeType="1"/>
          </p:cNvSpPr>
          <p:nvPr/>
        </p:nvSpPr>
        <p:spPr bwMode="auto">
          <a:xfrm flipH="1">
            <a:off x="4149725" y="4848225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6" name="Text Box 49"/>
          <p:cNvSpPr txBox="1">
            <a:spLocks noChangeArrowheads="1"/>
          </p:cNvSpPr>
          <p:nvPr/>
        </p:nvSpPr>
        <p:spPr bwMode="auto">
          <a:xfrm>
            <a:off x="4154488" y="449262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7" name="AutoShape 50"/>
          <p:cNvSpPr>
            <a:spLocks noChangeArrowheads="1"/>
          </p:cNvSpPr>
          <p:nvPr/>
        </p:nvSpPr>
        <p:spPr bwMode="auto">
          <a:xfrm>
            <a:off x="3028950" y="51482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8" name="AutoShape 51"/>
          <p:cNvSpPr>
            <a:spLocks noChangeArrowheads="1"/>
          </p:cNvSpPr>
          <p:nvPr/>
        </p:nvSpPr>
        <p:spPr bwMode="auto">
          <a:xfrm>
            <a:off x="3975100" y="5153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19" name="Text Box 52"/>
          <p:cNvSpPr txBox="1">
            <a:spLocks noChangeArrowheads="1"/>
          </p:cNvSpPr>
          <p:nvPr/>
        </p:nvSpPr>
        <p:spPr bwMode="auto">
          <a:xfrm>
            <a:off x="3889375" y="51577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0" name="AutoShape 53"/>
          <p:cNvSpPr>
            <a:spLocks noChangeArrowheads="1"/>
          </p:cNvSpPr>
          <p:nvPr/>
        </p:nvSpPr>
        <p:spPr bwMode="auto">
          <a:xfrm>
            <a:off x="4470400" y="5153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1" name="Text Box 54"/>
          <p:cNvSpPr txBox="1">
            <a:spLocks noChangeArrowheads="1"/>
          </p:cNvSpPr>
          <p:nvPr/>
        </p:nvSpPr>
        <p:spPr bwMode="auto">
          <a:xfrm>
            <a:off x="4384675" y="51577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2" name="AutoShape 55"/>
          <p:cNvSpPr>
            <a:spLocks noChangeArrowheads="1"/>
          </p:cNvSpPr>
          <p:nvPr/>
        </p:nvSpPr>
        <p:spPr bwMode="auto">
          <a:xfrm>
            <a:off x="5489575" y="448945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3" name="Text Box 56"/>
          <p:cNvSpPr txBox="1">
            <a:spLocks noChangeArrowheads="1"/>
          </p:cNvSpPr>
          <p:nvPr/>
        </p:nvSpPr>
        <p:spPr bwMode="auto">
          <a:xfrm>
            <a:off x="5238750" y="449421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4" name="Line 57"/>
          <p:cNvSpPr>
            <a:spLocks noChangeShapeType="1"/>
          </p:cNvSpPr>
          <p:nvPr/>
        </p:nvSpPr>
        <p:spPr bwMode="auto">
          <a:xfrm flipH="1">
            <a:off x="5235575" y="4848225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5" name="AutoShape 58"/>
          <p:cNvSpPr>
            <a:spLocks noChangeArrowheads="1"/>
          </p:cNvSpPr>
          <p:nvPr/>
        </p:nvSpPr>
        <p:spPr bwMode="auto">
          <a:xfrm>
            <a:off x="5016500" y="51482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6" name="Text Box 59"/>
          <p:cNvSpPr txBox="1">
            <a:spLocks noChangeArrowheads="1"/>
          </p:cNvSpPr>
          <p:nvPr/>
        </p:nvSpPr>
        <p:spPr bwMode="auto">
          <a:xfrm>
            <a:off x="4930775" y="51530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7" name="AutoShape 60"/>
          <p:cNvSpPr>
            <a:spLocks noChangeArrowheads="1"/>
          </p:cNvSpPr>
          <p:nvPr/>
        </p:nvSpPr>
        <p:spPr bwMode="auto">
          <a:xfrm>
            <a:off x="5492750" y="51482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8" name="Line 61"/>
          <p:cNvSpPr>
            <a:spLocks noChangeShapeType="1"/>
          </p:cNvSpPr>
          <p:nvPr/>
        </p:nvSpPr>
        <p:spPr bwMode="auto">
          <a:xfrm>
            <a:off x="6213475" y="4846638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29" name="AutoShape 62"/>
          <p:cNvSpPr>
            <a:spLocks noChangeArrowheads="1"/>
          </p:cNvSpPr>
          <p:nvPr/>
        </p:nvSpPr>
        <p:spPr bwMode="auto">
          <a:xfrm>
            <a:off x="6362700" y="51482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30" name="Text Box 63"/>
          <p:cNvSpPr txBox="1">
            <a:spLocks noChangeArrowheads="1"/>
          </p:cNvSpPr>
          <p:nvPr/>
        </p:nvSpPr>
        <p:spPr bwMode="auto">
          <a:xfrm>
            <a:off x="6126163" y="51530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31" name="Line 64"/>
          <p:cNvSpPr>
            <a:spLocks noChangeShapeType="1"/>
          </p:cNvSpPr>
          <p:nvPr/>
        </p:nvSpPr>
        <p:spPr bwMode="auto">
          <a:xfrm>
            <a:off x="5883275" y="4840288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32" name="Text Box 65"/>
          <p:cNvSpPr txBox="1">
            <a:spLocks noChangeArrowheads="1"/>
          </p:cNvSpPr>
          <p:nvPr/>
        </p:nvSpPr>
        <p:spPr bwMode="auto">
          <a:xfrm>
            <a:off x="2778125" y="51530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33" name="Text Box 66"/>
          <p:cNvSpPr txBox="1">
            <a:spLocks noChangeArrowheads="1"/>
          </p:cNvSpPr>
          <p:nvPr/>
        </p:nvSpPr>
        <p:spPr bwMode="auto">
          <a:xfrm>
            <a:off x="5241925" y="51530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34" name="Line 67"/>
          <p:cNvSpPr>
            <a:spLocks noChangeShapeType="1"/>
          </p:cNvSpPr>
          <p:nvPr/>
        </p:nvSpPr>
        <p:spPr bwMode="auto">
          <a:xfrm flipH="1">
            <a:off x="3417888" y="1360488"/>
            <a:ext cx="344487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35" name="Line 68"/>
          <p:cNvSpPr>
            <a:spLocks noChangeShapeType="1"/>
          </p:cNvSpPr>
          <p:nvPr/>
        </p:nvSpPr>
        <p:spPr bwMode="auto">
          <a:xfrm flipH="1">
            <a:off x="2579688" y="2046288"/>
            <a:ext cx="249237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36" name="AutoShape 69"/>
          <p:cNvSpPr>
            <a:spLocks noChangeArrowheads="1"/>
          </p:cNvSpPr>
          <p:nvPr/>
        </p:nvSpPr>
        <p:spPr bwMode="auto">
          <a:xfrm>
            <a:off x="2120900" y="51482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837" name="Text Box 70"/>
          <p:cNvSpPr txBox="1">
            <a:spLocks noChangeArrowheads="1"/>
          </p:cNvSpPr>
          <p:nvPr/>
        </p:nvSpPr>
        <p:spPr bwMode="auto">
          <a:xfrm>
            <a:off x="1841500" y="51530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102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2: Insert 17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en-US"/>
              <a:t>	</a:t>
            </a:r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2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6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09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1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2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3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4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6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8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19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20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21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22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23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24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25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26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827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25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2: Insert 17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17: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en-US"/>
              <a:t>	</a:t>
            </a:r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21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26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0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1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3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5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6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8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0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2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3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5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6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7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8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49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50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851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605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2: Insert 17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17: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en-US"/>
              <a:t>	</a:t>
            </a: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0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4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7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8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59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0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1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2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3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4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5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7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8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69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70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71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72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74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75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76" name="Line 37"/>
          <p:cNvSpPr>
            <a:spLocks noChangeShapeType="1"/>
          </p:cNvSpPr>
          <p:nvPr/>
        </p:nvSpPr>
        <p:spPr bwMode="auto">
          <a:xfrm flipH="1">
            <a:off x="3417888" y="1360488"/>
            <a:ext cx="344487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77" name="Line 38"/>
          <p:cNvSpPr>
            <a:spLocks noChangeShapeType="1"/>
          </p:cNvSpPr>
          <p:nvPr/>
        </p:nvSpPr>
        <p:spPr bwMode="auto">
          <a:xfrm>
            <a:off x="3382963" y="2046288"/>
            <a:ext cx="952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004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1273175" y="52387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1022350" y="5559425"/>
            <a:ext cx="793750" cy="3603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277938" y="5372100"/>
            <a:ext cx="315912" cy="31591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968375" y="53403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71525" y="55641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2: Insert 17</a:t>
            </a: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17: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en-US"/>
              <a:t>	</a:t>
            </a:r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74" name="AutoShape 11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79" name="AutoShape 16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0" name="Line 17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2" name="Line 19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3" name="AutoShape 20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4" name="Line 21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6" name="AutoShape 23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8" name="AutoShape 25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89" name="AutoShape 26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1" name="AutoShape 28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3" name="AutoShape 30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5" name="Line 32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6" name="AutoShape 33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8" name="AutoShape 35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899" name="Line 36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0" name="AutoShape 37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1" name="Text Box 38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2" name="Line 39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3" name="Text Box 40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4" name="Text Box 41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5" name="Line 42"/>
          <p:cNvSpPr>
            <a:spLocks noChangeShapeType="1"/>
          </p:cNvSpPr>
          <p:nvPr/>
        </p:nvSpPr>
        <p:spPr bwMode="auto">
          <a:xfrm flipH="1">
            <a:off x="3417888" y="1360488"/>
            <a:ext cx="344487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6" name="Line 43"/>
          <p:cNvSpPr>
            <a:spLocks noChangeShapeType="1"/>
          </p:cNvSpPr>
          <p:nvPr/>
        </p:nvSpPr>
        <p:spPr bwMode="auto">
          <a:xfrm>
            <a:off x="3382963" y="2046288"/>
            <a:ext cx="952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7" name="Line 44"/>
          <p:cNvSpPr>
            <a:spLocks noChangeShapeType="1"/>
          </p:cNvSpPr>
          <p:nvPr/>
        </p:nvSpPr>
        <p:spPr bwMode="auto">
          <a:xfrm>
            <a:off x="2408238" y="459740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8" name="AutoShape 45"/>
          <p:cNvSpPr>
            <a:spLocks noChangeArrowheads="1"/>
          </p:cNvSpPr>
          <p:nvPr/>
        </p:nvSpPr>
        <p:spPr bwMode="auto">
          <a:xfrm>
            <a:off x="1990725" y="42402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09" name="Line 46"/>
          <p:cNvSpPr>
            <a:spLocks noChangeShapeType="1"/>
          </p:cNvSpPr>
          <p:nvPr/>
        </p:nvSpPr>
        <p:spPr bwMode="auto">
          <a:xfrm flipH="1">
            <a:off x="1241425" y="4587875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0" name="Text Box 47"/>
          <p:cNvSpPr txBox="1">
            <a:spLocks noChangeArrowheads="1"/>
          </p:cNvSpPr>
          <p:nvPr/>
        </p:nvSpPr>
        <p:spPr bwMode="auto">
          <a:xfrm>
            <a:off x="1739900" y="42449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1" name="Line 48"/>
          <p:cNvSpPr>
            <a:spLocks noChangeShapeType="1"/>
          </p:cNvSpPr>
          <p:nvPr/>
        </p:nvSpPr>
        <p:spPr bwMode="auto">
          <a:xfrm>
            <a:off x="2763838" y="457835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2" name="AutoShape 49"/>
          <p:cNvSpPr>
            <a:spLocks noChangeArrowheads="1"/>
          </p:cNvSpPr>
          <p:nvPr/>
        </p:nvSpPr>
        <p:spPr bwMode="auto">
          <a:xfrm>
            <a:off x="923925" y="4899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3" name="Line 50"/>
          <p:cNvSpPr>
            <a:spLocks noChangeShapeType="1"/>
          </p:cNvSpPr>
          <p:nvPr/>
        </p:nvSpPr>
        <p:spPr bwMode="auto">
          <a:xfrm flipH="1">
            <a:off x="619125" y="52593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4" name="Text Box 51"/>
          <p:cNvSpPr txBox="1">
            <a:spLocks noChangeArrowheads="1"/>
          </p:cNvSpPr>
          <p:nvPr/>
        </p:nvSpPr>
        <p:spPr bwMode="auto">
          <a:xfrm>
            <a:off x="838200" y="49037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5" name="Line 52"/>
          <p:cNvSpPr>
            <a:spLocks noChangeShapeType="1"/>
          </p:cNvSpPr>
          <p:nvPr/>
        </p:nvSpPr>
        <p:spPr bwMode="auto">
          <a:xfrm>
            <a:off x="2568575" y="523875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6" name="AutoShape 53"/>
          <p:cNvSpPr>
            <a:spLocks noChangeArrowheads="1"/>
          </p:cNvSpPr>
          <p:nvPr/>
        </p:nvSpPr>
        <p:spPr bwMode="auto">
          <a:xfrm>
            <a:off x="2219325" y="4899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7" name="Line 54"/>
          <p:cNvSpPr>
            <a:spLocks noChangeShapeType="1"/>
          </p:cNvSpPr>
          <p:nvPr/>
        </p:nvSpPr>
        <p:spPr bwMode="auto">
          <a:xfrm flipH="1">
            <a:off x="2143125" y="5259388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8" name="Text Box 55"/>
          <p:cNvSpPr txBox="1">
            <a:spLocks noChangeArrowheads="1"/>
          </p:cNvSpPr>
          <p:nvPr/>
        </p:nvSpPr>
        <p:spPr bwMode="auto">
          <a:xfrm>
            <a:off x="2147888" y="490378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19" name="AutoShape 56"/>
          <p:cNvSpPr>
            <a:spLocks noChangeArrowheads="1"/>
          </p:cNvSpPr>
          <p:nvPr/>
        </p:nvSpPr>
        <p:spPr bwMode="auto">
          <a:xfrm>
            <a:off x="400050" y="5559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20" name="Text Box 57"/>
          <p:cNvSpPr txBox="1">
            <a:spLocks noChangeArrowheads="1"/>
          </p:cNvSpPr>
          <p:nvPr/>
        </p:nvSpPr>
        <p:spPr bwMode="auto">
          <a:xfrm>
            <a:off x="314325" y="5564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21" name="AutoShape 58"/>
          <p:cNvSpPr>
            <a:spLocks noChangeArrowheads="1"/>
          </p:cNvSpPr>
          <p:nvPr/>
        </p:nvSpPr>
        <p:spPr bwMode="auto">
          <a:xfrm>
            <a:off x="1968500" y="55641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22" name="Text Box 59"/>
          <p:cNvSpPr txBox="1">
            <a:spLocks noChangeArrowheads="1"/>
          </p:cNvSpPr>
          <p:nvPr/>
        </p:nvSpPr>
        <p:spPr bwMode="auto">
          <a:xfrm>
            <a:off x="1882775" y="5568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23" name="AutoShape 60"/>
          <p:cNvSpPr>
            <a:spLocks noChangeArrowheads="1"/>
          </p:cNvSpPr>
          <p:nvPr/>
        </p:nvSpPr>
        <p:spPr bwMode="auto">
          <a:xfrm>
            <a:off x="2463800" y="55641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24" name="Text Box 61"/>
          <p:cNvSpPr txBox="1">
            <a:spLocks noChangeArrowheads="1"/>
          </p:cNvSpPr>
          <p:nvPr/>
        </p:nvSpPr>
        <p:spPr bwMode="auto">
          <a:xfrm>
            <a:off x="2378075" y="5568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925" name="Text Box 62"/>
          <p:cNvSpPr txBox="1">
            <a:spLocks noChangeArrowheads="1"/>
          </p:cNvSpPr>
          <p:nvPr/>
        </p:nvSpPr>
        <p:spPr bwMode="auto">
          <a:xfrm>
            <a:off x="3403600" y="4689475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11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1273175" y="52387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1022350" y="5559425"/>
            <a:ext cx="793750" cy="3603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277938" y="5372100"/>
            <a:ext cx="315912" cy="31591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68375" y="53403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71525" y="55641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2: Insert 17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17: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Split the leaf node, and send up the middle of 14, 17, 20</a:t>
            </a:r>
            <a:br>
              <a:rPr lang="en-US" altLang="en-US"/>
            </a:br>
            <a:r>
              <a:rPr lang="en-US" altLang="en-US"/>
              <a:t>and insert it the leaf node’s parent:    	</a:t>
            </a:r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898" name="AutoShape 11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3" name="AutoShape 16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5" name="Text Box 18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7" name="AutoShape 20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09" name="Text Box 22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0" name="AutoShape 23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1" name="Text Box 24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2" name="AutoShape 25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3" name="AutoShape 26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4" name="Text Box 27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5" name="AutoShape 28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6" name="Text Box 29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7" name="AutoShape 30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8" name="Text Box 31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19" name="Line 32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0" name="AutoShape 33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1" name="Text Box 34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2" name="AutoShape 35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4" name="AutoShape 37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5" name="Text Box 38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6" name="Line 39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7" name="Text Box 40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8" name="Text Box 41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29" name="Line 42"/>
          <p:cNvSpPr>
            <a:spLocks noChangeShapeType="1"/>
          </p:cNvSpPr>
          <p:nvPr/>
        </p:nvSpPr>
        <p:spPr bwMode="auto">
          <a:xfrm flipH="1">
            <a:off x="3417888" y="1360488"/>
            <a:ext cx="344487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0" name="Line 43"/>
          <p:cNvSpPr>
            <a:spLocks noChangeShapeType="1"/>
          </p:cNvSpPr>
          <p:nvPr/>
        </p:nvSpPr>
        <p:spPr bwMode="auto">
          <a:xfrm>
            <a:off x="3382963" y="2046288"/>
            <a:ext cx="952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1" name="Line 44"/>
          <p:cNvSpPr>
            <a:spLocks noChangeShapeType="1"/>
          </p:cNvSpPr>
          <p:nvPr/>
        </p:nvSpPr>
        <p:spPr bwMode="auto">
          <a:xfrm>
            <a:off x="2408238" y="459740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2" name="AutoShape 45"/>
          <p:cNvSpPr>
            <a:spLocks noChangeArrowheads="1"/>
          </p:cNvSpPr>
          <p:nvPr/>
        </p:nvSpPr>
        <p:spPr bwMode="auto">
          <a:xfrm>
            <a:off x="1990725" y="42402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3" name="Line 46"/>
          <p:cNvSpPr>
            <a:spLocks noChangeShapeType="1"/>
          </p:cNvSpPr>
          <p:nvPr/>
        </p:nvSpPr>
        <p:spPr bwMode="auto">
          <a:xfrm flipH="1">
            <a:off x="1241425" y="4587875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4" name="Text Box 47"/>
          <p:cNvSpPr txBox="1">
            <a:spLocks noChangeArrowheads="1"/>
          </p:cNvSpPr>
          <p:nvPr/>
        </p:nvSpPr>
        <p:spPr bwMode="auto">
          <a:xfrm>
            <a:off x="1739900" y="42449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5" name="Line 48"/>
          <p:cNvSpPr>
            <a:spLocks noChangeShapeType="1"/>
          </p:cNvSpPr>
          <p:nvPr/>
        </p:nvSpPr>
        <p:spPr bwMode="auto">
          <a:xfrm>
            <a:off x="2763838" y="457835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6" name="AutoShape 49"/>
          <p:cNvSpPr>
            <a:spLocks noChangeArrowheads="1"/>
          </p:cNvSpPr>
          <p:nvPr/>
        </p:nvSpPr>
        <p:spPr bwMode="auto">
          <a:xfrm>
            <a:off x="923925" y="4899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7" name="Line 50"/>
          <p:cNvSpPr>
            <a:spLocks noChangeShapeType="1"/>
          </p:cNvSpPr>
          <p:nvPr/>
        </p:nvSpPr>
        <p:spPr bwMode="auto">
          <a:xfrm flipH="1">
            <a:off x="619125" y="52593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8" name="Text Box 51"/>
          <p:cNvSpPr txBox="1">
            <a:spLocks noChangeArrowheads="1"/>
          </p:cNvSpPr>
          <p:nvPr/>
        </p:nvSpPr>
        <p:spPr bwMode="auto">
          <a:xfrm>
            <a:off x="838200" y="49037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39" name="Line 52"/>
          <p:cNvSpPr>
            <a:spLocks noChangeShapeType="1"/>
          </p:cNvSpPr>
          <p:nvPr/>
        </p:nvSpPr>
        <p:spPr bwMode="auto">
          <a:xfrm>
            <a:off x="2568575" y="523875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0" name="AutoShape 53"/>
          <p:cNvSpPr>
            <a:spLocks noChangeArrowheads="1"/>
          </p:cNvSpPr>
          <p:nvPr/>
        </p:nvSpPr>
        <p:spPr bwMode="auto">
          <a:xfrm>
            <a:off x="2219325" y="4899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1" name="Line 54"/>
          <p:cNvSpPr>
            <a:spLocks noChangeShapeType="1"/>
          </p:cNvSpPr>
          <p:nvPr/>
        </p:nvSpPr>
        <p:spPr bwMode="auto">
          <a:xfrm flipH="1">
            <a:off x="2143125" y="5259388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2" name="Text Box 55"/>
          <p:cNvSpPr txBox="1">
            <a:spLocks noChangeArrowheads="1"/>
          </p:cNvSpPr>
          <p:nvPr/>
        </p:nvSpPr>
        <p:spPr bwMode="auto">
          <a:xfrm>
            <a:off x="2147888" y="490378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3" name="AutoShape 56"/>
          <p:cNvSpPr>
            <a:spLocks noChangeArrowheads="1"/>
          </p:cNvSpPr>
          <p:nvPr/>
        </p:nvSpPr>
        <p:spPr bwMode="auto">
          <a:xfrm>
            <a:off x="400050" y="5559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4" name="Text Box 57"/>
          <p:cNvSpPr txBox="1">
            <a:spLocks noChangeArrowheads="1"/>
          </p:cNvSpPr>
          <p:nvPr/>
        </p:nvSpPr>
        <p:spPr bwMode="auto">
          <a:xfrm>
            <a:off x="314325" y="5564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5" name="AutoShape 58"/>
          <p:cNvSpPr>
            <a:spLocks noChangeArrowheads="1"/>
          </p:cNvSpPr>
          <p:nvPr/>
        </p:nvSpPr>
        <p:spPr bwMode="auto">
          <a:xfrm>
            <a:off x="1968500" y="55641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6" name="Text Box 59"/>
          <p:cNvSpPr txBox="1">
            <a:spLocks noChangeArrowheads="1"/>
          </p:cNvSpPr>
          <p:nvPr/>
        </p:nvSpPr>
        <p:spPr bwMode="auto">
          <a:xfrm>
            <a:off x="1882775" y="5568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7" name="AutoShape 60"/>
          <p:cNvSpPr>
            <a:spLocks noChangeArrowheads="1"/>
          </p:cNvSpPr>
          <p:nvPr/>
        </p:nvSpPr>
        <p:spPr bwMode="auto">
          <a:xfrm>
            <a:off x="2463800" y="55641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8" name="Text Box 61"/>
          <p:cNvSpPr txBox="1">
            <a:spLocks noChangeArrowheads="1"/>
          </p:cNvSpPr>
          <p:nvPr/>
        </p:nvSpPr>
        <p:spPr bwMode="auto">
          <a:xfrm>
            <a:off x="2378075" y="5568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949" name="Text Box 62"/>
          <p:cNvSpPr txBox="1">
            <a:spLocks noChangeArrowheads="1"/>
          </p:cNvSpPr>
          <p:nvPr/>
        </p:nvSpPr>
        <p:spPr bwMode="auto">
          <a:xfrm>
            <a:off x="3403600" y="4689475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9479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1273175" y="52387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1022350" y="5559425"/>
            <a:ext cx="793750" cy="3603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277938" y="5372100"/>
            <a:ext cx="315912" cy="3159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968375" y="53403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71525" y="55641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2: Insert 17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17: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Split the leaf node, and send up the middle of 14, 17, 20</a:t>
            </a:r>
            <a:br>
              <a:rPr lang="en-US" altLang="en-US"/>
            </a:br>
            <a:r>
              <a:rPr lang="en-US" altLang="en-US"/>
              <a:t>and insert it the leaf node’s parent:    	</a:t>
            </a: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22" name="AutoShape 11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26" name="Line 15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27" name="AutoShape 16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28" name="Line 17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29" name="Text Box 18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0" name="Line 19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1" name="AutoShape 20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2" name="Line 21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4" name="AutoShape 23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5" name="Text Box 24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6" name="AutoShape 25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7" name="AutoShape 26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8" name="Text Box 27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39" name="AutoShape 28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0" name="Text Box 29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1" name="AutoShape 30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2" name="Text Box 31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3" name="Line 32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4" name="AutoShape 33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5" name="Text Box 34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6" name="AutoShape 35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7" name="Line 36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8" name="AutoShape 37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49" name="Text Box 38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0" name="Line 39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1" name="Text Box 40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2" name="Text Box 41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3" name="Line 42"/>
          <p:cNvSpPr>
            <a:spLocks noChangeShapeType="1"/>
          </p:cNvSpPr>
          <p:nvPr/>
        </p:nvSpPr>
        <p:spPr bwMode="auto">
          <a:xfrm flipH="1">
            <a:off x="3417888" y="1360488"/>
            <a:ext cx="344487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4" name="Line 43"/>
          <p:cNvSpPr>
            <a:spLocks noChangeShapeType="1"/>
          </p:cNvSpPr>
          <p:nvPr/>
        </p:nvSpPr>
        <p:spPr bwMode="auto">
          <a:xfrm>
            <a:off x="3382963" y="2046288"/>
            <a:ext cx="952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5" name="Line 44"/>
          <p:cNvSpPr>
            <a:spLocks noChangeShapeType="1"/>
          </p:cNvSpPr>
          <p:nvPr/>
        </p:nvSpPr>
        <p:spPr bwMode="auto">
          <a:xfrm>
            <a:off x="2408238" y="459740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6" name="AutoShape 45"/>
          <p:cNvSpPr>
            <a:spLocks noChangeArrowheads="1"/>
          </p:cNvSpPr>
          <p:nvPr/>
        </p:nvSpPr>
        <p:spPr bwMode="auto">
          <a:xfrm>
            <a:off x="1990725" y="42402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7" name="Line 46"/>
          <p:cNvSpPr>
            <a:spLocks noChangeShapeType="1"/>
          </p:cNvSpPr>
          <p:nvPr/>
        </p:nvSpPr>
        <p:spPr bwMode="auto">
          <a:xfrm flipH="1">
            <a:off x="1241425" y="4587875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8" name="Text Box 47"/>
          <p:cNvSpPr txBox="1">
            <a:spLocks noChangeArrowheads="1"/>
          </p:cNvSpPr>
          <p:nvPr/>
        </p:nvSpPr>
        <p:spPr bwMode="auto">
          <a:xfrm>
            <a:off x="1739900" y="42449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59" name="Line 48"/>
          <p:cNvSpPr>
            <a:spLocks noChangeShapeType="1"/>
          </p:cNvSpPr>
          <p:nvPr/>
        </p:nvSpPr>
        <p:spPr bwMode="auto">
          <a:xfrm>
            <a:off x="2763838" y="457835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0" name="AutoShape 49"/>
          <p:cNvSpPr>
            <a:spLocks noChangeArrowheads="1"/>
          </p:cNvSpPr>
          <p:nvPr/>
        </p:nvSpPr>
        <p:spPr bwMode="auto">
          <a:xfrm>
            <a:off x="923925" y="4899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1" name="Line 50"/>
          <p:cNvSpPr>
            <a:spLocks noChangeShapeType="1"/>
          </p:cNvSpPr>
          <p:nvPr/>
        </p:nvSpPr>
        <p:spPr bwMode="auto">
          <a:xfrm flipH="1">
            <a:off x="619125" y="52593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838200" y="49037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3" name="Line 52"/>
          <p:cNvSpPr>
            <a:spLocks noChangeShapeType="1"/>
          </p:cNvSpPr>
          <p:nvPr/>
        </p:nvSpPr>
        <p:spPr bwMode="auto">
          <a:xfrm>
            <a:off x="2568575" y="523875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4" name="AutoShape 53"/>
          <p:cNvSpPr>
            <a:spLocks noChangeArrowheads="1"/>
          </p:cNvSpPr>
          <p:nvPr/>
        </p:nvSpPr>
        <p:spPr bwMode="auto">
          <a:xfrm>
            <a:off x="2219325" y="4899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5" name="Line 54"/>
          <p:cNvSpPr>
            <a:spLocks noChangeShapeType="1"/>
          </p:cNvSpPr>
          <p:nvPr/>
        </p:nvSpPr>
        <p:spPr bwMode="auto">
          <a:xfrm flipH="1">
            <a:off x="2143125" y="5259388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2147888" y="490378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7" name="AutoShape 56"/>
          <p:cNvSpPr>
            <a:spLocks noChangeArrowheads="1"/>
          </p:cNvSpPr>
          <p:nvPr/>
        </p:nvSpPr>
        <p:spPr bwMode="auto">
          <a:xfrm>
            <a:off x="400050" y="5559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8" name="Text Box 57"/>
          <p:cNvSpPr txBox="1">
            <a:spLocks noChangeArrowheads="1"/>
          </p:cNvSpPr>
          <p:nvPr/>
        </p:nvSpPr>
        <p:spPr bwMode="auto">
          <a:xfrm>
            <a:off x="314325" y="5564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69" name="AutoShape 58"/>
          <p:cNvSpPr>
            <a:spLocks noChangeArrowheads="1"/>
          </p:cNvSpPr>
          <p:nvPr/>
        </p:nvSpPr>
        <p:spPr bwMode="auto">
          <a:xfrm>
            <a:off x="1968500" y="55641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70" name="Text Box 59"/>
          <p:cNvSpPr txBox="1">
            <a:spLocks noChangeArrowheads="1"/>
          </p:cNvSpPr>
          <p:nvPr/>
        </p:nvSpPr>
        <p:spPr bwMode="auto">
          <a:xfrm>
            <a:off x="1882775" y="5568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71" name="AutoShape 60"/>
          <p:cNvSpPr>
            <a:spLocks noChangeArrowheads="1"/>
          </p:cNvSpPr>
          <p:nvPr/>
        </p:nvSpPr>
        <p:spPr bwMode="auto">
          <a:xfrm>
            <a:off x="2463800" y="55641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72" name="Text Box 61"/>
          <p:cNvSpPr txBox="1">
            <a:spLocks noChangeArrowheads="1"/>
          </p:cNvSpPr>
          <p:nvPr/>
        </p:nvSpPr>
        <p:spPr bwMode="auto">
          <a:xfrm>
            <a:off x="2378075" y="5568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973" name="Text Box 62"/>
          <p:cNvSpPr txBox="1">
            <a:spLocks noChangeArrowheads="1"/>
          </p:cNvSpPr>
          <p:nvPr/>
        </p:nvSpPr>
        <p:spPr bwMode="auto">
          <a:xfrm>
            <a:off x="3403600" y="4689475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38974" name="Line 63"/>
          <p:cNvSpPr>
            <a:spLocks noChangeShapeType="1"/>
          </p:cNvSpPr>
          <p:nvPr/>
        </p:nvSpPr>
        <p:spPr bwMode="auto">
          <a:xfrm flipH="1" flipV="1">
            <a:off x="1257300" y="5021263"/>
            <a:ext cx="14605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42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 dirty="0"/>
              <a:t>Extreme case: the tree is equivalent to a linked list</a:t>
            </a:r>
          </a:p>
          <a:p>
            <a:pPr lvl="1">
              <a:spcBef>
                <a:spcPts val="500"/>
              </a:spcBef>
              <a:buFontTx/>
              <a:buChar char="•"/>
            </a:pPr>
            <a:r>
              <a:rPr lang="en-US" altLang="en-US" dirty="0"/>
              <a:t>height =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dirty="0">
                <a:solidFill>
                  <a:schemeClr val="tx1"/>
                </a:solidFill>
              </a:rPr>
              <a:t> 1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Therefore, for a unbalanced </a:t>
            </a:r>
            <a:br>
              <a:rPr lang="en-US" altLang="en-US" dirty="0"/>
            </a:br>
            <a:r>
              <a:rPr lang="en-US" altLang="en-US" dirty="0"/>
              <a:t>binary search tree, the worst case</a:t>
            </a:r>
            <a:br>
              <a:rPr lang="en-US" altLang="en-US" dirty="0"/>
            </a:br>
            <a:r>
              <a:rPr lang="en-US" altLang="en-US" dirty="0"/>
              <a:t>for search / insert / delete is </a:t>
            </a:r>
            <a:r>
              <a:rPr lang="en-US" altLang="en-US" i="1" dirty="0"/>
              <a:t>O(h</a:t>
            </a:r>
            <a:r>
              <a:rPr lang="en-US" altLang="en-US" dirty="0"/>
              <a:t>) =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858838" lvl="1" indent="-287338">
              <a:spcBef>
                <a:spcPts val="500"/>
              </a:spcBef>
            </a:pPr>
            <a:r>
              <a:rPr lang="en-US" altLang="en-US" dirty="0"/>
              <a:t>the "worst" worst-case time complexity</a:t>
            </a:r>
          </a:p>
          <a:p>
            <a:pPr lvl="1">
              <a:spcBef>
                <a:spcPts val="500"/>
              </a:spcBef>
              <a:buFontTx/>
              <a:buChar char="•"/>
            </a:pPr>
            <a:endParaRPr lang="en-US" altLang="en-US" sz="1000" dirty="0"/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5964948" y="147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5993523" y="14414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6453898" y="2108200"/>
            <a:ext cx="554038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6487236" y="20605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6399923" y="1833563"/>
            <a:ext cx="204788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6852361" y="2486025"/>
            <a:ext cx="23336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Recall: What If the Tree Isn't Balanced?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892048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1" name="Oval 11"/>
          <p:cNvSpPr>
            <a:spLocks noChangeArrowheads="1"/>
          </p:cNvSpPr>
          <p:nvPr/>
        </p:nvSpPr>
        <p:spPr bwMode="auto">
          <a:xfrm>
            <a:off x="6920623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7380998" y="33639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3" name="Oval 13"/>
          <p:cNvSpPr>
            <a:spLocks noChangeArrowheads="1"/>
          </p:cNvSpPr>
          <p:nvPr/>
        </p:nvSpPr>
        <p:spPr bwMode="auto">
          <a:xfrm>
            <a:off x="7414336" y="33162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7814386" y="40767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7842961" y="40338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6" name="Line 16"/>
          <p:cNvSpPr>
            <a:spLocks noChangeShapeType="1"/>
          </p:cNvSpPr>
          <p:nvPr/>
        </p:nvSpPr>
        <p:spPr bwMode="auto">
          <a:xfrm>
            <a:off x="7327023" y="3089275"/>
            <a:ext cx="204788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>
            <a:off x="7779461" y="3741738"/>
            <a:ext cx="233362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8214436" y="47910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25299" name="Oval 19"/>
          <p:cNvSpPr>
            <a:spLocks noChangeArrowheads="1"/>
          </p:cNvSpPr>
          <p:nvPr/>
        </p:nvSpPr>
        <p:spPr bwMode="auto">
          <a:xfrm>
            <a:off x="8243011" y="474821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00" name="Line 20"/>
          <p:cNvSpPr>
            <a:spLocks noChangeShapeType="1"/>
          </p:cNvSpPr>
          <p:nvPr/>
        </p:nvSpPr>
        <p:spPr bwMode="auto">
          <a:xfrm>
            <a:off x="8192211" y="4456113"/>
            <a:ext cx="206375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32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1273175" y="523875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1022350" y="5559425"/>
            <a:ext cx="793750" cy="3603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1277938" y="5372100"/>
            <a:ext cx="315912" cy="3159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68375" y="53403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71525" y="55641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2: Insert 17</a:t>
            </a: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17: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Split the leaf node, and send up the middle of 14, 17, 20</a:t>
            </a:r>
            <a:br>
              <a:rPr lang="en-US" altLang="en-US"/>
            </a:br>
            <a:r>
              <a:rPr lang="en-US" altLang="en-US"/>
              <a:t>and insert it the leaf node’s parent:    	</a:t>
            </a:r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46" name="AutoShape 11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1" name="AutoShape 16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5" name="AutoShape 20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6" name="Line 21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7" name="Text Box 22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8" name="AutoShape 23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59" name="Text Box 24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0" name="AutoShape 25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1" name="AutoShape 26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3" name="AutoShape 28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4" name="Text Box 29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5" name="AutoShape 30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6" name="Text Box 31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7" name="Line 32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8" name="AutoShape 33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69" name="Text Box 34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0" name="AutoShape 35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1" name="Line 36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2" name="AutoShape 37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3" name="Text Box 38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4" name="Line 39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5" name="Text Box 40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6" name="Text Box 41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7" name="Line 42"/>
          <p:cNvSpPr>
            <a:spLocks noChangeShapeType="1"/>
          </p:cNvSpPr>
          <p:nvPr/>
        </p:nvSpPr>
        <p:spPr bwMode="auto">
          <a:xfrm flipH="1">
            <a:off x="3417888" y="1360488"/>
            <a:ext cx="344487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8" name="Line 43"/>
          <p:cNvSpPr>
            <a:spLocks noChangeShapeType="1"/>
          </p:cNvSpPr>
          <p:nvPr/>
        </p:nvSpPr>
        <p:spPr bwMode="auto">
          <a:xfrm>
            <a:off x="3382963" y="2046288"/>
            <a:ext cx="952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79" name="Line 44"/>
          <p:cNvSpPr>
            <a:spLocks noChangeShapeType="1"/>
          </p:cNvSpPr>
          <p:nvPr/>
        </p:nvSpPr>
        <p:spPr bwMode="auto">
          <a:xfrm>
            <a:off x="2408238" y="459740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0" name="AutoShape 45"/>
          <p:cNvSpPr>
            <a:spLocks noChangeArrowheads="1"/>
          </p:cNvSpPr>
          <p:nvPr/>
        </p:nvSpPr>
        <p:spPr bwMode="auto">
          <a:xfrm>
            <a:off x="1990725" y="424021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1" name="Line 46"/>
          <p:cNvSpPr>
            <a:spLocks noChangeShapeType="1"/>
          </p:cNvSpPr>
          <p:nvPr/>
        </p:nvSpPr>
        <p:spPr bwMode="auto">
          <a:xfrm flipH="1">
            <a:off x="1241425" y="4587875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2" name="Text Box 47"/>
          <p:cNvSpPr txBox="1">
            <a:spLocks noChangeArrowheads="1"/>
          </p:cNvSpPr>
          <p:nvPr/>
        </p:nvSpPr>
        <p:spPr bwMode="auto">
          <a:xfrm>
            <a:off x="1739900" y="424497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3" name="Line 48"/>
          <p:cNvSpPr>
            <a:spLocks noChangeShapeType="1"/>
          </p:cNvSpPr>
          <p:nvPr/>
        </p:nvSpPr>
        <p:spPr bwMode="auto">
          <a:xfrm>
            <a:off x="2763838" y="457835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4" name="AutoShape 49"/>
          <p:cNvSpPr>
            <a:spLocks noChangeArrowheads="1"/>
          </p:cNvSpPr>
          <p:nvPr/>
        </p:nvSpPr>
        <p:spPr bwMode="auto">
          <a:xfrm>
            <a:off x="923925" y="4899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5" name="Line 50"/>
          <p:cNvSpPr>
            <a:spLocks noChangeShapeType="1"/>
          </p:cNvSpPr>
          <p:nvPr/>
        </p:nvSpPr>
        <p:spPr bwMode="auto">
          <a:xfrm flipH="1">
            <a:off x="619125" y="525938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6" name="Text Box 51"/>
          <p:cNvSpPr txBox="1">
            <a:spLocks noChangeArrowheads="1"/>
          </p:cNvSpPr>
          <p:nvPr/>
        </p:nvSpPr>
        <p:spPr bwMode="auto">
          <a:xfrm>
            <a:off x="838200" y="49037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7" name="Line 52"/>
          <p:cNvSpPr>
            <a:spLocks noChangeShapeType="1"/>
          </p:cNvSpPr>
          <p:nvPr/>
        </p:nvSpPr>
        <p:spPr bwMode="auto">
          <a:xfrm>
            <a:off x="2568575" y="523875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8" name="AutoShape 53"/>
          <p:cNvSpPr>
            <a:spLocks noChangeArrowheads="1"/>
          </p:cNvSpPr>
          <p:nvPr/>
        </p:nvSpPr>
        <p:spPr bwMode="auto">
          <a:xfrm>
            <a:off x="2219325" y="48990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89" name="Line 54"/>
          <p:cNvSpPr>
            <a:spLocks noChangeShapeType="1"/>
          </p:cNvSpPr>
          <p:nvPr/>
        </p:nvSpPr>
        <p:spPr bwMode="auto">
          <a:xfrm flipH="1">
            <a:off x="2143125" y="5259388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90" name="Text Box 55"/>
          <p:cNvSpPr txBox="1">
            <a:spLocks noChangeArrowheads="1"/>
          </p:cNvSpPr>
          <p:nvPr/>
        </p:nvSpPr>
        <p:spPr bwMode="auto">
          <a:xfrm>
            <a:off x="2147888" y="490378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91" name="AutoShape 56"/>
          <p:cNvSpPr>
            <a:spLocks noChangeArrowheads="1"/>
          </p:cNvSpPr>
          <p:nvPr/>
        </p:nvSpPr>
        <p:spPr bwMode="auto">
          <a:xfrm>
            <a:off x="400050" y="555942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92" name="Text Box 57"/>
          <p:cNvSpPr txBox="1">
            <a:spLocks noChangeArrowheads="1"/>
          </p:cNvSpPr>
          <p:nvPr/>
        </p:nvSpPr>
        <p:spPr bwMode="auto">
          <a:xfrm>
            <a:off x="314325" y="556418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93" name="AutoShape 58"/>
          <p:cNvSpPr>
            <a:spLocks noChangeArrowheads="1"/>
          </p:cNvSpPr>
          <p:nvPr/>
        </p:nvSpPr>
        <p:spPr bwMode="auto">
          <a:xfrm>
            <a:off x="1968500" y="55641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94" name="Text Box 59"/>
          <p:cNvSpPr txBox="1">
            <a:spLocks noChangeArrowheads="1"/>
          </p:cNvSpPr>
          <p:nvPr/>
        </p:nvSpPr>
        <p:spPr bwMode="auto">
          <a:xfrm>
            <a:off x="1882775" y="5568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95" name="AutoShape 60"/>
          <p:cNvSpPr>
            <a:spLocks noChangeArrowheads="1"/>
          </p:cNvSpPr>
          <p:nvPr/>
        </p:nvSpPr>
        <p:spPr bwMode="auto">
          <a:xfrm>
            <a:off x="2463800" y="55641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96" name="Text Box 61"/>
          <p:cNvSpPr txBox="1">
            <a:spLocks noChangeArrowheads="1"/>
          </p:cNvSpPr>
          <p:nvPr/>
        </p:nvSpPr>
        <p:spPr bwMode="auto">
          <a:xfrm>
            <a:off x="2378075" y="5568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97" name="Text Box 62"/>
          <p:cNvSpPr txBox="1">
            <a:spLocks noChangeArrowheads="1"/>
          </p:cNvSpPr>
          <p:nvPr/>
        </p:nvSpPr>
        <p:spPr bwMode="auto">
          <a:xfrm>
            <a:off x="3403600" y="4689475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39998" name="Line 63"/>
          <p:cNvSpPr>
            <a:spLocks noChangeShapeType="1"/>
          </p:cNvSpPr>
          <p:nvPr/>
        </p:nvSpPr>
        <p:spPr bwMode="auto">
          <a:xfrm>
            <a:off x="7283450" y="459263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999" name="AutoShape 64"/>
          <p:cNvSpPr>
            <a:spLocks noChangeArrowheads="1"/>
          </p:cNvSpPr>
          <p:nvPr/>
        </p:nvSpPr>
        <p:spPr bwMode="auto">
          <a:xfrm>
            <a:off x="6865938" y="423545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0" name="Line 65"/>
          <p:cNvSpPr>
            <a:spLocks noChangeShapeType="1"/>
          </p:cNvSpPr>
          <p:nvPr/>
        </p:nvSpPr>
        <p:spPr bwMode="auto">
          <a:xfrm flipH="1">
            <a:off x="6116638" y="4583113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1" name="Text Box 66"/>
          <p:cNvSpPr txBox="1">
            <a:spLocks noChangeArrowheads="1"/>
          </p:cNvSpPr>
          <p:nvPr/>
        </p:nvSpPr>
        <p:spPr bwMode="auto">
          <a:xfrm>
            <a:off x="6615113" y="4240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2" name="Line 67"/>
          <p:cNvSpPr>
            <a:spLocks noChangeShapeType="1"/>
          </p:cNvSpPr>
          <p:nvPr/>
        </p:nvSpPr>
        <p:spPr bwMode="auto">
          <a:xfrm>
            <a:off x="7639050" y="457358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3" name="Line 68"/>
          <p:cNvSpPr>
            <a:spLocks noChangeShapeType="1"/>
          </p:cNvSpPr>
          <p:nvPr/>
        </p:nvSpPr>
        <p:spPr bwMode="auto">
          <a:xfrm flipH="1">
            <a:off x="5494338" y="5240338"/>
            <a:ext cx="250825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4" name="Line 69"/>
          <p:cNvSpPr>
            <a:spLocks noChangeShapeType="1"/>
          </p:cNvSpPr>
          <p:nvPr/>
        </p:nvSpPr>
        <p:spPr bwMode="auto">
          <a:xfrm>
            <a:off x="7443788" y="523398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5" name="AutoShape 70"/>
          <p:cNvSpPr>
            <a:spLocks noChangeArrowheads="1"/>
          </p:cNvSpPr>
          <p:nvPr/>
        </p:nvSpPr>
        <p:spPr bwMode="auto">
          <a:xfrm>
            <a:off x="7094538" y="489426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6" name="Line 71"/>
          <p:cNvSpPr>
            <a:spLocks noChangeShapeType="1"/>
          </p:cNvSpPr>
          <p:nvPr/>
        </p:nvSpPr>
        <p:spPr bwMode="auto">
          <a:xfrm flipH="1">
            <a:off x="7018338" y="5254625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7" name="Text Box 72"/>
          <p:cNvSpPr txBox="1">
            <a:spLocks noChangeArrowheads="1"/>
          </p:cNvSpPr>
          <p:nvPr/>
        </p:nvSpPr>
        <p:spPr bwMode="auto">
          <a:xfrm>
            <a:off x="7023100" y="48990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8" name="AutoShape 73"/>
          <p:cNvSpPr>
            <a:spLocks noChangeArrowheads="1"/>
          </p:cNvSpPr>
          <p:nvPr/>
        </p:nvSpPr>
        <p:spPr bwMode="auto">
          <a:xfrm>
            <a:off x="5275263" y="555466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09" name="Text Box 74"/>
          <p:cNvSpPr txBox="1">
            <a:spLocks noChangeArrowheads="1"/>
          </p:cNvSpPr>
          <p:nvPr/>
        </p:nvSpPr>
        <p:spPr bwMode="auto">
          <a:xfrm>
            <a:off x="5189538" y="555942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10" name="AutoShape 75"/>
          <p:cNvSpPr>
            <a:spLocks noChangeArrowheads="1"/>
          </p:cNvSpPr>
          <p:nvPr/>
        </p:nvSpPr>
        <p:spPr bwMode="auto">
          <a:xfrm>
            <a:off x="6843713" y="555942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11" name="Text Box 76"/>
          <p:cNvSpPr txBox="1">
            <a:spLocks noChangeArrowheads="1"/>
          </p:cNvSpPr>
          <p:nvPr/>
        </p:nvSpPr>
        <p:spPr bwMode="auto">
          <a:xfrm>
            <a:off x="6757988" y="556418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12" name="AutoShape 77"/>
          <p:cNvSpPr>
            <a:spLocks noChangeArrowheads="1"/>
          </p:cNvSpPr>
          <p:nvPr/>
        </p:nvSpPr>
        <p:spPr bwMode="auto">
          <a:xfrm>
            <a:off x="7339013" y="555942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13" name="Text Box 78"/>
          <p:cNvSpPr txBox="1">
            <a:spLocks noChangeArrowheads="1"/>
          </p:cNvSpPr>
          <p:nvPr/>
        </p:nvSpPr>
        <p:spPr bwMode="auto">
          <a:xfrm>
            <a:off x="7253288" y="556418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14" name="Text Box 79"/>
          <p:cNvSpPr txBox="1">
            <a:spLocks noChangeArrowheads="1"/>
          </p:cNvSpPr>
          <p:nvPr/>
        </p:nvSpPr>
        <p:spPr bwMode="auto">
          <a:xfrm>
            <a:off x="8278813" y="4684713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40015" name="Line 80"/>
          <p:cNvSpPr>
            <a:spLocks noChangeShapeType="1"/>
          </p:cNvSpPr>
          <p:nvPr/>
        </p:nvSpPr>
        <p:spPr bwMode="auto">
          <a:xfrm flipH="1" flipV="1">
            <a:off x="1257300" y="5021263"/>
            <a:ext cx="14605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16" name="AutoShape 81"/>
          <p:cNvSpPr>
            <a:spLocks noChangeArrowheads="1"/>
          </p:cNvSpPr>
          <p:nvPr/>
        </p:nvSpPr>
        <p:spPr bwMode="auto">
          <a:xfrm>
            <a:off x="5654675" y="48799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17" name="Text Box 82"/>
          <p:cNvSpPr txBox="1">
            <a:spLocks noChangeArrowheads="1"/>
          </p:cNvSpPr>
          <p:nvPr/>
        </p:nvSpPr>
        <p:spPr bwMode="auto">
          <a:xfrm>
            <a:off x="5403850" y="48847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18" name="Line 83"/>
          <p:cNvSpPr>
            <a:spLocks noChangeShapeType="1"/>
          </p:cNvSpPr>
          <p:nvPr/>
        </p:nvSpPr>
        <p:spPr bwMode="auto">
          <a:xfrm>
            <a:off x="6421438" y="523875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19" name="Line 84"/>
          <p:cNvSpPr>
            <a:spLocks noChangeShapeType="1"/>
          </p:cNvSpPr>
          <p:nvPr/>
        </p:nvSpPr>
        <p:spPr bwMode="auto">
          <a:xfrm flipH="1">
            <a:off x="6015038" y="5232400"/>
            <a:ext cx="6350" cy="338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20" name="AutoShape 85"/>
          <p:cNvSpPr>
            <a:spLocks noChangeArrowheads="1"/>
          </p:cNvSpPr>
          <p:nvPr/>
        </p:nvSpPr>
        <p:spPr bwMode="auto">
          <a:xfrm>
            <a:off x="5821363" y="556418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21" name="Text Box 86"/>
          <p:cNvSpPr txBox="1">
            <a:spLocks noChangeArrowheads="1"/>
          </p:cNvSpPr>
          <p:nvPr/>
        </p:nvSpPr>
        <p:spPr bwMode="auto">
          <a:xfrm>
            <a:off x="5735638" y="556895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22" name="AutoShape 87"/>
          <p:cNvSpPr>
            <a:spLocks noChangeArrowheads="1"/>
          </p:cNvSpPr>
          <p:nvPr/>
        </p:nvSpPr>
        <p:spPr bwMode="auto">
          <a:xfrm>
            <a:off x="6316663" y="556418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23" name="Text Box 88"/>
          <p:cNvSpPr txBox="1">
            <a:spLocks noChangeArrowheads="1"/>
          </p:cNvSpPr>
          <p:nvPr/>
        </p:nvSpPr>
        <p:spPr bwMode="auto">
          <a:xfrm>
            <a:off x="6245225" y="55689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024" name="AutoShape 89"/>
          <p:cNvSpPr>
            <a:spLocks noChangeArrowheads="1"/>
          </p:cNvSpPr>
          <p:nvPr/>
        </p:nvSpPr>
        <p:spPr bwMode="auto">
          <a:xfrm>
            <a:off x="4152900" y="4954588"/>
            <a:ext cx="688975" cy="239712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072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Example 3: Insert 92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In which node will we initially try to insert it?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en-US" dirty="0"/>
              <a:t>	A. 	the one containing </a:t>
            </a:r>
            <a:r>
              <a:rPr lang="en-US" altLang="en-US" b="1" dirty="0"/>
              <a:t>68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en-US" dirty="0"/>
              <a:t>	B.	the one containing </a:t>
            </a:r>
            <a:r>
              <a:rPr lang="en-US" altLang="en-US" b="1" dirty="0"/>
              <a:t>77</a:t>
            </a:r>
            <a:r>
              <a:rPr lang="en-US" altLang="en-US" dirty="0"/>
              <a:t> and </a:t>
            </a:r>
            <a:r>
              <a:rPr lang="en-US" altLang="en-US" b="1" dirty="0"/>
              <a:t>90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C.	the one containing </a:t>
            </a:r>
            <a:r>
              <a:rPr lang="en-US" altLang="en-US" b="1" dirty="0"/>
              <a:t>80</a:t>
            </a:r>
            <a:r>
              <a:rPr lang="en-US" altLang="en-US" dirty="0"/>
              <a:t> and </a:t>
            </a:r>
            <a:r>
              <a:rPr lang="en-US" altLang="en-US" b="1" dirty="0"/>
              <a:t>87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D.	the one containing </a:t>
            </a:r>
            <a:r>
              <a:rPr lang="en-US" altLang="en-US" b="1" dirty="0"/>
              <a:t>93</a:t>
            </a:r>
            <a:r>
              <a:rPr lang="en-US" altLang="en-US" dirty="0"/>
              <a:t> and </a:t>
            </a:r>
            <a:r>
              <a:rPr lang="en-US" altLang="en-US" b="1" dirty="0"/>
              <a:t>97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5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0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1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4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6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7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9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0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1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2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3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4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5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6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7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9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0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1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2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3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4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5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523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Example 3: Insert 92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In which node will we initially try to insert it?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en-US" dirty="0"/>
              <a:t>	A. 	the one containing </a:t>
            </a:r>
            <a:r>
              <a:rPr lang="en-US" altLang="en-US" b="1" dirty="0"/>
              <a:t>68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en-US" dirty="0"/>
              <a:t>	B.	the one containing </a:t>
            </a:r>
            <a:r>
              <a:rPr lang="en-US" altLang="en-US" b="1" dirty="0"/>
              <a:t>77</a:t>
            </a:r>
            <a:r>
              <a:rPr lang="en-US" altLang="en-US" dirty="0"/>
              <a:t> and </a:t>
            </a:r>
            <a:r>
              <a:rPr lang="en-US" altLang="en-US" b="1" dirty="0"/>
              <a:t>90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C.	the one containing </a:t>
            </a:r>
            <a:r>
              <a:rPr lang="en-US" altLang="en-US" b="1" dirty="0"/>
              <a:t>80</a:t>
            </a:r>
            <a:r>
              <a:rPr lang="en-US" altLang="en-US" dirty="0"/>
              <a:t> and </a:t>
            </a:r>
            <a:r>
              <a:rPr lang="en-US" altLang="en-US" b="1" dirty="0"/>
              <a:t>87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D.	</a:t>
            </a:r>
            <a:r>
              <a:rPr lang="en-US" altLang="en-US" dirty="0">
                <a:solidFill>
                  <a:srgbClr val="0000FF"/>
                </a:solidFill>
              </a:rPr>
              <a:t>the one containing </a:t>
            </a:r>
            <a:r>
              <a:rPr lang="en-US" altLang="en-US" b="1" dirty="0">
                <a:solidFill>
                  <a:srgbClr val="0000FF"/>
                </a:solidFill>
              </a:rPr>
              <a:t>93</a:t>
            </a:r>
            <a:r>
              <a:rPr lang="en-US" altLang="en-US" dirty="0">
                <a:solidFill>
                  <a:srgbClr val="0000FF"/>
                </a:solidFill>
              </a:rPr>
              <a:t> and </a:t>
            </a:r>
            <a:r>
              <a:rPr lang="en-US" altLang="en-US" b="1" dirty="0">
                <a:solidFill>
                  <a:srgbClr val="0000FF"/>
                </a:solidFill>
              </a:rPr>
              <a:t>97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5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0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1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4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6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7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79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0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1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2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3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4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5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6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7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89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0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1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2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3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4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995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27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3: Insert 92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92: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2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4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6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8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49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0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1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2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3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4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5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6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7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8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59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1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2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3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4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5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6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7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8" name="Line 37"/>
          <p:cNvSpPr>
            <a:spLocks noChangeShapeType="1"/>
          </p:cNvSpPr>
          <p:nvPr/>
        </p:nvSpPr>
        <p:spPr bwMode="auto">
          <a:xfrm>
            <a:off x="5021263" y="1346200"/>
            <a:ext cx="344487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69" name="Line 38"/>
          <p:cNvSpPr>
            <a:spLocks noChangeShapeType="1"/>
          </p:cNvSpPr>
          <p:nvPr/>
        </p:nvSpPr>
        <p:spPr bwMode="auto">
          <a:xfrm>
            <a:off x="6394450" y="2047875"/>
            <a:ext cx="246063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0" name="Line 39"/>
          <p:cNvSpPr>
            <a:spLocks noChangeShapeType="1"/>
          </p:cNvSpPr>
          <p:nvPr/>
        </p:nvSpPr>
        <p:spPr bwMode="auto">
          <a:xfrm>
            <a:off x="1365250" y="441801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1" name="AutoShape 40"/>
          <p:cNvSpPr>
            <a:spLocks noChangeArrowheads="1"/>
          </p:cNvSpPr>
          <p:nvPr/>
        </p:nvSpPr>
        <p:spPr bwMode="auto">
          <a:xfrm>
            <a:off x="947738" y="40608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2" name="Line 41"/>
          <p:cNvSpPr>
            <a:spLocks noChangeShapeType="1"/>
          </p:cNvSpPr>
          <p:nvPr/>
        </p:nvSpPr>
        <p:spPr bwMode="auto">
          <a:xfrm flipH="1">
            <a:off x="198438" y="440848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3" name="Text Box 42"/>
          <p:cNvSpPr txBox="1">
            <a:spLocks noChangeArrowheads="1"/>
          </p:cNvSpPr>
          <p:nvPr/>
        </p:nvSpPr>
        <p:spPr bwMode="auto">
          <a:xfrm>
            <a:off x="696913" y="40655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4" name="Line 43"/>
          <p:cNvSpPr>
            <a:spLocks noChangeShapeType="1"/>
          </p:cNvSpPr>
          <p:nvPr/>
        </p:nvSpPr>
        <p:spPr bwMode="auto">
          <a:xfrm>
            <a:off x="1720850" y="439896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5" name="Line 44"/>
          <p:cNvSpPr>
            <a:spLocks noChangeShapeType="1"/>
          </p:cNvSpPr>
          <p:nvPr/>
        </p:nvSpPr>
        <p:spPr bwMode="auto">
          <a:xfrm>
            <a:off x="1525588" y="505936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6" name="AutoShape 45"/>
          <p:cNvSpPr>
            <a:spLocks noChangeArrowheads="1"/>
          </p:cNvSpPr>
          <p:nvPr/>
        </p:nvSpPr>
        <p:spPr bwMode="auto">
          <a:xfrm>
            <a:off x="1176338" y="47196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7" name="Line 46"/>
          <p:cNvSpPr>
            <a:spLocks noChangeShapeType="1"/>
          </p:cNvSpPr>
          <p:nvPr/>
        </p:nvSpPr>
        <p:spPr bwMode="auto">
          <a:xfrm flipH="1">
            <a:off x="1100138" y="508000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8" name="Text Box 47"/>
          <p:cNvSpPr txBox="1">
            <a:spLocks noChangeArrowheads="1"/>
          </p:cNvSpPr>
          <p:nvPr/>
        </p:nvSpPr>
        <p:spPr bwMode="auto">
          <a:xfrm>
            <a:off x="1104900" y="47244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79" name="AutoShape 48"/>
          <p:cNvSpPr>
            <a:spLocks noChangeArrowheads="1"/>
          </p:cNvSpPr>
          <p:nvPr/>
        </p:nvSpPr>
        <p:spPr bwMode="auto">
          <a:xfrm>
            <a:off x="9255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0" name="Text Box 49"/>
          <p:cNvSpPr txBox="1">
            <a:spLocks noChangeArrowheads="1"/>
          </p:cNvSpPr>
          <p:nvPr/>
        </p:nvSpPr>
        <p:spPr bwMode="auto">
          <a:xfrm>
            <a:off x="8397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1" name="AutoShape 50"/>
          <p:cNvSpPr>
            <a:spLocks noChangeArrowheads="1"/>
          </p:cNvSpPr>
          <p:nvPr/>
        </p:nvSpPr>
        <p:spPr bwMode="auto">
          <a:xfrm>
            <a:off x="14208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2" name="Text Box 51"/>
          <p:cNvSpPr txBox="1">
            <a:spLocks noChangeArrowheads="1"/>
          </p:cNvSpPr>
          <p:nvPr/>
        </p:nvSpPr>
        <p:spPr bwMode="auto">
          <a:xfrm>
            <a:off x="13350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3" name="AutoShape 52"/>
          <p:cNvSpPr>
            <a:spLocks noChangeArrowheads="1"/>
          </p:cNvSpPr>
          <p:nvPr/>
        </p:nvSpPr>
        <p:spPr bwMode="auto">
          <a:xfrm>
            <a:off x="2439988" y="47212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4" name="Text Box 53"/>
          <p:cNvSpPr txBox="1">
            <a:spLocks noChangeArrowheads="1"/>
          </p:cNvSpPr>
          <p:nvPr/>
        </p:nvSpPr>
        <p:spPr bwMode="auto">
          <a:xfrm>
            <a:off x="2189163" y="47259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5" name="Line 54"/>
          <p:cNvSpPr>
            <a:spLocks noChangeShapeType="1"/>
          </p:cNvSpPr>
          <p:nvPr/>
        </p:nvSpPr>
        <p:spPr bwMode="auto">
          <a:xfrm flipH="1">
            <a:off x="2185988" y="508000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6" name="AutoShape 55"/>
          <p:cNvSpPr>
            <a:spLocks noChangeArrowheads="1"/>
          </p:cNvSpPr>
          <p:nvPr/>
        </p:nvSpPr>
        <p:spPr bwMode="auto">
          <a:xfrm>
            <a:off x="1966913" y="53800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7" name="Text Box 56"/>
          <p:cNvSpPr txBox="1">
            <a:spLocks noChangeArrowheads="1"/>
          </p:cNvSpPr>
          <p:nvPr/>
        </p:nvSpPr>
        <p:spPr bwMode="auto">
          <a:xfrm>
            <a:off x="1881188" y="53848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8" name="AutoShape 57"/>
          <p:cNvSpPr>
            <a:spLocks noChangeArrowheads="1"/>
          </p:cNvSpPr>
          <p:nvPr/>
        </p:nvSpPr>
        <p:spPr bwMode="auto">
          <a:xfrm>
            <a:off x="2443163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89" name="Line 58"/>
          <p:cNvSpPr>
            <a:spLocks noChangeShapeType="1"/>
          </p:cNvSpPr>
          <p:nvPr/>
        </p:nvSpPr>
        <p:spPr bwMode="auto">
          <a:xfrm>
            <a:off x="3163888" y="5078413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90" name="AutoShape 59"/>
          <p:cNvSpPr>
            <a:spLocks noChangeArrowheads="1"/>
          </p:cNvSpPr>
          <p:nvPr/>
        </p:nvSpPr>
        <p:spPr bwMode="auto">
          <a:xfrm>
            <a:off x="3398838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91" name="Text Box 60"/>
          <p:cNvSpPr txBox="1">
            <a:spLocks noChangeArrowheads="1"/>
          </p:cNvSpPr>
          <p:nvPr/>
        </p:nvSpPr>
        <p:spPr bwMode="auto">
          <a:xfrm>
            <a:off x="3076575" y="538480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92" name="Line 61"/>
          <p:cNvSpPr>
            <a:spLocks noChangeShapeType="1"/>
          </p:cNvSpPr>
          <p:nvPr/>
        </p:nvSpPr>
        <p:spPr bwMode="auto">
          <a:xfrm>
            <a:off x="2833688" y="507206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93" name="Text Box 62"/>
          <p:cNvSpPr txBox="1">
            <a:spLocks noChangeArrowheads="1"/>
          </p:cNvSpPr>
          <p:nvPr/>
        </p:nvSpPr>
        <p:spPr bwMode="auto">
          <a:xfrm>
            <a:off x="2192338" y="538480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94" name="Text Box 63"/>
          <p:cNvSpPr txBox="1">
            <a:spLocks noChangeArrowheads="1"/>
          </p:cNvSpPr>
          <p:nvPr/>
        </p:nvSpPr>
        <p:spPr bwMode="auto">
          <a:xfrm>
            <a:off x="42863" y="44767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44095" name="Text Box 64"/>
          <p:cNvSpPr txBox="1">
            <a:spLocks noChangeArrowheads="1"/>
          </p:cNvSpPr>
          <p:nvPr/>
        </p:nvSpPr>
        <p:spPr bwMode="auto">
          <a:xfrm>
            <a:off x="3141663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096" name="Text Box 65"/>
          <p:cNvSpPr txBox="1">
            <a:spLocks noChangeArrowheads="1"/>
          </p:cNvSpPr>
          <p:nvPr/>
        </p:nvSpPr>
        <p:spPr bwMode="auto">
          <a:xfrm>
            <a:off x="2865438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379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3: Insert 92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92: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Split the leaf node, and send up the middle of 92, 93, 97</a:t>
            </a:r>
            <a:br>
              <a:rPr lang="en-US" altLang="en-US"/>
            </a:br>
            <a:r>
              <a:rPr lang="en-US" altLang="en-US"/>
              <a:t>and insert it the leaf node’s parent: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66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0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2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3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4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5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6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7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8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79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0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2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3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4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5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6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7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8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89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0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1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2" name="Line 37"/>
          <p:cNvSpPr>
            <a:spLocks noChangeShapeType="1"/>
          </p:cNvSpPr>
          <p:nvPr/>
        </p:nvSpPr>
        <p:spPr bwMode="auto">
          <a:xfrm>
            <a:off x="5021263" y="1346200"/>
            <a:ext cx="344487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3" name="Line 38"/>
          <p:cNvSpPr>
            <a:spLocks noChangeShapeType="1"/>
          </p:cNvSpPr>
          <p:nvPr/>
        </p:nvSpPr>
        <p:spPr bwMode="auto">
          <a:xfrm>
            <a:off x="6394450" y="2047875"/>
            <a:ext cx="246063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4" name="Line 39"/>
          <p:cNvSpPr>
            <a:spLocks noChangeShapeType="1"/>
          </p:cNvSpPr>
          <p:nvPr/>
        </p:nvSpPr>
        <p:spPr bwMode="auto">
          <a:xfrm>
            <a:off x="1365250" y="441801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5" name="AutoShape 40"/>
          <p:cNvSpPr>
            <a:spLocks noChangeArrowheads="1"/>
          </p:cNvSpPr>
          <p:nvPr/>
        </p:nvSpPr>
        <p:spPr bwMode="auto">
          <a:xfrm>
            <a:off x="947738" y="40608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6" name="Line 41"/>
          <p:cNvSpPr>
            <a:spLocks noChangeShapeType="1"/>
          </p:cNvSpPr>
          <p:nvPr/>
        </p:nvSpPr>
        <p:spPr bwMode="auto">
          <a:xfrm flipH="1">
            <a:off x="198438" y="440848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7" name="Text Box 42"/>
          <p:cNvSpPr txBox="1">
            <a:spLocks noChangeArrowheads="1"/>
          </p:cNvSpPr>
          <p:nvPr/>
        </p:nvSpPr>
        <p:spPr bwMode="auto">
          <a:xfrm>
            <a:off x="696913" y="40655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8" name="Line 43"/>
          <p:cNvSpPr>
            <a:spLocks noChangeShapeType="1"/>
          </p:cNvSpPr>
          <p:nvPr/>
        </p:nvSpPr>
        <p:spPr bwMode="auto">
          <a:xfrm>
            <a:off x="1720850" y="439896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099" name="Line 44"/>
          <p:cNvSpPr>
            <a:spLocks noChangeShapeType="1"/>
          </p:cNvSpPr>
          <p:nvPr/>
        </p:nvSpPr>
        <p:spPr bwMode="auto">
          <a:xfrm>
            <a:off x="1525588" y="505936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0" name="AutoShape 45"/>
          <p:cNvSpPr>
            <a:spLocks noChangeArrowheads="1"/>
          </p:cNvSpPr>
          <p:nvPr/>
        </p:nvSpPr>
        <p:spPr bwMode="auto">
          <a:xfrm>
            <a:off x="1176338" y="47196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1" name="Line 46"/>
          <p:cNvSpPr>
            <a:spLocks noChangeShapeType="1"/>
          </p:cNvSpPr>
          <p:nvPr/>
        </p:nvSpPr>
        <p:spPr bwMode="auto">
          <a:xfrm flipH="1">
            <a:off x="1100138" y="508000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2" name="Text Box 47"/>
          <p:cNvSpPr txBox="1">
            <a:spLocks noChangeArrowheads="1"/>
          </p:cNvSpPr>
          <p:nvPr/>
        </p:nvSpPr>
        <p:spPr bwMode="auto">
          <a:xfrm>
            <a:off x="1104900" y="47244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3" name="AutoShape 48"/>
          <p:cNvSpPr>
            <a:spLocks noChangeArrowheads="1"/>
          </p:cNvSpPr>
          <p:nvPr/>
        </p:nvSpPr>
        <p:spPr bwMode="auto">
          <a:xfrm>
            <a:off x="9255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4" name="Text Box 49"/>
          <p:cNvSpPr txBox="1">
            <a:spLocks noChangeArrowheads="1"/>
          </p:cNvSpPr>
          <p:nvPr/>
        </p:nvSpPr>
        <p:spPr bwMode="auto">
          <a:xfrm>
            <a:off x="8397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5" name="AutoShape 50"/>
          <p:cNvSpPr>
            <a:spLocks noChangeArrowheads="1"/>
          </p:cNvSpPr>
          <p:nvPr/>
        </p:nvSpPr>
        <p:spPr bwMode="auto">
          <a:xfrm>
            <a:off x="14208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6" name="Text Box 51"/>
          <p:cNvSpPr txBox="1">
            <a:spLocks noChangeArrowheads="1"/>
          </p:cNvSpPr>
          <p:nvPr/>
        </p:nvSpPr>
        <p:spPr bwMode="auto">
          <a:xfrm>
            <a:off x="13350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7" name="AutoShape 52"/>
          <p:cNvSpPr>
            <a:spLocks noChangeArrowheads="1"/>
          </p:cNvSpPr>
          <p:nvPr/>
        </p:nvSpPr>
        <p:spPr bwMode="auto">
          <a:xfrm>
            <a:off x="2439988" y="47212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8" name="Text Box 53"/>
          <p:cNvSpPr txBox="1">
            <a:spLocks noChangeArrowheads="1"/>
          </p:cNvSpPr>
          <p:nvPr/>
        </p:nvSpPr>
        <p:spPr bwMode="auto">
          <a:xfrm>
            <a:off x="2189163" y="47259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09" name="Line 54"/>
          <p:cNvSpPr>
            <a:spLocks noChangeShapeType="1"/>
          </p:cNvSpPr>
          <p:nvPr/>
        </p:nvSpPr>
        <p:spPr bwMode="auto">
          <a:xfrm flipH="1">
            <a:off x="2185988" y="508000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10" name="AutoShape 55"/>
          <p:cNvSpPr>
            <a:spLocks noChangeArrowheads="1"/>
          </p:cNvSpPr>
          <p:nvPr/>
        </p:nvSpPr>
        <p:spPr bwMode="auto">
          <a:xfrm>
            <a:off x="1966913" y="53800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11" name="Text Box 56"/>
          <p:cNvSpPr txBox="1">
            <a:spLocks noChangeArrowheads="1"/>
          </p:cNvSpPr>
          <p:nvPr/>
        </p:nvSpPr>
        <p:spPr bwMode="auto">
          <a:xfrm>
            <a:off x="1881188" y="53848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12" name="AutoShape 57"/>
          <p:cNvSpPr>
            <a:spLocks noChangeArrowheads="1"/>
          </p:cNvSpPr>
          <p:nvPr/>
        </p:nvSpPr>
        <p:spPr bwMode="auto">
          <a:xfrm>
            <a:off x="2443163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13" name="Line 58"/>
          <p:cNvSpPr>
            <a:spLocks noChangeShapeType="1"/>
          </p:cNvSpPr>
          <p:nvPr/>
        </p:nvSpPr>
        <p:spPr bwMode="auto">
          <a:xfrm>
            <a:off x="3163888" y="5078413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14" name="AutoShape 59"/>
          <p:cNvSpPr>
            <a:spLocks noChangeArrowheads="1"/>
          </p:cNvSpPr>
          <p:nvPr/>
        </p:nvSpPr>
        <p:spPr bwMode="auto">
          <a:xfrm>
            <a:off x="3398838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15" name="Text Box 60"/>
          <p:cNvSpPr txBox="1">
            <a:spLocks noChangeArrowheads="1"/>
          </p:cNvSpPr>
          <p:nvPr/>
        </p:nvSpPr>
        <p:spPr bwMode="auto">
          <a:xfrm>
            <a:off x="3076575" y="538480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16" name="Line 61"/>
          <p:cNvSpPr>
            <a:spLocks noChangeShapeType="1"/>
          </p:cNvSpPr>
          <p:nvPr/>
        </p:nvSpPr>
        <p:spPr bwMode="auto">
          <a:xfrm>
            <a:off x="2833688" y="507206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17" name="Text Box 62"/>
          <p:cNvSpPr txBox="1">
            <a:spLocks noChangeArrowheads="1"/>
          </p:cNvSpPr>
          <p:nvPr/>
        </p:nvSpPr>
        <p:spPr bwMode="auto">
          <a:xfrm>
            <a:off x="2192338" y="538480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18" name="Text Box 63"/>
          <p:cNvSpPr txBox="1">
            <a:spLocks noChangeArrowheads="1"/>
          </p:cNvSpPr>
          <p:nvPr/>
        </p:nvSpPr>
        <p:spPr bwMode="auto">
          <a:xfrm>
            <a:off x="42863" y="44767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45119" name="Text Box 64"/>
          <p:cNvSpPr txBox="1">
            <a:spLocks noChangeArrowheads="1"/>
          </p:cNvSpPr>
          <p:nvPr/>
        </p:nvSpPr>
        <p:spPr bwMode="auto">
          <a:xfrm>
            <a:off x="3141663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120" name="Text Box 65"/>
          <p:cNvSpPr txBox="1">
            <a:spLocks noChangeArrowheads="1"/>
          </p:cNvSpPr>
          <p:nvPr/>
        </p:nvSpPr>
        <p:spPr bwMode="auto">
          <a:xfrm>
            <a:off x="2865438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716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3: Insert 92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92: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Split the leaf node, and send up the middle of 92, 93, 97</a:t>
            </a:r>
            <a:br>
              <a:rPr lang="en-US" altLang="en-US"/>
            </a:br>
            <a:r>
              <a:rPr lang="en-US" altLang="en-US"/>
              <a:t>and insert it the leaf node’s parent: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0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2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4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7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8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099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0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2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3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4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5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7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09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0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1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3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5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6" name="Line 37"/>
          <p:cNvSpPr>
            <a:spLocks noChangeShapeType="1"/>
          </p:cNvSpPr>
          <p:nvPr/>
        </p:nvSpPr>
        <p:spPr bwMode="auto">
          <a:xfrm>
            <a:off x="5021263" y="1346200"/>
            <a:ext cx="344487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7" name="Line 38"/>
          <p:cNvSpPr>
            <a:spLocks noChangeShapeType="1"/>
          </p:cNvSpPr>
          <p:nvPr/>
        </p:nvSpPr>
        <p:spPr bwMode="auto">
          <a:xfrm>
            <a:off x="6394450" y="2047875"/>
            <a:ext cx="246063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8" name="Line 39"/>
          <p:cNvSpPr>
            <a:spLocks noChangeShapeType="1"/>
          </p:cNvSpPr>
          <p:nvPr/>
        </p:nvSpPr>
        <p:spPr bwMode="auto">
          <a:xfrm>
            <a:off x="1365250" y="441801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19" name="AutoShape 40"/>
          <p:cNvSpPr>
            <a:spLocks noChangeArrowheads="1"/>
          </p:cNvSpPr>
          <p:nvPr/>
        </p:nvSpPr>
        <p:spPr bwMode="auto">
          <a:xfrm>
            <a:off x="947738" y="40608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0" name="Line 41"/>
          <p:cNvSpPr>
            <a:spLocks noChangeShapeType="1"/>
          </p:cNvSpPr>
          <p:nvPr/>
        </p:nvSpPr>
        <p:spPr bwMode="auto">
          <a:xfrm flipH="1">
            <a:off x="198438" y="440848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1" name="Text Box 42"/>
          <p:cNvSpPr txBox="1">
            <a:spLocks noChangeArrowheads="1"/>
          </p:cNvSpPr>
          <p:nvPr/>
        </p:nvSpPr>
        <p:spPr bwMode="auto">
          <a:xfrm>
            <a:off x="696913" y="40655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2" name="Line 43"/>
          <p:cNvSpPr>
            <a:spLocks noChangeShapeType="1"/>
          </p:cNvSpPr>
          <p:nvPr/>
        </p:nvSpPr>
        <p:spPr bwMode="auto">
          <a:xfrm>
            <a:off x="1720850" y="439896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3" name="Line 44"/>
          <p:cNvSpPr>
            <a:spLocks noChangeShapeType="1"/>
          </p:cNvSpPr>
          <p:nvPr/>
        </p:nvSpPr>
        <p:spPr bwMode="auto">
          <a:xfrm>
            <a:off x="1525588" y="505936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4" name="AutoShape 45"/>
          <p:cNvSpPr>
            <a:spLocks noChangeArrowheads="1"/>
          </p:cNvSpPr>
          <p:nvPr/>
        </p:nvSpPr>
        <p:spPr bwMode="auto">
          <a:xfrm>
            <a:off x="1176338" y="47196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5" name="Line 46"/>
          <p:cNvSpPr>
            <a:spLocks noChangeShapeType="1"/>
          </p:cNvSpPr>
          <p:nvPr/>
        </p:nvSpPr>
        <p:spPr bwMode="auto">
          <a:xfrm flipH="1">
            <a:off x="1100138" y="508000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6" name="Text Box 47"/>
          <p:cNvSpPr txBox="1">
            <a:spLocks noChangeArrowheads="1"/>
          </p:cNvSpPr>
          <p:nvPr/>
        </p:nvSpPr>
        <p:spPr bwMode="auto">
          <a:xfrm>
            <a:off x="1104900" y="47244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7" name="AutoShape 48"/>
          <p:cNvSpPr>
            <a:spLocks noChangeArrowheads="1"/>
          </p:cNvSpPr>
          <p:nvPr/>
        </p:nvSpPr>
        <p:spPr bwMode="auto">
          <a:xfrm>
            <a:off x="9255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8" name="Text Box 49"/>
          <p:cNvSpPr txBox="1">
            <a:spLocks noChangeArrowheads="1"/>
          </p:cNvSpPr>
          <p:nvPr/>
        </p:nvSpPr>
        <p:spPr bwMode="auto">
          <a:xfrm>
            <a:off x="8397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29" name="AutoShape 50"/>
          <p:cNvSpPr>
            <a:spLocks noChangeArrowheads="1"/>
          </p:cNvSpPr>
          <p:nvPr/>
        </p:nvSpPr>
        <p:spPr bwMode="auto">
          <a:xfrm>
            <a:off x="14208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0" name="Text Box 51"/>
          <p:cNvSpPr txBox="1">
            <a:spLocks noChangeArrowheads="1"/>
          </p:cNvSpPr>
          <p:nvPr/>
        </p:nvSpPr>
        <p:spPr bwMode="auto">
          <a:xfrm>
            <a:off x="13350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1" name="AutoShape 52"/>
          <p:cNvSpPr>
            <a:spLocks noChangeArrowheads="1"/>
          </p:cNvSpPr>
          <p:nvPr/>
        </p:nvSpPr>
        <p:spPr bwMode="auto">
          <a:xfrm>
            <a:off x="2439988" y="47212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2" name="Text Box 53"/>
          <p:cNvSpPr txBox="1">
            <a:spLocks noChangeArrowheads="1"/>
          </p:cNvSpPr>
          <p:nvPr/>
        </p:nvSpPr>
        <p:spPr bwMode="auto">
          <a:xfrm>
            <a:off x="2189163" y="47259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3" name="Line 54"/>
          <p:cNvSpPr>
            <a:spLocks noChangeShapeType="1"/>
          </p:cNvSpPr>
          <p:nvPr/>
        </p:nvSpPr>
        <p:spPr bwMode="auto">
          <a:xfrm flipH="1">
            <a:off x="2185988" y="508000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4" name="AutoShape 55"/>
          <p:cNvSpPr>
            <a:spLocks noChangeArrowheads="1"/>
          </p:cNvSpPr>
          <p:nvPr/>
        </p:nvSpPr>
        <p:spPr bwMode="auto">
          <a:xfrm>
            <a:off x="1966913" y="53800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5" name="Text Box 56"/>
          <p:cNvSpPr txBox="1">
            <a:spLocks noChangeArrowheads="1"/>
          </p:cNvSpPr>
          <p:nvPr/>
        </p:nvSpPr>
        <p:spPr bwMode="auto">
          <a:xfrm>
            <a:off x="1881188" y="53848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6" name="AutoShape 57"/>
          <p:cNvSpPr>
            <a:spLocks noChangeArrowheads="1"/>
          </p:cNvSpPr>
          <p:nvPr/>
        </p:nvSpPr>
        <p:spPr bwMode="auto">
          <a:xfrm>
            <a:off x="2443163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7" name="Line 58"/>
          <p:cNvSpPr>
            <a:spLocks noChangeShapeType="1"/>
          </p:cNvSpPr>
          <p:nvPr/>
        </p:nvSpPr>
        <p:spPr bwMode="auto">
          <a:xfrm>
            <a:off x="3163888" y="5078413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8" name="AutoShape 59"/>
          <p:cNvSpPr>
            <a:spLocks noChangeArrowheads="1"/>
          </p:cNvSpPr>
          <p:nvPr/>
        </p:nvSpPr>
        <p:spPr bwMode="auto">
          <a:xfrm>
            <a:off x="3398838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39" name="Text Box 60"/>
          <p:cNvSpPr txBox="1">
            <a:spLocks noChangeArrowheads="1"/>
          </p:cNvSpPr>
          <p:nvPr/>
        </p:nvSpPr>
        <p:spPr bwMode="auto">
          <a:xfrm>
            <a:off x="3076575" y="538480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40" name="Line 61"/>
          <p:cNvSpPr>
            <a:spLocks noChangeShapeType="1"/>
          </p:cNvSpPr>
          <p:nvPr/>
        </p:nvSpPr>
        <p:spPr bwMode="auto">
          <a:xfrm>
            <a:off x="2833688" y="507206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41" name="Text Box 62"/>
          <p:cNvSpPr txBox="1">
            <a:spLocks noChangeArrowheads="1"/>
          </p:cNvSpPr>
          <p:nvPr/>
        </p:nvSpPr>
        <p:spPr bwMode="auto">
          <a:xfrm>
            <a:off x="2192338" y="538480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42" name="Text Box 63"/>
          <p:cNvSpPr txBox="1">
            <a:spLocks noChangeArrowheads="1"/>
          </p:cNvSpPr>
          <p:nvPr/>
        </p:nvSpPr>
        <p:spPr bwMode="auto">
          <a:xfrm>
            <a:off x="42863" y="44767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46143" name="Oval 64"/>
          <p:cNvSpPr>
            <a:spLocks noChangeArrowheads="1"/>
          </p:cNvSpPr>
          <p:nvPr/>
        </p:nvSpPr>
        <p:spPr bwMode="auto">
          <a:xfrm>
            <a:off x="3517900" y="5414963"/>
            <a:ext cx="315913" cy="31591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44" name="Text Box 65"/>
          <p:cNvSpPr txBox="1">
            <a:spLocks noChangeArrowheads="1"/>
          </p:cNvSpPr>
          <p:nvPr/>
        </p:nvSpPr>
        <p:spPr bwMode="auto">
          <a:xfrm>
            <a:off x="3141663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45" name="Line 66"/>
          <p:cNvSpPr>
            <a:spLocks noChangeShapeType="1"/>
          </p:cNvSpPr>
          <p:nvPr/>
        </p:nvSpPr>
        <p:spPr bwMode="auto">
          <a:xfrm flipH="1" flipV="1">
            <a:off x="3182938" y="4930775"/>
            <a:ext cx="403225" cy="5064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146" name="Text Box 67"/>
          <p:cNvSpPr txBox="1">
            <a:spLocks noChangeArrowheads="1"/>
          </p:cNvSpPr>
          <p:nvPr/>
        </p:nvSpPr>
        <p:spPr bwMode="auto">
          <a:xfrm>
            <a:off x="2865438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19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3: Insert 92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92: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Split the leaf node, and send up the middle of 92, 93, 97</a:t>
            </a:r>
            <a:br>
              <a:rPr lang="en-US" altLang="en-US"/>
            </a:br>
            <a:r>
              <a:rPr lang="en-US" altLang="en-US"/>
              <a:t>and insert it the leaf node’s parent: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2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4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5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6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8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19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1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3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4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6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7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8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29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0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1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2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3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4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5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6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7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8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39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0" name="Line 37"/>
          <p:cNvSpPr>
            <a:spLocks noChangeShapeType="1"/>
          </p:cNvSpPr>
          <p:nvPr/>
        </p:nvSpPr>
        <p:spPr bwMode="auto">
          <a:xfrm>
            <a:off x="5021263" y="1346200"/>
            <a:ext cx="344487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1" name="Line 38"/>
          <p:cNvSpPr>
            <a:spLocks noChangeShapeType="1"/>
          </p:cNvSpPr>
          <p:nvPr/>
        </p:nvSpPr>
        <p:spPr bwMode="auto">
          <a:xfrm>
            <a:off x="6394450" y="2047875"/>
            <a:ext cx="246063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2" name="AutoShape 39"/>
          <p:cNvSpPr>
            <a:spLocks noChangeArrowheads="1"/>
          </p:cNvSpPr>
          <p:nvPr/>
        </p:nvSpPr>
        <p:spPr bwMode="auto">
          <a:xfrm>
            <a:off x="3981450" y="471170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3" name="Line 40"/>
          <p:cNvSpPr>
            <a:spLocks noChangeShapeType="1"/>
          </p:cNvSpPr>
          <p:nvPr/>
        </p:nvSpPr>
        <p:spPr bwMode="auto">
          <a:xfrm>
            <a:off x="1365250" y="441801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4" name="AutoShape 41"/>
          <p:cNvSpPr>
            <a:spLocks noChangeArrowheads="1"/>
          </p:cNvSpPr>
          <p:nvPr/>
        </p:nvSpPr>
        <p:spPr bwMode="auto">
          <a:xfrm>
            <a:off x="947738" y="40608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5" name="Line 42"/>
          <p:cNvSpPr>
            <a:spLocks noChangeShapeType="1"/>
          </p:cNvSpPr>
          <p:nvPr/>
        </p:nvSpPr>
        <p:spPr bwMode="auto">
          <a:xfrm flipH="1">
            <a:off x="198438" y="440848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6" name="Text Box 43"/>
          <p:cNvSpPr txBox="1">
            <a:spLocks noChangeArrowheads="1"/>
          </p:cNvSpPr>
          <p:nvPr/>
        </p:nvSpPr>
        <p:spPr bwMode="auto">
          <a:xfrm>
            <a:off x="696913" y="40655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7" name="Line 44"/>
          <p:cNvSpPr>
            <a:spLocks noChangeShapeType="1"/>
          </p:cNvSpPr>
          <p:nvPr/>
        </p:nvSpPr>
        <p:spPr bwMode="auto">
          <a:xfrm>
            <a:off x="1720850" y="439896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8" name="Line 45"/>
          <p:cNvSpPr>
            <a:spLocks noChangeShapeType="1"/>
          </p:cNvSpPr>
          <p:nvPr/>
        </p:nvSpPr>
        <p:spPr bwMode="auto">
          <a:xfrm>
            <a:off x="1525588" y="505936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49" name="AutoShape 46"/>
          <p:cNvSpPr>
            <a:spLocks noChangeArrowheads="1"/>
          </p:cNvSpPr>
          <p:nvPr/>
        </p:nvSpPr>
        <p:spPr bwMode="auto">
          <a:xfrm>
            <a:off x="1176338" y="47196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0" name="Line 47"/>
          <p:cNvSpPr>
            <a:spLocks noChangeShapeType="1"/>
          </p:cNvSpPr>
          <p:nvPr/>
        </p:nvSpPr>
        <p:spPr bwMode="auto">
          <a:xfrm flipH="1">
            <a:off x="1100138" y="508000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1" name="Text Box 48"/>
          <p:cNvSpPr txBox="1">
            <a:spLocks noChangeArrowheads="1"/>
          </p:cNvSpPr>
          <p:nvPr/>
        </p:nvSpPr>
        <p:spPr bwMode="auto">
          <a:xfrm>
            <a:off x="1104900" y="47244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2" name="AutoShape 49"/>
          <p:cNvSpPr>
            <a:spLocks noChangeArrowheads="1"/>
          </p:cNvSpPr>
          <p:nvPr/>
        </p:nvSpPr>
        <p:spPr bwMode="auto">
          <a:xfrm>
            <a:off x="9255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3" name="Text Box 50"/>
          <p:cNvSpPr txBox="1">
            <a:spLocks noChangeArrowheads="1"/>
          </p:cNvSpPr>
          <p:nvPr/>
        </p:nvSpPr>
        <p:spPr bwMode="auto">
          <a:xfrm>
            <a:off x="8397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4" name="AutoShape 51"/>
          <p:cNvSpPr>
            <a:spLocks noChangeArrowheads="1"/>
          </p:cNvSpPr>
          <p:nvPr/>
        </p:nvSpPr>
        <p:spPr bwMode="auto">
          <a:xfrm>
            <a:off x="14208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5" name="Text Box 52"/>
          <p:cNvSpPr txBox="1">
            <a:spLocks noChangeArrowheads="1"/>
          </p:cNvSpPr>
          <p:nvPr/>
        </p:nvSpPr>
        <p:spPr bwMode="auto">
          <a:xfrm>
            <a:off x="13350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6" name="AutoShape 53"/>
          <p:cNvSpPr>
            <a:spLocks noChangeArrowheads="1"/>
          </p:cNvSpPr>
          <p:nvPr/>
        </p:nvSpPr>
        <p:spPr bwMode="auto">
          <a:xfrm>
            <a:off x="2439988" y="47212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7" name="Text Box 54"/>
          <p:cNvSpPr txBox="1">
            <a:spLocks noChangeArrowheads="1"/>
          </p:cNvSpPr>
          <p:nvPr/>
        </p:nvSpPr>
        <p:spPr bwMode="auto">
          <a:xfrm>
            <a:off x="2189163" y="47259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8" name="Line 55"/>
          <p:cNvSpPr>
            <a:spLocks noChangeShapeType="1"/>
          </p:cNvSpPr>
          <p:nvPr/>
        </p:nvSpPr>
        <p:spPr bwMode="auto">
          <a:xfrm flipH="1">
            <a:off x="2185988" y="508000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59" name="AutoShape 56"/>
          <p:cNvSpPr>
            <a:spLocks noChangeArrowheads="1"/>
          </p:cNvSpPr>
          <p:nvPr/>
        </p:nvSpPr>
        <p:spPr bwMode="auto">
          <a:xfrm>
            <a:off x="1966913" y="53800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60" name="Text Box 57"/>
          <p:cNvSpPr txBox="1">
            <a:spLocks noChangeArrowheads="1"/>
          </p:cNvSpPr>
          <p:nvPr/>
        </p:nvSpPr>
        <p:spPr bwMode="auto">
          <a:xfrm>
            <a:off x="1881188" y="53848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61" name="AutoShape 58"/>
          <p:cNvSpPr>
            <a:spLocks noChangeArrowheads="1"/>
          </p:cNvSpPr>
          <p:nvPr/>
        </p:nvSpPr>
        <p:spPr bwMode="auto">
          <a:xfrm>
            <a:off x="2443163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62" name="Line 59"/>
          <p:cNvSpPr>
            <a:spLocks noChangeShapeType="1"/>
          </p:cNvSpPr>
          <p:nvPr/>
        </p:nvSpPr>
        <p:spPr bwMode="auto">
          <a:xfrm>
            <a:off x="3163888" y="5078413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63" name="AutoShape 60"/>
          <p:cNvSpPr>
            <a:spLocks noChangeArrowheads="1"/>
          </p:cNvSpPr>
          <p:nvPr/>
        </p:nvSpPr>
        <p:spPr bwMode="auto">
          <a:xfrm>
            <a:off x="3398838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64" name="Text Box 61"/>
          <p:cNvSpPr txBox="1">
            <a:spLocks noChangeArrowheads="1"/>
          </p:cNvSpPr>
          <p:nvPr/>
        </p:nvSpPr>
        <p:spPr bwMode="auto">
          <a:xfrm>
            <a:off x="3076575" y="538480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65" name="Line 62"/>
          <p:cNvSpPr>
            <a:spLocks noChangeShapeType="1"/>
          </p:cNvSpPr>
          <p:nvPr/>
        </p:nvSpPr>
        <p:spPr bwMode="auto">
          <a:xfrm>
            <a:off x="2833688" y="507206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66" name="Text Box 63"/>
          <p:cNvSpPr txBox="1">
            <a:spLocks noChangeArrowheads="1"/>
          </p:cNvSpPr>
          <p:nvPr/>
        </p:nvSpPr>
        <p:spPr bwMode="auto">
          <a:xfrm>
            <a:off x="2192338" y="538480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67" name="Text Box 64"/>
          <p:cNvSpPr txBox="1">
            <a:spLocks noChangeArrowheads="1"/>
          </p:cNvSpPr>
          <p:nvPr/>
        </p:nvSpPr>
        <p:spPr bwMode="auto">
          <a:xfrm>
            <a:off x="42863" y="44767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47168" name="Oval 65"/>
          <p:cNvSpPr>
            <a:spLocks noChangeArrowheads="1"/>
          </p:cNvSpPr>
          <p:nvPr/>
        </p:nvSpPr>
        <p:spPr bwMode="auto">
          <a:xfrm>
            <a:off x="3517900" y="5414963"/>
            <a:ext cx="315913" cy="31591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69" name="Text Box 66"/>
          <p:cNvSpPr txBox="1">
            <a:spLocks noChangeArrowheads="1"/>
          </p:cNvSpPr>
          <p:nvPr/>
        </p:nvSpPr>
        <p:spPr bwMode="auto">
          <a:xfrm>
            <a:off x="3141663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0" name="Line 67"/>
          <p:cNvSpPr>
            <a:spLocks noChangeShapeType="1"/>
          </p:cNvSpPr>
          <p:nvPr/>
        </p:nvSpPr>
        <p:spPr bwMode="auto">
          <a:xfrm flipH="1" flipV="1">
            <a:off x="3182938" y="4930775"/>
            <a:ext cx="403225" cy="5064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1" name="Text Box 68"/>
          <p:cNvSpPr txBox="1">
            <a:spLocks noChangeArrowheads="1"/>
          </p:cNvSpPr>
          <p:nvPr/>
        </p:nvSpPr>
        <p:spPr bwMode="auto">
          <a:xfrm>
            <a:off x="2865438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2" name="Line 69"/>
          <p:cNvSpPr>
            <a:spLocks noChangeShapeType="1"/>
          </p:cNvSpPr>
          <p:nvPr/>
        </p:nvSpPr>
        <p:spPr bwMode="auto">
          <a:xfrm>
            <a:off x="8402638" y="5048250"/>
            <a:ext cx="490537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3" name="Line 70"/>
          <p:cNvSpPr>
            <a:spLocks noChangeShapeType="1"/>
          </p:cNvSpPr>
          <p:nvPr/>
        </p:nvSpPr>
        <p:spPr bwMode="auto">
          <a:xfrm>
            <a:off x="8054975" y="5060950"/>
            <a:ext cx="317500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4" name="AutoShape 71"/>
          <p:cNvSpPr>
            <a:spLocks noChangeArrowheads="1"/>
          </p:cNvSpPr>
          <p:nvPr/>
        </p:nvSpPr>
        <p:spPr bwMode="auto">
          <a:xfrm>
            <a:off x="8178800" y="537845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5" name="Text Box 72"/>
          <p:cNvSpPr txBox="1">
            <a:spLocks noChangeArrowheads="1"/>
          </p:cNvSpPr>
          <p:nvPr/>
        </p:nvSpPr>
        <p:spPr bwMode="auto">
          <a:xfrm>
            <a:off x="8093075" y="538321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6" name="AutoShape 73"/>
          <p:cNvSpPr>
            <a:spLocks noChangeArrowheads="1"/>
          </p:cNvSpPr>
          <p:nvPr/>
        </p:nvSpPr>
        <p:spPr bwMode="auto">
          <a:xfrm>
            <a:off x="8674100" y="537845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7" name="Text Box 74"/>
          <p:cNvSpPr txBox="1">
            <a:spLocks noChangeArrowheads="1"/>
          </p:cNvSpPr>
          <p:nvPr/>
        </p:nvSpPr>
        <p:spPr bwMode="auto">
          <a:xfrm>
            <a:off x="8602663" y="538321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8" name="Line 75"/>
          <p:cNvSpPr>
            <a:spLocks noChangeShapeType="1"/>
          </p:cNvSpPr>
          <p:nvPr/>
        </p:nvSpPr>
        <p:spPr bwMode="auto">
          <a:xfrm>
            <a:off x="6224588" y="441801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79" name="AutoShape 76"/>
          <p:cNvSpPr>
            <a:spLocks noChangeArrowheads="1"/>
          </p:cNvSpPr>
          <p:nvPr/>
        </p:nvSpPr>
        <p:spPr bwMode="auto">
          <a:xfrm>
            <a:off x="5807075" y="40608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0" name="Line 77"/>
          <p:cNvSpPr>
            <a:spLocks noChangeShapeType="1"/>
          </p:cNvSpPr>
          <p:nvPr/>
        </p:nvSpPr>
        <p:spPr bwMode="auto">
          <a:xfrm flipH="1">
            <a:off x="5057775" y="4408488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1" name="Text Box 78"/>
          <p:cNvSpPr txBox="1">
            <a:spLocks noChangeArrowheads="1"/>
          </p:cNvSpPr>
          <p:nvPr/>
        </p:nvSpPr>
        <p:spPr bwMode="auto">
          <a:xfrm>
            <a:off x="5556250" y="40655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2" name="Line 79"/>
          <p:cNvSpPr>
            <a:spLocks noChangeShapeType="1"/>
          </p:cNvSpPr>
          <p:nvPr/>
        </p:nvSpPr>
        <p:spPr bwMode="auto">
          <a:xfrm>
            <a:off x="6580188" y="439896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3" name="Line 80"/>
          <p:cNvSpPr>
            <a:spLocks noChangeShapeType="1"/>
          </p:cNvSpPr>
          <p:nvPr/>
        </p:nvSpPr>
        <p:spPr bwMode="auto">
          <a:xfrm>
            <a:off x="6384925" y="505936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4" name="AutoShape 81"/>
          <p:cNvSpPr>
            <a:spLocks noChangeArrowheads="1"/>
          </p:cNvSpPr>
          <p:nvPr/>
        </p:nvSpPr>
        <p:spPr bwMode="auto">
          <a:xfrm>
            <a:off x="6035675" y="471963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5" name="Line 82"/>
          <p:cNvSpPr>
            <a:spLocks noChangeShapeType="1"/>
          </p:cNvSpPr>
          <p:nvPr/>
        </p:nvSpPr>
        <p:spPr bwMode="auto">
          <a:xfrm flipH="1">
            <a:off x="5959475" y="5080000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6" name="Text Box 83"/>
          <p:cNvSpPr txBox="1">
            <a:spLocks noChangeArrowheads="1"/>
          </p:cNvSpPr>
          <p:nvPr/>
        </p:nvSpPr>
        <p:spPr bwMode="auto">
          <a:xfrm>
            <a:off x="5964238" y="47244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7" name="AutoShape 84"/>
          <p:cNvSpPr>
            <a:spLocks noChangeArrowheads="1"/>
          </p:cNvSpPr>
          <p:nvPr/>
        </p:nvSpPr>
        <p:spPr bwMode="auto">
          <a:xfrm>
            <a:off x="5784850" y="53848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8" name="Text Box 85"/>
          <p:cNvSpPr txBox="1">
            <a:spLocks noChangeArrowheads="1"/>
          </p:cNvSpPr>
          <p:nvPr/>
        </p:nvSpPr>
        <p:spPr bwMode="auto">
          <a:xfrm>
            <a:off x="5699125" y="53895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89" name="AutoShape 86"/>
          <p:cNvSpPr>
            <a:spLocks noChangeArrowheads="1"/>
          </p:cNvSpPr>
          <p:nvPr/>
        </p:nvSpPr>
        <p:spPr bwMode="auto">
          <a:xfrm>
            <a:off x="6280150" y="53848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0" name="Text Box 87"/>
          <p:cNvSpPr txBox="1">
            <a:spLocks noChangeArrowheads="1"/>
          </p:cNvSpPr>
          <p:nvPr/>
        </p:nvSpPr>
        <p:spPr bwMode="auto">
          <a:xfrm>
            <a:off x="6194425" y="53895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1" name="AutoShape 88"/>
          <p:cNvSpPr>
            <a:spLocks noChangeArrowheads="1"/>
          </p:cNvSpPr>
          <p:nvPr/>
        </p:nvSpPr>
        <p:spPr bwMode="auto">
          <a:xfrm>
            <a:off x="7299325" y="47212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2" name="Text Box 89"/>
          <p:cNvSpPr txBox="1">
            <a:spLocks noChangeArrowheads="1"/>
          </p:cNvSpPr>
          <p:nvPr/>
        </p:nvSpPr>
        <p:spPr bwMode="auto">
          <a:xfrm>
            <a:off x="7048500" y="47259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3" name="Line 90"/>
          <p:cNvSpPr>
            <a:spLocks noChangeShapeType="1"/>
          </p:cNvSpPr>
          <p:nvPr/>
        </p:nvSpPr>
        <p:spPr bwMode="auto">
          <a:xfrm flipH="1">
            <a:off x="7045325" y="5080000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4" name="AutoShape 91"/>
          <p:cNvSpPr>
            <a:spLocks noChangeArrowheads="1"/>
          </p:cNvSpPr>
          <p:nvPr/>
        </p:nvSpPr>
        <p:spPr bwMode="auto">
          <a:xfrm>
            <a:off x="6826250" y="538003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5" name="Text Box 92"/>
          <p:cNvSpPr txBox="1">
            <a:spLocks noChangeArrowheads="1"/>
          </p:cNvSpPr>
          <p:nvPr/>
        </p:nvSpPr>
        <p:spPr bwMode="auto">
          <a:xfrm>
            <a:off x="6740525" y="53848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6" name="AutoShape 93"/>
          <p:cNvSpPr>
            <a:spLocks noChangeArrowheads="1"/>
          </p:cNvSpPr>
          <p:nvPr/>
        </p:nvSpPr>
        <p:spPr bwMode="auto">
          <a:xfrm>
            <a:off x="7302500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7" name="Line 94"/>
          <p:cNvSpPr>
            <a:spLocks noChangeShapeType="1"/>
          </p:cNvSpPr>
          <p:nvPr/>
        </p:nvSpPr>
        <p:spPr bwMode="auto">
          <a:xfrm>
            <a:off x="7693025" y="507206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8" name="Text Box 95"/>
          <p:cNvSpPr txBox="1">
            <a:spLocks noChangeArrowheads="1"/>
          </p:cNvSpPr>
          <p:nvPr/>
        </p:nvSpPr>
        <p:spPr bwMode="auto">
          <a:xfrm>
            <a:off x="7051675" y="538480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199" name="Text Box 96"/>
          <p:cNvSpPr txBox="1">
            <a:spLocks noChangeArrowheads="1"/>
          </p:cNvSpPr>
          <p:nvPr/>
        </p:nvSpPr>
        <p:spPr bwMode="auto">
          <a:xfrm>
            <a:off x="4902200" y="44767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47200" name="Text Box 97"/>
          <p:cNvSpPr txBox="1">
            <a:spLocks noChangeArrowheads="1"/>
          </p:cNvSpPr>
          <p:nvPr/>
        </p:nvSpPr>
        <p:spPr bwMode="auto">
          <a:xfrm>
            <a:off x="7739063" y="47259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62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Example 3: Insert 92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Search for 92: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Split the leaf node, and send up the middle of 92, 93, 97</a:t>
            </a:r>
            <a:br>
              <a:rPr lang="en-US" altLang="en-US"/>
            </a:br>
            <a:r>
              <a:rPr lang="en-US" altLang="en-US"/>
              <a:t>and insert it the leaf node’s parent: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In this case, the leaf node’s parent is also a 3-node, so we </a:t>
            </a:r>
            <a:br>
              <a:rPr lang="en-US" altLang="en-US"/>
            </a:br>
            <a:r>
              <a:rPr lang="en-US" altLang="en-US"/>
              <a:t>need to split is as well…    	</a:t>
            </a:r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>
            <a:off x="4419600" y="1390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33" name="AutoShape 6"/>
          <p:cNvSpPr>
            <a:spLocks noChangeArrowheads="1"/>
          </p:cNvSpPr>
          <p:nvPr/>
        </p:nvSpPr>
        <p:spPr bwMode="auto">
          <a:xfrm>
            <a:off x="4002088" y="10334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H="1">
            <a:off x="3252788" y="1381125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3751263" y="10382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4775200" y="1371600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3284538" y="2032000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38" name="AutoShape 11"/>
          <p:cNvSpPr>
            <a:spLocks noChangeArrowheads="1"/>
          </p:cNvSpPr>
          <p:nvPr/>
        </p:nvSpPr>
        <p:spPr bwMode="auto">
          <a:xfrm>
            <a:off x="29352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 flipH="1">
            <a:off x="263048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2849563" y="1697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1" name="Line 14"/>
          <p:cNvSpPr>
            <a:spLocks noChangeShapeType="1"/>
          </p:cNvSpPr>
          <p:nvPr/>
        </p:nvSpPr>
        <p:spPr bwMode="auto">
          <a:xfrm>
            <a:off x="4579938" y="2032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2" name="AutoShape 15"/>
          <p:cNvSpPr>
            <a:spLocks noChangeArrowheads="1"/>
          </p:cNvSpPr>
          <p:nvPr/>
        </p:nvSpPr>
        <p:spPr bwMode="auto">
          <a:xfrm>
            <a:off x="4230688" y="16922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3" name="Line 16"/>
          <p:cNvSpPr>
            <a:spLocks noChangeShapeType="1"/>
          </p:cNvSpPr>
          <p:nvPr/>
        </p:nvSpPr>
        <p:spPr bwMode="auto">
          <a:xfrm flipH="1">
            <a:off x="4154488" y="2052638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4" name="Text Box 17"/>
          <p:cNvSpPr txBox="1">
            <a:spLocks noChangeArrowheads="1"/>
          </p:cNvSpPr>
          <p:nvPr/>
        </p:nvSpPr>
        <p:spPr bwMode="auto">
          <a:xfrm>
            <a:off x="4159250" y="16970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5" name="AutoShape 18"/>
          <p:cNvSpPr>
            <a:spLocks noChangeArrowheads="1"/>
          </p:cNvSpPr>
          <p:nvPr/>
        </p:nvSpPr>
        <p:spPr bwMode="auto">
          <a:xfrm>
            <a:off x="241141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232568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7" name="AutoShape 20"/>
          <p:cNvSpPr>
            <a:spLocks noChangeArrowheads="1"/>
          </p:cNvSpPr>
          <p:nvPr/>
        </p:nvSpPr>
        <p:spPr bwMode="auto">
          <a:xfrm>
            <a:off x="30337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8" name="AutoShape 21"/>
          <p:cNvSpPr>
            <a:spLocks noChangeArrowheads="1"/>
          </p:cNvSpPr>
          <p:nvPr/>
        </p:nvSpPr>
        <p:spPr bwMode="auto">
          <a:xfrm>
            <a:off x="39798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38941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0" name="AutoShape 23"/>
          <p:cNvSpPr>
            <a:spLocks noChangeArrowheads="1"/>
          </p:cNvSpPr>
          <p:nvPr/>
        </p:nvSpPr>
        <p:spPr bwMode="auto">
          <a:xfrm>
            <a:off x="4475163" y="23574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1" name="Text Box 24"/>
          <p:cNvSpPr txBox="1">
            <a:spLocks noChangeArrowheads="1"/>
          </p:cNvSpPr>
          <p:nvPr/>
        </p:nvSpPr>
        <p:spPr bwMode="auto">
          <a:xfrm>
            <a:off x="4389438" y="23622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2" name="AutoShape 25"/>
          <p:cNvSpPr>
            <a:spLocks noChangeArrowheads="1"/>
          </p:cNvSpPr>
          <p:nvPr/>
        </p:nvSpPr>
        <p:spPr bwMode="auto">
          <a:xfrm>
            <a:off x="5494338" y="169386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5243513" y="169862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4" name="Line 27"/>
          <p:cNvSpPr>
            <a:spLocks noChangeShapeType="1"/>
          </p:cNvSpPr>
          <p:nvPr/>
        </p:nvSpPr>
        <p:spPr bwMode="auto">
          <a:xfrm flipH="1">
            <a:off x="5240338" y="2052638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5" name="AutoShape 28"/>
          <p:cNvSpPr>
            <a:spLocks noChangeArrowheads="1"/>
          </p:cNvSpPr>
          <p:nvPr/>
        </p:nvSpPr>
        <p:spPr bwMode="auto">
          <a:xfrm>
            <a:off x="5021263" y="235267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4935538" y="23574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7" name="AutoShape 30"/>
          <p:cNvSpPr>
            <a:spLocks noChangeArrowheads="1"/>
          </p:cNvSpPr>
          <p:nvPr/>
        </p:nvSpPr>
        <p:spPr bwMode="auto">
          <a:xfrm>
            <a:off x="549751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8" name="Line 31"/>
          <p:cNvSpPr>
            <a:spLocks noChangeShapeType="1"/>
          </p:cNvSpPr>
          <p:nvPr/>
        </p:nvSpPr>
        <p:spPr bwMode="auto">
          <a:xfrm>
            <a:off x="6218238" y="2051050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59" name="AutoShape 32"/>
          <p:cNvSpPr>
            <a:spLocks noChangeArrowheads="1"/>
          </p:cNvSpPr>
          <p:nvPr/>
        </p:nvSpPr>
        <p:spPr bwMode="auto">
          <a:xfrm>
            <a:off x="6367463" y="2352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0" name="Text Box 33"/>
          <p:cNvSpPr txBox="1">
            <a:spLocks noChangeArrowheads="1"/>
          </p:cNvSpPr>
          <p:nvPr/>
        </p:nvSpPr>
        <p:spPr bwMode="auto">
          <a:xfrm>
            <a:off x="6130925" y="2357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1" name="Line 34"/>
          <p:cNvSpPr>
            <a:spLocks noChangeShapeType="1"/>
          </p:cNvSpPr>
          <p:nvPr/>
        </p:nvSpPr>
        <p:spPr bwMode="auto">
          <a:xfrm>
            <a:off x="5888038" y="2044700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27828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3" name="Text Box 36"/>
          <p:cNvSpPr txBox="1">
            <a:spLocks noChangeArrowheads="1"/>
          </p:cNvSpPr>
          <p:nvPr/>
        </p:nvSpPr>
        <p:spPr bwMode="auto">
          <a:xfrm>
            <a:off x="5246688" y="235743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4" name="Line 37"/>
          <p:cNvSpPr>
            <a:spLocks noChangeShapeType="1"/>
          </p:cNvSpPr>
          <p:nvPr/>
        </p:nvSpPr>
        <p:spPr bwMode="auto">
          <a:xfrm>
            <a:off x="5021263" y="1346200"/>
            <a:ext cx="344487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5" name="Line 38"/>
          <p:cNvSpPr>
            <a:spLocks noChangeShapeType="1"/>
          </p:cNvSpPr>
          <p:nvPr/>
        </p:nvSpPr>
        <p:spPr bwMode="auto">
          <a:xfrm>
            <a:off x="6394450" y="2047875"/>
            <a:ext cx="246063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6" name="AutoShape 39"/>
          <p:cNvSpPr>
            <a:spLocks noChangeArrowheads="1"/>
          </p:cNvSpPr>
          <p:nvPr/>
        </p:nvSpPr>
        <p:spPr bwMode="auto">
          <a:xfrm>
            <a:off x="3981450" y="4711700"/>
            <a:ext cx="688975" cy="239713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7" name="Line 40"/>
          <p:cNvSpPr>
            <a:spLocks noChangeShapeType="1"/>
          </p:cNvSpPr>
          <p:nvPr/>
        </p:nvSpPr>
        <p:spPr bwMode="auto">
          <a:xfrm>
            <a:off x="1365250" y="441801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8" name="AutoShape 41"/>
          <p:cNvSpPr>
            <a:spLocks noChangeArrowheads="1"/>
          </p:cNvSpPr>
          <p:nvPr/>
        </p:nvSpPr>
        <p:spPr bwMode="auto">
          <a:xfrm>
            <a:off x="947738" y="40608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69" name="Line 42"/>
          <p:cNvSpPr>
            <a:spLocks noChangeShapeType="1"/>
          </p:cNvSpPr>
          <p:nvPr/>
        </p:nvSpPr>
        <p:spPr bwMode="auto">
          <a:xfrm flipH="1">
            <a:off x="198438" y="440848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0" name="Text Box 43"/>
          <p:cNvSpPr txBox="1">
            <a:spLocks noChangeArrowheads="1"/>
          </p:cNvSpPr>
          <p:nvPr/>
        </p:nvSpPr>
        <p:spPr bwMode="auto">
          <a:xfrm>
            <a:off x="696913" y="40655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1" name="Line 44"/>
          <p:cNvSpPr>
            <a:spLocks noChangeShapeType="1"/>
          </p:cNvSpPr>
          <p:nvPr/>
        </p:nvSpPr>
        <p:spPr bwMode="auto">
          <a:xfrm>
            <a:off x="1720850" y="439896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2" name="Line 45"/>
          <p:cNvSpPr>
            <a:spLocks noChangeShapeType="1"/>
          </p:cNvSpPr>
          <p:nvPr/>
        </p:nvSpPr>
        <p:spPr bwMode="auto">
          <a:xfrm>
            <a:off x="1525588" y="505936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3" name="AutoShape 46"/>
          <p:cNvSpPr>
            <a:spLocks noChangeArrowheads="1"/>
          </p:cNvSpPr>
          <p:nvPr/>
        </p:nvSpPr>
        <p:spPr bwMode="auto">
          <a:xfrm>
            <a:off x="1176338" y="47196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4" name="Line 47"/>
          <p:cNvSpPr>
            <a:spLocks noChangeShapeType="1"/>
          </p:cNvSpPr>
          <p:nvPr/>
        </p:nvSpPr>
        <p:spPr bwMode="auto">
          <a:xfrm flipH="1">
            <a:off x="1100138" y="508000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5" name="Text Box 48"/>
          <p:cNvSpPr txBox="1">
            <a:spLocks noChangeArrowheads="1"/>
          </p:cNvSpPr>
          <p:nvPr/>
        </p:nvSpPr>
        <p:spPr bwMode="auto">
          <a:xfrm>
            <a:off x="1104900" y="47244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6" name="AutoShape 49"/>
          <p:cNvSpPr>
            <a:spLocks noChangeArrowheads="1"/>
          </p:cNvSpPr>
          <p:nvPr/>
        </p:nvSpPr>
        <p:spPr bwMode="auto">
          <a:xfrm>
            <a:off x="9255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7" name="Text Box 50"/>
          <p:cNvSpPr txBox="1">
            <a:spLocks noChangeArrowheads="1"/>
          </p:cNvSpPr>
          <p:nvPr/>
        </p:nvSpPr>
        <p:spPr bwMode="auto">
          <a:xfrm>
            <a:off x="8397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8" name="AutoShape 51"/>
          <p:cNvSpPr>
            <a:spLocks noChangeArrowheads="1"/>
          </p:cNvSpPr>
          <p:nvPr/>
        </p:nvSpPr>
        <p:spPr bwMode="auto">
          <a:xfrm>
            <a:off x="1420813" y="538480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79" name="Text Box 52"/>
          <p:cNvSpPr txBox="1">
            <a:spLocks noChangeArrowheads="1"/>
          </p:cNvSpPr>
          <p:nvPr/>
        </p:nvSpPr>
        <p:spPr bwMode="auto">
          <a:xfrm>
            <a:off x="1335088" y="53895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0" name="AutoShape 53"/>
          <p:cNvSpPr>
            <a:spLocks noChangeArrowheads="1"/>
          </p:cNvSpPr>
          <p:nvPr/>
        </p:nvSpPr>
        <p:spPr bwMode="auto">
          <a:xfrm>
            <a:off x="2439988" y="47212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1" name="Text Box 54"/>
          <p:cNvSpPr txBox="1">
            <a:spLocks noChangeArrowheads="1"/>
          </p:cNvSpPr>
          <p:nvPr/>
        </p:nvSpPr>
        <p:spPr bwMode="auto">
          <a:xfrm>
            <a:off x="2189163" y="47259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2" name="Line 55"/>
          <p:cNvSpPr>
            <a:spLocks noChangeShapeType="1"/>
          </p:cNvSpPr>
          <p:nvPr/>
        </p:nvSpPr>
        <p:spPr bwMode="auto">
          <a:xfrm flipH="1">
            <a:off x="2185988" y="508000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3" name="AutoShape 56"/>
          <p:cNvSpPr>
            <a:spLocks noChangeArrowheads="1"/>
          </p:cNvSpPr>
          <p:nvPr/>
        </p:nvSpPr>
        <p:spPr bwMode="auto">
          <a:xfrm>
            <a:off x="1966913" y="538003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4" name="Text Box 57"/>
          <p:cNvSpPr txBox="1">
            <a:spLocks noChangeArrowheads="1"/>
          </p:cNvSpPr>
          <p:nvPr/>
        </p:nvSpPr>
        <p:spPr bwMode="auto">
          <a:xfrm>
            <a:off x="1881188" y="53848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5" name="AutoShape 58"/>
          <p:cNvSpPr>
            <a:spLocks noChangeArrowheads="1"/>
          </p:cNvSpPr>
          <p:nvPr/>
        </p:nvSpPr>
        <p:spPr bwMode="auto">
          <a:xfrm>
            <a:off x="2443163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6" name="Line 59"/>
          <p:cNvSpPr>
            <a:spLocks noChangeShapeType="1"/>
          </p:cNvSpPr>
          <p:nvPr/>
        </p:nvSpPr>
        <p:spPr bwMode="auto">
          <a:xfrm>
            <a:off x="3163888" y="5078413"/>
            <a:ext cx="368300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7" name="AutoShape 60"/>
          <p:cNvSpPr>
            <a:spLocks noChangeArrowheads="1"/>
          </p:cNvSpPr>
          <p:nvPr/>
        </p:nvSpPr>
        <p:spPr bwMode="auto">
          <a:xfrm>
            <a:off x="3398838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8" name="Text Box 61"/>
          <p:cNvSpPr txBox="1">
            <a:spLocks noChangeArrowheads="1"/>
          </p:cNvSpPr>
          <p:nvPr/>
        </p:nvSpPr>
        <p:spPr bwMode="auto">
          <a:xfrm>
            <a:off x="3076575" y="538480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89" name="Line 62"/>
          <p:cNvSpPr>
            <a:spLocks noChangeShapeType="1"/>
          </p:cNvSpPr>
          <p:nvPr/>
        </p:nvSpPr>
        <p:spPr bwMode="auto">
          <a:xfrm>
            <a:off x="2833688" y="507206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90" name="Text Box 63"/>
          <p:cNvSpPr txBox="1">
            <a:spLocks noChangeArrowheads="1"/>
          </p:cNvSpPr>
          <p:nvPr/>
        </p:nvSpPr>
        <p:spPr bwMode="auto">
          <a:xfrm>
            <a:off x="2192338" y="538480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91" name="Text Box 64"/>
          <p:cNvSpPr txBox="1">
            <a:spLocks noChangeArrowheads="1"/>
          </p:cNvSpPr>
          <p:nvPr/>
        </p:nvSpPr>
        <p:spPr bwMode="auto">
          <a:xfrm>
            <a:off x="42863" y="44767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48192" name="Oval 65"/>
          <p:cNvSpPr>
            <a:spLocks noChangeArrowheads="1"/>
          </p:cNvSpPr>
          <p:nvPr/>
        </p:nvSpPr>
        <p:spPr bwMode="auto">
          <a:xfrm>
            <a:off x="3517900" y="5414963"/>
            <a:ext cx="315913" cy="31591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93" name="Text Box 66"/>
          <p:cNvSpPr txBox="1">
            <a:spLocks noChangeArrowheads="1"/>
          </p:cNvSpPr>
          <p:nvPr/>
        </p:nvSpPr>
        <p:spPr bwMode="auto">
          <a:xfrm>
            <a:off x="3141663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94" name="Line 67"/>
          <p:cNvSpPr>
            <a:spLocks noChangeShapeType="1"/>
          </p:cNvSpPr>
          <p:nvPr/>
        </p:nvSpPr>
        <p:spPr bwMode="auto">
          <a:xfrm flipH="1" flipV="1">
            <a:off x="3182938" y="4930775"/>
            <a:ext cx="403225" cy="5064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95" name="Text Box 68"/>
          <p:cNvSpPr txBox="1">
            <a:spLocks noChangeArrowheads="1"/>
          </p:cNvSpPr>
          <p:nvPr/>
        </p:nvSpPr>
        <p:spPr bwMode="auto">
          <a:xfrm>
            <a:off x="2865438" y="538321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96" name="Line 69"/>
          <p:cNvSpPr>
            <a:spLocks noChangeShapeType="1"/>
          </p:cNvSpPr>
          <p:nvPr/>
        </p:nvSpPr>
        <p:spPr bwMode="auto">
          <a:xfrm>
            <a:off x="8402638" y="5048250"/>
            <a:ext cx="490537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97" name="Line 70"/>
          <p:cNvSpPr>
            <a:spLocks noChangeShapeType="1"/>
          </p:cNvSpPr>
          <p:nvPr/>
        </p:nvSpPr>
        <p:spPr bwMode="auto">
          <a:xfrm>
            <a:off x="8054975" y="5060950"/>
            <a:ext cx="317500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98" name="AutoShape 71"/>
          <p:cNvSpPr>
            <a:spLocks noChangeArrowheads="1"/>
          </p:cNvSpPr>
          <p:nvPr/>
        </p:nvSpPr>
        <p:spPr bwMode="auto">
          <a:xfrm>
            <a:off x="8178800" y="537845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199" name="Text Box 72"/>
          <p:cNvSpPr txBox="1">
            <a:spLocks noChangeArrowheads="1"/>
          </p:cNvSpPr>
          <p:nvPr/>
        </p:nvSpPr>
        <p:spPr bwMode="auto">
          <a:xfrm>
            <a:off x="8093075" y="538321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0" name="AutoShape 73"/>
          <p:cNvSpPr>
            <a:spLocks noChangeArrowheads="1"/>
          </p:cNvSpPr>
          <p:nvPr/>
        </p:nvSpPr>
        <p:spPr bwMode="auto">
          <a:xfrm>
            <a:off x="8674100" y="537845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1" name="Text Box 74"/>
          <p:cNvSpPr txBox="1">
            <a:spLocks noChangeArrowheads="1"/>
          </p:cNvSpPr>
          <p:nvPr/>
        </p:nvSpPr>
        <p:spPr bwMode="auto">
          <a:xfrm>
            <a:off x="8602663" y="538321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2" name="Line 75"/>
          <p:cNvSpPr>
            <a:spLocks noChangeShapeType="1"/>
          </p:cNvSpPr>
          <p:nvPr/>
        </p:nvSpPr>
        <p:spPr bwMode="auto">
          <a:xfrm>
            <a:off x="6224588" y="441801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3" name="AutoShape 76"/>
          <p:cNvSpPr>
            <a:spLocks noChangeArrowheads="1"/>
          </p:cNvSpPr>
          <p:nvPr/>
        </p:nvSpPr>
        <p:spPr bwMode="auto">
          <a:xfrm>
            <a:off x="5807075" y="40608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4" name="Line 77"/>
          <p:cNvSpPr>
            <a:spLocks noChangeShapeType="1"/>
          </p:cNvSpPr>
          <p:nvPr/>
        </p:nvSpPr>
        <p:spPr bwMode="auto">
          <a:xfrm flipH="1">
            <a:off x="5057775" y="4408488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5" name="Text Box 78"/>
          <p:cNvSpPr txBox="1">
            <a:spLocks noChangeArrowheads="1"/>
          </p:cNvSpPr>
          <p:nvPr/>
        </p:nvSpPr>
        <p:spPr bwMode="auto">
          <a:xfrm>
            <a:off x="5556250" y="40655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6" name="Line 79"/>
          <p:cNvSpPr>
            <a:spLocks noChangeShapeType="1"/>
          </p:cNvSpPr>
          <p:nvPr/>
        </p:nvSpPr>
        <p:spPr bwMode="auto">
          <a:xfrm>
            <a:off x="6580188" y="439896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7" name="Line 80"/>
          <p:cNvSpPr>
            <a:spLocks noChangeShapeType="1"/>
          </p:cNvSpPr>
          <p:nvPr/>
        </p:nvSpPr>
        <p:spPr bwMode="auto">
          <a:xfrm>
            <a:off x="6384925" y="505936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8" name="AutoShape 81"/>
          <p:cNvSpPr>
            <a:spLocks noChangeArrowheads="1"/>
          </p:cNvSpPr>
          <p:nvPr/>
        </p:nvSpPr>
        <p:spPr bwMode="auto">
          <a:xfrm>
            <a:off x="6035675" y="471963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09" name="Line 82"/>
          <p:cNvSpPr>
            <a:spLocks noChangeShapeType="1"/>
          </p:cNvSpPr>
          <p:nvPr/>
        </p:nvSpPr>
        <p:spPr bwMode="auto">
          <a:xfrm flipH="1">
            <a:off x="5959475" y="5080000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0" name="Text Box 83"/>
          <p:cNvSpPr txBox="1">
            <a:spLocks noChangeArrowheads="1"/>
          </p:cNvSpPr>
          <p:nvPr/>
        </p:nvSpPr>
        <p:spPr bwMode="auto">
          <a:xfrm>
            <a:off x="5964238" y="472440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1" name="AutoShape 84"/>
          <p:cNvSpPr>
            <a:spLocks noChangeArrowheads="1"/>
          </p:cNvSpPr>
          <p:nvPr/>
        </p:nvSpPr>
        <p:spPr bwMode="auto">
          <a:xfrm>
            <a:off x="5784850" y="53848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2" name="Text Box 85"/>
          <p:cNvSpPr txBox="1">
            <a:spLocks noChangeArrowheads="1"/>
          </p:cNvSpPr>
          <p:nvPr/>
        </p:nvSpPr>
        <p:spPr bwMode="auto">
          <a:xfrm>
            <a:off x="5699125" y="53895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3" name="AutoShape 86"/>
          <p:cNvSpPr>
            <a:spLocks noChangeArrowheads="1"/>
          </p:cNvSpPr>
          <p:nvPr/>
        </p:nvSpPr>
        <p:spPr bwMode="auto">
          <a:xfrm>
            <a:off x="6280150" y="53848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4" name="Text Box 87"/>
          <p:cNvSpPr txBox="1">
            <a:spLocks noChangeArrowheads="1"/>
          </p:cNvSpPr>
          <p:nvPr/>
        </p:nvSpPr>
        <p:spPr bwMode="auto">
          <a:xfrm>
            <a:off x="6194425" y="53895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5" name="AutoShape 88"/>
          <p:cNvSpPr>
            <a:spLocks noChangeArrowheads="1"/>
          </p:cNvSpPr>
          <p:nvPr/>
        </p:nvSpPr>
        <p:spPr bwMode="auto">
          <a:xfrm>
            <a:off x="7299325" y="472122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6" name="Text Box 89"/>
          <p:cNvSpPr txBox="1">
            <a:spLocks noChangeArrowheads="1"/>
          </p:cNvSpPr>
          <p:nvPr/>
        </p:nvSpPr>
        <p:spPr bwMode="auto">
          <a:xfrm>
            <a:off x="7048500" y="472598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7" name="Line 90"/>
          <p:cNvSpPr>
            <a:spLocks noChangeShapeType="1"/>
          </p:cNvSpPr>
          <p:nvPr/>
        </p:nvSpPr>
        <p:spPr bwMode="auto">
          <a:xfrm flipH="1">
            <a:off x="7045325" y="5080000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8" name="AutoShape 91"/>
          <p:cNvSpPr>
            <a:spLocks noChangeArrowheads="1"/>
          </p:cNvSpPr>
          <p:nvPr/>
        </p:nvSpPr>
        <p:spPr bwMode="auto">
          <a:xfrm>
            <a:off x="6826250" y="538003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19" name="Text Box 92"/>
          <p:cNvSpPr txBox="1">
            <a:spLocks noChangeArrowheads="1"/>
          </p:cNvSpPr>
          <p:nvPr/>
        </p:nvSpPr>
        <p:spPr bwMode="auto">
          <a:xfrm>
            <a:off x="6740525" y="53848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20" name="AutoShape 93"/>
          <p:cNvSpPr>
            <a:spLocks noChangeArrowheads="1"/>
          </p:cNvSpPr>
          <p:nvPr/>
        </p:nvSpPr>
        <p:spPr bwMode="auto">
          <a:xfrm>
            <a:off x="7302500" y="538003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21" name="Line 94"/>
          <p:cNvSpPr>
            <a:spLocks noChangeShapeType="1"/>
          </p:cNvSpPr>
          <p:nvPr/>
        </p:nvSpPr>
        <p:spPr bwMode="auto">
          <a:xfrm>
            <a:off x="7693025" y="507206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22" name="Text Box 95"/>
          <p:cNvSpPr txBox="1">
            <a:spLocks noChangeArrowheads="1"/>
          </p:cNvSpPr>
          <p:nvPr/>
        </p:nvSpPr>
        <p:spPr bwMode="auto">
          <a:xfrm>
            <a:off x="7051675" y="538480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223" name="Text Box 96"/>
          <p:cNvSpPr txBox="1">
            <a:spLocks noChangeArrowheads="1"/>
          </p:cNvSpPr>
          <p:nvPr/>
        </p:nvSpPr>
        <p:spPr bwMode="auto">
          <a:xfrm>
            <a:off x="4902200" y="44767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48224" name="Text Box 97"/>
          <p:cNvSpPr txBox="1">
            <a:spLocks noChangeArrowheads="1"/>
          </p:cNvSpPr>
          <p:nvPr/>
        </p:nvSpPr>
        <p:spPr bwMode="auto">
          <a:xfrm>
            <a:off x="7739063" y="472598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486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2592388" y="30323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2365375" y="303715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 split the [77 90] node…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000"/>
              </a:spcBef>
              <a:buFontTx/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Example 3 (cont.)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695700" y="3359420"/>
            <a:ext cx="49053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3348038" y="3372120"/>
            <a:ext cx="317500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34718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386138" y="369438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39671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895725" y="369438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1517650" y="272918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1100138" y="23719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H="1">
            <a:off x="350838" y="271965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849313" y="23767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1873250" y="271013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677988" y="337053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auto">
          <a:xfrm>
            <a:off x="1328738" y="30308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 flipH="1">
            <a:off x="1252538" y="339117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257300" y="303557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" name="AutoShape 22"/>
          <p:cNvSpPr>
            <a:spLocks noChangeArrowheads="1"/>
          </p:cNvSpPr>
          <p:nvPr/>
        </p:nvSpPr>
        <p:spPr bwMode="auto">
          <a:xfrm>
            <a:off x="10779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9921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0" name="AutoShape 24"/>
          <p:cNvSpPr>
            <a:spLocks noChangeArrowheads="1"/>
          </p:cNvSpPr>
          <p:nvPr/>
        </p:nvSpPr>
        <p:spPr bwMode="auto">
          <a:xfrm>
            <a:off x="15732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4874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338388" y="339117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AutoShape 28"/>
          <p:cNvSpPr>
            <a:spLocks noChangeArrowheads="1"/>
          </p:cNvSpPr>
          <p:nvPr/>
        </p:nvSpPr>
        <p:spPr bwMode="auto">
          <a:xfrm>
            <a:off x="2119313" y="36912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2033588" y="369597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6" name="AutoShape 30"/>
          <p:cNvSpPr>
            <a:spLocks noChangeArrowheads="1"/>
          </p:cNvSpPr>
          <p:nvPr/>
        </p:nvSpPr>
        <p:spPr bwMode="auto">
          <a:xfrm>
            <a:off x="2595563" y="369120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2986088" y="338323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2344738" y="369597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195263" y="278792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3046413" y="30371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25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 split the [77 90] node and we send up the middle of 77, 90, 93: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000"/>
              </a:spcBef>
              <a:buFontTx/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Example 3 (cont.)</a:t>
            </a: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3695700" y="3359420"/>
            <a:ext cx="49053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3348038" y="3372120"/>
            <a:ext cx="317500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34718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3386138" y="369438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>
            <a:off x="39671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895725" y="369438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1517650" y="272918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1100138" y="23719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H="1">
            <a:off x="350838" y="271965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849313" y="23767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1873250" y="271013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1677988" y="337053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" name="AutoShape 19"/>
          <p:cNvSpPr>
            <a:spLocks noChangeArrowheads="1"/>
          </p:cNvSpPr>
          <p:nvPr/>
        </p:nvSpPr>
        <p:spPr bwMode="auto">
          <a:xfrm>
            <a:off x="1328738" y="30308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>
            <a:off x="1252538" y="339117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1257300" y="303557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10779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9921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" name="AutoShape 24"/>
          <p:cNvSpPr>
            <a:spLocks noChangeArrowheads="1"/>
          </p:cNvSpPr>
          <p:nvPr/>
        </p:nvSpPr>
        <p:spPr bwMode="auto">
          <a:xfrm>
            <a:off x="15732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4874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5" name="AutoShape 26"/>
          <p:cNvSpPr>
            <a:spLocks noChangeArrowheads="1"/>
          </p:cNvSpPr>
          <p:nvPr/>
        </p:nvSpPr>
        <p:spPr bwMode="auto">
          <a:xfrm>
            <a:off x="2592388" y="30323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 flipH="1">
            <a:off x="2338388" y="339117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7" name="AutoShape 28"/>
          <p:cNvSpPr>
            <a:spLocks noChangeArrowheads="1"/>
          </p:cNvSpPr>
          <p:nvPr/>
        </p:nvSpPr>
        <p:spPr bwMode="auto">
          <a:xfrm>
            <a:off x="2119313" y="36912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2033588" y="369597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9" name="AutoShape 30"/>
          <p:cNvSpPr>
            <a:spLocks noChangeArrowheads="1"/>
          </p:cNvSpPr>
          <p:nvPr/>
        </p:nvSpPr>
        <p:spPr bwMode="auto">
          <a:xfrm>
            <a:off x="2595563" y="369120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2986088" y="338323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2344738" y="369597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195263" y="278792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3046413" y="30371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4" name="Oval 35"/>
          <p:cNvSpPr>
            <a:spLocks noChangeArrowheads="1"/>
          </p:cNvSpPr>
          <p:nvPr/>
        </p:nvSpPr>
        <p:spPr bwMode="auto">
          <a:xfrm>
            <a:off x="3049588" y="3067320"/>
            <a:ext cx="315912" cy="3159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H="1" flipV="1">
            <a:off x="1847850" y="2583133"/>
            <a:ext cx="1255713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2365375" y="303715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2-3 Trees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/>
              <a:t>A 2-3 tree is a balanced tree in which:</a:t>
            </a:r>
            <a:endParaRPr lang="en-US" altLang="en-US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en-US" i="1"/>
              <a:t>all</a:t>
            </a:r>
            <a:r>
              <a:rPr lang="en-US" altLang="en-US"/>
              <a:t> nodes have equal-height subtrees (perfect balance)</a:t>
            </a:r>
          </a:p>
          <a:p>
            <a:pPr lvl="1">
              <a:spcBef>
                <a:spcPts val="200"/>
              </a:spcBef>
            </a:pPr>
            <a:endParaRPr lang="en-US" altLang="en-US"/>
          </a:p>
          <a:p>
            <a:pPr lvl="2">
              <a:spcBef>
                <a:spcPts val="500"/>
              </a:spcBef>
              <a:buFontTx/>
              <a:buChar char="•"/>
            </a:pPr>
            <a:endParaRPr lang="en-US" altLang="en-US"/>
          </a:p>
          <a:p>
            <a:pPr lvl="2">
              <a:spcBef>
                <a:spcPts val="500"/>
              </a:spcBef>
              <a:buFontTx/>
              <a:buChar char="•"/>
            </a:pPr>
            <a:endParaRPr lang="en-US" altLang="en-US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</a:t>
            </a:r>
            <a:endParaRPr lang="en-US" altLang="en-US" sz="1600" i="1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3589338" y="3711575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3171825" y="335438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 flipH="1">
            <a:off x="2422525" y="3702050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921000" y="33591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3944938" y="3692525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2454275" y="43529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AutoShape 11"/>
          <p:cNvSpPr>
            <a:spLocks noChangeArrowheads="1"/>
          </p:cNvSpPr>
          <p:nvPr/>
        </p:nvSpPr>
        <p:spPr bwMode="auto">
          <a:xfrm>
            <a:off x="2105025" y="40132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 flipH="1">
            <a:off x="1800225" y="4373563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2019300" y="40179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3749675" y="4352925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AutoShape 15"/>
          <p:cNvSpPr>
            <a:spLocks noChangeArrowheads="1"/>
          </p:cNvSpPr>
          <p:nvPr/>
        </p:nvSpPr>
        <p:spPr bwMode="auto">
          <a:xfrm>
            <a:off x="3400425" y="40132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3324225" y="4373563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3328988" y="40179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13" name="AutoShape 18"/>
          <p:cNvSpPr>
            <a:spLocks noChangeArrowheads="1"/>
          </p:cNvSpPr>
          <p:nvPr/>
        </p:nvSpPr>
        <p:spPr bwMode="auto">
          <a:xfrm>
            <a:off x="1581150" y="46736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495425" y="46783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15" name="AutoShape 20"/>
          <p:cNvSpPr>
            <a:spLocks noChangeArrowheads="1"/>
          </p:cNvSpPr>
          <p:nvPr/>
        </p:nvSpPr>
        <p:spPr bwMode="auto">
          <a:xfrm>
            <a:off x="220345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195262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17" name="AutoShape 22"/>
          <p:cNvSpPr>
            <a:spLocks noChangeArrowheads="1"/>
          </p:cNvSpPr>
          <p:nvPr/>
        </p:nvSpPr>
        <p:spPr bwMode="auto">
          <a:xfrm>
            <a:off x="3149600" y="46783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3063875" y="46831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19" name="AutoShape 24"/>
          <p:cNvSpPr>
            <a:spLocks noChangeArrowheads="1"/>
          </p:cNvSpPr>
          <p:nvPr/>
        </p:nvSpPr>
        <p:spPr bwMode="auto">
          <a:xfrm>
            <a:off x="3644900" y="46783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20" name="Text Box 25"/>
          <p:cNvSpPr txBox="1">
            <a:spLocks noChangeArrowheads="1"/>
          </p:cNvSpPr>
          <p:nvPr/>
        </p:nvSpPr>
        <p:spPr bwMode="auto">
          <a:xfrm>
            <a:off x="3559175" y="46831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21" name="AutoShape 26"/>
          <p:cNvSpPr>
            <a:spLocks noChangeArrowheads="1"/>
          </p:cNvSpPr>
          <p:nvPr/>
        </p:nvSpPr>
        <p:spPr bwMode="auto">
          <a:xfrm>
            <a:off x="4664075" y="401478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22" name="Text Box 27"/>
          <p:cNvSpPr txBox="1">
            <a:spLocks noChangeArrowheads="1"/>
          </p:cNvSpPr>
          <p:nvPr/>
        </p:nvSpPr>
        <p:spPr bwMode="auto">
          <a:xfrm>
            <a:off x="4413250" y="40195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5057775" y="4365625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 flipH="1">
            <a:off x="4410075" y="4373563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AutoShape 30"/>
          <p:cNvSpPr>
            <a:spLocks noChangeArrowheads="1"/>
          </p:cNvSpPr>
          <p:nvPr/>
        </p:nvSpPr>
        <p:spPr bwMode="auto">
          <a:xfrm>
            <a:off x="4191000" y="46736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26" name="Text Box 31"/>
          <p:cNvSpPr txBox="1">
            <a:spLocks noChangeArrowheads="1"/>
          </p:cNvSpPr>
          <p:nvPr/>
        </p:nvSpPr>
        <p:spPr bwMode="auto">
          <a:xfrm>
            <a:off x="4105275" y="46783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27" name="AutoShape 32"/>
          <p:cNvSpPr>
            <a:spLocks noChangeArrowheads="1"/>
          </p:cNvSpPr>
          <p:nvPr/>
        </p:nvSpPr>
        <p:spPr bwMode="auto">
          <a:xfrm>
            <a:off x="466725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28" name="Text Box 33"/>
          <p:cNvSpPr txBox="1">
            <a:spLocks noChangeArrowheads="1"/>
          </p:cNvSpPr>
          <p:nvPr/>
        </p:nvSpPr>
        <p:spPr bwMode="auto">
          <a:xfrm>
            <a:off x="441642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87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29" name="Line 34"/>
          <p:cNvSpPr>
            <a:spLocks noChangeShapeType="1"/>
          </p:cNvSpPr>
          <p:nvPr/>
        </p:nvSpPr>
        <p:spPr bwMode="auto">
          <a:xfrm>
            <a:off x="5387975" y="4371975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0" name="AutoShape 35"/>
          <p:cNvSpPr>
            <a:spLocks noChangeArrowheads="1"/>
          </p:cNvSpPr>
          <p:nvPr/>
        </p:nvSpPr>
        <p:spPr bwMode="auto">
          <a:xfrm>
            <a:off x="553720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4131" name="Text Box 36"/>
          <p:cNvSpPr txBox="1">
            <a:spLocks noChangeArrowheads="1"/>
          </p:cNvSpPr>
          <p:nvPr/>
        </p:nvSpPr>
        <p:spPr bwMode="auto">
          <a:xfrm>
            <a:off x="528637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 split the [77 90] node and we send up the middle of 77, 90, 93: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We try to insert it in the root node, but the root is also full!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000"/>
              </a:spcBef>
              <a:buFontTx/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Example 3 (cont.)</a:t>
            </a:r>
          </a:p>
        </p:txBody>
      </p:sp>
      <p:sp>
        <p:nvSpPr>
          <p:cNvPr id="134" name="AutoShape 6"/>
          <p:cNvSpPr>
            <a:spLocks noChangeArrowheads="1"/>
          </p:cNvSpPr>
          <p:nvPr/>
        </p:nvSpPr>
        <p:spPr bwMode="auto">
          <a:xfrm>
            <a:off x="3981450" y="2770458"/>
            <a:ext cx="688975" cy="239712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5" name="Line 7"/>
          <p:cNvSpPr>
            <a:spLocks noChangeShapeType="1"/>
          </p:cNvSpPr>
          <p:nvPr/>
        </p:nvSpPr>
        <p:spPr bwMode="auto">
          <a:xfrm>
            <a:off x="3695700" y="3359420"/>
            <a:ext cx="49053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6" name="Line 8"/>
          <p:cNvSpPr>
            <a:spLocks noChangeShapeType="1"/>
          </p:cNvSpPr>
          <p:nvPr/>
        </p:nvSpPr>
        <p:spPr bwMode="auto">
          <a:xfrm>
            <a:off x="3348038" y="3372120"/>
            <a:ext cx="317500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7" name="AutoShape 9"/>
          <p:cNvSpPr>
            <a:spLocks noChangeArrowheads="1"/>
          </p:cNvSpPr>
          <p:nvPr/>
        </p:nvSpPr>
        <p:spPr bwMode="auto">
          <a:xfrm>
            <a:off x="34718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8" name="Text Box 10"/>
          <p:cNvSpPr txBox="1">
            <a:spLocks noChangeArrowheads="1"/>
          </p:cNvSpPr>
          <p:nvPr/>
        </p:nvSpPr>
        <p:spPr bwMode="auto">
          <a:xfrm>
            <a:off x="3386138" y="369438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9" name="AutoShape 11"/>
          <p:cNvSpPr>
            <a:spLocks noChangeArrowheads="1"/>
          </p:cNvSpPr>
          <p:nvPr/>
        </p:nvSpPr>
        <p:spPr bwMode="auto">
          <a:xfrm>
            <a:off x="39671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" name="Text Box 12"/>
          <p:cNvSpPr txBox="1">
            <a:spLocks noChangeArrowheads="1"/>
          </p:cNvSpPr>
          <p:nvPr/>
        </p:nvSpPr>
        <p:spPr bwMode="auto">
          <a:xfrm>
            <a:off x="3895725" y="369438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1" name="Line 13"/>
          <p:cNvSpPr>
            <a:spLocks noChangeShapeType="1"/>
          </p:cNvSpPr>
          <p:nvPr/>
        </p:nvSpPr>
        <p:spPr bwMode="auto">
          <a:xfrm>
            <a:off x="1517650" y="272918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2" name="AutoShape 14"/>
          <p:cNvSpPr>
            <a:spLocks noChangeArrowheads="1"/>
          </p:cNvSpPr>
          <p:nvPr/>
        </p:nvSpPr>
        <p:spPr bwMode="auto">
          <a:xfrm>
            <a:off x="1100138" y="23719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 flipH="1">
            <a:off x="350838" y="271965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" name="Text Box 16"/>
          <p:cNvSpPr txBox="1">
            <a:spLocks noChangeArrowheads="1"/>
          </p:cNvSpPr>
          <p:nvPr/>
        </p:nvSpPr>
        <p:spPr bwMode="auto">
          <a:xfrm>
            <a:off x="849313" y="23767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5" name="Line 17"/>
          <p:cNvSpPr>
            <a:spLocks noChangeShapeType="1"/>
          </p:cNvSpPr>
          <p:nvPr/>
        </p:nvSpPr>
        <p:spPr bwMode="auto">
          <a:xfrm>
            <a:off x="1873250" y="271013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6" name="Line 18"/>
          <p:cNvSpPr>
            <a:spLocks noChangeShapeType="1"/>
          </p:cNvSpPr>
          <p:nvPr/>
        </p:nvSpPr>
        <p:spPr bwMode="auto">
          <a:xfrm>
            <a:off x="1677988" y="337053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7" name="AutoShape 19"/>
          <p:cNvSpPr>
            <a:spLocks noChangeArrowheads="1"/>
          </p:cNvSpPr>
          <p:nvPr/>
        </p:nvSpPr>
        <p:spPr bwMode="auto">
          <a:xfrm>
            <a:off x="1328738" y="30308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8" name="Line 20"/>
          <p:cNvSpPr>
            <a:spLocks noChangeShapeType="1"/>
          </p:cNvSpPr>
          <p:nvPr/>
        </p:nvSpPr>
        <p:spPr bwMode="auto">
          <a:xfrm flipH="1">
            <a:off x="1252538" y="339117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9" name="Text Box 21"/>
          <p:cNvSpPr txBox="1">
            <a:spLocks noChangeArrowheads="1"/>
          </p:cNvSpPr>
          <p:nvPr/>
        </p:nvSpPr>
        <p:spPr bwMode="auto">
          <a:xfrm>
            <a:off x="1257300" y="303557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0" name="AutoShape 22"/>
          <p:cNvSpPr>
            <a:spLocks noChangeArrowheads="1"/>
          </p:cNvSpPr>
          <p:nvPr/>
        </p:nvSpPr>
        <p:spPr bwMode="auto">
          <a:xfrm>
            <a:off x="10779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1" name="Text Box 23"/>
          <p:cNvSpPr txBox="1">
            <a:spLocks noChangeArrowheads="1"/>
          </p:cNvSpPr>
          <p:nvPr/>
        </p:nvSpPr>
        <p:spPr bwMode="auto">
          <a:xfrm>
            <a:off x="9921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2" name="AutoShape 24"/>
          <p:cNvSpPr>
            <a:spLocks noChangeArrowheads="1"/>
          </p:cNvSpPr>
          <p:nvPr/>
        </p:nvSpPr>
        <p:spPr bwMode="auto">
          <a:xfrm>
            <a:off x="15732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" name="Text Box 25"/>
          <p:cNvSpPr txBox="1">
            <a:spLocks noChangeArrowheads="1"/>
          </p:cNvSpPr>
          <p:nvPr/>
        </p:nvSpPr>
        <p:spPr bwMode="auto">
          <a:xfrm>
            <a:off x="14874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4" name="AutoShape 26"/>
          <p:cNvSpPr>
            <a:spLocks noChangeArrowheads="1"/>
          </p:cNvSpPr>
          <p:nvPr/>
        </p:nvSpPr>
        <p:spPr bwMode="auto">
          <a:xfrm>
            <a:off x="2592388" y="30323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 flipH="1">
            <a:off x="2338388" y="339117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6" name="AutoShape 28"/>
          <p:cNvSpPr>
            <a:spLocks noChangeArrowheads="1"/>
          </p:cNvSpPr>
          <p:nvPr/>
        </p:nvSpPr>
        <p:spPr bwMode="auto">
          <a:xfrm>
            <a:off x="2119313" y="36912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7" name="Text Box 29"/>
          <p:cNvSpPr txBox="1">
            <a:spLocks noChangeArrowheads="1"/>
          </p:cNvSpPr>
          <p:nvPr/>
        </p:nvSpPr>
        <p:spPr bwMode="auto">
          <a:xfrm>
            <a:off x="2033588" y="369597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8" name="AutoShape 30"/>
          <p:cNvSpPr>
            <a:spLocks noChangeArrowheads="1"/>
          </p:cNvSpPr>
          <p:nvPr/>
        </p:nvSpPr>
        <p:spPr bwMode="auto">
          <a:xfrm>
            <a:off x="2595563" y="369120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9" name="Line 31"/>
          <p:cNvSpPr>
            <a:spLocks noChangeShapeType="1"/>
          </p:cNvSpPr>
          <p:nvPr/>
        </p:nvSpPr>
        <p:spPr bwMode="auto">
          <a:xfrm>
            <a:off x="2986088" y="338323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0" name="Text Box 32"/>
          <p:cNvSpPr txBox="1">
            <a:spLocks noChangeArrowheads="1"/>
          </p:cNvSpPr>
          <p:nvPr/>
        </p:nvSpPr>
        <p:spPr bwMode="auto">
          <a:xfrm>
            <a:off x="2344738" y="369597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1" name="Text Box 33"/>
          <p:cNvSpPr txBox="1">
            <a:spLocks noChangeArrowheads="1"/>
          </p:cNvSpPr>
          <p:nvPr/>
        </p:nvSpPr>
        <p:spPr bwMode="auto">
          <a:xfrm>
            <a:off x="195263" y="278792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162" name="Text Box 34"/>
          <p:cNvSpPr txBox="1">
            <a:spLocks noChangeArrowheads="1"/>
          </p:cNvSpPr>
          <p:nvPr/>
        </p:nvSpPr>
        <p:spPr bwMode="auto">
          <a:xfrm>
            <a:off x="3046413" y="30371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3" name="Oval 35"/>
          <p:cNvSpPr>
            <a:spLocks noChangeArrowheads="1"/>
          </p:cNvSpPr>
          <p:nvPr/>
        </p:nvSpPr>
        <p:spPr bwMode="auto">
          <a:xfrm>
            <a:off x="3049588" y="3067320"/>
            <a:ext cx="315912" cy="3159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4" name="Line 36"/>
          <p:cNvSpPr>
            <a:spLocks noChangeShapeType="1"/>
          </p:cNvSpPr>
          <p:nvPr/>
        </p:nvSpPr>
        <p:spPr bwMode="auto">
          <a:xfrm flipH="1" flipV="1">
            <a:off x="1847850" y="2583133"/>
            <a:ext cx="1255713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5" name="Text Box 37"/>
          <p:cNvSpPr txBox="1">
            <a:spLocks noChangeArrowheads="1"/>
          </p:cNvSpPr>
          <p:nvPr/>
        </p:nvSpPr>
        <p:spPr bwMode="auto">
          <a:xfrm>
            <a:off x="2365375" y="303715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6" name="Line 38"/>
          <p:cNvSpPr>
            <a:spLocks noChangeShapeType="1"/>
          </p:cNvSpPr>
          <p:nvPr/>
        </p:nvSpPr>
        <p:spPr bwMode="auto">
          <a:xfrm>
            <a:off x="8248650" y="3368945"/>
            <a:ext cx="49053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" name="Line 39"/>
          <p:cNvSpPr>
            <a:spLocks noChangeShapeType="1"/>
          </p:cNvSpPr>
          <p:nvPr/>
        </p:nvSpPr>
        <p:spPr bwMode="auto">
          <a:xfrm>
            <a:off x="7948613" y="3381645"/>
            <a:ext cx="2698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8" name="AutoShape 40"/>
          <p:cNvSpPr>
            <a:spLocks noChangeArrowheads="1"/>
          </p:cNvSpPr>
          <p:nvPr/>
        </p:nvSpPr>
        <p:spPr bwMode="auto">
          <a:xfrm>
            <a:off x="8024813" y="369914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9" name="Text Box 41"/>
          <p:cNvSpPr txBox="1">
            <a:spLocks noChangeArrowheads="1"/>
          </p:cNvSpPr>
          <p:nvPr/>
        </p:nvSpPr>
        <p:spPr bwMode="auto">
          <a:xfrm>
            <a:off x="7939088" y="370390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AutoShape 42"/>
          <p:cNvSpPr>
            <a:spLocks noChangeArrowheads="1"/>
          </p:cNvSpPr>
          <p:nvPr/>
        </p:nvSpPr>
        <p:spPr bwMode="auto">
          <a:xfrm>
            <a:off x="8520113" y="369914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1" name="Text Box 43"/>
          <p:cNvSpPr txBox="1">
            <a:spLocks noChangeArrowheads="1"/>
          </p:cNvSpPr>
          <p:nvPr/>
        </p:nvSpPr>
        <p:spPr bwMode="auto">
          <a:xfrm>
            <a:off x="8448675" y="370390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2" name="Line 44"/>
          <p:cNvSpPr>
            <a:spLocks noChangeShapeType="1"/>
          </p:cNvSpPr>
          <p:nvPr/>
        </p:nvSpPr>
        <p:spPr bwMode="auto">
          <a:xfrm>
            <a:off x="6070600" y="273870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3" name="AutoShape 45"/>
          <p:cNvSpPr>
            <a:spLocks noChangeArrowheads="1"/>
          </p:cNvSpPr>
          <p:nvPr/>
        </p:nvSpPr>
        <p:spPr bwMode="auto">
          <a:xfrm>
            <a:off x="5653088" y="238152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4" name="Line 46"/>
          <p:cNvSpPr>
            <a:spLocks noChangeShapeType="1"/>
          </p:cNvSpPr>
          <p:nvPr/>
        </p:nvSpPr>
        <p:spPr bwMode="auto">
          <a:xfrm flipH="1">
            <a:off x="4903788" y="2729183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5" name="Text Box 47"/>
          <p:cNvSpPr txBox="1">
            <a:spLocks noChangeArrowheads="1"/>
          </p:cNvSpPr>
          <p:nvPr/>
        </p:nvSpPr>
        <p:spPr bwMode="auto">
          <a:xfrm>
            <a:off x="5402263" y="238628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6" name="Line 48"/>
          <p:cNvSpPr>
            <a:spLocks noChangeShapeType="1"/>
          </p:cNvSpPr>
          <p:nvPr/>
        </p:nvSpPr>
        <p:spPr bwMode="auto">
          <a:xfrm>
            <a:off x="6426200" y="271965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7" name="Line 49"/>
          <p:cNvSpPr>
            <a:spLocks noChangeShapeType="1"/>
          </p:cNvSpPr>
          <p:nvPr/>
        </p:nvSpPr>
        <p:spPr bwMode="auto">
          <a:xfrm>
            <a:off x="6230938" y="338005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8" name="AutoShape 50"/>
          <p:cNvSpPr>
            <a:spLocks noChangeArrowheads="1"/>
          </p:cNvSpPr>
          <p:nvPr/>
        </p:nvSpPr>
        <p:spPr bwMode="auto">
          <a:xfrm>
            <a:off x="5881688" y="304033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9" name="Line 51"/>
          <p:cNvSpPr>
            <a:spLocks noChangeShapeType="1"/>
          </p:cNvSpPr>
          <p:nvPr/>
        </p:nvSpPr>
        <p:spPr bwMode="auto">
          <a:xfrm flipH="1">
            <a:off x="5805488" y="3400695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0" name="Text Box 52"/>
          <p:cNvSpPr txBox="1">
            <a:spLocks noChangeArrowheads="1"/>
          </p:cNvSpPr>
          <p:nvPr/>
        </p:nvSpPr>
        <p:spPr bwMode="auto">
          <a:xfrm>
            <a:off x="5810250" y="304509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1" name="AutoShape 53"/>
          <p:cNvSpPr>
            <a:spLocks noChangeArrowheads="1"/>
          </p:cNvSpPr>
          <p:nvPr/>
        </p:nvSpPr>
        <p:spPr bwMode="auto">
          <a:xfrm>
            <a:off x="5630863" y="370549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2" name="Text Box 54"/>
          <p:cNvSpPr txBox="1">
            <a:spLocks noChangeArrowheads="1"/>
          </p:cNvSpPr>
          <p:nvPr/>
        </p:nvSpPr>
        <p:spPr bwMode="auto">
          <a:xfrm>
            <a:off x="5545138" y="371025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3" name="AutoShape 55"/>
          <p:cNvSpPr>
            <a:spLocks noChangeArrowheads="1"/>
          </p:cNvSpPr>
          <p:nvPr/>
        </p:nvSpPr>
        <p:spPr bwMode="auto">
          <a:xfrm>
            <a:off x="6126163" y="370549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4" name="Text Box 56"/>
          <p:cNvSpPr txBox="1">
            <a:spLocks noChangeArrowheads="1"/>
          </p:cNvSpPr>
          <p:nvPr/>
        </p:nvSpPr>
        <p:spPr bwMode="auto">
          <a:xfrm>
            <a:off x="6040438" y="371025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5" name="Line 57"/>
          <p:cNvSpPr>
            <a:spLocks noChangeShapeType="1"/>
          </p:cNvSpPr>
          <p:nvPr/>
        </p:nvSpPr>
        <p:spPr bwMode="auto">
          <a:xfrm flipH="1">
            <a:off x="6891338" y="3400695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6" name="AutoShape 58"/>
          <p:cNvSpPr>
            <a:spLocks noChangeArrowheads="1"/>
          </p:cNvSpPr>
          <p:nvPr/>
        </p:nvSpPr>
        <p:spPr bwMode="auto">
          <a:xfrm>
            <a:off x="6672263" y="370073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7" name="Text Box 59"/>
          <p:cNvSpPr txBox="1">
            <a:spLocks noChangeArrowheads="1"/>
          </p:cNvSpPr>
          <p:nvPr/>
        </p:nvSpPr>
        <p:spPr bwMode="auto">
          <a:xfrm>
            <a:off x="6586538" y="370549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8" name="AutoShape 60"/>
          <p:cNvSpPr>
            <a:spLocks noChangeArrowheads="1"/>
          </p:cNvSpPr>
          <p:nvPr/>
        </p:nvSpPr>
        <p:spPr bwMode="auto">
          <a:xfrm>
            <a:off x="7148513" y="370073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9" name="Line 61"/>
          <p:cNvSpPr>
            <a:spLocks noChangeShapeType="1"/>
          </p:cNvSpPr>
          <p:nvPr/>
        </p:nvSpPr>
        <p:spPr bwMode="auto">
          <a:xfrm>
            <a:off x="7477125" y="3397520"/>
            <a:ext cx="61913" cy="301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0" name="Text Box 62"/>
          <p:cNvSpPr txBox="1">
            <a:spLocks noChangeArrowheads="1"/>
          </p:cNvSpPr>
          <p:nvPr/>
        </p:nvSpPr>
        <p:spPr bwMode="auto">
          <a:xfrm>
            <a:off x="6897688" y="370549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1" name="Text Box 63"/>
          <p:cNvSpPr txBox="1">
            <a:spLocks noChangeArrowheads="1"/>
          </p:cNvSpPr>
          <p:nvPr/>
        </p:nvSpPr>
        <p:spPr bwMode="auto">
          <a:xfrm>
            <a:off x="4748213" y="2797445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192" name="Text Box 64"/>
          <p:cNvSpPr txBox="1">
            <a:spLocks noChangeArrowheads="1"/>
          </p:cNvSpPr>
          <p:nvPr/>
        </p:nvSpPr>
        <p:spPr bwMode="auto">
          <a:xfrm>
            <a:off x="6894513" y="304668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3" name="Line 65"/>
          <p:cNvSpPr>
            <a:spLocks noChangeShapeType="1"/>
          </p:cNvSpPr>
          <p:nvPr/>
        </p:nvSpPr>
        <p:spPr bwMode="auto">
          <a:xfrm>
            <a:off x="6729413" y="2676795"/>
            <a:ext cx="1327150" cy="357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4" name="AutoShape 66"/>
          <p:cNvSpPr>
            <a:spLocks noChangeArrowheads="1"/>
          </p:cNvSpPr>
          <p:nvPr/>
        </p:nvSpPr>
        <p:spPr bwMode="auto">
          <a:xfrm>
            <a:off x="7862888" y="302763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5" name="Text Box 67"/>
          <p:cNvSpPr txBox="1">
            <a:spLocks noChangeArrowheads="1"/>
          </p:cNvSpPr>
          <p:nvPr/>
        </p:nvSpPr>
        <p:spPr bwMode="auto">
          <a:xfrm>
            <a:off x="7777163" y="303239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6" name="AutoShape 68"/>
          <p:cNvSpPr>
            <a:spLocks noChangeArrowheads="1"/>
          </p:cNvSpPr>
          <p:nvPr/>
        </p:nvSpPr>
        <p:spPr bwMode="auto">
          <a:xfrm>
            <a:off x="7145338" y="3041920"/>
            <a:ext cx="417512" cy="3603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7" name="Text Box 69"/>
          <p:cNvSpPr txBox="1">
            <a:spLocks noChangeArrowheads="1"/>
          </p:cNvSpPr>
          <p:nvPr/>
        </p:nvSpPr>
        <p:spPr bwMode="auto">
          <a:xfrm>
            <a:off x="6137275" y="239422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652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 split the [77 90] node and we send up the middle of 77, 90, 93: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We try to insert it in the root node, but the root is also full!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Then we split the root,</a:t>
            </a:r>
            <a:br>
              <a:rPr lang="en-US" altLang="en-US" dirty="0"/>
            </a:br>
            <a:r>
              <a:rPr lang="en-US" altLang="en-US" dirty="0"/>
              <a:t>which increases the</a:t>
            </a:r>
            <a:br>
              <a:rPr lang="en-US" altLang="en-US" dirty="0"/>
            </a:br>
            <a:r>
              <a:rPr lang="en-US" altLang="en-US" dirty="0"/>
              <a:t>tree’s height by 1, but</a:t>
            </a:r>
            <a:br>
              <a:rPr lang="en-US" altLang="en-US" dirty="0"/>
            </a:br>
            <a:r>
              <a:rPr lang="en-US" altLang="en-US" dirty="0"/>
              <a:t>the tree is still balanced.  	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5702300" y="4868863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Example 3 (cont.)</a:t>
            </a:r>
          </a:p>
        </p:txBody>
      </p:sp>
      <p:sp>
        <p:nvSpPr>
          <p:cNvPr id="53317" name="Line 70"/>
          <p:cNvSpPr>
            <a:spLocks noChangeShapeType="1"/>
          </p:cNvSpPr>
          <p:nvPr/>
        </p:nvSpPr>
        <p:spPr bwMode="auto">
          <a:xfrm>
            <a:off x="7935913" y="6084888"/>
            <a:ext cx="490537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18" name="Line 71"/>
          <p:cNvSpPr>
            <a:spLocks noChangeShapeType="1"/>
          </p:cNvSpPr>
          <p:nvPr/>
        </p:nvSpPr>
        <p:spPr bwMode="auto">
          <a:xfrm>
            <a:off x="7635875" y="6097588"/>
            <a:ext cx="2698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19" name="AutoShape 72"/>
          <p:cNvSpPr>
            <a:spLocks noChangeArrowheads="1"/>
          </p:cNvSpPr>
          <p:nvPr/>
        </p:nvSpPr>
        <p:spPr bwMode="auto">
          <a:xfrm>
            <a:off x="7712075" y="64150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0" name="Text Box 73"/>
          <p:cNvSpPr txBox="1">
            <a:spLocks noChangeArrowheads="1"/>
          </p:cNvSpPr>
          <p:nvPr/>
        </p:nvSpPr>
        <p:spPr bwMode="auto">
          <a:xfrm>
            <a:off x="7626350" y="64198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1" name="AutoShape 74"/>
          <p:cNvSpPr>
            <a:spLocks noChangeArrowheads="1"/>
          </p:cNvSpPr>
          <p:nvPr/>
        </p:nvSpPr>
        <p:spPr bwMode="auto">
          <a:xfrm>
            <a:off x="8207375" y="64150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2" name="Text Box 75"/>
          <p:cNvSpPr txBox="1">
            <a:spLocks noChangeArrowheads="1"/>
          </p:cNvSpPr>
          <p:nvPr/>
        </p:nvSpPr>
        <p:spPr bwMode="auto">
          <a:xfrm>
            <a:off x="8135938" y="641985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3" name="Line 76"/>
          <p:cNvSpPr>
            <a:spLocks noChangeShapeType="1"/>
          </p:cNvSpPr>
          <p:nvPr/>
        </p:nvSpPr>
        <p:spPr bwMode="auto">
          <a:xfrm>
            <a:off x="5757863" y="5454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4" name="Line 77"/>
          <p:cNvSpPr>
            <a:spLocks noChangeShapeType="1"/>
          </p:cNvSpPr>
          <p:nvPr/>
        </p:nvSpPr>
        <p:spPr bwMode="auto">
          <a:xfrm flipH="1">
            <a:off x="4591050" y="5445125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5" name="Line 78"/>
          <p:cNvSpPr>
            <a:spLocks noChangeShapeType="1"/>
          </p:cNvSpPr>
          <p:nvPr/>
        </p:nvSpPr>
        <p:spPr bwMode="auto">
          <a:xfrm>
            <a:off x="6151563" y="5526088"/>
            <a:ext cx="781050" cy="225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6" name="Line 79"/>
          <p:cNvSpPr>
            <a:spLocks noChangeShapeType="1"/>
          </p:cNvSpPr>
          <p:nvPr/>
        </p:nvSpPr>
        <p:spPr bwMode="auto">
          <a:xfrm>
            <a:off x="5918200" y="6096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7" name="AutoShape 80"/>
          <p:cNvSpPr>
            <a:spLocks noChangeArrowheads="1"/>
          </p:cNvSpPr>
          <p:nvPr/>
        </p:nvSpPr>
        <p:spPr bwMode="auto">
          <a:xfrm>
            <a:off x="5568950" y="57562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8" name="Line 81"/>
          <p:cNvSpPr>
            <a:spLocks noChangeShapeType="1"/>
          </p:cNvSpPr>
          <p:nvPr/>
        </p:nvSpPr>
        <p:spPr bwMode="auto">
          <a:xfrm flipH="1">
            <a:off x="5492750" y="6116638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29" name="Text Box 82"/>
          <p:cNvSpPr txBox="1">
            <a:spLocks noChangeArrowheads="1"/>
          </p:cNvSpPr>
          <p:nvPr/>
        </p:nvSpPr>
        <p:spPr bwMode="auto">
          <a:xfrm>
            <a:off x="5497513" y="5761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0" name="AutoShape 83"/>
          <p:cNvSpPr>
            <a:spLocks noChangeArrowheads="1"/>
          </p:cNvSpPr>
          <p:nvPr/>
        </p:nvSpPr>
        <p:spPr bwMode="auto">
          <a:xfrm>
            <a:off x="5318125" y="642143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1" name="Text Box 84"/>
          <p:cNvSpPr txBox="1">
            <a:spLocks noChangeArrowheads="1"/>
          </p:cNvSpPr>
          <p:nvPr/>
        </p:nvSpPr>
        <p:spPr bwMode="auto">
          <a:xfrm>
            <a:off x="5232400" y="64262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2" name="AutoShape 85"/>
          <p:cNvSpPr>
            <a:spLocks noChangeArrowheads="1"/>
          </p:cNvSpPr>
          <p:nvPr/>
        </p:nvSpPr>
        <p:spPr bwMode="auto">
          <a:xfrm>
            <a:off x="5813425" y="642143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3" name="Text Box 86"/>
          <p:cNvSpPr txBox="1">
            <a:spLocks noChangeArrowheads="1"/>
          </p:cNvSpPr>
          <p:nvPr/>
        </p:nvSpPr>
        <p:spPr bwMode="auto">
          <a:xfrm>
            <a:off x="5727700" y="64262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4" name="Line 87"/>
          <p:cNvSpPr>
            <a:spLocks noChangeShapeType="1"/>
          </p:cNvSpPr>
          <p:nvPr/>
        </p:nvSpPr>
        <p:spPr bwMode="auto">
          <a:xfrm flipH="1">
            <a:off x="6578600" y="611663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5" name="AutoShape 88"/>
          <p:cNvSpPr>
            <a:spLocks noChangeArrowheads="1"/>
          </p:cNvSpPr>
          <p:nvPr/>
        </p:nvSpPr>
        <p:spPr bwMode="auto">
          <a:xfrm>
            <a:off x="6359525" y="64166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6" name="Text Box 89"/>
          <p:cNvSpPr txBox="1">
            <a:spLocks noChangeArrowheads="1"/>
          </p:cNvSpPr>
          <p:nvPr/>
        </p:nvSpPr>
        <p:spPr bwMode="auto">
          <a:xfrm>
            <a:off x="6273800" y="64214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7" name="AutoShape 90"/>
          <p:cNvSpPr>
            <a:spLocks noChangeArrowheads="1"/>
          </p:cNvSpPr>
          <p:nvPr/>
        </p:nvSpPr>
        <p:spPr bwMode="auto">
          <a:xfrm>
            <a:off x="6835775" y="6416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8" name="Line 91"/>
          <p:cNvSpPr>
            <a:spLocks noChangeShapeType="1"/>
          </p:cNvSpPr>
          <p:nvPr/>
        </p:nvSpPr>
        <p:spPr bwMode="auto">
          <a:xfrm>
            <a:off x="7164388" y="6113463"/>
            <a:ext cx="61912" cy="301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39" name="Text Box 92"/>
          <p:cNvSpPr txBox="1">
            <a:spLocks noChangeArrowheads="1"/>
          </p:cNvSpPr>
          <p:nvPr/>
        </p:nvSpPr>
        <p:spPr bwMode="auto">
          <a:xfrm>
            <a:off x="6584950" y="6421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40" name="Text Box 93"/>
          <p:cNvSpPr txBox="1">
            <a:spLocks noChangeArrowheads="1"/>
          </p:cNvSpPr>
          <p:nvPr/>
        </p:nvSpPr>
        <p:spPr bwMode="auto">
          <a:xfrm>
            <a:off x="4435475" y="5513388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53341" name="Text Box 94"/>
          <p:cNvSpPr txBox="1">
            <a:spLocks noChangeArrowheads="1"/>
          </p:cNvSpPr>
          <p:nvPr/>
        </p:nvSpPr>
        <p:spPr bwMode="auto">
          <a:xfrm>
            <a:off x="6581775" y="57626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42" name="Line 95"/>
          <p:cNvSpPr>
            <a:spLocks noChangeShapeType="1"/>
          </p:cNvSpPr>
          <p:nvPr/>
        </p:nvSpPr>
        <p:spPr bwMode="auto">
          <a:xfrm>
            <a:off x="6502400" y="5502275"/>
            <a:ext cx="1241425" cy="247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43" name="AutoShape 96"/>
          <p:cNvSpPr>
            <a:spLocks noChangeArrowheads="1"/>
          </p:cNvSpPr>
          <p:nvPr/>
        </p:nvSpPr>
        <p:spPr bwMode="auto">
          <a:xfrm>
            <a:off x="7550150" y="57435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44" name="Text Box 97"/>
          <p:cNvSpPr txBox="1">
            <a:spLocks noChangeArrowheads="1"/>
          </p:cNvSpPr>
          <p:nvPr/>
        </p:nvSpPr>
        <p:spPr bwMode="auto">
          <a:xfrm>
            <a:off x="7464425" y="57483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45" name="AutoShape 98"/>
          <p:cNvSpPr>
            <a:spLocks noChangeArrowheads="1"/>
          </p:cNvSpPr>
          <p:nvPr/>
        </p:nvSpPr>
        <p:spPr bwMode="auto">
          <a:xfrm>
            <a:off x="6832600" y="5757863"/>
            <a:ext cx="417513" cy="3603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46" name="Line 99"/>
          <p:cNvSpPr>
            <a:spLocks noChangeShapeType="1"/>
          </p:cNvSpPr>
          <p:nvPr/>
        </p:nvSpPr>
        <p:spPr bwMode="auto">
          <a:xfrm>
            <a:off x="6051550" y="4848225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47" name="AutoShape 100"/>
          <p:cNvSpPr>
            <a:spLocks noChangeArrowheads="1"/>
          </p:cNvSpPr>
          <p:nvPr/>
        </p:nvSpPr>
        <p:spPr bwMode="auto">
          <a:xfrm>
            <a:off x="6113463" y="517366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48" name="Text Box 101"/>
          <p:cNvSpPr txBox="1">
            <a:spLocks noChangeArrowheads="1"/>
          </p:cNvSpPr>
          <p:nvPr/>
        </p:nvSpPr>
        <p:spPr bwMode="auto">
          <a:xfrm>
            <a:off x="6042025" y="51784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49" name="AutoShape 102"/>
          <p:cNvSpPr>
            <a:spLocks noChangeArrowheads="1"/>
          </p:cNvSpPr>
          <p:nvPr/>
        </p:nvSpPr>
        <p:spPr bwMode="auto">
          <a:xfrm>
            <a:off x="5384800" y="51736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50" name="Text Box 103"/>
          <p:cNvSpPr txBox="1">
            <a:spLocks noChangeArrowheads="1"/>
          </p:cNvSpPr>
          <p:nvPr/>
        </p:nvSpPr>
        <p:spPr bwMode="auto">
          <a:xfrm>
            <a:off x="5299075" y="51784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51" name="AutoShape 104"/>
          <p:cNvSpPr>
            <a:spLocks noChangeArrowheads="1"/>
          </p:cNvSpPr>
          <p:nvPr/>
        </p:nvSpPr>
        <p:spPr bwMode="auto">
          <a:xfrm>
            <a:off x="5726113" y="459422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52" name="Text Box 105"/>
          <p:cNvSpPr txBox="1">
            <a:spLocks noChangeArrowheads="1"/>
          </p:cNvSpPr>
          <p:nvPr/>
        </p:nvSpPr>
        <p:spPr bwMode="auto">
          <a:xfrm>
            <a:off x="5649913" y="459898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353" name="AutoShape 106"/>
          <p:cNvSpPr>
            <a:spLocks noChangeArrowheads="1"/>
          </p:cNvSpPr>
          <p:nvPr/>
        </p:nvSpPr>
        <p:spPr bwMode="auto">
          <a:xfrm>
            <a:off x="3981450" y="5078413"/>
            <a:ext cx="688975" cy="239712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auto">
          <a:xfrm>
            <a:off x="3981450" y="2770458"/>
            <a:ext cx="688975" cy="239712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>
            <a:off x="3695700" y="3359420"/>
            <a:ext cx="49053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0" name="Line 8"/>
          <p:cNvSpPr>
            <a:spLocks noChangeShapeType="1"/>
          </p:cNvSpPr>
          <p:nvPr/>
        </p:nvSpPr>
        <p:spPr bwMode="auto">
          <a:xfrm>
            <a:off x="3348038" y="3372120"/>
            <a:ext cx="317500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34718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2" name="Text Box 10"/>
          <p:cNvSpPr txBox="1">
            <a:spLocks noChangeArrowheads="1"/>
          </p:cNvSpPr>
          <p:nvPr/>
        </p:nvSpPr>
        <p:spPr bwMode="auto">
          <a:xfrm>
            <a:off x="3386138" y="369438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3" name="AutoShape 11"/>
          <p:cNvSpPr>
            <a:spLocks noChangeArrowheads="1"/>
          </p:cNvSpPr>
          <p:nvPr/>
        </p:nvSpPr>
        <p:spPr bwMode="auto">
          <a:xfrm>
            <a:off x="39671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4" name="Text Box 12"/>
          <p:cNvSpPr txBox="1">
            <a:spLocks noChangeArrowheads="1"/>
          </p:cNvSpPr>
          <p:nvPr/>
        </p:nvSpPr>
        <p:spPr bwMode="auto">
          <a:xfrm>
            <a:off x="3895725" y="369438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5" name="Line 13"/>
          <p:cNvSpPr>
            <a:spLocks noChangeShapeType="1"/>
          </p:cNvSpPr>
          <p:nvPr/>
        </p:nvSpPr>
        <p:spPr bwMode="auto">
          <a:xfrm>
            <a:off x="1517650" y="272918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6" name="AutoShape 14"/>
          <p:cNvSpPr>
            <a:spLocks noChangeArrowheads="1"/>
          </p:cNvSpPr>
          <p:nvPr/>
        </p:nvSpPr>
        <p:spPr bwMode="auto">
          <a:xfrm>
            <a:off x="1100138" y="23719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 flipH="1">
            <a:off x="350838" y="271965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849313" y="23767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1873250" y="271013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0" name="Line 18"/>
          <p:cNvSpPr>
            <a:spLocks noChangeShapeType="1"/>
          </p:cNvSpPr>
          <p:nvPr/>
        </p:nvSpPr>
        <p:spPr bwMode="auto">
          <a:xfrm>
            <a:off x="1677988" y="337053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1" name="AutoShape 19"/>
          <p:cNvSpPr>
            <a:spLocks noChangeArrowheads="1"/>
          </p:cNvSpPr>
          <p:nvPr/>
        </p:nvSpPr>
        <p:spPr bwMode="auto">
          <a:xfrm>
            <a:off x="1328738" y="30308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 flipH="1">
            <a:off x="1252538" y="339117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3" name="Text Box 21"/>
          <p:cNvSpPr txBox="1">
            <a:spLocks noChangeArrowheads="1"/>
          </p:cNvSpPr>
          <p:nvPr/>
        </p:nvSpPr>
        <p:spPr bwMode="auto">
          <a:xfrm>
            <a:off x="1257300" y="303557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4" name="AutoShape 22"/>
          <p:cNvSpPr>
            <a:spLocks noChangeArrowheads="1"/>
          </p:cNvSpPr>
          <p:nvPr/>
        </p:nvSpPr>
        <p:spPr bwMode="auto">
          <a:xfrm>
            <a:off x="10779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5" name="Text Box 23"/>
          <p:cNvSpPr txBox="1">
            <a:spLocks noChangeArrowheads="1"/>
          </p:cNvSpPr>
          <p:nvPr/>
        </p:nvSpPr>
        <p:spPr bwMode="auto">
          <a:xfrm>
            <a:off x="9921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6" name="AutoShape 24"/>
          <p:cNvSpPr>
            <a:spLocks noChangeArrowheads="1"/>
          </p:cNvSpPr>
          <p:nvPr/>
        </p:nvSpPr>
        <p:spPr bwMode="auto">
          <a:xfrm>
            <a:off x="15732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7" name="Text Box 25"/>
          <p:cNvSpPr txBox="1">
            <a:spLocks noChangeArrowheads="1"/>
          </p:cNvSpPr>
          <p:nvPr/>
        </p:nvSpPr>
        <p:spPr bwMode="auto">
          <a:xfrm>
            <a:off x="14874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8" name="AutoShape 26"/>
          <p:cNvSpPr>
            <a:spLocks noChangeArrowheads="1"/>
          </p:cNvSpPr>
          <p:nvPr/>
        </p:nvSpPr>
        <p:spPr bwMode="auto">
          <a:xfrm>
            <a:off x="2592388" y="30323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9" name="Line 27"/>
          <p:cNvSpPr>
            <a:spLocks noChangeShapeType="1"/>
          </p:cNvSpPr>
          <p:nvPr/>
        </p:nvSpPr>
        <p:spPr bwMode="auto">
          <a:xfrm flipH="1">
            <a:off x="2338388" y="339117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0" name="AutoShape 28"/>
          <p:cNvSpPr>
            <a:spLocks noChangeArrowheads="1"/>
          </p:cNvSpPr>
          <p:nvPr/>
        </p:nvSpPr>
        <p:spPr bwMode="auto">
          <a:xfrm>
            <a:off x="2119313" y="36912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1" name="Text Box 29"/>
          <p:cNvSpPr txBox="1">
            <a:spLocks noChangeArrowheads="1"/>
          </p:cNvSpPr>
          <p:nvPr/>
        </p:nvSpPr>
        <p:spPr bwMode="auto">
          <a:xfrm>
            <a:off x="2033588" y="369597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2" name="AutoShape 30"/>
          <p:cNvSpPr>
            <a:spLocks noChangeArrowheads="1"/>
          </p:cNvSpPr>
          <p:nvPr/>
        </p:nvSpPr>
        <p:spPr bwMode="auto">
          <a:xfrm>
            <a:off x="2595563" y="369120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3" name="Line 31"/>
          <p:cNvSpPr>
            <a:spLocks noChangeShapeType="1"/>
          </p:cNvSpPr>
          <p:nvPr/>
        </p:nvSpPr>
        <p:spPr bwMode="auto">
          <a:xfrm>
            <a:off x="2986088" y="338323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4" name="Text Box 32"/>
          <p:cNvSpPr txBox="1">
            <a:spLocks noChangeArrowheads="1"/>
          </p:cNvSpPr>
          <p:nvPr/>
        </p:nvSpPr>
        <p:spPr bwMode="auto">
          <a:xfrm>
            <a:off x="2344738" y="369597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5" name="Text Box 33"/>
          <p:cNvSpPr txBox="1">
            <a:spLocks noChangeArrowheads="1"/>
          </p:cNvSpPr>
          <p:nvPr/>
        </p:nvSpPr>
        <p:spPr bwMode="auto">
          <a:xfrm>
            <a:off x="195263" y="278792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136" name="Text Box 34"/>
          <p:cNvSpPr txBox="1">
            <a:spLocks noChangeArrowheads="1"/>
          </p:cNvSpPr>
          <p:nvPr/>
        </p:nvSpPr>
        <p:spPr bwMode="auto">
          <a:xfrm>
            <a:off x="3046413" y="30371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7" name="Oval 35"/>
          <p:cNvSpPr>
            <a:spLocks noChangeArrowheads="1"/>
          </p:cNvSpPr>
          <p:nvPr/>
        </p:nvSpPr>
        <p:spPr bwMode="auto">
          <a:xfrm>
            <a:off x="3049588" y="3067320"/>
            <a:ext cx="315912" cy="3159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8" name="Line 36"/>
          <p:cNvSpPr>
            <a:spLocks noChangeShapeType="1"/>
          </p:cNvSpPr>
          <p:nvPr/>
        </p:nvSpPr>
        <p:spPr bwMode="auto">
          <a:xfrm flipH="1" flipV="1">
            <a:off x="1847850" y="2583133"/>
            <a:ext cx="1255713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9" name="Text Box 37"/>
          <p:cNvSpPr txBox="1">
            <a:spLocks noChangeArrowheads="1"/>
          </p:cNvSpPr>
          <p:nvPr/>
        </p:nvSpPr>
        <p:spPr bwMode="auto">
          <a:xfrm>
            <a:off x="2365375" y="303715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0" name="Line 38"/>
          <p:cNvSpPr>
            <a:spLocks noChangeShapeType="1"/>
          </p:cNvSpPr>
          <p:nvPr/>
        </p:nvSpPr>
        <p:spPr bwMode="auto">
          <a:xfrm>
            <a:off x="8248650" y="3368945"/>
            <a:ext cx="49053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1" name="Line 39"/>
          <p:cNvSpPr>
            <a:spLocks noChangeShapeType="1"/>
          </p:cNvSpPr>
          <p:nvPr/>
        </p:nvSpPr>
        <p:spPr bwMode="auto">
          <a:xfrm>
            <a:off x="7948613" y="3381645"/>
            <a:ext cx="2698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2" name="AutoShape 40"/>
          <p:cNvSpPr>
            <a:spLocks noChangeArrowheads="1"/>
          </p:cNvSpPr>
          <p:nvPr/>
        </p:nvSpPr>
        <p:spPr bwMode="auto">
          <a:xfrm>
            <a:off x="8024813" y="369914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3" name="Text Box 41"/>
          <p:cNvSpPr txBox="1">
            <a:spLocks noChangeArrowheads="1"/>
          </p:cNvSpPr>
          <p:nvPr/>
        </p:nvSpPr>
        <p:spPr bwMode="auto">
          <a:xfrm>
            <a:off x="7939088" y="370390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4" name="AutoShape 42"/>
          <p:cNvSpPr>
            <a:spLocks noChangeArrowheads="1"/>
          </p:cNvSpPr>
          <p:nvPr/>
        </p:nvSpPr>
        <p:spPr bwMode="auto">
          <a:xfrm>
            <a:off x="8520113" y="369914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5" name="Text Box 43"/>
          <p:cNvSpPr txBox="1">
            <a:spLocks noChangeArrowheads="1"/>
          </p:cNvSpPr>
          <p:nvPr/>
        </p:nvSpPr>
        <p:spPr bwMode="auto">
          <a:xfrm>
            <a:off x="8448675" y="370390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6" name="Line 44"/>
          <p:cNvSpPr>
            <a:spLocks noChangeShapeType="1"/>
          </p:cNvSpPr>
          <p:nvPr/>
        </p:nvSpPr>
        <p:spPr bwMode="auto">
          <a:xfrm>
            <a:off x="6070600" y="273870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7" name="AutoShape 45"/>
          <p:cNvSpPr>
            <a:spLocks noChangeArrowheads="1"/>
          </p:cNvSpPr>
          <p:nvPr/>
        </p:nvSpPr>
        <p:spPr bwMode="auto">
          <a:xfrm>
            <a:off x="5653088" y="238152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8" name="Line 46"/>
          <p:cNvSpPr>
            <a:spLocks noChangeShapeType="1"/>
          </p:cNvSpPr>
          <p:nvPr/>
        </p:nvSpPr>
        <p:spPr bwMode="auto">
          <a:xfrm flipH="1">
            <a:off x="4903788" y="2729183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9" name="Text Box 47"/>
          <p:cNvSpPr txBox="1">
            <a:spLocks noChangeArrowheads="1"/>
          </p:cNvSpPr>
          <p:nvPr/>
        </p:nvSpPr>
        <p:spPr bwMode="auto">
          <a:xfrm>
            <a:off x="5402263" y="238628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0" name="Line 48"/>
          <p:cNvSpPr>
            <a:spLocks noChangeShapeType="1"/>
          </p:cNvSpPr>
          <p:nvPr/>
        </p:nvSpPr>
        <p:spPr bwMode="auto">
          <a:xfrm>
            <a:off x="6426200" y="271965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1" name="Line 49"/>
          <p:cNvSpPr>
            <a:spLocks noChangeShapeType="1"/>
          </p:cNvSpPr>
          <p:nvPr/>
        </p:nvSpPr>
        <p:spPr bwMode="auto">
          <a:xfrm>
            <a:off x="6230938" y="338005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2" name="AutoShape 50"/>
          <p:cNvSpPr>
            <a:spLocks noChangeArrowheads="1"/>
          </p:cNvSpPr>
          <p:nvPr/>
        </p:nvSpPr>
        <p:spPr bwMode="auto">
          <a:xfrm>
            <a:off x="5881688" y="304033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" name="Line 51"/>
          <p:cNvSpPr>
            <a:spLocks noChangeShapeType="1"/>
          </p:cNvSpPr>
          <p:nvPr/>
        </p:nvSpPr>
        <p:spPr bwMode="auto">
          <a:xfrm flipH="1">
            <a:off x="5805488" y="3400695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5810250" y="304509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5" name="AutoShape 53"/>
          <p:cNvSpPr>
            <a:spLocks noChangeArrowheads="1"/>
          </p:cNvSpPr>
          <p:nvPr/>
        </p:nvSpPr>
        <p:spPr bwMode="auto">
          <a:xfrm>
            <a:off x="5630863" y="370549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6" name="Text Box 54"/>
          <p:cNvSpPr txBox="1">
            <a:spLocks noChangeArrowheads="1"/>
          </p:cNvSpPr>
          <p:nvPr/>
        </p:nvSpPr>
        <p:spPr bwMode="auto">
          <a:xfrm>
            <a:off x="5545138" y="371025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7" name="AutoShape 55"/>
          <p:cNvSpPr>
            <a:spLocks noChangeArrowheads="1"/>
          </p:cNvSpPr>
          <p:nvPr/>
        </p:nvSpPr>
        <p:spPr bwMode="auto">
          <a:xfrm>
            <a:off x="6126163" y="370549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8" name="Text Box 56"/>
          <p:cNvSpPr txBox="1">
            <a:spLocks noChangeArrowheads="1"/>
          </p:cNvSpPr>
          <p:nvPr/>
        </p:nvSpPr>
        <p:spPr bwMode="auto">
          <a:xfrm>
            <a:off x="6040438" y="371025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9" name="Line 57"/>
          <p:cNvSpPr>
            <a:spLocks noChangeShapeType="1"/>
          </p:cNvSpPr>
          <p:nvPr/>
        </p:nvSpPr>
        <p:spPr bwMode="auto">
          <a:xfrm flipH="1">
            <a:off x="6891338" y="3400695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0" name="AutoShape 58"/>
          <p:cNvSpPr>
            <a:spLocks noChangeArrowheads="1"/>
          </p:cNvSpPr>
          <p:nvPr/>
        </p:nvSpPr>
        <p:spPr bwMode="auto">
          <a:xfrm>
            <a:off x="6672263" y="370073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1" name="Text Box 59"/>
          <p:cNvSpPr txBox="1">
            <a:spLocks noChangeArrowheads="1"/>
          </p:cNvSpPr>
          <p:nvPr/>
        </p:nvSpPr>
        <p:spPr bwMode="auto">
          <a:xfrm>
            <a:off x="6586538" y="370549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2" name="AutoShape 60"/>
          <p:cNvSpPr>
            <a:spLocks noChangeArrowheads="1"/>
          </p:cNvSpPr>
          <p:nvPr/>
        </p:nvSpPr>
        <p:spPr bwMode="auto">
          <a:xfrm>
            <a:off x="7148513" y="370073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3" name="Line 61"/>
          <p:cNvSpPr>
            <a:spLocks noChangeShapeType="1"/>
          </p:cNvSpPr>
          <p:nvPr/>
        </p:nvSpPr>
        <p:spPr bwMode="auto">
          <a:xfrm>
            <a:off x="7477125" y="3397520"/>
            <a:ext cx="61913" cy="301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4" name="Text Box 62"/>
          <p:cNvSpPr txBox="1">
            <a:spLocks noChangeArrowheads="1"/>
          </p:cNvSpPr>
          <p:nvPr/>
        </p:nvSpPr>
        <p:spPr bwMode="auto">
          <a:xfrm>
            <a:off x="6897688" y="370549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5" name="Text Box 63"/>
          <p:cNvSpPr txBox="1">
            <a:spLocks noChangeArrowheads="1"/>
          </p:cNvSpPr>
          <p:nvPr/>
        </p:nvSpPr>
        <p:spPr bwMode="auto">
          <a:xfrm>
            <a:off x="4748213" y="2797445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166" name="Text Box 64"/>
          <p:cNvSpPr txBox="1">
            <a:spLocks noChangeArrowheads="1"/>
          </p:cNvSpPr>
          <p:nvPr/>
        </p:nvSpPr>
        <p:spPr bwMode="auto">
          <a:xfrm>
            <a:off x="6894513" y="304668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7" name="Line 65"/>
          <p:cNvSpPr>
            <a:spLocks noChangeShapeType="1"/>
          </p:cNvSpPr>
          <p:nvPr/>
        </p:nvSpPr>
        <p:spPr bwMode="auto">
          <a:xfrm>
            <a:off x="6729413" y="2676795"/>
            <a:ext cx="1327150" cy="357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8" name="AutoShape 66"/>
          <p:cNvSpPr>
            <a:spLocks noChangeArrowheads="1"/>
          </p:cNvSpPr>
          <p:nvPr/>
        </p:nvSpPr>
        <p:spPr bwMode="auto">
          <a:xfrm>
            <a:off x="7862888" y="302763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9" name="Text Box 67"/>
          <p:cNvSpPr txBox="1">
            <a:spLocks noChangeArrowheads="1"/>
          </p:cNvSpPr>
          <p:nvPr/>
        </p:nvSpPr>
        <p:spPr bwMode="auto">
          <a:xfrm>
            <a:off x="7777163" y="303239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AutoShape 68"/>
          <p:cNvSpPr>
            <a:spLocks noChangeArrowheads="1"/>
          </p:cNvSpPr>
          <p:nvPr/>
        </p:nvSpPr>
        <p:spPr bwMode="auto">
          <a:xfrm>
            <a:off x="7145338" y="3041920"/>
            <a:ext cx="417512" cy="3603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1" name="Text Box 69"/>
          <p:cNvSpPr txBox="1">
            <a:spLocks noChangeArrowheads="1"/>
          </p:cNvSpPr>
          <p:nvPr/>
        </p:nvSpPr>
        <p:spPr bwMode="auto">
          <a:xfrm>
            <a:off x="6137275" y="239422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2" name="Oval 107"/>
          <p:cNvSpPr>
            <a:spLocks noChangeArrowheads="1"/>
          </p:cNvSpPr>
          <p:nvPr/>
        </p:nvSpPr>
        <p:spPr bwMode="auto">
          <a:xfrm>
            <a:off x="6092825" y="2405333"/>
            <a:ext cx="315913" cy="31591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3" name="Line 108"/>
          <p:cNvSpPr>
            <a:spLocks noChangeShapeType="1"/>
          </p:cNvSpPr>
          <p:nvPr/>
        </p:nvSpPr>
        <p:spPr bwMode="auto">
          <a:xfrm flipV="1">
            <a:off x="6246813" y="2130695"/>
            <a:ext cx="1587" cy="2714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702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 split the [77 90] node and we send up the middle of 77, 90, 93: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We try to insert it in the root node, but the root is also full!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Then we split the root,</a:t>
            </a:r>
            <a:br>
              <a:rPr lang="en-US" altLang="en-US" dirty="0"/>
            </a:br>
            <a:r>
              <a:rPr lang="en-US" altLang="en-US" dirty="0"/>
              <a:t>which increases the</a:t>
            </a:r>
            <a:br>
              <a:rPr lang="en-US" altLang="en-US" dirty="0"/>
            </a:br>
            <a:r>
              <a:rPr lang="en-US" altLang="en-US" dirty="0"/>
              <a:t>tree’s height by 1, but</a:t>
            </a:r>
            <a:br>
              <a:rPr lang="en-US" altLang="en-US" dirty="0"/>
            </a:br>
            <a:r>
              <a:rPr lang="en-US" altLang="en-US" dirty="0"/>
              <a:t>the tree is still balanced.  	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This is only case in which</a:t>
            </a:r>
            <a:br>
              <a:rPr lang="en-US" altLang="en-US" dirty="0"/>
            </a:br>
            <a:r>
              <a:rPr lang="en-US" altLang="en-US" dirty="0"/>
              <a:t>the tree’s height increases.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 flipH="1">
            <a:off x="5702300" y="4868863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Example 3 (cont.)</a:t>
            </a:r>
          </a:p>
        </p:txBody>
      </p:sp>
      <p:sp>
        <p:nvSpPr>
          <p:cNvPr id="54277" name="AutoShape 6"/>
          <p:cNvSpPr>
            <a:spLocks noChangeArrowheads="1"/>
          </p:cNvSpPr>
          <p:nvPr/>
        </p:nvSpPr>
        <p:spPr bwMode="auto">
          <a:xfrm>
            <a:off x="3981450" y="2770458"/>
            <a:ext cx="688975" cy="239712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>
            <a:off x="3695700" y="3359420"/>
            <a:ext cx="49053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3348038" y="3372120"/>
            <a:ext cx="317500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0" name="AutoShape 9"/>
          <p:cNvSpPr>
            <a:spLocks noChangeArrowheads="1"/>
          </p:cNvSpPr>
          <p:nvPr/>
        </p:nvSpPr>
        <p:spPr bwMode="auto">
          <a:xfrm>
            <a:off x="34718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1" name="Text Box 10"/>
          <p:cNvSpPr txBox="1">
            <a:spLocks noChangeArrowheads="1"/>
          </p:cNvSpPr>
          <p:nvPr/>
        </p:nvSpPr>
        <p:spPr bwMode="auto">
          <a:xfrm>
            <a:off x="3386138" y="369438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2" name="AutoShape 11"/>
          <p:cNvSpPr>
            <a:spLocks noChangeArrowheads="1"/>
          </p:cNvSpPr>
          <p:nvPr/>
        </p:nvSpPr>
        <p:spPr bwMode="auto">
          <a:xfrm>
            <a:off x="3967163" y="368962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3" name="Text Box 12"/>
          <p:cNvSpPr txBox="1">
            <a:spLocks noChangeArrowheads="1"/>
          </p:cNvSpPr>
          <p:nvPr/>
        </p:nvSpPr>
        <p:spPr bwMode="auto">
          <a:xfrm>
            <a:off x="3895725" y="369438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>
            <a:off x="1517650" y="2729183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5" name="AutoShape 14"/>
          <p:cNvSpPr>
            <a:spLocks noChangeArrowheads="1"/>
          </p:cNvSpPr>
          <p:nvPr/>
        </p:nvSpPr>
        <p:spPr bwMode="auto">
          <a:xfrm>
            <a:off x="1100138" y="23719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 flipH="1">
            <a:off x="350838" y="2719658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7" name="Text Box 16"/>
          <p:cNvSpPr txBox="1">
            <a:spLocks noChangeArrowheads="1"/>
          </p:cNvSpPr>
          <p:nvPr/>
        </p:nvSpPr>
        <p:spPr bwMode="auto">
          <a:xfrm>
            <a:off x="849313" y="23767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8" name="Line 17"/>
          <p:cNvSpPr>
            <a:spLocks noChangeShapeType="1"/>
          </p:cNvSpPr>
          <p:nvPr/>
        </p:nvSpPr>
        <p:spPr bwMode="auto">
          <a:xfrm>
            <a:off x="1873250" y="2710133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1677988" y="3370533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0" name="AutoShape 19"/>
          <p:cNvSpPr>
            <a:spLocks noChangeArrowheads="1"/>
          </p:cNvSpPr>
          <p:nvPr/>
        </p:nvSpPr>
        <p:spPr bwMode="auto">
          <a:xfrm>
            <a:off x="1328738" y="30308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 flipH="1">
            <a:off x="1252538" y="3391170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2" name="Text Box 21"/>
          <p:cNvSpPr txBox="1">
            <a:spLocks noChangeArrowheads="1"/>
          </p:cNvSpPr>
          <p:nvPr/>
        </p:nvSpPr>
        <p:spPr bwMode="auto">
          <a:xfrm>
            <a:off x="1257300" y="303557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3" name="AutoShape 22"/>
          <p:cNvSpPr>
            <a:spLocks noChangeArrowheads="1"/>
          </p:cNvSpPr>
          <p:nvPr/>
        </p:nvSpPr>
        <p:spPr bwMode="auto">
          <a:xfrm>
            <a:off x="10779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4" name="Text Box 23"/>
          <p:cNvSpPr txBox="1">
            <a:spLocks noChangeArrowheads="1"/>
          </p:cNvSpPr>
          <p:nvPr/>
        </p:nvSpPr>
        <p:spPr bwMode="auto">
          <a:xfrm>
            <a:off x="9921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5" name="AutoShape 24"/>
          <p:cNvSpPr>
            <a:spLocks noChangeArrowheads="1"/>
          </p:cNvSpPr>
          <p:nvPr/>
        </p:nvSpPr>
        <p:spPr bwMode="auto">
          <a:xfrm>
            <a:off x="1573213" y="3695970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6" name="Text Box 25"/>
          <p:cNvSpPr txBox="1">
            <a:spLocks noChangeArrowheads="1"/>
          </p:cNvSpPr>
          <p:nvPr/>
        </p:nvSpPr>
        <p:spPr bwMode="auto">
          <a:xfrm>
            <a:off x="1487488" y="370073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7" name="AutoShape 26"/>
          <p:cNvSpPr>
            <a:spLocks noChangeArrowheads="1"/>
          </p:cNvSpPr>
          <p:nvPr/>
        </p:nvSpPr>
        <p:spPr bwMode="auto">
          <a:xfrm>
            <a:off x="2592388" y="303239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8" name="Line 27"/>
          <p:cNvSpPr>
            <a:spLocks noChangeShapeType="1"/>
          </p:cNvSpPr>
          <p:nvPr/>
        </p:nvSpPr>
        <p:spPr bwMode="auto">
          <a:xfrm flipH="1">
            <a:off x="2338388" y="3391170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299" name="AutoShape 28"/>
          <p:cNvSpPr>
            <a:spLocks noChangeArrowheads="1"/>
          </p:cNvSpPr>
          <p:nvPr/>
        </p:nvSpPr>
        <p:spPr bwMode="auto">
          <a:xfrm>
            <a:off x="2119313" y="3691208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00" name="Text Box 29"/>
          <p:cNvSpPr txBox="1">
            <a:spLocks noChangeArrowheads="1"/>
          </p:cNvSpPr>
          <p:nvPr/>
        </p:nvSpPr>
        <p:spPr bwMode="auto">
          <a:xfrm>
            <a:off x="2033588" y="369597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01" name="AutoShape 30"/>
          <p:cNvSpPr>
            <a:spLocks noChangeArrowheads="1"/>
          </p:cNvSpPr>
          <p:nvPr/>
        </p:nvSpPr>
        <p:spPr bwMode="auto">
          <a:xfrm>
            <a:off x="2595563" y="369120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02" name="Line 31"/>
          <p:cNvSpPr>
            <a:spLocks noChangeShapeType="1"/>
          </p:cNvSpPr>
          <p:nvPr/>
        </p:nvSpPr>
        <p:spPr bwMode="auto">
          <a:xfrm>
            <a:off x="2986088" y="3383233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2344738" y="3695970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195263" y="278792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54305" name="Text Box 34"/>
          <p:cNvSpPr txBox="1">
            <a:spLocks noChangeArrowheads="1"/>
          </p:cNvSpPr>
          <p:nvPr/>
        </p:nvSpPr>
        <p:spPr bwMode="auto">
          <a:xfrm>
            <a:off x="3046413" y="3037158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06" name="Oval 35"/>
          <p:cNvSpPr>
            <a:spLocks noChangeArrowheads="1"/>
          </p:cNvSpPr>
          <p:nvPr/>
        </p:nvSpPr>
        <p:spPr bwMode="auto">
          <a:xfrm>
            <a:off x="3049588" y="3067320"/>
            <a:ext cx="315912" cy="3159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07" name="Line 36"/>
          <p:cNvSpPr>
            <a:spLocks noChangeShapeType="1"/>
          </p:cNvSpPr>
          <p:nvPr/>
        </p:nvSpPr>
        <p:spPr bwMode="auto">
          <a:xfrm flipH="1" flipV="1">
            <a:off x="1847850" y="2583133"/>
            <a:ext cx="1255713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08" name="Text Box 37"/>
          <p:cNvSpPr txBox="1">
            <a:spLocks noChangeArrowheads="1"/>
          </p:cNvSpPr>
          <p:nvPr/>
        </p:nvSpPr>
        <p:spPr bwMode="auto">
          <a:xfrm>
            <a:off x="2365375" y="303715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09" name="Line 38"/>
          <p:cNvSpPr>
            <a:spLocks noChangeShapeType="1"/>
          </p:cNvSpPr>
          <p:nvPr/>
        </p:nvSpPr>
        <p:spPr bwMode="auto">
          <a:xfrm>
            <a:off x="8248650" y="3368945"/>
            <a:ext cx="490538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0" name="Line 39"/>
          <p:cNvSpPr>
            <a:spLocks noChangeShapeType="1"/>
          </p:cNvSpPr>
          <p:nvPr/>
        </p:nvSpPr>
        <p:spPr bwMode="auto">
          <a:xfrm>
            <a:off x="7948613" y="3381645"/>
            <a:ext cx="2698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1" name="AutoShape 40"/>
          <p:cNvSpPr>
            <a:spLocks noChangeArrowheads="1"/>
          </p:cNvSpPr>
          <p:nvPr/>
        </p:nvSpPr>
        <p:spPr bwMode="auto">
          <a:xfrm>
            <a:off x="8024813" y="369914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2" name="Text Box 41"/>
          <p:cNvSpPr txBox="1">
            <a:spLocks noChangeArrowheads="1"/>
          </p:cNvSpPr>
          <p:nvPr/>
        </p:nvSpPr>
        <p:spPr bwMode="auto">
          <a:xfrm>
            <a:off x="7939088" y="370390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3" name="AutoShape 42"/>
          <p:cNvSpPr>
            <a:spLocks noChangeArrowheads="1"/>
          </p:cNvSpPr>
          <p:nvPr/>
        </p:nvSpPr>
        <p:spPr bwMode="auto">
          <a:xfrm>
            <a:off x="8520113" y="369914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4" name="Text Box 43"/>
          <p:cNvSpPr txBox="1">
            <a:spLocks noChangeArrowheads="1"/>
          </p:cNvSpPr>
          <p:nvPr/>
        </p:nvSpPr>
        <p:spPr bwMode="auto">
          <a:xfrm>
            <a:off x="8448675" y="370390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5" name="Line 44"/>
          <p:cNvSpPr>
            <a:spLocks noChangeShapeType="1"/>
          </p:cNvSpPr>
          <p:nvPr/>
        </p:nvSpPr>
        <p:spPr bwMode="auto">
          <a:xfrm>
            <a:off x="6070600" y="2738708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6" name="AutoShape 45"/>
          <p:cNvSpPr>
            <a:spLocks noChangeArrowheads="1"/>
          </p:cNvSpPr>
          <p:nvPr/>
        </p:nvSpPr>
        <p:spPr bwMode="auto">
          <a:xfrm>
            <a:off x="5653088" y="238152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7" name="Line 46"/>
          <p:cNvSpPr>
            <a:spLocks noChangeShapeType="1"/>
          </p:cNvSpPr>
          <p:nvPr/>
        </p:nvSpPr>
        <p:spPr bwMode="auto">
          <a:xfrm flipH="1">
            <a:off x="4903788" y="2729183"/>
            <a:ext cx="785812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8" name="Text Box 47"/>
          <p:cNvSpPr txBox="1">
            <a:spLocks noChangeArrowheads="1"/>
          </p:cNvSpPr>
          <p:nvPr/>
        </p:nvSpPr>
        <p:spPr bwMode="auto">
          <a:xfrm>
            <a:off x="5402263" y="238628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19" name="Line 48"/>
          <p:cNvSpPr>
            <a:spLocks noChangeShapeType="1"/>
          </p:cNvSpPr>
          <p:nvPr/>
        </p:nvSpPr>
        <p:spPr bwMode="auto">
          <a:xfrm>
            <a:off x="6426200" y="2719658"/>
            <a:ext cx="790575" cy="315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0" name="Line 49"/>
          <p:cNvSpPr>
            <a:spLocks noChangeShapeType="1"/>
          </p:cNvSpPr>
          <p:nvPr/>
        </p:nvSpPr>
        <p:spPr bwMode="auto">
          <a:xfrm>
            <a:off x="6230938" y="3380058"/>
            <a:ext cx="114300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1" name="AutoShape 50"/>
          <p:cNvSpPr>
            <a:spLocks noChangeArrowheads="1"/>
          </p:cNvSpPr>
          <p:nvPr/>
        </p:nvSpPr>
        <p:spPr bwMode="auto">
          <a:xfrm>
            <a:off x="5881688" y="304033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2" name="Line 51"/>
          <p:cNvSpPr>
            <a:spLocks noChangeShapeType="1"/>
          </p:cNvSpPr>
          <p:nvPr/>
        </p:nvSpPr>
        <p:spPr bwMode="auto">
          <a:xfrm flipH="1">
            <a:off x="5805488" y="3400695"/>
            <a:ext cx="11271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3" name="Text Box 52"/>
          <p:cNvSpPr txBox="1">
            <a:spLocks noChangeArrowheads="1"/>
          </p:cNvSpPr>
          <p:nvPr/>
        </p:nvSpPr>
        <p:spPr bwMode="auto">
          <a:xfrm>
            <a:off x="5810250" y="304509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4" name="AutoShape 53"/>
          <p:cNvSpPr>
            <a:spLocks noChangeArrowheads="1"/>
          </p:cNvSpPr>
          <p:nvPr/>
        </p:nvSpPr>
        <p:spPr bwMode="auto">
          <a:xfrm>
            <a:off x="5630863" y="370549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5" name="Text Box 54"/>
          <p:cNvSpPr txBox="1">
            <a:spLocks noChangeArrowheads="1"/>
          </p:cNvSpPr>
          <p:nvPr/>
        </p:nvSpPr>
        <p:spPr bwMode="auto">
          <a:xfrm>
            <a:off x="5545138" y="371025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6" name="AutoShape 55"/>
          <p:cNvSpPr>
            <a:spLocks noChangeArrowheads="1"/>
          </p:cNvSpPr>
          <p:nvPr/>
        </p:nvSpPr>
        <p:spPr bwMode="auto">
          <a:xfrm>
            <a:off x="6126163" y="370549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7" name="Text Box 56"/>
          <p:cNvSpPr txBox="1">
            <a:spLocks noChangeArrowheads="1"/>
          </p:cNvSpPr>
          <p:nvPr/>
        </p:nvSpPr>
        <p:spPr bwMode="auto">
          <a:xfrm>
            <a:off x="6040438" y="371025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8" name="Line 57"/>
          <p:cNvSpPr>
            <a:spLocks noChangeShapeType="1"/>
          </p:cNvSpPr>
          <p:nvPr/>
        </p:nvSpPr>
        <p:spPr bwMode="auto">
          <a:xfrm flipH="1">
            <a:off x="6891338" y="3400695"/>
            <a:ext cx="341312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29" name="AutoShape 58"/>
          <p:cNvSpPr>
            <a:spLocks noChangeArrowheads="1"/>
          </p:cNvSpPr>
          <p:nvPr/>
        </p:nvSpPr>
        <p:spPr bwMode="auto">
          <a:xfrm>
            <a:off x="6672263" y="370073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30" name="Text Box 59"/>
          <p:cNvSpPr txBox="1">
            <a:spLocks noChangeArrowheads="1"/>
          </p:cNvSpPr>
          <p:nvPr/>
        </p:nvSpPr>
        <p:spPr bwMode="auto">
          <a:xfrm>
            <a:off x="6586538" y="370549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31" name="AutoShape 60"/>
          <p:cNvSpPr>
            <a:spLocks noChangeArrowheads="1"/>
          </p:cNvSpPr>
          <p:nvPr/>
        </p:nvSpPr>
        <p:spPr bwMode="auto">
          <a:xfrm>
            <a:off x="7148513" y="3700733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32" name="Line 61"/>
          <p:cNvSpPr>
            <a:spLocks noChangeShapeType="1"/>
          </p:cNvSpPr>
          <p:nvPr/>
        </p:nvSpPr>
        <p:spPr bwMode="auto">
          <a:xfrm>
            <a:off x="7477125" y="3397520"/>
            <a:ext cx="61913" cy="301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33" name="Text Box 62"/>
          <p:cNvSpPr txBox="1">
            <a:spLocks noChangeArrowheads="1"/>
          </p:cNvSpPr>
          <p:nvPr/>
        </p:nvSpPr>
        <p:spPr bwMode="auto">
          <a:xfrm>
            <a:off x="6897688" y="3705495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34" name="Text Box 63"/>
          <p:cNvSpPr txBox="1">
            <a:spLocks noChangeArrowheads="1"/>
          </p:cNvSpPr>
          <p:nvPr/>
        </p:nvSpPr>
        <p:spPr bwMode="auto">
          <a:xfrm>
            <a:off x="4748213" y="2797445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54335" name="Text Box 64"/>
          <p:cNvSpPr txBox="1">
            <a:spLocks noChangeArrowheads="1"/>
          </p:cNvSpPr>
          <p:nvPr/>
        </p:nvSpPr>
        <p:spPr bwMode="auto">
          <a:xfrm>
            <a:off x="6894513" y="3046683"/>
            <a:ext cx="1373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36" name="Line 65"/>
          <p:cNvSpPr>
            <a:spLocks noChangeShapeType="1"/>
          </p:cNvSpPr>
          <p:nvPr/>
        </p:nvSpPr>
        <p:spPr bwMode="auto">
          <a:xfrm>
            <a:off x="6729413" y="2676795"/>
            <a:ext cx="1327150" cy="357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37" name="AutoShape 66"/>
          <p:cNvSpPr>
            <a:spLocks noChangeArrowheads="1"/>
          </p:cNvSpPr>
          <p:nvPr/>
        </p:nvSpPr>
        <p:spPr bwMode="auto">
          <a:xfrm>
            <a:off x="7862888" y="302763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38" name="Text Box 67"/>
          <p:cNvSpPr txBox="1">
            <a:spLocks noChangeArrowheads="1"/>
          </p:cNvSpPr>
          <p:nvPr/>
        </p:nvSpPr>
        <p:spPr bwMode="auto">
          <a:xfrm>
            <a:off x="7777163" y="3032395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39" name="AutoShape 68"/>
          <p:cNvSpPr>
            <a:spLocks noChangeArrowheads="1"/>
          </p:cNvSpPr>
          <p:nvPr/>
        </p:nvSpPr>
        <p:spPr bwMode="auto">
          <a:xfrm>
            <a:off x="7145338" y="3041920"/>
            <a:ext cx="417512" cy="3603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0" name="Text Box 69"/>
          <p:cNvSpPr txBox="1">
            <a:spLocks noChangeArrowheads="1"/>
          </p:cNvSpPr>
          <p:nvPr/>
        </p:nvSpPr>
        <p:spPr bwMode="auto">
          <a:xfrm>
            <a:off x="6137275" y="239422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1" name="Line 70"/>
          <p:cNvSpPr>
            <a:spLocks noChangeShapeType="1"/>
          </p:cNvSpPr>
          <p:nvPr/>
        </p:nvSpPr>
        <p:spPr bwMode="auto">
          <a:xfrm>
            <a:off x="7935913" y="6084888"/>
            <a:ext cx="490537" cy="33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2" name="Line 71"/>
          <p:cNvSpPr>
            <a:spLocks noChangeShapeType="1"/>
          </p:cNvSpPr>
          <p:nvPr/>
        </p:nvSpPr>
        <p:spPr bwMode="auto">
          <a:xfrm>
            <a:off x="7635875" y="6097588"/>
            <a:ext cx="2698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3" name="AutoShape 72"/>
          <p:cNvSpPr>
            <a:spLocks noChangeArrowheads="1"/>
          </p:cNvSpPr>
          <p:nvPr/>
        </p:nvSpPr>
        <p:spPr bwMode="auto">
          <a:xfrm>
            <a:off x="7712075" y="64150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4" name="Text Box 73"/>
          <p:cNvSpPr txBox="1">
            <a:spLocks noChangeArrowheads="1"/>
          </p:cNvSpPr>
          <p:nvPr/>
        </p:nvSpPr>
        <p:spPr bwMode="auto">
          <a:xfrm>
            <a:off x="7626350" y="641985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5" name="AutoShape 74"/>
          <p:cNvSpPr>
            <a:spLocks noChangeArrowheads="1"/>
          </p:cNvSpPr>
          <p:nvPr/>
        </p:nvSpPr>
        <p:spPr bwMode="auto">
          <a:xfrm>
            <a:off x="8207375" y="641508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6" name="Text Box 75"/>
          <p:cNvSpPr txBox="1">
            <a:spLocks noChangeArrowheads="1"/>
          </p:cNvSpPr>
          <p:nvPr/>
        </p:nvSpPr>
        <p:spPr bwMode="auto">
          <a:xfrm>
            <a:off x="8135938" y="6419850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7" name="Line 76"/>
          <p:cNvSpPr>
            <a:spLocks noChangeShapeType="1"/>
          </p:cNvSpPr>
          <p:nvPr/>
        </p:nvSpPr>
        <p:spPr bwMode="auto">
          <a:xfrm>
            <a:off x="5757863" y="5454650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8" name="Line 77"/>
          <p:cNvSpPr>
            <a:spLocks noChangeShapeType="1"/>
          </p:cNvSpPr>
          <p:nvPr/>
        </p:nvSpPr>
        <p:spPr bwMode="auto">
          <a:xfrm flipH="1">
            <a:off x="4591050" y="5445125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49" name="Line 78"/>
          <p:cNvSpPr>
            <a:spLocks noChangeShapeType="1"/>
          </p:cNvSpPr>
          <p:nvPr/>
        </p:nvSpPr>
        <p:spPr bwMode="auto">
          <a:xfrm>
            <a:off x="6151563" y="5526088"/>
            <a:ext cx="781050" cy="225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0" name="Line 79"/>
          <p:cNvSpPr>
            <a:spLocks noChangeShapeType="1"/>
          </p:cNvSpPr>
          <p:nvPr/>
        </p:nvSpPr>
        <p:spPr bwMode="auto">
          <a:xfrm>
            <a:off x="5918200" y="6096000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1" name="AutoShape 80"/>
          <p:cNvSpPr>
            <a:spLocks noChangeArrowheads="1"/>
          </p:cNvSpPr>
          <p:nvPr/>
        </p:nvSpPr>
        <p:spPr bwMode="auto">
          <a:xfrm>
            <a:off x="5568950" y="57562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2" name="Line 81"/>
          <p:cNvSpPr>
            <a:spLocks noChangeShapeType="1"/>
          </p:cNvSpPr>
          <p:nvPr/>
        </p:nvSpPr>
        <p:spPr bwMode="auto">
          <a:xfrm flipH="1">
            <a:off x="5492750" y="6116638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3" name="Text Box 82"/>
          <p:cNvSpPr txBox="1">
            <a:spLocks noChangeArrowheads="1"/>
          </p:cNvSpPr>
          <p:nvPr/>
        </p:nvSpPr>
        <p:spPr bwMode="auto">
          <a:xfrm>
            <a:off x="5497513" y="576103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4" name="AutoShape 83"/>
          <p:cNvSpPr>
            <a:spLocks noChangeArrowheads="1"/>
          </p:cNvSpPr>
          <p:nvPr/>
        </p:nvSpPr>
        <p:spPr bwMode="auto">
          <a:xfrm>
            <a:off x="5318125" y="642143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5" name="Text Box 84"/>
          <p:cNvSpPr txBox="1">
            <a:spLocks noChangeArrowheads="1"/>
          </p:cNvSpPr>
          <p:nvPr/>
        </p:nvSpPr>
        <p:spPr bwMode="auto">
          <a:xfrm>
            <a:off x="5232400" y="64262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6" name="AutoShape 85"/>
          <p:cNvSpPr>
            <a:spLocks noChangeArrowheads="1"/>
          </p:cNvSpPr>
          <p:nvPr/>
        </p:nvSpPr>
        <p:spPr bwMode="auto">
          <a:xfrm>
            <a:off x="5813425" y="6421438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7" name="Text Box 86"/>
          <p:cNvSpPr txBox="1">
            <a:spLocks noChangeArrowheads="1"/>
          </p:cNvSpPr>
          <p:nvPr/>
        </p:nvSpPr>
        <p:spPr bwMode="auto">
          <a:xfrm>
            <a:off x="5727700" y="6426200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8" name="Line 87"/>
          <p:cNvSpPr>
            <a:spLocks noChangeShapeType="1"/>
          </p:cNvSpPr>
          <p:nvPr/>
        </p:nvSpPr>
        <p:spPr bwMode="auto">
          <a:xfrm flipH="1">
            <a:off x="6578600" y="611663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59" name="AutoShape 88"/>
          <p:cNvSpPr>
            <a:spLocks noChangeArrowheads="1"/>
          </p:cNvSpPr>
          <p:nvPr/>
        </p:nvSpPr>
        <p:spPr bwMode="auto">
          <a:xfrm>
            <a:off x="6359525" y="64166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60" name="Text Box 89"/>
          <p:cNvSpPr txBox="1">
            <a:spLocks noChangeArrowheads="1"/>
          </p:cNvSpPr>
          <p:nvPr/>
        </p:nvSpPr>
        <p:spPr bwMode="auto">
          <a:xfrm>
            <a:off x="6273800" y="64214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61" name="AutoShape 90"/>
          <p:cNvSpPr>
            <a:spLocks noChangeArrowheads="1"/>
          </p:cNvSpPr>
          <p:nvPr/>
        </p:nvSpPr>
        <p:spPr bwMode="auto">
          <a:xfrm>
            <a:off x="6835775" y="6416675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62" name="Line 91"/>
          <p:cNvSpPr>
            <a:spLocks noChangeShapeType="1"/>
          </p:cNvSpPr>
          <p:nvPr/>
        </p:nvSpPr>
        <p:spPr bwMode="auto">
          <a:xfrm>
            <a:off x="7164388" y="6113463"/>
            <a:ext cx="61912" cy="301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63" name="Text Box 92"/>
          <p:cNvSpPr txBox="1">
            <a:spLocks noChangeArrowheads="1"/>
          </p:cNvSpPr>
          <p:nvPr/>
        </p:nvSpPr>
        <p:spPr bwMode="auto">
          <a:xfrm>
            <a:off x="6584950" y="6421438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64" name="Text Box 93"/>
          <p:cNvSpPr txBox="1">
            <a:spLocks noChangeArrowheads="1"/>
          </p:cNvSpPr>
          <p:nvPr/>
        </p:nvSpPr>
        <p:spPr bwMode="auto">
          <a:xfrm>
            <a:off x="4435475" y="5513388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…</a:t>
            </a:r>
          </a:p>
        </p:txBody>
      </p:sp>
      <p:sp>
        <p:nvSpPr>
          <p:cNvPr id="54365" name="Text Box 94"/>
          <p:cNvSpPr txBox="1">
            <a:spLocks noChangeArrowheads="1"/>
          </p:cNvSpPr>
          <p:nvPr/>
        </p:nvSpPr>
        <p:spPr bwMode="auto">
          <a:xfrm>
            <a:off x="6581775" y="5762625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66" name="Line 95"/>
          <p:cNvSpPr>
            <a:spLocks noChangeShapeType="1"/>
          </p:cNvSpPr>
          <p:nvPr/>
        </p:nvSpPr>
        <p:spPr bwMode="auto">
          <a:xfrm>
            <a:off x="6502400" y="5502275"/>
            <a:ext cx="1241425" cy="247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67" name="AutoShape 96"/>
          <p:cNvSpPr>
            <a:spLocks noChangeArrowheads="1"/>
          </p:cNvSpPr>
          <p:nvPr/>
        </p:nvSpPr>
        <p:spPr bwMode="auto">
          <a:xfrm>
            <a:off x="7550150" y="5743575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68" name="Text Box 97"/>
          <p:cNvSpPr txBox="1">
            <a:spLocks noChangeArrowheads="1"/>
          </p:cNvSpPr>
          <p:nvPr/>
        </p:nvSpPr>
        <p:spPr bwMode="auto">
          <a:xfrm>
            <a:off x="7464425" y="5748338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93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69" name="AutoShape 98"/>
          <p:cNvSpPr>
            <a:spLocks noChangeArrowheads="1"/>
          </p:cNvSpPr>
          <p:nvPr/>
        </p:nvSpPr>
        <p:spPr bwMode="auto">
          <a:xfrm>
            <a:off x="6832600" y="5757863"/>
            <a:ext cx="417513" cy="3603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0" name="Line 99"/>
          <p:cNvSpPr>
            <a:spLocks noChangeShapeType="1"/>
          </p:cNvSpPr>
          <p:nvPr/>
        </p:nvSpPr>
        <p:spPr bwMode="auto">
          <a:xfrm>
            <a:off x="6051550" y="4848225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1" name="AutoShape 100"/>
          <p:cNvSpPr>
            <a:spLocks noChangeArrowheads="1"/>
          </p:cNvSpPr>
          <p:nvPr/>
        </p:nvSpPr>
        <p:spPr bwMode="auto">
          <a:xfrm>
            <a:off x="6113463" y="5173663"/>
            <a:ext cx="39211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2" name="Text Box 101"/>
          <p:cNvSpPr txBox="1">
            <a:spLocks noChangeArrowheads="1"/>
          </p:cNvSpPr>
          <p:nvPr/>
        </p:nvSpPr>
        <p:spPr bwMode="auto">
          <a:xfrm>
            <a:off x="6042025" y="51784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3" name="AutoShape 102"/>
          <p:cNvSpPr>
            <a:spLocks noChangeArrowheads="1"/>
          </p:cNvSpPr>
          <p:nvPr/>
        </p:nvSpPr>
        <p:spPr bwMode="auto">
          <a:xfrm>
            <a:off x="5384800" y="51736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4" name="Text Box 103"/>
          <p:cNvSpPr txBox="1">
            <a:spLocks noChangeArrowheads="1"/>
          </p:cNvSpPr>
          <p:nvPr/>
        </p:nvSpPr>
        <p:spPr bwMode="auto">
          <a:xfrm>
            <a:off x="5299075" y="51784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5" name="AutoShape 104"/>
          <p:cNvSpPr>
            <a:spLocks noChangeArrowheads="1"/>
          </p:cNvSpPr>
          <p:nvPr/>
        </p:nvSpPr>
        <p:spPr bwMode="auto">
          <a:xfrm>
            <a:off x="5726113" y="4594225"/>
            <a:ext cx="392112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6" name="Text Box 105"/>
          <p:cNvSpPr txBox="1">
            <a:spLocks noChangeArrowheads="1"/>
          </p:cNvSpPr>
          <p:nvPr/>
        </p:nvSpPr>
        <p:spPr bwMode="auto">
          <a:xfrm>
            <a:off x="5649913" y="4598988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7" name="AutoShape 106"/>
          <p:cNvSpPr>
            <a:spLocks noChangeArrowheads="1"/>
          </p:cNvSpPr>
          <p:nvPr/>
        </p:nvSpPr>
        <p:spPr bwMode="auto">
          <a:xfrm>
            <a:off x="3981450" y="5078413"/>
            <a:ext cx="688975" cy="239712"/>
          </a:xfrm>
          <a:prstGeom prst="rightArrow">
            <a:avLst>
              <a:gd name="adj1" fmla="val 50000"/>
              <a:gd name="adj2" fmla="val 71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8" name="Oval 107"/>
          <p:cNvSpPr>
            <a:spLocks noChangeArrowheads="1"/>
          </p:cNvSpPr>
          <p:nvPr/>
        </p:nvSpPr>
        <p:spPr bwMode="auto">
          <a:xfrm>
            <a:off x="6092825" y="2405333"/>
            <a:ext cx="315913" cy="31591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379" name="Line 108"/>
          <p:cNvSpPr>
            <a:spLocks noChangeShapeType="1"/>
          </p:cNvSpPr>
          <p:nvPr/>
        </p:nvSpPr>
        <p:spPr bwMode="auto">
          <a:xfrm flipV="1">
            <a:off x="6246813" y="2130695"/>
            <a:ext cx="1587" cy="2714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342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2-3 Trees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dirty="0"/>
              <a:t>2-3 tree containing n items has </a:t>
            </a:r>
            <a:r>
              <a:rPr lang="en-US" altLang="en-US"/>
              <a:t>a height h </a:t>
            </a:r>
            <a:r>
              <a:rPr lang="en-US" altLang="en-US" dirty="0"/>
              <a:t>&lt;= </a:t>
            </a:r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/>
              <a:t>n.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97" y="776904"/>
            <a:ext cx="4586950" cy="16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6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2-3 Trees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dirty="0"/>
              <a:t>2-3 tree containing n items has </a:t>
            </a:r>
            <a:r>
              <a:rPr lang="en-US" altLang="en-US"/>
              <a:t>a height h </a:t>
            </a:r>
            <a:r>
              <a:rPr lang="en-US" altLang="en-US" dirty="0"/>
              <a:t>&lt;= log</a:t>
            </a:r>
            <a:r>
              <a:rPr lang="en-US" altLang="en-US" baseline="-25000" dirty="0"/>
              <a:t>2</a:t>
            </a:r>
            <a:r>
              <a:rPr lang="en-US" altLang="en-US" dirty="0"/>
              <a:t>n.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Thus, search and insertion are both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baseline="-25000" dirty="0"/>
              <a:t> </a:t>
            </a:r>
            <a:r>
              <a:rPr lang="en-US" altLang="en-US" dirty="0"/>
              <a:t>n).</a:t>
            </a:r>
          </a:p>
          <a:p>
            <a:pPr lvl="1">
              <a:spcBef>
                <a:spcPts val="500"/>
              </a:spcBef>
            </a:pPr>
            <a:r>
              <a:rPr lang="en-US" altLang="en-US" sz="2000"/>
              <a:t>search </a:t>
            </a:r>
            <a:r>
              <a:rPr lang="en-US" altLang="en-US" sz="2000" dirty="0"/>
              <a:t>visits at </a:t>
            </a:r>
            <a:r>
              <a:rPr lang="en-US" altLang="en-US" sz="2000"/>
              <a:t>most h + 1 nodes</a:t>
            </a:r>
            <a:r>
              <a:rPr lang="en-US" altLang="en-US"/>
              <a:t> 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97" y="776904"/>
            <a:ext cx="4586950" cy="16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22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2-3 Trees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dirty="0"/>
              <a:t>2-3 tree containing n items has </a:t>
            </a:r>
            <a:r>
              <a:rPr lang="en-US" altLang="en-US"/>
              <a:t>a height h </a:t>
            </a:r>
            <a:r>
              <a:rPr lang="en-US" altLang="en-US" dirty="0"/>
              <a:t>&lt;= log</a:t>
            </a:r>
            <a:r>
              <a:rPr lang="en-US" altLang="en-US" baseline="-25000" dirty="0"/>
              <a:t>2</a:t>
            </a:r>
            <a:r>
              <a:rPr lang="en-US" altLang="en-US" dirty="0"/>
              <a:t>n.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Thus, search and insertion are both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baseline="-25000" dirty="0"/>
              <a:t> </a:t>
            </a:r>
            <a:r>
              <a:rPr lang="en-US" altLang="en-US" dirty="0"/>
              <a:t>n).</a:t>
            </a:r>
          </a:p>
          <a:p>
            <a:pPr lvl="1">
              <a:spcBef>
                <a:spcPts val="500"/>
              </a:spcBef>
            </a:pPr>
            <a:r>
              <a:rPr lang="en-US" altLang="en-US" sz="2000"/>
              <a:t>search </a:t>
            </a:r>
            <a:r>
              <a:rPr lang="en-US" altLang="en-US" sz="2000" dirty="0"/>
              <a:t>visits at </a:t>
            </a:r>
            <a:r>
              <a:rPr lang="en-US" altLang="en-US" sz="2000"/>
              <a:t>most h + 1 nodes</a:t>
            </a:r>
            <a:r>
              <a:rPr lang="en-US" altLang="en-US"/>
              <a:t> </a:t>
            </a: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sz="2000"/>
              <a:t>insertion visits at most 2h + 1 nodes: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/>
              <a:t>starts by going down the full height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/>
              <a:t>in </a:t>
            </a:r>
            <a:r>
              <a:rPr lang="en-US" altLang="en-US" dirty="0"/>
              <a:t>the worst case</a:t>
            </a:r>
            <a:r>
              <a:rPr lang="en-US" altLang="en-US"/>
              <a:t>, performs splits all </a:t>
            </a:r>
            <a:r>
              <a:rPr lang="en-US" altLang="en-US" dirty="0"/>
              <a:t>the way </a:t>
            </a:r>
            <a:r>
              <a:rPr lang="en-US" altLang="en-US"/>
              <a:t>back up to the root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97" y="776904"/>
            <a:ext cx="4586950" cy="16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59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2-3 Trees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dirty="0"/>
              <a:t>2-3 tree containing n items has </a:t>
            </a:r>
            <a:r>
              <a:rPr lang="en-US" altLang="en-US"/>
              <a:t>a height h </a:t>
            </a:r>
            <a:r>
              <a:rPr lang="en-US" altLang="en-US" dirty="0"/>
              <a:t>&lt;= log</a:t>
            </a:r>
            <a:r>
              <a:rPr lang="en-US" altLang="en-US" baseline="-25000" dirty="0"/>
              <a:t>2</a:t>
            </a:r>
            <a:r>
              <a:rPr lang="en-US" altLang="en-US" dirty="0"/>
              <a:t>n.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Thus, search and insertion are both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baseline="-25000" dirty="0"/>
              <a:t> </a:t>
            </a:r>
            <a:r>
              <a:rPr lang="en-US" altLang="en-US" dirty="0"/>
              <a:t>n).</a:t>
            </a:r>
          </a:p>
          <a:p>
            <a:pPr lvl="1">
              <a:spcBef>
                <a:spcPts val="500"/>
              </a:spcBef>
            </a:pPr>
            <a:r>
              <a:rPr lang="en-US" altLang="en-US" sz="2000"/>
              <a:t>search </a:t>
            </a:r>
            <a:r>
              <a:rPr lang="en-US" altLang="en-US" sz="2000" dirty="0"/>
              <a:t>visits at </a:t>
            </a:r>
            <a:r>
              <a:rPr lang="en-US" altLang="en-US" sz="2000"/>
              <a:t>most h + 1 nodes</a:t>
            </a:r>
            <a:r>
              <a:rPr lang="en-US" altLang="en-US"/>
              <a:t> </a:t>
            </a: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sz="2000"/>
              <a:t>insertion visits at most 2h + 1 nodes: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/>
              <a:t>starts by going down the full height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/>
              <a:t>in </a:t>
            </a:r>
            <a:r>
              <a:rPr lang="en-US" altLang="en-US" dirty="0"/>
              <a:t>the worst case</a:t>
            </a:r>
            <a:r>
              <a:rPr lang="en-US" altLang="en-US"/>
              <a:t>, performs splits all </a:t>
            </a:r>
            <a:r>
              <a:rPr lang="en-US" altLang="en-US" dirty="0"/>
              <a:t>the way </a:t>
            </a:r>
            <a:r>
              <a:rPr lang="en-US" altLang="en-US"/>
              <a:t>back up to the root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Deletion is tricky – you may need to coalesce nodes!  </a:t>
            </a:r>
            <a:br>
              <a:rPr lang="en-US" altLang="en-US" dirty="0"/>
            </a:br>
            <a:r>
              <a:rPr lang="en-US" altLang="en-US" dirty="0"/>
              <a:t>However, it also has a time complexity of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baseline="-25000" dirty="0"/>
              <a:t> </a:t>
            </a:r>
            <a:r>
              <a:rPr lang="en-US" altLang="en-US"/>
              <a:t>n).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97" y="776904"/>
            <a:ext cx="4586950" cy="16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32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Efficiency of 2-3 Trees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7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dirty="0"/>
              <a:t>2-3 tree containing n items has </a:t>
            </a:r>
            <a:r>
              <a:rPr lang="en-US" altLang="en-US"/>
              <a:t>a height h </a:t>
            </a:r>
            <a:r>
              <a:rPr lang="en-US" altLang="en-US" dirty="0"/>
              <a:t>&lt;= log</a:t>
            </a:r>
            <a:r>
              <a:rPr lang="en-US" altLang="en-US" baseline="-25000" dirty="0"/>
              <a:t>2</a:t>
            </a:r>
            <a:r>
              <a:rPr lang="en-US" altLang="en-US" dirty="0"/>
              <a:t>n.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Thus, search and insertion are both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baseline="-25000" dirty="0"/>
              <a:t> </a:t>
            </a:r>
            <a:r>
              <a:rPr lang="en-US" altLang="en-US" dirty="0"/>
              <a:t>n).</a:t>
            </a:r>
          </a:p>
          <a:p>
            <a:pPr lvl="1">
              <a:spcBef>
                <a:spcPts val="500"/>
              </a:spcBef>
            </a:pPr>
            <a:r>
              <a:rPr lang="en-US" altLang="en-US" sz="2000"/>
              <a:t>search </a:t>
            </a:r>
            <a:r>
              <a:rPr lang="en-US" altLang="en-US" sz="2000" dirty="0"/>
              <a:t>visits at </a:t>
            </a:r>
            <a:r>
              <a:rPr lang="en-US" altLang="en-US" sz="2000"/>
              <a:t>most h + 1 nodes</a:t>
            </a:r>
            <a:r>
              <a:rPr lang="en-US" altLang="en-US"/>
              <a:t> </a:t>
            </a: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sz="2000"/>
              <a:t>insertion visits at most 2h + 1 nodes: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/>
              <a:t>starts by going down the full height</a:t>
            </a:r>
          </a:p>
          <a:p>
            <a:pPr marL="1146175" lvl="2" indent="-231775">
              <a:spcBef>
                <a:spcPts val="500"/>
              </a:spcBef>
            </a:pPr>
            <a:r>
              <a:rPr lang="en-US" altLang="en-US"/>
              <a:t>in </a:t>
            </a:r>
            <a:r>
              <a:rPr lang="en-US" altLang="en-US" dirty="0"/>
              <a:t>the worst case</a:t>
            </a:r>
            <a:r>
              <a:rPr lang="en-US" altLang="en-US"/>
              <a:t>, performs splits all </a:t>
            </a:r>
            <a:r>
              <a:rPr lang="en-US" altLang="en-US" dirty="0"/>
              <a:t>the way </a:t>
            </a:r>
            <a:r>
              <a:rPr lang="en-US" altLang="en-US"/>
              <a:t>back up to the root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Deletion is tricky – you may need to coalesce nodes!  </a:t>
            </a:r>
            <a:br>
              <a:rPr lang="en-US" altLang="en-US" dirty="0"/>
            </a:br>
            <a:r>
              <a:rPr lang="en-US" altLang="en-US" dirty="0"/>
              <a:t>However, it also has a time complexity of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baseline="-25000" dirty="0"/>
              <a:t> </a:t>
            </a:r>
            <a:r>
              <a:rPr lang="en-US" altLang="en-US" dirty="0"/>
              <a:t>n).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Thus, we can use 2-3 trees for a </a:t>
            </a:r>
            <a:r>
              <a:rPr lang="en-US" altLang="en-US" i="1" dirty="0"/>
              <a:t>O</a:t>
            </a:r>
            <a:r>
              <a:rPr lang="en-US" altLang="en-US" dirty="0"/>
              <a:t>(log</a:t>
            </a:r>
            <a:r>
              <a:rPr lang="en-US" altLang="en-US" baseline="-25000" dirty="0"/>
              <a:t> </a:t>
            </a:r>
            <a:r>
              <a:rPr lang="en-US" altLang="en-US" dirty="0"/>
              <a:t>n)-time data dictionary!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97" y="776904"/>
            <a:ext cx="4586950" cy="16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17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Extra Practice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Starting with an empty 2-3 tree, insert the following </a:t>
            </a:r>
            <a:br>
              <a:rPr lang="en-US" altLang="en-US"/>
            </a:br>
            <a:r>
              <a:rPr lang="en-US" altLang="en-US"/>
              <a:t>sequence of keys: </a:t>
            </a:r>
          </a:p>
          <a:p>
            <a:pPr marL="457200" lvl="1" indent="0">
              <a:spcBef>
                <a:spcPts val="1400"/>
              </a:spcBef>
              <a:buNone/>
            </a:pPr>
            <a:r>
              <a:rPr lang="en-US" altLang="en-US"/>
              <a:t>51, 3, 40, 77, 20, 10, 34, 28, 61, 80, 68, 93, 90, 97, 87, 14</a:t>
            </a: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sz="1600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0920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Extra Practice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Starting with an empty 2-3 tree, insert the following </a:t>
            </a:r>
            <a:br>
              <a:rPr lang="en-US" altLang="en-US"/>
            </a:br>
            <a:r>
              <a:rPr lang="en-US" altLang="en-US"/>
              <a:t>sequence of keys: </a:t>
            </a:r>
          </a:p>
          <a:p>
            <a:pPr marL="457200" lvl="1" indent="0">
              <a:spcBef>
                <a:spcPts val="1400"/>
              </a:spcBef>
              <a:buNone/>
            </a:pPr>
            <a:r>
              <a:rPr lang="en-US" altLang="en-US"/>
              <a:t>51, 3, 40, 77, 20, 10, 34, 28, 61, 80, 68, 93, 90, 97, 87, 14</a:t>
            </a:r>
          </a:p>
          <a:p>
            <a:pPr marL="457200" lvl="1" indent="0">
              <a:spcBef>
                <a:spcPts val="1400"/>
              </a:spcBef>
              <a:buNone/>
            </a:pPr>
            <a:endParaRPr lang="en-US" altLang="en-US"/>
          </a:p>
          <a:p>
            <a:pPr marL="457200" lvl="1" indent="0">
              <a:spcBef>
                <a:spcPts val="1400"/>
              </a:spcBef>
              <a:buNone/>
            </a:pPr>
            <a:endParaRPr lang="en-US" altLang="en-US"/>
          </a:p>
          <a:p>
            <a:pPr marL="457200" lvl="1" indent="0">
              <a:spcBef>
                <a:spcPts val="1400"/>
              </a:spcBef>
              <a:buNone/>
            </a:pPr>
            <a:endParaRPr lang="en-US" altLang="en-US"/>
          </a:p>
          <a:p>
            <a:pPr marL="457200" lvl="1" indent="0">
              <a:spcBef>
                <a:spcPts val="1400"/>
              </a:spcBef>
              <a:buNone/>
            </a:pPr>
            <a:endParaRPr lang="en-US" altLang="en-US"/>
          </a:p>
          <a:p>
            <a:pPr marL="457200" lvl="1" indent="0">
              <a:spcBef>
                <a:spcPts val="1400"/>
              </a:spcBef>
              <a:buNone/>
            </a:pPr>
            <a:endParaRPr lang="en-US" altLang="en-US"/>
          </a:p>
          <a:p>
            <a:pPr marL="457200" lvl="1" indent="0">
              <a:spcBef>
                <a:spcPts val="1400"/>
              </a:spcBef>
              <a:buNone/>
            </a:pPr>
            <a:endParaRPr lang="en-US" altLang="en-US"/>
          </a:p>
          <a:p>
            <a:pPr marL="457200" lvl="1" indent="0">
              <a:spcBef>
                <a:spcPts val="1400"/>
              </a:spcBef>
              <a:buNone/>
            </a:pPr>
            <a:r>
              <a:rPr lang="en-US" altLang="en-US" i="1"/>
              <a:t>You should get back the tree we've been using in the notes!</a:t>
            </a:r>
            <a:endParaRPr lang="en-US" altLang="en-US" i="1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sz="1600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>
            <a:off x="4430078" y="3663114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AutoShape 22"/>
          <p:cNvSpPr>
            <a:spLocks noChangeArrowheads="1"/>
          </p:cNvSpPr>
          <p:nvPr/>
        </p:nvSpPr>
        <p:spPr bwMode="auto">
          <a:xfrm>
            <a:off x="4012565" y="3305927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 flipH="1">
            <a:off x="3263265" y="3653589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3761740" y="3310689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>
            <a:off x="4785678" y="3644064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3295015" y="4304464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AutoShape 27"/>
          <p:cNvSpPr>
            <a:spLocks noChangeArrowheads="1"/>
          </p:cNvSpPr>
          <p:nvPr/>
        </p:nvSpPr>
        <p:spPr bwMode="auto">
          <a:xfrm>
            <a:off x="2945765" y="3964739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 flipH="1">
            <a:off x="2640965" y="4325102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2860040" y="3969502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>
            <a:off x="4590415" y="4304464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AutoShape 31"/>
          <p:cNvSpPr>
            <a:spLocks noChangeArrowheads="1"/>
          </p:cNvSpPr>
          <p:nvPr/>
        </p:nvSpPr>
        <p:spPr bwMode="auto">
          <a:xfrm>
            <a:off x="4241165" y="3964739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H="1">
            <a:off x="4164965" y="4325102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4169728" y="3969502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6" name="AutoShape 34"/>
          <p:cNvSpPr>
            <a:spLocks noChangeArrowheads="1"/>
          </p:cNvSpPr>
          <p:nvPr/>
        </p:nvSpPr>
        <p:spPr bwMode="auto">
          <a:xfrm>
            <a:off x="2421890" y="4625139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2336165" y="4629902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8" name="AutoShape 36"/>
          <p:cNvSpPr>
            <a:spLocks noChangeArrowheads="1"/>
          </p:cNvSpPr>
          <p:nvPr/>
        </p:nvSpPr>
        <p:spPr bwMode="auto">
          <a:xfrm>
            <a:off x="3044190" y="4625139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2793365" y="4629902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0" name="AutoShape 38"/>
          <p:cNvSpPr>
            <a:spLocks noChangeArrowheads="1"/>
          </p:cNvSpPr>
          <p:nvPr/>
        </p:nvSpPr>
        <p:spPr bwMode="auto">
          <a:xfrm>
            <a:off x="3990340" y="4629902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" name="Text Box 39"/>
          <p:cNvSpPr txBox="1">
            <a:spLocks noChangeArrowheads="1"/>
          </p:cNvSpPr>
          <p:nvPr/>
        </p:nvSpPr>
        <p:spPr bwMode="auto">
          <a:xfrm>
            <a:off x="3904615" y="4634664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2" name="AutoShape 40"/>
          <p:cNvSpPr>
            <a:spLocks noChangeArrowheads="1"/>
          </p:cNvSpPr>
          <p:nvPr/>
        </p:nvSpPr>
        <p:spPr bwMode="auto">
          <a:xfrm>
            <a:off x="4485640" y="4629902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3" name="Text Box 41"/>
          <p:cNvSpPr txBox="1">
            <a:spLocks noChangeArrowheads="1"/>
          </p:cNvSpPr>
          <p:nvPr/>
        </p:nvSpPr>
        <p:spPr bwMode="auto">
          <a:xfrm>
            <a:off x="4399915" y="4634664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4" name="AutoShape 42"/>
          <p:cNvSpPr>
            <a:spLocks noChangeArrowheads="1"/>
          </p:cNvSpPr>
          <p:nvPr/>
        </p:nvSpPr>
        <p:spPr bwMode="auto">
          <a:xfrm>
            <a:off x="5504815" y="3966327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5" name="Text Box 43"/>
          <p:cNvSpPr txBox="1">
            <a:spLocks noChangeArrowheads="1"/>
          </p:cNvSpPr>
          <p:nvPr/>
        </p:nvSpPr>
        <p:spPr bwMode="auto">
          <a:xfrm>
            <a:off x="5253990" y="3971089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6" name="Line 44"/>
          <p:cNvSpPr>
            <a:spLocks noChangeShapeType="1"/>
          </p:cNvSpPr>
          <p:nvPr/>
        </p:nvSpPr>
        <p:spPr bwMode="auto">
          <a:xfrm>
            <a:off x="5898515" y="4317164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45"/>
          <p:cNvSpPr>
            <a:spLocks noChangeShapeType="1"/>
          </p:cNvSpPr>
          <p:nvPr/>
        </p:nvSpPr>
        <p:spPr bwMode="auto">
          <a:xfrm flipH="1">
            <a:off x="5250815" y="4325102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AutoShape 46"/>
          <p:cNvSpPr>
            <a:spLocks noChangeArrowheads="1"/>
          </p:cNvSpPr>
          <p:nvPr/>
        </p:nvSpPr>
        <p:spPr bwMode="auto">
          <a:xfrm>
            <a:off x="5031740" y="4625139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9" name="Text Box 47"/>
          <p:cNvSpPr txBox="1">
            <a:spLocks noChangeArrowheads="1"/>
          </p:cNvSpPr>
          <p:nvPr/>
        </p:nvSpPr>
        <p:spPr bwMode="auto">
          <a:xfrm>
            <a:off x="4946015" y="4629902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80" name="AutoShape 48"/>
          <p:cNvSpPr>
            <a:spLocks noChangeArrowheads="1"/>
          </p:cNvSpPr>
          <p:nvPr/>
        </p:nvSpPr>
        <p:spPr bwMode="auto">
          <a:xfrm>
            <a:off x="5507990" y="4625139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81" name="Text Box 49"/>
          <p:cNvSpPr txBox="1">
            <a:spLocks noChangeArrowheads="1"/>
          </p:cNvSpPr>
          <p:nvPr/>
        </p:nvSpPr>
        <p:spPr bwMode="auto">
          <a:xfrm>
            <a:off x="5257165" y="4629902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87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82" name="Line 50"/>
          <p:cNvSpPr>
            <a:spLocks noChangeShapeType="1"/>
          </p:cNvSpPr>
          <p:nvPr/>
        </p:nvSpPr>
        <p:spPr bwMode="auto">
          <a:xfrm>
            <a:off x="6228715" y="4323514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AutoShape 51"/>
          <p:cNvSpPr>
            <a:spLocks noChangeArrowheads="1"/>
          </p:cNvSpPr>
          <p:nvPr/>
        </p:nvSpPr>
        <p:spPr bwMode="auto">
          <a:xfrm>
            <a:off x="6377940" y="4625139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84" name="Text Box 52"/>
          <p:cNvSpPr txBox="1">
            <a:spLocks noChangeArrowheads="1"/>
          </p:cNvSpPr>
          <p:nvPr/>
        </p:nvSpPr>
        <p:spPr bwMode="auto">
          <a:xfrm>
            <a:off x="6127115" y="4629902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2-3 Trees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/>
              <a:t>A 2-3 tree is a balanced tree in which:</a:t>
            </a:r>
            <a:endParaRPr lang="en-US" altLang="en-US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en-US" i="1"/>
              <a:t>all</a:t>
            </a:r>
            <a:r>
              <a:rPr lang="en-US" altLang="en-US"/>
              <a:t> nodes have equal-height subtrees (perfect balance)</a:t>
            </a:r>
          </a:p>
          <a:p>
            <a:pPr lvl="1">
              <a:spcBef>
                <a:spcPts val="200"/>
              </a:spcBef>
            </a:pPr>
            <a:r>
              <a:rPr lang="en-US" altLang="en-US"/>
              <a:t>each node is either</a:t>
            </a:r>
          </a:p>
          <a:p>
            <a:pPr lvl="2"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2-node</a:t>
            </a:r>
            <a:r>
              <a:rPr lang="en-US" altLang="en-US"/>
              <a:t>, which contains one data item and 0 or 2 children</a:t>
            </a:r>
          </a:p>
          <a:p>
            <a:pPr lvl="2">
              <a:spcBef>
                <a:spcPts val="500"/>
              </a:spcBef>
              <a:buFontTx/>
              <a:buChar char="•"/>
            </a:pPr>
            <a:endParaRPr lang="en-US" altLang="en-US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</a:t>
            </a:r>
            <a:endParaRPr lang="en-US" altLang="en-US" sz="1600" i="1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>
            <a:off x="3589338" y="3711575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3171825" y="335438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2422525" y="3702050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2921000" y="33591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>
            <a:off x="3944938" y="3692525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>
            <a:off x="2454275" y="43529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AutoShape 11"/>
          <p:cNvSpPr>
            <a:spLocks noChangeArrowheads="1"/>
          </p:cNvSpPr>
          <p:nvPr/>
        </p:nvSpPr>
        <p:spPr bwMode="auto">
          <a:xfrm>
            <a:off x="2105025" y="40132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1800225" y="4373563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2019300" y="40179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3749675" y="4352925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AutoShape 15"/>
          <p:cNvSpPr>
            <a:spLocks noChangeArrowheads="1"/>
          </p:cNvSpPr>
          <p:nvPr/>
        </p:nvSpPr>
        <p:spPr bwMode="auto">
          <a:xfrm>
            <a:off x="3400425" y="40132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H="1">
            <a:off x="3324225" y="4373563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Text Box 17"/>
          <p:cNvSpPr txBox="1">
            <a:spLocks noChangeArrowheads="1"/>
          </p:cNvSpPr>
          <p:nvPr/>
        </p:nvSpPr>
        <p:spPr bwMode="auto">
          <a:xfrm>
            <a:off x="3328988" y="40179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37" name="AutoShape 18"/>
          <p:cNvSpPr>
            <a:spLocks noChangeArrowheads="1"/>
          </p:cNvSpPr>
          <p:nvPr/>
        </p:nvSpPr>
        <p:spPr bwMode="auto">
          <a:xfrm>
            <a:off x="1581150" y="46736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38" name="Text Box 19"/>
          <p:cNvSpPr txBox="1">
            <a:spLocks noChangeArrowheads="1"/>
          </p:cNvSpPr>
          <p:nvPr/>
        </p:nvSpPr>
        <p:spPr bwMode="auto">
          <a:xfrm>
            <a:off x="1495425" y="46783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39" name="AutoShape 20"/>
          <p:cNvSpPr>
            <a:spLocks noChangeArrowheads="1"/>
          </p:cNvSpPr>
          <p:nvPr/>
        </p:nvSpPr>
        <p:spPr bwMode="auto">
          <a:xfrm>
            <a:off x="220345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40" name="Text Box 21"/>
          <p:cNvSpPr txBox="1">
            <a:spLocks noChangeArrowheads="1"/>
          </p:cNvSpPr>
          <p:nvPr/>
        </p:nvSpPr>
        <p:spPr bwMode="auto">
          <a:xfrm>
            <a:off x="195262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41" name="AutoShape 22"/>
          <p:cNvSpPr>
            <a:spLocks noChangeArrowheads="1"/>
          </p:cNvSpPr>
          <p:nvPr/>
        </p:nvSpPr>
        <p:spPr bwMode="auto">
          <a:xfrm>
            <a:off x="3149600" y="46783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42" name="Text Box 23"/>
          <p:cNvSpPr txBox="1">
            <a:spLocks noChangeArrowheads="1"/>
          </p:cNvSpPr>
          <p:nvPr/>
        </p:nvSpPr>
        <p:spPr bwMode="auto">
          <a:xfrm>
            <a:off x="3063875" y="46831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43" name="AutoShape 24"/>
          <p:cNvSpPr>
            <a:spLocks noChangeArrowheads="1"/>
          </p:cNvSpPr>
          <p:nvPr/>
        </p:nvSpPr>
        <p:spPr bwMode="auto">
          <a:xfrm>
            <a:off x="3644900" y="46783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44" name="Text Box 25"/>
          <p:cNvSpPr txBox="1">
            <a:spLocks noChangeArrowheads="1"/>
          </p:cNvSpPr>
          <p:nvPr/>
        </p:nvSpPr>
        <p:spPr bwMode="auto">
          <a:xfrm>
            <a:off x="3559175" y="46831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45" name="AutoShape 26"/>
          <p:cNvSpPr>
            <a:spLocks noChangeArrowheads="1"/>
          </p:cNvSpPr>
          <p:nvPr/>
        </p:nvSpPr>
        <p:spPr bwMode="auto">
          <a:xfrm>
            <a:off x="4664075" y="401478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46" name="Text Box 27"/>
          <p:cNvSpPr txBox="1">
            <a:spLocks noChangeArrowheads="1"/>
          </p:cNvSpPr>
          <p:nvPr/>
        </p:nvSpPr>
        <p:spPr bwMode="auto">
          <a:xfrm>
            <a:off x="4413250" y="40195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47" name="Line 28"/>
          <p:cNvSpPr>
            <a:spLocks noChangeShapeType="1"/>
          </p:cNvSpPr>
          <p:nvPr/>
        </p:nvSpPr>
        <p:spPr bwMode="auto">
          <a:xfrm>
            <a:off x="5057775" y="4365625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29"/>
          <p:cNvSpPr>
            <a:spLocks noChangeShapeType="1"/>
          </p:cNvSpPr>
          <p:nvPr/>
        </p:nvSpPr>
        <p:spPr bwMode="auto">
          <a:xfrm flipH="1">
            <a:off x="4410075" y="4373563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AutoShape 30"/>
          <p:cNvSpPr>
            <a:spLocks noChangeArrowheads="1"/>
          </p:cNvSpPr>
          <p:nvPr/>
        </p:nvSpPr>
        <p:spPr bwMode="auto">
          <a:xfrm>
            <a:off x="4191000" y="46736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50" name="Text Box 31"/>
          <p:cNvSpPr txBox="1">
            <a:spLocks noChangeArrowheads="1"/>
          </p:cNvSpPr>
          <p:nvPr/>
        </p:nvSpPr>
        <p:spPr bwMode="auto">
          <a:xfrm>
            <a:off x="4105275" y="46783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51" name="AutoShape 32"/>
          <p:cNvSpPr>
            <a:spLocks noChangeArrowheads="1"/>
          </p:cNvSpPr>
          <p:nvPr/>
        </p:nvSpPr>
        <p:spPr bwMode="auto">
          <a:xfrm>
            <a:off x="466725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52" name="Text Box 33"/>
          <p:cNvSpPr txBox="1">
            <a:spLocks noChangeArrowheads="1"/>
          </p:cNvSpPr>
          <p:nvPr/>
        </p:nvSpPr>
        <p:spPr bwMode="auto">
          <a:xfrm>
            <a:off x="441642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87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53" name="Line 34"/>
          <p:cNvSpPr>
            <a:spLocks noChangeShapeType="1"/>
          </p:cNvSpPr>
          <p:nvPr/>
        </p:nvSpPr>
        <p:spPr bwMode="auto">
          <a:xfrm>
            <a:off x="5387975" y="4371975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AutoShape 35"/>
          <p:cNvSpPr>
            <a:spLocks noChangeArrowheads="1"/>
          </p:cNvSpPr>
          <p:nvPr/>
        </p:nvSpPr>
        <p:spPr bwMode="auto">
          <a:xfrm>
            <a:off x="553720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5155" name="Text Box 36"/>
          <p:cNvSpPr txBox="1">
            <a:spLocks noChangeArrowheads="1"/>
          </p:cNvSpPr>
          <p:nvPr/>
        </p:nvSpPr>
        <p:spPr bwMode="auto">
          <a:xfrm>
            <a:off x="528637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5775"/>
            <a:ext cx="7772400" cy="1143000"/>
          </a:xfrm>
        </p:spPr>
        <p:txBody>
          <a:bodyPr/>
          <a:lstStyle/>
          <a:p>
            <a:pPr eaLnBrk="1" hangingPunct="1">
              <a:buSzPct val="61000"/>
              <a:tabLst>
                <a:tab pos="0" algn="l"/>
                <a:tab pos="446088" algn="l"/>
                <a:tab pos="893763" algn="l"/>
                <a:tab pos="1341438" algn="l"/>
                <a:tab pos="1789113" algn="l"/>
                <a:tab pos="2236788" algn="l"/>
                <a:tab pos="2684463" algn="l"/>
                <a:tab pos="3132138" algn="l"/>
                <a:tab pos="3579813" algn="l"/>
                <a:tab pos="4027488" algn="l"/>
                <a:tab pos="4475163" algn="l"/>
                <a:tab pos="4922838" algn="l"/>
                <a:tab pos="5370513" algn="l"/>
                <a:tab pos="5818188" algn="l"/>
                <a:tab pos="6265863" algn="l"/>
                <a:tab pos="6713538" algn="l"/>
                <a:tab pos="7161213" algn="l"/>
                <a:tab pos="7608888" algn="l"/>
                <a:tab pos="8056563" algn="l"/>
                <a:tab pos="8504238" algn="l"/>
                <a:tab pos="8951913" algn="l"/>
              </a:tabLst>
            </a:pPr>
            <a:r>
              <a:rPr lang="en-GB" altLang="en-US" sz="3600"/>
              <a:t>Hash Tables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289425"/>
            <a:ext cx="6400800" cy="2771775"/>
          </a:xfrm>
        </p:spPr>
        <p:txBody>
          <a:bodyPr/>
          <a:lstStyle/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US" altLang="en-US" sz="2700" dirty="0"/>
              <a:t>Computer Science 112</a:t>
            </a:r>
            <a:br>
              <a:rPr lang="en-US" altLang="en-US" sz="2700" dirty="0"/>
            </a:br>
            <a:r>
              <a:rPr lang="en-US" altLang="en-US" sz="2700" dirty="0"/>
              <a:t>Boston University</a:t>
            </a:r>
            <a:endParaRPr lang="en-GB" altLang="en-US" sz="2700" dirty="0"/>
          </a:p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GB" altLang="en-US" sz="2700" dirty="0"/>
              <a:t>David G. Sullivan, Ph.D.</a:t>
            </a:r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Data Dictionary Revisited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r>
              <a:rPr lang="en-US" altLang="en-US" dirty="0"/>
              <a:t>We've considered several data structures that allow us to store and search for data items using their key fields: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2407429" name="Group 5"/>
          <p:cNvGraphicFramePr>
            <a:graphicFrameLocks noGrp="1"/>
          </p:cNvGraphicFramePr>
          <p:nvPr/>
        </p:nvGraphicFramePr>
        <p:xfrm>
          <a:off x="814388" y="1743075"/>
          <a:ext cx="8016875" cy="3152776"/>
        </p:xfrm>
        <a:graphic>
          <a:graphicData uri="http://schemas.openxmlformats.org/drawingml/2006/table">
            <a:tbl>
              <a:tblPr/>
              <a:tblGrid>
                <a:gridCol w="265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96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data structure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searching for an item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inserting an item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a list implemented using an array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(log n) 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using binary search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(n) 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 list implemented using a linked list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(n)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using linear search 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(n)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binary search tree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best case: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n)</a:t>
                      </a:r>
                    </a:p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worst case: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 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(n)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best case: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n)</a:t>
                      </a:r>
                    </a:p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worst case: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(n)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balanced search trees 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(2-3 tree, others)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n)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n)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Data Dictionary Revisited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r>
              <a:rPr lang="en-US" altLang="en-US" dirty="0"/>
              <a:t>We've considered several data structures that allow us to store and search for data items using their key fields: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3023876" name="Group 4"/>
          <p:cNvGraphicFramePr>
            <a:graphicFrameLocks noGrp="1"/>
          </p:cNvGraphicFramePr>
          <p:nvPr/>
        </p:nvGraphicFramePr>
        <p:xfrm>
          <a:off x="814388" y="1743075"/>
          <a:ext cx="8016875" cy="3152776"/>
        </p:xfrm>
        <a:graphic>
          <a:graphicData uri="http://schemas.openxmlformats.org/drawingml/2006/table">
            <a:tbl>
              <a:tblPr/>
              <a:tblGrid>
                <a:gridCol w="265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96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data structure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searching for an item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inserting an item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a list implemented using an array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(log n) 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using binary search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(n) 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 list implemented using a linked list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(n)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using linear search 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(n)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binary search tree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n) if balanced</a:t>
                      </a:r>
                    </a:p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(n) if not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n) if balanced</a:t>
                      </a:r>
                    </a:p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(n) if not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balanced search trees 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(2-3 tree, others)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n)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pitchFamily="34" charset="0"/>
                        </a:rPr>
                        <a:t>n)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Data Dictionary Revisited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9950" cy="5614988"/>
          </a:xfrm>
        </p:spPr>
        <p:txBody>
          <a:bodyPr/>
          <a:lstStyle/>
          <a:p>
            <a:r>
              <a:rPr lang="en-US" altLang="en-US" dirty="0"/>
              <a:t>We've considered several data structures that allow us to store and search for data items using their key fields: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/>
              <a:t>We'll now look </a:t>
            </a:r>
            <a:r>
              <a:rPr lang="en-US" altLang="en-US" dirty="0"/>
              <a:t>at hash tables, </a:t>
            </a:r>
            <a:r>
              <a:rPr lang="en-US" altLang="en-US"/>
              <a:t>which can </a:t>
            </a:r>
            <a:r>
              <a:rPr lang="en-US" altLang="en-US" dirty="0"/>
              <a:t>do better than </a:t>
            </a:r>
            <a:r>
              <a:rPr lang="en-US" altLang="en-US" i="1" dirty="0">
                <a:solidFill>
                  <a:schemeClr val="tx1"/>
                </a:solidFill>
              </a:rPr>
              <a:t>O</a:t>
            </a:r>
            <a:r>
              <a:rPr lang="en-US" altLang="en-US" dirty="0">
                <a:solidFill>
                  <a:schemeClr val="tx1"/>
                </a:solidFill>
              </a:rPr>
              <a:t>(log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n).</a:t>
            </a:r>
          </a:p>
        </p:txBody>
      </p:sp>
      <p:graphicFrame>
        <p:nvGraphicFramePr>
          <p:cNvPr id="3025924" name="Group 4"/>
          <p:cNvGraphicFramePr>
            <a:graphicFrameLocks noGrp="1"/>
          </p:cNvGraphicFramePr>
          <p:nvPr/>
        </p:nvGraphicFramePr>
        <p:xfrm>
          <a:off x="814388" y="1743075"/>
          <a:ext cx="8016875" cy="3152776"/>
        </p:xfrm>
        <a:graphic>
          <a:graphicData uri="http://schemas.openxmlformats.org/drawingml/2006/table">
            <a:tbl>
              <a:tblPr/>
              <a:tblGrid>
                <a:gridCol w="265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96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data structure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searching for an item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inserting an item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a list implemented using an array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(log n) 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using binary search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(n) 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436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 list implemented using a linked list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(n)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using linear search 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(n)</a:t>
                      </a:r>
                    </a:p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binary search tree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n) if balanced</a:t>
                      </a:r>
                    </a:p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(n) if not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n) if balanced</a:t>
                      </a:r>
                    </a:p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(n) if not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balanced search trees 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(2-3 tree, others)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n)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(log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</a:rPr>
                        <a:t>n)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Ideal Case: Searching = Indexing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r>
              <a:rPr lang="en-US" altLang="en-US"/>
              <a:t>We would achieve optimal efficiency if we could treat</a:t>
            </a:r>
            <a:br>
              <a:rPr lang="en-US" altLang="en-US"/>
            </a:br>
            <a:r>
              <a:rPr lang="en-US" altLang="en-US"/>
              <a:t>the key as an index into an array.</a:t>
            </a:r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Ideal Case: Searching = Indexing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r>
              <a:rPr lang="en-US" altLang="en-US"/>
              <a:t>We would achieve optimal efficiency if we could treat</a:t>
            </a:r>
            <a:br>
              <a:rPr lang="en-US" altLang="en-US"/>
            </a:br>
            <a:r>
              <a:rPr lang="en-US" altLang="en-US"/>
              <a:t>the key as an index into an array.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Example: storing data about members of a sports team</a:t>
            </a:r>
          </a:p>
          <a:p>
            <a:pPr lvl="1"/>
            <a:r>
              <a:rPr lang="en-US" altLang="en-US" dirty="0"/>
              <a:t>key = jersey number (some value from </a:t>
            </a:r>
            <a:r>
              <a:rPr lang="en-US" altLang="en-US"/>
              <a:t>0-99).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3494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Ideal Case: Searching = Indexing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r>
              <a:rPr lang="en-US" altLang="en-US"/>
              <a:t>We would achieve optimal efficiency if we could treat</a:t>
            </a:r>
            <a:br>
              <a:rPr lang="en-US" altLang="en-US"/>
            </a:br>
            <a:r>
              <a:rPr lang="en-US" altLang="en-US"/>
              <a:t>the key as an index into an array.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Example: storing data about members of a sports team</a:t>
            </a:r>
          </a:p>
          <a:p>
            <a:pPr lvl="1"/>
            <a:r>
              <a:rPr lang="en-US" altLang="en-US" dirty="0"/>
              <a:t>key = jersey number (some value from 0-99).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class for an individual player's record: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class Player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    private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jerseyNum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    private String </a:t>
            </a:r>
            <a:r>
              <a:rPr lang="en-US" altLang="en-US" sz="1800" dirty="0" err="1">
                <a:latin typeface="Lucida Console" panose="020B0609040504020204" pitchFamily="49" charset="0"/>
              </a:rPr>
              <a:t>firstName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    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</a:t>
            </a:r>
            <a:r>
              <a:rPr lang="en-US" altLang="en-US" sz="1800">
                <a:latin typeface="Lucida Console" panose="020B0609040504020204" pitchFamily="49" charset="0"/>
              </a:rPr>
              <a:t>	}</a:t>
            </a:r>
            <a:endParaRPr lang="en-US" alt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67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Ideal Case: Searching = Indexing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r>
              <a:rPr lang="en-US" altLang="en-US"/>
              <a:t>We would achieve optimal efficiency if we could treat</a:t>
            </a:r>
            <a:br>
              <a:rPr lang="en-US" altLang="en-US"/>
            </a:br>
            <a:r>
              <a:rPr lang="en-US" altLang="en-US"/>
              <a:t>the key as an index into an array.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Example: storing data about members of a sports team</a:t>
            </a:r>
          </a:p>
          <a:p>
            <a:pPr lvl="1"/>
            <a:r>
              <a:rPr lang="en-US" altLang="en-US" dirty="0"/>
              <a:t>key = jersey number (some value from 0-99).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class for an individual player's record: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class Player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    private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jerseyNum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    private String </a:t>
            </a:r>
            <a:r>
              <a:rPr lang="en-US" altLang="en-US" sz="1800" dirty="0" err="1">
                <a:latin typeface="Lucida Console" panose="020B0609040504020204" pitchFamily="49" charset="0"/>
              </a:rPr>
              <a:t>firstName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    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}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store the player records in an array: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Player[] </a:t>
            </a:r>
            <a:r>
              <a:rPr lang="en-US" altLang="en-US" sz="1800" dirty="0" err="1">
                <a:latin typeface="Lucida Console" panose="020B0609040504020204" pitchFamily="49" charset="0"/>
              </a:rPr>
              <a:t>teamRecords</a:t>
            </a:r>
            <a:r>
              <a:rPr lang="en-US" altLang="en-US" sz="1800" dirty="0">
                <a:latin typeface="Lucida Console" panose="020B0609040504020204" pitchFamily="49" charset="0"/>
              </a:rPr>
              <a:t> = new </a:t>
            </a:r>
            <a:r>
              <a:rPr lang="en-US" altLang="en-US" sz="1800">
                <a:latin typeface="Lucida Console" panose="020B0609040504020204" pitchFamily="49" charset="0"/>
              </a:rPr>
              <a:t>Player[100];</a:t>
            </a:r>
            <a:endParaRPr lang="en-US" alt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34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Ideal Case: Searching = Indexing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r>
              <a:rPr lang="en-US" altLang="en-US"/>
              <a:t>We would achieve optimal efficiency if we could treat</a:t>
            </a:r>
            <a:br>
              <a:rPr lang="en-US" altLang="en-US"/>
            </a:br>
            <a:r>
              <a:rPr lang="en-US" altLang="en-US"/>
              <a:t>the key as an index into an array.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Example: storing data about members of a sports team</a:t>
            </a:r>
          </a:p>
          <a:p>
            <a:pPr lvl="1"/>
            <a:r>
              <a:rPr lang="en-US" altLang="en-US" dirty="0"/>
              <a:t>key = jersey number (some value from 0-99).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class for an individual player's record: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class Player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    private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jerseyNum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    private String </a:t>
            </a:r>
            <a:r>
              <a:rPr lang="en-US" altLang="en-US" sz="1800" dirty="0" err="1">
                <a:latin typeface="Lucida Console" panose="020B0609040504020204" pitchFamily="49" charset="0"/>
              </a:rPr>
              <a:t>firstName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    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}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store the player records in an array: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Player[] </a:t>
            </a:r>
            <a:r>
              <a:rPr lang="en-US" altLang="en-US" sz="1800" dirty="0" err="1">
                <a:latin typeface="Lucida Console" panose="020B0609040504020204" pitchFamily="49" charset="0"/>
              </a:rPr>
              <a:t>teamRecords</a:t>
            </a:r>
            <a:r>
              <a:rPr lang="en-US" altLang="en-US" sz="1800" dirty="0">
                <a:latin typeface="Lucida Console" panose="020B0609040504020204" pitchFamily="49" charset="0"/>
              </a:rPr>
              <a:t> = new Player[100];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In such cases</a:t>
            </a:r>
            <a:r>
              <a:rPr lang="en-US" altLang="en-US"/>
              <a:t>, search </a:t>
            </a:r>
            <a:r>
              <a:rPr lang="en-US" altLang="en-US" dirty="0"/>
              <a:t>and </a:t>
            </a:r>
            <a:r>
              <a:rPr lang="en-US" altLang="en-US"/>
              <a:t>insertion are </a:t>
            </a:r>
            <a:r>
              <a:rPr lang="en-US" altLang="en-US" i="1"/>
              <a:t>O</a:t>
            </a:r>
            <a:r>
              <a:rPr lang="en-US" altLang="en-US"/>
              <a:t>(1):</a:t>
            </a:r>
            <a:endParaRPr lang="en-US" altLang="en-US" dirty="0"/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	public Player search(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jerseyNum</a:t>
            </a:r>
            <a:r>
              <a:rPr lang="en-US" altLang="en-US" sz="1800" dirty="0">
                <a:latin typeface="Lucida Console" panose="020B060904050402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	    return </a:t>
            </a:r>
            <a:r>
              <a:rPr lang="en-US" altLang="en-US" sz="1800" dirty="0" err="1">
                <a:latin typeface="Lucida Console" panose="020B0609040504020204" pitchFamily="49" charset="0"/>
              </a:rPr>
              <a:t>teamRecords</a:t>
            </a:r>
            <a:r>
              <a:rPr lang="en-US" altLang="en-US" sz="1800" dirty="0">
                <a:latin typeface="Lucida Console" panose="020B0609040504020204" pitchFamily="49" charset="0"/>
              </a:rPr>
              <a:t>[</a:t>
            </a:r>
            <a:r>
              <a:rPr lang="en-US" altLang="en-US" sz="1800" dirty="0" err="1">
                <a:latin typeface="Lucida Console" panose="020B0609040504020204" pitchFamily="49" charset="0"/>
              </a:rPr>
              <a:t>jerseyNum</a:t>
            </a:r>
            <a:r>
              <a:rPr lang="en-US" altLang="en-US" sz="1800" dirty="0">
                <a:latin typeface="Lucida Console" panose="020B0609040504020204" pitchFamily="49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8371646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Hashing: Turning Keys into Array Indices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In most real-world problems, indexing is not as simple as </a:t>
            </a:r>
            <a:br>
              <a:rPr lang="en-US" altLang="en-US"/>
            </a:br>
            <a:r>
              <a:rPr lang="en-US" altLang="en-US"/>
              <a:t>the sports-team example. Why?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 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 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2-3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/>
              <a:t>A 2-3 tree is a balanced tree in which:</a:t>
            </a:r>
            <a:endParaRPr lang="en-US" altLang="en-US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en-US" i="1"/>
              <a:t>all</a:t>
            </a:r>
            <a:r>
              <a:rPr lang="en-US" altLang="en-US"/>
              <a:t> nodes have equal-height subtrees (perfect balance)</a:t>
            </a:r>
          </a:p>
          <a:p>
            <a:pPr lvl="1">
              <a:spcBef>
                <a:spcPts val="200"/>
              </a:spcBef>
            </a:pPr>
            <a:r>
              <a:rPr lang="en-US" altLang="en-US"/>
              <a:t>each node is either</a:t>
            </a:r>
          </a:p>
          <a:p>
            <a:pPr lvl="2"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2-node</a:t>
            </a:r>
            <a:r>
              <a:rPr lang="en-US" altLang="en-US"/>
              <a:t>, which contains one data item and 0 or 2 children</a:t>
            </a:r>
          </a:p>
          <a:p>
            <a:pPr lvl="2"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b="1">
                <a:solidFill>
                  <a:srgbClr val="FF0000"/>
                </a:solidFill>
              </a:rPr>
              <a:t>3-node</a:t>
            </a:r>
            <a:r>
              <a:rPr lang="en-US" altLang="en-US"/>
              <a:t>, which contains two data items and 0 or 3 children</a:t>
            </a:r>
            <a:endParaRPr lang="en-US" altLang="en-US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endParaRPr lang="en-US" altLang="en-US"/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  <a:r>
              <a:rPr lang="en-US" altLang="en-US" sz="1600"/>
              <a:t>					</a:t>
            </a:r>
            <a:endParaRPr lang="en-US" altLang="en-US" sz="1600" i="1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589338" y="3711575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3171825" y="335438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H="1">
            <a:off x="2422525" y="3702050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2921000" y="33591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3944938" y="3692525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2454275" y="43529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AutoShape 11"/>
          <p:cNvSpPr>
            <a:spLocks noChangeArrowheads="1"/>
          </p:cNvSpPr>
          <p:nvPr/>
        </p:nvSpPr>
        <p:spPr bwMode="auto">
          <a:xfrm>
            <a:off x="2105025" y="40132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H="1">
            <a:off x="1800225" y="4373563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2019300" y="40179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3749675" y="4352925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AutoShape 15"/>
          <p:cNvSpPr>
            <a:spLocks noChangeArrowheads="1"/>
          </p:cNvSpPr>
          <p:nvPr/>
        </p:nvSpPr>
        <p:spPr bwMode="auto">
          <a:xfrm>
            <a:off x="3400425" y="40132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 flipH="1">
            <a:off x="3324225" y="4373563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3328988" y="40179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61" name="AutoShape 18"/>
          <p:cNvSpPr>
            <a:spLocks noChangeArrowheads="1"/>
          </p:cNvSpPr>
          <p:nvPr/>
        </p:nvSpPr>
        <p:spPr bwMode="auto">
          <a:xfrm>
            <a:off x="1581150" y="46736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62" name="Text Box 19"/>
          <p:cNvSpPr txBox="1">
            <a:spLocks noChangeArrowheads="1"/>
          </p:cNvSpPr>
          <p:nvPr/>
        </p:nvSpPr>
        <p:spPr bwMode="auto">
          <a:xfrm>
            <a:off x="1495425" y="46783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63" name="AutoShape 20"/>
          <p:cNvSpPr>
            <a:spLocks noChangeArrowheads="1"/>
          </p:cNvSpPr>
          <p:nvPr/>
        </p:nvSpPr>
        <p:spPr bwMode="auto">
          <a:xfrm>
            <a:off x="220345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195262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65" name="AutoShape 22"/>
          <p:cNvSpPr>
            <a:spLocks noChangeArrowheads="1"/>
          </p:cNvSpPr>
          <p:nvPr/>
        </p:nvSpPr>
        <p:spPr bwMode="auto">
          <a:xfrm>
            <a:off x="3149600" y="46783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66" name="Text Box 23"/>
          <p:cNvSpPr txBox="1">
            <a:spLocks noChangeArrowheads="1"/>
          </p:cNvSpPr>
          <p:nvPr/>
        </p:nvSpPr>
        <p:spPr bwMode="auto">
          <a:xfrm>
            <a:off x="3063875" y="46831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67" name="AutoShape 24"/>
          <p:cNvSpPr>
            <a:spLocks noChangeArrowheads="1"/>
          </p:cNvSpPr>
          <p:nvPr/>
        </p:nvSpPr>
        <p:spPr bwMode="auto">
          <a:xfrm>
            <a:off x="3644900" y="46783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68" name="Text Box 25"/>
          <p:cNvSpPr txBox="1">
            <a:spLocks noChangeArrowheads="1"/>
          </p:cNvSpPr>
          <p:nvPr/>
        </p:nvSpPr>
        <p:spPr bwMode="auto">
          <a:xfrm>
            <a:off x="3559175" y="46831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69" name="AutoShape 26"/>
          <p:cNvSpPr>
            <a:spLocks noChangeArrowheads="1"/>
          </p:cNvSpPr>
          <p:nvPr/>
        </p:nvSpPr>
        <p:spPr bwMode="auto">
          <a:xfrm>
            <a:off x="4664075" y="401478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70" name="Text Box 27"/>
          <p:cNvSpPr txBox="1">
            <a:spLocks noChangeArrowheads="1"/>
          </p:cNvSpPr>
          <p:nvPr/>
        </p:nvSpPr>
        <p:spPr bwMode="auto">
          <a:xfrm>
            <a:off x="4413250" y="40195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71" name="Line 28"/>
          <p:cNvSpPr>
            <a:spLocks noChangeShapeType="1"/>
          </p:cNvSpPr>
          <p:nvPr/>
        </p:nvSpPr>
        <p:spPr bwMode="auto">
          <a:xfrm>
            <a:off x="5057775" y="4365625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Line 29"/>
          <p:cNvSpPr>
            <a:spLocks noChangeShapeType="1"/>
          </p:cNvSpPr>
          <p:nvPr/>
        </p:nvSpPr>
        <p:spPr bwMode="auto">
          <a:xfrm flipH="1">
            <a:off x="4410075" y="4373563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AutoShape 30"/>
          <p:cNvSpPr>
            <a:spLocks noChangeArrowheads="1"/>
          </p:cNvSpPr>
          <p:nvPr/>
        </p:nvSpPr>
        <p:spPr bwMode="auto">
          <a:xfrm>
            <a:off x="4191000" y="46736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74" name="Text Box 31"/>
          <p:cNvSpPr txBox="1">
            <a:spLocks noChangeArrowheads="1"/>
          </p:cNvSpPr>
          <p:nvPr/>
        </p:nvSpPr>
        <p:spPr bwMode="auto">
          <a:xfrm>
            <a:off x="4105275" y="46783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75" name="AutoShape 32"/>
          <p:cNvSpPr>
            <a:spLocks noChangeArrowheads="1"/>
          </p:cNvSpPr>
          <p:nvPr/>
        </p:nvSpPr>
        <p:spPr bwMode="auto">
          <a:xfrm>
            <a:off x="466725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76" name="Text Box 33"/>
          <p:cNvSpPr txBox="1">
            <a:spLocks noChangeArrowheads="1"/>
          </p:cNvSpPr>
          <p:nvPr/>
        </p:nvSpPr>
        <p:spPr bwMode="auto">
          <a:xfrm>
            <a:off x="441642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87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77" name="Line 34"/>
          <p:cNvSpPr>
            <a:spLocks noChangeShapeType="1"/>
          </p:cNvSpPr>
          <p:nvPr/>
        </p:nvSpPr>
        <p:spPr bwMode="auto">
          <a:xfrm>
            <a:off x="5387975" y="4371975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AutoShape 35"/>
          <p:cNvSpPr>
            <a:spLocks noChangeArrowheads="1"/>
          </p:cNvSpPr>
          <p:nvPr/>
        </p:nvSpPr>
        <p:spPr bwMode="auto">
          <a:xfrm>
            <a:off x="553720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6179" name="Text Box 36"/>
          <p:cNvSpPr txBox="1">
            <a:spLocks noChangeArrowheads="1"/>
          </p:cNvSpPr>
          <p:nvPr/>
        </p:nvSpPr>
        <p:spPr bwMode="auto">
          <a:xfrm>
            <a:off x="528637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Hashing: Turning Keys into Array Indices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In most real-world problems, indexing is not as simple as </a:t>
            </a:r>
            <a:br>
              <a:rPr lang="en-US" altLang="en-US"/>
            </a:br>
            <a:r>
              <a:rPr lang="en-US" altLang="en-US"/>
              <a:t>the sports-team example. Why?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multiple data items may have the same key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key values may not work as array indices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range of possible key values may be too big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Hashing: Turning Keys into Array Indices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In most real-world problems, indexing is not as simple as </a:t>
            </a:r>
            <a:br>
              <a:rPr lang="en-US" altLang="en-US"/>
            </a:br>
            <a:r>
              <a:rPr lang="en-US" altLang="en-US"/>
              <a:t>the sports-team example. Why?</a:t>
            </a: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multiple data items may have the same key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key values may not work as array indices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range of possible key values may be too big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To handle these problems, we perform </a:t>
            </a:r>
            <a:r>
              <a:rPr lang="en-US" altLang="en-US" i="1" dirty="0"/>
              <a:t>hashing</a:t>
            </a:r>
            <a:r>
              <a:rPr lang="en-US" altLang="en-US" dirty="0"/>
              <a:t>: 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use a </a:t>
            </a:r>
            <a:r>
              <a:rPr lang="en-US" altLang="en-US" i="1" dirty="0"/>
              <a:t>hash function</a:t>
            </a:r>
            <a:r>
              <a:rPr lang="en-US" altLang="en-US" dirty="0"/>
              <a:t> to convert the keys into array indices</a:t>
            </a:r>
          </a:p>
          <a:p>
            <a:pPr marL="914400" lvl="2" indent="0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"Sullivan" 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 18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Hashing: Turning Keys into Array Indices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In most real-world problems, indexing is not as simple as </a:t>
            </a:r>
            <a:br>
              <a:rPr lang="en-US" altLang="en-US"/>
            </a:br>
            <a:r>
              <a:rPr lang="en-US" altLang="en-US"/>
              <a:t>the sports-team example. Why?</a:t>
            </a: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multiple data items may have the same key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key values may not work as array indices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range of possible key values may be too big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To handle these problems, we perform </a:t>
            </a:r>
            <a:r>
              <a:rPr lang="en-US" altLang="en-US" i="1" dirty="0"/>
              <a:t>hashing</a:t>
            </a:r>
            <a:r>
              <a:rPr lang="en-US" altLang="en-US" dirty="0"/>
              <a:t>: 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use a </a:t>
            </a:r>
            <a:r>
              <a:rPr lang="en-US" altLang="en-US" i="1" dirty="0"/>
              <a:t>hash function</a:t>
            </a:r>
            <a:r>
              <a:rPr lang="en-US" altLang="en-US" dirty="0"/>
              <a:t> to convert the keys into array indices</a:t>
            </a:r>
          </a:p>
          <a:p>
            <a:pPr marL="914400" lvl="2" indent="0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"Sullivan" 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 18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>
              <a:spcBef>
                <a:spcPts val="500"/>
              </a:spcBef>
            </a:pPr>
            <a:r>
              <a:rPr lang="en-US" altLang="en-US" dirty="0"/>
              <a:t>use techniques to handle cases in which multiple keys </a:t>
            </a:r>
            <a:br>
              <a:rPr lang="en-US" altLang="en-US" dirty="0"/>
            </a:br>
            <a:r>
              <a:rPr lang="en-US" altLang="en-US" dirty="0"/>
              <a:t>are assigned the same hash value</a:t>
            </a:r>
          </a:p>
        </p:txBody>
      </p:sp>
    </p:spTree>
    <p:extLst>
      <p:ext uri="{BB962C8B-B14F-4D97-AF65-F5344CB8AC3E}">
        <p14:creationId xmlns:p14="http://schemas.microsoft.com/office/powerpoint/2010/main" val="20745464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Hashing: Turning Keys into Array Indices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In most real-world problems, indexing is not as simple as </a:t>
            </a:r>
            <a:br>
              <a:rPr lang="en-US" altLang="en-US"/>
            </a:br>
            <a:r>
              <a:rPr lang="en-US" altLang="en-US"/>
              <a:t>the sports-team example. Why?</a:t>
            </a: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multiple data items may have the same key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key values may not work as array indices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rgbClr val="0000FF"/>
                </a:solidFill>
              </a:rPr>
              <a:t>range of possible key values may be too big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To handle these problems, we perform </a:t>
            </a:r>
            <a:r>
              <a:rPr lang="en-US" altLang="en-US" i="1" dirty="0"/>
              <a:t>hashing</a:t>
            </a:r>
            <a:r>
              <a:rPr lang="en-US" altLang="en-US" dirty="0"/>
              <a:t>: 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use a </a:t>
            </a:r>
            <a:r>
              <a:rPr lang="en-US" altLang="en-US" i="1" dirty="0"/>
              <a:t>hash function</a:t>
            </a:r>
            <a:r>
              <a:rPr lang="en-US" altLang="en-US" dirty="0"/>
              <a:t> to convert the keys into array indices</a:t>
            </a:r>
          </a:p>
          <a:p>
            <a:pPr marL="914400" lvl="2" indent="0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"Sullivan" 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 18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>
              <a:spcBef>
                <a:spcPts val="500"/>
              </a:spcBef>
            </a:pPr>
            <a:r>
              <a:rPr lang="en-US" altLang="en-US" dirty="0"/>
              <a:t>use techniques to handle cases in which multiple keys </a:t>
            </a:r>
            <a:br>
              <a:rPr lang="en-US" altLang="en-US" dirty="0"/>
            </a:br>
            <a:r>
              <a:rPr lang="en-US" altLang="en-US" dirty="0"/>
              <a:t>are assigned the same hash value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The resulting data structure is known as a </a:t>
            </a:r>
            <a:r>
              <a:rPr lang="en-US" altLang="en-US" i="1" dirty="0"/>
              <a:t>hash table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578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A hash </a:t>
            </a:r>
            <a:r>
              <a:rPr lang="en-US" altLang="en-US"/>
              <a:t>function defines a mapping from keys to integers.</a:t>
            </a:r>
            <a:endParaRPr lang="en-US" altLang="en-US" dirty="0"/>
          </a:p>
          <a:p>
            <a:pPr marL="0" indent="0">
              <a:spcBef>
                <a:spcPts val="2400"/>
              </a:spcBef>
              <a:buNone/>
            </a:pPr>
            <a:endParaRPr lang="en-US" altLang="en-US" dirty="0"/>
          </a:p>
          <a:p>
            <a:pPr>
              <a:spcBef>
                <a:spcPts val="2400"/>
              </a:spcBef>
              <a:buFontTx/>
              <a:buNone/>
            </a:pPr>
            <a:r>
              <a:rPr lang="en-US" altLang="en-US" dirty="0"/>
              <a:t>		   key value					</a:t>
            </a:r>
            <a:r>
              <a:rPr lang="en-US" altLang="en-US"/>
              <a:t>	integer</a:t>
            </a:r>
            <a:br>
              <a:rPr lang="en-US" altLang="en-US" dirty="0"/>
            </a:br>
            <a:r>
              <a:rPr lang="en-US" altLang="en-US" dirty="0"/>
              <a:t>													</a:t>
            </a:r>
            <a:r>
              <a:rPr lang="en-US" altLang="en-US"/>
              <a:t>  </a:t>
            </a:r>
            <a:endParaRPr lang="en-US" altLang="en-US" dirty="0"/>
          </a:p>
          <a:p>
            <a:pPr>
              <a:spcBef>
                <a:spcPts val="500"/>
              </a:spcBef>
              <a:buFontTx/>
              <a:buChar char="•"/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en-US"/>
              <a:t>	</a:t>
            </a:r>
            <a:endParaRPr lang="en-US" altLang="en-US" dirty="0"/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  <p:graphicFrame>
        <p:nvGraphicFramePr>
          <p:cNvPr id="2413573" name="Group 5"/>
          <p:cNvGraphicFramePr>
            <a:graphicFrameLocks noGrp="1"/>
          </p:cNvGraphicFramePr>
          <p:nvPr/>
        </p:nvGraphicFramePr>
        <p:xfrm>
          <a:off x="2908300" y="2039419"/>
          <a:ext cx="1330325" cy="720725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hash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2413000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439578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A hash </a:t>
            </a:r>
            <a:r>
              <a:rPr lang="en-US" altLang="en-US"/>
              <a:t>function defines a mapping from keys to integers.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We then use the modulus operator to get a valid array index.</a:t>
            </a:r>
          </a:p>
          <a:p>
            <a:pPr>
              <a:spcBef>
                <a:spcPts val="2400"/>
              </a:spcBef>
              <a:buFontTx/>
              <a:buNone/>
            </a:pPr>
            <a:r>
              <a:rPr lang="en-US" altLang="en-US" dirty="0"/>
              <a:t>		   key value						integer         </a:t>
            </a:r>
            <a:r>
              <a:rPr lang="en-US" altLang="en-US" dirty="0" err="1"/>
              <a:t>integer</a:t>
            </a:r>
            <a:r>
              <a:rPr lang="en-US" altLang="en-US" dirty="0"/>
              <a:t> in [0, n – 1]</a:t>
            </a:r>
            <a:br>
              <a:rPr lang="en-US" altLang="en-US" dirty="0"/>
            </a:br>
            <a:r>
              <a:rPr lang="en-US" altLang="en-US" dirty="0"/>
              <a:t>													   (n = array length)</a:t>
            </a:r>
          </a:p>
          <a:p>
            <a:pPr>
              <a:spcBef>
                <a:spcPts val="500"/>
              </a:spcBef>
              <a:buFontTx/>
              <a:buChar char="•"/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en-US"/>
              <a:t>	</a:t>
            </a:r>
            <a:endParaRPr lang="en-US" altLang="en-US" dirty="0"/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  <p:graphicFrame>
        <p:nvGraphicFramePr>
          <p:cNvPr id="2413573" name="Group 5"/>
          <p:cNvGraphicFramePr>
            <a:graphicFrameLocks noGrp="1"/>
          </p:cNvGraphicFramePr>
          <p:nvPr/>
        </p:nvGraphicFramePr>
        <p:xfrm>
          <a:off x="2908300" y="2039419"/>
          <a:ext cx="1330325" cy="720725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hash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2413000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439578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592613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3" name="TextBox 1"/>
          <p:cNvSpPr txBox="1">
            <a:spLocks noChangeArrowheads="1"/>
          </p:cNvSpPr>
          <p:nvPr/>
        </p:nvSpPr>
        <p:spPr bwMode="auto">
          <a:xfrm>
            <a:off x="5913438" y="1942581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331698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A hash </a:t>
            </a:r>
            <a:r>
              <a:rPr lang="en-US" altLang="en-US"/>
              <a:t>function defines a mapping from keys to integers.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We then use the modulus operator to get a valid array index.</a:t>
            </a:r>
          </a:p>
          <a:p>
            <a:pPr>
              <a:spcBef>
                <a:spcPts val="2400"/>
              </a:spcBef>
              <a:buFontTx/>
              <a:buNone/>
            </a:pPr>
            <a:r>
              <a:rPr lang="en-US" altLang="en-US" dirty="0"/>
              <a:t>		   key value						integer         </a:t>
            </a:r>
            <a:r>
              <a:rPr lang="en-US" altLang="en-US" dirty="0" err="1"/>
              <a:t>integer</a:t>
            </a:r>
            <a:r>
              <a:rPr lang="en-US" altLang="en-US" dirty="0"/>
              <a:t> in [0, n – 1]</a:t>
            </a:r>
            <a:br>
              <a:rPr lang="en-US" altLang="en-US" dirty="0"/>
            </a:br>
            <a:r>
              <a:rPr lang="en-US" altLang="en-US" dirty="0"/>
              <a:t>													   (n = array length)</a:t>
            </a:r>
          </a:p>
          <a:p>
            <a:pPr>
              <a:spcBef>
                <a:spcPts val="5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Here's a very simple hash function for keys of lower-case letters: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h(key) = ASCII value of first char – ASCII value of 'a'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en-US"/>
              <a:t>	</a:t>
            </a:r>
            <a:endParaRPr lang="en-US" altLang="en-US" dirty="0"/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  <p:graphicFrame>
        <p:nvGraphicFramePr>
          <p:cNvPr id="2413573" name="Group 5"/>
          <p:cNvGraphicFramePr>
            <a:graphicFrameLocks noGrp="1"/>
          </p:cNvGraphicFramePr>
          <p:nvPr/>
        </p:nvGraphicFramePr>
        <p:xfrm>
          <a:off x="2908300" y="2039419"/>
          <a:ext cx="1330325" cy="720725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hash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2413000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439578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592613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3" name="TextBox 1"/>
          <p:cNvSpPr txBox="1">
            <a:spLocks noChangeArrowheads="1"/>
          </p:cNvSpPr>
          <p:nvPr/>
        </p:nvSpPr>
        <p:spPr bwMode="auto">
          <a:xfrm>
            <a:off x="5913438" y="1942581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6984058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A hash </a:t>
            </a:r>
            <a:r>
              <a:rPr lang="en-US" altLang="en-US"/>
              <a:t>function defines a mapping from keys to integers.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We then use the modulus operator to get a valid array index.</a:t>
            </a:r>
          </a:p>
          <a:p>
            <a:pPr>
              <a:spcBef>
                <a:spcPts val="2400"/>
              </a:spcBef>
              <a:buFontTx/>
              <a:buNone/>
            </a:pPr>
            <a:r>
              <a:rPr lang="en-US" altLang="en-US" dirty="0"/>
              <a:t>		   key value						integer         </a:t>
            </a:r>
            <a:r>
              <a:rPr lang="en-US" altLang="en-US" dirty="0" err="1"/>
              <a:t>integer</a:t>
            </a:r>
            <a:r>
              <a:rPr lang="en-US" altLang="en-US" dirty="0"/>
              <a:t> in [0, n – 1]</a:t>
            </a:r>
            <a:br>
              <a:rPr lang="en-US" altLang="en-US" dirty="0"/>
            </a:br>
            <a:r>
              <a:rPr lang="en-US" altLang="en-US" dirty="0"/>
              <a:t>													   (n = array length)</a:t>
            </a:r>
          </a:p>
          <a:p>
            <a:pPr>
              <a:spcBef>
                <a:spcPts val="5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Here's a very simple hash function for keys of lower-case letters: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h(key) = ASCII value of first char – ASCII value of 'a'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examples: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nt") = ASCII for '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' – ASCII for 'a' = 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/>
              <a:t>	</a:t>
            </a:r>
            <a:endParaRPr lang="en-US" altLang="en-US" dirty="0"/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  <p:graphicFrame>
        <p:nvGraphicFramePr>
          <p:cNvPr id="2413573" name="Group 5"/>
          <p:cNvGraphicFramePr>
            <a:graphicFrameLocks noGrp="1"/>
          </p:cNvGraphicFramePr>
          <p:nvPr/>
        </p:nvGraphicFramePr>
        <p:xfrm>
          <a:off x="2908300" y="2039419"/>
          <a:ext cx="1330325" cy="720725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hash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2413000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439578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592613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3" name="TextBox 1"/>
          <p:cNvSpPr txBox="1">
            <a:spLocks noChangeArrowheads="1"/>
          </p:cNvSpPr>
          <p:nvPr/>
        </p:nvSpPr>
        <p:spPr bwMode="auto">
          <a:xfrm>
            <a:off x="5913438" y="1942581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8882115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A hash </a:t>
            </a:r>
            <a:r>
              <a:rPr lang="en-US" altLang="en-US"/>
              <a:t>function defines a mapping from keys to integers.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We then use the modulus operator to get a valid array index.</a:t>
            </a:r>
          </a:p>
          <a:p>
            <a:pPr>
              <a:spcBef>
                <a:spcPts val="2400"/>
              </a:spcBef>
              <a:buFontTx/>
              <a:buNone/>
            </a:pPr>
            <a:r>
              <a:rPr lang="en-US" altLang="en-US" dirty="0"/>
              <a:t>		   key value						integer         </a:t>
            </a:r>
            <a:r>
              <a:rPr lang="en-US" altLang="en-US" dirty="0" err="1"/>
              <a:t>integer</a:t>
            </a:r>
            <a:r>
              <a:rPr lang="en-US" altLang="en-US" dirty="0"/>
              <a:t> in [0, n – 1]</a:t>
            </a:r>
            <a:br>
              <a:rPr lang="en-US" altLang="en-US" dirty="0"/>
            </a:br>
            <a:r>
              <a:rPr lang="en-US" altLang="en-US" dirty="0"/>
              <a:t>													   (n = array length)</a:t>
            </a:r>
          </a:p>
          <a:p>
            <a:pPr>
              <a:spcBef>
                <a:spcPts val="5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Here's a very simple hash function for keys of lower-case letters: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h(key) = ASCII value of first char – ASCII value of 'a'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examples: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nt") = ASCII for '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' – ASCII for 'a' = 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at") = ASCII for '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' – ASCII for 'a' = 2</a:t>
            </a:r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  <p:graphicFrame>
        <p:nvGraphicFramePr>
          <p:cNvPr id="2413573" name="Group 5"/>
          <p:cNvGraphicFramePr>
            <a:graphicFrameLocks noGrp="1"/>
          </p:cNvGraphicFramePr>
          <p:nvPr/>
        </p:nvGraphicFramePr>
        <p:xfrm>
          <a:off x="2908300" y="2039419"/>
          <a:ext cx="1330325" cy="720725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hash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2413000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439578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592613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3" name="TextBox 1"/>
          <p:cNvSpPr txBox="1">
            <a:spLocks noChangeArrowheads="1"/>
          </p:cNvSpPr>
          <p:nvPr/>
        </p:nvSpPr>
        <p:spPr bwMode="auto">
          <a:xfrm>
            <a:off x="5913438" y="1942581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27300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A hash </a:t>
            </a:r>
            <a:r>
              <a:rPr lang="en-US" altLang="en-US"/>
              <a:t>function defines a mapping from keys to integers.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We then use the modulus operator to get a valid array index.</a:t>
            </a:r>
          </a:p>
          <a:p>
            <a:pPr>
              <a:spcBef>
                <a:spcPts val="2400"/>
              </a:spcBef>
              <a:buFontTx/>
              <a:buNone/>
            </a:pPr>
            <a:r>
              <a:rPr lang="en-US" altLang="en-US" dirty="0"/>
              <a:t>		   key value						integer         </a:t>
            </a:r>
            <a:r>
              <a:rPr lang="en-US" altLang="en-US" dirty="0" err="1"/>
              <a:t>integer</a:t>
            </a:r>
            <a:r>
              <a:rPr lang="en-US" altLang="en-US" dirty="0"/>
              <a:t> in [0, n – 1]</a:t>
            </a:r>
            <a:br>
              <a:rPr lang="en-US" altLang="en-US" dirty="0"/>
            </a:br>
            <a:r>
              <a:rPr lang="en-US" altLang="en-US" dirty="0"/>
              <a:t>													   (n = array length)</a:t>
            </a:r>
          </a:p>
          <a:p>
            <a:pPr>
              <a:spcBef>
                <a:spcPts val="5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Here's a very simple hash function for keys of lower-case letters: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h(key) = ASCII value of first char – ASCII value of 'a'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examples: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nt") = ASCII for '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' – ASCII for 'a' = 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at") = ASCII for '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' – ASCII for 'a' = 2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h(key) is known as the key's </a:t>
            </a:r>
            <a:r>
              <a:rPr lang="en-US" altLang="en-US" i="1" dirty="0"/>
              <a:t>hash code.</a:t>
            </a:r>
            <a:r>
              <a:rPr lang="en-US" altLang="en-US" dirty="0"/>
              <a:t> </a:t>
            </a:r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  <p:graphicFrame>
        <p:nvGraphicFramePr>
          <p:cNvPr id="2413573" name="Group 5"/>
          <p:cNvGraphicFramePr>
            <a:graphicFrameLocks noGrp="1"/>
          </p:cNvGraphicFramePr>
          <p:nvPr/>
        </p:nvGraphicFramePr>
        <p:xfrm>
          <a:off x="2908300" y="2039419"/>
          <a:ext cx="1330325" cy="720725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hash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2413000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439578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592613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3" name="TextBox 1"/>
          <p:cNvSpPr txBox="1">
            <a:spLocks noChangeArrowheads="1"/>
          </p:cNvSpPr>
          <p:nvPr/>
        </p:nvSpPr>
        <p:spPr bwMode="auto">
          <a:xfrm>
            <a:off x="5913438" y="1942581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9690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2-3 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700"/>
              </a:spcBef>
              <a:buFontTx/>
              <a:buChar char="•"/>
            </a:pPr>
            <a:r>
              <a:rPr lang="en-US" altLang="en-US"/>
              <a:t>A 2-3 tree is a balanced tree in which:</a:t>
            </a:r>
            <a:endParaRPr lang="en-US" altLang="en-US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en-US" i="1"/>
              <a:t>all</a:t>
            </a:r>
            <a:r>
              <a:rPr lang="en-US" altLang="en-US"/>
              <a:t> nodes have equal-height subtrees (perfect balance)</a:t>
            </a:r>
          </a:p>
          <a:p>
            <a:pPr lvl="1">
              <a:spcBef>
                <a:spcPts val="200"/>
              </a:spcBef>
            </a:pPr>
            <a:r>
              <a:rPr lang="en-US" altLang="en-US"/>
              <a:t>each node is either</a:t>
            </a:r>
          </a:p>
          <a:p>
            <a:pPr lvl="2"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b="1">
                <a:solidFill>
                  <a:schemeClr val="accent2"/>
                </a:solidFill>
              </a:rPr>
              <a:t>2-node</a:t>
            </a:r>
            <a:r>
              <a:rPr lang="en-US" altLang="en-US"/>
              <a:t>, which contains one data item and 0 or 2 children</a:t>
            </a:r>
          </a:p>
          <a:p>
            <a:pPr lvl="2">
              <a:spcBef>
                <a:spcPts val="500"/>
              </a:spcBef>
              <a:buFontTx/>
              <a:buChar char="•"/>
            </a:pPr>
            <a:r>
              <a:rPr lang="en-US" altLang="en-US"/>
              <a:t>a </a:t>
            </a:r>
            <a:r>
              <a:rPr lang="en-US" altLang="en-US" b="1">
                <a:solidFill>
                  <a:srgbClr val="FF0000"/>
                </a:solidFill>
              </a:rPr>
              <a:t>3-node</a:t>
            </a:r>
            <a:r>
              <a:rPr lang="en-US" altLang="en-US"/>
              <a:t>, which contains two data items and 0 or 3 children</a:t>
            </a:r>
            <a:endParaRPr lang="en-US" altLang="en-US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en-US"/>
              <a:t>the keys form a search tree</a:t>
            </a:r>
          </a:p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/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  <a:r>
              <a:rPr lang="en-US" altLang="en-US" sz="1600" i="1"/>
              <a:t>2-node:</a:t>
            </a:r>
            <a:r>
              <a:rPr lang="en-US" altLang="en-US" sz="1600"/>
              <a:t>					</a:t>
            </a:r>
            <a:r>
              <a:rPr lang="en-US" altLang="en-US" sz="1600" i="1"/>
              <a:t>3-node: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3589338" y="3711575"/>
            <a:ext cx="3175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3171825" y="335438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H="1">
            <a:off x="2422525" y="3702050"/>
            <a:ext cx="785813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921000" y="33591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28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61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3944938" y="3692525"/>
            <a:ext cx="790575" cy="315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2454275" y="4352925"/>
            <a:ext cx="107950" cy="312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AutoShape 11"/>
          <p:cNvSpPr>
            <a:spLocks noChangeArrowheads="1"/>
          </p:cNvSpPr>
          <p:nvPr/>
        </p:nvSpPr>
        <p:spPr bwMode="auto">
          <a:xfrm>
            <a:off x="2105025" y="40132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 flipH="1">
            <a:off x="1800225" y="4373563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2019300" y="40179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3749675" y="4352925"/>
            <a:ext cx="114300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AutoShape 15"/>
          <p:cNvSpPr>
            <a:spLocks noChangeArrowheads="1"/>
          </p:cNvSpPr>
          <p:nvPr/>
        </p:nvSpPr>
        <p:spPr bwMode="auto">
          <a:xfrm>
            <a:off x="3400425" y="40132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 flipH="1">
            <a:off x="3324225" y="4373563"/>
            <a:ext cx="1127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3328988" y="4017963"/>
            <a:ext cx="554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85" name="AutoShape 18"/>
          <p:cNvSpPr>
            <a:spLocks noChangeArrowheads="1"/>
          </p:cNvSpPr>
          <p:nvPr/>
        </p:nvSpPr>
        <p:spPr bwMode="auto">
          <a:xfrm>
            <a:off x="1581150" y="46736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86" name="Text Box 19"/>
          <p:cNvSpPr txBox="1">
            <a:spLocks noChangeArrowheads="1"/>
          </p:cNvSpPr>
          <p:nvPr/>
        </p:nvSpPr>
        <p:spPr bwMode="auto">
          <a:xfrm>
            <a:off x="1495425" y="46783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87" name="AutoShape 20"/>
          <p:cNvSpPr>
            <a:spLocks noChangeArrowheads="1"/>
          </p:cNvSpPr>
          <p:nvPr/>
        </p:nvSpPr>
        <p:spPr bwMode="auto">
          <a:xfrm>
            <a:off x="220345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195262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14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20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89" name="AutoShape 22"/>
          <p:cNvSpPr>
            <a:spLocks noChangeArrowheads="1"/>
          </p:cNvSpPr>
          <p:nvPr/>
        </p:nvSpPr>
        <p:spPr bwMode="auto">
          <a:xfrm>
            <a:off x="3149600" y="46783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90" name="Text Box 23"/>
          <p:cNvSpPr txBox="1">
            <a:spLocks noChangeArrowheads="1"/>
          </p:cNvSpPr>
          <p:nvPr/>
        </p:nvSpPr>
        <p:spPr bwMode="auto">
          <a:xfrm>
            <a:off x="3063875" y="46831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34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91" name="AutoShape 24"/>
          <p:cNvSpPr>
            <a:spLocks noChangeArrowheads="1"/>
          </p:cNvSpPr>
          <p:nvPr/>
        </p:nvSpPr>
        <p:spPr bwMode="auto">
          <a:xfrm>
            <a:off x="3644900" y="4678363"/>
            <a:ext cx="392113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92" name="Text Box 25"/>
          <p:cNvSpPr txBox="1">
            <a:spLocks noChangeArrowheads="1"/>
          </p:cNvSpPr>
          <p:nvPr/>
        </p:nvSpPr>
        <p:spPr bwMode="auto">
          <a:xfrm>
            <a:off x="3559175" y="4683125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93" name="AutoShape 26"/>
          <p:cNvSpPr>
            <a:spLocks noChangeArrowheads="1"/>
          </p:cNvSpPr>
          <p:nvPr/>
        </p:nvSpPr>
        <p:spPr bwMode="auto">
          <a:xfrm>
            <a:off x="4664075" y="4014788"/>
            <a:ext cx="793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94" name="Text Box 27"/>
          <p:cNvSpPr txBox="1">
            <a:spLocks noChangeArrowheads="1"/>
          </p:cNvSpPr>
          <p:nvPr/>
        </p:nvSpPr>
        <p:spPr bwMode="auto">
          <a:xfrm>
            <a:off x="4413250" y="4019550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77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90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95" name="Line 28"/>
          <p:cNvSpPr>
            <a:spLocks noChangeShapeType="1"/>
          </p:cNvSpPr>
          <p:nvPr/>
        </p:nvSpPr>
        <p:spPr bwMode="auto">
          <a:xfrm>
            <a:off x="5057775" y="4365625"/>
            <a:ext cx="0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29"/>
          <p:cNvSpPr>
            <a:spLocks noChangeShapeType="1"/>
          </p:cNvSpPr>
          <p:nvPr/>
        </p:nvSpPr>
        <p:spPr bwMode="auto">
          <a:xfrm flipH="1">
            <a:off x="4410075" y="4373563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AutoShape 30"/>
          <p:cNvSpPr>
            <a:spLocks noChangeArrowheads="1"/>
          </p:cNvSpPr>
          <p:nvPr/>
        </p:nvSpPr>
        <p:spPr bwMode="auto">
          <a:xfrm>
            <a:off x="4191000" y="4673600"/>
            <a:ext cx="3921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98" name="Text Box 31"/>
          <p:cNvSpPr txBox="1">
            <a:spLocks noChangeArrowheads="1"/>
          </p:cNvSpPr>
          <p:nvPr/>
        </p:nvSpPr>
        <p:spPr bwMode="auto">
          <a:xfrm>
            <a:off x="4105275" y="4678363"/>
            <a:ext cx="554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68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199" name="AutoShape 32"/>
          <p:cNvSpPr>
            <a:spLocks noChangeArrowheads="1"/>
          </p:cNvSpPr>
          <p:nvPr/>
        </p:nvSpPr>
        <p:spPr bwMode="auto">
          <a:xfrm>
            <a:off x="466725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200" name="Text Box 33"/>
          <p:cNvSpPr txBox="1">
            <a:spLocks noChangeArrowheads="1"/>
          </p:cNvSpPr>
          <p:nvPr/>
        </p:nvSpPr>
        <p:spPr bwMode="auto">
          <a:xfrm>
            <a:off x="441642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80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87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201" name="Line 34"/>
          <p:cNvSpPr>
            <a:spLocks noChangeShapeType="1"/>
          </p:cNvSpPr>
          <p:nvPr/>
        </p:nvSpPr>
        <p:spPr bwMode="auto">
          <a:xfrm>
            <a:off x="5387975" y="4371975"/>
            <a:ext cx="3683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AutoShape 35"/>
          <p:cNvSpPr>
            <a:spLocks noChangeArrowheads="1"/>
          </p:cNvSpPr>
          <p:nvPr/>
        </p:nvSpPr>
        <p:spPr bwMode="auto">
          <a:xfrm>
            <a:off x="5537200" y="4673600"/>
            <a:ext cx="7937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5286375" y="4678363"/>
            <a:ext cx="1373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    </a:t>
            </a:r>
            <a:r>
              <a:rPr lang="en-US" altLang="en-US" sz="1800" b="1">
                <a:latin typeface="Arial" panose="020B0604020202020204" pitchFamily="34" charset="0"/>
              </a:rPr>
              <a:t>93</a:t>
            </a:r>
            <a:r>
              <a:rPr lang="en-US" altLang="en-US" sz="1800" b="1" i="1">
                <a:latin typeface="Arial" panose="020B0604020202020204" pitchFamily="34" charset="0"/>
              </a:rPr>
              <a:t>  </a:t>
            </a:r>
            <a:r>
              <a:rPr lang="en-US" altLang="en-US" sz="1800" b="1">
                <a:latin typeface="Arial" panose="020B0604020202020204" pitchFamily="34" charset="0"/>
              </a:rPr>
              <a:t>97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pic>
        <p:nvPicPr>
          <p:cNvPr id="7204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5508625"/>
            <a:ext cx="1296988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5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551338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06" name="Line 39"/>
          <p:cNvSpPr>
            <a:spLocks noChangeShapeType="1"/>
          </p:cNvSpPr>
          <p:nvPr/>
        </p:nvSpPr>
        <p:spPr bwMode="auto">
          <a:xfrm>
            <a:off x="809625" y="5337175"/>
            <a:ext cx="7659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A hash </a:t>
            </a:r>
            <a:r>
              <a:rPr lang="en-US" altLang="en-US"/>
              <a:t>function defines a mapping from keys to integers.</a:t>
            </a:r>
            <a:endParaRPr lang="en-US" altLang="en-US" dirty="0"/>
          </a:p>
          <a:p>
            <a:pPr>
              <a:spcBef>
                <a:spcPts val="2400"/>
              </a:spcBef>
            </a:pPr>
            <a:r>
              <a:rPr lang="en-US" altLang="en-US" dirty="0"/>
              <a:t>We then use the modulus operator to get a valid array index.</a:t>
            </a:r>
          </a:p>
          <a:p>
            <a:pPr>
              <a:spcBef>
                <a:spcPts val="2400"/>
              </a:spcBef>
              <a:buFontTx/>
              <a:buNone/>
            </a:pPr>
            <a:r>
              <a:rPr lang="en-US" altLang="en-US" dirty="0"/>
              <a:t>		   key value						integer         </a:t>
            </a:r>
            <a:r>
              <a:rPr lang="en-US" altLang="en-US" dirty="0" err="1"/>
              <a:t>integer</a:t>
            </a:r>
            <a:r>
              <a:rPr lang="en-US" altLang="en-US" dirty="0"/>
              <a:t> in [0, n – 1]</a:t>
            </a:r>
            <a:br>
              <a:rPr lang="en-US" altLang="en-US" dirty="0"/>
            </a:br>
            <a:r>
              <a:rPr lang="en-US" altLang="en-US" dirty="0"/>
              <a:t>													   (n = array length)</a:t>
            </a:r>
          </a:p>
          <a:p>
            <a:pPr>
              <a:spcBef>
                <a:spcPts val="5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Here's a very simple hash function for keys of lower-case letters: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h(key) = ASCII value of first char – ASCII value of 'a'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examples: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nt") = ASCII for '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' – ASCII for 'a' = 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at") = ASCII for '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' – ASCII for 'a' = 2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h(key) is known as the key's </a:t>
            </a:r>
            <a:r>
              <a:rPr lang="en-US" altLang="en-US" i="1" dirty="0"/>
              <a:t>hash code.</a:t>
            </a:r>
            <a:r>
              <a:rPr lang="en-US" altLang="en-US" dirty="0"/>
              <a:t> 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i="1" dirty="0"/>
              <a:t>collision</a:t>
            </a:r>
            <a:r>
              <a:rPr lang="en-US" altLang="en-US" dirty="0"/>
              <a:t> occurs when items with different keys are assigned </a:t>
            </a:r>
            <a:br>
              <a:rPr lang="en-US" altLang="en-US" dirty="0"/>
            </a:br>
            <a:r>
              <a:rPr lang="en-US" altLang="en-US" dirty="0"/>
              <a:t>the same hash code.</a:t>
            </a:r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  <p:graphicFrame>
        <p:nvGraphicFramePr>
          <p:cNvPr id="2413573" name="Group 5"/>
          <p:cNvGraphicFramePr>
            <a:graphicFrameLocks noGrp="1"/>
          </p:cNvGraphicFramePr>
          <p:nvPr/>
        </p:nvGraphicFramePr>
        <p:xfrm>
          <a:off x="2908300" y="2039419"/>
          <a:ext cx="1330325" cy="720725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hash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0" name="AutoShape 11"/>
          <p:cNvSpPr>
            <a:spLocks noChangeArrowheads="1"/>
          </p:cNvSpPr>
          <p:nvPr/>
        </p:nvSpPr>
        <p:spPr bwMode="auto">
          <a:xfrm>
            <a:off x="2413000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439578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5926138" y="2260081"/>
            <a:ext cx="314325" cy="195263"/>
          </a:xfrm>
          <a:prstGeom prst="rightArrow">
            <a:avLst>
              <a:gd name="adj1" fmla="val 50000"/>
              <a:gd name="adj2" fmla="val 4024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373" name="TextBox 1"/>
          <p:cNvSpPr txBox="1">
            <a:spLocks noChangeArrowheads="1"/>
          </p:cNvSpPr>
          <p:nvPr/>
        </p:nvSpPr>
        <p:spPr bwMode="auto">
          <a:xfrm>
            <a:off x="5913438" y="1942581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7609315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Collisions I: Separate Chaining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Each </a:t>
            </a:r>
            <a:r>
              <a:rPr lang="en-US" altLang="en-US" dirty="0"/>
              <a:t>position in the hash table serves as a </a:t>
            </a:r>
            <a:r>
              <a:rPr lang="en-US" altLang="en-US" i="1" dirty="0"/>
              <a:t>bucket</a:t>
            </a:r>
            <a:r>
              <a:rPr lang="en-US" altLang="en-US" dirty="0"/>
              <a:t> </a:t>
            </a:r>
            <a:r>
              <a:rPr lang="en-US" altLang="en-US"/>
              <a:t>that can </a:t>
            </a:r>
            <a:r>
              <a:rPr lang="en-US" altLang="en-US" dirty="0"/>
              <a:t>store multiple data items</a:t>
            </a:r>
            <a:r>
              <a:rPr lang="en-US" altLang="en-US"/>
              <a:t>. </a:t>
            </a:r>
          </a:p>
          <a:p>
            <a:pPr marL="0" indent="0">
              <a:spcBef>
                <a:spcPts val="2400"/>
              </a:spcBef>
              <a:buNone/>
              <a:tabLst>
                <a:tab pos="569913" algn="l"/>
                <a:tab pos="793750" algn="l"/>
              </a:tabLst>
            </a:pPr>
            <a:r>
              <a:rPr lang="en-US" altLang="en-US"/>
              <a:t>	</a:t>
            </a:r>
            <a:endParaRPr lang="en-US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Collisions I: Separate Chaining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Each </a:t>
            </a:r>
            <a:r>
              <a:rPr lang="en-US" altLang="en-US" dirty="0"/>
              <a:t>position in the hash table serves as a </a:t>
            </a:r>
            <a:r>
              <a:rPr lang="en-US" altLang="en-US" i="1" dirty="0"/>
              <a:t>bucket</a:t>
            </a:r>
            <a:r>
              <a:rPr lang="en-US" altLang="en-US" dirty="0"/>
              <a:t> </a:t>
            </a:r>
            <a:r>
              <a:rPr lang="en-US" altLang="en-US"/>
              <a:t>that can </a:t>
            </a:r>
            <a:r>
              <a:rPr lang="en-US" altLang="en-US" dirty="0"/>
              <a:t>store multiple data items</a:t>
            </a:r>
            <a:r>
              <a:rPr lang="en-US" altLang="en-US"/>
              <a:t>. 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Two options:</a:t>
            </a:r>
            <a:endParaRPr lang="en-US" altLang="en-US" dirty="0"/>
          </a:p>
          <a:p>
            <a:pPr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dirty="0"/>
              <a:t>		1.	each bucket </a:t>
            </a:r>
            <a:r>
              <a:rPr lang="en-US" altLang="en-US"/>
              <a:t>is itself </a:t>
            </a:r>
            <a:r>
              <a:rPr lang="en-US" altLang="en-US" dirty="0"/>
              <a:t>an array</a:t>
            </a:r>
          </a:p>
          <a:p>
            <a:pPr lvl="2">
              <a:spcBef>
                <a:spcPts val="2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sz="2200"/>
              <a:t> need to preallocate, and a bucket may become full</a:t>
            </a:r>
            <a:endParaRPr lang="en-US" altLang="en-US" dirty="0"/>
          </a:p>
          <a:p>
            <a:pPr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dirty="0"/>
              <a:t>	</a:t>
            </a:r>
            <a:r>
              <a:rPr lang="en-US" altLang="en-US"/>
              <a:t>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58639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Collisions I: Separate Chaining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Each </a:t>
            </a:r>
            <a:r>
              <a:rPr lang="en-US" altLang="en-US" dirty="0"/>
              <a:t>position in the hash table serves as a </a:t>
            </a:r>
            <a:r>
              <a:rPr lang="en-US" altLang="en-US" i="1" dirty="0"/>
              <a:t>bucket</a:t>
            </a:r>
            <a:r>
              <a:rPr lang="en-US" altLang="en-US" dirty="0"/>
              <a:t> </a:t>
            </a:r>
            <a:r>
              <a:rPr lang="en-US" altLang="en-US"/>
              <a:t>that can </a:t>
            </a:r>
            <a:r>
              <a:rPr lang="en-US" altLang="en-US" dirty="0"/>
              <a:t>store multiple data items</a:t>
            </a:r>
            <a:r>
              <a:rPr lang="en-US" altLang="en-US"/>
              <a:t>. 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Two options:</a:t>
            </a:r>
            <a:endParaRPr lang="en-US" altLang="en-US" dirty="0"/>
          </a:p>
          <a:p>
            <a:pPr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dirty="0"/>
              <a:t>		1.	each bucket </a:t>
            </a:r>
            <a:r>
              <a:rPr lang="en-US" altLang="en-US"/>
              <a:t>is itself </a:t>
            </a:r>
            <a:r>
              <a:rPr lang="en-US" altLang="en-US" dirty="0"/>
              <a:t>an array</a:t>
            </a:r>
          </a:p>
          <a:p>
            <a:pPr lvl="2">
              <a:spcBef>
                <a:spcPts val="2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sz="2200"/>
              <a:t> need to preallocate, and a bucket may become full</a:t>
            </a:r>
            <a:endParaRPr lang="en-US" altLang="en-US" dirty="0"/>
          </a:p>
          <a:p>
            <a:pPr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dirty="0"/>
              <a:t>		2.	each bucket is a </a:t>
            </a:r>
            <a:r>
              <a:rPr lang="en-US" altLang="en-US"/>
              <a:t>linked list</a:t>
            </a:r>
          </a:p>
          <a:p>
            <a:pPr marL="1149350" lvl="2" indent="-234950">
              <a:spcBef>
                <a:spcPts val="2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sz="2200"/>
              <a:t>items with the same hash code are "chained" together </a:t>
            </a:r>
          </a:p>
          <a:p>
            <a:pPr marL="1149350" lvl="2" indent="-234950">
              <a:spcBef>
                <a:spcPts val="2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sz="2200"/>
              <a:t>each "chain" can grow as needed</a:t>
            </a:r>
            <a:endParaRPr lang="en-US" altLang="en-US" dirty="0"/>
          </a:p>
        </p:txBody>
      </p:sp>
      <p:graphicFrame>
        <p:nvGraphicFramePr>
          <p:cNvPr id="3184644" name="Group 4"/>
          <p:cNvGraphicFramePr>
            <a:graphicFrameLocks noGrp="1"/>
          </p:cNvGraphicFramePr>
          <p:nvPr/>
        </p:nvGraphicFramePr>
        <p:xfrm>
          <a:off x="1932025" y="4537677"/>
          <a:ext cx="1585913" cy="1969962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7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67748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2" name="Line 26"/>
          <p:cNvSpPr>
            <a:spLocks noChangeShapeType="1"/>
          </p:cNvSpPr>
          <p:nvPr/>
        </p:nvSpPr>
        <p:spPr bwMode="auto">
          <a:xfrm>
            <a:off x="4630775" y="5029802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aphicFrame>
        <p:nvGraphicFramePr>
          <p:cNvPr id="3184667" name="Group 27"/>
          <p:cNvGraphicFramePr>
            <a:graphicFrameLocks noGrp="1"/>
          </p:cNvGraphicFramePr>
          <p:nvPr/>
        </p:nvGraphicFramePr>
        <p:xfrm>
          <a:off x="4206913" y="4539265"/>
          <a:ext cx="811212" cy="669972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4675" name="Group 35"/>
          <p:cNvGraphicFramePr>
            <a:graphicFrameLocks noGrp="1"/>
          </p:cNvGraphicFramePr>
          <p:nvPr/>
        </p:nvGraphicFramePr>
        <p:xfrm>
          <a:off x="5422938" y="4536090"/>
          <a:ext cx="811212" cy="669972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69" name="Line 43"/>
          <p:cNvSpPr>
            <a:spLocks noChangeShapeType="1"/>
          </p:cNvSpPr>
          <p:nvPr/>
        </p:nvSpPr>
        <p:spPr bwMode="auto">
          <a:xfrm flipV="1">
            <a:off x="3133763" y="4750402"/>
            <a:ext cx="1079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aphicFrame>
        <p:nvGraphicFramePr>
          <p:cNvPr id="3184684" name="Group 44"/>
          <p:cNvGraphicFramePr>
            <a:graphicFrameLocks noGrp="1"/>
          </p:cNvGraphicFramePr>
          <p:nvPr/>
        </p:nvGraphicFramePr>
        <p:xfrm>
          <a:off x="4202150" y="5352065"/>
          <a:ext cx="811213" cy="669972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78" name="Line 52"/>
          <p:cNvSpPr>
            <a:spLocks noChangeShapeType="1"/>
          </p:cNvSpPr>
          <p:nvPr/>
        </p:nvSpPr>
        <p:spPr bwMode="auto">
          <a:xfrm flipV="1">
            <a:off x="3129000" y="5531452"/>
            <a:ext cx="1079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8677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Collisions II: Open Addressing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</a:t>
            </a:r>
            <a:r>
              <a:rPr lang="en-US" altLang="en-US">
                <a:solidFill>
                  <a:schemeClr val="tx1"/>
                </a:solidFill>
              </a:rPr>
              <a:t>le: "wasp" has a hash code of 22,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but it ends up in position 23 because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position 22 is occupied.</a:t>
            </a:r>
          </a:p>
        </p:txBody>
      </p:sp>
      <p:graphicFrame>
        <p:nvGraphicFramePr>
          <p:cNvPr id="208384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6979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Collisions II: 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</a:t>
            </a:r>
            <a:r>
              <a:rPr lang="en-US" altLang="en-US">
                <a:solidFill>
                  <a:schemeClr val="tx1"/>
                </a:solidFill>
              </a:rPr>
              <a:t>le: "wasp" has a hash code of 22,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but it ends up in position 23 because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consider three ways of finding an</a:t>
            </a:r>
            <a:br>
              <a:rPr lang="en-US" altLang="en-US"/>
            </a:br>
            <a:r>
              <a:rPr lang="en-US" altLang="en-US"/>
              <a:t>open position – a process known as </a:t>
            </a:r>
            <a:r>
              <a:rPr lang="en-US" altLang="en-US" i="1"/>
              <a:t>probing</a:t>
            </a:r>
            <a:r>
              <a:rPr lang="en-US" altLang="en-US"/>
              <a:t>.</a:t>
            </a:r>
            <a:endParaRPr lang="en-US" altLang="en-US" dirty="0"/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Collisions II: 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</a:t>
            </a:r>
            <a:r>
              <a:rPr lang="en-US" altLang="en-US">
                <a:solidFill>
                  <a:schemeClr val="tx1"/>
                </a:solidFill>
              </a:rPr>
              <a:t>le: "wasp" has a hash code of 22,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but it ends up in position 23 because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consider three ways of finding an</a:t>
            </a:r>
            <a:br>
              <a:rPr lang="en-US" altLang="en-US"/>
            </a:br>
            <a:r>
              <a:rPr lang="en-US" altLang="en-US"/>
              <a:t>open position – a process known as </a:t>
            </a:r>
            <a:r>
              <a:rPr lang="en-US" altLang="en-US" i="1"/>
              <a:t>probing</a:t>
            </a:r>
            <a:r>
              <a:rPr lang="en-US" altLang="en-US"/>
              <a:t>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We also perform probing when searching.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example: search for "wasp"</a:t>
            </a:r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331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Collisions II: 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</a:t>
            </a:r>
            <a:r>
              <a:rPr lang="en-US" altLang="en-US">
                <a:solidFill>
                  <a:schemeClr val="tx1"/>
                </a:solidFill>
              </a:rPr>
              <a:t>le: "wasp" has a hash code of 22,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but it ends up in position 23 because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consider three ways of finding an</a:t>
            </a:r>
            <a:br>
              <a:rPr lang="en-US" altLang="en-US"/>
            </a:br>
            <a:r>
              <a:rPr lang="en-US" altLang="en-US"/>
              <a:t>open position – a process known as </a:t>
            </a:r>
            <a:r>
              <a:rPr lang="en-US" altLang="en-US" i="1"/>
              <a:t>probing</a:t>
            </a:r>
            <a:r>
              <a:rPr lang="en-US" altLang="en-US"/>
              <a:t>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We also perform probing when searching.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example: search for "wasp"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look in position 22</a:t>
            </a:r>
          </a:p>
          <a:p>
            <a:pPr marL="914400" lvl="2" indent="0"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505700" y="5324701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6624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Collisions II: 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</a:t>
            </a:r>
            <a:r>
              <a:rPr lang="en-US" altLang="en-US">
                <a:solidFill>
                  <a:schemeClr val="tx1"/>
                </a:solidFill>
              </a:rPr>
              <a:t>le: "wasp" has a hash code of 22,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but it ends up in position 23 because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consider three ways of finding an</a:t>
            </a:r>
            <a:br>
              <a:rPr lang="en-US" altLang="en-US"/>
            </a:br>
            <a:r>
              <a:rPr lang="en-US" altLang="en-US"/>
              <a:t>open position – a process known as </a:t>
            </a:r>
            <a:r>
              <a:rPr lang="en-US" altLang="en-US" i="1"/>
              <a:t>probing</a:t>
            </a:r>
            <a:r>
              <a:rPr lang="en-US" altLang="en-US"/>
              <a:t>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We also perform probing when searching.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example: search for "wasp"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look in position 22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then look in position 23</a:t>
            </a:r>
            <a:endParaRPr lang="en-US" altLang="en-US" dirty="0"/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505700" y="5654312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0065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Collisions II: 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</a:t>
            </a:r>
            <a:r>
              <a:rPr lang="en-US" altLang="en-US" dirty="0">
                <a:solidFill>
                  <a:schemeClr val="tx1"/>
                </a:solidFill>
              </a:rPr>
              <a:t>le: "wasp" has a hash code of 22,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but it ends up in </a:t>
            </a:r>
            <a:r>
              <a:rPr lang="en-US" altLang="en-US">
                <a:solidFill>
                  <a:schemeClr val="tx1"/>
                </a:solidFill>
              </a:rPr>
              <a:t>position 23 </a:t>
            </a:r>
            <a:r>
              <a:rPr lang="en-US" altLang="en-US" dirty="0">
                <a:solidFill>
                  <a:schemeClr val="tx1"/>
                </a:solidFill>
              </a:rPr>
              <a:t>because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</a:t>
            </a:r>
            <a:r>
              <a:rPr lang="en-US" altLang="en-US" dirty="0"/>
              <a:t>consider three ways of </a:t>
            </a:r>
            <a:r>
              <a:rPr lang="en-US" altLang="en-US"/>
              <a:t>finding an</a:t>
            </a:r>
            <a:br>
              <a:rPr lang="en-US" altLang="en-US"/>
            </a:br>
            <a:r>
              <a:rPr lang="en-US" altLang="en-US"/>
              <a:t>open </a:t>
            </a:r>
            <a:r>
              <a:rPr lang="en-US" altLang="en-US" dirty="0"/>
              <a:t>position – a process known </a:t>
            </a:r>
            <a:r>
              <a:rPr lang="en-US" altLang="en-US"/>
              <a:t>as </a:t>
            </a:r>
            <a:r>
              <a:rPr lang="en-US" altLang="en-US" i="1"/>
              <a:t>probing</a:t>
            </a:r>
            <a:r>
              <a:rPr lang="en-US" altLang="en-US" dirty="0"/>
              <a:t>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We also perform probing when searching.</a:t>
            </a:r>
            <a:endParaRPr lang="en-US" altLang="en-US" dirty="0"/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example</a:t>
            </a:r>
            <a:r>
              <a:rPr lang="en-US" altLang="en-US"/>
              <a:t>: search </a:t>
            </a:r>
            <a:r>
              <a:rPr lang="en-US" altLang="en-US" dirty="0"/>
              <a:t>for </a:t>
            </a:r>
            <a:r>
              <a:rPr lang="en-US" altLang="en-US"/>
              <a:t>"wasp"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look </a:t>
            </a:r>
            <a:r>
              <a:rPr lang="en-US" altLang="en-US" sz="2200" dirty="0"/>
              <a:t>in </a:t>
            </a:r>
            <a:r>
              <a:rPr lang="en-US" altLang="en-US" sz="2200"/>
              <a:t>position 22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then look in </a:t>
            </a:r>
            <a:r>
              <a:rPr lang="en-US" altLang="en-US" sz="2200" dirty="0"/>
              <a:t>position 23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need to figure out when to safely stop</a:t>
            </a:r>
            <a:br>
              <a:rPr lang="en-US" altLang="en-US"/>
            </a:br>
            <a:r>
              <a:rPr lang="en-US" altLang="en-US"/>
              <a:t>searching (more on this soon!)</a:t>
            </a:r>
            <a:endParaRPr lang="en-US" altLang="en-US" dirty="0"/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82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Search in 2-3 Trees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chemeClr val="accent2"/>
                </a:solidFill>
              </a:rPr>
              <a:t>if </a:t>
            </a:r>
            <a:r>
              <a:rPr lang="en-US" altLang="en-US" i="1">
                <a:solidFill>
                  <a:schemeClr val="accent2"/>
                </a:solidFill>
              </a:rPr>
              <a:t>k</a:t>
            </a:r>
            <a:r>
              <a:rPr lang="en-US" altLang="en-US">
                <a:solidFill>
                  <a:schemeClr val="accent2"/>
                </a:solidFill>
              </a:rPr>
              <a:t> == one of the root node’s keys,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first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the root is a 3-node and k &lt; its second key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middle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      search the right subtree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ts val="3600"/>
              </a:spcBef>
              <a:buFontTx/>
              <a:buNone/>
            </a:pPr>
            <a:r>
              <a:rPr lang="en-US" altLang="en-US"/>
              <a:t>	    	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973138"/>
            <a:ext cx="18732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Schedule Items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/>
              <a:t>PS 8: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posted today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due May 2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can get started on Problems 1, 2, and </a:t>
            </a:r>
            <a:r>
              <a:rPr lang="en-US" altLang="en-US" b="1" dirty="0">
                <a:solidFill>
                  <a:schemeClr val="tx1"/>
                </a:solidFill>
              </a:rPr>
              <a:t>6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solidFill>
                  <a:schemeClr val="tx1"/>
                </a:solidFill>
              </a:rPr>
              <a:t>Labs tomorrow and Friday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will include helpful material on Problems 2 and 6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solidFill>
                  <a:schemeClr val="tx1"/>
                </a:solidFill>
              </a:rPr>
              <a:t>Final exam: Wednesday, May 10, 9-11 am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if you have an exam-related conflict, email me a copy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of your exam schedule from </a:t>
            </a:r>
            <a:r>
              <a:rPr lang="en-US" altLang="en-US" dirty="0" err="1">
                <a:solidFill>
                  <a:schemeClr val="tx1"/>
                </a:solidFill>
              </a:rPr>
              <a:t>StudentLink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044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0E85-97BF-4A02-8544-37357FBB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E910-7567-44FA-A94C-F0ED10C5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052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Reminders</a:t>
            </a:r>
            <a:endParaRPr lang="en-US" altLang="en-US" dirty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17512" y="844550"/>
            <a:ext cx="8447087" cy="5614988"/>
          </a:xfrm>
        </p:spPr>
        <p:txBody>
          <a:bodyPr/>
          <a:lstStyle/>
          <a:p>
            <a:r>
              <a:rPr lang="en-US" altLang="en-US"/>
              <a:t>Standard exam is tonight.</a:t>
            </a: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/>
              <a:t>same Zoom meetings as Midterm 1</a:t>
            </a:r>
          </a:p>
          <a:p>
            <a:pPr lvl="1">
              <a:spcBef>
                <a:spcPts val="500"/>
              </a:spcBef>
            </a:pPr>
            <a:r>
              <a:rPr lang="en-US" altLang="en-US" b="1" i="1"/>
              <a:t>please arrive 15 minutes early for attendance</a:t>
            </a:r>
            <a:endParaRPr lang="en-US" altLang="en-US" i="1"/>
          </a:p>
          <a:p>
            <a:pPr>
              <a:spcBef>
                <a:spcPts val="2400"/>
              </a:spcBef>
            </a:pPr>
            <a:r>
              <a:rPr lang="en-US" altLang="en-US"/>
              <a:t>Make sure you are prepared for the mechanics of the exam.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adjust your name in BU Zoom profile to match Student Link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practice switching from one device to another</a:t>
            </a:r>
          </a:p>
          <a:p>
            <a:pPr lvl="1">
              <a:spcBef>
                <a:spcPts val="500"/>
              </a:spcBef>
            </a:pPr>
            <a:r>
              <a:rPr lang="en-US" altLang="en-US" b="1" i="1"/>
              <a:t>turn on Do Not Disturb</a:t>
            </a:r>
          </a:p>
          <a:p>
            <a:pPr lvl="1">
              <a:spcBef>
                <a:spcPts val="500"/>
              </a:spcBef>
            </a:pPr>
            <a:r>
              <a:rPr lang="en-US" altLang="en-US" b="1" i="1"/>
              <a:t>deactivate your screen-timeout / auto-lock setting</a:t>
            </a:r>
          </a:p>
          <a:p>
            <a:pPr>
              <a:spcBef>
                <a:spcPts val="2400"/>
              </a:spcBef>
            </a:pPr>
            <a:r>
              <a:rPr lang="en-US" altLang="en-US"/>
              <a:t>PS 7 is due on Sunday. 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no late penalties for Monday submissions (but it's a holiday)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10% late penalty for Tuesday submissions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start ASAP!</a:t>
            </a:r>
          </a:p>
          <a:p>
            <a:pPr>
              <a:spcBef>
                <a:spcPts val="500"/>
              </a:spcBef>
            </a:pPr>
            <a:endParaRPr lang="en-US" altLang="en-US" b="1" i="1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0406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555766</TotalTime>
  <Words>7803</Words>
  <Application>Microsoft Office PowerPoint</Application>
  <PresentationFormat>On-screen Show (4:3)</PresentationFormat>
  <Paragraphs>1784</Paragraphs>
  <Slides>92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  <vt:variant>
        <vt:lpstr>Custom Shows</vt:lpstr>
      </vt:variant>
      <vt:variant>
        <vt:i4>1</vt:i4>
      </vt:variant>
    </vt:vector>
  </HeadingPairs>
  <TitlesOfParts>
    <vt:vector size="101" baseType="lpstr">
      <vt:lpstr>Arial</vt:lpstr>
      <vt:lpstr>Arial Narrow</vt:lpstr>
      <vt:lpstr>Helvetica</vt:lpstr>
      <vt:lpstr>Lucida Console</vt:lpstr>
      <vt:lpstr>Symbol</vt:lpstr>
      <vt:lpstr>Times New Roman</vt:lpstr>
      <vt:lpstr>Default Design</vt:lpstr>
      <vt:lpstr>1_Default Design</vt:lpstr>
      <vt:lpstr>Balanced Search Trees; A First Look at Hash Tables</vt:lpstr>
      <vt:lpstr>Recall: Binary Search Trees</vt:lpstr>
      <vt:lpstr>Recall: Balanced Trees</vt:lpstr>
      <vt:lpstr>Recall: What If the Tree Isn't Balanced?</vt:lpstr>
      <vt:lpstr>2-3 Trees</vt:lpstr>
      <vt:lpstr>2-3 Trees</vt:lpstr>
      <vt:lpstr>2-3 Trees</vt:lpstr>
      <vt:lpstr>2-3 Trees</vt:lpstr>
      <vt:lpstr>Search in 2-3 Trees</vt:lpstr>
      <vt:lpstr>Search in 2-3 Trees</vt:lpstr>
      <vt:lpstr>Search in 2-3 Trees</vt:lpstr>
      <vt:lpstr>Search in 2-3 Trees</vt:lpstr>
      <vt:lpstr>Search in 2-3 Trees</vt:lpstr>
      <vt:lpstr>Search in 2-3 Trees</vt:lpstr>
      <vt:lpstr>Search in 2-3 Trees</vt:lpstr>
      <vt:lpstr>Search in 2-3 Trees</vt:lpstr>
      <vt:lpstr>Search in 2-3 Trees</vt:lpstr>
      <vt:lpstr>Search in 2-3 Trees</vt:lpstr>
      <vt:lpstr>Search in 2-3 Trees</vt:lpstr>
      <vt:lpstr>Search in 2-3 Trees</vt:lpstr>
      <vt:lpstr>Search in 2-3 Trees</vt:lpstr>
      <vt:lpstr>Insertion in 2-3 Trees</vt:lpstr>
      <vt:lpstr>Insertion in 2-3 Trees</vt:lpstr>
      <vt:lpstr>Insertion in 2-3 Trees</vt:lpstr>
      <vt:lpstr>Insertion in 2-3 Trees</vt:lpstr>
      <vt:lpstr>Insertion in 2-3 Trees</vt:lpstr>
      <vt:lpstr>Insertion in 2-3 Trees</vt:lpstr>
      <vt:lpstr>Insertion in 2-3 Trees</vt:lpstr>
      <vt:lpstr>Insertion in 2-3 Trees</vt:lpstr>
      <vt:lpstr>Example 1: Insert 8</vt:lpstr>
      <vt:lpstr>Example 1: Insert 8</vt:lpstr>
      <vt:lpstr>Example 1: Insert 8</vt:lpstr>
      <vt:lpstr>Example 1: Insert 8</vt:lpstr>
      <vt:lpstr>Example 2: Insert 17</vt:lpstr>
      <vt:lpstr>Example 2: Insert 17</vt:lpstr>
      <vt:lpstr>Example 2: Insert 17</vt:lpstr>
      <vt:lpstr>Example 2: Insert 17</vt:lpstr>
      <vt:lpstr>Example 2: Insert 17</vt:lpstr>
      <vt:lpstr>Example 2: Insert 17</vt:lpstr>
      <vt:lpstr>Example 2: Insert 17</vt:lpstr>
      <vt:lpstr>Example 3: Insert 92</vt:lpstr>
      <vt:lpstr>Example 3: Insert 92</vt:lpstr>
      <vt:lpstr>Example 3: Insert 92</vt:lpstr>
      <vt:lpstr>Example 3: Insert 92</vt:lpstr>
      <vt:lpstr>Example 3: Insert 92</vt:lpstr>
      <vt:lpstr>Example 3: Insert 92</vt:lpstr>
      <vt:lpstr>Example 3: Insert 92</vt:lpstr>
      <vt:lpstr>Example 3 (cont.)</vt:lpstr>
      <vt:lpstr>Example 3 (cont.)</vt:lpstr>
      <vt:lpstr>Example 3 (cont.)</vt:lpstr>
      <vt:lpstr>Example 3 (cont.)</vt:lpstr>
      <vt:lpstr>Example 3 (cont.)</vt:lpstr>
      <vt:lpstr>Efficiency of 2-3 Trees</vt:lpstr>
      <vt:lpstr>Efficiency of 2-3 Trees</vt:lpstr>
      <vt:lpstr>Efficiency of 2-3 Trees</vt:lpstr>
      <vt:lpstr>Efficiency of 2-3 Trees</vt:lpstr>
      <vt:lpstr>Efficiency of 2-3 Trees</vt:lpstr>
      <vt:lpstr>Extra Practice</vt:lpstr>
      <vt:lpstr>Extra Practice</vt:lpstr>
      <vt:lpstr>Hash Tables</vt:lpstr>
      <vt:lpstr>Data Dictionary Revisited</vt:lpstr>
      <vt:lpstr>Data Dictionary Revisited</vt:lpstr>
      <vt:lpstr>Data Dictionary Revisited</vt:lpstr>
      <vt:lpstr>Ideal Case: Searching = Indexing</vt:lpstr>
      <vt:lpstr>Ideal Case: Searching = Indexing</vt:lpstr>
      <vt:lpstr>Ideal Case: Searching = Indexing</vt:lpstr>
      <vt:lpstr>Ideal Case: Searching = Indexing</vt:lpstr>
      <vt:lpstr>Ideal Case: Searching = Indexing</vt:lpstr>
      <vt:lpstr>Hashing: Turning Keys into Array Indices</vt:lpstr>
      <vt:lpstr>Hashing: Turning Keys into Array Indices</vt:lpstr>
      <vt:lpstr>Hashing: Turning Keys into Array Indices</vt:lpstr>
      <vt:lpstr>Hashing: Turning Keys into Array Indices</vt:lpstr>
      <vt:lpstr>Hashing: Turning Keys into Array Indices</vt:lpstr>
      <vt:lpstr>Hash Functions</vt:lpstr>
      <vt:lpstr>Hash Functions</vt:lpstr>
      <vt:lpstr>Hash Functions</vt:lpstr>
      <vt:lpstr>Hash Functions</vt:lpstr>
      <vt:lpstr>Hash Functions</vt:lpstr>
      <vt:lpstr>Hash Functions</vt:lpstr>
      <vt:lpstr>Hash Functions</vt:lpstr>
      <vt:lpstr>Dealing with Collisions I: Separate Chaining</vt:lpstr>
      <vt:lpstr>Dealing with Collisions I: Separate Chaining</vt:lpstr>
      <vt:lpstr>Dealing with Collisions I: Separate Chaining</vt:lpstr>
      <vt:lpstr>Dealing with Collisions II: Open Addressing</vt:lpstr>
      <vt:lpstr>Dealing with Collisions II: Open Addressing</vt:lpstr>
      <vt:lpstr>Dealing with Collisions II: Open Addressing</vt:lpstr>
      <vt:lpstr>Dealing with Collisions II: Open Addressing</vt:lpstr>
      <vt:lpstr>Dealing with Collisions II: Open Addressing</vt:lpstr>
      <vt:lpstr>Dealing with Collisions II: Open Addressing</vt:lpstr>
      <vt:lpstr>Schedule Items</vt:lpstr>
      <vt:lpstr>PowerPoint Presentation</vt:lpstr>
      <vt:lpstr>Reminders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E-119: Search Trees</dc:title>
  <dc:creator>dgs</dc:creator>
  <cp:lastModifiedBy>Sullivan, David</cp:lastModifiedBy>
  <cp:revision>1965</cp:revision>
  <cp:lastPrinted>2004-03-16T20:08:02Z</cp:lastPrinted>
  <dcterms:modified xsi:type="dcterms:W3CDTF">2023-04-19T21:30:15Z</dcterms:modified>
</cp:coreProperties>
</file>