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1" r:id="rId2"/>
    <p:sldMasterId id="2147483674" r:id="rId3"/>
  </p:sldMasterIdLst>
  <p:notesMasterIdLst>
    <p:notesMasterId r:id="rId145"/>
  </p:notesMasterIdLst>
  <p:handoutMasterIdLst>
    <p:handoutMasterId r:id="rId146"/>
  </p:handoutMasterIdLst>
  <p:sldIdLst>
    <p:sldId id="1976" r:id="rId4"/>
    <p:sldId id="2142" r:id="rId5"/>
    <p:sldId id="2332" r:id="rId6"/>
    <p:sldId id="2314" r:id="rId7"/>
    <p:sldId id="2336" r:id="rId8"/>
    <p:sldId id="2335" r:id="rId9"/>
    <p:sldId id="2334" r:id="rId10"/>
    <p:sldId id="2150" r:id="rId11"/>
    <p:sldId id="1919" r:id="rId12"/>
    <p:sldId id="2106" r:id="rId13"/>
    <p:sldId id="2104" r:id="rId14"/>
    <p:sldId id="2105" r:id="rId15"/>
    <p:sldId id="2103" r:id="rId16"/>
    <p:sldId id="1263" r:id="rId17"/>
    <p:sldId id="1266" r:id="rId18"/>
    <p:sldId id="2108" r:id="rId19"/>
    <p:sldId id="2107" r:id="rId20"/>
    <p:sldId id="2109" r:id="rId21"/>
    <p:sldId id="1959" r:id="rId22"/>
    <p:sldId id="1272" r:id="rId23"/>
    <p:sldId id="2110" r:id="rId24"/>
    <p:sldId id="2015" r:id="rId25"/>
    <p:sldId id="2017" r:id="rId26"/>
    <p:sldId id="2021" r:id="rId27"/>
    <p:sldId id="2020" r:id="rId28"/>
    <p:sldId id="2019" r:id="rId29"/>
    <p:sldId id="2018" r:id="rId30"/>
    <p:sldId id="2022" r:id="rId31"/>
    <p:sldId id="2023" r:id="rId32"/>
    <p:sldId id="2024" r:id="rId33"/>
    <p:sldId id="1892" r:id="rId34"/>
    <p:sldId id="1893" r:id="rId35"/>
    <p:sldId id="1281" r:id="rId36"/>
    <p:sldId id="2025" r:id="rId37"/>
    <p:sldId id="2026" r:id="rId38"/>
    <p:sldId id="1283" r:id="rId39"/>
    <p:sldId id="1286" r:id="rId40"/>
    <p:sldId id="2030" r:id="rId41"/>
    <p:sldId id="2027" r:id="rId42"/>
    <p:sldId id="1288" r:id="rId43"/>
    <p:sldId id="1291" r:id="rId44"/>
    <p:sldId id="2029" r:id="rId45"/>
    <p:sldId id="2028" r:id="rId46"/>
    <p:sldId id="2034" r:id="rId47"/>
    <p:sldId id="2033" r:id="rId48"/>
    <p:sldId id="2032" r:id="rId49"/>
    <p:sldId id="2031" r:id="rId50"/>
    <p:sldId id="1958" r:id="rId51"/>
    <p:sldId id="2039" r:id="rId52"/>
    <p:sldId id="2037" r:id="rId53"/>
    <p:sldId id="2036" r:id="rId54"/>
    <p:sldId id="2035" r:id="rId55"/>
    <p:sldId id="1298" r:id="rId56"/>
    <p:sldId id="1299" r:id="rId57"/>
    <p:sldId id="1300" r:id="rId58"/>
    <p:sldId id="1301" r:id="rId59"/>
    <p:sldId id="1302" r:id="rId60"/>
    <p:sldId id="1307" r:id="rId61"/>
    <p:sldId id="1308" r:id="rId62"/>
    <p:sldId id="1309" r:id="rId63"/>
    <p:sldId id="2041" r:id="rId64"/>
    <p:sldId id="2040" r:id="rId65"/>
    <p:sldId id="1312" r:id="rId66"/>
    <p:sldId id="2042" r:id="rId67"/>
    <p:sldId id="2043" r:id="rId68"/>
    <p:sldId id="1315" r:id="rId69"/>
    <p:sldId id="2045" r:id="rId70"/>
    <p:sldId id="2044" r:id="rId71"/>
    <p:sldId id="2049" r:id="rId72"/>
    <p:sldId id="2048" r:id="rId73"/>
    <p:sldId id="2047" r:id="rId74"/>
    <p:sldId id="2046" r:id="rId75"/>
    <p:sldId id="1320" r:id="rId76"/>
    <p:sldId id="1322" r:id="rId77"/>
    <p:sldId id="2052" r:id="rId78"/>
    <p:sldId id="2051" r:id="rId79"/>
    <p:sldId id="2050" r:id="rId80"/>
    <p:sldId id="1897" r:id="rId81"/>
    <p:sldId id="2056" r:id="rId82"/>
    <p:sldId id="2055" r:id="rId83"/>
    <p:sldId id="2054" r:id="rId84"/>
    <p:sldId id="2053" r:id="rId85"/>
    <p:sldId id="1324" r:id="rId86"/>
    <p:sldId id="2057" r:id="rId87"/>
    <p:sldId id="1327" r:id="rId88"/>
    <p:sldId id="2112" r:id="rId89"/>
    <p:sldId id="2059" r:id="rId90"/>
    <p:sldId id="2058" r:id="rId91"/>
    <p:sldId id="1329" r:id="rId92"/>
    <p:sldId id="2062" r:id="rId93"/>
    <p:sldId id="2061" r:id="rId94"/>
    <p:sldId id="2060" r:id="rId95"/>
    <p:sldId id="2153" r:id="rId96"/>
    <p:sldId id="2003" r:id="rId97"/>
    <p:sldId id="2063" r:id="rId98"/>
    <p:sldId id="2068" r:id="rId99"/>
    <p:sldId id="2067" r:id="rId100"/>
    <p:sldId id="2066" r:id="rId101"/>
    <p:sldId id="2065" r:id="rId102"/>
    <p:sldId id="2064" r:id="rId103"/>
    <p:sldId id="1335" r:id="rId104"/>
    <p:sldId id="2014" r:id="rId105"/>
    <p:sldId id="2070" r:id="rId106"/>
    <p:sldId id="2069" r:id="rId107"/>
    <p:sldId id="1338" r:id="rId108"/>
    <p:sldId id="2005" r:id="rId109"/>
    <p:sldId id="1996" r:id="rId110"/>
    <p:sldId id="1997" r:id="rId111"/>
    <p:sldId id="1998" r:id="rId112"/>
    <p:sldId id="2000" r:id="rId113"/>
    <p:sldId id="1999" r:id="rId114"/>
    <p:sldId id="2113" r:id="rId115"/>
    <p:sldId id="2114" r:id="rId116"/>
    <p:sldId id="2115" r:id="rId117"/>
    <p:sldId id="2116" r:id="rId118"/>
    <p:sldId id="2118" r:id="rId119"/>
    <p:sldId id="2119" r:id="rId120"/>
    <p:sldId id="2120" r:id="rId121"/>
    <p:sldId id="2121" r:id="rId122"/>
    <p:sldId id="2122" r:id="rId123"/>
    <p:sldId id="2123" r:id="rId124"/>
    <p:sldId id="2124" r:id="rId125"/>
    <p:sldId id="2125" r:id="rId126"/>
    <p:sldId id="2126" r:id="rId127"/>
    <p:sldId id="2127" r:id="rId128"/>
    <p:sldId id="2128" r:id="rId129"/>
    <p:sldId id="2129" r:id="rId130"/>
    <p:sldId id="2130" r:id="rId131"/>
    <p:sldId id="2131" r:id="rId132"/>
    <p:sldId id="2132" r:id="rId133"/>
    <p:sldId id="2133" r:id="rId134"/>
    <p:sldId id="2134" r:id="rId135"/>
    <p:sldId id="2135" r:id="rId136"/>
    <p:sldId id="1304" r:id="rId137"/>
    <p:sldId id="2337" r:id="rId138"/>
    <p:sldId id="2136" r:id="rId139"/>
    <p:sldId id="2137" r:id="rId140"/>
    <p:sldId id="2138" r:id="rId141"/>
    <p:sldId id="2139" r:id="rId142"/>
    <p:sldId id="2157" r:id="rId143"/>
    <p:sldId id="2156" r:id="rId14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02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99"/>
    <a:srgbClr val="008000"/>
    <a:srgbClr val="EAEAEA"/>
    <a:srgbClr val="00FF00"/>
    <a:srgbClr val="FF0000"/>
    <a:srgbClr val="99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92277" autoAdjust="0"/>
  </p:normalViewPr>
  <p:slideViewPr>
    <p:cSldViewPr snapToGrid="0">
      <p:cViewPr varScale="1">
        <p:scale>
          <a:sx n="122" d="100"/>
          <a:sy n="122" d="100"/>
        </p:scale>
        <p:origin x="1817" y="6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-660" y="6600"/>
      </p:cViewPr>
      <p:guideLst>
        <p:guide orient="horz" pos="2802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theme" Target="theme/theme1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tableStyles" Target="tableStyles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3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4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4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4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4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1384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63" tIns="45732" rIns="91463" bIns="4573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900488" y="8883650"/>
            <a:ext cx="29829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3" tIns="45732" rIns="91463" bIns="45732" anchor="b">
            <a:spAutoFit/>
          </a:bodyPr>
          <a:lstStyle>
            <a:lvl1pPr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0850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0011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5096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n-GB" sz="110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5800"/>
            <a:ext cx="4570413" cy="3427413"/>
          </a:xfrm>
          <a:ln/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4960" tIns="47480" rIns="94960" bIns="4748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207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6155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18155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0640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18828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1655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6420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994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20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03472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003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1920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70656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60399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2150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84502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31124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4241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88050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720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156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29122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21205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84694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7569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75181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13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62834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7855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13071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96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60233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0006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8773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20457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94584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1027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00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790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137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604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639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933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098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694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2639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4014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4810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3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819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31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634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594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whenever we attempt to insert a key whose hash code is in an existing cluster, the size of the cluster increases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whenever we attempt to insert a key whose hash code is in an existing cluster, the size of the cluster increases</a:t>
            </a:r>
          </a:p>
        </p:txBody>
      </p:sp>
    </p:spTree>
    <p:extLst>
      <p:ext uri="{BB962C8B-B14F-4D97-AF65-F5344CB8AC3E}">
        <p14:creationId xmlns:p14="http://schemas.microsoft.com/office/powerpoint/2010/main" val="615477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0304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488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48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841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638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71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309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0134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1468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4340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90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9451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175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0124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5149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mod</a:t>
            </a:r>
            <a:r>
              <a:rPr lang="en-US" altLang="en-US" baseline="0" dirty="0"/>
              <a:t> 10 gives the units digit</a:t>
            </a:r>
          </a:p>
          <a:p>
            <a:r>
              <a:rPr lang="en-US" altLang="en-US" baseline="0" dirty="0"/>
              <a:t>no perfect square has a units digit of 2, 3, 7, or 8!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4978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912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3529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4367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8447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7268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3934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05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5726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2807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9948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1909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4636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2995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9319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7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7538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944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191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2708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2432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8831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3567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23694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8585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5244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88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23286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9733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30028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65545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2450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0015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46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1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44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2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1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767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5665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88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076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904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470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27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74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881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452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799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3679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028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734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7814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599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780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660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5358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0582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812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3147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765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056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770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713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3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1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98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38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66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46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 userDrawn="1"/>
        </p:nvSpPr>
        <p:spPr bwMode="auto">
          <a:xfrm>
            <a:off x="7913688" y="6477000"/>
            <a:ext cx="1208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9323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 userDrawn="1"/>
        </p:nvSpPr>
        <p:spPr bwMode="auto">
          <a:xfrm>
            <a:off x="7913688" y="6477000"/>
            <a:ext cx="1208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4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5775"/>
            <a:ext cx="7772400" cy="1143000"/>
          </a:xfrm>
        </p:spPr>
        <p:txBody>
          <a:bodyPr/>
          <a:lstStyle/>
          <a:p>
            <a:pPr eaLnBrk="1" hangingPunct="1">
              <a:buSzPct val="61000"/>
              <a:tabLst>
                <a:tab pos="0" algn="l"/>
                <a:tab pos="446088" algn="l"/>
                <a:tab pos="893763" algn="l"/>
                <a:tab pos="1341438" algn="l"/>
                <a:tab pos="1789113" algn="l"/>
                <a:tab pos="2236788" algn="l"/>
                <a:tab pos="2684463" algn="l"/>
                <a:tab pos="3132138" algn="l"/>
                <a:tab pos="3579813" algn="l"/>
                <a:tab pos="4027488" algn="l"/>
                <a:tab pos="4475163" algn="l"/>
                <a:tab pos="4922838" algn="l"/>
                <a:tab pos="5370513" algn="l"/>
                <a:tab pos="5818188" algn="l"/>
                <a:tab pos="6265863" algn="l"/>
                <a:tab pos="6713538" algn="l"/>
                <a:tab pos="7161213" algn="l"/>
                <a:tab pos="7608888" algn="l"/>
                <a:tab pos="8056563" algn="l"/>
                <a:tab pos="8504238" algn="l"/>
                <a:tab pos="8951913" algn="l"/>
              </a:tabLst>
            </a:pPr>
            <a:r>
              <a:rPr lang="en-GB" altLang="en-US" sz="3600" dirty="0"/>
              <a:t>Hash Tables II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289425"/>
            <a:ext cx="6400800" cy="2771775"/>
          </a:xfrm>
        </p:spPr>
        <p:txBody>
          <a:bodyPr/>
          <a:lstStyle/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US" altLang="en-US" sz="2700" dirty="0"/>
              <a:t>Computer Science 112</a:t>
            </a:r>
            <a:br>
              <a:rPr lang="en-US" altLang="en-US" sz="2700" dirty="0"/>
            </a:br>
            <a:r>
              <a:rPr lang="en-US" altLang="en-US" sz="2700" dirty="0"/>
              <a:t>Boston University</a:t>
            </a:r>
            <a:endParaRPr lang="en-GB" altLang="en-US" sz="2700" dirty="0"/>
          </a:p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GB" altLang="en-US" sz="2700" dirty="0"/>
              <a:t>David G. Sullivan, Ph.D.</a:t>
            </a:r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Dealing with Collisions II: </a:t>
            </a:r>
            <a:br>
              <a:rPr lang="en-US" altLang="en-US" dirty="0"/>
            </a:br>
            <a:r>
              <a:rPr lang="en-US" altLang="en-US" dirty="0"/>
              <a:t>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</a:t>
            </a:r>
            <a:r>
              <a:rPr lang="en-US" altLang="en-US">
                <a:solidFill>
                  <a:schemeClr val="tx1"/>
                </a:solidFill>
              </a:rPr>
              <a:t>le: "wasp" has a hash code of 22,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but it ends up in position 23 because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consider three ways of finding an</a:t>
            </a:r>
            <a:br>
              <a:rPr lang="en-US" altLang="en-US"/>
            </a:br>
            <a:r>
              <a:rPr lang="en-US" altLang="en-US"/>
              <a:t>open position – a process known as </a:t>
            </a:r>
            <a:r>
              <a:rPr lang="en-US" altLang="en-US" i="1"/>
              <a:t>probing</a:t>
            </a:r>
            <a:r>
              <a:rPr lang="en-US" altLang="en-US"/>
              <a:t>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We also perform probing when searching.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example: search for "wasp"</a:t>
            </a:r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33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"bear": </a:t>
            </a:r>
            <a:r>
              <a:rPr lang="en-US" altLang="en-US" sz="2000" b="1">
                <a:solidFill>
                  <a:srgbClr val="0000FF"/>
                </a:solidFill>
              </a:rPr>
              <a:t>try 1 – conclude not in table, </a:t>
            </a:r>
            <a:br>
              <a:rPr lang="en-US" altLang="en-US" sz="2000" b="1">
                <a:solidFill>
                  <a:srgbClr val="0000FF"/>
                </a:solidFill>
              </a:rPr>
            </a:br>
            <a:r>
              <a:rPr lang="en-US" altLang="en-US" sz="2000" b="1">
                <a:solidFill>
                  <a:srgbClr val="0000FF"/>
                </a:solidFill>
              </a:rPr>
              <a:t>but "bear" is further down in the table!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To fix this problem, distinguish between: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/>
              <a:t>removed positions </a:t>
            </a:r>
            <a:r>
              <a:rPr lang="en-US" altLang="en-US"/>
              <a:t>that previously held an item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empty positions </a:t>
            </a:r>
            <a:r>
              <a:rPr lang="en-US" altLang="en-US">
                <a:sym typeface="Wingdings" panose="05000000000000000000" pitchFamily="2" charset="2"/>
              </a:rPr>
              <a:t>that have never held an item </a:t>
            </a:r>
            <a:endParaRPr lang="en-US" altLang="en-US"/>
          </a:p>
          <a:p>
            <a:pPr>
              <a:spcBef>
                <a:spcPts val="24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During probing, we </a:t>
            </a:r>
            <a:r>
              <a:rPr lang="en-US" altLang="en-US" i="1"/>
              <a:t>don't</a:t>
            </a:r>
            <a:r>
              <a:rPr lang="en-US" altLang="en-US"/>
              <a:t> stop if we see a removed position.</a:t>
            </a:r>
            <a:br>
              <a:rPr lang="en-US" altLang="en-US"/>
            </a:br>
            <a:r>
              <a:rPr lang="en-US" altLang="en-US" sz="2000" b="1">
                <a:solidFill>
                  <a:srgbClr val="0000FF"/>
                </a:solidFill>
              </a:rPr>
              <a:t>ex: search for "bear": </a:t>
            </a:r>
            <a:r>
              <a:rPr lang="en-US" altLang="en-US" sz="2000">
                <a:solidFill>
                  <a:srgbClr val="0000FF"/>
                </a:solidFill>
              </a:rPr>
              <a:t>try 1 (removed), 1 + 1,</a:t>
            </a:r>
            <a:r>
              <a:rPr lang="en-US" altLang="en-US" sz="2000" b="1">
                <a:solidFill>
                  <a:srgbClr val="0000FF"/>
                </a:solidFill>
              </a:rPr>
              <a:t> 1 + 2 – found!</a:t>
            </a:r>
          </a:p>
          <a:p>
            <a:pPr marL="0" indent="0">
              <a:spcBef>
                <a:spcPts val="2400"/>
              </a:spcBef>
              <a:buNone/>
              <a:tabLst>
                <a:tab pos="569913" algn="l"/>
                <a:tab pos="793750" algn="l"/>
              </a:tabLst>
            </a:pPr>
            <a:r>
              <a:rPr lang="en-US" altLang="en-US" sz="2000" b="1">
                <a:solidFill>
                  <a:srgbClr val="0000FF"/>
                </a:solidFill>
              </a:rPr>
              <a:t> </a:t>
            </a:r>
            <a:endParaRPr lang="en-US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2231301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37" name="Rectangle 48"/>
          <p:cNvSpPr>
            <a:spLocks noChangeArrowheads="1"/>
          </p:cNvSpPr>
          <p:nvPr/>
        </p:nvSpPr>
        <p:spPr bwMode="auto">
          <a:xfrm>
            <a:off x="7715250" y="2004946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052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"bear": </a:t>
            </a:r>
            <a:r>
              <a:rPr lang="en-US" altLang="en-US" sz="2000" b="1">
                <a:solidFill>
                  <a:srgbClr val="0000FF"/>
                </a:solidFill>
              </a:rPr>
              <a:t>try 1 – conclude not in table, </a:t>
            </a:r>
            <a:br>
              <a:rPr lang="en-US" altLang="en-US" sz="2000" b="1">
                <a:solidFill>
                  <a:srgbClr val="0000FF"/>
                </a:solidFill>
              </a:rPr>
            </a:br>
            <a:r>
              <a:rPr lang="en-US" altLang="en-US" sz="2000" b="1">
                <a:solidFill>
                  <a:srgbClr val="0000FF"/>
                </a:solidFill>
              </a:rPr>
              <a:t>but "bear" is further down in the table!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To fix this problem, distinguish between: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/>
              <a:t>removed positions </a:t>
            </a:r>
            <a:r>
              <a:rPr lang="en-US" altLang="en-US"/>
              <a:t>that previously held an item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empty positions </a:t>
            </a:r>
            <a:r>
              <a:rPr lang="en-US" altLang="en-US">
                <a:sym typeface="Wingdings" panose="05000000000000000000" pitchFamily="2" charset="2"/>
              </a:rPr>
              <a:t>that have never held an item </a:t>
            </a:r>
            <a:endParaRPr lang="en-US" altLang="en-US"/>
          </a:p>
          <a:p>
            <a:pPr>
              <a:spcBef>
                <a:spcPts val="24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During probing, we </a:t>
            </a:r>
            <a:r>
              <a:rPr lang="en-US" altLang="en-US" i="1"/>
              <a:t>don't</a:t>
            </a:r>
            <a:r>
              <a:rPr lang="en-US" altLang="en-US"/>
              <a:t> stop if we see a removed position.</a:t>
            </a:r>
            <a:br>
              <a:rPr lang="en-US" altLang="en-US"/>
            </a:br>
            <a:r>
              <a:rPr lang="en-US" altLang="en-US" sz="2000" b="1">
                <a:solidFill>
                  <a:srgbClr val="0000FF"/>
                </a:solidFill>
              </a:rPr>
              <a:t>ex: search for "bear": </a:t>
            </a:r>
            <a:r>
              <a:rPr lang="en-US" altLang="en-US" sz="2000">
                <a:solidFill>
                  <a:srgbClr val="0000FF"/>
                </a:solidFill>
              </a:rPr>
              <a:t>try 1 (removed), 1 + 1,</a:t>
            </a:r>
            <a:r>
              <a:rPr lang="en-US" altLang="en-US" sz="2000" b="1">
                <a:solidFill>
                  <a:srgbClr val="0000FF"/>
                </a:solidFill>
              </a:rPr>
              <a:t> 1 + 2 – found!</a:t>
            </a:r>
          </a:p>
          <a:p>
            <a:pPr>
              <a:spcBef>
                <a:spcPts val="24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We can insert items in either empty or removed positions.</a:t>
            </a:r>
            <a:endParaRPr lang="en-US" altLang="en-US" dirty="0"/>
          </a:p>
        </p:txBody>
      </p:sp>
      <p:graphicFrame>
        <p:nvGraphicFramePr>
          <p:cNvPr id="2235397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An Interface For 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public interface </a:t>
            </a:r>
            <a:r>
              <a:rPr lang="en-US" altLang="en-US" sz="1800" dirty="0" err="1">
                <a:latin typeface="Lucida Console" panose="020B0609040504020204" pitchFamily="49" charset="0"/>
              </a:rPr>
              <a:t>HashTable</a:t>
            </a:r>
            <a:r>
              <a:rPr lang="en-US" altLang="en-US" sz="1800" dirty="0">
                <a:latin typeface="Lucida Console" panose="020B0609040504020204" pitchFamily="49" charset="0"/>
              </a:rPr>
              <a:t> {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boolean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insert(Object key, Object value);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Queue&lt;Object&gt; search(Object key);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Queue&lt;Object&gt; remove(Object key);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}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          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  <a:buSzPct val="120000"/>
            </a:pPr>
            <a:r>
              <a:rPr lang="en-US" altLang="en-US" sz="2000" dirty="0">
                <a:latin typeface="Lucida Console" panose="020B0609040504020204" pitchFamily="49" charset="0"/>
              </a:rPr>
              <a:t>insert()</a:t>
            </a:r>
            <a:r>
              <a:rPr lang="en-US" altLang="en-US" dirty="0"/>
              <a:t> takes a key-value pair and returns:</a:t>
            </a:r>
          </a:p>
          <a:p>
            <a:pPr lvl="1">
              <a:spcBef>
                <a:spcPts val="500"/>
              </a:spcBef>
              <a:buSzPct val="120000"/>
            </a:pP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>
                <a:latin typeface="Lucida Console" panose="020B0609040504020204" pitchFamily="49" charset="0"/>
              </a:rPr>
              <a:t>true</a:t>
            </a:r>
            <a:r>
              <a:rPr lang="en-US" altLang="en-US" dirty="0"/>
              <a:t> if the key-value pair can be added</a:t>
            </a:r>
          </a:p>
          <a:p>
            <a:pPr lvl="1">
              <a:spcBef>
                <a:spcPts val="500"/>
              </a:spcBef>
              <a:buSzPct val="120000"/>
            </a:pP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>
                <a:latin typeface="Lucida Console" panose="020B0609040504020204" pitchFamily="49" charset="0"/>
              </a:rPr>
              <a:t>false</a:t>
            </a:r>
            <a:r>
              <a:rPr lang="en-US" altLang="en-US"/>
              <a:t> if it cannot be added (referred to as </a:t>
            </a:r>
            <a:r>
              <a:rPr lang="en-US" altLang="en-US" i="1"/>
              <a:t>overflow</a:t>
            </a:r>
            <a:r>
              <a:rPr lang="en-US" altLang="en-US"/>
              <a:t>)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marL="457200" lvl="1" indent="0">
              <a:spcBef>
                <a:spcPts val="1000"/>
              </a:spcBef>
              <a:buSzPct val="12000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3752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An Interface For 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public interface </a:t>
            </a:r>
            <a:r>
              <a:rPr lang="en-US" altLang="en-US" sz="1800" dirty="0" err="1">
                <a:latin typeface="Lucida Console" panose="020B0609040504020204" pitchFamily="49" charset="0"/>
              </a:rPr>
              <a:t>HashTable</a:t>
            </a:r>
            <a:r>
              <a:rPr lang="en-US" altLang="en-US" sz="1800" dirty="0">
                <a:latin typeface="Lucida Console" panose="020B0609040504020204" pitchFamily="49" charset="0"/>
              </a:rPr>
              <a:t> {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boolean</a:t>
            </a:r>
            <a:r>
              <a:rPr lang="en-US" altLang="en-US" sz="1800" dirty="0">
                <a:latin typeface="Lucida Console" panose="020B0609040504020204" pitchFamily="49" charset="0"/>
              </a:rPr>
              <a:t> insert(Object key, Object value);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Queue&lt;Object&gt;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search(Object key);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Queue&lt;Object&gt;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remove(Object key);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}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          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  <a:buSzPct val="120000"/>
            </a:pPr>
            <a:r>
              <a:rPr lang="en-US" altLang="en-US" sz="2000" dirty="0">
                <a:latin typeface="Lucida Console" panose="020B0609040504020204" pitchFamily="49" charset="0"/>
              </a:rPr>
              <a:t>insert()</a:t>
            </a:r>
            <a:r>
              <a:rPr lang="en-US" altLang="en-US" dirty="0"/>
              <a:t> takes a key-value pair and returns:</a:t>
            </a:r>
          </a:p>
          <a:p>
            <a:pPr lvl="1">
              <a:spcBef>
                <a:spcPts val="500"/>
              </a:spcBef>
              <a:buSzPct val="120000"/>
            </a:pP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>
                <a:latin typeface="Lucida Console" panose="020B0609040504020204" pitchFamily="49" charset="0"/>
              </a:rPr>
              <a:t>true</a:t>
            </a:r>
            <a:r>
              <a:rPr lang="en-US" altLang="en-US" dirty="0"/>
              <a:t> if the key-value pair can be added</a:t>
            </a:r>
          </a:p>
          <a:p>
            <a:pPr lvl="1">
              <a:spcBef>
                <a:spcPts val="500"/>
              </a:spcBef>
              <a:buSzPct val="120000"/>
            </a:pP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>
                <a:latin typeface="Lucida Console" panose="020B0609040504020204" pitchFamily="49" charset="0"/>
              </a:rPr>
              <a:t>false</a:t>
            </a:r>
            <a:r>
              <a:rPr lang="en-US" altLang="en-US"/>
              <a:t> if it cannot be added (referred to as </a:t>
            </a:r>
            <a:r>
              <a:rPr lang="en-US" altLang="en-US" i="1"/>
              <a:t>overflow</a:t>
            </a:r>
            <a:r>
              <a:rPr lang="en-US" altLang="en-US"/>
              <a:t>)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>
              <a:spcBef>
                <a:spcPts val="2400"/>
              </a:spcBef>
              <a:buSzPct val="120000"/>
            </a:pPr>
            <a:r>
              <a:rPr lang="en-US" altLang="en-US" sz="2000" dirty="0">
                <a:latin typeface="Lucida Console" panose="020B0609040504020204" pitchFamily="49" charset="0"/>
              </a:rPr>
              <a:t>search()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remove()</a:t>
            </a:r>
            <a:r>
              <a:rPr lang="en-US" altLang="en-US" dirty="0"/>
              <a:t> both take a key, and return a queue containing all of the values associated with that key.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example: an index for a book</a:t>
            </a:r>
          </a:p>
          <a:p>
            <a:pPr marL="1147763" lvl="2" indent="-233363">
              <a:lnSpc>
                <a:spcPct val="90000"/>
              </a:lnSpc>
              <a:spcBef>
                <a:spcPts val="5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2200" dirty="0"/>
              <a:t>key = word</a:t>
            </a:r>
          </a:p>
          <a:p>
            <a:pPr marL="1147763" lvl="2" indent="-233363">
              <a:lnSpc>
                <a:spcPct val="90000"/>
              </a:lnSpc>
              <a:spcBef>
                <a:spcPts val="5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2200" dirty="0"/>
              <a:t>values = the pages on which that word appears</a:t>
            </a:r>
            <a:endParaRPr lang="en-US" altLang="en-US" dirty="0"/>
          </a:p>
          <a:p>
            <a:pPr marL="457200" lvl="1" indent="0">
              <a:spcBef>
                <a:spcPts val="1000"/>
              </a:spcBef>
              <a:buSzPct val="12000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82097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An Interface For 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public interface </a:t>
            </a:r>
            <a:r>
              <a:rPr lang="en-US" altLang="en-US" sz="1800" dirty="0" err="1">
                <a:latin typeface="Lucida Console" panose="020B0609040504020204" pitchFamily="49" charset="0"/>
              </a:rPr>
              <a:t>HashTable</a:t>
            </a:r>
            <a:r>
              <a:rPr lang="en-US" altLang="en-US" sz="1800" dirty="0">
                <a:latin typeface="Lucida Console" panose="020B0609040504020204" pitchFamily="49" charset="0"/>
              </a:rPr>
              <a:t> {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boolean</a:t>
            </a:r>
            <a:r>
              <a:rPr lang="en-US" altLang="en-US" sz="1800" dirty="0">
                <a:latin typeface="Lucida Console" panose="020B0609040504020204" pitchFamily="49" charset="0"/>
              </a:rPr>
              <a:t> insert(Object key, Object value);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Queue&lt;Object&gt;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search(Object key);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Queue&lt;Object&gt;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remove(Object key);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}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            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  <a:buSzPct val="120000"/>
            </a:pPr>
            <a:r>
              <a:rPr lang="en-US" altLang="en-US" sz="2000" dirty="0">
                <a:latin typeface="Lucida Console" panose="020B0609040504020204" pitchFamily="49" charset="0"/>
              </a:rPr>
              <a:t>insert()</a:t>
            </a:r>
            <a:r>
              <a:rPr lang="en-US" altLang="en-US" dirty="0"/>
              <a:t> takes a key-value pair and returns:</a:t>
            </a:r>
          </a:p>
          <a:p>
            <a:pPr lvl="1">
              <a:spcBef>
                <a:spcPts val="500"/>
              </a:spcBef>
              <a:buSzPct val="120000"/>
            </a:pP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>
                <a:latin typeface="Lucida Console" panose="020B0609040504020204" pitchFamily="49" charset="0"/>
              </a:rPr>
              <a:t>true</a:t>
            </a:r>
            <a:r>
              <a:rPr lang="en-US" altLang="en-US" dirty="0"/>
              <a:t> if the key-value pair can be added</a:t>
            </a:r>
          </a:p>
          <a:p>
            <a:pPr lvl="1">
              <a:spcBef>
                <a:spcPts val="500"/>
              </a:spcBef>
              <a:buSzPct val="120000"/>
            </a:pP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>
                <a:latin typeface="Lucida Console" panose="020B0609040504020204" pitchFamily="49" charset="0"/>
              </a:rPr>
              <a:t>false</a:t>
            </a:r>
            <a:r>
              <a:rPr lang="en-US" altLang="en-US" dirty="0"/>
              <a:t> </a:t>
            </a:r>
            <a:r>
              <a:rPr lang="en-US" altLang="en-US"/>
              <a:t>if it </a:t>
            </a:r>
            <a:r>
              <a:rPr lang="en-US" altLang="en-US" dirty="0"/>
              <a:t>cannot </a:t>
            </a:r>
            <a:r>
              <a:rPr lang="en-US" altLang="en-US"/>
              <a:t>be added (referred to as </a:t>
            </a:r>
            <a:r>
              <a:rPr lang="en-US" altLang="en-US" i="1"/>
              <a:t>overflow</a:t>
            </a:r>
            <a:r>
              <a:rPr lang="en-US" altLang="en-US"/>
              <a:t>)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>
              <a:spcBef>
                <a:spcPts val="2400"/>
              </a:spcBef>
              <a:buSzPct val="120000"/>
            </a:pPr>
            <a:r>
              <a:rPr lang="en-US" altLang="en-US" sz="2000" dirty="0">
                <a:latin typeface="Lucida Console" panose="020B0609040504020204" pitchFamily="49" charset="0"/>
              </a:rPr>
              <a:t>search()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remove()</a:t>
            </a:r>
            <a:r>
              <a:rPr lang="en-US" altLang="en-US" dirty="0"/>
              <a:t> both take a key, and return a queue containing all of the values associated with that key.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example: an index for a book</a:t>
            </a:r>
          </a:p>
          <a:p>
            <a:pPr marL="1147763" lvl="2" indent="-233363">
              <a:lnSpc>
                <a:spcPct val="90000"/>
              </a:lnSpc>
              <a:spcBef>
                <a:spcPts val="5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2200" dirty="0"/>
              <a:t>key = word</a:t>
            </a:r>
          </a:p>
          <a:p>
            <a:pPr marL="1147763" lvl="2" indent="-233363">
              <a:lnSpc>
                <a:spcPct val="90000"/>
              </a:lnSpc>
              <a:spcBef>
                <a:spcPts val="5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2200" dirty="0"/>
              <a:t>values = the pages on which that word appears</a:t>
            </a:r>
            <a:endParaRPr lang="en-US" altLang="en-US" dirty="0"/>
          </a:p>
          <a:p>
            <a:pPr marL="744538" lvl="1" indent="-287338">
              <a:lnSpc>
                <a:spcPct val="90000"/>
              </a:lnSpc>
              <a:spcBef>
                <a:spcPts val="8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return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if the key is not found</a:t>
            </a:r>
          </a:p>
        </p:txBody>
      </p:sp>
    </p:spTree>
    <p:extLst>
      <p:ext uri="{BB962C8B-B14F-4D97-AF65-F5344CB8AC3E}">
        <p14:creationId xmlns:p14="http://schemas.microsoft.com/office/powerpoint/2010/main" val="12564305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 dirty="0"/>
              <a:t>An Implementation Using Open Addressing</a:t>
            </a:r>
            <a:endParaRPr lang="en-US" altLang="en-US" sz="16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04850"/>
            <a:ext cx="8488362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OpenHashTable</a:t>
            </a:r>
            <a:r>
              <a:rPr lang="en-US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HashTable</a:t>
            </a:r>
            <a:r>
              <a:rPr lang="en-US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private class Entry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private Object key;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private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values;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private Entry[] table;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private </a:t>
            </a:r>
            <a:r>
              <a:rPr lang="en-US" altLang="en-US" sz="16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probeType</a:t>
            </a:r>
            <a:r>
              <a:rPr lang="en-US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</p:txBody>
      </p:sp>
      <p:graphicFrame>
        <p:nvGraphicFramePr>
          <p:cNvPr id="22415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259"/>
              </p:ext>
            </p:extLst>
          </p:nvPr>
        </p:nvGraphicFramePr>
        <p:xfrm>
          <a:off x="2686050" y="2834956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70" name="Line 33"/>
          <p:cNvSpPr>
            <a:spLocks noChangeShapeType="1"/>
          </p:cNvSpPr>
          <p:nvPr/>
        </p:nvSpPr>
        <p:spPr bwMode="auto">
          <a:xfrm>
            <a:off x="2640013" y="3131818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157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06928"/>
              </p:ext>
            </p:extLst>
          </p:nvPr>
        </p:nvGraphicFramePr>
        <p:xfrm>
          <a:off x="989013" y="3006406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 dirty="0"/>
              <a:t>An Implementation Using Open Addressing</a:t>
            </a:r>
            <a:endParaRPr lang="en-US" altLang="en-US" sz="1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704850"/>
            <a:ext cx="8802687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OpenHashTable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HashTable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private class Entry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private Object key;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600" b="1" dirty="0" err="1">
                <a:solidFill>
                  <a:srgbClr val="CC0099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6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&lt;Object&gt; values;</a:t>
            </a:r>
            <a:endParaRPr lang="en-US" alt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 private Entry[] table;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 private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probeType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We use a private inner class for the entries in the hash table. </a:t>
            </a:r>
          </a:p>
          <a:p>
            <a:pPr>
              <a:lnSpc>
                <a:spcPct val="90000"/>
              </a:lnSpc>
              <a:spcBef>
                <a:spcPts val="24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We use an </a:t>
            </a:r>
            <a:r>
              <a:rPr lang="en-US" altLang="en-US" dirty="0" err="1">
                <a:latin typeface="Lucida Console" panose="020B0609040504020204" pitchFamily="49" charset="0"/>
              </a:rPr>
              <a:t>LLQueue</a:t>
            </a:r>
            <a:r>
              <a:rPr lang="en-US" altLang="en-US" dirty="0"/>
              <a:t> for the values associated with a given key. </a:t>
            </a:r>
          </a:p>
        </p:txBody>
      </p:sp>
      <p:graphicFrame>
        <p:nvGraphicFramePr>
          <p:cNvPr id="2245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88224"/>
              </p:ext>
            </p:extLst>
          </p:nvPr>
        </p:nvGraphicFramePr>
        <p:xfrm>
          <a:off x="2686050" y="2834956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394" name="Line 33"/>
          <p:cNvSpPr>
            <a:spLocks noChangeShapeType="1"/>
          </p:cNvSpPr>
          <p:nvPr/>
        </p:nvSpPr>
        <p:spPr bwMode="auto">
          <a:xfrm>
            <a:off x="5740400" y="2669856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6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25702"/>
              </p:ext>
            </p:extLst>
          </p:nvPr>
        </p:nvGraphicFramePr>
        <p:xfrm>
          <a:off x="5316538" y="2292031"/>
          <a:ext cx="811212" cy="5016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67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25157"/>
              </p:ext>
            </p:extLst>
          </p:nvPr>
        </p:nvGraphicFramePr>
        <p:xfrm>
          <a:off x="6532563" y="2604768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Line 52"/>
          <p:cNvSpPr>
            <a:spLocks noChangeShapeType="1"/>
          </p:cNvSpPr>
          <p:nvPr/>
        </p:nvSpPr>
        <p:spPr bwMode="auto">
          <a:xfrm flipV="1">
            <a:off x="4243388" y="2660331"/>
            <a:ext cx="10779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14" name="Line 53"/>
          <p:cNvSpPr>
            <a:spLocks noChangeShapeType="1"/>
          </p:cNvSpPr>
          <p:nvPr/>
        </p:nvSpPr>
        <p:spPr bwMode="auto">
          <a:xfrm>
            <a:off x="2640013" y="3131818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8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78055"/>
              </p:ext>
            </p:extLst>
          </p:nvPr>
        </p:nvGraphicFramePr>
        <p:xfrm>
          <a:off x="6529388" y="2277743"/>
          <a:ext cx="811212" cy="2444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1" name="Line 60"/>
          <p:cNvSpPr>
            <a:spLocks noChangeShapeType="1"/>
          </p:cNvSpPr>
          <p:nvPr/>
        </p:nvSpPr>
        <p:spPr bwMode="auto">
          <a:xfrm>
            <a:off x="5735638" y="2407918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22" name="Line 61"/>
          <p:cNvSpPr>
            <a:spLocks noChangeShapeType="1"/>
          </p:cNvSpPr>
          <p:nvPr/>
        </p:nvSpPr>
        <p:spPr bwMode="auto">
          <a:xfrm>
            <a:off x="5735638" y="3565206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9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14601"/>
              </p:ext>
            </p:extLst>
          </p:nvPr>
        </p:nvGraphicFramePr>
        <p:xfrm>
          <a:off x="6524625" y="3173093"/>
          <a:ext cx="811213" cy="244475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8"/>
          <p:cNvSpPr>
            <a:spLocks noChangeShapeType="1"/>
          </p:cNvSpPr>
          <p:nvPr/>
        </p:nvSpPr>
        <p:spPr bwMode="auto">
          <a:xfrm>
            <a:off x="5730875" y="3303268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30" name="Line 69"/>
          <p:cNvSpPr>
            <a:spLocks noChangeShapeType="1"/>
          </p:cNvSpPr>
          <p:nvPr/>
        </p:nvSpPr>
        <p:spPr bwMode="auto">
          <a:xfrm>
            <a:off x="4246563" y="3293743"/>
            <a:ext cx="10636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7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94401"/>
              </p:ext>
            </p:extLst>
          </p:nvPr>
        </p:nvGraphicFramePr>
        <p:xfrm>
          <a:off x="5311775" y="3187381"/>
          <a:ext cx="811213" cy="501650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734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50359"/>
              </p:ext>
            </p:extLst>
          </p:nvPr>
        </p:nvGraphicFramePr>
        <p:xfrm>
          <a:off x="989013" y="3006406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40093"/>
              </p:ext>
            </p:extLst>
          </p:nvPr>
        </p:nvGraphicFramePr>
        <p:xfrm>
          <a:off x="6532563" y="3487418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553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 dirty="0"/>
              <a:t>Empty vs. Removed</a:t>
            </a:r>
            <a:endParaRPr lang="en-US" altLang="en-US" sz="2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04850"/>
            <a:ext cx="8488362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When we remove a key and its values, we: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leave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 in the table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set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object's </a:t>
            </a: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values</a:t>
            </a:r>
            <a:r>
              <a:rPr lang="en-US" altLang="en-US" dirty="0"/>
              <a:t> fields to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</p:txBody>
      </p:sp>
      <p:graphicFrame>
        <p:nvGraphicFramePr>
          <p:cNvPr id="2245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999"/>
              </p:ext>
            </p:extLst>
          </p:nvPr>
        </p:nvGraphicFramePr>
        <p:xfrm>
          <a:off x="2686050" y="3109277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394" name="Line 33"/>
          <p:cNvSpPr>
            <a:spLocks noChangeShapeType="1"/>
          </p:cNvSpPr>
          <p:nvPr/>
        </p:nvSpPr>
        <p:spPr bwMode="auto">
          <a:xfrm>
            <a:off x="5740400" y="2944177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6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5903"/>
              </p:ext>
            </p:extLst>
          </p:nvPr>
        </p:nvGraphicFramePr>
        <p:xfrm>
          <a:off x="5316538" y="2566352"/>
          <a:ext cx="811212" cy="5016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67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4738"/>
              </p:ext>
            </p:extLst>
          </p:nvPr>
        </p:nvGraphicFramePr>
        <p:xfrm>
          <a:off x="6532563" y="287908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Line 52"/>
          <p:cNvSpPr>
            <a:spLocks noChangeShapeType="1"/>
          </p:cNvSpPr>
          <p:nvPr/>
        </p:nvSpPr>
        <p:spPr bwMode="auto">
          <a:xfrm flipV="1">
            <a:off x="4243388" y="2934652"/>
            <a:ext cx="10779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14" name="Line 53"/>
          <p:cNvSpPr>
            <a:spLocks noChangeShapeType="1"/>
          </p:cNvSpPr>
          <p:nvPr/>
        </p:nvSpPr>
        <p:spPr bwMode="auto">
          <a:xfrm>
            <a:off x="2640013" y="3406139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8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5862"/>
              </p:ext>
            </p:extLst>
          </p:nvPr>
        </p:nvGraphicFramePr>
        <p:xfrm>
          <a:off x="6529388" y="2552064"/>
          <a:ext cx="811212" cy="2444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1" name="Line 60"/>
          <p:cNvSpPr>
            <a:spLocks noChangeShapeType="1"/>
          </p:cNvSpPr>
          <p:nvPr/>
        </p:nvSpPr>
        <p:spPr bwMode="auto">
          <a:xfrm>
            <a:off x="5735638" y="2682239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22" name="Line 61"/>
          <p:cNvSpPr>
            <a:spLocks noChangeShapeType="1"/>
          </p:cNvSpPr>
          <p:nvPr/>
        </p:nvSpPr>
        <p:spPr bwMode="auto">
          <a:xfrm>
            <a:off x="5735638" y="3839527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9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8623"/>
              </p:ext>
            </p:extLst>
          </p:nvPr>
        </p:nvGraphicFramePr>
        <p:xfrm>
          <a:off x="6524625" y="3447414"/>
          <a:ext cx="811213" cy="244475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8"/>
          <p:cNvSpPr>
            <a:spLocks noChangeShapeType="1"/>
          </p:cNvSpPr>
          <p:nvPr/>
        </p:nvSpPr>
        <p:spPr bwMode="auto">
          <a:xfrm>
            <a:off x="5730875" y="3577589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30" name="Line 69"/>
          <p:cNvSpPr>
            <a:spLocks noChangeShapeType="1"/>
          </p:cNvSpPr>
          <p:nvPr/>
        </p:nvSpPr>
        <p:spPr bwMode="auto">
          <a:xfrm>
            <a:off x="4246563" y="3568064"/>
            <a:ext cx="10636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7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13791"/>
              </p:ext>
            </p:extLst>
          </p:nvPr>
        </p:nvGraphicFramePr>
        <p:xfrm>
          <a:off x="5311775" y="3461702"/>
          <a:ext cx="811213" cy="501650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734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21643"/>
              </p:ext>
            </p:extLst>
          </p:nvPr>
        </p:nvGraphicFramePr>
        <p:xfrm>
          <a:off x="989013" y="3280727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12878"/>
              </p:ext>
            </p:extLst>
          </p:nvPr>
        </p:nvGraphicFramePr>
        <p:xfrm>
          <a:off x="6532563" y="376173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238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 dirty="0"/>
              <a:t>Empty vs. Removed</a:t>
            </a:r>
            <a:endParaRPr lang="en-US" altLang="en-US" sz="2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04850"/>
            <a:ext cx="8488362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When we remove a key and its values, we: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leave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 in the table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set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object's </a:t>
            </a: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values</a:t>
            </a:r>
            <a:r>
              <a:rPr lang="en-US" altLang="en-US" dirty="0"/>
              <a:t> fields to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example: </a:t>
            </a:r>
            <a:r>
              <a:rPr lang="en-US" altLang="en-US" sz="2000" dirty="0">
                <a:latin typeface="Lucida Console" panose="020B0609040504020204" pitchFamily="49" charset="0"/>
              </a:rPr>
              <a:t>remove("ape")</a:t>
            </a:r>
            <a:r>
              <a:rPr lang="en-US" altLang="en-US" dirty="0"/>
              <a:t>:</a:t>
            </a:r>
            <a:endParaRPr lang="en-US" altLang="en-US" sz="2200" dirty="0"/>
          </a:p>
        </p:txBody>
      </p:sp>
      <p:graphicFrame>
        <p:nvGraphicFramePr>
          <p:cNvPr id="2245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999"/>
              </p:ext>
            </p:extLst>
          </p:nvPr>
        </p:nvGraphicFramePr>
        <p:xfrm>
          <a:off x="2686050" y="3109277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394" name="Line 33"/>
          <p:cNvSpPr>
            <a:spLocks noChangeShapeType="1"/>
          </p:cNvSpPr>
          <p:nvPr/>
        </p:nvSpPr>
        <p:spPr bwMode="auto">
          <a:xfrm>
            <a:off x="5740400" y="2944177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6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5903"/>
              </p:ext>
            </p:extLst>
          </p:nvPr>
        </p:nvGraphicFramePr>
        <p:xfrm>
          <a:off x="5316538" y="2566352"/>
          <a:ext cx="811212" cy="5016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67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4738"/>
              </p:ext>
            </p:extLst>
          </p:nvPr>
        </p:nvGraphicFramePr>
        <p:xfrm>
          <a:off x="6532563" y="287908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Line 52"/>
          <p:cNvSpPr>
            <a:spLocks noChangeShapeType="1"/>
          </p:cNvSpPr>
          <p:nvPr/>
        </p:nvSpPr>
        <p:spPr bwMode="auto">
          <a:xfrm flipV="1">
            <a:off x="4243388" y="2934652"/>
            <a:ext cx="10779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14" name="Line 53"/>
          <p:cNvSpPr>
            <a:spLocks noChangeShapeType="1"/>
          </p:cNvSpPr>
          <p:nvPr/>
        </p:nvSpPr>
        <p:spPr bwMode="auto">
          <a:xfrm>
            <a:off x="2640013" y="3406139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8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5862"/>
              </p:ext>
            </p:extLst>
          </p:nvPr>
        </p:nvGraphicFramePr>
        <p:xfrm>
          <a:off x="6529388" y="2552064"/>
          <a:ext cx="811212" cy="2444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1" name="Line 60"/>
          <p:cNvSpPr>
            <a:spLocks noChangeShapeType="1"/>
          </p:cNvSpPr>
          <p:nvPr/>
        </p:nvSpPr>
        <p:spPr bwMode="auto">
          <a:xfrm>
            <a:off x="5735638" y="2682239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22" name="Line 61"/>
          <p:cNvSpPr>
            <a:spLocks noChangeShapeType="1"/>
          </p:cNvSpPr>
          <p:nvPr/>
        </p:nvSpPr>
        <p:spPr bwMode="auto">
          <a:xfrm>
            <a:off x="5735638" y="3839527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9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8623"/>
              </p:ext>
            </p:extLst>
          </p:nvPr>
        </p:nvGraphicFramePr>
        <p:xfrm>
          <a:off x="6524625" y="3447414"/>
          <a:ext cx="811213" cy="244475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8"/>
          <p:cNvSpPr>
            <a:spLocks noChangeShapeType="1"/>
          </p:cNvSpPr>
          <p:nvPr/>
        </p:nvSpPr>
        <p:spPr bwMode="auto">
          <a:xfrm>
            <a:off x="5730875" y="3577589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30" name="Line 69"/>
          <p:cNvSpPr>
            <a:spLocks noChangeShapeType="1"/>
          </p:cNvSpPr>
          <p:nvPr/>
        </p:nvSpPr>
        <p:spPr bwMode="auto">
          <a:xfrm>
            <a:off x="4246563" y="3568064"/>
            <a:ext cx="10636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7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13791"/>
              </p:ext>
            </p:extLst>
          </p:nvPr>
        </p:nvGraphicFramePr>
        <p:xfrm>
          <a:off x="5311775" y="3461702"/>
          <a:ext cx="811213" cy="501650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734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21643"/>
              </p:ext>
            </p:extLst>
          </p:nvPr>
        </p:nvGraphicFramePr>
        <p:xfrm>
          <a:off x="989013" y="3280727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12878"/>
              </p:ext>
            </p:extLst>
          </p:nvPr>
        </p:nvGraphicFramePr>
        <p:xfrm>
          <a:off x="6532563" y="376173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380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 dirty="0"/>
              <a:t>Empty vs. Removed</a:t>
            </a:r>
            <a:endParaRPr lang="en-US" altLang="en-US" sz="2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704850"/>
            <a:ext cx="8802687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When we remove a key and its values, we: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leave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 in the table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set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object's </a:t>
            </a: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values</a:t>
            </a:r>
            <a:r>
              <a:rPr lang="en-US" altLang="en-US" dirty="0"/>
              <a:t> fields to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example: after </a:t>
            </a:r>
            <a:r>
              <a:rPr lang="en-US" altLang="en-US" sz="2000" dirty="0">
                <a:latin typeface="Lucida Console" panose="020B0609040504020204" pitchFamily="49" charset="0"/>
              </a:rPr>
              <a:t>remove("ape")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</p:txBody>
      </p:sp>
      <p:graphicFrame>
        <p:nvGraphicFramePr>
          <p:cNvPr id="2245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999"/>
              </p:ext>
            </p:extLst>
          </p:nvPr>
        </p:nvGraphicFramePr>
        <p:xfrm>
          <a:off x="2686050" y="3109277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394" name="Line 33"/>
          <p:cNvSpPr>
            <a:spLocks noChangeShapeType="1"/>
          </p:cNvSpPr>
          <p:nvPr/>
        </p:nvSpPr>
        <p:spPr bwMode="auto">
          <a:xfrm>
            <a:off x="5740400" y="2944177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6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5903"/>
              </p:ext>
            </p:extLst>
          </p:nvPr>
        </p:nvGraphicFramePr>
        <p:xfrm>
          <a:off x="5316538" y="2566352"/>
          <a:ext cx="811212" cy="5016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67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4738"/>
              </p:ext>
            </p:extLst>
          </p:nvPr>
        </p:nvGraphicFramePr>
        <p:xfrm>
          <a:off x="6532563" y="287908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Line 52"/>
          <p:cNvSpPr>
            <a:spLocks noChangeShapeType="1"/>
          </p:cNvSpPr>
          <p:nvPr/>
        </p:nvSpPr>
        <p:spPr bwMode="auto">
          <a:xfrm flipV="1">
            <a:off x="4243388" y="2934652"/>
            <a:ext cx="10779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14" name="Line 53"/>
          <p:cNvSpPr>
            <a:spLocks noChangeShapeType="1"/>
          </p:cNvSpPr>
          <p:nvPr/>
        </p:nvSpPr>
        <p:spPr bwMode="auto">
          <a:xfrm>
            <a:off x="2640013" y="3406139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8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5862"/>
              </p:ext>
            </p:extLst>
          </p:nvPr>
        </p:nvGraphicFramePr>
        <p:xfrm>
          <a:off x="6529388" y="2552064"/>
          <a:ext cx="811212" cy="2444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1" name="Line 60"/>
          <p:cNvSpPr>
            <a:spLocks noChangeShapeType="1"/>
          </p:cNvSpPr>
          <p:nvPr/>
        </p:nvSpPr>
        <p:spPr bwMode="auto">
          <a:xfrm>
            <a:off x="5735638" y="2682239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9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8623"/>
              </p:ext>
            </p:extLst>
          </p:nvPr>
        </p:nvGraphicFramePr>
        <p:xfrm>
          <a:off x="6524625" y="3447414"/>
          <a:ext cx="811213" cy="244475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30" name="Line 69"/>
          <p:cNvSpPr>
            <a:spLocks noChangeShapeType="1"/>
          </p:cNvSpPr>
          <p:nvPr/>
        </p:nvSpPr>
        <p:spPr bwMode="auto">
          <a:xfrm>
            <a:off x="4246563" y="3568064"/>
            <a:ext cx="10636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7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07883"/>
              </p:ext>
            </p:extLst>
          </p:nvPr>
        </p:nvGraphicFramePr>
        <p:xfrm>
          <a:off x="5311775" y="3461702"/>
          <a:ext cx="811213" cy="501650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734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21643"/>
              </p:ext>
            </p:extLst>
          </p:nvPr>
        </p:nvGraphicFramePr>
        <p:xfrm>
          <a:off x="989013" y="3280727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12878"/>
              </p:ext>
            </p:extLst>
          </p:nvPr>
        </p:nvGraphicFramePr>
        <p:xfrm>
          <a:off x="6532563" y="376173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98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Dealing with Collisions II: </a:t>
            </a:r>
            <a:br>
              <a:rPr lang="en-US" altLang="en-US" dirty="0"/>
            </a:br>
            <a:r>
              <a:rPr lang="en-US" altLang="en-US" dirty="0"/>
              <a:t>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</a:t>
            </a:r>
            <a:r>
              <a:rPr lang="en-US" altLang="en-US">
                <a:solidFill>
                  <a:schemeClr val="tx1"/>
                </a:solidFill>
              </a:rPr>
              <a:t>le: "wasp" has a hash code of 22,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but it ends up in position 23 because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consider three ways of finding an</a:t>
            </a:r>
            <a:br>
              <a:rPr lang="en-US" altLang="en-US"/>
            </a:br>
            <a:r>
              <a:rPr lang="en-US" altLang="en-US"/>
              <a:t>open position – a process known as </a:t>
            </a:r>
            <a:r>
              <a:rPr lang="en-US" altLang="en-US" i="1"/>
              <a:t>probing</a:t>
            </a:r>
            <a:r>
              <a:rPr lang="en-US" altLang="en-US"/>
              <a:t>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We also perform probing when searching.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example: search for "wasp"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look in position 22</a:t>
            </a:r>
          </a:p>
          <a:p>
            <a:pPr marL="914400" lvl="2" indent="0"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505700" y="5324701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624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 dirty="0"/>
              <a:t>Empty vs. Removed</a:t>
            </a:r>
            <a:endParaRPr lang="en-US" altLang="en-US" sz="2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704850"/>
            <a:ext cx="8802687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When we remove a key and its values, we: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leave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 in the table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set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object's </a:t>
            </a: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values</a:t>
            </a:r>
            <a:r>
              <a:rPr lang="en-US" altLang="en-US" dirty="0"/>
              <a:t> fields to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example: after </a:t>
            </a:r>
            <a:r>
              <a:rPr lang="en-US" altLang="en-US" sz="2000" dirty="0">
                <a:latin typeface="Lucida Console" panose="020B0609040504020204" pitchFamily="49" charset="0"/>
              </a:rPr>
              <a:t>remove("ape")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Note the difference: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a truly empty position has a value of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in the table</a:t>
            </a:r>
            <a:br>
              <a:rPr lang="en-US" altLang="en-US" dirty="0"/>
            </a:br>
            <a:r>
              <a:rPr lang="en-US" altLang="en-US" dirty="0"/>
              <a:t>(example: positions 2, 3 and 4 above)</a:t>
            </a:r>
          </a:p>
        </p:txBody>
      </p:sp>
      <p:graphicFrame>
        <p:nvGraphicFramePr>
          <p:cNvPr id="2245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93567"/>
              </p:ext>
            </p:extLst>
          </p:nvPr>
        </p:nvGraphicFramePr>
        <p:xfrm>
          <a:off x="2686050" y="3109277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394" name="Line 33"/>
          <p:cNvSpPr>
            <a:spLocks noChangeShapeType="1"/>
          </p:cNvSpPr>
          <p:nvPr/>
        </p:nvSpPr>
        <p:spPr bwMode="auto">
          <a:xfrm>
            <a:off x="5740400" y="2944177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6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5903"/>
              </p:ext>
            </p:extLst>
          </p:nvPr>
        </p:nvGraphicFramePr>
        <p:xfrm>
          <a:off x="5316538" y="2566352"/>
          <a:ext cx="811212" cy="5016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67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4738"/>
              </p:ext>
            </p:extLst>
          </p:nvPr>
        </p:nvGraphicFramePr>
        <p:xfrm>
          <a:off x="6532563" y="287908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Line 52"/>
          <p:cNvSpPr>
            <a:spLocks noChangeShapeType="1"/>
          </p:cNvSpPr>
          <p:nvPr/>
        </p:nvSpPr>
        <p:spPr bwMode="auto">
          <a:xfrm flipV="1">
            <a:off x="4243388" y="2934652"/>
            <a:ext cx="10779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14" name="Line 53"/>
          <p:cNvSpPr>
            <a:spLocks noChangeShapeType="1"/>
          </p:cNvSpPr>
          <p:nvPr/>
        </p:nvSpPr>
        <p:spPr bwMode="auto">
          <a:xfrm>
            <a:off x="2640013" y="3406139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8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5862"/>
              </p:ext>
            </p:extLst>
          </p:nvPr>
        </p:nvGraphicFramePr>
        <p:xfrm>
          <a:off x="6529388" y="2552064"/>
          <a:ext cx="811212" cy="2444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1" name="Line 60"/>
          <p:cNvSpPr>
            <a:spLocks noChangeShapeType="1"/>
          </p:cNvSpPr>
          <p:nvPr/>
        </p:nvSpPr>
        <p:spPr bwMode="auto">
          <a:xfrm>
            <a:off x="5735638" y="2682239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9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8623"/>
              </p:ext>
            </p:extLst>
          </p:nvPr>
        </p:nvGraphicFramePr>
        <p:xfrm>
          <a:off x="6524625" y="3447414"/>
          <a:ext cx="811213" cy="244475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30" name="Line 69"/>
          <p:cNvSpPr>
            <a:spLocks noChangeShapeType="1"/>
          </p:cNvSpPr>
          <p:nvPr/>
        </p:nvSpPr>
        <p:spPr bwMode="auto">
          <a:xfrm>
            <a:off x="4246563" y="3568064"/>
            <a:ext cx="10636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7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07883"/>
              </p:ext>
            </p:extLst>
          </p:nvPr>
        </p:nvGraphicFramePr>
        <p:xfrm>
          <a:off x="5311775" y="3461702"/>
          <a:ext cx="811213" cy="501650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734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21643"/>
              </p:ext>
            </p:extLst>
          </p:nvPr>
        </p:nvGraphicFramePr>
        <p:xfrm>
          <a:off x="989013" y="3280727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12878"/>
              </p:ext>
            </p:extLst>
          </p:nvPr>
        </p:nvGraphicFramePr>
        <p:xfrm>
          <a:off x="6532563" y="376173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788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 dirty="0"/>
              <a:t>Empty vs. Removed</a:t>
            </a:r>
            <a:endParaRPr lang="en-US" altLang="en-US" sz="2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704850"/>
            <a:ext cx="8802687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When we remove a key and its values, we: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leave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 in the table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set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object's </a:t>
            </a: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values</a:t>
            </a:r>
            <a:r>
              <a:rPr lang="en-US" altLang="en-US" dirty="0"/>
              <a:t> fields to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example: after </a:t>
            </a:r>
            <a:r>
              <a:rPr lang="en-US" altLang="en-US" sz="2000" dirty="0">
                <a:latin typeface="Lucida Console" panose="020B0609040504020204" pitchFamily="49" charset="0"/>
              </a:rPr>
              <a:t>remove("ape")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Note the difference: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a truly empty position has a value of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in the table</a:t>
            </a:r>
            <a:br>
              <a:rPr lang="en-US" altLang="en-US" dirty="0"/>
            </a:br>
            <a:r>
              <a:rPr lang="en-US" altLang="en-US" dirty="0"/>
              <a:t>(example: positions 2, 3 and 4 above)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a removed position refers to an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 whose</a:t>
            </a:r>
            <a:br>
              <a:rPr lang="en-US" altLang="en-US" dirty="0"/>
            </a:b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values</a:t>
            </a:r>
            <a:r>
              <a:rPr lang="en-US" altLang="en-US" dirty="0"/>
              <a:t> fields are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(example: position 1 above)</a:t>
            </a:r>
          </a:p>
        </p:txBody>
      </p:sp>
      <p:graphicFrame>
        <p:nvGraphicFramePr>
          <p:cNvPr id="2245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42628"/>
              </p:ext>
            </p:extLst>
          </p:nvPr>
        </p:nvGraphicFramePr>
        <p:xfrm>
          <a:off x="2686050" y="3109277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394" name="Line 33"/>
          <p:cNvSpPr>
            <a:spLocks noChangeShapeType="1"/>
          </p:cNvSpPr>
          <p:nvPr/>
        </p:nvSpPr>
        <p:spPr bwMode="auto">
          <a:xfrm>
            <a:off x="5740400" y="2944177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6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5903"/>
              </p:ext>
            </p:extLst>
          </p:nvPr>
        </p:nvGraphicFramePr>
        <p:xfrm>
          <a:off x="5316538" y="2566352"/>
          <a:ext cx="811212" cy="5016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67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4738"/>
              </p:ext>
            </p:extLst>
          </p:nvPr>
        </p:nvGraphicFramePr>
        <p:xfrm>
          <a:off x="6532563" y="287908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Line 52"/>
          <p:cNvSpPr>
            <a:spLocks noChangeShapeType="1"/>
          </p:cNvSpPr>
          <p:nvPr/>
        </p:nvSpPr>
        <p:spPr bwMode="auto">
          <a:xfrm flipV="1">
            <a:off x="4243388" y="2934652"/>
            <a:ext cx="10779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14" name="Line 53"/>
          <p:cNvSpPr>
            <a:spLocks noChangeShapeType="1"/>
          </p:cNvSpPr>
          <p:nvPr/>
        </p:nvSpPr>
        <p:spPr bwMode="auto">
          <a:xfrm>
            <a:off x="2640013" y="3406139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8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5862"/>
              </p:ext>
            </p:extLst>
          </p:nvPr>
        </p:nvGraphicFramePr>
        <p:xfrm>
          <a:off x="6529388" y="2552064"/>
          <a:ext cx="811212" cy="2444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1" name="Line 60"/>
          <p:cNvSpPr>
            <a:spLocks noChangeShapeType="1"/>
          </p:cNvSpPr>
          <p:nvPr/>
        </p:nvSpPr>
        <p:spPr bwMode="auto">
          <a:xfrm>
            <a:off x="5735638" y="2682239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9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8623"/>
              </p:ext>
            </p:extLst>
          </p:nvPr>
        </p:nvGraphicFramePr>
        <p:xfrm>
          <a:off x="6524625" y="3447414"/>
          <a:ext cx="811213" cy="244475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30" name="Line 69"/>
          <p:cNvSpPr>
            <a:spLocks noChangeShapeType="1"/>
          </p:cNvSpPr>
          <p:nvPr/>
        </p:nvSpPr>
        <p:spPr bwMode="auto">
          <a:xfrm>
            <a:off x="4246563" y="3568064"/>
            <a:ext cx="10636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7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07883"/>
              </p:ext>
            </p:extLst>
          </p:nvPr>
        </p:nvGraphicFramePr>
        <p:xfrm>
          <a:off x="5311775" y="3461702"/>
          <a:ext cx="811213" cy="501650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734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21643"/>
              </p:ext>
            </p:extLst>
          </p:nvPr>
        </p:nvGraphicFramePr>
        <p:xfrm>
          <a:off x="989013" y="3280727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12878"/>
              </p:ext>
            </p:extLst>
          </p:nvPr>
        </p:nvGraphicFramePr>
        <p:xfrm>
          <a:off x="6532563" y="376173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660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Probing Using Double Hashing</a:t>
            </a:r>
            <a:endParaRPr lang="en-US" altLang="en-US" sz="16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probe(Object key)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i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keep probing until we get an empty position or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 marL="457200" lvl="1" indent="0">
              <a:spcBef>
                <a:spcPts val="24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832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Probing Using Double Hashing</a:t>
            </a:r>
            <a:endParaRPr lang="en-US" altLang="en-US" sz="16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h1(key);   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h2 = h2(key);  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i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keep probing until we get an empty position or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 marL="457200" lvl="1" indent="0">
              <a:spcBef>
                <a:spcPts val="24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27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Probing Using Double Hashing</a:t>
            </a:r>
            <a:endParaRPr lang="en-US" altLang="en-US" sz="16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i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keep probing until we get an empty position or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 marL="457200" lvl="1" indent="0">
              <a:spcBef>
                <a:spcPts val="24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366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Probing Using Double Hashing</a:t>
            </a:r>
            <a:endParaRPr lang="en-US" altLang="en-US" sz="16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i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keep probing until we get an empty position or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 marL="457200" lvl="1" indent="0">
              <a:spcBef>
                <a:spcPts val="24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474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Probing Using Double Hashing</a:t>
            </a:r>
            <a:endParaRPr lang="en-US" altLang="en-US" sz="16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i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keep probing until we get an empty position or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8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1800" b="1" dirty="0" err="1">
                <a:solidFill>
                  <a:srgbClr val="CC0099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] != null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&amp;&amp; !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].key)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It is essential that we:</a:t>
            </a:r>
          </a:p>
          <a:p>
            <a:pPr lvl="1">
              <a:spcBef>
                <a:spcPts val="5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check for </a:t>
            </a:r>
            <a:r>
              <a:rPr lang="en-US" altLang="en-US" sz="2000" dirty="0"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 != null</a:t>
            </a:r>
            <a:r>
              <a:rPr lang="en-US" altLang="en-US" dirty="0"/>
              <a:t> first. why?</a:t>
            </a:r>
            <a:br>
              <a:rPr lang="en-US" altLang="en-US" dirty="0"/>
            </a:b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from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endParaRPr lang="en-US" alt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457200" lvl="1" indent="0">
              <a:spcBef>
                <a:spcPts val="5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br>
              <a:rPr lang="en-US" altLang="en-US" dirty="0"/>
            </a:br>
            <a:endParaRPr lang="en-US" altLang="en-US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24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113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Probing Using Double Hashing</a:t>
            </a:r>
            <a:endParaRPr lang="en-US" altLang="en-US" sz="16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i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keep probing until we get an empty position or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8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1800" b="1" dirty="0" err="1">
                <a:solidFill>
                  <a:srgbClr val="CC0099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] != null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&amp;&amp; !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].key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It is essential that we:</a:t>
            </a:r>
          </a:p>
          <a:p>
            <a:pPr lvl="1">
              <a:spcBef>
                <a:spcPts val="5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check for </a:t>
            </a:r>
            <a:r>
              <a:rPr lang="en-US" altLang="en-US" sz="2000" dirty="0"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 != null</a:t>
            </a:r>
            <a:r>
              <a:rPr lang="en-US" altLang="en-US" dirty="0"/>
              <a:t> first. why?</a:t>
            </a:r>
            <a:br>
              <a:rPr lang="en-US" altLang="en-US" dirty="0"/>
            </a:br>
            <a:r>
              <a:rPr lang="en-US" altLang="en-US" dirty="0">
                <a:solidFill>
                  <a:srgbClr val="0000FF"/>
                </a:solidFill>
              </a:rPr>
              <a:t>if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dirty="0">
                <a:solidFill>
                  <a:srgbClr val="0000FF"/>
                </a:solidFill>
              </a:rPr>
              <a:t> is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null</a:t>
            </a:r>
            <a:r>
              <a:rPr lang="en-US" altLang="en-US" dirty="0">
                <a:solidFill>
                  <a:srgbClr val="0000FF"/>
                </a:solidFill>
              </a:rPr>
              <a:t>, the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&amp;&amp;</a:t>
            </a:r>
            <a:r>
              <a:rPr lang="en-US" altLang="en-US" dirty="0">
                <a:solidFill>
                  <a:srgbClr val="0000FF"/>
                </a:solidFill>
              </a:rPr>
              <a:t> operator short-circuits, 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which prevents a null pointer exception on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].key</a:t>
            </a:r>
          </a:p>
          <a:p>
            <a:pPr marL="457200" lvl="1" indent="0">
              <a:spcBef>
                <a:spcPts val="5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br>
              <a:rPr lang="en-US" altLang="en-US" dirty="0"/>
            </a:br>
            <a:endParaRPr lang="en-US" altLang="en-US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24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973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Probing Using Double Hashing</a:t>
            </a:r>
            <a:endParaRPr lang="en-US" altLang="en-US" sz="16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i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keep probing until we get an empty position or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b="1" dirty="0" err="1">
                <a:solidFill>
                  <a:srgbClr val="CC0099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b="1" dirty="0" err="1">
                <a:solidFill>
                  <a:srgbClr val="CC0099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].key)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It is essential that we:</a:t>
            </a:r>
          </a:p>
          <a:p>
            <a:pPr lvl="1">
              <a:spcBef>
                <a:spcPts val="5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check for </a:t>
            </a:r>
            <a:r>
              <a:rPr lang="en-US" altLang="en-US" sz="2000" dirty="0"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 != null</a:t>
            </a:r>
            <a:r>
              <a:rPr lang="en-US" altLang="en-US" dirty="0"/>
              <a:t> first. why?</a:t>
            </a:r>
            <a:br>
              <a:rPr lang="en-US" altLang="en-US" dirty="0"/>
            </a:br>
            <a:r>
              <a:rPr lang="en-US" altLang="en-US" dirty="0">
                <a:solidFill>
                  <a:srgbClr val="0000FF"/>
                </a:solidFill>
              </a:rPr>
              <a:t>if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dirty="0">
                <a:solidFill>
                  <a:srgbClr val="0000FF"/>
                </a:solidFill>
              </a:rPr>
              <a:t> is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null</a:t>
            </a:r>
            <a:r>
              <a:rPr lang="en-US" altLang="en-US" dirty="0">
                <a:solidFill>
                  <a:srgbClr val="0000FF"/>
                </a:solidFill>
              </a:rPr>
              <a:t>, the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&amp;&amp;</a:t>
            </a:r>
            <a:r>
              <a:rPr lang="en-US" altLang="en-US" dirty="0">
                <a:solidFill>
                  <a:srgbClr val="0000FF"/>
                </a:solidFill>
              </a:rPr>
              <a:t> operator short-circuits, 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which prevents a null pointer exception on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].key</a:t>
            </a:r>
          </a:p>
          <a:p>
            <a:pPr lvl="1"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call the </a:t>
            </a:r>
            <a:r>
              <a:rPr lang="en-US" altLang="en-US" sz="2000" dirty="0">
                <a:latin typeface="Lucida Console" panose="020B0609040504020204" pitchFamily="49" charset="0"/>
              </a:rPr>
              <a:t>equals</a:t>
            </a:r>
            <a:r>
              <a:rPr lang="en-US" altLang="en-US" dirty="0"/>
              <a:t> method on </a:t>
            </a: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, not </a:t>
            </a:r>
            <a:r>
              <a:rPr lang="en-US" altLang="en-US" sz="2000" dirty="0"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].key</a:t>
            </a:r>
            <a:r>
              <a:rPr lang="en-US" altLang="en-US" dirty="0"/>
              <a:t>. why?</a:t>
            </a:r>
            <a:br>
              <a:rPr lang="en-US" altLang="en-US" dirty="0"/>
            </a:br>
            <a:endParaRPr lang="en-US" altLang="en-US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24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100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Probing Using Double Hashing</a:t>
            </a:r>
            <a:endParaRPr lang="en-US" altLang="en-US" sz="16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i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i="1" dirty="0">
                <a:solidFill>
                  <a:schemeClr val="tx1"/>
                </a:solidFill>
                <a:latin typeface="Lucida Console" panose="020B0609040504020204" pitchFamily="49" charset="0"/>
              </a:rPr>
              <a:t>// keep probing until we get an empty position or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b="1" dirty="0" err="1">
                <a:solidFill>
                  <a:srgbClr val="CC0099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b="1" dirty="0" err="1">
                <a:solidFill>
                  <a:srgbClr val="CC0099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].key)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It is essential that we:</a:t>
            </a:r>
          </a:p>
          <a:p>
            <a:pPr lvl="1">
              <a:spcBef>
                <a:spcPts val="5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check for </a:t>
            </a:r>
            <a:r>
              <a:rPr lang="en-US" altLang="en-US" sz="2000" dirty="0"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 != null</a:t>
            </a:r>
            <a:r>
              <a:rPr lang="en-US" altLang="en-US" dirty="0"/>
              <a:t> first. why?</a:t>
            </a:r>
            <a:br>
              <a:rPr lang="en-US" altLang="en-US" dirty="0"/>
            </a:br>
            <a:r>
              <a:rPr lang="en-US" altLang="en-US" dirty="0">
                <a:solidFill>
                  <a:srgbClr val="0000FF"/>
                </a:solidFill>
              </a:rPr>
              <a:t>if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dirty="0">
                <a:solidFill>
                  <a:srgbClr val="0000FF"/>
                </a:solidFill>
              </a:rPr>
              <a:t> is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null</a:t>
            </a:r>
            <a:r>
              <a:rPr lang="en-US" altLang="en-US" dirty="0">
                <a:solidFill>
                  <a:srgbClr val="0000FF"/>
                </a:solidFill>
              </a:rPr>
              <a:t>, the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&amp;&amp;</a:t>
            </a:r>
            <a:r>
              <a:rPr lang="en-US" altLang="en-US" dirty="0">
                <a:solidFill>
                  <a:srgbClr val="0000FF"/>
                </a:solidFill>
              </a:rPr>
              <a:t> operator short-circuits, 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which prevents a null pointer exception on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].key</a:t>
            </a:r>
          </a:p>
          <a:p>
            <a:pPr lvl="1"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call the </a:t>
            </a:r>
            <a:r>
              <a:rPr lang="en-US" altLang="en-US" sz="2000" dirty="0">
                <a:latin typeface="Lucida Console" panose="020B0609040504020204" pitchFamily="49" charset="0"/>
              </a:rPr>
              <a:t>equals</a:t>
            </a:r>
            <a:r>
              <a:rPr lang="en-US" altLang="en-US" dirty="0"/>
              <a:t> method on </a:t>
            </a: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, not </a:t>
            </a:r>
            <a:r>
              <a:rPr lang="en-US" altLang="en-US" sz="2000" dirty="0"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].key</a:t>
            </a:r>
            <a:r>
              <a:rPr lang="en-US" altLang="en-US" dirty="0"/>
              <a:t>. why?</a:t>
            </a:r>
            <a:br>
              <a:rPr lang="en-US" altLang="en-US" dirty="0"/>
            </a:br>
            <a:r>
              <a:rPr lang="en-US" altLang="en-US" dirty="0">
                <a:solidFill>
                  <a:srgbClr val="0000FF"/>
                </a:solidFill>
              </a:rPr>
              <a:t>because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table[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].key</a:t>
            </a:r>
            <a:r>
              <a:rPr lang="en-US" altLang="en-US" dirty="0">
                <a:solidFill>
                  <a:srgbClr val="0000FF"/>
                </a:solidFill>
              </a:rPr>
              <a:t> may be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null</a:t>
            </a:r>
            <a:r>
              <a:rPr lang="en-US" altLang="en-US" dirty="0">
                <a:solidFill>
                  <a:srgbClr val="0000FF"/>
                </a:solidFill>
              </a:rPr>
              <a:t> (for removed cells)</a:t>
            </a:r>
          </a:p>
          <a:p>
            <a:pPr marL="457200" lvl="1" indent="0">
              <a:spcBef>
                <a:spcPts val="24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9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Dealing with Collisions II: </a:t>
            </a:r>
            <a:br>
              <a:rPr lang="en-US" altLang="en-US" dirty="0"/>
            </a:br>
            <a:r>
              <a:rPr lang="en-US" altLang="en-US" dirty="0"/>
              <a:t>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</a:t>
            </a:r>
            <a:r>
              <a:rPr lang="en-US" altLang="en-US">
                <a:solidFill>
                  <a:schemeClr val="tx1"/>
                </a:solidFill>
              </a:rPr>
              <a:t>le: "wasp" has a hash code of 22,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but it ends up in position 23 because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consider three ways of finding an</a:t>
            </a:r>
            <a:br>
              <a:rPr lang="en-US" altLang="en-US"/>
            </a:br>
            <a:r>
              <a:rPr lang="en-US" altLang="en-US"/>
              <a:t>open position – a process known as </a:t>
            </a:r>
            <a:r>
              <a:rPr lang="en-US" altLang="en-US" i="1"/>
              <a:t>probing</a:t>
            </a:r>
            <a:r>
              <a:rPr lang="en-US" altLang="en-US"/>
              <a:t>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We also perform probing when searching.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example: search for "wasp"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look in position 22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then look in position 23</a:t>
            </a:r>
            <a:endParaRPr lang="en-US" altLang="en-US" dirty="0"/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505700" y="5654312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065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 dirty="0">
                <a:solidFill>
                  <a:schemeClr val="accent2"/>
                </a:solidFill>
              </a:rPr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064282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 dirty="0">
                <a:solidFill>
                  <a:schemeClr val="accent2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if the key isn't in the </a:t>
            </a:r>
            <a:r>
              <a:rPr lang="en-US" altLang="en-US">
                <a:solidFill>
                  <a:srgbClr val="0000FF"/>
                </a:solidFill>
              </a:rPr>
              <a:t>table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and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there are no </a:t>
            </a:r>
            <a:r>
              <a:rPr lang="en-US" altLang="en-US">
                <a:solidFill>
                  <a:srgbClr val="0000FF"/>
                </a:solidFill>
              </a:rPr>
              <a:t>empty positions we can reach during probing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152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if the key isn't in the table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and</a:t>
            </a:r>
            <a:r>
              <a:rPr lang="en-US" altLang="en-US">
                <a:solidFill>
                  <a:srgbClr val="0000FF"/>
                </a:solidFill>
              </a:rPr>
              <a:t> there are no empty positions we can reach during probing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We can stop probing after checking n positions (n = table size), because the probe sequence will just repeat after that point.</a:t>
            </a:r>
          </a:p>
        </p:txBody>
      </p:sp>
    </p:spTree>
    <p:extLst>
      <p:ext uri="{BB962C8B-B14F-4D97-AF65-F5344CB8AC3E}">
        <p14:creationId xmlns:p14="http://schemas.microsoft.com/office/powerpoint/2010/main" val="38629276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if the key isn't in the table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and</a:t>
            </a:r>
            <a:r>
              <a:rPr lang="en-US" altLang="en-US">
                <a:solidFill>
                  <a:srgbClr val="0000FF"/>
                </a:solidFill>
              </a:rPr>
              <a:t> there are no empty positions we can reach during probing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We can stop probing after checking n positions (n = table size), because the probe sequence will just repeat after that point.</a:t>
            </a:r>
          </a:p>
          <a:p>
            <a:pPr lvl="1"/>
            <a:r>
              <a:rPr lang="en-US" altLang="en-US" dirty="0"/>
              <a:t>for quadratic probing: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000" dirty="0"/>
              <a:t>(h1 + </a:t>
            </a:r>
            <a:r>
              <a:rPr lang="en-US" altLang="en-US" sz="2000" dirty="0">
                <a:solidFill>
                  <a:srgbClr val="FF0000"/>
                </a:solidFill>
              </a:rPr>
              <a:t>n</a:t>
            </a:r>
            <a:r>
              <a:rPr lang="en-US" altLang="en-US" sz="2000" baseline="30000" dirty="0">
                <a:solidFill>
                  <a:srgbClr val="FF0000"/>
                </a:solidFill>
              </a:rPr>
              <a:t>2</a:t>
            </a:r>
            <a:r>
              <a:rPr lang="en-US" altLang="en-US" sz="2000" dirty="0"/>
              <a:t>) % n  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043968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if the key isn't in the table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and</a:t>
            </a:r>
            <a:r>
              <a:rPr lang="en-US" altLang="en-US">
                <a:solidFill>
                  <a:srgbClr val="0000FF"/>
                </a:solidFill>
              </a:rPr>
              <a:t> there are no empty positions we can reach during probing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We can stop probing after checking n positions (n = table size), because the probe sequence will just repeat after that point.</a:t>
            </a:r>
          </a:p>
          <a:p>
            <a:pPr lvl="1"/>
            <a:r>
              <a:rPr lang="en-US" altLang="en-US" dirty="0"/>
              <a:t>for quadratic probing: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000" dirty="0"/>
              <a:t>(h1 + </a:t>
            </a:r>
            <a:r>
              <a:rPr lang="en-US" altLang="en-US" sz="2000" dirty="0">
                <a:solidFill>
                  <a:srgbClr val="FF0000"/>
                </a:solidFill>
              </a:rPr>
              <a:t>n</a:t>
            </a:r>
            <a:r>
              <a:rPr lang="en-US" altLang="en-US" sz="2000" baseline="30000" dirty="0">
                <a:solidFill>
                  <a:srgbClr val="FF0000"/>
                </a:solidFill>
              </a:rPr>
              <a:t>2</a:t>
            </a:r>
            <a:r>
              <a:rPr lang="en-US" altLang="en-US" sz="2000" dirty="0"/>
              <a:t>) % n  =  h1 % n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68478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if the key isn't in the table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and</a:t>
            </a:r>
            <a:r>
              <a:rPr lang="en-US" altLang="en-US">
                <a:solidFill>
                  <a:srgbClr val="0000FF"/>
                </a:solidFill>
              </a:rPr>
              <a:t> there are no empty positions we can reach during probing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We can stop probing after checking n positions (n = table size), because the probe sequence will just repeat after that point.</a:t>
            </a:r>
          </a:p>
          <a:p>
            <a:pPr lvl="1"/>
            <a:r>
              <a:rPr lang="en-US" altLang="en-US" dirty="0"/>
              <a:t>for quadratic probing: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000" dirty="0"/>
              <a:t>(h1 +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% n  =  h1 % n</a:t>
            </a:r>
            <a:br>
              <a:rPr lang="en-US" altLang="en-US" sz="2000" dirty="0"/>
            </a:br>
            <a:r>
              <a:rPr lang="en-US" altLang="en-US" sz="2000" dirty="0"/>
              <a:t>	(h1 + (n+1)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% n</a:t>
            </a:r>
          </a:p>
        </p:txBody>
      </p:sp>
    </p:spTree>
    <p:extLst>
      <p:ext uri="{BB962C8B-B14F-4D97-AF65-F5344CB8AC3E}">
        <p14:creationId xmlns:p14="http://schemas.microsoft.com/office/powerpoint/2010/main" val="31446810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if the key isn't in the table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and</a:t>
            </a:r>
            <a:r>
              <a:rPr lang="en-US" altLang="en-US">
                <a:solidFill>
                  <a:srgbClr val="0000FF"/>
                </a:solidFill>
              </a:rPr>
              <a:t> there are no empty positions we can reach during probing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We can stop probing after checking n positions (n = table size), because the probe sequence will just repeat after that point.</a:t>
            </a:r>
          </a:p>
          <a:p>
            <a:pPr lvl="1"/>
            <a:r>
              <a:rPr lang="en-US" altLang="en-US" dirty="0"/>
              <a:t>for quadratic probing: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000" dirty="0"/>
              <a:t>(h1 +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% n  =  h1 % n</a:t>
            </a:r>
            <a:br>
              <a:rPr lang="en-US" altLang="en-US" sz="2000" dirty="0"/>
            </a:br>
            <a:r>
              <a:rPr lang="en-US" altLang="en-US" sz="2000" dirty="0"/>
              <a:t>	(h1 + </a:t>
            </a:r>
            <a:r>
              <a:rPr lang="en-US" altLang="en-US" sz="2000" dirty="0">
                <a:solidFill>
                  <a:srgbClr val="0000FF"/>
                </a:solidFill>
              </a:rPr>
              <a:t>(n+1)</a:t>
            </a:r>
            <a:r>
              <a:rPr lang="en-US" altLang="en-US" sz="2000" baseline="30000" dirty="0">
                <a:solidFill>
                  <a:srgbClr val="0000FF"/>
                </a:solidFill>
              </a:rPr>
              <a:t>2</a:t>
            </a:r>
            <a:r>
              <a:rPr lang="en-US" altLang="en-US" sz="2000" dirty="0"/>
              <a:t>) % n  =  (h1 + </a:t>
            </a:r>
            <a:r>
              <a:rPr lang="en-US" altLang="en-US" sz="2000" dirty="0">
                <a:solidFill>
                  <a:srgbClr val="0000FF"/>
                </a:solidFill>
              </a:rPr>
              <a:t>n</a:t>
            </a:r>
            <a:r>
              <a:rPr lang="en-US" altLang="en-US" sz="2000" baseline="30000" dirty="0">
                <a:solidFill>
                  <a:srgbClr val="0000FF"/>
                </a:solidFill>
              </a:rPr>
              <a:t>2</a:t>
            </a:r>
            <a:r>
              <a:rPr lang="en-US" altLang="en-US" sz="2000" dirty="0">
                <a:solidFill>
                  <a:srgbClr val="0000FF"/>
                </a:solidFill>
              </a:rPr>
              <a:t> + 2n + 1</a:t>
            </a:r>
            <a:r>
              <a:rPr lang="en-US" altLang="en-US" sz="2000" dirty="0"/>
              <a:t>) % n</a:t>
            </a:r>
          </a:p>
        </p:txBody>
      </p:sp>
    </p:spTree>
    <p:extLst>
      <p:ext uri="{BB962C8B-B14F-4D97-AF65-F5344CB8AC3E}">
        <p14:creationId xmlns:p14="http://schemas.microsoft.com/office/powerpoint/2010/main" val="28236255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if the key isn't in the table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and</a:t>
            </a:r>
            <a:r>
              <a:rPr lang="en-US" altLang="en-US">
                <a:solidFill>
                  <a:srgbClr val="0000FF"/>
                </a:solidFill>
              </a:rPr>
              <a:t> there are no empty positions we can reach during probing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We can stop probing after checking n positions (n = table size), because the probe sequence will just repeat after that point.</a:t>
            </a:r>
          </a:p>
          <a:p>
            <a:pPr lvl="1"/>
            <a:r>
              <a:rPr lang="en-US" altLang="en-US" dirty="0"/>
              <a:t>for quadratic probing: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000" dirty="0"/>
              <a:t>(h1 +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% n  =  h1 % n</a:t>
            </a:r>
            <a:br>
              <a:rPr lang="en-US" altLang="en-US" sz="2000" dirty="0"/>
            </a:br>
            <a:r>
              <a:rPr lang="en-US" altLang="en-US" sz="2000" dirty="0"/>
              <a:t>	(h1 + </a:t>
            </a:r>
            <a:r>
              <a:rPr lang="en-US" altLang="en-US" sz="2000" dirty="0">
                <a:solidFill>
                  <a:srgbClr val="0000FF"/>
                </a:solidFill>
              </a:rPr>
              <a:t>(n+1)</a:t>
            </a:r>
            <a:r>
              <a:rPr lang="en-US" altLang="en-US" sz="2000" baseline="30000" dirty="0">
                <a:solidFill>
                  <a:srgbClr val="0000FF"/>
                </a:solidFill>
              </a:rPr>
              <a:t>2</a:t>
            </a:r>
            <a:r>
              <a:rPr lang="en-US" altLang="en-US" sz="2000" dirty="0"/>
              <a:t>) % n  =  (h1 + </a:t>
            </a:r>
            <a:r>
              <a:rPr lang="en-US" altLang="en-US" sz="2000" dirty="0">
                <a:solidFill>
                  <a:srgbClr val="FF0000"/>
                </a:solidFill>
              </a:rPr>
              <a:t>n</a:t>
            </a:r>
            <a:r>
              <a:rPr lang="en-US" altLang="en-US" sz="2000" baseline="30000" dirty="0">
                <a:solidFill>
                  <a:srgbClr val="FF0000"/>
                </a:solidFill>
              </a:rPr>
              <a:t>2</a:t>
            </a:r>
            <a:r>
              <a:rPr lang="en-US" altLang="en-US" sz="2000" dirty="0">
                <a:solidFill>
                  <a:srgbClr val="FF0000"/>
                </a:solidFill>
              </a:rPr>
              <a:t> + 2n</a:t>
            </a:r>
            <a:r>
              <a:rPr lang="en-US" altLang="en-US" sz="2000" dirty="0">
                <a:solidFill>
                  <a:srgbClr val="0000FF"/>
                </a:solidFill>
              </a:rPr>
              <a:t> + 1</a:t>
            </a:r>
            <a:r>
              <a:rPr lang="en-US" altLang="en-US" sz="2000" dirty="0"/>
              <a:t>) % n</a:t>
            </a:r>
          </a:p>
        </p:txBody>
      </p:sp>
    </p:spTree>
    <p:extLst>
      <p:ext uri="{BB962C8B-B14F-4D97-AF65-F5344CB8AC3E}">
        <p14:creationId xmlns:p14="http://schemas.microsoft.com/office/powerpoint/2010/main" val="41262627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if the key isn't in the table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and</a:t>
            </a:r>
            <a:r>
              <a:rPr lang="en-US" altLang="en-US">
                <a:solidFill>
                  <a:srgbClr val="0000FF"/>
                </a:solidFill>
              </a:rPr>
              <a:t> there are no empty positions we can reach during probing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We can stop probing after checking n positions (n = table size), because the probe sequence will just repeat after that point.</a:t>
            </a:r>
          </a:p>
          <a:p>
            <a:pPr lvl="1"/>
            <a:r>
              <a:rPr lang="en-US" altLang="en-US" dirty="0"/>
              <a:t>for quadratic probing: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000" dirty="0"/>
              <a:t>(h1 +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% n  =  h1 % n</a:t>
            </a:r>
            <a:br>
              <a:rPr lang="en-US" altLang="en-US" sz="2000" dirty="0"/>
            </a:br>
            <a:r>
              <a:rPr lang="en-US" altLang="en-US" sz="2000" dirty="0"/>
              <a:t>	(h1 + </a:t>
            </a:r>
            <a:r>
              <a:rPr lang="en-US" altLang="en-US" sz="2000" dirty="0">
                <a:solidFill>
                  <a:srgbClr val="0000FF"/>
                </a:solidFill>
              </a:rPr>
              <a:t>(n+1)</a:t>
            </a:r>
            <a:r>
              <a:rPr lang="en-US" altLang="en-US" sz="2000" baseline="30000" dirty="0">
                <a:solidFill>
                  <a:srgbClr val="0000FF"/>
                </a:solidFill>
              </a:rPr>
              <a:t>2</a:t>
            </a:r>
            <a:r>
              <a:rPr lang="en-US" altLang="en-US" sz="2000" dirty="0"/>
              <a:t>) % n  =  (h1 + </a:t>
            </a:r>
            <a:r>
              <a:rPr lang="en-US" altLang="en-US" sz="2000" dirty="0">
                <a:solidFill>
                  <a:srgbClr val="FF0000"/>
                </a:solidFill>
              </a:rPr>
              <a:t>n</a:t>
            </a:r>
            <a:r>
              <a:rPr lang="en-US" altLang="en-US" sz="2000" baseline="30000" dirty="0">
                <a:solidFill>
                  <a:srgbClr val="FF0000"/>
                </a:solidFill>
              </a:rPr>
              <a:t>2</a:t>
            </a:r>
            <a:r>
              <a:rPr lang="en-US" altLang="en-US" sz="2000" dirty="0">
                <a:solidFill>
                  <a:srgbClr val="FF0000"/>
                </a:solidFill>
              </a:rPr>
              <a:t> + 2n</a:t>
            </a:r>
            <a:r>
              <a:rPr lang="en-US" altLang="en-US" sz="2000" dirty="0">
                <a:solidFill>
                  <a:srgbClr val="0000FF"/>
                </a:solidFill>
              </a:rPr>
              <a:t> + 1</a:t>
            </a:r>
            <a:r>
              <a:rPr lang="en-US" altLang="en-US" sz="2000" dirty="0"/>
              <a:t>) % n = (h1 + 1)</a:t>
            </a:r>
            <a:r>
              <a:rPr lang="en-US" altLang="en-US" sz="1000" dirty="0"/>
              <a:t> </a:t>
            </a:r>
            <a:r>
              <a:rPr lang="en-US" altLang="en-US" sz="2000" dirty="0"/>
              <a:t>%</a:t>
            </a:r>
            <a:r>
              <a:rPr lang="en-US" altLang="en-US" sz="1000" dirty="0"/>
              <a:t> </a:t>
            </a:r>
            <a:r>
              <a:rPr lang="en-US" altLang="en-US" sz="2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930206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Avoiding an Infinite Loop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The while loop in our probe method could lead to an infinite loop.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	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  <a:endParaRPr lang="en-US" altLang="en-US" sz="1800" dirty="0"/>
          </a:p>
          <a:p>
            <a:pPr>
              <a:spcBef>
                <a:spcPts val="2400"/>
              </a:spcBef>
            </a:pPr>
            <a:r>
              <a:rPr lang="en-US" altLang="en-US" dirty="0"/>
              <a:t>When would this happen?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if the key isn't in the table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and</a:t>
            </a:r>
            <a:r>
              <a:rPr lang="en-US" altLang="en-US">
                <a:solidFill>
                  <a:srgbClr val="0000FF"/>
                </a:solidFill>
              </a:rPr>
              <a:t> there are no empty positions we can reach during probing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We can stop probing after checking n positions (n = table size), because the probe sequence will just repeat after that point.</a:t>
            </a:r>
          </a:p>
          <a:p>
            <a:pPr lvl="1"/>
            <a:r>
              <a:rPr lang="en-US" altLang="en-US" dirty="0"/>
              <a:t>for quadratic probing: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000" dirty="0"/>
              <a:t>(h1 +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% n  =  h1 % n</a:t>
            </a:r>
            <a:br>
              <a:rPr lang="en-US" altLang="en-US" sz="2000" dirty="0"/>
            </a:br>
            <a:r>
              <a:rPr lang="en-US" altLang="en-US" sz="2000" dirty="0"/>
              <a:t>	(h1 + (n+1)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% n  =  (h1 +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+ 2n + 1) % n = (h1 + 1)</a:t>
            </a:r>
            <a:r>
              <a:rPr lang="en-US" altLang="en-US" sz="1000" dirty="0"/>
              <a:t> </a:t>
            </a:r>
            <a:r>
              <a:rPr lang="en-US" altLang="en-US" sz="2000" dirty="0"/>
              <a:t>%</a:t>
            </a:r>
            <a:r>
              <a:rPr lang="en-US" altLang="en-US" sz="1000" dirty="0"/>
              <a:t> </a:t>
            </a:r>
            <a:r>
              <a:rPr lang="en-US" altLang="en-US" sz="2000" dirty="0"/>
              <a:t>n</a:t>
            </a:r>
          </a:p>
          <a:p>
            <a:pPr lvl="1"/>
            <a:r>
              <a:rPr lang="en-US" altLang="en-US" dirty="0"/>
              <a:t>for double hashing: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000" dirty="0"/>
              <a:t>(h1 + n*h2) % n  =  h1 % n</a:t>
            </a:r>
            <a:br>
              <a:rPr lang="en-US" altLang="en-US" sz="2000" dirty="0"/>
            </a:br>
            <a:r>
              <a:rPr lang="en-US" altLang="en-US" sz="2000" dirty="0"/>
              <a:t>	(h1 + (n+1)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h2) % n  =  (h1 + n*h2 + h2) % n = (h1 + h2)</a:t>
            </a:r>
            <a:r>
              <a:rPr lang="en-US" altLang="en-US" sz="1000" dirty="0"/>
              <a:t> </a:t>
            </a:r>
            <a:r>
              <a:rPr lang="en-US" altLang="en-US" sz="2000" dirty="0"/>
              <a:t>%</a:t>
            </a:r>
            <a:r>
              <a:rPr lang="en-US" altLang="en-US" sz="1000" dirty="0"/>
              <a:t> </a:t>
            </a:r>
            <a:r>
              <a:rPr lang="en-US" altLang="en-US" sz="2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2044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Dealing with Collisions II: </a:t>
            </a:r>
            <a:br>
              <a:rPr lang="en-US" altLang="en-US" dirty="0"/>
            </a:br>
            <a:r>
              <a:rPr lang="en-US" altLang="en-US" dirty="0"/>
              <a:t>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</a:t>
            </a:r>
            <a:r>
              <a:rPr lang="en-US" altLang="en-US" dirty="0">
                <a:solidFill>
                  <a:schemeClr val="tx1"/>
                </a:solidFill>
              </a:rPr>
              <a:t>le: "wasp" has a hash code of 22,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but it ends up in </a:t>
            </a:r>
            <a:r>
              <a:rPr lang="en-US" altLang="en-US">
                <a:solidFill>
                  <a:schemeClr val="tx1"/>
                </a:solidFill>
              </a:rPr>
              <a:t>position 23 </a:t>
            </a:r>
            <a:r>
              <a:rPr lang="en-US" altLang="en-US" dirty="0">
                <a:solidFill>
                  <a:schemeClr val="tx1"/>
                </a:solidFill>
              </a:rPr>
              <a:t>because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</a:t>
            </a:r>
            <a:r>
              <a:rPr lang="en-US" altLang="en-US" dirty="0"/>
              <a:t>consider three ways of </a:t>
            </a:r>
            <a:r>
              <a:rPr lang="en-US" altLang="en-US"/>
              <a:t>finding an</a:t>
            </a:r>
            <a:br>
              <a:rPr lang="en-US" altLang="en-US"/>
            </a:br>
            <a:r>
              <a:rPr lang="en-US" altLang="en-US"/>
              <a:t>open </a:t>
            </a:r>
            <a:r>
              <a:rPr lang="en-US" altLang="en-US" dirty="0"/>
              <a:t>position – a process known </a:t>
            </a:r>
            <a:r>
              <a:rPr lang="en-US" altLang="en-US"/>
              <a:t>as </a:t>
            </a:r>
            <a:r>
              <a:rPr lang="en-US" altLang="en-US" i="1"/>
              <a:t>probing</a:t>
            </a:r>
            <a:r>
              <a:rPr lang="en-US" altLang="en-US" dirty="0"/>
              <a:t>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We also perform probing when searching.</a:t>
            </a:r>
            <a:endParaRPr lang="en-US" altLang="en-US" dirty="0"/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example</a:t>
            </a:r>
            <a:r>
              <a:rPr lang="en-US" altLang="en-US"/>
              <a:t>: search </a:t>
            </a:r>
            <a:r>
              <a:rPr lang="en-US" altLang="en-US" dirty="0"/>
              <a:t>for </a:t>
            </a:r>
            <a:r>
              <a:rPr lang="en-US" altLang="en-US"/>
              <a:t>"wasp"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look </a:t>
            </a:r>
            <a:r>
              <a:rPr lang="en-US" altLang="en-US" sz="2200" dirty="0"/>
              <a:t>in </a:t>
            </a:r>
            <a:r>
              <a:rPr lang="en-US" altLang="en-US" sz="2200"/>
              <a:t>position 22</a:t>
            </a:r>
          </a:p>
          <a:p>
            <a:pPr marL="1149350" lvl="2" indent="-234950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/>
              <a:t>then look in </a:t>
            </a:r>
            <a:r>
              <a:rPr lang="en-US" altLang="en-US" sz="2200" dirty="0"/>
              <a:t>position 23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need to figure out when to safely stop</a:t>
            </a:r>
            <a:br>
              <a:rPr lang="en-US" altLang="en-US"/>
            </a:br>
            <a:r>
              <a:rPr lang="en-US" altLang="en-US"/>
              <a:t>searching (more on this soon!)</a:t>
            </a:r>
            <a:endParaRPr lang="en-US" altLang="en-US" dirty="0"/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82195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Avoiding an Infinite Loop </a:t>
            </a:r>
            <a:r>
              <a:rPr lang="en-US" altLang="en-US" sz="2000"/>
              <a:t>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keep probing until we get an empty position or a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  <a:endParaRPr lang="en-US" altLang="en-US" sz="1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endParaRPr lang="en-US" altLang="en-US" sz="1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967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Avoiding an Infinite Loop </a:t>
            </a:r>
            <a:r>
              <a:rPr lang="en-US" altLang="en-US" sz="2000"/>
              <a:t>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keep probing until we get an empty position or a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  <a:endParaRPr lang="en-US" altLang="en-US" sz="1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3488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Avoiding an Infinite Loop </a:t>
            </a:r>
            <a:r>
              <a:rPr lang="en-US" altLang="en-US" sz="2000"/>
              <a:t>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keep probing until we get an empty position or a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  <a:endParaRPr lang="en-US" altLang="en-US" sz="1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77531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/>
              <a:t>Avoiding an Infinite Loop </a:t>
            </a:r>
            <a:r>
              <a:rPr lang="en-US" altLang="en-US" sz="2000"/>
              <a:t>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keep probing until we get an empty position or a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  <a:endParaRPr lang="en-US" altLang="en-US" sz="18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-1;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6996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Reminders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/>
              <a:t>PS 8: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due May 2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can get started on Problems 1, 2, 6 and 7</a:t>
            </a:r>
          </a:p>
        </p:txBody>
      </p:sp>
    </p:spTree>
    <p:extLst>
      <p:ext uri="{BB962C8B-B14F-4D97-AF65-F5344CB8AC3E}">
        <p14:creationId xmlns:p14="http://schemas.microsoft.com/office/powerpoint/2010/main" val="245360443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4E8F-E628-F2D9-9221-6ABB21CC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5BE9-1330-A97A-6885-6922AEA9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4966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65088"/>
            <a:ext cx="8683625" cy="847725"/>
          </a:xfrm>
        </p:spPr>
        <p:txBody>
          <a:bodyPr/>
          <a:lstStyle/>
          <a:p>
            <a:r>
              <a:rPr lang="en-US" altLang="en-US" dirty="0"/>
              <a:t>Search and Removal</a:t>
            </a:r>
            <a:endParaRPr lang="en-US" altLang="en-US" sz="160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3438"/>
            <a:ext cx="8802687" cy="5614987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search(Object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 else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remove(Object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5614391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65088"/>
            <a:ext cx="8683625" cy="847725"/>
          </a:xfrm>
        </p:spPr>
        <p:txBody>
          <a:bodyPr/>
          <a:lstStyle/>
          <a:p>
            <a:r>
              <a:rPr lang="en-US" altLang="en-US"/>
              <a:t>Search and Removal</a:t>
            </a:r>
            <a:endParaRPr lang="en-US" altLang="en-US" sz="16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3438"/>
            <a:ext cx="8802687" cy="5614987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search(Object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 == null) { 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}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else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remove(Object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sz="11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2639009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65088"/>
            <a:ext cx="8683625" cy="847725"/>
          </a:xfrm>
        </p:spPr>
        <p:txBody>
          <a:bodyPr/>
          <a:lstStyle/>
          <a:p>
            <a:r>
              <a:rPr lang="en-US" altLang="en-US"/>
              <a:t>Search and Removal</a:t>
            </a:r>
            <a:endParaRPr lang="en-US" altLang="en-US" sz="16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3438"/>
            <a:ext cx="8802687" cy="5614987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&lt;Object&gt;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    return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&lt;Object&gt;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remove(Object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&lt;Object&gt;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624039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65088"/>
            <a:ext cx="8683625" cy="847725"/>
          </a:xfrm>
        </p:spPr>
        <p:txBody>
          <a:bodyPr/>
          <a:lstStyle/>
          <a:p>
            <a:r>
              <a:rPr lang="en-US" altLang="en-US"/>
              <a:t>Search and Removal</a:t>
            </a:r>
            <a:endParaRPr lang="en-US" altLang="en-US" sz="16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3438"/>
            <a:ext cx="8802687" cy="5614987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search(Object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 else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remove(Object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].key = null;       // mark it as a removed cell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].values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831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dirty="0"/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087941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551" name="Rectangle 54"/>
          <p:cNvSpPr>
            <a:spLocks noChangeArrowheads="1"/>
          </p:cNvSpPr>
          <p:nvPr/>
        </p:nvSpPr>
        <p:spPr bwMode="auto">
          <a:xfrm>
            <a:off x="7505700" y="2305050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54CA-2840-4E0C-9F89-52F70769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7496-70B1-4B8A-975E-853747AE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560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Reminders</a:t>
            </a:r>
            <a:endParaRPr lang="en-US" altLang="en-US" dirty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17512" y="844550"/>
            <a:ext cx="8447087" cy="56149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/>
              <a:t>PS 7 is due on Sunday. 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no late penalties for Monday submissions (but it's a holiday)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10% late penalty for Tuesday submissions</a:t>
            </a:r>
          </a:p>
          <a:p>
            <a:pPr>
              <a:spcBef>
                <a:spcPts val="500"/>
              </a:spcBef>
            </a:pPr>
            <a:endParaRPr lang="en-US" altLang="en-US" b="1" i="1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25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0940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65726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575" name="Rectangle 54"/>
          <p:cNvSpPr>
            <a:spLocks noChangeArrowheads="1"/>
          </p:cNvSpPr>
          <p:nvPr/>
        </p:nvSpPr>
        <p:spPr bwMode="auto">
          <a:xfrm>
            <a:off x="7505700" y="263842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09408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575" name="Rectangle 54"/>
          <p:cNvSpPr>
            <a:spLocks noChangeArrowheads="1"/>
          </p:cNvSpPr>
          <p:nvPr/>
        </p:nvSpPr>
        <p:spPr bwMode="auto">
          <a:xfrm>
            <a:off x="7505700" y="263842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3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</a:t>
            </a:r>
            <a:endParaRPr lang="en-US" altLang="en-US" sz="2000" b="1" dirty="0">
              <a:solidFill>
                <a:schemeClr val="accent2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09408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0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</a:t>
            </a:r>
            <a:r>
              <a:rPr lang="en-US" altLang="en-US" sz="2000" b="1" dirty="0">
                <a:solidFill>
                  <a:srgbClr val="0000FF"/>
                </a:solidFill>
              </a:rPr>
              <a:t>try 1</a:t>
            </a: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09408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575" name="Rectangle 54"/>
          <p:cNvSpPr>
            <a:spLocks noChangeArrowheads="1"/>
          </p:cNvSpPr>
          <p:nvPr/>
        </p:nvSpPr>
        <p:spPr bwMode="auto">
          <a:xfrm>
            <a:off x="7505700" y="263842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7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</a:t>
            </a:r>
            <a:r>
              <a:rPr lang="en-US" altLang="en-US" sz="2000" dirty="0">
                <a:solidFill>
                  <a:srgbClr val="0000FF"/>
                </a:solidFill>
              </a:rPr>
              <a:t>try 1, </a:t>
            </a:r>
            <a:r>
              <a:rPr lang="en-US" altLang="en-US" sz="2000" b="1" dirty="0">
                <a:solidFill>
                  <a:srgbClr val="0000FF"/>
                </a:solidFill>
              </a:rPr>
              <a:t>1 + 1</a:t>
            </a: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328602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599" name="Rectangle 53"/>
          <p:cNvSpPr>
            <a:spLocks noChangeArrowheads="1"/>
          </p:cNvSpPr>
          <p:nvPr/>
        </p:nvSpPr>
        <p:spPr bwMode="auto">
          <a:xfrm>
            <a:off x="7505700" y="297656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Hash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A hash table is a data dictionary in which: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an array to store the </a:t>
            </a:r>
            <a:r>
              <a:rPr lang="en-US" altLang="en-US"/>
              <a:t>key-value pairs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972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</a:t>
            </a:r>
            <a:r>
              <a:rPr lang="en-US" altLang="en-US" sz="2000" dirty="0">
                <a:solidFill>
                  <a:srgbClr val="0000FF"/>
                </a:solidFill>
              </a:rPr>
              <a:t>try 1, 1 + 1, </a:t>
            </a:r>
            <a:r>
              <a:rPr lang="en-US" altLang="en-US" sz="2000" b="1" dirty="0">
                <a:solidFill>
                  <a:srgbClr val="0000FF"/>
                </a:solidFill>
              </a:rPr>
              <a:t>1 + 2</a:t>
            </a:r>
          </a:p>
          <a:p>
            <a:pPr marL="457200" lvl="1" indent="0">
              <a:spcBef>
                <a:spcPts val="2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i="1" dirty="0"/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99183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623" name="Rectangle 54"/>
          <p:cNvSpPr>
            <a:spLocks noChangeArrowheads="1"/>
          </p:cNvSpPr>
          <p:nvPr/>
        </p:nvSpPr>
        <p:spPr bwMode="auto">
          <a:xfrm>
            <a:off x="7505700" y="330993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</a:t>
            </a:r>
            <a:r>
              <a:rPr lang="en-US" altLang="en-US" sz="2000" dirty="0">
                <a:solidFill>
                  <a:srgbClr val="0000FF"/>
                </a:solidFill>
              </a:rPr>
              <a:t>try 1, 1 + 1, </a:t>
            </a:r>
            <a:r>
              <a:rPr lang="en-US" altLang="en-US" sz="2000" b="1" dirty="0">
                <a:solidFill>
                  <a:srgbClr val="0000FF"/>
                </a:solidFill>
              </a:rPr>
              <a:t>1 + 2 – open!</a:t>
            </a:r>
          </a:p>
          <a:p>
            <a:pPr marL="457200" lvl="1" indent="0">
              <a:spcBef>
                <a:spcPts val="2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i="1" dirty="0"/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79820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623" name="Rectangle 54"/>
          <p:cNvSpPr>
            <a:spLocks noChangeArrowheads="1"/>
          </p:cNvSpPr>
          <p:nvPr/>
        </p:nvSpPr>
        <p:spPr bwMode="auto">
          <a:xfrm>
            <a:off x="7505700" y="330993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8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r>
              <a:rPr lang="en-US" altLang="en-US" sz="2000" dirty="0"/>
              <a:t> </a:t>
            </a:r>
            <a:endParaRPr lang="en-US" altLang="en-US" sz="2000" i="1" dirty="0"/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30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FF0000"/>
                </a:solidFill>
              </a:rPr>
              <a:t>try 25</a:t>
            </a:r>
            <a:endParaRPr lang="en-US" altLang="en-US" sz="2000" i="1" dirty="0">
              <a:solidFill>
                <a:srgbClr val="FF0000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6330190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2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FF0000"/>
                </a:solidFill>
              </a:rPr>
              <a:t>try 25,</a:t>
            </a:r>
            <a:r>
              <a:rPr lang="en-US" altLang="en-US" sz="2000" b="1" dirty="0">
                <a:solidFill>
                  <a:srgbClr val="FF0000"/>
                </a:solidFill>
              </a:rPr>
              <a:t> (25 + 1) % 26</a:t>
            </a:r>
            <a:endParaRPr lang="en-US" altLang="en-US" sz="2000" i="1" dirty="0">
              <a:solidFill>
                <a:srgbClr val="FF0000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2300439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1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FF0000"/>
                </a:solidFill>
              </a:rPr>
              <a:t>try 25, (25 + 1) % 26,</a:t>
            </a:r>
            <a:r>
              <a:rPr lang="en-US" altLang="en-US" sz="2000" b="1" dirty="0">
                <a:solidFill>
                  <a:srgbClr val="FF0000"/>
                </a:solidFill>
              </a:rPr>
              <a:t> (25 + 2) % 26</a:t>
            </a:r>
            <a:endParaRPr lang="en-US" altLang="en-US" sz="2000" i="1" dirty="0">
              <a:solidFill>
                <a:srgbClr val="FF0000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2640686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8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FF0000"/>
                </a:solidFill>
              </a:rPr>
              <a:t>try 25, (25 + 1) % 26, (25 + 2) % 26, </a:t>
            </a:r>
            <a:r>
              <a:rPr lang="en-US" altLang="en-US" sz="2000" b="1" dirty="0">
                <a:solidFill>
                  <a:srgbClr val="FF0000"/>
                </a:solidFill>
              </a:rPr>
              <a:t>…</a:t>
            </a:r>
            <a:endParaRPr lang="en-US" altLang="en-US" sz="2000" b="1" i="1" dirty="0">
              <a:solidFill>
                <a:srgbClr val="FF0000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2970301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9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FF0000"/>
                </a:solidFill>
              </a:rPr>
              <a:t>try 25, (25 + 1) % 26, (25 + 2) % 26, </a:t>
            </a:r>
            <a:r>
              <a:rPr lang="en-US" altLang="en-US" sz="2000" b="1" dirty="0">
                <a:solidFill>
                  <a:srgbClr val="FF0000"/>
                </a:solidFill>
              </a:rPr>
              <a:t>…</a:t>
            </a:r>
            <a:endParaRPr lang="en-US" altLang="en-US" sz="2000" b="1" i="1" dirty="0">
              <a:solidFill>
                <a:srgbClr val="FF0000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330993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8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FF0000"/>
                </a:solidFill>
              </a:rPr>
              <a:t>try 25, (25 + 1) % 26, (25 + 2) % 26, </a:t>
            </a:r>
            <a:r>
              <a:rPr lang="en-US" altLang="en-US" sz="2000" b="1" dirty="0">
                <a:solidFill>
                  <a:srgbClr val="FF0000"/>
                </a:solidFill>
              </a:rPr>
              <a:t>…</a:t>
            </a:r>
            <a:endParaRPr lang="en-US" altLang="en-US" sz="2000" b="1" i="1" dirty="0">
              <a:solidFill>
                <a:srgbClr val="FF0000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365018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8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FF0000"/>
                </a:solidFill>
              </a:rPr>
              <a:t>try 25, (25 + 1) % 26, (25 + 2) % 26, </a:t>
            </a:r>
            <a:r>
              <a:rPr lang="en-US" altLang="en-US" sz="2000" b="1" dirty="0">
                <a:solidFill>
                  <a:srgbClr val="FF0000"/>
                </a:solidFill>
              </a:rPr>
              <a:t>…</a:t>
            </a:r>
            <a:endParaRPr lang="en-US" altLang="en-US" sz="2000" b="1" i="1" dirty="0">
              <a:solidFill>
                <a:srgbClr val="FF0000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397979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Hash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A hash table is a data dictionary in which: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an array to store the key-value pairs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 </a:t>
            </a:r>
            <a:r>
              <a:rPr lang="en-US" altLang="en-US" i="1" dirty="0"/>
              <a:t>hash function</a:t>
            </a:r>
            <a:r>
              <a:rPr lang="en-US" altLang="en-US" dirty="0"/>
              <a:t> to convert the keys into array indices</a:t>
            </a:r>
          </a:p>
          <a:p>
            <a:pPr marL="914400" lvl="2" indent="0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"Sullivan" 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 18 		"</a:t>
            </a:r>
            <a:r>
              <a:rPr lang="en-US" altLang="en-US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Papadakis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"  25</a:t>
            </a:r>
            <a:endParaRPr lang="en-US" altLang="en-US" dirty="0"/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sz="2200" dirty="0"/>
              <a:t>it outputs a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en-US" sz="2200" i="1" dirty="0">
                <a:latin typeface="+mj-lt"/>
                <a:sym typeface="Wingdings" panose="05000000000000000000" pitchFamily="2" charset="2"/>
              </a:rPr>
              <a:t>hash code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 for </a:t>
            </a:r>
            <a:r>
              <a:rPr lang="en-US" altLang="en-US" sz="2200">
                <a:latin typeface="+mj-lt"/>
                <a:sym typeface="Wingdings" panose="05000000000000000000" pitchFamily="2" charset="2"/>
              </a:rPr>
              <a:t>each key</a:t>
            </a:r>
            <a:endParaRPr lang="en-US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907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FF0000"/>
                </a:solidFill>
              </a:rPr>
              <a:t>try 25, (25 + 1) % 26, (25 + 2) % 26</a:t>
            </a:r>
            <a:r>
              <a:rPr lang="en-US" altLang="en-US" sz="2000">
                <a:solidFill>
                  <a:srgbClr val="FF0000"/>
                </a:solidFill>
              </a:rPr>
              <a:t>, </a:t>
            </a:r>
            <a:r>
              <a:rPr lang="en-US" altLang="en-US" sz="2000" b="1">
                <a:solidFill>
                  <a:srgbClr val="FF0000"/>
                </a:solidFill>
              </a:rPr>
              <a:t>… 5</a:t>
            </a:r>
            <a:endParaRPr lang="en-US" altLang="en-US" sz="2000" b="1" i="1" dirty="0">
              <a:solidFill>
                <a:srgbClr val="FF0000"/>
              </a:solidFill>
            </a:endParaRPr>
          </a:p>
          <a:p>
            <a:pPr>
              <a:spcBef>
                <a:spcPts val="14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1063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4197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397979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09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52538"/>
            <a:ext cx="57150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665288" y="814388"/>
            <a:ext cx="7905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zebu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1" b="7675"/>
          <a:stretch>
            <a:fillRect/>
          </a:stretch>
        </p:blipFill>
        <p:spPr bwMode="auto">
          <a:xfrm>
            <a:off x="2270125" y="122238"/>
            <a:ext cx="4687888" cy="33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11" b="25871"/>
          <a:stretch>
            <a:fillRect/>
          </a:stretch>
        </p:blipFill>
        <p:spPr bwMode="auto">
          <a:xfrm>
            <a:off x="2287588" y="3552825"/>
            <a:ext cx="4679950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454150" y="3698875"/>
            <a:ext cx="7286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emu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509713" y="276225"/>
            <a:ext cx="619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yak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+ 1, h(key) + 2, …, 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"ape" (h = 0) would be placed in position 1, </a:t>
            </a:r>
            <a:br>
              <a:rPr lang="en-US" altLang="en-US" sz="2000"/>
            </a:br>
            <a:r>
              <a:rPr lang="en-US" altLang="en-US" sz="200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"bear" (h = 1): try 1, 1 + 1, 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where would "zebu" end up?</a:t>
            </a:r>
            <a:br>
              <a:rPr lang="en-US" altLang="en-US" sz="2000"/>
            </a:br>
            <a:r>
              <a:rPr lang="en-US" altLang="en-US" sz="2000"/>
              <a:t>try 25, (</a:t>
            </a:r>
            <a:r>
              <a:rPr lang="en-US" altLang="en-US" sz="2000">
                <a:solidFill>
                  <a:schemeClr val="tx1"/>
                </a:solidFill>
              </a:rPr>
              <a:t>25 + 1) % 26</a:t>
            </a:r>
            <a:r>
              <a:rPr lang="en-US" altLang="en-US" sz="2000"/>
              <a:t>, (25 + 2) % 26, … 5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Advantage: if there is an open cell, </a:t>
            </a:r>
            <a:br>
              <a:rPr lang="en-US" altLang="en-US"/>
            </a:br>
            <a:r>
              <a:rPr lang="en-US" altLang="en-US"/>
              <a:t>linear probing will eventually find it.</a:t>
            </a:r>
            <a:endParaRPr lang="en-US" altLang="en-US" dirty="0"/>
          </a:p>
        </p:txBody>
      </p:sp>
      <p:graphicFrame>
        <p:nvGraphicFramePr>
          <p:cNvPr id="212480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+ 1, h(key) + 2, …, </a:t>
            </a:r>
            <a:br>
              <a:rPr lang="en-US" altLang="en-US" dirty="0"/>
            </a:br>
            <a:r>
              <a:rPr lang="en-US" altLang="en-US" dirty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 would be placed in position 1, </a:t>
            </a:r>
            <a:br>
              <a:rPr lang="en-US" altLang="en-US" sz="2000" dirty="0"/>
            </a:br>
            <a:r>
              <a:rPr lang="en-US" altLang="en-US" sz="2000" dirty="0"/>
              <a:t>because position 0 is already full.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1 + 2 – open!</a:t>
            </a:r>
          </a:p>
          <a:p>
            <a:pPr lvl="1">
              <a:spcBef>
                <a:spcPts val="2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where would "zebu" end up?</a:t>
            </a:r>
            <a:br>
              <a:rPr lang="en-US" altLang="en-US" sz="2000" dirty="0"/>
            </a:br>
            <a:r>
              <a:rPr lang="en-US" altLang="en-US" sz="2000" dirty="0"/>
              <a:t>try 25, (</a:t>
            </a:r>
            <a:r>
              <a:rPr lang="en-US" altLang="en-US" sz="2000" dirty="0">
                <a:solidFill>
                  <a:schemeClr val="tx1"/>
                </a:solidFill>
              </a:rPr>
              <a:t>25 + 1) % 26</a:t>
            </a:r>
            <a:r>
              <a:rPr lang="en-US" altLang="en-US" sz="2000" dirty="0"/>
              <a:t>, (25 + 2) % 26</a:t>
            </a:r>
            <a:r>
              <a:rPr lang="en-US" altLang="en-US" sz="2000"/>
              <a:t>, … 5</a:t>
            </a:r>
            <a:endParaRPr lang="en-US" altLang="en-US" sz="2000" dirty="0"/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Advantage: if there is an </a:t>
            </a:r>
            <a:r>
              <a:rPr lang="en-US" altLang="en-US"/>
              <a:t>open cell, </a:t>
            </a:r>
            <a:br>
              <a:rPr lang="en-US" altLang="en-US" dirty="0"/>
            </a:br>
            <a:r>
              <a:rPr lang="en-US" altLang="en-US" dirty="0"/>
              <a:t>linear probing will eventually find it.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Disadvantage</a:t>
            </a:r>
            <a:r>
              <a:rPr lang="en-US" altLang="en-US"/>
              <a:t>: get "clusters</a:t>
            </a:r>
            <a:r>
              <a:rPr lang="en-US" altLang="en-US" dirty="0"/>
              <a:t>" of </a:t>
            </a:r>
            <a:r>
              <a:rPr lang="en-US" altLang="en-US"/>
              <a:t>occupied cells</a:t>
            </a:r>
            <a:br>
              <a:rPr lang="en-US" altLang="en-US"/>
            </a:br>
            <a:r>
              <a:rPr lang="en-US" altLang="en-US"/>
              <a:t>that lead to longer subsequent </a:t>
            </a:r>
            <a:r>
              <a:rPr lang="en-US" altLang="en-US" dirty="0"/>
              <a:t>probes.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length = the number of positions </a:t>
            </a:r>
            <a:br>
              <a:rPr lang="en-US" altLang="en-US" dirty="0"/>
            </a:br>
            <a:r>
              <a:rPr lang="en-US" altLang="en-US" dirty="0"/>
              <a:t>considered during a probe</a:t>
            </a:r>
          </a:p>
        </p:txBody>
      </p:sp>
      <p:graphicFrame>
        <p:nvGraphicFramePr>
          <p:cNvPr id="212480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314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691476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h(key), h(key) </a:t>
            </a:r>
            <a:r>
              <a:rPr lang="en-US" altLang="en-US"/>
              <a:t>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</a:t>
            </a:r>
            <a:r>
              <a:rPr lang="en-US" altLang="en-US" dirty="0"/>
              <a:t>h(key) </a:t>
            </a:r>
            <a:r>
              <a:rPr lang="en-US" altLang="en-US"/>
              <a:t>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</a:t>
            </a:r>
            <a:r>
              <a:rPr lang="en-US" altLang="en-US" dirty="0"/>
              <a:t>h(key) </a:t>
            </a:r>
            <a:r>
              <a:rPr lang="en-US" altLang="en-US"/>
              <a:t>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 dirty="0"/>
            </a:br>
            <a:r>
              <a:rPr lang="en-US" altLang="en-US" dirty="0"/>
              <a:t>wrapping around as </a:t>
            </a:r>
            <a:r>
              <a:rPr lang="en-US" altLang="en-US"/>
              <a:t>necessary.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7374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679119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</a:t>
            </a:r>
            <a:r>
              <a:rPr lang="en-US" altLang="en-US" sz="2000" b="1" dirty="0">
                <a:solidFill>
                  <a:srgbClr val="0000FF"/>
                </a:solidFill>
              </a:rPr>
              <a:t>try 0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128901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767" name="Rectangle 54"/>
          <p:cNvSpPr>
            <a:spLocks noChangeArrowheads="1"/>
          </p:cNvSpPr>
          <p:nvPr/>
        </p:nvSpPr>
        <p:spPr bwMode="auto">
          <a:xfrm>
            <a:off x="7505700" y="2305050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64205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</a:t>
            </a:r>
            <a:r>
              <a:rPr lang="en-US" altLang="en-US" sz="2000" dirty="0">
                <a:solidFill>
                  <a:srgbClr val="0000FF"/>
                </a:solidFill>
              </a:rPr>
              <a:t>try 0, </a:t>
            </a:r>
            <a:r>
              <a:rPr lang="en-US" altLang="en-US" sz="2000" b="1" dirty="0">
                <a:solidFill>
                  <a:srgbClr val="0000FF"/>
                </a:solidFill>
              </a:rPr>
              <a:t>0 + 1 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135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77983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791" name="Rectangle 54"/>
          <p:cNvSpPr>
            <a:spLocks noChangeArrowheads="1"/>
          </p:cNvSpPr>
          <p:nvPr/>
        </p:nvSpPr>
        <p:spPr bwMode="auto">
          <a:xfrm>
            <a:off x="7505700" y="264001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629693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</a:t>
            </a:r>
            <a:r>
              <a:rPr lang="en-US" altLang="en-US" sz="2000" dirty="0">
                <a:solidFill>
                  <a:srgbClr val="0000FF"/>
                </a:solidFill>
              </a:rPr>
              <a:t>try 0, </a:t>
            </a:r>
            <a:r>
              <a:rPr lang="en-US" altLang="en-US" sz="2000" b="1" dirty="0">
                <a:solidFill>
                  <a:srgbClr val="0000FF"/>
                </a:solidFill>
              </a:rPr>
              <a:t>0 + 1 – open!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13504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791" name="Rectangle 54"/>
          <p:cNvSpPr>
            <a:spLocks noChangeArrowheads="1"/>
          </p:cNvSpPr>
          <p:nvPr/>
        </p:nvSpPr>
        <p:spPr bwMode="auto">
          <a:xfrm>
            <a:off x="7505700" y="264001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36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64205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</a:t>
            </a:r>
            <a:r>
              <a:rPr lang="en-US" altLang="en-US" sz="2000" dirty="0">
                <a:solidFill>
                  <a:schemeClr val="tx1"/>
                </a:solidFill>
              </a:rPr>
              <a:t>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</a:t>
            </a:r>
            <a:r>
              <a:rPr lang="en-US" altLang="en-US" sz="2000" b="1" dirty="0">
                <a:solidFill>
                  <a:srgbClr val="0000FF"/>
                </a:solidFill>
              </a:rPr>
              <a:t>try 1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13504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791" name="Rectangle 54"/>
          <p:cNvSpPr>
            <a:spLocks noChangeArrowheads="1"/>
          </p:cNvSpPr>
          <p:nvPr/>
        </p:nvSpPr>
        <p:spPr bwMode="auto">
          <a:xfrm>
            <a:off x="7505700" y="264001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Hash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A hash table is a data dictionary in which: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an array to store the key-value pairs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 </a:t>
            </a:r>
            <a:r>
              <a:rPr lang="en-US" altLang="en-US" i="1" dirty="0"/>
              <a:t>hash function</a:t>
            </a:r>
            <a:r>
              <a:rPr lang="en-US" altLang="en-US" dirty="0"/>
              <a:t> to convert the keys into array indices</a:t>
            </a:r>
          </a:p>
          <a:p>
            <a:pPr marL="914400" lvl="2" indent="0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"Sullivan" 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 18 		"</a:t>
            </a:r>
            <a:r>
              <a:rPr lang="en-US" altLang="en-US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Papadakis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"  25</a:t>
            </a:r>
            <a:endParaRPr lang="en-US" altLang="en-US" dirty="0"/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sz="2200" dirty="0"/>
              <a:t>it outputs a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en-US" sz="2200" i="1" dirty="0">
                <a:latin typeface="+mj-lt"/>
                <a:sym typeface="Wingdings" panose="05000000000000000000" pitchFamily="2" charset="2"/>
              </a:rPr>
              <a:t>hash code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 for each key</a:t>
            </a:r>
            <a:endParaRPr lang="en-US" altLang="en-US" sz="2200" dirty="0">
              <a:latin typeface="+mj-lt"/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The hash code tells us: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where to insert a new key-value pair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where to look for an existing key-value pair</a:t>
            </a:r>
          </a:p>
        </p:txBody>
      </p:sp>
    </p:spTree>
    <p:extLst>
      <p:ext uri="{BB962C8B-B14F-4D97-AF65-F5344CB8AC3E}">
        <p14:creationId xmlns:p14="http://schemas.microsoft.com/office/powerpoint/2010/main" val="3987570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716191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</a:t>
            </a:r>
            <a:r>
              <a:rPr lang="en-US" altLang="en-US" sz="2000" dirty="0">
                <a:solidFill>
                  <a:srgbClr val="0000FF"/>
                </a:solidFill>
              </a:rPr>
              <a:t>try 1, </a:t>
            </a:r>
            <a:r>
              <a:rPr lang="en-US" altLang="en-US" sz="2000" b="1" dirty="0">
                <a:solidFill>
                  <a:srgbClr val="0000FF"/>
                </a:solidFill>
              </a:rPr>
              <a:t>1 + 1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7505700" y="297338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graphicFrame>
        <p:nvGraphicFramePr>
          <p:cNvPr id="2139142" name="Group 6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691476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</a:t>
            </a:r>
            <a:r>
              <a:rPr lang="en-US" altLang="en-US" sz="2000" dirty="0">
                <a:solidFill>
                  <a:srgbClr val="0000FF"/>
                </a:solidFill>
              </a:rPr>
              <a:t>try 1, 1 + 1, </a:t>
            </a:r>
            <a:r>
              <a:rPr lang="en-US" altLang="en-US" sz="2000" b="1" dirty="0">
                <a:solidFill>
                  <a:srgbClr val="0000FF"/>
                </a:solidFill>
              </a:rPr>
              <a:t>1 + 4 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i="1" dirty="0"/>
          </a:p>
        </p:txBody>
      </p:sp>
      <p:graphicFrame>
        <p:nvGraphicFramePr>
          <p:cNvPr id="21452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63699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3839" name="Rectangle 54"/>
          <p:cNvSpPr>
            <a:spLocks noChangeArrowheads="1"/>
          </p:cNvSpPr>
          <p:nvPr/>
        </p:nvSpPr>
        <p:spPr bwMode="auto">
          <a:xfrm>
            <a:off x="7505700" y="397827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716191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</a:t>
            </a:r>
            <a:r>
              <a:rPr lang="en-US" altLang="en-US" sz="2000" dirty="0">
                <a:solidFill>
                  <a:srgbClr val="0000FF"/>
                </a:solidFill>
              </a:rPr>
              <a:t>try 1, 1 + 1, </a:t>
            </a:r>
            <a:r>
              <a:rPr lang="en-US" altLang="en-US" sz="2000" b="1" dirty="0">
                <a:solidFill>
                  <a:srgbClr val="0000FF"/>
                </a:solidFill>
              </a:rPr>
              <a:t>1 + 4 – open!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i="1" dirty="0"/>
          </a:p>
        </p:txBody>
      </p:sp>
      <p:graphicFrame>
        <p:nvGraphicFramePr>
          <p:cNvPr id="214528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3839" name="Rectangle 54"/>
          <p:cNvSpPr>
            <a:spLocks noChangeArrowheads="1"/>
          </p:cNvSpPr>
          <p:nvPr/>
        </p:nvSpPr>
        <p:spPr bwMode="auto">
          <a:xfrm>
            <a:off x="7505700" y="397827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57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654406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endParaRPr lang="en-US" altLang="en-US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4528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891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666763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r>
              <a:rPr lang="en-US" altLang="en-US" sz="2000" b="1" dirty="0">
                <a:solidFill>
                  <a:srgbClr val="FF0000"/>
                </a:solidFill>
              </a:rPr>
              <a:t>try 25</a:t>
            </a:r>
            <a:endParaRPr lang="en-US" altLang="en-US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4528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Rectangle 54"/>
          <p:cNvSpPr>
            <a:spLocks noChangeArrowheads="1"/>
          </p:cNvSpPr>
          <p:nvPr/>
        </p:nvSpPr>
        <p:spPr bwMode="auto">
          <a:xfrm>
            <a:off x="7505700" y="6330190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45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654406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try 25,</a:t>
            </a:r>
            <a:r>
              <a:rPr lang="en-US" altLang="en-US" sz="2000" b="1" dirty="0">
                <a:solidFill>
                  <a:srgbClr val="FF0000"/>
                </a:solidFill>
              </a:rPr>
              <a:t> (25 + 1) % 26</a:t>
            </a:r>
            <a:endParaRPr lang="en-US" altLang="en-US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4528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7505700" y="2305050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4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679119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try 25, (25 + 1) % 26, </a:t>
            </a:r>
            <a:r>
              <a:rPr lang="en-US" altLang="en-US" sz="2000" b="1" dirty="0">
                <a:solidFill>
                  <a:srgbClr val="FF0000"/>
                </a:solidFill>
              </a:rPr>
              <a:t>(25 + 4) % 26</a:t>
            </a:r>
            <a:endParaRPr lang="en-US" altLang="en-US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45285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129"/>
          <p:cNvSpPr>
            <a:spLocks noChangeArrowheads="1"/>
          </p:cNvSpPr>
          <p:nvPr/>
        </p:nvSpPr>
        <p:spPr bwMode="auto">
          <a:xfrm>
            <a:off x="7505700" y="331152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53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679119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</a:t>
            </a:r>
            <a:r>
              <a:rPr lang="en-US" altLang="en-US" sz="2000" dirty="0">
                <a:solidFill>
                  <a:schemeClr val="tx1"/>
                </a:solidFill>
              </a:rPr>
              <a:t>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where would "zebu" end up?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try 25, (25 + 1) % 26, </a:t>
            </a:r>
            <a:r>
              <a:rPr lang="en-US" altLang="en-US" sz="2000" b="1" dirty="0">
                <a:solidFill>
                  <a:srgbClr val="FF0000"/>
                </a:solidFill>
              </a:rPr>
              <a:t>(25 + 4) % 26 – open!</a:t>
            </a:r>
            <a:endParaRPr lang="en-US" altLang="en-US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452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47721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129"/>
          <p:cNvSpPr>
            <a:spLocks noChangeArrowheads="1"/>
          </p:cNvSpPr>
          <p:nvPr/>
        </p:nvSpPr>
        <p:spPr bwMode="auto">
          <a:xfrm>
            <a:off x="7505700" y="331152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34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654406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"zebu"? 25, (25 + 1) % 26, </a:t>
            </a:r>
            <a:r>
              <a:rPr lang="en-US" altLang="en-US" sz="2000" dirty="0">
                <a:solidFill>
                  <a:schemeClr val="tx1"/>
                </a:solidFill>
              </a:rPr>
              <a:t>(25 + 4) % 26 – open!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Advantage</a:t>
            </a:r>
            <a:r>
              <a:rPr lang="en-US" altLang="en-US"/>
              <a:t>: smaller clusters of occupied cells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1800" dirty="0"/>
          </a:p>
        </p:txBody>
      </p:sp>
      <p:graphicFrame>
        <p:nvGraphicFramePr>
          <p:cNvPr id="3284047" name="Group 79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691476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"zebu"? 25, (25 + 1) % 26, </a:t>
            </a:r>
            <a:r>
              <a:rPr lang="en-US" altLang="en-US" sz="2000">
                <a:solidFill>
                  <a:schemeClr val="tx1"/>
                </a:solidFill>
              </a:rPr>
              <a:t>(25 + 4) % 26 – open!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Advantage: smaller clusters of occupied cells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Disadvantage</a:t>
            </a:r>
            <a:r>
              <a:rPr lang="en-US" altLang="en-US"/>
              <a:t>: may </a:t>
            </a:r>
            <a:r>
              <a:rPr lang="en-US" altLang="en-US" dirty="0"/>
              <a:t>fail to find an existing </a:t>
            </a:r>
            <a:br>
              <a:rPr lang="en-US" altLang="en-US" dirty="0"/>
            </a:br>
            <a:r>
              <a:rPr lang="en-US" altLang="en-US" dirty="0"/>
              <a:t>open position.  </a:t>
            </a:r>
            <a:endParaRPr lang="en-US" altLang="en-US" sz="1800" dirty="0"/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1800" dirty="0"/>
          </a:p>
        </p:txBody>
      </p:sp>
      <p:graphicFrame>
        <p:nvGraphicFramePr>
          <p:cNvPr id="3284047" name="Group 79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2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A Simple Hash Function for Strings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In our examples, the keys are strings of lower-case letters.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We're using an (overly) simple hash function: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h(key) = ASCII value of first char – ASCII value of 'a'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examples: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nt") = ASCII for '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' – ASCII for 'a' = 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</a:t>
            </a:r>
          </a:p>
          <a:p>
            <a:pPr marL="0" indent="0">
              <a:spcBef>
                <a:spcPts val="1400"/>
              </a:spcBef>
              <a:buNone/>
            </a:pPr>
            <a:endParaRPr lang="en-US" altLang="en-US" dirty="0"/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1661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617336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"zebu"? 25, (25 + 1) % 26, </a:t>
            </a:r>
            <a:r>
              <a:rPr lang="en-US" altLang="en-US" sz="2000">
                <a:solidFill>
                  <a:schemeClr val="tx1"/>
                </a:solidFill>
              </a:rPr>
              <a:t>(25 + 4) % 26 – open!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Advantage: smaller clusters of occupied cells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Disadvantage: may fail to find an existing </a:t>
            </a:r>
            <a:br>
              <a:rPr lang="en-US" altLang="en-US"/>
            </a:br>
            <a:r>
              <a:rPr lang="en-US" altLang="en-US"/>
              <a:t>open position. For </a:t>
            </a:r>
            <a:r>
              <a:rPr lang="en-US" altLang="en-US" dirty="0"/>
              <a:t>example: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dirty="0"/>
              <a:t>table size =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dirty="0"/>
              <a:t>x = occupied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1800" dirty="0"/>
          </a:p>
        </p:txBody>
      </p:sp>
      <p:graphicFrame>
        <p:nvGraphicFramePr>
          <p:cNvPr id="3283972" name="Group 4"/>
          <p:cNvGraphicFramePr>
            <a:graphicFrameLocks noGrp="1"/>
          </p:cNvGraphicFramePr>
          <p:nvPr/>
        </p:nvGraphicFramePr>
        <p:xfrm>
          <a:off x="226536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84009" name="Group 41"/>
          <p:cNvGraphicFramePr>
            <a:graphicFrameLocks noGrp="1"/>
          </p:cNvGraphicFramePr>
          <p:nvPr/>
        </p:nvGraphicFramePr>
        <p:xfrm>
          <a:off x="391001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84047" name="Group 79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915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844550"/>
            <a:ext cx="8703833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Probe sequence:  h(key), h(key) + </a:t>
            </a:r>
            <a:r>
              <a:rPr lang="en-US" altLang="en-US" b="1">
                <a:solidFill>
                  <a:srgbClr val="0000FF"/>
                </a:solidFill>
              </a:rPr>
              <a:t>1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2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h(key) + </a:t>
            </a:r>
            <a:r>
              <a:rPr lang="en-US" altLang="en-US" b="1">
                <a:solidFill>
                  <a:srgbClr val="0000FF"/>
                </a:solidFill>
              </a:rPr>
              <a:t>3</a:t>
            </a:r>
            <a:r>
              <a:rPr lang="en-US" altLang="en-US" b="1" baseline="30000">
                <a:solidFill>
                  <a:srgbClr val="0000FF"/>
                </a:solidFill>
              </a:rPr>
              <a:t>2</a:t>
            </a:r>
            <a:r>
              <a:rPr lang="en-US" altLang="en-US"/>
              <a:t>, …,</a:t>
            </a:r>
            <a:br>
              <a:rPr lang="en-US" altLang="en-US"/>
            </a:br>
            <a:r>
              <a:rPr lang="en-US" altLang="en-US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"zebu"? 25, (25 + 1) % 26, </a:t>
            </a:r>
            <a:r>
              <a:rPr lang="en-US" altLang="en-US" sz="2000">
                <a:solidFill>
                  <a:schemeClr val="tx1"/>
                </a:solidFill>
              </a:rPr>
              <a:t>(25 + 4) % 26 – open!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Advantage: smaller clusters of occupied cells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Disadvantage: may fail to find an existing </a:t>
            </a:r>
            <a:br>
              <a:rPr lang="en-US" altLang="en-US"/>
            </a:br>
            <a:r>
              <a:rPr lang="en-US" altLang="en-US"/>
              <a:t>open position. For example: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dirty="0"/>
              <a:t>table size =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dirty="0"/>
              <a:t>x = occupied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dirty="0"/>
              <a:t>trying to insert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dirty="0"/>
              <a:t>key with h(key) = 0</a:t>
            </a:r>
          </a:p>
        </p:txBody>
      </p:sp>
      <p:graphicFrame>
        <p:nvGraphicFramePr>
          <p:cNvPr id="3283972" name="Group 4"/>
          <p:cNvGraphicFramePr>
            <a:graphicFrameLocks noGrp="1"/>
          </p:cNvGraphicFramePr>
          <p:nvPr/>
        </p:nvGraphicFramePr>
        <p:xfrm>
          <a:off x="226536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84009" name="Group 41"/>
          <p:cNvGraphicFramePr>
            <a:graphicFrameLocks noGrp="1"/>
          </p:cNvGraphicFramePr>
          <p:nvPr/>
        </p:nvGraphicFramePr>
        <p:xfrm>
          <a:off x="391001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84047" name="Group 79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50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graphicFrame>
        <p:nvGraphicFramePr>
          <p:cNvPr id="3283972" name="Group 4"/>
          <p:cNvGraphicFramePr>
            <a:graphicFrameLocks noGrp="1"/>
          </p:cNvGraphicFramePr>
          <p:nvPr/>
        </p:nvGraphicFramePr>
        <p:xfrm>
          <a:off x="226536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84009" name="Group 41"/>
          <p:cNvGraphicFramePr>
            <a:graphicFrameLocks noGrp="1"/>
          </p:cNvGraphicFramePr>
          <p:nvPr/>
        </p:nvGraphicFramePr>
        <p:xfrm>
          <a:off x="391001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92" name="Rectangle 78"/>
          <p:cNvSpPr>
            <a:spLocks noChangeArrowheads="1"/>
          </p:cNvSpPr>
          <p:nvPr/>
        </p:nvSpPr>
        <p:spPr bwMode="auto">
          <a:xfrm>
            <a:off x="3641725" y="5027613"/>
            <a:ext cx="439738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graphicFrame>
        <p:nvGraphicFramePr>
          <p:cNvPr id="3284047" name="Group 79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1312" y="844550"/>
            <a:ext cx="8703833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Probe sequence:  h(key), h(key) + </a:t>
            </a:r>
            <a:r>
              <a:rPr lang="en-US" altLang="en-US" b="1" kern="0">
                <a:solidFill>
                  <a:srgbClr val="0000FF"/>
                </a:solidFill>
              </a:rPr>
              <a:t>1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2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3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…,</a:t>
            </a:r>
            <a:br>
              <a:rPr lang="en-US" altLang="en-US" kern="0"/>
            </a:br>
            <a:r>
              <a:rPr lang="en-US" altLang="en-US" kern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"zebu"? 25, (25 + 1) % 26, </a:t>
            </a:r>
            <a:r>
              <a:rPr lang="en-US" altLang="en-US" sz="2000" kern="0">
                <a:solidFill>
                  <a:schemeClr val="tx1"/>
                </a:solidFill>
              </a:rPr>
              <a:t>(25 + 4) % 26 – open!</a:t>
            </a:r>
            <a:endParaRPr lang="en-US" altLang="en-US" ker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Advantage: smaller clusters of occupied cells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Disadvantage: may fail to find an existing </a:t>
            </a:r>
            <a:br>
              <a:rPr lang="en-US" altLang="en-US" kern="0"/>
            </a:br>
            <a:r>
              <a:rPr lang="en-US" altLang="en-US" kern="0"/>
              <a:t>open position. For example: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table size =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x = occupied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trying to insert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key with h(key) = 0</a:t>
            </a: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204160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graphicFrame>
        <p:nvGraphicFramePr>
          <p:cNvPr id="2159621" name="Group 5"/>
          <p:cNvGraphicFramePr>
            <a:graphicFrameLocks noGrp="1"/>
          </p:cNvGraphicFramePr>
          <p:nvPr/>
        </p:nvGraphicFramePr>
        <p:xfrm>
          <a:off x="226536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59658" name="Group 42"/>
          <p:cNvGraphicFramePr>
            <a:graphicFrameLocks noGrp="1"/>
          </p:cNvGraphicFramePr>
          <p:nvPr/>
        </p:nvGraphicFramePr>
        <p:xfrm>
          <a:off x="391001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16" name="Rectangle 79"/>
          <p:cNvSpPr>
            <a:spLocks noChangeArrowheads="1"/>
          </p:cNvSpPr>
          <p:nvPr/>
        </p:nvSpPr>
        <p:spPr bwMode="auto">
          <a:xfrm>
            <a:off x="3641725" y="5360988"/>
            <a:ext cx="439738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graphicFrame>
        <p:nvGraphicFramePr>
          <p:cNvPr id="2159696" name="Group 80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1312" y="844550"/>
            <a:ext cx="8703833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Probe sequence:  h(key), h(key) + </a:t>
            </a:r>
            <a:r>
              <a:rPr lang="en-US" altLang="en-US" b="1" kern="0">
                <a:solidFill>
                  <a:srgbClr val="0000FF"/>
                </a:solidFill>
              </a:rPr>
              <a:t>1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2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3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…,</a:t>
            </a:r>
            <a:br>
              <a:rPr lang="en-US" altLang="en-US" kern="0"/>
            </a:br>
            <a:r>
              <a:rPr lang="en-US" altLang="en-US" kern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"zebu"? 25, (25 + 1) % 26, </a:t>
            </a:r>
            <a:r>
              <a:rPr lang="en-US" altLang="en-US" sz="2000" kern="0">
                <a:solidFill>
                  <a:schemeClr val="tx1"/>
                </a:solidFill>
              </a:rPr>
              <a:t>(25 + 4) % 26 – open!</a:t>
            </a:r>
            <a:endParaRPr lang="en-US" altLang="en-US" ker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Advantage: smaller clusters of occupied cells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Disadvantage: may fail to find an existing </a:t>
            </a:r>
            <a:br>
              <a:rPr lang="en-US" altLang="en-US" kern="0"/>
            </a:br>
            <a:r>
              <a:rPr lang="en-US" altLang="en-US" kern="0"/>
              <a:t>open position. For example: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table size =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x = occupied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trying to insert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key with h(key) = 0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offsets of the probe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sequence in italics</a:t>
            </a:r>
            <a:endParaRPr lang="en-US" altLang="en-US" sz="1800" kern="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graphicFrame>
        <p:nvGraphicFramePr>
          <p:cNvPr id="2161669" name="Group 5"/>
          <p:cNvGraphicFramePr>
            <a:graphicFrameLocks noGrp="1"/>
          </p:cNvGraphicFramePr>
          <p:nvPr/>
        </p:nvGraphicFramePr>
        <p:xfrm>
          <a:off x="226536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61706" name="Group 42"/>
          <p:cNvGraphicFramePr>
            <a:graphicFrameLocks noGrp="1"/>
          </p:cNvGraphicFramePr>
          <p:nvPr/>
        </p:nvGraphicFramePr>
        <p:xfrm>
          <a:off x="391001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40" name="Rectangle 79"/>
          <p:cNvSpPr>
            <a:spLocks noChangeArrowheads="1"/>
          </p:cNvSpPr>
          <p:nvPr/>
        </p:nvSpPr>
        <p:spPr bwMode="auto">
          <a:xfrm>
            <a:off x="3641725" y="6365875"/>
            <a:ext cx="439738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graphicFrame>
        <p:nvGraphicFramePr>
          <p:cNvPr id="2161744" name="Group 80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1312" y="844550"/>
            <a:ext cx="8703833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Probe sequence:  h(key), h(key) + </a:t>
            </a:r>
            <a:r>
              <a:rPr lang="en-US" altLang="en-US" b="1" kern="0">
                <a:solidFill>
                  <a:srgbClr val="0000FF"/>
                </a:solidFill>
              </a:rPr>
              <a:t>1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2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3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…,</a:t>
            </a:r>
            <a:br>
              <a:rPr lang="en-US" altLang="en-US" kern="0"/>
            </a:br>
            <a:r>
              <a:rPr lang="en-US" altLang="en-US" kern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"zebu"? 25, (25 + 1) % 26, </a:t>
            </a:r>
            <a:r>
              <a:rPr lang="en-US" altLang="en-US" sz="2000" kern="0">
                <a:solidFill>
                  <a:schemeClr val="tx1"/>
                </a:solidFill>
              </a:rPr>
              <a:t>(25 + 4) % 26 – open!</a:t>
            </a:r>
            <a:endParaRPr lang="en-US" altLang="en-US" ker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Advantage: smaller clusters of occupied cells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Disadvantage: may fail to find an existing </a:t>
            </a:r>
            <a:br>
              <a:rPr lang="en-US" altLang="en-US" kern="0"/>
            </a:br>
            <a:r>
              <a:rPr lang="en-US" altLang="en-US" kern="0"/>
              <a:t>open position. For example: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table size =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x = occupied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trying to insert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key with h(key) = 0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offsets of the probe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sequence in italics</a:t>
            </a:r>
            <a:endParaRPr lang="en-US" altLang="en-US" sz="1800" kern="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graphicFrame>
        <p:nvGraphicFramePr>
          <p:cNvPr id="2163717" name="Group 5"/>
          <p:cNvGraphicFramePr>
            <a:graphicFrameLocks noGrp="1"/>
          </p:cNvGraphicFramePr>
          <p:nvPr/>
        </p:nvGraphicFramePr>
        <p:xfrm>
          <a:off x="226536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63754" name="Group 42"/>
          <p:cNvGraphicFramePr>
            <a:graphicFrameLocks noGrp="1"/>
          </p:cNvGraphicFramePr>
          <p:nvPr/>
        </p:nvGraphicFramePr>
        <p:xfrm>
          <a:off x="391001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64" name="Rectangle 79"/>
          <p:cNvSpPr>
            <a:spLocks noChangeArrowheads="1"/>
          </p:cNvSpPr>
          <p:nvPr/>
        </p:nvSpPr>
        <p:spPr bwMode="auto">
          <a:xfrm>
            <a:off x="5291138" y="6365875"/>
            <a:ext cx="439737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graphicFrame>
        <p:nvGraphicFramePr>
          <p:cNvPr id="2163792" name="Group 80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1312" y="844550"/>
            <a:ext cx="8703833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Probe sequence:  h(key), h(key) + </a:t>
            </a:r>
            <a:r>
              <a:rPr lang="en-US" altLang="en-US" b="1" kern="0">
                <a:solidFill>
                  <a:srgbClr val="0000FF"/>
                </a:solidFill>
              </a:rPr>
              <a:t>1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2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3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…,</a:t>
            </a:r>
            <a:br>
              <a:rPr lang="en-US" altLang="en-US" kern="0"/>
            </a:br>
            <a:r>
              <a:rPr lang="en-US" altLang="en-US" kern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"zebu"? 25, (25 + 1) % 26, </a:t>
            </a:r>
            <a:r>
              <a:rPr lang="en-US" altLang="en-US" sz="2000" kern="0">
                <a:solidFill>
                  <a:schemeClr val="tx1"/>
                </a:solidFill>
              </a:rPr>
              <a:t>(25 + 4) % 26 – open!</a:t>
            </a:r>
            <a:endParaRPr lang="en-US" altLang="en-US" ker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Advantage: smaller clusters of occupied cells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Disadvantage: may fail to find an existing </a:t>
            </a:r>
            <a:br>
              <a:rPr lang="en-US" altLang="en-US" kern="0"/>
            </a:br>
            <a:r>
              <a:rPr lang="en-US" altLang="en-US" kern="0"/>
              <a:t>open position. For example: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table size =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x = occupied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trying to insert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key with h(key) = 0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offsets of the probe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sequence in italics</a:t>
            </a:r>
            <a:endParaRPr lang="en-US" altLang="en-US" sz="1800" kern="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graphicFrame>
        <p:nvGraphicFramePr>
          <p:cNvPr id="2165765" name="Group 5"/>
          <p:cNvGraphicFramePr>
            <a:graphicFrameLocks noGrp="1"/>
          </p:cNvGraphicFramePr>
          <p:nvPr/>
        </p:nvGraphicFramePr>
        <p:xfrm>
          <a:off x="226536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65802" name="Group 42"/>
          <p:cNvGraphicFramePr>
            <a:graphicFrameLocks noGrp="1"/>
          </p:cNvGraphicFramePr>
          <p:nvPr/>
        </p:nvGraphicFramePr>
        <p:xfrm>
          <a:off x="391001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988" name="Rectangle 79"/>
          <p:cNvSpPr>
            <a:spLocks noChangeArrowheads="1"/>
          </p:cNvSpPr>
          <p:nvPr/>
        </p:nvSpPr>
        <p:spPr bwMode="auto">
          <a:xfrm>
            <a:off x="5291138" y="5359400"/>
            <a:ext cx="439737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graphicFrame>
        <p:nvGraphicFramePr>
          <p:cNvPr id="2165840" name="Group 80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1312" y="844550"/>
            <a:ext cx="8703833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Probe sequence:  h(key), h(key) + </a:t>
            </a:r>
            <a:r>
              <a:rPr lang="en-US" altLang="en-US" b="1" kern="0">
                <a:solidFill>
                  <a:srgbClr val="0000FF"/>
                </a:solidFill>
              </a:rPr>
              <a:t>1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2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3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…,</a:t>
            </a:r>
            <a:br>
              <a:rPr lang="en-US" altLang="en-US" kern="0"/>
            </a:br>
            <a:r>
              <a:rPr lang="en-US" altLang="en-US" kern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"zebu"? 25, (25 + 1) % 26, </a:t>
            </a:r>
            <a:r>
              <a:rPr lang="en-US" altLang="en-US" sz="2000" kern="0">
                <a:solidFill>
                  <a:schemeClr val="tx1"/>
                </a:solidFill>
              </a:rPr>
              <a:t>(25 + 4) % 26 – open!</a:t>
            </a:r>
            <a:endParaRPr lang="en-US" altLang="en-US" ker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Advantage: smaller clusters of occupied cells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Disadvantage: may fail to find an existing </a:t>
            </a:r>
            <a:br>
              <a:rPr lang="en-US" altLang="en-US" kern="0"/>
            </a:br>
            <a:r>
              <a:rPr lang="en-US" altLang="en-US" kern="0"/>
              <a:t>open position. For example: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table size =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x = occupied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trying to insert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key with h(key) = 0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offsets of the probe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sequence in italics</a:t>
            </a:r>
            <a:endParaRPr lang="en-US" altLang="en-US" sz="1800" kern="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graphicFrame>
        <p:nvGraphicFramePr>
          <p:cNvPr id="2167813" name="Group 5"/>
          <p:cNvGraphicFramePr>
            <a:graphicFrameLocks noGrp="1"/>
          </p:cNvGraphicFramePr>
          <p:nvPr/>
        </p:nvGraphicFramePr>
        <p:xfrm>
          <a:off x="226536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67850" name="Group 42"/>
          <p:cNvGraphicFramePr>
            <a:graphicFrameLocks noGrp="1"/>
          </p:cNvGraphicFramePr>
          <p:nvPr/>
        </p:nvGraphicFramePr>
        <p:xfrm>
          <a:off x="391001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16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012" name="Rectangle 79"/>
          <p:cNvSpPr>
            <a:spLocks noChangeArrowheads="1"/>
          </p:cNvSpPr>
          <p:nvPr/>
        </p:nvSpPr>
        <p:spPr bwMode="auto">
          <a:xfrm>
            <a:off x="5291138" y="5026025"/>
            <a:ext cx="439737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graphicFrame>
        <p:nvGraphicFramePr>
          <p:cNvPr id="2167888" name="Group 80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1312" y="844550"/>
            <a:ext cx="8703833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Probe sequence:  h(key), h(key) + </a:t>
            </a:r>
            <a:r>
              <a:rPr lang="en-US" altLang="en-US" b="1" kern="0">
                <a:solidFill>
                  <a:srgbClr val="0000FF"/>
                </a:solidFill>
              </a:rPr>
              <a:t>1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2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3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…,</a:t>
            </a:r>
            <a:br>
              <a:rPr lang="en-US" altLang="en-US" kern="0"/>
            </a:br>
            <a:r>
              <a:rPr lang="en-US" altLang="en-US" kern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"zebu"? 25, (25 + 1) % 26, </a:t>
            </a:r>
            <a:r>
              <a:rPr lang="en-US" altLang="en-US" sz="2000" kern="0">
                <a:solidFill>
                  <a:schemeClr val="tx1"/>
                </a:solidFill>
              </a:rPr>
              <a:t>(25 + 4) % 26 – open!</a:t>
            </a:r>
            <a:endParaRPr lang="en-US" altLang="en-US" ker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Advantage: smaller clusters of occupied cells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Disadvantage: may fail to find an existing </a:t>
            </a:r>
            <a:br>
              <a:rPr lang="en-US" altLang="en-US" kern="0"/>
            </a:br>
            <a:r>
              <a:rPr lang="en-US" altLang="en-US" kern="0"/>
              <a:t>open position. For example: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table size =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x = occupied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trying to insert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key with h(key) = 0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offsets of the probe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sequence in italics</a:t>
            </a:r>
            <a:endParaRPr lang="en-US" altLang="en-US" sz="1800" kern="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Quadratic Probing</a:t>
            </a:r>
          </a:p>
        </p:txBody>
      </p:sp>
      <p:graphicFrame>
        <p:nvGraphicFramePr>
          <p:cNvPr id="2178053" name="Group 5"/>
          <p:cNvGraphicFramePr>
            <a:graphicFrameLocks noGrp="1"/>
          </p:cNvGraphicFramePr>
          <p:nvPr/>
        </p:nvGraphicFramePr>
        <p:xfrm>
          <a:off x="226536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1 81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4 64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78090" name="Group 42"/>
          <p:cNvGraphicFramePr>
            <a:graphicFrameLocks noGrp="1"/>
          </p:cNvGraphicFramePr>
          <p:nvPr/>
        </p:nvGraphicFramePr>
        <p:xfrm>
          <a:off x="3910013" y="4999038"/>
          <a:ext cx="2687637" cy="16764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16 36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9 49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7812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99291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312" y="844550"/>
            <a:ext cx="8703833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Probe sequence:  h(key), h(key) + </a:t>
            </a:r>
            <a:r>
              <a:rPr lang="en-US" altLang="en-US" b="1" kern="0">
                <a:solidFill>
                  <a:srgbClr val="0000FF"/>
                </a:solidFill>
              </a:rPr>
              <a:t>1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2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h(key) + </a:t>
            </a:r>
            <a:r>
              <a:rPr lang="en-US" altLang="en-US" b="1" kern="0">
                <a:solidFill>
                  <a:srgbClr val="0000FF"/>
                </a:solidFill>
              </a:rPr>
              <a:t>3</a:t>
            </a:r>
            <a:r>
              <a:rPr lang="en-US" altLang="en-US" b="1" kern="0" baseline="30000">
                <a:solidFill>
                  <a:srgbClr val="0000FF"/>
                </a:solidFill>
              </a:rPr>
              <a:t>2</a:t>
            </a:r>
            <a:r>
              <a:rPr lang="en-US" altLang="en-US" kern="0"/>
              <a:t>, …,</a:t>
            </a:r>
            <a:br>
              <a:rPr lang="en-US" altLang="en-US" kern="0"/>
            </a:br>
            <a:r>
              <a:rPr lang="en-US" altLang="en-US" kern="0"/>
              <a:t>wrapping around as necessary.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"bear" (h = 1): try 1, 1 + 1, 1 + 4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kern="0"/>
              <a:t>"zebu"? 25, (25 + 1) % 26, </a:t>
            </a:r>
            <a:r>
              <a:rPr lang="en-US" altLang="en-US" sz="2000" kern="0">
                <a:solidFill>
                  <a:schemeClr val="tx1"/>
                </a:solidFill>
              </a:rPr>
              <a:t>(25 + 4) % 26 – open!</a:t>
            </a:r>
            <a:endParaRPr lang="en-US" altLang="en-US" ker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Advantage: smaller clusters of occupied cells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kern="0"/>
              <a:t>Disadvantage: may fail to find an existing </a:t>
            </a:r>
            <a:br>
              <a:rPr lang="en-US" altLang="en-US" kern="0"/>
            </a:br>
            <a:r>
              <a:rPr lang="en-US" altLang="en-US" kern="0"/>
              <a:t>open position. For example: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table size =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 kern="0"/>
              <a:t>x = occupied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trying to insert a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key with h(key) = 0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offsets of the probe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sz="1800"/>
              <a:t>sequence in italics</a:t>
            </a:r>
            <a:endParaRPr lang="en-US" altLang="en-US" sz="1800" kern="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probe sequence:  h1, h1 + h2, h1 + 2*h2, 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A Simple Hash Function for Strings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In our examples, the keys are strings of lower-case letters.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We're using an (overly) simple hash function: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h(key) = ASCII value of first char – ASCII value of 'a'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examples: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nt") = ASCII for '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' – ASCII for 'a' = 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at") = ASCII for '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' – ASCII for 'a' = 2</a:t>
            </a:r>
          </a:p>
          <a:p>
            <a:pPr>
              <a:spcBef>
                <a:spcPts val="200"/>
              </a:spcBef>
              <a:buNone/>
            </a:pPr>
            <a:endParaRPr lang="en-US" altLang="en-US" dirty="0"/>
          </a:p>
          <a:p>
            <a:pPr marL="0" indent="0">
              <a:spcBef>
                <a:spcPts val="1400"/>
              </a:spcBef>
              <a:buNone/>
            </a:pPr>
            <a:endParaRPr lang="en-US" altLang="en-US" dirty="0"/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402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182149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182149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651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</a:t>
            </a:r>
            <a:r>
              <a:rPr lang="en-US" altLang="en-US" sz="2000" b="1" dirty="0">
                <a:solidFill>
                  <a:srgbClr val="0000FF"/>
                </a:solidFill>
              </a:rPr>
              <a:t>try 0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182149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4079" name="Rectangle 54"/>
          <p:cNvSpPr>
            <a:spLocks noChangeArrowheads="1"/>
          </p:cNvSpPr>
          <p:nvPr/>
        </p:nvSpPr>
        <p:spPr bwMode="auto">
          <a:xfrm>
            <a:off x="7505700" y="2305050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54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</a:t>
            </a:r>
            <a:r>
              <a:rPr lang="en-US" altLang="en-US" sz="2000" dirty="0">
                <a:solidFill>
                  <a:srgbClr val="0000FF"/>
                </a:solidFill>
              </a:rPr>
              <a:t>try 0, </a:t>
            </a:r>
            <a:r>
              <a:rPr lang="en-US" altLang="en-US" sz="2000" b="1" dirty="0">
                <a:solidFill>
                  <a:srgbClr val="0000FF"/>
                </a:solidFill>
              </a:rPr>
              <a:t>0 + 3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1882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47000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103" name="Rectangle 54"/>
          <p:cNvSpPr>
            <a:spLocks noChangeArrowheads="1"/>
          </p:cNvSpPr>
          <p:nvPr/>
        </p:nvSpPr>
        <p:spPr bwMode="auto">
          <a:xfrm>
            <a:off x="7505700" y="331152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</a:t>
            </a:r>
            <a:r>
              <a:rPr lang="en-US" altLang="en-US" sz="2000" dirty="0">
                <a:solidFill>
                  <a:srgbClr val="0000FF"/>
                </a:solidFill>
              </a:rPr>
              <a:t>try 0, </a:t>
            </a:r>
            <a:r>
              <a:rPr lang="en-US" altLang="en-US" sz="2000" b="1" dirty="0">
                <a:solidFill>
                  <a:srgbClr val="0000FF"/>
                </a:solidFill>
              </a:rPr>
              <a:t>0 + 3 – open!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18829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103" name="Rectangle 54"/>
          <p:cNvSpPr>
            <a:spLocks noChangeArrowheads="1"/>
          </p:cNvSpPr>
          <p:nvPr/>
        </p:nvSpPr>
        <p:spPr bwMode="auto">
          <a:xfrm>
            <a:off x="7505700" y="331152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882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</a:t>
            </a:r>
            <a:r>
              <a:rPr lang="en-US" altLang="en-US" sz="2000" dirty="0">
                <a:solidFill>
                  <a:schemeClr val="tx1"/>
                </a:solidFill>
              </a:rPr>
              <a:t>try 0, 0 + 3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(h1 = 1, h2 = 4):</a:t>
            </a: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188293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871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try 0, 0 + 3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(h1 = 1, h2 = 4): </a:t>
            </a:r>
            <a:r>
              <a:rPr lang="en-US" altLang="en-US" sz="2000" b="1" dirty="0">
                <a:solidFill>
                  <a:srgbClr val="0000FF"/>
                </a:solidFill>
              </a:rPr>
              <a:t>try 1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b="1" i="1" dirty="0">
              <a:solidFill>
                <a:schemeClr val="accent2"/>
              </a:solidFill>
            </a:endParaRPr>
          </a:p>
        </p:txBody>
      </p:sp>
      <p:graphicFrame>
        <p:nvGraphicFramePr>
          <p:cNvPr id="21944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88184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6127" name="Rectangle 54"/>
          <p:cNvSpPr>
            <a:spLocks noChangeArrowheads="1"/>
          </p:cNvSpPr>
          <p:nvPr/>
        </p:nvSpPr>
        <p:spPr bwMode="auto">
          <a:xfrm>
            <a:off x="7505700" y="264001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try 0, 0 + 3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(h1 = 1, h2 = 4): </a:t>
            </a:r>
            <a:r>
              <a:rPr lang="en-US" altLang="en-US" sz="2000" b="1" dirty="0">
                <a:solidFill>
                  <a:srgbClr val="0000FF"/>
                </a:solidFill>
              </a:rPr>
              <a:t>try 1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b="1" i="1" dirty="0">
              <a:solidFill>
                <a:schemeClr val="accent2"/>
              </a:solidFill>
            </a:endParaRPr>
          </a:p>
        </p:txBody>
      </p:sp>
      <p:graphicFrame>
        <p:nvGraphicFramePr>
          <p:cNvPr id="2194437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6127" name="Rectangle 54"/>
          <p:cNvSpPr>
            <a:spLocks noChangeArrowheads="1"/>
          </p:cNvSpPr>
          <p:nvPr/>
        </p:nvSpPr>
        <p:spPr bwMode="auto">
          <a:xfrm>
            <a:off x="7505700" y="264001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24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try 0, 0 + 3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(h1 = 1, h2 = 4): </a:t>
            </a:r>
            <a:r>
              <a:rPr lang="en-US" altLang="en-US" sz="2000" dirty="0">
                <a:solidFill>
                  <a:schemeClr val="tx1"/>
                </a:solidFill>
              </a:rPr>
              <a:t>try 1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"zebu"?</a:t>
            </a:r>
            <a:endParaRPr lang="en-US" alt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94437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911851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/>
              <a:t>5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>
                <a:solidFill>
                  <a:schemeClr val="tx1"/>
                </a:solidFill>
              </a:rPr>
              <a:t>6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/>
              <a:t>7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none of the above</a:t>
            </a:r>
          </a:p>
          <a:p>
            <a:pPr marL="0" indent="0">
              <a:spcBef>
                <a:spcPts val="10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24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3745542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try 0, 0 + 3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(h1 = 1, h2 = 4): </a:t>
            </a:r>
            <a:r>
              <a:rPr lang="en-US" altLang="en-US" sz="2000" dirty="0">
                <a:solidFill>
                  <a:schemeClr val="tx1"/>
                </a:solidFill>
              </a:rPr>
              <a:t>try 1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"zebu"? </a:t>
            </a:r>
            <a:r>
              <a:rPr lang="en-US" altLang="en-US" sz="2000" b="1" dirty="0">
                <a:solidFill>
                  <a:srgbClr val="FF0000"/>
                </a:solidFill>
                <a:ea typeface="+mn-ea"/>
                <a:cs typeface="+mn-cs"/>
              </a:rPr>
              <a:t>try 25</a:t>
            </a:r>
            <a:endParaRPr lang="en-US" alt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94437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911851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/>
              <a:t>5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>
                <a:solidFill>
                  <a:schemeClr val="tx1"/>
                </a:solidFill>
              </a:rPr>
              <a:t>6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/>
              <a:t>7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none of the above</a:t>
            </a:r>
          </a:p>
          <a:p>
            <a:pPr marL="0" indent="0">
              <a:spcBef>
                <a:spcPts val="10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24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6329736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7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A Simple Hash Function for Strings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In our examples, the keys are strings of lower-case letters.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We're using an (overly) simple hash function: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h(key) = ASCII value of first char – ASCII value of 'a'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examples: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nt") = ASCII for '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' – ASCII for 'a' = 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at") = ASCII for '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' – ASCII for 'a' = 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A </a:t>
            </a:r>
            <a:r>
              <a:rPr lang="en-US" altLang="en-US" i="1" dirty="0"/>
              <a:t>collision</a:t>
            </a:r>
            <a:r>
              <a:rPr lang="en-US" altLang="en-US" dirty="0"/>
              <a:t> occurs when items with different keys are assigned </a:t>
            </a:r>
            <a:br>
              <a:rPr lang="en-US" altLang="en-US" dirty="0"/>
            </a:br>
            <a:r>
              <a:rPr lang="en-US" altLang="en-US" dirty="0"/>
              <a:t>the same hash code.</a:t>
            </a:r>
          </a:p>
          <a:p>
            <a:pPr>
              <a:spcBef>
                <a:spcPts val="200"/>
              </a:spcBef>
              <a:buNone/>
            </a:pPr>
            <a:endParaRPr lang="en-US" altLang="en-US" dirty="0"/>
          </a:p>
          <a:p>
            <a:pPr marL="0" indent="0">
              <a:spcBef>
                <a:spcPts val="1400"/>
              </a:spcBef>
              <a:buNone/>
            </a:pPr>
            <a:endParaRPr lang="en-US" altLang="en-US" dirty="0"/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97336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try 0, 0 + 3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(h1 = 1, h2 = 4): </a:t>
            </a:r>
            <a:r>
              <a:rPr lang="en-US" altLang="en-US" sz="2000" dirty="0">
                <a:solidFill>
                  <a:schemeClr val="tx1"/>
                </a:solidFill>
              </a:rPr>
              <a:t>try 1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"zebu"? </a:t>
            </a:r>
            <a:r>
              <a:rPr lang="en-US" altLang="en-US" sz="2000" dirty="0">
                <a:solidFill>
                  <a:srgbClr val="FF0000"/>
                </a:solidFill>
                <a:ea typeface="+mn-ea"/>
                <a:cs typeface="+mn-cs"/>
              </a:rPr>
              <a:t>try 25,</a:t>
            </a:r>
            <a:r>
              <a:rPr lang="en-US" altLang="en-US" sz="2000" b="1" dirty="0">
                <a:solidFill>
                  <a:srgbClr val="FF0000"/>
                </a:solidFill>
                <a:ea typeface="+mn-ea"/>
                <a:cs typeface="+mn-cs"/>
              </a:rPr>
              <a:t> (25 + 4) % 26</a:t>
            </a:r>
            <a:endParaRPr lang="en-US" alt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94437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911851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/>
              <a:t>5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>
                <a:solidFill>
                  <a:schemeClr val="tx1"/>
                </a:solidFill>
              </a:rPr>
              <a:t>6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/>
              <a:t>7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none of the above</a:t>
            </a:r>
          </a:p>
          <a:p>
            <a:pPr marL="0" indent="0">
              <a:spcBef>
                <a:spcPts val="10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24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331008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09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try 0, 0 + 3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(h1 = 1, h2 = 4): </a:t>
            </a:r>
            <a:r>
              <a:rPr lang="en-US" altLang="en-US" sz="2000" dirty="0">
                <a:solidFill>
                  <a:schemeClr val="tx1"/>
                </a:solidFill>
              </a:rPr>
              <a:t>try 1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"zebu"? </a:t>
            </a:r>
            <a:r>
              <a:rPr lang="en-US" altLang="en-US" sz="2000" dirty="0">
                <a:solidFill>
                  <a:srgbClr val="FF0000"/>
                </a:solidFill>
                <a:ea typeface="+mn-ea"/>
                <a:cs typeface="+mn-cs"/>
              </a:rPr>
              <a:t>try 25,</a:t>
            </a:r>
            <a:r>
              <a:rPr lang="en-US" altLang="en-US" sz="2000" b="1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a typeface="+mn-ea"/>
                <a:cs typeface="+mn-cs"/>
              </a:rPr>
              <a:t>(25 + 4) % 26, </a:t>
            </a:r>
            <a:r>
              <a:rPr lang="en-US" altLang="en-US" sz="2000" b="1" dirty="0">
                <a:solidFill>
                  <a:srgbClr val="FF0000"/>
                </a:solidFill>
                <a:ea typeface="+mn-ea"/>
                <a:cs typeface="+mn-cs"/>
              </a:rPr>
              <a:t>(25 + 8) % 26</a:t>
            </a:r>
            <a:endParaRPr lang="en-US" alt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94437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911851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/>
              <a:t>5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>
                <a:solidFill>
                  <a:schemeClr val="tx1"/>
                </a:solidFill>
              </a:rPr>
              <a:t>6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/>
              <a:t>7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none of the above</a:t>
            </a:r>
          </a:p>
          <a:p>
            <a:pPr marL="0" indent="0">
              <a:spcBef>
                <a:spcPts val="10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24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464978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412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try 0, 0 + 3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(h1 = 1, h2 = 4): </a:t>
            </a:r>
            <a:r>
              <a:rPr lang="en-US" altLang="en-US" sz="2000" dirty="0">
                <a:solidFill>
                  <a:schemeClr val="tx1"/>
                </a:solidFill>
              </a:rPr>
              <a:t>try 1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b="1" dirty="0">
                <a:solidFill>
                  <a:srgbClr val="0000FF"/>
                </a:solidFill>
              </a:rPr>
              <a:t>"zebu"? </a:t>
            </a:r>
            <a:r>
              <a:rPr lang="en-US" altLang="en-US" sz="2000" dirty="0">
                <a:solidFill>
                  <a:srgbClr val="FF0000"/>
                </a:solidFill>
                <a:ea typeface="+mn-ea"/>
                <a:cs typeface="+mn-cs"/>
              </a:rPr>
              <a:t>try 25, (25 + 4) % 26, </a:t>
            </a:r>
            <a:r>
              <a:rPr lang="en-US" altLang="en-US" sz="2000" b="1" dirty="0">
                <a:solidFill>
                  <a:srgbClr val="FF0000"/>
                </a:solidFill>
                <a:ea typeface="+mn-ea"/>
                <a:cs typeface="+mn-cs"/>
              </a:rPr>
              <a:t>(25 + 8) % 26 – open!</a:t>
            </a:r>
            <a:endParaRPr lang="en-US" alt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21944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41891"/>
              </p:ext>
            </p:extLst>
          </p:nvPr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911851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/>
              <a:t>5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>
                <a:solidFill>
                  <a:schemeClr val="tx1"/>
                </a:solidFill>
              </a:rPr>
              <a:t>6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</a:t>
            </a:r>
            <a:r>
              <a:rPr lang="en-US" altLang="en-US" sz="2400" b="1" kern="0" dirty="0">
                <a:solidFill>
                  <a:srgbClr val="FF0000"/>
                </a:solidFill>
              </a:rPr>
              <a:t>7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UcPeriod"/>
            </a:pPr>
            <a:r>
              <a:rPr lang="en-US" altLang="en-US" sz="2400" kern="0" dirty="0"/>
              <a:t> none of the above</a:t>
            </a:r>
          </a:p>
          <a:p>
            <a:pPr marL="0" indent="0">
              <a:spcBef>
                <a:spcPts val="10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1000"/>
              </a:spcBef>
            </a:pPr>
            <a:endParaRPr lang="en-US" altLang="en-US" sz="2400" kern="0" dirty="0"/>
          </a:p>
          <a:p>
            <a:pPr>
              <a:spcBef>
                <a:spcPts val="2400"/>
              </a:spcBef>
              <a:buFont typeface="Times New Roman" panose="02020603050405020304" pitchFamily="18" charset="0"/>
              <a:buNone/>
            </a:pPr>
            <a:endParaRPr lang="en-US" altLang="en-US" sz="2400" kern="0" dirty="0"/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505700" y="464978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262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try 0, 0 + 3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"bear" (h1 = 1, h2 = 4): try 1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"zebu"? try 25, (25 + 4) % 26, (25 + 8) % 26 – open!</a:t>
            </a:r>
            <a:endParaRPr lang="en-US" altLang="en-US" dirty="0"/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Combines good </a:t>
            </a:r>
            <a:r>
              <a:rPr lang="en-US" altLang="en-US" dirty="0"/>
              <a:t>features of </a:t>
            </a:r>
            <a:r>
              <a:rPr lang="en-US" altLang="en-US"/>
              <a:t>linear and quadratic:</a:t>
            </a:r>
            <a:endParaRPr lang="en-US" altLang="en-US" dirty="0"/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reduces clustering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will find an open position if there is one,</a:t>
            </a:r>
            <a:br>
              <a:rPr lang="en-US" altLang="en-US" dirty="0"/>
            </a:br>
            <a:r>
              <a:rPr lang="en-US" altLang="en-US" dirty="0"/>
              <a:t>provided the table size is a prime number</a:t>
            </a:r>
          </a:p>
        </p:txBody>
      </p:sp>
      <p:graphicFrame>
        <p:nvGraphicFramePr>
          <p:cNvPr id="2204677" name="Group 5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"zebu"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sz="2000" dirty="0"/>
          </a:p>
        </p:txBody>
      </p:sp>
      <p:graphicFrame>
        <p:nvGraphicFramePr>
          <p:cNvPr id="2208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41770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</a:t>
            </a:r>
            <a:r>
              <a:rPr lang="en-US" altLang="en-US" sz="2000" b="1" dirty="0">
                <a:solidFill>
                  <a:srgbClr val="0000FF"/>
                </a:solidFill>
              </a:rPr>
              <a:t>try 0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sz="2000" dirty="0"/>
          </a:p>
        </p:txBody>
      </p:sp>
      <p:graphicFrame>
        <p:nvGraphicFramePr>
          <p:cNvPr id="2208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41770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718352" y="100280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75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</a:t>
            </a:r>
            <a:r>
              <a:rPr lang="en-US" altLang="en-US" sz="2000" dirty="0">
                <a:solidFill>
                  <a:srgbClr val="0000FF"/>
                </a:solidFill>
              </a:rPr>
              <a:t>try 0,</a:t>
            </a:r>
            <a:r>
              <a:rPr lang="en-US" altLang="en-US" sz="2000" b="1" dirty="0">
                <a:solidFill>
                  <a:srgbClr val="0000FF"/>
                </a:solidFill>
              </a:rPr>
              <a:t> 0 + 1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sz="2000" dirty="0"/>
          </a:p>
        </p:txBody>
      </p:sp>
      <p:graphicFrame>
        <p:nvGraphicFramePr>
          <p:cNvPr id="2208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77787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718352" y="1343054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</a:t>
            </a:r>
            <a:r>
              <a:rPr lang="en-US" altLang="en-US" sz="2000" dirty="0">
                <a:solidFill>
                  <a:srgbClr val="0000FF"/>
                </a:solidFill>
              </a:rPr>
              <a:t>try 0, </a:t>
            </a:r>
            <a:r>
              <a:rPr lang="en-US" altLang="en-US" sz="2000" b="1" dirty="0">
                <a:solidFill>
                  <a:srgbClr val="0000FF"/>
                </a:solidFill>
              </a:rPr>
              <a:t>0 + 1 – open!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sz="2000" dirty="0"/>
          </a:p>
        </p:txBody>
      </p:sp>
      <p:graphicFrame>
        <p:nvGraphicFramePr>
          <p:cNvPr id="2208773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718352" y="1343054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39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</a:t>
            </a:r>
          </a:p>
        </p:txBody>
      </p:sp>
      <p:graphicFrame>
        <p:nvGraphicFramePr>
          <p:cNvPr id="30453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82569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</a:t>
            </a:r>
            <a:r>
              <a:rPr lang="en-US" altLang="en-US" sz="2000" b="1" dirty="0">
                <a:solidFill>
                  <a:srgbClr val="0000FF"/>
                </a:solidFill>
              </a:rPr>
              <a:t>try 1</a:t>
            </a:r>
          </a:p>
        </p:txBody>
      </p:sp>
      <p:graphicFrame>
        <p:nvGraphicFramePr>
          <p:cNvPr id="30453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82569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718352" y="1343054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8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Dealing with Collisions I: </a:t>
            </a:r>
            <a:br>
              <a:rPr lang="en-US" altLang="en-US" dirty="0"/>
            </a:br>
            <a:r>
              <a:rPr lang="en-US" altLang="en-US" dirty="0"/>
              <a:t>Separate Chaining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Each </a:t>
            </a:r>
            <a:r>
              <a:rPr lang="en-US" altLang="en-US" dirty="0"/>
              <a:t>position in the hash table serves as a </a:t>
            </a:r>
            <a:r>
              <a:rPr lang="en-US" altLang="en-US" i="1" dirty="0"/>
              <a:t>bucket</a:t>
            </a:r>
            <a:r>
              <a:rPr lang="en-US" altLang="en-US" dirty="0"/>
              <a:t> </a:t>
            </a:r>
            <a:r>
              <a:rPr lang="en-US" altLang="en-US"/>
              <a:t>that can </a:t>
            </a:r>
            <a:r>
              <a:rPr lang="en-US" altLang="en-US" dirty="0"/>
              <a:t>store multiple data items</a:t>
            </a:r>
            <a:r>
              <a:rPr lang="en-US" altLang="en-US"/>
              <a:t>. 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Two options:</a:t>
            </a:r>
            <a:endParaRPr lang="en-US" altLang="en-US" dirty="0"/>
          </a:p>
          <a:p>
            <a:pPr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dirty="0"/>
              <a:t>		1.	each bucket </a:t>
            </a:r>
            <a:r>
              <a:rPr lang="en-US" altLang="en-US"/>
              <a:t>is itself </a:t>
            </a:r>
            <a:r>
              <a:rPr lang="en-US" altLang="en-US" dirty="0"/>
              <a:t>an array</a:t>
            </a:r>
          </a:p>
          <a:p>
            <a:pPr lvl="2">
              <a:spcBef>
                <a:spcPts val="2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sz="2200"/>
              <a:t> need to preallocate, and a bucket may become full</a:t>
            </a:r>
            <a:endParaRPr lang="en-US" altLang="en-US" dirty="0"/>
          </a:p>
          <a:p>
            <a:pPr>
              <a:spcBef>
                <a:spcPts val="1000"/>
              </a:spcBef>
              <a:buFontTx/>
              <a:buNone/>
              <a:tabLst>
                <a:tab pos="569913" algn="l"/>
                <a:tab pos="793750" algn="l"/>
              </a:tabLst>
            </a:pPr>
            <a:r>
              <a:rPr lang="en-US" altLang="en-US" dirty="0"/>
              <a:t>		2.	each bucket is a </a:t>
            </a:r>
            <a:r>
              <a:rPr lang="en-US" altLang="en-US"/>
              <a:t>linked list</a:t>
            </a:r>
          </a:p>
          <a:p>
            <a:pPr marL="1149350" lvl="2" indent="-234950">
              <a:spcBef>
                <a:spcPts val="2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sz="2200"/>
              <a:t>items with the same hash code are "chained" together </a:t>
            </a:r>
          </a:p>
          <a:p>
            <a:pPr marL="1149350" lvl="2" indent="-234950">
              <a:spcBef>
                <a:spcPts val="2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sz="2200"/>
              <a:t>each "chain" can grow as needed</a:t>
            </a:r>
            <a:endParaRPr lang="en-US" altLang="en-US" dirty="0"/>
          </a:p>
        </p:txBody>
      </p:sp>
      <p:graphicFrame>
        <p:nvGraphicFramePr>
          <p:cNvPr id="31846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95313"/>
              </p:ext>
            </p:extLst>
          </p:nvPr>
        </p:nvGraphicFramePr>
        <p:xfrm>
          <a:off x="1932025" y="4537677"/>
          <a:ext cx="1585913" cy="1969962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7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67748"/>
                  </a:ext>
                </a:extLst>
              </a:tr>
              <a:tr h="391985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5" marB="4570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2" name="Line 26"/>
          <p:cNvSpPr>
            <a:spLocks noChangeShapeType="1"/>
          </p:cNvSpPr>
          <p:nvPr/>
        </p:nvSpPr>
        <p:spPr bwMode="auto">
          <a:xfrm>
            <a:off x="4630775" y="5029802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8466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26492"/>
              </p:ext>
            </p:extLst>
          </p:nvPr>
        </p:nvGraphicFramePr>
        <p:xfrm>
          <a:off x="4206913" y="4539265"/>
          <a:ext cx="811212" cy="669972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467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1935"/>
              </p:ext>
            </p:extLst>
          </p:nvPr>
        </p:nvGraphicFramePr>
        <p:xfrm>
          <a:off x="5422938" y="4536090"/>
          <a:ext cx="811212" cy="669972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69" name="Line 43"/>
          <p:cNvSpPr>
            <a:spLocks noChangeShapeType="1"/>
          </p:cNvSpPr>
          <p:nvPr/>
        </p:nvSpPr>
        <p:spPr bwMode="auto">
          <a:xfrm flipV="1">
            <a:off x="3133763" y="4750402"/>
            <a:ext cx="1079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8468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95746"/>
              </p:ext>
            </p:extLst>
          </p:nvPr>
        </p:nvGraphicFramePr>
        <p:xfrm>
          <a:off x="4202150" y="5352065"/>
          <a:ext cx="811213" cy="669972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T="45573" marB="455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78" name="Line 52"/>
          <p:cNvSpPr>
            <a:spLocks noChangeShapeType="1"/>
          </p:cNvSpPr>
          <p:nvPr/>
        </p:nvSpPr>
        <p:spPr bwMode="auto">
          <a:xfrm flipV="1">
            <a:off x="3129000" y="5531452"/>
            <a:ext cx="1079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677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</a:t>
            </a:r>
            <a:r>
              <a:rPr lang="en-US" altLang="en-US" sz="2000" dirty="0">
                <a:solidFill>
                  <a:srgbClr val="0000FF"/>
                </a:solidFill>
              </a:rPr>
              <a:t>try 1, </a:t>
            </a:r>
            <a:r>
              <a:rPr lang="en-US" altLang="en-US" sz="2000" b="1" dirty="0">
                <a:solidFill>
                  <a:srgbClr val="0000FF"/>
                </a:solidFill>
              </a:rPr>
              <a:t>1 + 1</a:t>
            </a:r>
          </a:p>
        </p:txBody>
      </p:sp>
      <p:graphicFrame>
        <p:nvGraphicFramePr>
          <p:cNvPr id="30453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82569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718352" y="167266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892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</a:t>
            </a:r>
            <a:r>
              <a:rPr lang="en-US" altLang="en-US" sz="2000" dirty="0">
                <a:solidFill>
                  <a:srgbClr val="0000FF"/>
                </a:solidFill>
              </a:rPr>
              <a:t>try 1, 1 + 1, </a:t>
            </a:r>
            <a:r>
              <a:rPr lang="en-US" altLang="en-US" sz="2000" b="1" dirty="0">
                <a:solidFill>
                  <a:srgbClr val="0000FF"/>
                </a:solidFill>
              </a:rPr>
              <a:t>1 + 2</a:t>
            </a:r>
          </a:p>
        </p:txBody>
      </p:sp>
      <p:graphicFrame>
        <p:nvGraphicFramePr>
          <p:cNvPr id="30453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82569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718352" y="2012911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41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</a:t>
            </a:r>
            <a:r>
              <a:rPr lang="en-US" altLang="en-US" sz="2000" dirty="0">
                <a:solidFill>
                  <a:srgbClr val="0000FF"/>
                </a:solidFill>
              </a:rPr>
              <a:t> try 1, 1 + 1, </a:t>
            </a:r>
            <a:r>
              <a:rPr lang="en-US" altLang="en-US" sz="2000" b="1" dirty="0">
                <a:solidFill>
                  <a:srgbClr val="0000FF"/>
                </a:solidFill>
              </a:rPr>
              <a:t>1 + 2 – open!</a:t>
            </a:r>
          </a:p>
        </p:txBody>
      </p:sp>
      <p:graphicFrame>
        <p:nvGraphicFramePr>
          <p:cNvPr id="3045380" name="Group 4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54"/>
          <p:cNvSpPr>
            <a:spLocks noChangeArrowheads="1"/>
          </p:cNvSpPr>
          <p:nvPr/>
        </p:nvSpPr>
        <p:spPr bwMode="auto">
          <a:xfrm>
            <a:off x="7718352" y="2012911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424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2128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09094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2212869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969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"ape":</a:t>
            </a:r>
            <a:endParaRPr lang="en-US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2219013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"ape": </a:t>
            </a:r>
            <a:r>
              <a:rPr lang="en-US" altLang="en-US" sz="2000" b="1" dirty="0">
                <a:solidFill>
                  <a:srgbClr val="0000FF"/>
                </a:solidFill>
              </a:rPr>
              <a:t>try 0</a:t>
            </a:r>
          </a:p>
        </p:txBody>
      </p:sp>
      <p:graphicFrame>
        <p:nvGraphicFramePr>
          <p:cNvPr id="2219013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265" name="Rectangle 48"/>
          <p:cNvSpPr>
            <a:spLocks noChangeArrowheads="1"/>
          </p:cNvSpPr>
          <p:nvPr/>
        </p:nvSpPr>
        <p:spPr bwMode="auto">
          <a:xfrm>
            <a:off x="7715250" y="99484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873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"ape": </a:t>
            </a:r>
            <a:r>
              <a:rPr lang="en-US" altLang="en-US" sz="2000" dirty="0">
                <a:solidFill>
                  <a:srgbClr val="0000FF"/>
                </a:solidFill>
              </a:rPr>
              <a:t>try 0, </a:t>
            </a:r>
            <a:r>
              <a:rPr lang="en-US" altLang="en-US" sz="2000" b="1" dirty="0">
                <a:solidFill>
                  <a:srgbClr val="0000FF"/>
                </a:solidFill>
              </a:rPr>
              <a:t>0 + 1</a:t>
            </a:r>
          </a:p>
        </p:txBody>
      </p:sp>
      <p:graphicFrame>
        <p:nvGraphicFramePr>
          <p:cNvPr id="2219013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265" name="Rectangle 48"/>
          <p:cNvSpPr>
            <a:spLocks noChangeArrowheads="1"/>
          </p:cNvSpPr>
          <p:nvPr/>
        </p:nvSpPr>
        <p:spPr bwMode="auto">
          <a:xfrm>
            <a:off x="7715250" y="133508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963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"ape": </a:t>
            </a:r>
            <a:r>
              <a:rPr lang="en-US" altLang="en-US" sz="2000" dirty="0">
                <a:solidFill>
                  <a:srgbClr val="0000FF"/>
                </a:solidFill>
              </a:rPr>
              <a:t>try 0, </a:t>
            </a:r>
            <a:r>
              <a:rPr lang="en-US" altLang="en-US" sz="2000" b="1" dirty="0">
                <a:solidFill>
                  <a:srgbClr val="0000FF"/>
                </a:solidFill>
              </a:rPr>
              <a:t>0 + 1 – conclude not in table</a:t>
            </a:r>
          </a:p>
        </p:txBody>
      </p:sp>
      <p:graphicFrame>
        <p:nvGraphicFramePr>
          <p:cNvPr id="2219013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265" name="Rectangle 48"/>
          <p:cNvSpPr>
            <a:spLocks noChangeArrowheads="1"/>
          </p:cNvSpPr>
          <p:nvPr/>
        </p:nvSpPr>
        <p:spPr bwMode="auto">
          <a:xfrm>
            <a:off x="7715250" y="133508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632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"bear":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br>
              <a:rPr lang="en-US" altLang="en-US" sz="2000" b="1" dirty="0">
                <a:solidFill>
                  <a:schemeClr val="accent2"/>
                </a:solidFill>
              </a:rPr>
            </a:br>
            <a:endParaRPr lang="en-US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2231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16939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Dealing with Collisions II: </a:t>
            </a:r>
            <a:br>
              <a:rPr lang="en-US" altLang="en-US" dirty="0"/>
            </a:br>
            <a:r>
              <a:rPr lang="en-US" altLang="en-US" dirty="0"/>
              <a:t>Open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When the position assigned by the hash function is occupied, find another open position.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Examp</a:t>
            </a:r>
            <a:r>
              <a:rPr lang="en-US" altLang="en-US">
                <a:solidFill>
                  <a:schemeClr val="tx1"/>
                </a:solidFill>
              </a:rPr>
              <a:t>le: "wasp" has a hash code of 22,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but it ends up in position 23 because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position 22 is occupied.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>
                <a:solidFill>
                  <a:schemeClr val="tx1"/>
                </a:solidFill>
              </a:rPr>
              <a:t>We'll</a:t>
            </a:r>
            <a:r>
              <a:rPr lang="en-US" altLang="en-US"/>
              <a:t> consider three ways of finding an</a:t>
            </a:r>
            <a:br>
              <a:rPr lang="en-US" altLang="en-US"/>
            </a:br>
            <a:r>
              <a:rPr lang="en-US" altLang="en-US"/>
              <a:t>open position – a process known as </a:t>
            </a:r>
            <a:r>
              <a:rPr lang="en-US" altLang="en-US" i="1"/>
              <a:t>probing</a:t>
            </a:r>
            <a:r>
              <a:rPr lang="en-US" altLang="en-US"/>
              <a:t>.</a:t>
            </a:r>
            <a:endParaRPr lang="en-US" altLang="en-US" dirty="0"/>
          </a:p>
        </p:txBody>
      </p:sp>
      <p:graphicFrame>
        <p:nvGraphicFramePr>
          <p:cNvPr id="3188740" name="Group 4"/>
          <p:cNvGraphicFramePr>
            <a:graphicFrameLocks noGrp="1"/>
          </p:cNvGraphicFramePr>
          <p:nvPr/>
        </p:nvGraphicFramePr>
        <p:xfrm>
          <a:off x="6427788" y="2278063"/>
          <a:ext cx="2097087" cy="4359277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29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"bear": </a:t>
            </a:r>
            <a:r>
              <a:rPr lang="en-US" altLang="en-US" sz="2000" b="1" dirty="0">
                <a:solidFill>
                  <a:srgbClr val="0000FF"/>
                </a:solidFill>
              </a:rPr>
              <a:t>try 1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br>
              <a:rPr lang="en-US" altLang="en-US" sz="2000" b="1" dirty="0">
                <a:solidFill>
                  <a:schemeClr val="accent2"/>
                </a:solidFill>
              </a:rPr>
            </a:br>
            <a:endParaRPr lang="en-US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22231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16939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289" name="Rectangle 48"/>
          <p:cNvSpPr>
            <a:spLocks noChangeArrowheads="1"/>
          </p:cNvSpPr>
          <p:nvPr/>
        </p:nvSpPr>
        <p:spPr bwMode="auto">
          <a:xfrm>
            <a:off x="7715250" y="133508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93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"bear": </a:t>
            </a:r>
            <a:r>
              <a:rPr lang="en-US" altLang="en-US" sz="2000" b="1" dirty="0">
                <a:solidFill>
                  <a:srgbClr val="0000FF"/>
                </a:solidFill>
              </a:rPr>
              <a:t>try 1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– conclude not in table 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endParaRPr lang="en-US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22231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16939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289" name="Rectangle 48"/>
          <p:cNvSpPr>
            <a:spLocks noChangeArrowheads="1"/>
          </p:cNvSpPr>
          <p:nvPr/>
        </p:nvSpPr>
        <p:spPr bwMode="auto">
          <a:xfrm>
            <a:off x="7715250" y="133508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926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"bear": </a:t>
            </a:r>
            <a:r>
              <a:rPr lang="en-US" altLang="en-US" sz="2000" b="1" dirty="0">
                <a:solidFill>
                  <a:srgbClr val="0000FF"/>
                </a:solidFill>
              </a:rPr>
              <a:t>try 1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– conclude not in table, 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r>
              <a:rPr lang="en-US" altLang="en-US" sz="2000" b="1" dirty="0">
                <a:solidFill>
                  <a:srgbClr val="0000FF"/>
                </a:solidFill>
              </a:rPr>
              <a:t>but "bear" is further down in the table!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22231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01796"/>
              </p:ext>
            </p:extLst>
          </p:nvPr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289" name="Rectangle 48"/>
          <p:cNvSpPr>
            <a:spLocks noChangeArrowheads="1"/>
          </p:cNvSpPr>
          <p:nvPr/>
        </p:nvSpPr>
        <p:spPr bwMode="auto">
          <a:xfrm>
            <a:off x="7715250" y="1335088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51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search for "bear": </a:t>
            </a:r>
            <a:r>
              <a:rPr lang="en-US" altLang="en-US" sz="2000" b="1" dirty="0">
                <a:solidFill>
                  <a:srgbClr val="0000FF"/>
                </a:solidFill>
              </a:rPr>
              <a:t>try 1 – conclude not in table, 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r>
              <a:rPr lang="en-US" altLang="en-US" sz="2000" b="1" dirty="0">
                <a:solidFill>
                  <a:srgbClr val="0000FF"/>
                </a:solidFill>
              </a:rPr>
              <a:t>but "bear" is further down in the table!</a:t>
            </a:r>
            <a:endParaRPr lang="en-US" altLang="en-US" b="1" dirty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To fix this problem, distinguish between: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/>
              <a:t>removed positions </a:t>
            </a:r>
            <a:r>
              <a:rPr lang="en-US" altLang="en-US"/>
              <a:t>that previously held an item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200" i="1">
                <a:sym typeface="Wingdings" panose="05000000000000000000" pitchFamily="2" charset="2"/>
              </a:rPr>
              <a:t>empty positions </a:t>
            </a:r>
            <a:r>
              <a:rPr lang="en-US" altLang="en-US" sz="2200">
                <a:sym typeface="Wingdings" panose="05000000000000000000" pitchFamily="2" charset="2"/>
              </a:rPr>
              <a:t>that have never held an item </a:t>
            </a:r>
            <a:endParaRPr lang="en-US" altLang="en-US" sz="2200"/>
          </a:p>
          <a:p>
            <a:pPr marL="0" indent="0">
              <a:spcBef>
                <a:spcPts val="2400"/>
              </a:spcBef>
              <a:buNone/>
              <a:tabLst>
                <a:tab pos="569913" algn="l"/>
                <a:tab pos="793750" algn="l"/>
              </a:tabLst>
            </a:pPr>
            <a:endParaRPr lang="en-US" altLang="en-US" dirty="0"/>
          </a:p>
        </p:txBody>
      </p:sp>
      <p:graphicFrame>
        <p:nvGraphicFramePr>
          <p:cNvPr id="2227205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582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"bear": </a:t>
            </a:r>
            <a:r>
              <a:rPr lang="en-US" altLang="en-US" sz="2000" b="1">
                <a:solidFill>
                  <a:srgbClr val="0000FF"/>
                </a:solidFill>
              </a:rPr>
              <a:t>try 1 – conclude not in table, </a:t>
            </a:r>
            <a:br>
              <a:rPr lang="en-US" altLang="en-US" sz="2000" b="1">
                <a:solidFill>
                  <a:srgbClr val="0000FF"/>
                </a:solidFill>
              </a:rPr>
            </a:br>
            <a:r>
              <a:rPr lang="en-US" altLang="en-US" sz="2000" b="1">
                <a:solidFill>
                  <a:srgbClr val="0000FF"/>
                </a:solidFill>
              </a:rPr>
              <a:t>but "bear" is further down in the table!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To fix this problem, distinguish between: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/>
              <a:t>removed positions </a:t>
            </a:r>
            <a:r>
              <a:rPr lang="en-US" altLang="en-US"/>
              <a:t>that previously held an item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empty positions </a:t>
            </a:r>
            <a:r>
              <a:rPr lang="en-US" altLang="en-US">
                <a:sym typeface="Wingdings" panose="05000000000000000000" pitchFamily="2" charset="2"/>
              </a:rPr>
              <a:t>that have never held an item </a:t>
            </a:r>
            <a:endParaRPr lang="en-US" altLang="en-US"/>
          </a:p>
          <a:p>
            <a:pPr>
              <a:spcBef>
                <a:spcPts val="24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During probing, we </a:t>
            </a:r>
            <a:r>
              <a:rPr lang="en-US" altLang="en-US" i="1"/>
              <a:t>don't</a:t>
            </a:r>
            <a:r>
              <a:rPr lang="en-US" altLang="en-US"/>
              <a:t> stop if we see a removed position.</a:t>
            </a:r>
            <a:br>
              <a:rPr lang="en-US" altLang="en-US"/>
            </a:br>
            <a:endParaRPr lang="en-US" altLang="en-US" dirty="0"/>
          </a:p>
        </p:txBody>
      </p:sp>
      <p:graphicFrame>
        <p:nvGraphicFramePr>
          <p:cNvPr id="2227205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4682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"bear": </a:t>
            </a:r>
            <a:r>
              <a:rPr lang="en-US" altLang="en-US" sz="2000" b="1">
                <a:solidFill>
                  <a:srgbClr val="0000FF"/>
                </a:solidFill>
              </a:rPr>
              <a:t>try 1 – conclude not in table, </a:t>
            </a:r>
            <a:br>
              <a:rPr lang="en-US" altLang="en-US" sz="2000" b="1">
                <a:solidFill>
                  <a:srgbClr val="0000FF"/>
                </a:solidFill>
              </a:rPr>
            </a:br>
            <a:r>
              <a:rPr lang="en-US" altLang="en-US" sz="2000" b="1">
                <a:solidFill>
                  <a:srgbClr val="0000FF"/>
                </a:solidFill>
              </a:rPr>
              <a:t>but "bear" is further down in the table!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To fix this problem, distinguish between: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/>
              <a:t>removed positions </a:t>
            </a:r>
            <a:r>
              <a:rPr lang="en-US" altLang="en-US"/>
              <a:t>that previously held an item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empty positions </a:t>
            </a:r>
            <a:r>
              <a:rPr lang="en-US" altLang="en-US">
                <a:sym typeface="Wingdings" panose="05000000000000000000" pitchFamily="2" charset="2"/>
              </a:rPr>
              <a:t>that have never held an item </a:t>
            </a:r>
            <a:endParaRPr lang="en-US" altLang="en-US"/>
          </a:p>
          <a:p>
            <a:pPr>
              <a:spcBef>
                <a:spcPts val="24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During probing, we </a:t>
            </a:r>
            <a:r>
              <a:rPr lang="en-US" altLang="en-US" i="1"/>
              <a:t>don't</a:t>
            </a:r>
            <a:r>
              <a:rPr lang="en-US" altLang="en-US"/>
              <a:t> stop if we see a removed position.</a:t>
            </a:r>
            <a:br>
              <a:rPr lang="en-US" altLang="en-US"/>
            </a:br>
            <a:r>
              <a:rPr lang="en-US" altLang="en-US" sz="2000" b="1">
                <a:solidFill>
                  <a:srgbClr val="0000FF"/>
                </a:solidFill>
              </a:rPr>
              <a:t>ex: search for "bear"</a:t>
            </a:r>
            <a:endParaRPr lang="en-US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2231301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824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"bear": </a:t>
            </a:r>
            <a:r>
              <a:rPr lang="en-US" altLang="en-US" sz="2000" b="1">
                <a:solidFill>
                  <a:srgbClr val="0000FF"/>
                </a:solidFill>
              </a:rPr>
              <a:t>try 1 – conclude not in table, </a:t>
            </a:r>
            <a:br>
              <a:rPr lang="en-US" altLang="en-US" sz="2000" b="1">
                <a:solidFill>
                  <a:srgbClr val="0000FF"/>
                </a:solidFill>
              </a:rPr>
            </a:br>
            <a:r>
              <a:rPr lang="en-US" altLang="en-US" sz="2000" b="1">
                <a:solidFill>
                  <a:srgbClr val="0000FF"/>
                </a:solidFill>
              </a:rPr>
              <a:t>but "bear" is further down in the table!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To fix this problem, distinguish between: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/>
              <a:t>removed positions </a:t>
            </a:r>
            <a:r>
              <a:rPr lang="en-US" altLang="en-US"/>
              <a:t>that previously held an item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empty positions </a:t>
            </a:r>
            <a:r>
              <a:rPr lang="en-US" altLang="en-US">
                <a:sym typeface="Wingdings" panose="05000000000000000000" pitchFamily="2" charset="2"/>
              </a:rPr>
              <a:t>that have never held an item </a:t>
            </a:r>
            <a:endParaRPr lang="en-US" altLang="en-US"/>
          </a:p>
          <a:p>
            <a:pPr>
              <a:spcBef>
                <a:spcPts val="24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During probing, we </a:t>
            </a:r>
            <a:r>
              <a:rPr lang="en-US" altLang="en-US" i="1"/>
              <a:t>don't</a:t>
            </a:r>
            <a:r>
              <a:rPr lang="en-US" altLang="en-US"/>
              <a:t> stop if we see a removed position.</a:t>
            </a:r>
            <a:br>
              <a:rPr lang="en-US" altLang="en-US"/>
            </a:br>
            <a:r>
              <a:rPr lang="en-US" altLang="en-US" sz="2000" b="1">
                <a:solidFill>
                  <a:srgbClr val="0000FF"/>
                </a:solidFill>
              </a:rPr>
              <a:t>ex: search for "bear": try 1</a:t>
            </a:r>
            <a:endParaRPr lang="en-US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2231301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37" name="Rectangle 48"/>
          <p:cNvSpPr>
            <a:spLocks noChangeArrowheads="1"/>
          </p:cNvSpPr>
          <p:nvPr/>
        </p:nvSpPr>
        <p:spPr bwMode="auto">
          <a:xfrm>
            <a:off x="7715250" y="133508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02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"bear": </a:t>
            </a:r>
            <a:r>
              <a:rPr lang="en-US" altLang="en-US" sz="2000" b="1">
                <a:solidFill>
                  <a:srgbClr val="0000FF"/>
                </a:solidFill>
              </a:rPr>
              <a:t>try 1 – conclude not in table, </a:t>
            </a:r>
            <a:br>
              <a:rPr lang="en-US" altLang="en-US" sz="2000" b="1">
                <a:solidFill>
                  <a:srgbClr val="0000FF"/>
                </a:solidFill>
              </a:rPr>
            </a:br>
            <a:r>
              <a:rPr lang="en-US" altLang="en-US" sz="2000" b="1">
                <a:solidFill>
                  <a:srgbClr val="0000FF"/>
                </a:solidFill>
              </a:rPr>
              <a:t>but "bear" is further down in the table!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To fix this problem, distinguish between: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/>
              <a:t>removed positions </a:t>
            </a:r>
            <a:r>
              <a:rPr lang="en-US" altLang="en-US"/>
              <a:t>that previously held an item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empty positions </a:t>
            </a:r>
            <a:r>
              <a:rPr lang="en-US" altLang="en-US">
                <a:sym typeface="Wingdings" panose="05000000000000000000" pitchFamily="2" charset="2"/>
              </a:rPr>
              <a:t>that have never held an item </a:t>
            </a:r>
            <a:endParaRPr lang="en-US" altLang="en-US"/>
          </a:p>
          <a:p>
            <a:pPr>
              <a:spcBef>
                <a:spcPts val="24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During probing, we </a:t>
            </a:r>
            <a:r>
              <a:rPr lang="en-US" altLang="en-US" i="1"/>
              <a:t>don't</a:t>
            </a:r>
            <a:r>
              <a:rPr lang="en-US" altLang="en-US"/>
              <a:t> stop if we see a removed position.</a:t>
            </a:r>
            <a:br>
              <a:rPr lang="en-US" altLang="en-US"/>
            </a:br>
            <a:r>
              <a:rPr lang="en-US" altLang="en-US" sz="2000" b="1">
                <a:solidFill>
                  <a:srgbClr val="0000FF"/>
                </a:solidFill>
              </a:rPr>
              <a:t>ex: search for "bear": try 1 (removed)</a:t>
            </a:r>
            <a:endParaRPr lang="en-US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2231301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37" name="Rectangle 48"/>
          <p:cNvSpPr>
            <a:spLocks noChangeArrowheads="1"/>
          </p:cNvSpPr>
          <p:nvPr/>
        </p:nvSpPr>
        <p:spPr bwMode="auto">
          <a:xfrm>
            <a:off x="7715250" y="133508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395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"bear": </a:t>
            </a:r>
            <a:r>
              <a:rPr lang="en-US" altLang="en-US" sz="2000" b="1">
                <a:solidFill>
                  <a:srgbClr val="0000FF"/>
                </a:solidFill>
              </a:rPr>
              <a:t>try 1 – conclude not in table, </a:t>
            </a:r>
            <a:br>
              <a:rPr lang="en-US" altLang="en-US" sz="2000" b="1">
                <a:solidFill>
                  <a:srgbClr val="0000FF"/>
                </a:solidFill>
              </a:rPr>
            </a:br>
            <a:r>
              <a:rPr lang="en-US" altLang="en-US" sz="2000" b="1">
                <a:solidFill>
                  <a:srgbClr val="0000FF"/>
                </a:solidFill>
              </a:rPr>
              <a:t>but "bear" is further down in the table!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To fix this problem, distinguish between: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/>
              <a:t>removed positions </a:t>
            </a:r>
            <a:r>
              <a:rPr lang="en-US" altLang="en-US"/>
              <a:t>that previously held an item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empty positions </a:t>
            </a:r>
            <a:r>
              <a:rPr lang="en-US" altLang="en-US">
                <a:sym typeface="Wingdings" panose="05000000000000000000" pitchFamily="2" charset="2"/>
              </a:rPr>
              <a:t>that have never held an item </a:t>
            </a:r>
            <a:endParaRPr lang="en-US" altLang="en-US"/>
          </a:p>
          <a:p>
            <a:pPr>
              <a:spcBef>
                <a:spcPts val="24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During probing, we </a:t>
            </a:r>
            <a:r>
              <a:rPr lang="en-US" altLang="en-US" i="1"/>
              <a:t>don't</a:t>
            </a:r>
            <a:r>
              <a:rPr lang="en-US" altLang="en-US"/>
              <a:t> stop if we see a removed position.</a:t>
            </a:r>
            <a:br>
              <a:rPr lang="en-US" altLang="en-US"/>
            </a:br>
            <a:r>
              <a:rPr lang="en-US" altLang="en-US" sz="2000" b="1">
                <a:solidFill>
                  <a:srgbClr val="0000FF"/>
                </a:solidFill>
              </a:rPr>
              <a:t>ex: search for "bear": </a:t>
            </a:r>
            <a:r>
              <a:rPr lang="en-US" altLang="en-US" sz="2000">
                <a:solidFill>
                  <a:srgbClr val="0000FF"/>
                </a:solidFill>
              </a:rPr>
              <a:t>try 1 (removed), </a:t>
            </a:r>
            <a:r>
              <a:rPr lang="en-US" altLang="en-US" sz="2000" b="1">
                <a:solidFill>
                  <a:srgbClr val="0000FF"/>
                </a:solidFill>
              </a:rPr>
              <a:t>1 + 1</a:t>
            </a:r>
            <a:endParaRPr lang="en-US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2231301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37" name="Rectangle 48"/>
          <p:cNvSpPr>
            <a:spLocks noChangeArrowheads="1"/>
          </p:cNvSpPr>
          <p:nvPr/>
        </p:nvSpPr>
        <p:spPr bwMode="auto">
          <a:xfrm>
            <a:off x="7715250" y="167533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934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Removing Items Under Open Addressing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Problematic example (using linear probing):</a:t>
            </a:r>
            <a:endParaRPr lang="en-US" altLang="en-US" sz="200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"ape" (h = 0): try 0, 0 + 1 – open!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insert "bear" (h = 1): try 1, 1 + 1, 1 + 2 – open!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remove "ape"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"ape": try 0, 0 + 1 – conclude not in table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/>
              <a:t>search for "bear": </a:t>
            </a:r>
            <a:r>
              <a:rPr lang="en-US" altLang="en-US" sz="2000" b="1">
                <a:solidFill>
                  <a:srgbClr val="0000FF"/>
                </a:solidFill>
              </a:rPr>
              <a:t>try 1 – conclude not in table, </a:t>
            </a:r>
            <a:br>
              <a:rPr lang="en-US" altLang="en-US" sz="2000" b="1">
                <a:solidFill>
                  <a:srgbClr val="0000FF"/>
                </a:solidFill>
              </a:rPr>
            </a:br>
            <a:r>
              <a:rPr lang="en-US" altLang="en-US" sz="2000" b="1">
                <a:solidFill>
                  <a:srgbClr val="0000FF"/>
                </a:solidFill>
              </a:rPr>
              <a:t>but "bear" is further down in the table!</a:t>
            </a:r>
            <a:endParaRPr lang="en-US" altLang="en-US" b="1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/>
              <a:t>To fix this problem, distinguish between: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/>
              <a:t>removed positions </a:t>
            </a:r>
            <a:r>
              <a:rPr lang="en-US" altLang="en-US"/>
              <a:t>that previously held an item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empty positions </a:t>
            </a:r>
            <a:r>
              <a:rPr lang="en-US" altLang="en-US">
                <a:sym typeface="Wingdings" panose="05000000000000000000" pitchFamily="2" charset="2"/>
              </a:rPr>
              <a:t>that have never held an item </a:t>
            </a:r>
            <a:endParaRPr lang="en-US" altLang="en-US"/>
          </a:p>
          <a:p>
            <a:pPr>
              <a:spcBef>
                <a:spcPts val="2400"/>
              </a:spcBef>
              <a:tabLst>
                <a:tab pos="569913" algn="l"/>
                <a:tab pos="793750" algn="l"/>
              </a:tabLst>
            </a:pPr>
            <a:r>
              <a:rPr lang="en-US" altLang="en-US"/>
              <a:t>During probing, we </a:t>
            </a:r>
            <a:r>
              <a:rPr lang="en-US" altLang="en-US" i="1"/>
              <a:t>don't</a:t>
            </a:r>
            <a:r>
              <a:rPr lang="en-US" altLang="en-US"/>
              <a:t> stop if we see a removed position.</a:t>
            </a:r>
            <a:br>
              <a:rPr lang="en-US" altLang="en-US"/>
            </a:br>
            <a:r>
              <a:rPr lang="en-US" altLang="en-US" sz="2000" b="1">
                <a:solidFill>
                  <a:srgbClr val="0000FF"/>
                </a:solidFill>
              </a:rPr>
              <a:t>ex: search for "bear": </a:t>
            </a:r>
            <a:r>
              <a:rPr lang="en-US" altLang="en-US" sz="2000">
                <a:solidFill>
                  <a:srgbClr val="0000FF"/>
                </a:solidFill>
              </a:rPr>
              <a:t>try 1 (removed), 1 + 1,</a:t>
            </a:r>
            <a:r>
              <a:rPr lang="en-US" altLang="en-US" sz="2000" b="1">
                <a:solidFill>
                  <a:srgbClr val="0000FF"/>
                </a:solidFill>
              </a:rPr>
              <a:t> 1 + 2</a:t>
            </a:r>
            <a:endParaRPr lang="en-US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2231301" name="Group 5"/>
          <p:cNvGraphicFramePr>
            <a:graphicFrameLocks noGrp="1"/>
          </p:cNvGraphicFramePr>
          <p:nvPr/>
        </p:nvGraphicFramePr>
        <p:xfrm>
          <a:off x="6634163" y="9763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37" name="Rectangle 48"/>
          <p:cNvSpPr>
            <a:spLocks noChangeArrowheads="1"/>
          </p:cNvSpPr>
          <p:nvPr/>
        </p:nvSpPr>
        <p:spPr bwMode="auto">
          <a:xfrm>
            <a:off x="7715250" y="2004946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119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563898</TotalTime>
  <Words>16728</Words>
  <Application>Microsoft Office PowerPoint</Application>
  <PresentationFormat>On-screen Show (4:3)</PresentationFormat>
  <Paragraphs>3493</Paragraphs>
  <Slides>141</Slides>
  <Notes>135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141</vt:i4>
      </vt:variant>
      <vt:variant>
        <vt:lpstr>Custom Shows</vt:lpstr>
      </vt:variant>
      <vt:variant>
        <vt:i4>1</vt:i4>
      </vt:variant>
    </vt:vector>
  </HeadingPairs>
  <TitlesOfParts>
    <vt:vector size="150" baseType="lpstr">
      <vt:lpstr>Arial</vt:lpstr>
      <vt:lpstr>Arial Narrow</vt:lpstr>
      <vt:lpstr>Helvetica</vt:lpstr>
      <vt:lpstr>Lucida Console</vt:lpstr>
      <vt:lpstr>Times New Roman</vt:lpstr>
      <vt:lpstr>Default Design</vt:lpstr>
      <vt:lpstr>1_Default Design</vt:lpstr>
      <vt:lpstr>2_Default Design</vt:lpstr>
      <vt:lpstr>Hash Tables II </vt:lpstr>
      <vt:lpstr>Recall: Hash Tables</vt:lpstr>
      <vt:lpstr>Recall: Hash Tables</vt:lpstr>
      <vt:lpstr>Recall: Hash Tables</vt:lpstr>
      <vt:lpstr>Recall: A Simple Hash Function for Strings</vt:lpstr>
      <vt:lpstr>Recall: A Simple Hash Function for Strings</vt:lpstr>
      <vt:lpstr>Recall: A Simple Hash Function for Strings</vt:lpstr>
      <vt:lpstr>Recall: Dealing with Collisions I:  Separate Chaining</vt:lpstr>
      <vt:lpstr>Recall: Dealing with Collisions II:  Open Addressing</vt:lpstr>
      <vt:lpstr>Recall: Dealing with Collisions II:  Open Addressing</vt:lpstr>
      <vt:lpstr>Recall: Dealing with Collisions II:  Open Addressing</vt:lpstr>
      <vt:lpstr>Recall: Dealing with Collisions II:  Open Addressing</vt:lpstr>
      <vt:lpstr>Recall: Dealing with Collisions II:  Open Addressing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PowerPoint Presentation</vt:lpstr>
      <vt:lpstr>PowerPoint Presentation</vt:lpstr>
      <vt:lpstr>Linear Probing</vt:lpstr>
      <vt:lpstr>Linear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Removing Items Under Open Addressing</vt:lpstr>
      <vt:lpstr>An Interface For Hash Tables</vt:lpstr>
      <vt:lpstr>An Interface For Hash Tables</vt:lpstr>
      <vt:lpstr>An Interface For Hash Tables</vt:lpstr>
      <vt:lpstr>An Implementation Using Open Addressing</vt:lpstr>
      <vt:lpstr>An Implementation Using Open Addressing</vt:lpstr>
      <vt:lpstr>Empty vs. Removed</vt:lpstr>
      <vt:lpstr>Empty vs. Removed</vt:lpstr>
      <vt:lpstr>Empty vs. Removed</vt:lpstr>
      <vt:lpstr>Empty vs. Removed</vt:lpstr>
      <vt:lpstr>Empty vs. Removed</vt:lpstr>
      <vt:lpstr>Probing Using Double Hashing</vt:lpstr>
      <vt:lpstr>Probing Using Double Hashing</vt:lpstr>
      <vt:lpstr>Probing Using Double Hashing</vt:lpstr>
      <vt:lpstr>Probing Using Double Hashing</vt:lpstr>
      <vt:lpstr>Probing Using Double Hashing</vt:lpstr>
      <vt:lpstr>Probing Using Double Hashing</vt:lpstr>
      <vt:lpstr>Probing Using Double Hashing</vt:lpstr>
      <vt:lpstr>Probing Using Double Hashing</vt:lpstr>
      <vt:lpstr>Avoiding an Infinite Loop</vt:lpstr>
      <vt:lpstr>Avoiding an Infinite Loop</vt:lpstr>
      <vt:lpstr>Avoiding an Infinite Loop</vt:lpstr>
      <vt:lpstr>Avoiding an Infinite Loop</vt:lpstr>
      <vt:lpstr>Avoiding an Infinite Loop</vt:lpstr>
      <vt:lpstr>Avoiding an Infinite Loop</vt:lpstr>
      <vt:lpstr>Avoiding an Infinite Loop</vt:lpstr>
      <vt:lpstr>Avoiding an Infinite Loop</vt:lpstr>
      <vt:lpstr>Avoiding an Infinite Loop</vt:lpstr>
      <vt:lpstr>Avoiding an Infinite Loop</vt:lpstr>
      <vt:lpstr>Avoiding an Infinite Loop (cont.)</vt:lpstr>
      <vt:lpstr>Avoiding an Infinite Loop (cont.)</vt:lpstr>
      <vt:lpstr>Avoiding an Infinite Loop (cont.)</vt:lpstr>
      <vt:lpstr>Avoiding an Infinite Loop (cont.)</vt:lpstr>
      <vt:lpstr>Reminders</vt:lpstr>
      <vt:lpstr>PowerPoint Presentation</vt:lpstr>
      <vt:lpstr>Search and Removal</vt:lpstr>
      <vt:lpstr>Search and Removal</vt:lpstr>
      <vt:lpstr>Search and Removal</vt:lpstr>
      <vt:lpstr>Search and Removal</vt:lpstr>
      <vt:lpstr>PowerPoint Presentation</vt:lpstr>
      <vt:lpstr>Reminders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E-119: Hash Tables</dc:title>
  <dc:creator>dgs</dc:creator>
  <cp:lastModifiedBy>Sullivan, David</cp:lastModifiedBy>
  <cp:revision>2023</cp:revision>
  <cp:lastPrinted>2004-03-16T20:08:02Z</cp:lastPrinted>
  <dcterms:modified xsi:type="dcterms:W3CDTF">2023-04-24T15:21:59Z</dcterms:modified>
</cp:coreProperties>
</file>