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61" r:id="rId2"/>
  </p:sldMasterIdLst>
  <p:notesMasterIdLst>
    <p:notesMasterId r:id="rId128"/>
  </p:notesMasterIdLst>
  <p:handoutMasterIdLst>
    <p:handoutMasterId r:id="rId129"/>
  </p:handoutMasterIdLst>
  <p:sldIdLst>
    <p:sldId id="2104" r:id="rId3"/>
    <p:sldId id="2142" r:id="rId4"/>
    <p:sldId id="2332" r:id="rId5"/>
    <p:sldId id="2314" r:id="rId6"/>
    <p:sldId id="2105" r:id="rId7"/>
    <p:sldId id="2144" r:id="rId8"/>
    <p:sldId id="2145" r:id="rId9"/>
    <p:sldId id="2146" r:id="rId10"/>
    <p:sldId id="2147" r:id="rId11"/>
    <p:sldId id="2148" r:id="rId12"/>
    <p:sldId id="2161" r:id="rId13"/>
    <p:sldId id="2141" r:id="rId14"/>
    <p:sldId id="2229" r:id="rId15"/>
    <p:sldId id="2000" r:id="rId16"/>
    <p:sldId id="1999" r:id="rId17"/>
    <p:sldId id="2135" r:id="rId18"/>
    <p:sldId id="2345" r:id="rId19"/>
    <p:sldId id="2344" r:id="rId20"/>
    <p:sldId id="2315" r:id="rId21"/>
    <p:sldId id="2316" r:id="rId22"/>
    <p:sldId id="2317" r:id="rId23"/>
    <p:sldId id="2318" r:id="rId24"/>
    <p:sldId id="1950" r:id="rId25"/>
    <p:sldId id="2346" r:id="rId26"/>
    <p:sldId id="2347" r:id="rId27"/>
    <p:sldId id="1965" r:id="rId28"/>
    <p:sldId id="2220" r:id="rId29"/>
    <p:sldId id="2100" r:id="rId30"/>
    <p:sldId id="2099" r:id="rId31"/>
    <p:sldId id="2221" r:id="rId32"/>
    <p:sldId id="2098" r:id="rId33"/>
    <p:sldId id="2222" r:id="rId34"/>
    <p:sldId id="1957" r:id="rId35"/>
    <p:sldId id="2167" r:id="rId36"/>
    <p:sldId id="2168" r:id="rId37"/>
    <p:sldId id="2171" r:id="rId38"/>
    <p:sldId id="2170" r:id="rId39"/>
    <p:sldId id="2169" r:id="rId40"/>
    <p:sldId id="2172" r:id="rId41"/>
    <p:sldId id="2173" r:id="rId42"/>
    <p:sldId id="2174" r:id="rId43"/>
    <p:sldId id="2175" r:id="rId44"/>
    <p:sldId id="2176" r:id="rId45"/>
    <p:sldId id="2177" r:id="rId46"/>
    <p:sldId id="2178" r:id="rId47"/>
    <p:sldId id="2179" r:id="rId48"/>
    <p:sldId id="2180" r:id="rId49"/>
    <p:sldId id="2181" r:id="rId50"/>
    <p:sldId id="2182" r:id="rId51"/>
    <p:sldId id="2183" r:id="rId52"/>
    <p:sldId id="2185" r:id="rId53"/>
    <p:sldId id="2184" r:id="rId54"/>
    <p:sldId id="2186" r:id="rId55"/>
    <p:sldId id="2187" r:id="rId56"/>
    <p:sldId id="2188" r:id="rId57"/>
    <p:sldId id="2189" r:id="rId58"/>
    <p:sldId id="2190" r:id="rId59"/>
    <p:sldId id="2191" r:id="rId60"/>
    <p:sldId id="2204" r:id="rId61"/>
    <p:sldId id="2192" r:id="rId62"/>
    <p:sldId id="2205" r:id="rId63"/>
    <p:sldId id="2200" r:id="rId64"/>
    <p:sldId id="2206" r:id="rId65"/>
    <p:sldId id="2201" r:id="rId66"/>
    <p:sldId id="2207" r:id="rId67"/>
    <p:sldId id="2202" r:id="rId68"/>
    <p:sldId id="2203" r:id="rId69"/>
    <p:sldId id="2242" r:id="rId70"/>
    <p:sldId id="2341" r:id="rId71"/>
    <p:sldId id="2243" r:id="rId72"/>
    <p:sldId id="2244" r:id="rId73"/>
    <p:sldId id="2245" r:id="rId74"/>
    <p:sldId id="2342" r:id="rId75"/>
    <p:sldId id="2246" r:id="rId76"/>
    <p:sldId id="2247" r:id="rId77"/>
    <p:sldId id="2248" r:id="rId78"/>
    <p:sldId id="2249" r:id="rId79"/>
    <p:sldId id="2250" r:id="rId80"/>
    <p:sldId id="2251" r:id="rId81"/>
    <p:sldId id="2252" r:id="rId82"/>
    <p:sldId id="2253" r:id="rId83"/>
    <p:sldId id="2343" r:id="rId84"/>
    <p:sldId id="2254" r:id="rId85"/>
    <p:sldId id="2255" r:id="rId86"/>
    <p:sldId id="2256" r:id="rId87"/>
    <p:sldId id="2257" r:id="rId88"/>
    <p:sldId id="2258" r:id="rId89"/>
    <p:sldId id="2259" r:id="rId90"/>
    <p:sldId id="2260" r:id="rId91"/>
    <p:sldId id="2273" r:id="rId92"/>
    <p:sldId id="2274" r:id="rId93"/>
    <p:sldId id="2275" r:id="rId94"/>
    <p:sldId id="2276" r:id="rId95"/>
    <p:sldId id="2277" r:id="rId96"/>
    <p:sldId id="2278" r:id="rId97"/>
    <p:sldId id="2279" r:id="rId98"/>
    <p:sldId id="2280" r:id="rId99"/>
    <p:sldId id="2281" r:id="rId100"/>
    <p:sldId id="2282" r:id="rId101"/>
    <p:sldId id="2283" r:id="rId102"/>
    <p:sldId id="2284" r:id="rId103"/>
    <p:sldId id="2290" r:id="rId104"/>
    <p:sldId id="2291" r:id="rId105"/>
    <p:sldId id="2292" r:id="rId106"/>
    <p:sldId id="2293" r:id="rId107"/>
    <p:sldId id="2294" r:id="rId108"/>
    <p:sldId id="2295" r:id="rId109"/>
    <p:sldId id="2296" r:id="rId110"/>
    <p:sldId id="2297" r:id="rId111"/>
    <p:sldId id="2298" r:id="rId112"/>
    <p:sldId id="2208" r:id="rId113"/>
    <p:sldId id="2319" r:id="rId114"/>
    <p:sldId id="2320" r:id="rId115"/>
    <p:sldId id="2321" r:id="rId116"/>
    <p:sldId id="2322" r:id="rId117"/>
    <p:sldId id="2323" r:id="rId118"/>
    <p:sldId id="2324" r:id="rId119"/>
    <p:sldId id="2325" r:id="rId120"/>
    <p:sldId id="2326" r:id="rId121"/>
    <p:sldId id="2327" r:id="rId122"/>
    <p:sldId id="2328" r:id="rId123"/>
    <p:sldId id="2329" r:id="rId124"/>
    <p:sldId id="2330" r:id="rId125"/>
    <p:sldId id="2209" r:id="rId126"/>
    <p:sldId id="2238" r:id="rId127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 Narrow" panose="020B0606020202030204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 Narrow" panose="020B0606020202030204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 Narrow" panose="020B0606020202030204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 Narrow" panose="020B0606020202030204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02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99"/>
    <a:srgbClr val="0000FF"/>
    <a:srgbClr val="008000"/>
    <a:srgbClr val="EAEAEA"/>
    <a:srgbClr val="00FF00"/>
    <a:srgbClr val="FF0000"/>
    <a:srgbClr val="99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3639" autoAdjust="0"/>
  </p:normalViewPr>
  <p:slideViewPr>
    <p:cSldViewPr snapToGrid="0">
      <p:cViewPr varScale="1">
        <p:scale>
          <a:sx n="110" d="100"/>
          <a:sy n="110" d="100"/>
        </p:scale>
        <p:origin x="2311" y="69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200" d="100"/>
          <a:sy n="200" d="100"/>
        </p:scale>
        <p:origin x="-660" y="6600"/>
      </p:cViewPr>
      <p:guideLst>
        <p:guide orient="horz" pos="2802"/>
        <p:guide pos="216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handoutMaster" Target="handoutMasters/handoutMaster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presProps" Target="pres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theme" Target="theme/theme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1139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1140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1141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1142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1143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1384" name="Rectangle 7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6" name="Rectangle 8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7575" y="4343400"/>
            <a:ext cx="50482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63" tIns="45732" rIns="91463" bIns="45732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3900488" y="8883650"/>
            <a:ext cx="29829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63" tIns="45732" rIns="91463" bIns="45732" anchor="b">
            <a:spAutoFit/>
          </a:bodyPr>
          <a:lstStyle>
            <a:lvl1pPr algn="l" defTabSz="900113"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0850" algn="l" defTabSz="900113"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00113" algn="l" defTabSz="900113"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50963" algn="l" defTabSz="900113"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00225" algn="l" defTabSz="900113"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57425" defTabSz="9001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14625" defTabSz="9001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171825" defTabSz="9001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29025" defTabSz="9001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39738" algn="l"/>
                <a:tab pos="879475" algn="l"/>
                <a:tab pos="1320800" algn="l"/>
                <a:tab pos="1762125" algn="l"/>
                <a:tab pos="2203450" algn="l"/>
                <a:tab pos="2644775" algn="l"/>
                <a:tab pos="3084513" algn="l"/>
                <a:tab pos="3525838" algn="l"/>
                <a:tab pos="3967163" algn="l"/>
                <a:tab pos="4406900" algn="l"/>
                <a:tab pos="4846638" algn="l"/>
                <a:tab pos="5287963" algn="l"/>
                <a:tab pos="5730875" algn="l"/>
                <a:tab pos="6170613" algn="l"/>
                <a:tab pos="6613525" algn="l"/>
                <a:tab pos="7053263" algn="l"/>
                <a:tab pos="7493000" algn="l"/>
                <a:tab pos="7932738" algn="l"/>
                <a:tab pos="8374063" algn="l"/>
                <a:tab pos="88153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Font typeface="Times New Roman" pitchFamily="18" charset="0"/>
              <a:buNone/>
              <a:defRPr/>
            </a:pPr>
            <a:r>
              <a:rPr lang="en-GB" sz="1100"/>
              <a:t>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5800"/>
            <a:ext cx="4570413" cy="3427413"/>
          </a:xfrm>
          <a:ln/>
        </p:spPr>
      </p:sp>
      <p:sp>
        <p:nvSpPr>
          <p:cNvPr id="10240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none" lIns="94960" tIns="47480" rIns="94960" bIns="47480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2038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7021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7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695282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801775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573060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844685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362600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894802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295575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997397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152892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0459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287064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9443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"a    " = 225, "b    " = 226, …, "z    " = 250; "aa   " = 2*97 + 3*32 = 290    so the number of hash codes is actually less than 385 </a:t>
            </a:r>
          </a:p>
        </p:txBody>
      </p:sp>
    </p:spTree>
    <p:extLst>
      <p:ext uri="{BB962C8B-B14F-4D97-AF65-F5344CB8AC3E}">
        <p14:creationId xmlns:p14="http://schemas.microsoft.com/office/powerpoint/2010/main" val="75675049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0467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"a    " = 225, "b    " = 226, …, "z    " = 250; "aa   " = 2*97 + 3*32 = 290    so the number of hash codes is actually less than 385 </a:t>
            </a:r>
          </a:p>
        </p:txBody>
      </p:sp>
    </p:spTree>
    <p:extLst>
      <p:ext uri="{BB962C8B-B14F-4D97-AF65-F5344CB8AC3E}">
        <p14:creationId xmlns:p14="http://schemas.microsoft.com/office/powerpoint/2010/main" val="422211368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0467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"a    " = 225, "b    " = 226, …, "z    " = 250; "aa   " = 2*97 + 3*32 = 290    so the number of hash codes is actually less than 385 </a:t>
            </a:r>
          </a:p>
        </p:txBody>
      </p:sp>
    </p:spTree>
    <p:extLst>
      <p:ext uri="{BB962C8B-B14F-4D97-AF65-F5344CB8AC3E}">
        <p14:creationId xmlns:p14="http://schemas.microsoft.com/office/powerpoint/2010/main" val="157117169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1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"a    " = 225, "b    " = 226, …, "z    " = 250; "aa   " = 2*97 + 3*32 = 290    so the number of hash codes is actually less than 385 </a:t>
            </a:r>
          </a:p>
        </p:txBody>
      </p:sp>
    </p:spTree>
    <p:extLst>
      <p:ext uri="{BB962C8B-B14F-4D97-AF65-F5344CB8AC3E}">
        <p14:creationId xmlns:p14="http://schemas.microsoft.com/office/powerpoint/2010/main" val="180525556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2515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"a    " = 225, "b    " = 226, …, "z    " = 250; "aa   " = 2*97 + 3*32 = 290    so the number of hash codes is actually less than 385 </a:t>
            </a:r>
          </a:p>
        </p:txBody>
      </p:sp>
    </p:spTree>
    <p:extLst>
      <p:ext uri="{BB962C8B-B14F-4D97-AF65-F5344CB8AC3E}">
        <p14:creationId xmlns:p14="http://schemas.microsoft.com/office/powerpoint/2010/main" val="10438526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2515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"a    " = 225, "b    " = 226, …, "z    " = 250; "aa   " = 2*97 + 3*32 = 290    so the number of hash codes is actually less than 385 </a:t>
            </a:r>
          </a:p>
        </p:txBody>
      </p:sp>
    </p:spTree>
    <p:extLst>
      <p:ext uri="{BB962C8B-B14F-4D97-AF65-F5344CB8AC3E}">
        <p14:creationId xmlns:p14="http://schemas.microsoft.com/office/powerpoint/2010/main" val="1671027456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2515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"a    " = 225, "b    " = 226, …, "z    " = 250; "aa   " = 2*97 + 3*32 = 290    so the number of hash codes is actually less than 385 </a:t>
            </a:r>
          </a:p>
        </p:txBody>
      </p:sp>
    </p:spTree>
    <p:extLst>
      <p:ext uri="{BB962C8B-B14F-4D97-AF65-F5344CB8AC3E}">
        <p14:creationId xmlns:p14="http://schemas.microsoft.com/office/powerpoint/2010/main" val="39825844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2515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"a    " = 225, "b    " = 226, …, "z    " = 250; "aa   " = 2*97 + 3*32 = 290    so the number of hash codes is actually less than 385 </a:t>
            </a:r>
          </a:p>
        </p:txBody>
      </p:sp>
    </p:spTree>
    <p:extLst>
      <p:ext uri="{BB962C8B-B14F-4D97-AF65-F5344CB8AC3E}">
        <p14:creationId xmlns:p14="http://schemas.microsoft.com/office/powerpoint/2010/main" val="242175597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39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"a    " = 225, "b    " = 226, …, "z    " = 250; "aa   " = 2*97 + 3*32 = 290    so the number of hash codes is actually less than 385 </a:t>
            </a:r>
          </a:p>
        </p:txBody>
      </p:sp>
    </p:spTree>
    <p:extLst>
      <p:ext uri="{BB962C8B-B14F-4D97-AF65-F5344CB8AC3E}">
        <p14:creationId xmlns:p14="http://schemas.microsoft.com/office/powerpoint/2010/main" val="71190851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39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"a    " = 225, "b    " = 226, …, "z    " = 250; "aa   " = 2*97 + 3*32 = 290    so the number of hash codes is actually less than 385 </a:t>
            </a:r>
          </a:p>
        </p:txBody>
      </p:sp>
    </p:spTree>
    <p:extLst>
      <p:ext uri="{BB962C8B-B14F-4D97-AF65-F5344CB8AC3E}">
        <p14:creationId xmlns:p14="http://schemas.microsoft.com/office/powerpoint/2010/main" val="4170996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47603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3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"a    " = 225, "b    " = 226, …, "z    " = 250; "aa   " = 2*97 + 3*32 = 290    so the number of hash codes is actually less than 385 </a:t>
            </a:r>
          </a:p>
        </p:txBody>
      </p:sp>
    </p:spTree>
    <p:extLst>
      <p:ext uri="{BB962C8B-B14F-4D97-AF65-F5344CB8AC3E}">
        <p14:creationId xmlns:p14="http://schemas.microsoft.com/office/powerpoint/2010/main" val="65910321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3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"a    " = 225, "b    " = 226, …, "z    " = 250; "aa   " = 2*97 + 3*32 = 290    so the number of hash codes is actually less than 385 </a:t>
            </a:r>
          </a:p>
        </p:txBody>
      </p:sp>
    </p:spTree>
    <p:extLst>
      <p:ext uri="{BB962C8B-B14F-4D97-AF65-F5344CB8AC3E}">
        <p14:creationId xmlns:p14="http://schemas.microsoft.com/office/powerpoint/2010/main" val="111130327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178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8642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499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3000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143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2502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379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327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639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634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065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6089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2911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2330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5898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23528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767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66347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8679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59663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0132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276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4069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5354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28528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2725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00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0841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78372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2911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8540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24010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3519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3869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7795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5320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1694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51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0052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3923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07016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6076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141637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5087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18507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40865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17744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51287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9846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1886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05644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940723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123086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2574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801025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162197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466201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27837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11509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495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484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534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767035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4476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dirty="0"/>
              <a:t>approaches exist that limit the number of rehashed items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139503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4476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dirty="0"/>
              <a:t>approaches exist that limit the number of rehashed items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973905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4476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dirty="0"/>
              <a:t>approaches exist that limit the number of rehashed items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30295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4476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dirty="0"/>
              <a:t>approaches exist that limit the number of rehashed items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248972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4476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dirty="0"/>
              <a:t>approaches exist that limit the number of rehashed items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029570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927087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107843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00291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4027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27777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1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4222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1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604884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1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65685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1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02392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1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745269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1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12399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1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848398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1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47751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1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z="2000"/>
              <a:t>If h2 is initially non-negative (i.e., between</a:t>
            </a:r>
            <a:r>
              <a:rPr lang="en-US" altLang="en-US" sz="2000" baseline="0"/>
              <a:t> 0 and 4)</a:t>
            </a:r>
            <a:r>
              <a:rPr lang="en-US" altLang="en-US" sz="2000"/>
              <a:t>, the returned value will be between 5 and 9.</a:t>
            </a:r>
          </a:p>
          <a:p>
            <a:r>
              <a:rPr lang="en-US" altLang="en-US" sz="2000"/>
              <a:t>if h2</a:t>
            </a:r>
            <a:r>
              <a:rPr lang="en-US" altLang="en-US" sz="2000" baseline="0"/>
              <a:t> is initially negative (i.e., between -1 and -4), the returned value will be between 12 and 15.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89308828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329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5128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60554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4938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661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684412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661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31504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661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622609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661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496128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7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014663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7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17245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7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70243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7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103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0812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44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6863" y="76200"/>
            <a:ext cx="2076450" cy="6383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76200"/>
            <a:ext cx="6076950" cy="6383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3240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62875" cy="847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219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83199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4618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9935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513" y="844550"/>
            <a:ext cx="4076700" cy="561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844550"/>
            <a:ext cx="4076700" cy="561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7659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7773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1534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75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7074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8395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4366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62078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6863" y="76200"/>
            <a:ext cx="2076450" cy="6383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76200"/>
            <a:ext cx="6076950" cy="6383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35377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62875" cy="847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00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653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513" y="844550"/>
            <a:ext cx="4076700" cy="561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844550"/>
            <a:ext cx="4076700" cy="5614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631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701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198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38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766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546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628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tge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7513" y="844550"/>
            <a:ext cx="8305800" cy="561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Text Box 4"/>
          <p:cNvSpPr txBox="1">
            <a:spLocks noChangeArrowheads="1"/>
          </p:cNvSpPr>
          <p:nvPr userDrawn="1"/>
        </p:nvSpPr>
        <p:spPr bwMode="auto">
          <a:xfrm>
            <a:off x="7913688" y="6477000"/>
            <a:ext cx="12080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 Narrow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 Narrow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 Narrow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 Narrow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Narrow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sz="1200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+mj-lt"/>
          <a:ea typeface="+mj-ea"/>
          <a:cs typeface="+mj-cs"/>
        </a:defRPr>
      </a:lvl1pPr>
      <a:lvl2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2pPr>
      <a:lvl3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3pPr>
      <a:lvl4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4pPr>
      <a:lvl5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5pPr>
      <a:lvl6pPr marL="4572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6pPr>
      <a:lvl7pPr marL="9144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7pPr>
      <a:lvl8pPr marL="13716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8pPr>
      <a:lvl9pPr marL="18288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9pPr>
    </p:titleStyle>
    <p:bodyStyle>
      <a:lvl1pPr marL="333375" indent="-333375" algn="l" defTabSz="447675" rtl="0" eaLnBrk="0" fontAlgn="base" hangingPunct="0"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733425" indent="-276225" algn="l" defTabSz="447675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Char char="•"/>
        <a:defRPr sz="2200">
          <a:solidFill>
            <a:srgbClr val="000000"/>
          </a:solidFill>
          <a:latin typeface="+mn-lt"/>
        </a:defRPr>
      </a:lvl2pPr>
      <a:lvl3pPr marL="1076325" indent="-161925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Helvetica" panose="020B0604020202020204" pitchFamily="34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628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tge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7513" y="844550"/>
            <a:ext cx="8305800" cy="561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36148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+mj-lt"/>
          <a:ea typeface="+mj-ea"/>
          <a:cs typeface="+mj-cs"/>
        </a:defRPr>
      </a:lvl1pPr>
      <a:lvl2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2pPr>
      <a:lvl3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3pPr>
      <a:lvl4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4pPr>
      <a:lvl5pPr algn="ctr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800000"/>
          </a:solidFill>
          <a:latin typeface="Arial" charset="0"/>
          <a:cs typeface="Arial" charset="0"/>
        </a:defRPr>
      </a:lvl5pPr>
      <a:lvl6pPr marL="4572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6pPr>
      <a:lvl7pPr marL="9144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7pPr>
      <a:lvl8pPr marL="13716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8pPr>
      <a:lvl9pPr marL="1828800"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cs typeface="Arial" charset="0"/>
        </a:defRPr>
      </a:lvl9pPr>
    </p:titleStyle>
    <p:bodyStyle>
      <a:lvl1pPr marL="333375" indent="-333375" algn="l" defTabSz="447675" rtl="0" eaLnBrk="0" fontAlgn="base" hangingPunct="0"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733425" indent="-276225" algn="l" defTabSz="447675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Char char="•"/>
        <a:defRPr sz="2200">
          <a:solidFill>
            <a:srgbClr val="000000"/>
          </a:solidFill>
          <a:latin typeface="+mn-lt"/>
        </a:defRPr>
      </a:lvl2pPr>
      <a:lvl3pPr marL="1076325" indent="-161925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Helvetica" panose="020B0604020202020204" pitchFamily="34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5775"/>
            <a:ext cx="7772400" cy="1143000"/>
          </a:xfrm>
        </p:spPr>
        <p:txBody>
          <a:bodyPr/>
          <a:lstStyle/>
          <a:p>
            <a:pPr eaLnBrk="1" hangingPunct="1">
              <a:buSzPct val="61000"/>
              <a:tabLst>
                <a:tab pos="0" algn="l"/>
                <a:tab pos="446088" algn="l"/>
                <a:tab pos="893763" algn="l"/>
                <a:tab pos="1341438" algn="l"/>
                <a:tab pos="1789113" algn="l"/>
                <a:tab pos="2236788" algn="l"/>
                <a:tab pos="2684463" algn="l"/>
                <a:tab pos="3132138" algn="l"/>
                <a:tab pos="3579813" algn="l"/>
                <a:tab pos="4027488" algn="l"/>
                <a:tab pos="4475163" algn="l"/>
                <a:tab pos="4922838" algn="l"/>
                <a:tab pos="5370513" algn="l"/>
                <a:tab pos="5818188" algn="l"/>
                <a:tab pos="6265863" algn="l"/>
                <a:tab pos="6713538" algn="l"/>
                <a:tab pos="7161213" algn="l"/>
                <a:tab pos="7608888" algn="l"/>
                <a:tab pos="8056563" algn="l"/>
                <a:tab pos="8504238" algn="l"/>
                <a:tab pos="8951913" algn="l"/>
              </a:tabLst>
            </a:pPr>
            <a:r>
              <a:rPr lang="en-GB" altLang="en-US" sz="3600" dirty="0"/>
              <a:t>Hash Tables III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4289425"/>
            <a:ext cx="6400800" cy="2771775"/>
          </a:xfrm>
        </p:spPr>
        <p:txBody>
          <a:bodyPr/>
          <a:lstStyle/>
          <a:p>
            <a:pPr marL="0" indent="0" algn="ctr">
              <a:spcBef>
                <a:spcPts val="1675"/>
              </a:spcBef>
              <a:buSzPct val="49000"/>
              <a:buFont typeface="Times New Roman" panose="02020603050405020304" pitchFamily="18" charset="0"/>
              <a:buNone/>
              <a:tabLst>
                <a:tab pos="103188" algn="l"/>
                <a:tab pos="550863" algn="l"/>
                <a:tab pos="998538" algn="l"/>
                <a:tab pos="1446213" algn="l"/>
                <a:tab pos="1893888" algn="l"/>
                <a:tab pos="2341563" algn="l"/>
                <a:tab pos="2789238" algn="l"/>
                <a:tab pos="3236913" algn="l"/>
                <a:tab pos="3684588" algn="l"/>
                <a:tab pos="4132263" algn="l"/>
                <a:tab pos="4579938" algn="l"/>
                <a:tab pos="5029200" algn="l"/>
                <a:tab pos="5475288" algn="l"/>
                <a:tab pos="5922963" algn="l"/>
                <a:tab pos="6370638" algn="l"/>
                <a:tab pos="6818313" algn="l"/>
                <a:tab pos="7265988" algn="l"/>
                <a:tab pos="7713663" algn="l"/>
                <a:tab pos="8161338" algn="l"/>
                <a:tab pos="8609013" algn="l"/>
              </a:tabLst>
            </a:pPr>
            <a:r>
              <a:rPr lang="en-US" altLang="en-US" sz="2700" dirty="0"/>
              <a:t>Computer Science 112</a:t>
            </a:r>
            <a:br>
              <a:rPr lang="en-US" altLang="en-US" sz="2700" dirty="0"/>
            </a:br>
            <a:r>
              <a:rPr lang="en-US" altLang="en-US" sz="2700" dirty="0"/>
              <a:t>Boston University</a:t>
            </a:r>
            <a:endParaRPr lang="en-GB" altLang="en-US" sz="2700" dirty="0"/>
          </a:p>
          <a:p>
            <a:pPr marL="0" indent="0" algn="ctr">
              <a:spcBef>
                <a:spcPts val="1675"/>
              </a:spcBef>
              <a:buSzPct val="49000"/>
              <a:buFont typeface="Times New Roman" panose="02020603050405020304" pitchFamily="18" charset="0"/>
              <a:buNone/>
              <a:tabLst>
                <a:tab pos="103188" algn="l"/>
                <a:tab pos="550863" algn="l"/>
                <a:tab pos="998538" algn="l"/>
                <a:tab pos="1446213" algn="l"/>
                <a:tab pos="1893888" algn="l"/>
                <a:tab pos="2341563" algn="l"/>
                <a:tab pos="2789238" algn="l"/>
                <a:tab pos="3236913" algn="l"/>
                <a:tab pos="3684588" algn="l"/>
                <a:tab pos="4132263" algn="l"/>
                <a:tab pos="4579938" algn="l"/>
                <a:tab pos="5029200" algn="l"/>
                <a:tab pos="5475288" algn="l"/>
                <a:tab pos="5922963" algn="l"/>
                <a:tab pos="6370638" algn="l"/>
                <a:tab pos="6818313" algn="l"/>
                <a:tab pos="7265988" algn="l"/>
                <a:tab pos="7713663" algn="l"/>
                <a:tab pos="8161338" algn="l"/>
                <a:tab pos="8609013" algn="l"/>
              </a:tabLst>
            </a:pPr>
            <a:r>
              <a:rPr lang="en-GB" altLang="en-US" sz="2700" dirty="0"/>
              <a:t>David G. Sullivan, Ph.D.</a:t>
            </a:r>
          </a:p>
          <a:p>
            <a:pPr marL="0" indent="0" algn="ctr">
              <a:spcBef>
                <a:spcPts val="1175"/>
              </a:spcBef>
              <a:buSzTx/>
              <a:buFont typeface="Times New Roman" panose="02020603050405020304" pitchFamily="18" charset="0"/>
              <a:buNone/>
              <a:tabLst>
                <a:tab pos="103188" algn="l"/>
                <a:tab pos="550863" algn="l"/>
                <a:tab pos="998538" algn="l"/>
                <a:tab pos="1446213" algn="l"/>
                <a:tab pos="1893888" algn="l"/>
                <a:tab pos="2341563" algn="l"/>
                <a:tab pos="2789238" algn="l"/>
                <a:tab pos="3236913" algn="l"/>
                <a:tab pos="3684588" algn="l"/>
                <a:tab pos="4132263" algn="l"/>
                <a:tab pos="4579938" algn="l"/>
                <a:tab pos="5029200" algn="l"/>
                <a:tab pos="5475288" algn="l"/>
                <a:tab pos="5922963" algn="l"/>
                <a:tab pos="6370638" algn="l"/>
                <a:tab pos="6818313" algn="l"/>
                <a:tab pos="7265988" algn="l"/>
                <a:tab pos="7713663" algn="l"/>
                <a:tab pos="8161338" algn="l"/>
                <a:tab pos="8609013" algn="l"/>
              </a:tabLst>
            </a:pPr>
            <a:endParaRPr lang="en-GB" altLang="en-US" sz="2000" dirty="0"/>
          </a:p>
          <a:p>
            <a:pPr marL="0" indent="0" algn="ctr">
              <a:spcBef>
                <a:spcPts val="1175"/>
              </a:spcBef>
              <a:buSzTx/>
              <a:buFont typeface="Times New Roman" panose="02020603050405020304" pitchFamily="18" charset="0"/>
              <a:buNone/>
              <a:tabLst>
                <a:tab pos="103188" algn="l"/>
                <a:tab pos="550863" algn="l"/>
                <a:tab pos="998538" algn="l"/>
                <a:tab pos="1446213" algn="l"/>
                <a:tab pos="1893888" algn="l"/>
                <a:tab pos="2341563" algn="l"/>
                <a:tab pos="2789238" algn="l"/>
                <a:tab pos="3236913" algn="l"/>
                <a:tab pos="3684588" algn="l"/>
                <a:tab pos="4132263" algn="l"/>
                <a:tab pos="4579938" algn="l"/>
                <a:tab pos="5029200" algn="l"/>
                <a:tab pos="5475288" algn="l"/>
                <a:tab pos="5922963" algn="l"/>
                <a:tab pos="6370638" algn="l"/>
                <a:tab pos="6818313" algn="l"/>
                <a:tab pos="7265988" algn="l"/>
                <a:tab pos="7713663" algn="l"/>
                <a:tab pos="8161338" algn="l"/>
                <a:tab pos="8609013" algn="l"/>
              </a:tabLst>
            </a:pP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285041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 dirty="0"/>
              <a:t>Recall: Open Addressing with Double Hashing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Use two hash functions: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h1 computes the hash code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h2 computes the increment for probing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probe sequence:  h1, h1 + h2, h1 + 2*h2, …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h1 = our previous h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h2 = number of characters in the string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(h1 = 0, h2 = 3): </a:t>
            </a:r>
            <a:r>
              <a:rPr lang="en-US" altLang="en-US" sz="2000" dirty="0">
                <a:solidFill>
                  <a:srgbClr val="0000FF"/>
                </a:solidFill>
              </a:rPr>
              <a:t>try 0,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0000FF"/>
                </a:solidFill>
              </a:rPr>
              <a:t>0 + 3 – open!</a:t>
            </a:r>
            <a:r>
              <a:rPr lang="en-US" altLang="en-US" sz="2000" dirty="0"/>
              <a:t> </a:t>
            </a:r>
          </a:p>
          <a:p>
            <a:pPr marL="457200" lvl="1" indent="0">
              <a:lnSpc>
                <a:spcPct val="90000"/>
              </a:lnSpc>
              <a:spcBef>
                <a:spcPts val="500"/>
              </a:spcBef>
              <a:buNone/>
              <a:tabLst>
                <a:tab pos="569913" algn="l"/>
                <a:tab pos="793750" algn="l"/>
              </a:tabLst>
            </a:pPr>
            <a:endParaRPr lang="en-US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45103" name="Rectangle 54"/>
          <p:cNvSpPr>
            <a:spLocks noChangeArrowheads="1"/>
          </p:cNvSpPr>
          <p:nvPr/>
        </p:nvSpPr>
        <p:spPr bwMode="auto">
          <a:xfrm>
            <a:off x="7505700" y="2195101"/>
            <a:ext cx="995363" cy="280988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997873"/>
              </p:ext>
            </p:extLst>
          </p:nvPr>
        </p:nvGraphicFramePr>
        <p:xfrm>
          <a:off x="6427788" y="1168479"/>
          <a:ext cx="2097087" cy="536470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11927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710012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131600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43462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Hash Table Limitations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tabLst>
                <a:tab pos="1379538" algn="l"/>
              </a:tabLst>
            </a:pPr>
            <a:r>
              <a:rPr lang="en-US" altLang="en-US" dirty="0"/>
              <a:t>It can be hard to come up with a good hash function for a particular data set.</a:t>
            </a:r>
          </a:p>
          <a:p>
            <a:pPr>
              <a:spcBef>
                <a:spcPts val="2000"/>
              </a:spcBef>
              <a:tabLst>
                <a:tab pos="1379538" algn="l"/>
              </a:tabLst>
            </a:pPr>
            <a:r>
              <a:rPr lang="en-US" altLang="en-US" dirty="0"/>
              <a:t>The items are </a:t>
            </a:r>
            <a:r>
              <a:rPr lang="en-US" altLang="en-US" i="1" dirty="0"/>
              <a:t>not</a:t>
            </a:r>
            <a:r>
              <a:rPr lang="en-US" altLang="en-US" dirty="0"/>
              <a:t> ordered by key. As a result, we can't easily:</a:t>
            </a:r>
          </a:p>
          <a:p>
            <a:pPr lvl="1">
              <a:spcBef>
                <a:spcPts val="500"/>
              </a:spcBef>
              <a:tabLst>
                <a:tab pos="1379538" algn="l"/>
              </a:tabLst>
            </a:pPr>
            <a:r>
              <a:rPr lang="en-US" altLang="en-US" dirty="0"/>
              <a:t>print the contents in sorted order</a:t>
            </a:r>
          </a:p>
          <a:p>
            <a:pPr lvl="1">
              <a:spcBef>
                <a:spcPts val="200"/>
              </a:spcBef>
              <a:tabLst>
                <a:tab pos="1379538" algn="l"/>
              </a:tabLst>
            </a:pPr>
            <a:r>
              <a:rPr lang="en-US" altLang="en-US" dirty="0"/>
              <a:t>perform a range search (find all values between v1 and v2)</a:t>
            </a:r>
          </a:p>
          <a:p>
            <a:pPr lvl="1">
              <a:spcBef>
                <a:spcPts val="200"/>
              </a:spcBef>
              <a:tabLst>
                <a:tab pos="1379538" algn="l"/>
              </a:tabLst>
            </a:pPr>
            <a:r>
              <a:rPr lang="en-US" altLang="en-US" dirty="0"/>
              <a:t>perform a rank search – get the kth largest item</a:t>
            </a:r>
            <a:endParaRPr lang="en-US" altLang="en-US" dirty="0">
              <a:sym typeface="Wingdings" panose="05000000000000000000" pitchFamily="2" charset="2"/>
            </a:endParaRPr>
          </a:p>
          <a:p>
            <a:pPr>
              <a:spcBef>
                <a:spcPts val="500"/>
              </a:spcBef>
              <a:buFont typeface="Times New Roman" panose="02020603050405020304" pitchFamily="18" charset="0"/>
              <a:buNone/>
              <a:tabLst>
                <a:tab pos="137953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6227769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Hash Table Limitations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tabLst>
                <a:tab pos="1379538" algn="l"/>
              </a:tabLst>
            </a:pPr>
            <a:r>
              <a:rPr lang="en-US" altLang="en-US" dirty="0"/>
              <a:t>It can be hard to come up with a good hash function for a particular data set.</a:t>
            </a:r>
          </a:p>
          <a:p>
            <a:pPr>
              <a:spcBef>
                <a:spcPts val="2000"/>
              </a:spcBef>
              <a:tabLst>
                <a:tab pos="1379538" algn="l"/>
              </a:tabLst>
            </a:pPr>
            <a:r>
              <a:rPr lang="en-US" altLang="en-US" dirty="0"/>
              <a:t>The items are </a:t>
            </a:r>
            <a:r>
              <a:rPr lang="en-US" altLang="en-US" i="1" dirty="0"/>
              <a:t>not</a:t>
            </a:r>
            <a:r>
              <a:rPr lang="en-US" altLang="en-US" dirty="0"/>
              <a:t> ordered by key. As a result, we can't easily:</a:t>
            </a:r>
          </a:p>
          <a:p>
            <a:pPr lvl="1">
              <a:spcBef>
                <a:spcPts val="500"/>
              </a:spcBef>
              <a:tabLst>
                <a:tab pos="1379538" algn="l"/>
              </a:tabLst>
            </a:pPr>
            <a:r>
              <a:rPr lang="en-US" altLang="en-US" dirty="0"/>
              <a:t>print the contents in sorted order</a:t>
            </a:r>
          </a:p>
          <a:p>
            <a:pPr lvl="1">
              <a:spcBef>
                <a:spcPts val="200"/>
              </a:spcBef>
              <a:tabLst>
                <a:tab pos="1379538" algn="l"/>
              </a:tabLst>
            </a:pPr>
            <a:r>
              <a:rPr lang="en-US" altLang="en-US" dirty="0"/>
              <a:t>perform a range search (find all values between v1 and v2)</a:t>
            </a:r>
          </a:p>
          <a:p>
            <a:pPr lvl="1">
              <a:spcBef>
                <a:spcPts val="200"/>
              </a:spcBef>
              <a:tabLst>
                <a:tab pos="1379538" algn="l"/>
              </a:tabLst>
            </a:pPr>
            <a:r>
              <a:rPr lang="en-US" altLang="en-US" dirty="0"/>
              <a:t>perform a rank search – get the kth largest item</a:t>
            </a:r>
            <a:endParaRPr lang="en-US" altLang="en-US" dirty="0">
              <a:sym typeface="Wingdings" panose="05000000000000000000" pitchFamily="2" charset="2"/>
            </a:endParaRPr>
          </a:p>
          <a:p>
            <a:pPr>
              <a:spcBef>
                <a:spcPts val="500"/>
              </a:spcBef>
              <a:buFont typeface="Times New Roman" panose="02020603050405020304" pitchFamily="18" charset="0"/>
              <a:buNone/>
              <a:tabLst>
                <a:tab pos="137953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	We </a:t>
            </a:r>
            <a:r>
              <a:rPr lang="en-US" altLang="en-US" i="1" dirty="0">
                <a:sym typeface="Wingdings" panose="05000000000000000000" pitchFamily="2" charset="2"/>
              </a:rPr>
              <a:t>can</a:t>
            </a:r>
            <a:r>
              <a:rPr lang="en-US" altLang="en-US" dirty="0">
                <a:sym typeface="Wingdings" panose="05000000000000000000" pitchFamily="2" charset="2"/>
              </a:rPr>
              <a:t> do all of these things with a search tree.</a:t>
            </a:r>
          </a:p>
        </p:txBody>
      </p:sp>
    </p:spTree>
    <p:extLst>
      <p:ext uri="{BB962C8B-B14F-4D97-AF65-F5344CB8AC3E}">
        <p14:creationId xmlns:p14="http://schemas.microsoft.com/office/powerpoint/2010/main" val="116024474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Extra Practice</a:t>
            </a:r>
            <a:endParaRPr lang="en-US" alt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h1(key) = ASCII of first letter – ASCII of 'a'</a:t>
            </a:r>
          </a:p>
          <a:p>
            <a:pPr lvl="1"/>
            <a:r>
              <a:rPr lang="en-US" altLang="en-US" dirty="0"/>
              <a:t>h2(key) = </a:t>
            </a:r>
            <a:r>
              <a:rPr lang="en-US" altLang="en-US" dirty="0" err="1"/>
              <a:t>key.length</a:t>
            </a:r>
            <a:r>
              <a:rPr lang="en-US" altLang="en-US" dirty="0"/>
              <a:t>()</a:t>
            </a:r>
          </a:p>
          <a:p>
            <a:pPr lvl="1"/>
            <a:r>
              <a:rPr lang="en-US" altLang="en-US" dirty="0"/>
              <a:t>shaded cells are removed cells</a:t>
            </a:r>
          </a:p>
          <a:p>
            <a:pPr>
              <a:spcBef>
                <a:spcPts val="1400"/>
              </a:spcBef>
            </a:pPr>
            <a:r>
              <a:rPr lang="en-US" altLang="en-US" b="1" dirty="0">
                <a:solidFill>
                  <a:srgbClr val="0000FF"/>
                </a:solidFill>
              </a:rPr>
              <a:t>What is the probe sequence for "baboon"?</a:t>
            </a:r>
            <a:br>
              <a:rPr lang="en-US" altLang="en-US" dirty="0"/>
            </a:br>
            <a:r>
              <a:rPr lang="en-US" altLang="en-US" dirty="0">
                <a:solidFill>
                  <a:srgbClr val="0000FF"/>
                </a:solidFill>
              </a:rPr>
              <a:t>(the sequence of positions seen during probing)</a:t>
            </a:r>
            <a:r>
              <a:rPr lang="en-US" altLang="en-US" dirty="0">
                <a:solidFill>
                  <a:srgbClr val="FF0000"/>
                </a:solidFill>
              </a:rPr>
              <a:t>  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en-US" dirty="0">
                <a:solidFill>
                  <a:srgbClr val="FF0000"/>
                </a:solidFill>
              </a:rPr>
              <a:t>						 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en-US" dirty="0">
                <a:solidFill>
                  <a:srgbClr val="FF0000"/>
                </a:solidFill>
              </a:rPr>
              <a:t>						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en-US" dirty="0">
                <a:solidFill>
                  <a:srgbClr val="FF0000"/>
                </a:solidFill>
              </a:rPr>
              <a:t>						</a:t>
            </a:r>
            <a:br>
              <a:rPr lang="en-US" altLang="en-US" dirty="0">
                <a:solidFill>
                  <a:srgbClr val="FF0000"/>
                </a:solidFill>
              </a:rPr>
            </a:br>
            <a:endParaRPr lang="en-US" altLang="en-US" dirty="0"/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5" name="Group 5"/>
          <p:cNvGraphicFramePr>
            <a:graphicFrameLocks noGrp="1"/>
          </p:cNvGraphicFramePr>
          <p:nvPr/>
        </p:nvGraphicFramePr>
        <p:xfrm>
          <a:off x="6136365" y="1044429"/>
          <a:ext cx="2097087" cy="368823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1927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710012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52804" y="4496218"/>
            <a:ext cx="3797929" cy="182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1, 2, 5</a:t>
            </a: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1, 6</a:t>
            </a: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1, 7, 2</a:t>
            </a: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1, 7, 3</a:t>
            </a: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1, 7, 2, 8 </a:t>
            </a:r>
          </a:p>
          <a:p>
            <a:pPr marL="0" marR="0" lvl="0" indent="0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174185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Extra Practice</a:t>
            </a:r>
            <a:endParaRPr lang="en-US" alt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h1(key) = ASCII of first letter – ASCII of 'a'</a:t>
            </a:r>
          </a:p>
          <a:p>
            <a:pPr lvl="1"/>
            <a:r>
              <a:rPr lang="en-US" altLang="en-US" dirty="0"/>
              <a:t>h2(key) = </a:t>
            </a:r>
            <a:r>
              <a:rPr lang="en-US" altLang="en-US" dirty="0" err="1"/>
              <a:t>key.length</a:t>
            </a:r>
            <a:r>
              <a:rPr lang="en-US" altLang="en-US" dirty="0"/>
              <a:t>()</a:t>
            </a:r>
          </a:p>
          <a:p>
            <a:pPr lvl="1"/>
            <a:r>
              <a:rPr lang="en-US" altLang="en-US" dirty="0"/>
              <a:t>shaded cells are removed cells</a:t>
            </a:r>
          </a:p>
          <a:p>
            <a:pPr>
              <a:spcBef>
                <a:spcPts val="1400"/>
              </a:spcBef>
            </a:pPr>
            <a:r>
              <a:rPr lang="en-US" altLang="en-US" b="1" dirty="0">
                <a:solidFill>
                  <a:srgbClr val="0000FF"/>
                </a:solidFill>
              </a:rPr>
              <a:t>What is the probe sequence for "baboon"?</a:t>
            </a:r>
            <a:br>
              <a:rPr lang="en-US" altLang="en-US" dirty="0"/>
            </a:br>
            <a:r>
              <a:rPr lang="en-US" altLang="en-US" dirty="0">
                <a:solidFill>
                  <a:srgbClr val="FF0000"/>
                </a:solidFill>
              </a:rPr>
              <a:t>(h1 = 1, h2 = 6)     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en-US" dirty="0">
                <a:solidFill>
                  <a:srgbClr val="FF0000"/>
                </a:solidFill>
              </a:rPr>
              <a:t>						 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en-US" dirty="0">
                <a:solidFill>
                  <a:srgbClr val="FF0000"/>
                </a:solidFill>
              </a:rPr>
              <a:t>						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en-US" dirty="0">
                <a:solidFill>
                  <a:srgbClr val="FF0000"/>
                </a:solidFill>
              </a:rPr>
              <a:t>						</a:t>
            </a:r>
            <a:br>
              <a:rPr lang="en-US" altLang="en-US" dirty="0">
                <a:solidFill>
                  <a:srgbClr val="FF0000"/>
                </a:solidFill>
              </a:rPr>
            </a:br>
            <a:endParaRPr lang="en-US" altLang="en-US" dirty="0"/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5" name="Group 5"/>
          <p:cNvGraphicFramePr>
            <a:graphicFrameLocks noGrp="1"/>
          </p:cNvGraphicFramePr>
          <p:nvPr/>
        </p:nvGraphicFramePr>
        <p:xfrm>
          <a:off x="6136365" y="1044429"/>
          <a:ext cx="2097087" cy="368823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1927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710012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52804" y="4496218"/>
            <a:ext cx="3797929" cy="182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1, 2, 5</a:t>
            </a: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1, 6</a:t>
            </a: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1, 7, 2</a:t>
            </a: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1, 7, 3</a:t>
            </a: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1, 7, 2, 8 </a:t>
            </a:r>
          </a:p>
          <a:p>
            <a:pPr marL="0" marR="0" lvl="0" indent="0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03959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Extra Practice</a:t>
            </a:r>
            <a:endParaRPr lang="en-US" alt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h1(key) = ASCII of first letter – ASCII of 'a'</a:t>
            </a:r>
          </a:p>
          <a:p>
            <a:pPr lvl="1"/>
            <a:r>
              <a:rPr lang="en-US" altLang="en-US" dirty="0"/>
              <a:t>h2(key) = </a:t>
            </a:r>
            <a:r>
              <a:rPr lang="en-US" altLang="en-US" dirty="0" err="1"/>
              <a:t>key.length</a:t>
            </a:r>
            <a:r>
              <a:rPr lang="en-US" altLang="en-US" dirty="0"/>
              <a:t>()</a:t>
            </a:r>
          </a:p>
          <a:p>
            <a:pPr lvl="1"/>
            <a:r>
              <a:rPr lang="en-US" altLang="en-US" dirty="0"/>
              <a:t>shaded cells are removed cells</a:t>
            </a:r>
          </a:p>
          <a:p>
            <a:pPr>
              <a:spcBef>
                <a:spcPts val="1400"/>
              </a:spcBef>
            </a:pPr>
            <a:r>
              <a:rPr lang="en-US" altLang="en-US" b="1" dirty="0">
                <a:solidFill>
                  <a:srgbClr val="0000FF"/>
                </a:solidFill>
              </a:rPr>
              <a:t>What is the probe sequence for "baboon"?</a:t>
            </a:r>
            <a:br>
              <a:rPr lang="en-US" altLang="en-US" dirty="0"/>
            </a:br>
            <a:r>
              <a:rPr lang="en-US" altLang="en-US" dirty="0">
                <a:solidFill>
                  <a:srgbClr val="FF0000"/>
                </a:solidFill>
              </a:rPr>
              <a:t>(h1 = 1, h2 = 6)    try:	1 % 11 = 1 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en-US" dirty="0">
                <a:solidFill>
                  <a:srgbClr val="FF0000"/>
                </a:solidFill>
              </a:rPr>
              <a:t>						 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en-US" dirty="0">
                <a:solidFill>
                  <a:srgbClr val="FF0000"/>
                </a:solidFill>
              </a:rPr>
              <a:t>						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en-US" dirty="0">
                <a:solidFill>
                  <a:srgbClr val="FF0000"/>
                </a:solidFill>
              </a:rPr>
              <a:t>						</a:t>
            </a:r>
            <a:br>
              <a:rPr lang="en-US" altLang="en-US" dirty="0">
                <a:solidFill>
                  <a:srgbClr val="FF0000"/>
                </a:solidFill>
              </a:rPr>
            </a:br>
            <a:endParaRPr lang="en-US" altLang="en-US" dirty="0"/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5" name="Group 5"/>
          <p:cNvGraphicFramePr>
            <a:graphicFrameLocks noGrp="1"/>
          </p:cNvGraphicFramePr>
          <p:nvPr/>
        </p:nvGraphicFramePr>
        <p:xfrm>
          <a:off x="6136365" y="1044429"/>
          <a:ext cx="2097087" cy="368823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1927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710012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52804" y="4496218"/>
            <a:ext cx="3797929" cy="182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1, 2, 5</a:t>
            </a: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1, 6</a:t>
            </a: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1, 7, 2</a:t>
            </a: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1, 7, 3</a:t>
            </a: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1, 7, 2, 8 </a:t>
            </a:r>
          </a:p>
          <a:p>
            <a:pPr marL="0" marR="0" lvl="0" indent="0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9" name="Rectangle 54"/>
          <p:cNvSpPr>
            <a:spLocks noChangeArrowheads="1"/>
          </p:cNvSpPr>
          <p:nvPr/>
        </p:nvSpPr>
        <p:spPr bwMode="auto">
          <a:xfrm>
            <a:off x="7217907" y="1395516"/>
            <a:ext cx="986293" cy="288925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5473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Extra Practice</a:t>
            </a:r>
            <a:endParaRPr lang="en-US" alt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h1(key) = ASCII of first letter – ASCII of 'a'</a:t>
            </a:r>
          </a:p>
          <a:p>
            <a:pPr lvl="1"/>
            <a:r>
              <a:rPr lang="en-US" altLang="en-US" dirty="0"/>
              <a:t>h2(key) = </a:t>
            </a:r>
            <a:r>
              <a:rPr lang="en-US" altLang="en-US" dirty="0" err="1"/>
              <a:t>key.length</a:t>
            </a:r>
            <a:r>
              <a:rPr lang="en-US" altLang="en-US" dirty="0"/>
              <a:t>()</a:t>
            </a:r>
          </a:p>
          <a:p>
            <a:pPr lvl="1"/>
            <a:r>
              <a:rPr lang="en-US" altLang="en-US" dirty="0"/>
              <a:t>shaded cells are removed cells</a:t>
            </a:r>
          </a:p>
          <a:p>
            <a:pPr>
              <a:spcBef>
                <a:spcPts val="1400"/>
              </a:spcBef>
            </a:pPr>
            <a:r>
              <a:rPr lang="en-US" altLang="en-US" b="1" dirty="0">
                <a:solidFill>
                  <a:srgbClr val="0000FF"/>
                </a:solidFill>
              </a:rPr>
              <a:t>What is the probe sequence for "baboon"?</a:t>
            </a:r>
            <a:br>
              <a:rPr lang="en-US" altLang="en-US" dirty="0"/>
            </a:br>
            <a:r>
              <a:rPr lang="en-US" altLang="en-US" dirty="0">
                <a:solidFill>
                  <a:srgbClr val="FF0000"/>
                </a:solidFill>
              </a:rPr>
              <a:t>(h1 = 1, h2 = 6)    try:	1 % 11 = 1 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en-US" dirty="0">
                <a:solidFill>
                  <a:srgbClr val="FF0000"/>
                </a:solidFill>
              </a:rPr>
              <a:t>						(1 + 6) % 11 = 7 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en-US" dirty="0">
                <a:solidFill>
                  <a:srgbClr val="FF0000"/>
                </a:solidFill>
              </a:rPr>
              <a:t>						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en-US" dirty="0">
                <a:solidFill>
                  <a:srgbClr val="FF0000"/>
                </a:solidFill>
              </a:rPr>
              <a:t>						</a:t>
            </a:r>
            <a:br>
              <a:rPr lang="en-US" altLang="en-US" dirty="0">
                <a:solidFill>
                  <a:srgbClr val="FF0000"/>
                </a:solidFill>
              </a:rPr>
            </a:br>
            <a:endParaRPr lang="en-US" altLang="en-US" dirty="0"/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5" name="Group 5"/>
          <p:cNvGraphicFramePr>
            <a:graphicFrameLocks noGrp="1"/>
          </p:cNvGraphicFramePr>
          <p:nvPr/>
        </p:nvGraphicFramePr>
        <p:xfrm>
          <a:off x="6136365" y="1044429"/>
          <a:ext cx="2097087" cy="368823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1927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710012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52804" y="4496218"/>
            <a:ext cx="3797929" cy="182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1, 2, 5</a:t>
            </a: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1, 6</a:t>
            </a: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1, 7, 2</a:t>
            </a: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1, 7, 3</a:t>
            </a: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1, 7, 2, 8 </a:t>
            </a:r>
          </a:p>
          <a:p>
            <a:pPr marL="0" marR="0" lvl="0" indent="0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8" name="Rectangle 54"/>
          <p:cNvSpPr>
            <a:spLocks noChangeArrowheads="1"/>
          </p:cNvSpPr>
          <p:nvPr/>
        </p:nvSpPr>
        <p:spPr bwMode="auto">
          <a:xfrm>
            <a:off x="7217907" y="3408467"/>
            <a:ext cx="986293" cy="288925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9053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Extra Practice</a:t>
            </a:r>
            <a:endParaRPr lang="en-US" alt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h1(key) = ASCII of first letter – ASCII of 'a'</a:t>
            </a:r>
          </a:p>
          <a:p>
            <a:pPr lvl="1"/>
            <a:r>
              <a:rPr lang="en-US" altLang="en-US" dirty="0"/>
              <a:t>h2(key) = </a:t>
            </a:r>
            <a:r>
              <a:rPr lang="en-US" altLang="en-US" dirty="0" err="1"/>
              <a:t>key.length</a:t>
            </a:r>
            <a:r>
              <a:rPr lang="en-US" altLang="en-US" dirty="0"/>
              <a:t>()</a:t>
            </a:r>
          </a:p>
          <a:p>
            <a:pPr lvl="1"/>
            <a:r>
              <a:rPr lang="en-US" altLang="en-US" dirty="0"/>
              <a:t>shaded cells are removed cells</a:t>
            </a:r>
          </a:p>
          <a:p>
            <a:pPr>
              <a:spcBef>
                <a:spcPts val="1400"/>
              </a:spcBef>
            </a:pPr>
            <a:r>
              <a:rPr lang="en-US" altLang="en-US" b="1" dirty="0">
                <a:solidFill>
                  <a:srgbClr val="0000FF"/>
                </a:solidFill>
              </a:rPr>
              <a:t>What is the probe sequence for "baboon"?</a:t>
            </a:r>
            <a:br>
              <a:rPr lang="en-US" altLang="en-US" dirty="0"/>
            </a:br>
            <a:r>
              <a:rPr lang="en-US" altLang="en-US" dirty="0">
                <a:solidFill>
                  <a:srgbClr val="FF0000"/>
                </a:solidFill>
              </a:rPr>
              <a:t>(h1 = 1, h2 = 6)    try:	1 % 11 = 1 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en-US" dirty="0">
                <a:solidFill>
                  <a:srgbClr val="FF0000"/>
                </a:solidFill>
              </a:rPr>
              <a:t>						(1 + 6) % 11 = 7 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en-US" dirty="0">
                <a:solidFill>
                  <a:srgbClr val="FF0000"/>
                </a:solidFill>
              </a:rPr>
              <a:t>						(1 + 2*6) % 11 = 2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en-US" dirty="0">
                <a:solidFill>
                  <a:srgbClr val="FF0000"/>
                </a:solidFill>
              </a:rPr>
              <a:t>						</a:t>
            </a:r>
            <a:br>
              <a:rPr lang="en-US" altLang="en-US" dirty="0">
                <a:solidFill>
                  <a:srgbClr val="FF0000"/>
                </a:solidFill>
              </a:rPr>
            </a:br>
            <a:endParaRPr lang="en-US" altLang="en-US" dirty="0"/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5" name="Group 5"/>
          <p:cNvGraphicFramePr>
            <a:graphicFrameLocks noGrp="1"/>
          </p:cNvGraphicFramePr>
          <p:nvPr/>
        </p:nvGraphicFramePr>
        <p:xfrm>
          <a:off x="6136365" y="1044429"/>
          <a:ext cx="2097087" cy="368823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1927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710012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52804" y="4496218"/>
            <a:ext cx="3797929" cy="182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1, 2, 5</a:t>
            </a: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1, 6</a:t>
            </a: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1, 7, 2</a:t>
            </a: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1, 7, 3</a:t>
            </a: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1, 7, 2, 8 </a:t>
            </a:r>
          </a:p>
          <a:p>
            <a:pPr marL="0" marR="0" lvl="0" indent="0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7" name="Rectangle 54"/>
          <p:cNvSpPr>
            <a:spLocks noChangeArrowheads="1"/>
          </p:cNvSpPr>
          <p:nvPr/>
        </p:nvSpPr>
        <p:spPr bwMode="auto">
          <a:xfrm>
            <a:off x="7217907" y="1739900"/>
            <a:ext cx="986293" cy="288925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6579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Extra Practice</a:t>
            </a:r>
            <a:endParaRPr lang="en-US" alt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h1(key) = ASCII of first letter – ASCII of 'a'</a:t>
            </a:r>
          </a:p>
          <a:p>
            <a:pPr lvl="1"/>
            <a:r>
              <a:rPr lang="en-US" altLang="en-US" dirty="0"/>
              <a:t>h2(key) = </a:t>
            </a:r>
            <a:r>
              <a:rPr lang="en-US" altLang="en-US" dirty="0" err="1"/>
              <a:t>key.length</a:t>
            </a:r>
            <a:r>
              <a:rPr lang="en-US" altLang="en-US" dirty="0"/>
              <a:t>()</a:t>
            </a:r>
          </a:p>
          <a:p>
            <a:pPr lvl="1"/>
            <a:r>
              <a:rPr lang="en-US" altLang="en-US" dirty="0"/>
              <a:t>shaded cells are removed cells</a:t>
            </a:r>
          </a:p>
          <a:p>
            <a:pPr>
              <a:spcBef>
                <a:spcPts val="1400"/>
              </a:spcBef>
            </a:pPr>
            <a:r>
              <a:rPr lang="en-US" altLang="en-US" b="1" dirty="0">
                <a:solidFill>
                  <a:srgbClr val="0000FF"/>
                </a:solidFill>
              </a:rPr>
              <a:t>What is the probe sequence for "baboon"?</a:t>
            </a:r>
            <a:br>
              <a:rPr lang="en-US" altLang="en-US" dirty="0"/>
            </a:br>
            <a:r>
              <a:rPr lang="en-US" altLang="en-US" dirty="0">
                <a:solidFill>
                  <a:srgbClr val="FF0000"/>
                </a:solidFill>
              </a:rPr>
              <a:t>(h1 = 1, h2 = 6)    try:	1 % 11 = 1 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en-US" dirty="0">
                <a:solidFill>
                  <a:srgbClr val="FF0000"/>
                </a:solidFill>
              </a:rPr>
              <a:t>						(1 + 6) % 11 = 7 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en-US" dirty="0">
                <a:solidFill>
                  <a:srgbClr val="FF0000"/>
                </a:solidFill>
              </a:rPr>
              <a:t>						(1 + 2*6) % 11 = 2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en-US" dirty="0">
                <a:solidFill>
                  <a:srgbClr val="FF0000"/>
                </a:solidFill>
              </a:rPr>
              <a:t>						(1 + 3*6) % 11 = 8</a:t>
            </a:r>
            <a:br>
              <a:rPr lang="en-US" altLang="en-US" dirty="0">
                <a:solidFill>
                  <a:srgbClr val="FF0000"/>
                </a:solidFill>
              </a:rPr>
            </a:br>
            <a:endParaRPr lang="en-US" altLang="en-US" dirty="0"/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5" name="Group 5"/>
          <p:cNvGraphicFramePr>
            <a:graphicFrameLocks noGrp="1"/>
          </p:cNvGraphicFramePr>
          <p:nvPr/>
        </p:nvGraphicFramePr>
        <p:xfrm>
          <a:off x="6136365" y="1044429"/>
          <a:ext cx="2097087" cy="368823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1927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710012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52804" y="4496218"/>
            <a:ext cx="3797929" cy="182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1, 2, 5</a:t>
            </a: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1, 6</a:t>
            </a: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1, 7, 2</a:t>
            </a: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1, 7, 3</a:t>
            </a: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1, 7, 2, 8 </a:t>
            </a:r>
          </a:p>
          <a:p>
            <a:pPr marL="0" marR="0" lvl="0" indent="0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8" name="Rectangle 54"/>
          <p:cNvSpPr>
            <a:spLocks noChangeArrowheads="1"/>
          </p:cNvSpPr>
          <p:nvPr/>
        </p:nvSpPr>
        <p:spPr bwMode="auto">
          <a:xfrm>
            <a:off x="7217907" y="3752850"/>
            <a:ext cx="986293" cy="288925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04309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Extra Practice</a:t>
            </a:r>
            <a:endParaRPr lang="en-US" alt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h1(key) = ASCII of first letter – ASCII of 'a'</a:t>
            </a:r>
          </a:p>
          <a:p>
            <a:pPr lvl="1"/>
            <a:r>
              <a:rPr lang="en-US" altLang="en-US" dirty="0"/>
              <a:t>h2(key) = </a:t>
            </a:r>
            <a:r>
              <a:rPr lang="en-US" altLang="en-US" dirty="0" err="1"/>
              <a:t>key.length</a:t>
            </a:r>
            <a:r>
              <a:rPr lang="en-US" altLang="en-US" dirty="0"/>
              <a:t>()</a:t>
            </a:r>
          </a:p>
          <a:p>
            <a:pPr lvl="1"/>
            <a:r>
              <a:rPr lang="en-US" altLang="en-US" dirty="0"/>
              <a:t>shaded cells are removed cells</a:t>
            </a:r>
          </a:p>
          <a:p>
            <a:pPr>
              <a:spcBef>
                <a:spcPts val="1400"/>
              </a:spcBef>
            </a:pPr>
            <a:r>
              <a:rPr lang="en-US" altLang="en-US" b="1" dirty="0">
                <a:solidFill>
                  <a:srgbClr val="0000FF"/>
                </a:solidFill>
              </a:rPr>
              <a:t>What is the probe sequence for "baboon"?</a:t>
            </a:r>
            <a:br>
              <a:rPr lang="en-US" altLang="en-US" dirty="0"/>
            </a:br>
            <a:r>
              <a:rPr lang="en-US" altLang="en-US" dirty="0">
                <a:solidFill>
                  <a:srgbClr val="FF0000"/>
                </a:solidFill>
              </a:rPr>
              <a:t>(h1 = 1, h2 = 6)    try:	1 % 11 = </a:t>
            </a:r>
            <a:r>
              <a:rPr lang="en-US" altLang="en-US" b="1" dirty="0">
                <a:solidFill>
                  <a:srgbClr val="FF0000"/>
                </a:solidFill>
              </a:rPr>
              <a:t>1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en-US" dirty="0">
                <a:solidFill>
                  <a:srgbClr val="FF0000"/>
                </a:solidFill>
              </a:rPr>
              <a:t>						(1 + 6) % 11 = </a:t>
            </a:r>
            <a:r>
              <a:rPr lang="en-US" altLang="en-US" b="1" dirty="0">
                <a:solidFill>
                  <a:srgbClr val="FF0000"/>
                </a:solidFill>
              </a:rPr>
              <a:t>7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en-US" dirty="0">
                <a:solidFill>
                  <a:srgbClr val="FF0000"/>
                </a:solidFill>
              </a:rPr>
              <a:t>						(1 + 2*6) % 11 = </a:t>
            </a:r>
            <a:r>
              <a:rPr lang="en-US" altLang="en-US" b="1" dirty="0">
                <a:solidFill>
                  <a:srgbClr val="FF0000"/>
                </a:solidFill>
              </a:rPr>
              <a:t>2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en-US" dirty="0">
                <a:solidFill>
                  <a:srgbClr val="FF0000"/>
                </a:solidFill>
              </a:rPr>
              <a:t>						(1 + 3*6) % 11 = </a:t>
            </a:r>
            <a:r>
              <a:rPr lang="en-US" altLang="en-US" b="1" dirty="0">
                <a:solidFill>
                  <a:srgbClr val="FF0000"/>
                </a:solidFill>
              </a:rPr>
              <a:t>8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						empty cell, so stop probing</a:t>
            </a:r>
            <a:br>
              <a:rPr lang="en-US" altLang="en-US" dirty="0">
                <a:solidFill>
                  <a:srgbClr val="FF0000"/>
                </a:solidFill>
              </a:rPr>
            </a:br>
            <a:endParaRPr lang="en-US" altLang="en-US" dirty="0"/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5" name="Group 5"/>
          <p:cNvGraphicFramePr>
            <a:graphicFrameLocks noGrp="1"/>
          </p:cNvGraphicFramePr>
          <p:nvPr/>
        </p:nvGraphicFramePr>
        <p:xfrm>
          <a:off x="6136365" y="1044429"/>
          <a:ext cx="2097087" cy="368823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1927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710012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52804" y="4496218"/>
            <a:ext cx="3797929" cy="182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1, 2, 5</a:t>
            </a: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1, 6</a:t>
            </a: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1, 7, 2</a:t>
            </a: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1, 7, 3</a:t>
            </a:r>
          </a:p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1, 7, 2, 8 </a:t>
            </a:r>
          </a:p>
          <a:p>
            <a:pPr marL="0" marR="0" lvl="0" indent="0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7" name="Rectangle 54"/>
          <p:cNvSpPr>
            <a:spLocks noChangeArrowheads="1"/>
          </p:cNvSpPr>
          <p:nvPr/>
        </p:nvSpPr>
        <p:spPr bwMode="auto">
          <a:xfrm>
            <a:off x="7217907" y="3752850"/>
            <a:ext cx="986293" cy="288925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98531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Extra Practice</a:t>
            </a:r>
            <a:endParaRPr lang="en-US" alt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h1(key) = ASCII of first letter – ASCII of 'a'</a:t>
            </a:r>
          </a:p>
          <a:p>
            <a:pPr lvl="1"/>
            <a:r>
              <a:rPr lang="en-US" altLang="en-US" dirty="0"/>
              <a:t>h2(key) = </a:t>
            </a:r>
            <a:r>
              <a:rPr lang="en-US" altLang="en-US" dirty="0" err="1"/>
              <a:t>key.length</a:t>
            </a:r>
            <a:r>
              <a:rPr lang="en-US" altLang="en-US" dirty="0"/>
              <a:t>()</a:t>
            </a:r>
          </a:p>
          <a:p>
            <a:pPr lvl="1"/>
            <a:r>
              <a:rPr lang="en-US" altLang="en-US" dirty="0"/>
              <a:t>shaded cells are removed cells</a:t>
            </a:r>
          </a:p>
          <a:p>
            <a:pPr>
              <a:spcBef>
                <a:spcPts val="1400"/>
              </a:spcBef>
            </a:pPr>
            <a:r>
              <a:rPr lang="en-US" altLang="en-US" dirty="0">
                <a:solidFill>
                  <a:schemeClr val="tx1"/>
                </a:solidFill>
              </a:rPr>
              <a:t>What is the probe sequence for "baboon"?</a:t>
            </a:r>
            <a:br>
              <a:rPr lang="en-US" altLang="en-US" dirty="0"/>
            </a:br>
            <a:r>
              <a:rPr lang="en-US" altLang="en-US" dirty="0">
                <a:solidFill>
                  <a:srgbClr val="FF0000"/>
                </a:solidFill>
              </a:rPr>
              <a:t>(h1 = 1, h2 = 6)    try:	1 % 11 = 1 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en-US" dirty="0">
                <a:solidFill>
                  <a:srgbClr val="FF0000"/>
                </a:solidFill>
              </a:rPr>
              <a:t>						(1 + 6) % 11 = 7 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en-US" dirty="0">
                <a:solidFill>
                  <a:srgbClr val="FF0000"/>
                </a:solidFill>
              </a:rPr>
              <a:t>						(1 + 2*6) % 11 = 2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en-US" dirty="0">
                <a:solidFill>
                  <a:srgbClr val="FF0000"/>
                </a:solidFill>
              </a:rPr>
              <a:t>						(1 + 3*6) % 11 = 8</a:t>
            </a:r>
            <a:endParaRPr lang="en-US" altLang="en-US" dirty="0"/>
          </a:p>
          <a:p>
            <a:pPr>
              <a:spcBef>
                <a:spcPts val="3000"/>
              </a:spcBef>
            </a:pPr>
            <a:r>
              <a:rPr lang="en-US" altLang="en-US" b="1" dirty="0">
                <a:solidFill>
                  <a:srgbClr val="0000FF"/>
                </a:solidFill>
              </a:rPr>
              <a:t>If we insert "baboon", in what position will it go? </a:t>
            </a:r>
            <a:br>
              <a:rPr lang="en-US" altLang="en-US" dirty="0">
                <a:solidFill>
                  <a:srgbClr val="FF0000"/>
                </a:solidFill>
              </a:rPr>
            </a:br>
            <a:endParaRPr lang="en-US" altLang="en-US" dirty="0"/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5" name="Group 5"/>
          <p:cNvGraphicFramePr>
            <a:graphicFrameLocks noGrp="1"/>
          </p:cNvGraphicFramePr>
          <p:nvPr/>
        </p:nvGraphicFramePr>
        <p:xfrm>
          <a:off x="6136365" y="1044429"/>
          <a:ext cx="2097087" cy="368823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1927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710012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52804" y="5564998"/>
            <a:ext cx="7695871" cy="49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  1			B.    7			C.   2			D.   8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242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 dirty="0"/>
              <a:t>Recall: Open Addressing with Double Hashing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Use two hash functions: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h1 computes the hash code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h2 computes the increment for probing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probe sequence:  h1, h1 + h2, h1 + 2*h2, …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h1 = our previous h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h2 = number of characters in the string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(h1 = 0, h2 = 3): try 0, </a:t>
            </a:r>
            <a:r>
              <a:rPr lang="en-US" altLang="en-US" sz="2000" dirty="0">
                <a:solidFill>
                  <a:schemeClr val="tx1"/>
                </a:solidFill>
              </a:rPr>
              <a:t>0 + 3 – open</a:t>
            </a:r>
            <a:r>
              <a:rPr lang="en-US" altLang="en-US" sz="2000">
                <a:solidFill>
                  <a:schemeClr val="tx1"/>
                </a:solidFill>
              </a:rPr>
              <a:t>!</a:t>
            </a:r>
            <a:r>
              <a:rPr lang="en-US" altLang="en-US" sz="2000"/>
              <a:t> </a:t>
            </a:r>
            <a:endParaRPr lang="en-US" altLang="en-US" dirty="0">
              <a:solidFill>
                <a:srgbClr val="FF0000"/>
              </a:solidFill>
            </a:endParaRP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Other options for probing (see last lecture):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      linear: h1, h1 + 1,  h1 + 2,  h1 + 3, …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quadratic: h1, h1 + 1</a:t>
            </a:r>
            <a:r>
              <a:rPr lang="en-US" altLang="en-US" baseline="30000" dirty="0"/>
              <a:t>2</a:t>
            </a:r>
            <a:r>
              <a:rPr lang="en-US" altLang="en-US" dirty="0"/>
              <a:t>, h1 + 2</a:t>
            </a:r>
            <a:r>
              <a:rPr lang="en-US" altLang="en-US" baseline="30000" dirty="0"/>
              <a:t>2</a:t>
            </a:r>
            <a:r>
              <a:rPr lang="en-US" altLang="en-US" dirty="0"/>
              <a:t>, h1 + 3</a:t>
            </a:r>
            <a:r>
              <a:rPr lang="en-US" altLang="en-US" baseline="30000" dirty="0"/>
              <a:t>2</a:t>
            </a:r>
            <a:r>
              <a:rPr lang="en-US" altLang="en-US" dirty="0"/>
              <a:t>, …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218829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130965"/>
              </p:ext>
            </p:extLst>
          </p:nvPr>
        </p:nvGraphicFramePr>
        <p:xfrm>
          <a:off x="6427788" y="1168479"/>
          <a:ext cx="2097087" cy="536470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18288" marR="18288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11927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710012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131600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8951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Extra Practice</a:t>
            </a:r>
            <a:endParaRPr lang="en-US" alt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h1(key) = ASCII of first letter – ASCII of 'a'</a:t>
            </a:r>
          </a:p>
          <a:p>
            <a:pPr lvl="1"/>
            <a:r>
              <a:rPr lang="en-US" altLang="en-US" dirty="0"/>
              <a:t>h2(key) = </a:t>
            </a:r>
            <a:r>
              <a:rPr lang="en-US" altLang="en-US" dirty="0" err="1"/>
              <a:t>key.length</a:t>
            </a:r>
            <a:r>
              <a:rPr lang="en-US" altLang="en-US" dirty="0"/>
              <a:t>()</a:t>
            </a:r>
          </a:p>
          <a:p>
            <a:pPr lvl="1"/>
            <a:r>
              <a:rPr lang="en-US" altLang="en-US" dirty="0"/>
              <a:t>shaded cells are removed cells</a:t>
            </a:r>
          </a:p>
          <a:p>
            <a:pPr>
              <a:spcBef>
                <a:spcPts val="1400"/>
              </a:spcBef>
            </a:pPr>
            <a:r>
              <a:rPr lang="en-US" altLang="en-US" dirty="0">
                <a:solidFill>
                  <a:schemeClr val="tx1"/>
                </a:solidFill>
              </a:rPr>
              <a:t>What is the probe sequence for "baboon"?</a:t>
            </a:r>
            <a:br>
              <a:rPr lang="en-US" altLang="en-US" dirty="0"/>
            </a:br>
            <a:r>
              <a:rPr lang="en-US" altLang="en-US" dirty="0">
                <a:solidFill>
                  <a:srgbClr val="FF0000"/>
                </a:solidFill>
              </a:rPr>
              <a:t>(h1 = 1, h2 = 6)    try:	1 % 11 = 1 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en-US" dirty="0">
                <a:solidFill>
                  <a:srgbClr val="FF0000"/>
                </a:solidFill>
              </a:rPr>
              <a:t>						(1 + 6) % 11 = 7 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en-US" dirty="0">
                <a:solidFill>
                  <a:srgbClr val="FF0000"/>
                </a:solidFill>
              </a:rPr>
              <a:t>						(1 + 2*6) % 11 = 2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altLang="en-US" dirty="0">
                <a:solidFill>
                  <a:srgbClr val="FF0000"/>
                </a:solidFill>
              </a:rPr>
              <a:t>						(1 + 3*6) % 11 = 8</a:t>
            </a:r>
            <a:endParaRPr lang="en-US" altLang="en-US" dirty="0"/>
          </a:p>
          <a:p>
            <a:pPr>
              <a:spcBef>
                <a:spcPts val="3000"/>
              </a:spcBef>
            </a:pPr>
            <a:r>
              <a:rPr lang="en-US" altLang="en-US" b="1" dirty="0">
                <a:solidFill>
                  <a:srgbClr val="0000FF"/>
                </a:solidFill>
              </a:rPr>
              <a:t>If we insert "baboon", in what position will it go? </a:t>
            </a:r>
            <a:br>
              <a:rPr lang="en-US" altLang="en-US" dirty="0">
                <a:solidFill>
                  <a:srgbClr val="FF0000"/>
                </a:solidFill>
              </a:rPr>
            </a:br>
            <a:endParaRPr lang="en-US" altLang="en-US" dirty="0"/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5" name="Group 5"/>
          <p:cNvGraphicFramePr>
            <a:graphicFrameLocks noGrp="1"/>
          </p:cNvGraphicFramePr>
          <p:nvPr/>
        </p:nvGraphicFramePr>
        <p:xfrm>
          <a:off x="6136365" y="1044429"/>
          <a:ext cx="2097087" cy="368823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itchFamily="49" charset="0"/>
                        </a:rPr>
                        <a:t>"baboon"</a:t>
                      </a:r>
                    </a:p>
                  </a:txBody>
                  <a:tcPr marL="18288" marR="18288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1927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710012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52804" y="5564998"/>
            <a:ext cx="7695871" cy="49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33375" indent="-333375" algn="l" defTabSz="447675" rtl="0" eaLnBrk="0" fontAlgn="base" hangingPunct="0"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33425" indent="-276225" algn="l" defTabSz="447675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200">
                <a:solidFill>
                  <a:srgbClr val="000000"/>
                </a:solidFill>
                <a:latin typeface="+mn-lt"/>
              </a:defRPr>
            </a:lvl2pPr>
            <a:lvl3pPr marL="1076325" indent="-161925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defTabSz="447675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457200" marR="0" lvl="0" indent="-457200" algn="l" defTabSz="447675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 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1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			B.    7			C.   2			D.   8</a:t>
            </a:r>
          </a:p>
          <a:p>
            <a:pPr marL="0" marR="0" lvl="0" indent="0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			the first 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removed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position seen while probing</a:t>
            </a: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333375" marR="0" lvl="0" indent="-333375" algn="l" defTabSz="447675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1745673" y="5949538"/>
            <a:ext cx="356259" cy="29688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1829124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3672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Hash Functions for Strings: version 1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h</a:t>
            </a:r>
            <a:r>
              <a:rPr lang="en-US" altLang="en-US" baseline="-25000" dirty="0"/>
              <a:t>a</a:t>
            </a:r>
            <a:r>
              <a:rPr lang="en-US" altLang="en-US" dirty="0"/>
              <a:t> = the sum of the characters' ASCII values</a:t>
            </a:r>
          </a:p>
          <a:p>
            <a:pPr>
              <a:spcBef>
                <a:spcPts val="2000"/>
              </a:spcBef>
            </a:pPr>
            <a:r>
              <a:rPr lang="en-US" altLang="en-US" dirty="0"/>
              <a:t>Example: h</a:t>
            </a:r>
            <a:r>
              <a:rPr lang="en-US" altLang="en-US" baseline="-25000" dirty="0"/>
              <a:t>a</a:t>
            </a:r>
            <a:r>
              <a:rPr lang="en-US" altLang="en-US" dirty="0"/>
              <a:t>("eat") = 101 + 97 + 116 = 314</a:t>
            </a:r>
          </a:p>
        </p:txBody>
      </p:sp>
    </p:spTree>
    <p:extLst>
      <p:ext uri="{BB962C8B-B14F-4D97-AF65-F5344CB8AC3E}">
        <p14:creationId xmlns:p14="http://schemas.microsoft.com/office/powerpoint/2010/main" val="276776015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Hash Functions for Strings: version 1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h</a:t>
            </a:r>
            <a:r>
              <a:rPr lang="en-US" altLang="en-US" baseline="-25000" dirty="0"/>
              <a:t>a</a:t>
            </a:r>
            <a:r>
              <a:rPr lang="en-US" altLang="en-US" dirty="0"/>
              <a:t> = the sum of the characters' ASCII values</a:t>
            </a:r>
          </a:p>
          <a:p>
            <a:pPr>
              <a:spcBef>
                <a:spcPts val="2000"/>
              </a:spcBef>
            </a:pPr>
            <a:r>
              <a:rPr lang="en-US" altLang="en-US" dirty="0"/>
              <a:t>Example: h</a:t>
            </a:r>
            <a:r>
              <a:rPr lang="en-US" altLang="en-US" baseline="-25000" dirty="0"/>
              <a:t>a</a:t>
            </a:r>
            <a:r>
              <a:rPr lang="en-US" altLang="en-US" dirty="0"/>
              <a:t>("eat") = 101 + 97 + 116 = 314</a:t>
            </a:r>
          </a:p>
          <a:p>
            <a:pPr>
              <a:spcBef>
                <a:spcPts val="2000"/>
              </a:spcBef>
            </a:pPr>
            <a:r>
              <a:rPr lang="en-US" altLang="en-US" dirty="0"/>
              <a:t>All permutations of a given set of characters get the same code.</a:t>
            </a:r>
          </a:p>
          <a:p>
            <a:pPr lvl="1"/>
            <a:r>
              <a:rPr lang="en-US" altLang="en-US" dirty="0"/>
              <a:t>example: h</a:t>
            </a:r>
            <a:r>
              <a:rPr lang="en-US" altLang="en-US" baseline="-25000" dirty="0"/>
              <a:t>a</a:t>
            </a:r>
            <a:r>
              <a:rPr lang="en-US" altLang="en-US" dirty="0"/>
              <a:t>("tea") = h</a:t>
            </a:r>
            <a:r>
              <a:rPr lang="en-US" altLang="en-US" baseline="-25000" dirty="0"/>
              <a:t>a</a:t>
            </a:r>
            <a:r>
              <a:rPr lang="en-US" altLang="en-US" dirty="0"/>
              <a:t>("eat")</a:t>
            </a:r>
          </a:p>
        </p:txBody>
      </p:sp>
    </p:spTree>
    <p:extLst>
      <p:ext uri="{BB962C8B-B14F-4D97-AF65-F5344CB8AC3E}">
        <p14:creationId xmlns:p14="http://schemas.microsoft.com/office/powerpoint/2010/main" val="243655393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Hash Functions for Strings: version 1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h</a:t>
            </a:r>
            <a:r>
              <a:rPr lang="en-US" altLang="en-US" baseline="-25000" dirty="0"/>
              <a:t>a</a:t>
            </a:r>
            <a:r>
              <a:rPr lang="en-US" altLang="en-US" dirty="0"/>
              <a:t> = the sum of the characters' ASCII values</a:t>
            </a:r>
          </a:p>
          <a:p>
            <a:pPr>
              <a:spcBef>
                <a:spcPts val="2000"/>
              </a:spcBef>
            </a:pPr>
            <a:r>
              <a:rPr lang="en-US" altLang="en-US" dirty="0"/>
              <a:t>Example: h</a:t>
            </a:r>
            <a:r>
              <a:rPr lang="en-US" altLang="en-US" baseline="-25000" dirty="0"/>
              <a:t>a</a:t>
            </a:r>
            <a:r>
              <a:rPr lang="en-US" altLang="en-US" dirty="0"/>
              <a:t>("eat") = 101 + 97 + 116 = 314</a:t>
            </a:r>
          </a:p>
          <a:p>
            <a:pPr>
              <a:spcBef>
                <a:spcPts val="2000"/>
              </a:spcBef>
            </a:pPr>
            <a:r>
              <a:rPr lang="en-US" altLang="en-US" dirty="0"/>
              <a:t>All permutations of a given set of characters get the same code.</a:t>
            </a:r>
          </a:p>
          <a:p>
            <a:pPr lvl="1"/>
            <a:r>
              <a:rPr lang="en-US" altLang="en-US" dirty="0"/>
              <a:t>example: h</a:t>
            </a:r>
            <a:r>
              <a:rPr lang="en-US" altLang="en-US" baseline="-25000" dirty="0"/>
              <a:t>a</a:t>
            </a:r>
            <a:r>
              <a:rPr lang="en-US" altLang="en-US" dirty="0"/>
              <a:t>("tea") = h</a:t>
            </a:r>
            <a:r>
              <a:rPr lang="en-US" altLang="en-US" baseline="-25000" dirty="0"/>
              <a:t>a</a:t>
            </a:r>
            <a:r>
              <a:rPr lang="en-US" altLang="en-US" dirty="0"/>
              <a:t>("eat")</a:t>
            </a:r>
          </a:p>
          <a:p>
            <a:pPr lvl="1">
              <a:spcBef>
                <a:spcPts val="700"/>
              </a:spcBef>
            </a:pPr>
            <a:r>
              <a:rPr lang="en-US" altLang="en-US" dirty="0"/>
              <a:t>could be useful in a Scrabble game</a:t>
            </a:r>
          </a:p>
          <a:p>
            <a:pPr marL="1147763" lvl="2" indent="-233363">
              <a:spcBef>
                <a:spcPts val="500"/>
              </a:spcBef>
            </a:pPr>
            <a:r>
              <a:rPr lang="en-US" altLang="en-US" sz="2200" dirty="0"/>
              <a:t>allows you to look up all words that can be formed </a:t>
            </a:r>
            <a:br>
              <a:rPr lang="en-US" altLang="en-US" sz="2200" dirty="0"/>
            </a:br>
            <a:r>
              <a:rPr lang="en-US" altLang="en-US" sz="2200" dirty="0"/>
              <a:t>from a given set of characters</a:t>
            </a:r>
          </a:p>
        </p:txBody>
      </p:sp>
    </p:spTree>
    <p:extLst>
      <p:ext uri="{BB962C8B-B14F-4D97-AF65-F5344CB8AC3E}">
        <p14:creationId xmlns:p14="http://schemas.microsoft.com/office/powerpoint/2010/main" val="273584263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Hash Functions for Strings: version 1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h</a:t>
            </a:r>
            <a:r>
              <a:rPr lang="en-US" altLang="en-US" baseline="-25000" dirty="0"/>
              <a:t>a</a:t>
            </a:r>
            <a:r>
              <a:rPr lang="en-US" altLang="en-US" dirty="0"/>
              <a:t> = the sum of the characters' ASCII values</a:t>
            </a:r>
          </a:p>
          <a:p>
            <a:pPr>
              <a:spcBef>
                <a:spcPts val="2000"/>
              </a:spcBef>
            </a:pPr>
            <a:r>
              <a:rPr lang="en-US" altLang="en-US" dirty="0"/>
              <a:t>Example: h</a:t>
            </a:r>
            <a:r>
              <a:rPr lang="en-US" altLang="en-US" baseline="-25000" dirty="0"/>
              <a:t>a</a:t>
            </a:r>
            <a:r>
              <a:rPr lang="en-US" altLang="en-US" dirty="0"/>
              <a:t>("eat") = 101 + 97 + 116 = 314</a:t>
            </a:r>
          </a:p>
          <a:p>
            <a:pPr>
              <a:spcBef>
                <a:spcPts val="2000"/>
              </a:spcBef>
            </a:pPr>
            <a:r>
              <a:rPr lang="en-US" altLang="en-US" dirty="0"/>
              <a:t>All permutations of a given set of characters get the same code.</a:t>
            </a:r>
          </a:p>
          <a:p>
            <a:pPr lvl="1"/>
            <a:r>
              <a:rPr lang="en-US" altLang="en-US" dirty="0"/>
              <a:t>example: h</a:t>
            </a:r>
            <a:r>
              <a:rPr lang="en-US" altLang="en-US" baseline="-25000" dirty="0"/>
              <a:t>a</a:t>
            </a:r>
            <a:r>
              <a:rPr lang="en-US" altLang="en-US" dirty="0"/>
              <a:t>("tea") = h</a:t>
            </a:r>
            <a:r>
              <a:rPr lang="en-US" altLang="en-US" baseline="-25000" dirty="0"/>
              <a:t>a</a:t>
            </a:r>
            <a:r>
              <a:rPr lang="en-US" altLang="en-US" dirty="0"/>
              <a:t>("eat")</a:t>
            </a:r>
          </a:p>
          <a:p>
            <a:pPr lvl="1">
              <a:spcBef>
                <a:spcPts val="700"/>
              </a:spcBef>
            </a:pPr>
            <a:r>
              <a:rPr lang="en-US" altLang="en-US" dirty="0"/>
              <a:t>could be useful in a Scrabble game</a:t>
            </a:r>
          </a:p>
          <a:p>
            <a:pPr marL="1147763" lvl="2" indent="-233363">
              <a:spcBef>
                <a:spcPts val="500"/>
              </a:spcBef>
            </a:pPr>
            <a:r>
              <a:rPr lang="en-US" altLang="en-US" sz="2200" dirty="0"/>
              <a:t>allows you to look up all words that can be formed </a:t>
            </a:r>
            <a:br>
              <a:rPr lang="en-US" altLang="en-US" sz="2200" dirty="0"/>
            </a:br>
            <a:r>
              <a:rPr lang="en-US" altLang="en-US" sz="2200" dirty="0"/>
              <a:t>from a given set of characters</a:t>
            </a:r>
          </a:p>
          <a:p>
            <a:pPr>
              <a:spcBef>
                <a:spcPts val="2000"/>
              </a:spcBef>
            </a:pPr>
            <a:r>
              <a:rPr lang="en-US" altLang="en-US" dirty="0"/>
              <a:t>The range of possible hash codes is very limited.</a:t>
            </a:r>
          </a:p>
          <a:p>
            <a:pPr lvl="1"/>
            <a:r>
              <a:rPr lang="en-US" altLang="en-US" dirty="0"/>
              <a:t>example: hashing keys composed of 1-5 lower-case char's (padded with spaces to always have a length of 5)</a:t>
            </a:r>
          </a:p>
        </p:txBody>
      </p:sp>
    </p:spTree>
    <p:extLst>
      <p:ext uri="{BB962C8B-B14F-4D97-AF65-F5344CB8AC3E}">
        <p14:creationId xmlns:p14="http://schemas.microsoft.com/office/powerpoint/2010/main" val="227584198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Hash Functions for Strings: version 1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h</a:t>
            </a:r>
            <a:r>
              <a:rPr lang="en-US" altLang="en-US" baseline="-25000" dirty="0"/>
              <a:t>a</a:t>
            </a:r>
            <a:r>
              <a:rPr lang="en-US" altLang="en-US" dirty="0"/>
              <a:t> = the sum of the characters' ASCII values</a:t>
            </a:r>
          </a:p>
          <a:p>
            <a:pPr>
              <a:spcBef>
                <a:spcPts val="2000"/>
              </a:spcBef>
            </a:pPr>
            <a:r>
              <a:rPr lang="en-US" altLang="en-US" dirty="0"/>
              <a:t>Example: h</a:t>
            </a:r>
            <a:r>
              <a:rPr lang="en-US" altLang="en-US" baseline="-25000" dirty="0"/>
              <a:t>a</a:t>
            </a:r>
            <a:r>
              <a:rPr lang="en-US" altLang="en-US" dirty="0"/>
              <a:t>("eat") = 101 + 97 + 116 = 314</a:t>
            </a:r>
          </a:p>
          <a:p>
            <a:pPr>
              <a:spcBef>
                <a:spcPts val="2000"/>
              </a:spcBef>
            </a:pPr>
            <a:r>
              <a:rPr lang="en-US" altLang="en-US" dirty="0"/>
              <a:t>All permutations of a given set of characters get the same code.</a:t>
            </a:r>
          </a:p>
          <a:p>
            <a:pPr lvl="1"/>
            <a:r>
              <a:rPr lang="en-US" altLang="en-US" dirty="0"/>
              <a:t>example: h</a:t>
            </a:r>
            <a:r>
              <a:rPr lang="en-US" altLang="en-US" baseline="-25000" dirty="0"/>
              <a:t>a</a:t>
            </a:r>
            <a:r>
              <a:rPr lang="en-US" altLang="en-US" dirty="0"/>
              <a:t>("tea") = h</a:t>
            </a:r>
            <a:r>
              <a:rPr lang="en-US" altLang="en-US" baseline="-25000" dirty="0"/>
              <a:t>a</a:t>
            </a:r>
            <a:r>
              <a:rPr lang="en-US" altLang="en-US" dirty="0"/>
              <a:t>("eat")</a:t>
            </a:r>
          </a:p>
          <a:p>
            <a:pPr lvl="1">
              <a:spcBef>
                <a:spcPts val="700"/>
              </a:spcBef>
            </a:pPr>
            <a:r>
              <a:rPr lang="en-US" altLang="en-US" dirty="0"/>
              <a:t>could be useful in a Scrabble game</a:t>
            </a:r>
          </a:p>
          <a:p>
            <a:pPr marL="1147763" lvl="2" indent="-233363">
              <a:spcBef>
                <a:spcPts val="500"/>
              </a:spcBef>
            </a:pPr>
            <a:r>
              <a:rPr lang="en-US" altLang="en-US" sz="2200" dirty="0"/>
              <a:t>allows you to look up all words that can be formed </a:t>
            </a:r>
            <a:br>
              <a:rPr lang="en-US" altLang="en-US" sz="2200" dirty="0"/>
            </a:br>
            <a:r>
              <a:rPr lang="en-US" altLang="en-US" sz="2200" dirty="0"/>
              <a:t>from a given set of characters</a:t>
            </a:r>
          </a:p>
          <a:p>
            <a:pPr>
              <a:spcBef>
                <a:spcPts val="2000"/>
              </a:spcBef>
            </a:pPr>
            <a:r>
              <a:rPr lang="en-US" altLang="en-US" dirty="0"/>
              <a:t>The range of possible hash codes is very limited.</a:t>
            </a:r>
          </a:p>
          <a:p>
            <a:pPr lvl="1"/>
            <a:r>
              <a:rPr lang="en-US" altLang="en-US" dirty="0"/>
              <a:t>example: hashing keys composed of 1-5 lower-case char's (padded with spaces to always have a length of 5)</a:t>
            </a:r>
          </a:p>
          <a:p>
            <a:pPr lvl="1"/>
            <a:r>
              <a:rPr lang="en-US" altLang="en-US" dirty="0"/>
              <a:t>26*27*27*27*27 = over 13 million possible keys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91870649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Hash Functions for Strings: version 1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h</a:t>
            </a:r>
            <a:r>
              <a:rPr lang="en-US" altLang="en-US" baseline="-25000" dirty="0"/>
              <a:t>a</a:t>
            </a:r>
            <a:r>
              <a:rPr lang="en-US" altLang="en-US" dirty="0"/>
              <a:t> = the sum of the characters' ASCII values</a:t>
            </a:r>
          </a:p>
          <a:p>
            <a:pPr>
              <a:spcBef>
                <a:spcPts val="2000"/>
              </a:spcBef>
            </a:pPr>
            <a:r>
              <a:rPr lang="en-US" altLang="en-US" dirty="0"/>
              <a:t>Example: h</a:t>
            </a:r>
            <a:r>
              <a:rPr lang="en-US" altLang="en-US" baseline="-25000" dirty="0"/>
              <a:t>a</a:t>
            </a:r>
            <a:r>
              <a:rPr lang="en-US" altLang="en-US" dirty="0"/>
              <a:t>("eat") = 101 + 97 + 116 = 314</a:t>
            </a:r>
          </a:p>
          <a:p>
            <a:pPr>
              <a:spcBef>
                <a:spcPts val="2000"/>
              </a:spcBef>
            </a:pPr>
            <a:r>
              <a:rPr lang="en-US" altLang="en-US" dirty="0"/>
              <a:t>All permutations of a given set of characters get the same code.</a:t>
            </a:r>
          </a:p>
          <a:p>
            <a:pPr lvl="1"/>
            <a:r>
              <a:rPr lang="en-US" altLang="en-US" dirty="0"/>
              <a:t>example: h</a:t>
            </a:r>
            <a:r>
              <a:rPr lang="en-US" altLang="en-US" baseline="-25000" dirty="0"/>
              <a:t>a</a:t>
            </a:r>
            <a:r>
              <a:rPr lang="en-US" altLang="en-US" dirty="0"/>
              <a:t>("tea") = h</a:t>
            </a:r>
            <a:r>
              <a:rPr lang="en-US" altLang="en-US" baseline="-25000" dirty="0"/>
              <a:t>a</a:t>
            </a:r>
            <a:r>
              <a:rPr lang="en-US" altLang="en-US" dirty="0"/>
              <a:t>("eat")</a:t>
            </a:r>
          </a:p>
          <a:p>
            <a:pPr lvl="1">
              <a:spcBef>
                <a:spcPts val="700"/>
              </a:spcBef>
            </a:pPr>
            <a:r>
              <a:rPr lang="en-US" altLang="en-US" dirty="0"/>
              <a:t>could be useful in a Scrabble game</a:t>
            </a:r>
          </a:p>
          <a:p>
            <a:pPr marL="1147763" lvl="2" indent="-233363">
              <a:spcBef>
                <a:spcPts val="500"/>
              </a:spcBef>
            </a:pPr>
            <a:r>
              <a:rPr lang="en-US" altLang="en-US" sz="2200" dirty="0"/>
              <a:t>allows you to look up all words that can be formed </a:t>
            </a:r>
            <a:br>
              <a:rPr lang="en-US" altLang="en-US" sz="2200" dirty="0"/>
            </a:br>
            <a:r>
              <a:rPr lang="en-US" altLang="en-US" sz="2200" dirty="0"/>
              <a:t>from a given set of characters</a:t>
            </a:r>
          </a:p>
          <a:p>
            <a:pPr>
              <a:spcBef>
                <a:spcPts val="2000"/>
              </a:spcBef>
            </a:pPr>
            <a:r>
              <a:rPr lang="en-US" altLang="en-US" dirty="0"/>
              <a:t>The range of possible hash codes is very limited.</a:t>
            </a:r>
          </a:p>
          <a:p>
            <a:pPr lvl="1"/>
            <a:r>
              <a:rPr lang="en-US" altLang="en-US" dirty="0"/>
              <a:t>example: hashing keys composed of 1-5 lower-case char's (padded with spaces to always have a length of 5)</a:t>
            </a:r>
          </a:p>
          <a:p>
            <a:pPr lvl="1"/>
            <a:r>
              <a:rPr lang="en-US" altLang="en-US" dirty="0"/>
              <a:t>26*27*27*27*27 = over 13 million possible keys</a:t>
            </a:r>
          </a:p>
          <a:p>
            <a:pPr lvl="1"/>
            <a:r>
              <a:rPr lang="en-US" altLang="en-US" dirty="0"/>
              <a:t>smallest code = h</a:t>
            </a:r>
            <a:r>
              <a:rPr lang="en-US" altLang="en-US" baseline="-25000" dirty="0"/>
              <a:t>a</a:t>
            </a:r>
            <a:r>
              <a:rPr lang="en-US" altLang="en-US" dirty="0"/>
              <a:t>("a    ") = 97 + 4*32 = 225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55725069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Hash Functions for Strings: version 1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h</a:t>
            </a:r>
            <a:r>
              <a:rPr lang="en-US" altLang="en-US" baseline="-25000" dirty="0"/>
              <a:t>a</a:t>
            </a:r>
            <a:r>
              <a:rPr lang="en-US" altLang="en-US" dirty="0"/>
              <a:t> = the sum of the characters' ASCII values</a:t>
            </a:r>
          </a:p>
          <a:p>
            <a:pPr>
              <a:spcBef>
                <a:spcPts val="2000"/>
              </a:spcBef>
            </a:pPr>
            <a:r>
              <a:rPr lang="en-US" altLang="en-US" dirty="0"/>
              <a:t>Example: h</a:t>
            </a:r>
            <a:r>
              <a:rPr lang="en-US" altLang="en-US" baseline="-25000" dirty="0"/>
              <a:t>a</a:t>
            </a:r>
            <a:r>
              <a:rPr lang="en-US" altLang="en-US" dirty="0"/>
              <a:t>("eat") = 101 + 97 + 116 = 314</a:t>
            </a:r>
          </a:p>
          <a:p>
            <a:pPr>
              <a:spcBef>
                <a:spcPts val="2000"/>
              </a:spcBef>
            </a:pPr>
            <a:r>
              <a:rPr lang="en-US" altLang="en-US" dirty="0"/>
              <a:t>All permutations of a given set of characters get the same code.</a:t>
            </a:r>
          </a:p>
          <a:p>
            <a:pPr lvl="1"/>
            <a:r>
              <a:rPr lang="en-US" altLang="en-US" dirty="0"/>
              <a:t>example: h</a:t>
            </a:r>
            <a:r>
              <a:rPr lang="en-US" altLang="en-US" baseline="-25000" dirty="0"/>
              <a:t>a</a:t>
            </a:r>
            <a:r>
              <a:rPr lang="en-US" altLang="en-US" dirty="0"/>
              <a:t>("tea") = h</a:t>
            </a:r>
            <a:r>
              <a:rPr lang="en-US" altLang="en-US" baseline="-25000" dirty="0"/>
              <a:t>a</a:t>
            </a:r>
            <a:r>
              <a:rPr lang="en-US" altLang="en-US" dirty="0"/>
              <a:t>("eat")</a:t>
            </a:r>
          </a:p>
          <a:p>
            <a:pPr lvl="1">
              <a:spcBef>
                <a:spcPts val="700"/>
              </a:spcBef>
            </a:pPr>
            <a:r>
              <a:rPr lang="en-US" altLang="en-US" dirty="0"/>
              <a:t>could be useful in a Scrabble game</a:t>
            </a:r>
          </a:p>
          <a:p>
            <a:pPr marL="1147763" lvl="2" indent="-233363">
              <a:spcBef>
                <a:spcPts val="500"/>
              </a:spcBef>
            </a:pPr>
            <a:r>
              <a:rPr lang="en-US" altLang="en-US" sz="2200" dirty="0"/>
              <a:t>allows you to look up all words that can be formed </a:t>
            </a:r>
            <a:br>
              <a:rPr lang="en-US" altLang="en-US" sz="2200" dirty="0"/>
            </a:br>
            <a:r>
              <a:rPr lang="en-US" altLang="en-US" sz="2200" dirty="0"/>
              <a:t>from a given set of characters</a:t>
            </a:r>
          </a:p>
          <a:p>
            <a:pPr>
              <a:spcBef>
                <a:spcPts val="2000"/>
              </a:spcBef>
            </a:pPr>
            <a:r>
              <a:rPr lang="en-US" altLang="en-US" dirty="0"/>
              <a:t>The range of possible hash codes is very limited.</a:t>
            </a:r>
          </a:p>
          <a:p>
            <a:pPr lvl="1"/>
            <a:r>
              <a:rPr lang="en-US" altLang="en-US" dirty="0"/>
              <a:t>example: hashing keys composed of 1-5 lower-case char's (padded with spaces to always have a length of 5)</a:t>
            </a:r>
          </a:p>
          <a:p>
            <a:pPr lvl="1"/>
            <a:r>
              <a:rPr lang="en-US" altLang="en-US" dirty="0"/>
              <a:t>26*27*27*27*27 = over 13 million possible keys</a:t>
            </a:r>
          </a:p>
          <a:p>
            <a:pPr lvl="1"/>
            <a:r>
              <a:rPr lang="en-US" altLang="en-US" dirty="0"/>
              <a:t>smallest code = h</a:t>
            </a:r>
            <a:r>
              <a:rPr lang="en-US" altLang="en-US" baseline="-25000" dirty="0"/>
              <a:t>a</a:t>
            </a:r>
            <a:r>
              <a:rPr lang="en-US" altLang="en-US" dirty="0"/>
              <a:t>("a    ") = 97 + 4*32 = 225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	largest code = h</a:t>
            </a:r>
            <a:r>
              <a:rPr lang="en-US" altLang="en-US" baseline="-25000" dirty="0"/>
              <a:t>a</a:t>
            </a:r>
            <a:r>
              <a:rPr lang="en-US" altLang="en-US" dirty="0"/>
              <a:t>("</a:t>
            </a:r>
            <a:r>
              <a:rPr lang="en-US" altLang="en-US" dirty="0" err="1"/>
              <a:t>zzzzz</a:t>
            </a:r>
            <a:r>
              <a:rPr lang="en-US" altLang="en-US" dirty="0"/>
              <a:t>") = 5*122 = 610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02235325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Hash Functions for Strings: version 1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h</a:t>
            </a:r>
            <a:r>
              <a:rPr lang="en-US" altLang="en-US" baseline="-25000" dirty="0"/>
              <a:t>a</a:t>
            </a:r>
            <a:r>
              <a:rPr lang="en-US" altLang="en-US" dirty="0"/>
              <a:t> = the sum of the characters' ASCII values</a:t>
            </a:r>
          </a:p>
          <a:p>
            <a:pPr>
              <a:spcBef>
                <a:spcPts val="2000"/>
              </a:spcBef>
            </a:pPr>
            <a:r>
              <a:rPr lang="en-US" altLang="en-US" dirty="0"/>
              <a:t>Example: h</a:t>
            </a:r>
            <a:r>
              <a:rPr lang="en-US" altLang="en-US" baseline="-25000" dirty="0"/>
              <a:t>a</a:t>
            </a:r>
            <a:r>
              <a:rPr lang="en-US" altLang="en-US" dirty="0"/>
              <a:t>("eat") = 101 + 97 + 116 = 314</a:t>
            </a:r>
          </a:p>
          <a:p>
            <a:pPr>
              <a:spcBef>
                <a:spcPts val="2000"/>
              </a:spcBef>
            </a:pPr>
            <a:r>
              <a:rPr lang="en-US" altLang="en-US" dirty="0"/>
              <a:t>All permutations of a given set of characters get the same code.</a:t>
            </a:r>
          </a:p>
          <a:p>
            <a:pPr lvl="1"/>
            <a:r>
              <a:rPr lang="en-US" altLang="en-US" dirty="0"/>
              <a:t>example: h</a:t>
            </a:r>
            <a:r>
              <a:rPr lang="en-US" altLang="en-US" baseline="-25000" dirty="0"/>
              <a:t>a</a:t>
            </a:r>
            <a:r>
              <a:rPr lang="en-US" altLang="en-US" dirty="0"/>
              <a:t>("tea") = h</a:t>
            </a:r>
            <a:r>
              <a:rPr lang="en-US" altLang="en-US" baseline="-25000" dirty="0"/>
              <a:t>a</a:t>
            </a:r>
            <a:r>
              <a:rPr lang="en-US" altLang="en-US" dirty="0"/>
              <a:t>("eat")</a:t>
            </a:r>
          </a:p>
          <a:p>
            <a:pPr lvl="1">
              <a:spcBef>
                <a:spcPts val="700"/>
              </a:spcBef>
            </a:pPr>
            <a:r>
              <a:rPr lang="en-US" altLang="en-US" dirty="0"/>
              <a:t>could be useful in a Scrabble game</a:t>
            </a:r>
          </a:p>
          <a:p>
            <a:pPr marL="1147763" lvl="2" indent="-233363">
              <a:spcBef>
                <a:spcPts val="500"/>
              </a:spcBef>
            </a:pPr>
            <a:r>
              <a:rPr lang="en-US" altLang="en-US" sz="2200" dirty="0"/>
              <a:t>allows you to look up all words that can be formed </a:t>
            </a:r>
            <a:br>
              <a:rPr lang="en-US" altLang="en-US" sz="2200" dirty="0"/>
            </a:br>
            <a:r>
              <a:rPr lang="en-US" altLang="en-US" sz="2200" dirty="0"/>
              <a:t>from a given set of characters</a:t>
            </a:r>
          </a:p>
          <a:p>
            <a:pPr>
              <a:spcBef>
                <a:spcPts val="2000"/>
              </a:spcBef>
            </a:pPr>
            <a:r>
              <a:rPr lang="en-US" altLang="en-US" dirty="0"/>
              <a:t>The range of possible hash codes is very limited.</a:t>
            </a:r>
          </a:p>
          <a:p>
            <a:pPr lvl="1"/>
            <a:r>
              <a:rPr lang="en-US" altLang="en-US" dirty="0"/>
              <a:t>example: hashing keys composed of 1-5 lower-case char's (padded with spaces to always have a length of 5)</a:t>
            </a:r>
          </a:p>
          <a:p>
            <a:pPr lvl="1"/>
            <a:r>
              <a:rPr lang="en-US" altLang="en-US" dirty="0"/>
              <a:t>26*27*27*27*27 = over 13 million possible keys</a:t>
            </a:r>
          </a:p>
          <a:p>
            <a:pPr lvl="1"/>
            <a:r>
              <a:rPr lang="en-US" altLang="en-US" dirty="0"/>
              <a:t>smallest code = h</a:t>
            </a:r>
            <a:r>
              <a:rPr lang="en-US" altLang="en-US" baseline="-25000" dirty="0"/>
              <a:t>a</a:t>
            </a:r>
            <a:r>
              <a:rPr lang="en-US" altLang="en-US" dirty="0"/>
              <a:t>("a    ") = 97 + 4*32 = 225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	largest code = h</a:t>
            </a:r>
            <a:r>
              <a:rPr lang="en-US" altLang="en-US" baseline="-25000" dirty="0"/>
              <a:t>a</a:t>
            </a:r>
            <a:r>
              <a:rPr lang="en-US" altLang="en-US" dirty="0"/>
              <a:t>("</a:t>
            </a:r>
            <a:r>
              <a:rPr lang="en-US" altLang="en-US" dirty="0" err="1"/>
              <a:t>zzzzz</a:t>
            </a:r>
            <a:r>
              <a:rPr lang="en-US" altLang="en-US" dirty="0"/>
              <a:t>") = 5*122 = 610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		</a:t>
            </a:r>
          </a:p>
        </p:txBody>
      </p:sp>
      <p:sp>
        <p:nvSpPr>
          <p:cNvPr id="92164" name="AutoShape 4"/>
          <p:cNvSpPr>
            <a:spLocks/>
          </p:cNvSpPr>
          <p:nvPr/>
        </p:nvSpPr>
        <p:spPr bwMode="auto">
          <a:xfrm>
            <a:off x="6653213" y="5792788"/>
            <a:ext cx="233362" cy="635000"/>
          </a:xfrm>
          <a:prstGeom prst="rightBrace">
            <a:avLst>
              <a:gd name="adj1" fmla="val 2267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6932613" y="5886450"/>
            <a:ext cx="17510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610 – 225 </a:t>
            </a:r>
            <a:b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 385 codes</a:t>
            </a:r>
          </a:p>
        </p:txBody>
      </p:sp>
    </p:spTree>
    <p:extLst>
      <p:ext uri="{BB962C8B-B14F-4D97-AF65-F5344CB8AC3E}">
        <p14:creationId xmlns:p14="http://schemas.microsoft.com/office/powerpoint/2010/main" val="413874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 dirty="0"/>
              <a:t>Recall: An Interface For Hash Tables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382000" cy="5614988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public interface </a:t>
            </a:r>
            <a:r>
              <a:rPr lang="en-US" altLang="en-US" sz="1800" dirty="0" err="1">
                <a:latin typeface="Lucida Console" panose="020B0609040504020204" pitchFamily="49" charset="0"/>
              </a:rPr>
              <a:t>HashTable</a:t>
            </a:r>
            <a:r>
              <a:rPr lang="en-US" altLang="en-US" sz="1800" dirty="0">
                <a:latin typeface="Lucida Console" panose="020B0609040504020204" pitchFamily="49" charset="0"/>
              </a:rPr>
              <a:t> {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boolean</a:t>
            </a:r>
            <a:r>
              <a:rPr lang="en-US" altLang="en-US" sz="1800" dirty="0">
                <a:latin typeface="Lucida Console" panose="020B0609040504020204" pitchFamily="49" charset="0"/>
              </a:rPr>
              <a:t> insert(Object key, Object value);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Queue&lt;Object&gt; search(Object key);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Queue&lt;Object&gt; remove(Object key);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}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              </a:t>
            </a:r>
            <a:endParaRPr lang="en-US" alt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82326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Hash Functions for Strings: version 2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512175" cy="5614988"/>
          </a:xfrm>
        </p:spPr>
        <p:txBody>
          <a:bodyPr/>
          <a:lstStyle/>
          <a:p>
            <a:pPr>
              <a:tabLst>
                <a:tab pos="1379538" algn="l"/>
              </a:tabLst>
            </a:pPr>
            <a:r>
              <a:rPr lang="en-US" altLang="en-US" dirty="0"/>
              <a:t>Compute a </a:t>
            </a:r>
            <a:r>
              <a:rPr lang="en-US" altLang="en-US" i="1" dirty="0"/>
              <a:t>weighted</a:t>
            </a:r>
            <a:r>
              <a:rPr lang="en-US" altLang="en-US" dirty="0"/>
              <a:t> sum of the ASCII values:</a:t>
            </a:r>
          </a:p>
          <a:p>
            <a:pPr>
              <a:spcBef>
                <a:spcPts val="1000"/>
              </a:spcBef>
              <a:buFont typeface="Times New Roman" panose="02020603050405020304" pitchFamily="18" charset="0"/>
              <a:buNone/>
              <a:tabLst>
                <a:tab pos="1379538" algn="l"/>
              </a:tabLst>
            </a:pPr>
            <a:r>
              <a:rPr lang="en-US" altLang="en-US" dirty="0"/>
              <a:t>	        </a:t>
            </a:r>
            <a:r>
              <a:rPr lang="en-US" altLang="en-US" dirty="0" err="1"/>
              <a:t>h</a:t>
            </a:r>
            <a:r>
              <a:rPr lang="en-US" altLang="en-US" baseline="-25000" dirty="0" err="1"/>
              <a:t>b</a:t>
            </a:r>
            <a:r>
              <a:rPr lang="en-US" altLang="en-US" baseline="-25000" dirty="0"/>
              <a:t> </a:t>
            </a:r>
            <a:r>
              <a:rPr lang="en-US" altLang="en-US" dirty="0"/>
              <a:t>= a</a:t>
            </a:r>
            <a:r>
              <a:rPr lang="en-US" altLang="en-US" baseline="-25000" dirty="0"/>
              <a:t>0</a:t>
            </a:r>
            <a:r>
              <a:rPr lang="en-US" altLang="en-US" dirty="0"/>
              <a:t>b</a:t>
            </a:r>
            <a:r>
              <a:rPr lang="en-US" altLang="en-US" baseline="30000" dirty="0"/>
              <a:t>n–1</a:t>
            </a:r>
            <a:r>
              <a:rPr lang="en-US" altLang="en-US" dirty="0"/>
              <a:t> + a</a:t>
            </a:r>
            <a:r>
              <a:rPr lang="en-US" altLang="en-US" baseline="-25000" dirty="0"/>
              <a:t>1</a:t>
            </a:r>
            <a:r>
              <a:rPr lang="en-US" altLang="en-US" dirty="0"/>
              <a:t>b</a:t>
            </a:r>
            <a:r>
              <a:rPr lang="en-US" altLang="en-US" baseline="30000" dirty="0"/>
              <a:t>n–2</a:t>
            </a:r>
            <a:r>
              <a:rPr lang="en-US" altLang="en-US" dirty="0"/>
              <a:t> + … + a</a:t>
            </a:r>
            <a:r>
              <a:rPr lang="en-US" altLang="en-US" baseline="-25000" dirty="0"/>
              <a:t>n–2</a:t>
            </a:r>
            <a:r>
              <a:rPr lang="en-US" altLang="en-US" dirty="0"/>
              <a:t>b + a</a:t>
            </a:r>
            <a:r>
              <a:rPr lang="en-US" altLang="en-US" baseline="-25000" dirty="0"/>
              <a:t>n–1</a:t>
            </a:r>
          </a:p>
          <a:p>
            <a:pPr>
              <a:spcBef>
                <a:spcPts val="1000"/>
              </a:spcBef>
              <a:buFont typeface="Times New Roman" panose="02020603050405020304" pitchFamily="18" charset="0"/>
              <a:buNone/>
              <a:tabLst>
                <a:tab pos="1379538" algn="l"/>
              </a:tabLst>
            </a:pPr>
            <a:r>
              <a:rPr lang="en-US" altLang="en-US" dirty="0"/>
              <a:t>	where 	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i</a:t>
            </a:r>
            <a:r>
              <a:rPr lang="en-US" altLang="en-US" dirty="0"/>
              <a:t> = ASCII value of the </a:t>
            </a:r>
            <a:r>
              <a:rPr lang="en-US" altLang="en-US" dirty="0" err="1"/>
              <a:t>ith</a:t>
            </a:r>
            <a:r>
              <a:rPr lang="en-US" altLang="en-US" dirty="0"/>
              <a:t> character</a:t>
            </a:r>
          </a:p>
          <a:p>
            <a:pPr lvl="1">
              <a:spcBef>
                <a:spcPct val="0"/>
              </a:spcBef>
              <a:buFontTx/>
              <a:buNone/>
              <a:tabLst>
                <a:tab pos="1379538" algn="l"/>
              </a:tabLst>
            </a:pPr>
            <a:r>
              <a:rPr lang="en-US" altLang="en-US" dirty="0"/>
              <a:t>		b = a constant</a:t>
            </a:r>
            <a:br>
              <a:rPr lang="en-US" altLang="en-US" dirty="0"/>
            </a:br>
            <a:r>
              <a:rPr lang="en-US" altLang="en-US" dirty="0"/>
              <a:t>	n = the number of characters</a:t>
            </a:r>
          </a:p>
        </p:txBody>
      </p:sp>
    </p:spTree>
    <p:extLst>
      <p:ext uri="{BB962C8B-B14F-4D97-AF65-F5344CB8AC3E}">
        <p14:creationId xmlns:p14="http://schemas.microsoft.com/office/powerpoint/2010/main" val="132438186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Hash Functions for Strings: version 2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512175" cy="5614988"/>
          </a:xfrm>
        </p:spPr>
        <p:txBody>
          <a:bodyPr/>
          <a:lstStyle/>
          <a:p>
            <a:pPr>
              <a:tabLst>
                <a:tab pos="1379538" algn="l"/>
              </a:tabLst>
            </a:pPr>
            <a:r>
              <a:rPr lang="en-US" altLang="en-US" dirty="0"/>
              <a:t>Compute a </a:t>
            </a:r>
            <a:r>
              <a:rPr lang="en-US" altLang="en-US" i="1" dirty="0"/>
              <a:t>weighted</a:t>
            </a:r>
            <a:r>
              <a:rPr lang="en-US" altLang="en-US" dirty="0"/>
              <a:t> sum of the ASCII values:</a:t>
            </a:r>
          </a:p>
          <a:p>
            <a:pPr>
              <a:spcBef>
                <a:spcPts val="1000"/>
              </a:spcBef>
              <a:buFont typeface="Times New Roman" panose="02020603050405020304" pitchFamily="18" charset="0"/>
              <a:buNone/>
              <a:tabLst>
                <a:tab pos="1379538" algn="l"/>
              </a:tabLst>
            </a:pPr>
            <a:r>
              <a:rPr lang="en-US" altLang="en-US" dirty="0"/>
              <a:t>	        </a:t>
            </a:r>
            <a:r>
              <a:rPr lang="en-US" altLang="en-US" dirty="0" err="1"/>
              <a:t>h</a:t>
            </a:r>
            <a:r>
              <a:rPr lang="en-US" altLang="en-US" baseline="-25000" dirty="0" err="1"/>
              <a:t>b</a:t>
            </a:r>
            <a:r>
              <a:rPr lang="en-US" altLang="en-US" baseline="-25000" dirty="0"/>
              <a:t> </a:t>
            </a:r>
            <a:r>
              <a:rPr lang="en-US" altLang="en-US" dirty="0"/>
              <a:t>= a</a:t>
            </a:r>
            <a:r>
              <a:rPr lang="en-US" altLang="en-US" baseline="-25000" dirty="0"/>
              <a:t>0</a:t>
            </a:r>
            <a:r>
              <a:rPr lang="en-US" altLang="en-US" dirty="0"/>
              <a:t>b</a:t>
            </a:r>
            <a:r>
              <a:rPr lang="en-US" altLang="en-US" baseline="30000" dirty="0"/>
              <a:t>n–1</a:t>
            </a:r>
            <a:r>
              <a:rPr lang="en-US" altLang="en-US" dirty="0"/>
              <a:t> + a</a:t>
            </a:r>
            <a:r>
              <a:rPr lang="en-US" altLang="en-US" baseline="-25000" dirty="0"/>
              <a:t>1</a:t>
            </a:r>
            <a:r>
              <a:rPr lang="en-US" altLang="en-US" dirty="0"/>
              <a:t>b</a:t>
            </a:r>
            <a:r>
              <a:rPr lang="en-US" altLang="en-US" baseline="30000" dirty="0"/>
              <a:t>n–2</a:t>
            </a:r>
            <a:r>
              <a:rPr lang="en-US" altLang="en-US" dirty="0"/>
              <a:t> + … + a</a:t>
            </a:r>
            <a:r>
              <a:rPr lang="en-US" altLang="en-US" baseline="-25000" dirty="0"/>
              <a:t>n–2</a:t>
            </a:r>
            <a:r>
              <a:rPr lang="en-US" altLang="en-US" dirty="0"/>
              <a:t>b + a</a:t>
            </a:r>
            <a:r>
              <a:rPr lang="en-US" altLang="en-US" baseline="-25000" dirty="0"/>
              <a:t>n–1</a:t>
            </a:r>
          </a:p>
          <a:p>
            <a:pPr>
              <a:spcBef>
                <a:spcPts val="1000"/>
              </a:spcBef>
              <a:buFont typeface="Times New Roman" panose="02020603050405020304" pitchFamily="18" charset="0"/>
              <a:buNone/>
              <a:tabLst>
                <a:tab pos="1379538" algn="l"/>
              </a:tabLst>
            </a:pPr>
            <a:r>
              <a:rPr lang="en-US" altLang="en-US" dirty="0"/>
              <a:t>	where 	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i</a:t>
            </a:r>
            <a:r>
              <a:rPr lang="en-US" altLang="en-US" dirty="0"/>
              <a:t> = ASCII value of the </a:t>
            </a:r>
            <a:r>
              <a:rPr lang="en-US" altLang="en-US" dirty="0" err="1"/>
              <a:t>ith</a:t>
            </a:r>
            <a:r>
              <a:rPr lang="en-US" altLang="en-US" dirty="0"/>
              <a:t> character</a:t>
            </a:r>
          </a:p>
          <a:p>
            <a:pPr lvl="1">
              <a:spcBef>
                <a:spcPct val="0"/>
              </a:spcBef>
              <a:buFontTx/>
              <a:buNone/>
              <a:tabLst>
                <a:tab pos="1379538" algn="l"/>
              </a:tabLst>
            </a:pPr>
            <a:r>
              <a:rPr lang="en-US" altLang="en-US" dirty="0"/>
              <a:t>		b = a constant</a:t>
            </a:r>
            <a:br>
              <a:rPr lang="en-US" altLang="en-US" dirty="0"/>
            </a:br>
            <a:r>
              <a:rPr lang="en-US" altLang="en-US" dirty="0"/>
              <a:t>	n = the number of characters</a:t>
            </a:r>
          </a:p>
          <a:p>
            <a:pPr>
              <a:spcBef>
                <a:spcPts val="2000"/>
              </a:spcBef>
              <a:tabLst>
                <a:tab pos="1379538" algn="l"/>
              </a:tabLst>
            </a:pPr>
            <a:r>
              <a:rPr lang="en-US" altLang="en-US" dirty="0"/>
              <a:t>Multiplying by powers of b allows the </a:t>
            </a:r>
            <a:r>
              <a:rPr lang="en-US" altLang="en-US" i="1" dirty="0"/>
              <a:t>positions </a:t>
            </a:r>
            <a:r>
              <a:rPr lang="en-US" altLang="en-US" dirty="0"/>
              <a:t>of the characters to affect the hash code.</a:t>
            </a:r>
          </a:p>
          <a:p>
            <a:pPr lvl="1">
              <a:spcBef>
                <a:spcPts val="500"/>
              </a:spcBef>
              <a:tabLst>
                <a:tab pos="1379538" algn="l"/>
              </a:tabLst>
            </a:pPr>
            <a:r>
              <a:rPr lang="en-US" altLang="en-US" dirty="0"/>
              <a:t>different permutations get different codes</a:t>
            </a:r>
          </a:p>
        </p:txBody>
      </p:sp>
    </p:spTree>
    <p:extLst>
      <p:ext uri="{BB962C8B-B14F-4D97-AF65-F5344CB8AC3E}">
        <p14:creationId xmlns:p14="http://schemas.microsoft.com/office/powerpoint/2010/main" val="7461386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Hash Functions for Strings: version 2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512175" cy="5614988"/>
          </a:xfrm>
        </p:spPr>
        <p:txBody>
          <a:bodyPr/>
          <a:lstStyle/>
          <a:p>
            <a:pPr>
              <a:tabLst>
                <a:tab pos="1379538" algn="l"/>
              </a:tabLst>
            </a:pPr>
            <a:r>
              <a:rPr lang="en-US" altLang="en-US" dirty="0"/>
              <a:t>Compute a </a:t>
            </a:r>
            <a:r>
              <a:rPr lang="en-US" altLang="en-US" i="1" dirty="0"/>
              <a:t>weighted</a:t>
            </a:r>
            <a:r>
              <a:rPr lang="en-US" altLang="en-US" dirty="0"/>
              <a:t> sum of the ASCII values:</a:t>
            </a:r>
          </a:p>
          <a:p>
            <a:pPr>
              <a:spcBef>
                <a:spcPts val="1000"/>
              </a:spcBef>
              <a:buFont typeface="Times New Roman" panose="02020603050405020304" pitchFamily="18" charset="0"/>
              <a:buNone/>
              <a:tabLst>
                <a:tab pos="1379538" algn="l"/>
              </a:tabLst>
            </a:pPr>
            <a:r>
              <a:rPr lang="en-US" altLang="en-US" dirty="0"/>
              <a:t>	        </a:t>
            </a:r>
            <a:r>
              <a:rPr lang="en-US" altLang="en-US" dirty="0" err="1"/>
              <a:t>h</a:t>
            </a:r>
            <a:r>
              <a:rPr lang="en-US" altLang="en-US" baseline="-25000" dirty="0" err="1"/>
              <a:t>b</a:t>
            </a:r>
            <a:r>
              <a:rPr lang="en-US" altLang="en-US" baseline="-25000" dirty="0"/>
              <a:t> </a:t>
            </a:r>
            <a:r>
              <a:rPr lang="en-US" altLang="en-US" dirty="0"/>
              <a:t>= a</a:t>
            </a:r>
            <a:r>
              <a:rPr lang="en-US" altLang="en-US" baseline="-25000" dirty="0"/>
              <a:t>0</a:t>
            </a:r>
            <a:r>
              <a:rPr lang="en-US" altLang="en-US" dirty="0"/>
              <a:t>b</a:t>
            </a:r>
            <a:r>
              <a:rPr lang="en-US" altLang="en-US" baseline="30000" dirty="0"/>
              <a:t>n–1</a:t>
            </a:r>
            <a:r>
              <a:rPr lang="en-US" altLang="en-US" dirty="0"/>
              <a:t> + a</a:t>
            </a:r>
            <a:r>
              <a:rPr lang="en-US" altLang="en-US" baseline="-25000" dirty="0"/>
              <a:t>1</a:t>
            </a:r>
            <a:r>
              <a:rPr lang="en-US" altLang="en-US" dirty="0"/>
              <a:t>b</a:t>
            </a:r>
            <a:r>
              <a:rPr lang="en-US" altLang="en-US" baseline="30000" dirty="0"/>
              <a:t>n–2</a:t>
            </a:r>
            <a:r>
              <a:rPr lang="en-US" altLang="en-US" dirty="0"/>
              <a:t> + … + a</a:t>
            </a:r>
            <a:r>
              <a:rPr lang="en-US" altLang="en-US" baseline="-25000" dirty="0"/>
              <a:t>n–2</a:t>
            </a:r>
            <a:r>
              <a:rPr lang="en-US" altLang="en-US" dirty="0"/>
              <a:t>b + a</a:t>
            </a:r>
            <a:r>
              <a:rPr lang="en-US" altLang="en-US" baseline="-25000" dirty="0"/>
              <a:t>n–1</a:t>
            </a:r>
          </a:p>
          <a:p>
            <a:pPr>
              <a:spcBef>
                <a:spcPts val="1000"/>
              </a:spcBef>
              <a:buFont typeface="Times New Roman" panose="02020603050405020304" pitchFamily="18" charset="0"/>
              <a:buNone/>
              <a:tabLst>
                <a:tab pos="1379538" algn="l"/>
              </a:tabLst>
            </a:pPr>
            <a:r>
              <a:rPr lang="en-US" altLang="en-US" dirty="0"/>
              <a:t>	where 	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i</a:t>
            </a:r>
            <a:r>
              <a:rPr lang="en-US" altLang="en-US" dirty="0"/>
              <a:t> = ASCII value of the </a:t>
            </a:r>
            <a:r>
              <a:rPr lang="en-US" altLang="en-US" dirty="0" err="1"/>
              <a:t>ith</a:t>
            </a:r>
            <a:r>
              <a:rPr lang="en-US" altLang="en-US" dirty="0"/>
              <a:t> character</a:t>
            </a:r>
          </a:p>
          <a:p>
            <a:pPr lvl="1">
              <a:spcBef>
                <a:spcPct val="0"/>
              </a:spcBef>
              <a:buFontTx/>
              <a:buNone/>
              <a:tabLst>
                <a:tab pos="1379538" algn="l"/>
              </a:tabLst>
            </a:pPr>
            <a:r>
              <a:rPr lang="en-US" altLang="en-US" dirty="0"/>
              <a:t>		b = a constant</a:t>
            </a:r>
            <a:br>
              <a:rPr lang="en-US" altLang="en-US" dirty="0"/>
            </a:br>
            <a:r>
              <a:rPr lang="en-US" altLang="en-US" dirty="0"/>
              <a:t>	n = the number of characters</a:t>
            </a:r>
          </a:p>
          <a:p>
            <a:pPr>
              <a:spcBef>
                <a:spcPts val="2000"/>
              </a:spcBef>
              <a:tabLst>
                <a:tab pos="1379538" algn="l"/>
              </a:tabLst>
            </a:pPr>
            <a:r>
              <a:rPr lang="en-US" altLang="en-US" dirty="0"/>
              <a:t>Multiplying by powers of b allows the </a:t>
            </a:r>
            <a:r>
              <a:rPr lang="en-US" altLang="en-US" i="1" dirty="0"/>
              <a:t>positions </a:t>
            </a:r>
            <a:r>
              <a:rPr lang="en-US" altLang="en-US" dirty="0"/>
              <a:t>of the characters to affect the hash code.</a:t>
            </a:r>
          </a:p>
          <a:p>
            <a:pPr lvl="1">
              <a:spcBef>
                <a:spcPts val="500"/>
              </a:spcBef>
              <a:tabLst>
                <a:tab pos="1379538" algn="l"/>
              </a:tabLst>
            </a:pPr>
            <a:r>
              <a:rPr lang="en-US" altLang="en-US" dirty="0"/>
              <a:t>different permutations get different codes</a:t>
            </a:r>
          </a:p>
          <a:p>
            <a:pPr>
              <a:spcBef>
                <a:spcPts val="2000"/>
              </a:spcBef>
              <a:tabLst>
                <a:tab pos="1379538" algn="l"/>
              </a:tabLst>
            </a:pPr>
            <a:r>
              <a:rPr lang="en-US" altLang="en-US" dirty="0"/>
              <a:t>We may get arithmetic overflow, and thus the code </a:t>
            </a:r>
            <a:br>
              <a:rPr lang="en-US" altLang="en-US" dirty="0"/>
            </a:br>
            <a:r>
              <a:rPr lang="en-US" altLang="en-US" dirty="0"/>
              <a:t>may be negative.</a:t>
            </a:r>
            <a:r>
              <a:rPr lang="en-US" altLang="en-US" dirty="0">
                <a:sym typeface="Wingdings" panose="05000000000000000000" pitchFamily="2" charset="2"/>
              </a:rPr>
              <a:t>  We adjust it when this happens.</a:t>
            </a:r>
          </a:p>
        </p:txBody>
      </p:sp>
    </p:spTree>
    <p:extLst>
      <p:ext uri="{BB962C8B-B14F-4D97-AF65-F5344CB8AC3E}">
        <p14:creationId xmlns:p14="http://schemas.microsoft.com/office/powerpoint/2010/main" val="295090904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Hash Functions for Strings: version 2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512175" cy="5614988"/>
          </a:xfrm>
        </p:spPr>
        <p:txBody>
          <a:bodyPr/>
          <a:lstStyle/>
          <a:p>
            <a:pPr>
              <a:tabLst>
                <a:tab pos="1379538" algn="l"/>
              </a:tabLst>
            </a:pPr>
            <a:r>
              <a:rPr lang="en-US" altLang="en-US" dirty="0"/>
              <a:t>Compute a </a:t>
            </a:r>
            <a:r>
              <a:rPr lang="en-US" altLang="en-US" i="1" dirty="0"/>
              <a:t>weighted</a:t>
            </a:r>
            <a:r>
              <a:rPr lang="en-US" altLang="en-US" dirty="0"/>
              <a:t> sum of the ASCII values:</a:t>
            </a:r>
          </a:p>
          <a:p>
            <a:pPr>
              <a:spcBef>
                <a:spcPts val="1000"/>
              </a:spcBef>
              <a:buFont typeface="Times New Roman" panose="02020603050405020304" pitchFamily="18" charset="0"/>
              <a:buNone/>
              <a:tabLst>
                <a:tab pos="1379538" algn="l"/>
              </a:tabLst>
            </a:pPr>
            <a:r>
              <a:rPr lang="en-US" altLang="en-US" dirty="0"/>
              <a:t>	        </a:t>
            </a:r>
            <a:r>
              <a:rPr lang="en-US" altLang="en-US" dirty="0" err="1"/>
              <a:t>h</a:t>
            </a:r>
            <a:r>
              <a:rPr lang="en-US" altLang="en-US" baseline="-25000" dirty="0" err="1"/>
              <a:t>b</a:t>
            </a:r>
            <a:r>
              <a:rPr lang="en-US" altLang="en-US" baseline="-25000" dirty="0"/>
              <a:t> </a:t>
            </a:r>
            <a:r>
              <a:rPr lang="en-US" altLang="en-US" dirty="0"/>
              <a:t>= a</a:t>
            </a:r>
            <a:r>
              <a:rPr lang="en-US" altLang="en-US" baseline="-25000" dirty="0"/>
              <a:t>0</a:t>
            </a:r>
            <a:r>
              <a:rPr lang="en-US" altLang="en-US" dirty="0"/>
              <a:t>b</a:t>
            </a:r>
            <a:r>
              <a:rPr lang="en-US" altLang="en-US" baseline="30000" dirty="0"/>
              <a:t>n–1</a:t>
            </a:r>
            <a:r>
              <a:rPr lang="en-US" altLang="en-US" dirty="0"/>
              <a:t> + a</a:t>
            </a:r>
            <a:r>
              <a:rPr lang="en-US" altLang="en-US" baseline="-25000" dirty="0"/>
              <a:t>1</a:t>
            </a:r>
            <a:r>
              <a:rPr lang="en-US" altLang="en-US" dirty="0"/>
              <a:t>b</a:t>
            </a:r>
            <a:r>
              <a:rPr lang="en-US" altLang="en-US" baseline="30000" dirty="0"/>
              <a:t>n–2</a:t>
            </a:r>
            <a:r>
              <a:rPr lang="en-US" altLang="en-US" dirty="0"/>
              <a:t> + … + a</a:t>
            </a:r>
            <a:r>
              <a:rPr lang="en-US" altLang="en-US" baseline="-25000" dirty="0"/>
              <a:t>n–2</a:t>
            </a:r>
            <a:r>
              <a:rPr lang="en-US" altLang="en-US" dirty="0"/>
              <a:t>b + a</a:t>
            </a:r>
            <a:r>
              <a:rPr lang="en-US" altLang="en-US" baseline="-25000" dirty="0"/>
              <a:t>n–1</a:t>
            </a:r>
          </a:p>
          <a:p>
            <a:pPr>
              <a:spcBef>
                <a:spcPts val="1000"/>
              </a:spcBef>
              <a:buFont typeface="Times New Roman" panose="02020603050405020304" pitchFamily="18" charset="0"/>
              <a:buNone/>
              <a:tabLst>
                <a:tab pos="1379538" algn="l"/>
              </a:tabLst>
            </a:pPr>
            <a:r>
              <a:rPr lang="en-US" altLang="en-US" dirty="0"/>
              <a:t>	where 	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i</a:t>
            </a:r>
            <a:r>
              <a:rPr lang="en-US" altLang="en-US" dirty="0"/>
              <a:t> = ASCII value of the </a:t>
            </a:r>
            <a:r>
              <a:rPr lang="en-US" altLang="en-US" dirty="0" err="1"/>
              <a:t>ith</a:t>
            </a:r>
            <a:r>
              <a:rPr lang="en-US" altLang="en-US" dirty="0"/>
              <a:t> character</a:t>
            </a:r>
          </a:p>
          <a:p>
            <a:pPr lvl="1">
              <a:spcBef>
                <a:spcPct val="0"/>
              </a:spcBef>
              <a:buFontTx/>
              <a:buNone/>
              <a:tabLst>
                <a:tab pos="1379538" algn="l"/>
              </a:tabLst>
            </a:pPr>
            <a:r>
              <a:rPr lang="en-US" altLang="en-US" dirty="0"/>
              <a:t>		b = a constant</a:t>
            </a:r>
            <a:br>
              <a:rPr lang="en-US" altLang="en-US" dirty="0"/>
            </a:br>
            <a:r>
              <a:rPr lang="en-US" altLang="en-US" dirty="0"/>
              <a:t>	n = the number of characters</a:t>
            </a:r>
          </a:p>
          <a:p>
            <a:pPr>
              <a:spcBef>
                <a:spcPts val="2000"/>
              </a:spcBef>
              <a:tabLst>
                <a:tab pos="1379538" algn="l"/>
              </a:tabLst>
            </a:pPr>
            <a:r>
              <a:rPr lang="en-US" altLang="en-US" dirty="0"/>
              <a:t>Multiplying by powers of b allows the </a:t>
            </a:r>
            <a:r>
              <a:rPr lang="en-US" altLang="en-US" i="1" dirty="0"/>
              <a:t>positions </a:t>
            </a:r>
            <a:r>
              <a:rPr lang="en-US" altLang="en-US" dirty="0"/>
              <a:t>of the characters to affect the hash code.</a:t>
            </a:r>
          </a:p>
          <a:p>
            <a:pPr lvl="1">
              <a:spcBef>
                <a:spcPts val="500"/>
              </a:spcBef>
              <a:tabLst>
                <a:tab pos="1379538" algn="l"/>
              </a:tabLst>
            </a:pPr>
            <a:r>
              <a:rPr lang="en-US" altLang="en-US" dirty="0"/>
              <a:t>different permutations get different codes</a:t>
            </a:r>
          </a:p>
          <a:p>
            <a:pPr>
              <a:spcBef>
                <a:spcPts val="2000"/>
              </a:spcBef>
              <a:tabLst>
                <a:tab pos="1379538" algn="l"/>
              </a:tabLst>
            </a:pPr>
            <a:r>
              <a:rPr lang="en-US" altLang="en-US" dirty="0"/>
              <a:t>We may get arithmetic overflow, and thus the code </a:t>
            </a:r>
            <a:br>
              <a:rPr lang="en-US" altLang="en-US" dirty="0"/>
            </a:br>
            <a:r>
              <a:rPr lang="en-US" altLang="en-US" dirty="0"/>
              <a:t>may be negative.</a:t>
            </a:r>
            <a:r>
              <a:rPr lang="en-US" altLang="en-US" dirty="0">
                <a:sym typeface="Wingdings" panose="05000000000000000000" pitchFamily="2" charset="2"/>
              </a:rPr>
              <a:t>  We adjust it when this happens.</a:t>
            </a:r>
          </a:p>
          <a:p>
            <a:pPr>
              <a:spcBef>
                <a:spcPts val="2000"/>
              </a:spcBef>
              <a:tabLst>
                <a:tab pos="137953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Java uses this hash function with b = 31 in the </a:t>
            </a:r>
            <a:r>
              <a:rPr lang="en-US" altLang="en-US" sz="2000" dirty="0" err="1">
                <a:latin typeface="Lucida Console" panose="020B0609040504020204" pitchFamily="49" charset="0"/>
                <a:sym typeface="Wingdings" panose="05000000000000000000" pitchFamily="2" charset="2"/>
              </a:rPr>
              <a:t>hashCode</a:t>
            </a:r>
            <a:r>
              <a:rPr lang="en-US" altLang="en-US" sz="2000" dirty="0">
                <a:latin typeface="Lucida Console" panose="020B0609040504020204" pitchFamily="49" charset="0"/>
                <a:sym typeface="Wingdings" panose="05000000000000000000" pitchFamily="2" charset="2"/>
              </a:rPr>
              <a:t>()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br>
              <a:rPr lang="en-US" altLang="en-US" dirty="0">
                <a:sym typeface="Wingdings" panose="05000000000000000000" pitchFamily="2" charset="2"/>
              </a:rPr>
            </a:br>
            <a:r>
              <a:rPr lang="en-US" altLang="en-US" dirty="0">
                <a:sym typeface="Wingdings" panose="05000000000000000000" pitchFamily="2" charset="2"/>
              </a:rPr>
              <a:t>method of the </a:t>
            </a:r>
            <a:r>
              <a:rPr lang="en-US" altLang="en-US" sz="2000" dirty="0">
                <a:latin typeface="Lucida Console" panose="020B0609040504020204" pitchFamily="49" charset="0"/>
                <a:sym typeface="Wingdings" panose="05000000000000000000" pitchFamily="2" charset="2"/>
              </a:rPr>
              <a:t>String</a:t>
            </a:r>
            <a:r>
              <a:rPr lang="en-US" altLang="en-US" dirty="0">
                <a:sym typeface="Wingdings" panose="05000000000000000000" pitchFamily="2" charset="2"/>
              </a:rPr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32772458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Tracing Through Some Examples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our earlier hash functions h1 and h2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Perform the following operations: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"bear"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"bison"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"cow"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delete "emu"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search "eel"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"bee" </a:t>
            </a:r>
          </a:p>
        </p:txBody>
      </p:sp>
      <p:graphicFrame>
        <p:nvGraphicFramePr>
          <p:cNvPr id="3274756" name="Group 4"/>
          <p:cNvGraphicFramePr>
            <a:graphicFrameLocks noGrp="1"/>
          </p:cNvGraphicFramePr>
          <p:nvPr/>
        </p:nvGraphicFramePr>
        <p:xfrm>
          <a:off x="5980113" y="11922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"fox"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15649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134578"/>
              </p:ext>
            </p:extLst>
          </p:nvPr>
        </p:nvGraphicFramePr>
        <p:xfrm>
          <a:off x="6427788" y="1168479"/>
          <a:ext cx="2097087" cy="536470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1927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710012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131600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333468"/>
              </p:ext>
            </p:extLst>
          </p:nvPr>
        </p:nvGraphicFramePr>
        <p:xfrm>
          <a:off x="1944380" y="1044429"/>
          <a:ext cx="2097087" cy="368823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1927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7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57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-63500"/>
            <a:ext cx="8683625" cy="847725"/>
          </a:xfrm>
        </p:spPr>
        <p:txBody>
          <a:bodyPr/>
          <a:lstStyle/>
          <a:p>
            <a:r>
              <a:rPr lang="en-US" altLang="en-US"/>
              <a:t>Recall: An </a:t>
            </a:r>
            <a:r>
              <a:rPr lang="en-US" altLang="en-US" dirty="0"/>
              <a:t>Implementation Using Open Addressing</a:t>
            </a:r>
            <a:endParaRPr lang="en-US" altLang="en-US" sz="1600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2" y="704850"/>
            <a:ext cx="8802687" cy="561498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public class </a:t>
            </a:r>
            <a:r>
              <a:rPr lang="en-US" altLang="en-US" sz="1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OpenHashTable</a:t>
            </a: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008000"/>
                </a:solidFill>
                <a:latin typeface="Lucida Console" panose="020B0609040504020204" pitchFamily="49" charset="0"/>
              </a:rPr>
              <a:t>implements </a:t>
            </a:r>
            <a:r>
              <a:rPr lang="en-US" altLang="en-US" sz="1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HashTable</a:t>
            </a: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600" dirty="0">
                <a:solidFill>
                  <a:schemeClr val="accent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private class Entry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private Object key;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b="1" dirty="0">
                <a:solidFill>
                  <a:srgbClr val="CC0099"/>
                </a:solidFill>
                <a:latin typeface="Lucida Console" panose="020B0609040504020204" pitchFamily="49" charset="0"/>
              </a:rPr>
              <a:t>private </a:t>
            </a:r>
            <a:r>
              <a:rPr lang="en-US" altLang="en-US" sz="1600" b="1" dirty="0" err="1">
                <a:solidFill>
                  <a:srgbClr val="CC0099"/>
                </a:solidFill>
                <a:latin typeface="Lucida Console" panose="020B0609040504020204" pitchFamily="49" charset="0"/>
              </a:rPr>
              <a:t>LLQueue</a:t>
            </a:r>
            <a:r>
              <a:rPr lang="en-US" altLang="en-US" sz="1600" b="1" dirty="0">
                <a:solidFill>
                  <a:srgbClr val="CC0099"/>
                </a:solidFill>
                <a:latin typeface="Lucida Console" panose="020B0609040504020204" pitchFamily="49" charset="0"/>
              </a:rPr>
              <a:t>&lt;Object&gt; values;</a:t>
            </a:r>
            <a:endParaRPr lang="en-US" altLang="en-US" sz="1600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6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   </a:t>
            </a: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…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6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…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    private Entry[] table;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    private </a:t>
            </a:r>
            <a:r>
              <a:rPr lang="en-US" altLang="en-US" sz="1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probeType</a:t>
            </a: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Tx/>
              <a:buChar char="•"/>
              <a:tabLst>
                <a:tab pos="344488" algn="l"/>
                <a:tab pos="569913" algn="l"/>
                <a:tab pos="688975" algn="l"/>
              </a:tabLst>
            </a:pPr>
            <a:endParaRPr lang="en-US" alt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Tx/>
              <a:buChar char="•"/>
              <a:tabLst>
                <a:tab pos="344488" algn="l"/>
                <a:tab pos="569913" algn="l"/>
                <a:tab pos="688975" algn="l"/>
              </a:tabLst>
            </a:pPr>
            <a:endParaRPr lang="en-US" altLang="en-US" dirty="0"/>
          </a:p>
          <a:p>
            <a:pPr>
              <a:lnSpc>
                <a:spcPct val="90000"/>
              </a:lnSpc>
              <a:spcBef>
                <a:spcPts val="1000"/>
              </a:spcBef>
              <a:buFontTx/>
              <a:buChar char="•"/>
              <a:tabLst>
                <a:tab pos="344488" algn="l"/>
                <a:tab pos="569913" algn="l"/>
                <a:tab pos="688975" algn="l"/>
              </a:tabLst>
            </a:pPr>
            <a:endParaRPr lang="en-US" altLang="en-US" dirty="0"/>
          </a:p>
          <a:p>
            <a:pPr>
              <a:lnSpc>
                <a:spcPct val="90000"/>
              </a:lnSpc>
              <a:spcBef>
                <a:spcPts val="1000"/>
              </a:spcBef>
              <a:buFontTx/>
              <a:buChar char="•"/>
              <a:tabLst>
                <a:tab pos="344488" algn="l"/>
                <a:tab pos="569913" algn="l"/>
                <a:tab pos="688975" algn="l"/>
              </a:tabLst>
            </a:pPr>
            <a:endParaRPr lang="en-US" altLang="en-US" dirty="0"/>
          </a:p>
          <a:p>
            <a:pPr>
              <a:lnSpc>
                <a:spcPct val="90000"/>
              </a:lnSpc>
              <a:spcBef>
                <a:spcPts val="1800"/>
              </a:spcBef>
              <a:buFontTx/>
              <a:buChar char="•"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We use a private inner class for the entries in the hash table. </a:t>
            </a:r>
          </a:p>
          <a:p>
            <a:pPr>
              <a:lnSpc>
                <a:spcPct val="90000"/>
              </a:lnSpc>
              <a:spcBef>
                <a:spcPts val="2400"/>
              </a:spcBef>
              <a:buFontTx/>
              <a:buChar char="•"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We use an </a:t>
            </a:r>
            <a:r>
              <a:rPr lang="en-US" altLang="en-US" dirty="0" err="1">
                <a:latin typeface="Lucida Console" panose="020B0609040504020204" pitchFamily="49" charset="0"/>
              </a:rPr>
              <a:t>LLQueue</a:t>
            </a:r>
            <a:r>
              <a:rPr lang="en-US" altLang="en-US" dirty="0"/>
              <a:t> for the values associated with a given key. </a:t>
            </a:r>
          </a:p>
        </p:txBody>
      </p:sp>
      <p:graphicFrame>
        <p:nvGraphicFramePr>
          <p:cNvPr id="224563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788224"/>
              </p:ext>
            </p:extLst>
          </p:nvPr>
        </p:nvGraphicFramePr>
        <p:xfrm>
          <a:off x="2686050" y="2834956"/>
          <a:ext cx="2097088" cy="1830388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8394" name="Line 33"/>
          <p:cNvSpPr>
            <a:spLocks noChangeShapeType="1"/>
          </p:cNvSpPr>
          <p:nvPr/>
        </p:nvSpPr>
        <p:spPr bwMode="auto">
          <a:xfrm>
            <a:off x="5740400" y="2669856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graphicFrame>
        <p:nvGraphicFramePr>
          <p:cNvPr id="224566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25702"/>
              </p:ext>
            </p:extLst>
          </p:nvPr>
        </p:nvGraphicFramePr>
        <p:xfrm>
          <a:off x="5316538" y="2292031"/>
          <a:ext cx="811212" cy="501650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45676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225157"/>
              </p:ext>
            </p:extLst>
          </p:nvPr>
        </p:nvGraphicFramePr>
        <p:xfrm>
          <a:off x="6532563" y="2604768"/>
          <a:ext cx="811212" cy="457200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LLQueue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object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13" name="Line 52"/>
          <p:cNvSpPr>
            <a:spLocks noChangeShapeType="1"/>
          </p:cNvSpPr>
          <p:nvPr/>
        </p:nvSpPr>
        <p:spPr bwMode="auto">
          <a:xfrm flipV="1">
            <a:off x="4243388" y="2660331"/>
            <a:ext cx="107791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sp>
        <p:nvSpPr>
          <p:cNvPr id="58414" name="Line 53"/>
          <p:cNvSpPr>
            <a:spLocks noChangeShapeType="1"/>
          </p:cNvSpPr>
          <p:nvPr/>
        </p:nvSpPr>
        <p:spPr bwMode="auto">
          <a:xfrm>
            <a:off x="2640013" y="3131818"/>
            <a:ext cx="1087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graphicFrame>
        <p:nvGraphicFramePr>
          <p:cNvPr id="2245686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578055"/>
              </p:ext>
            </p:extLst>
          </p:nvPr>
        </p:nvGraphicFramePr>
        <p:xfrm>
          <a:off x="6529388" y="2277743"/>
          <a:ext cx="811212" cy="244475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21" name="Line 60"/>
          <p:cNvSpPr>
            <a:spLocks noChangeShapeType="1"/>
          </p:cNvSpPr>
          <p:nvPr/>
        </p:nvSpPr>
        <p:spPr bwMode="auto">
          <a:xfrm>
            <a:off x="5735638" y="2407918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sp>
        <p:nvSpPr>
          <p:cNvPr id="58422" name="Line 61"/>
          <p:cNvSpPr>
            <a:spLocks noChangeShapeType="1"/>
          </p:cNvSpPr>
          <p:nvPr/>
        </p:nvSpPr>
        <p:spPr bwMode="auto">
          <a:xfrm>
            <a:off x="5735638" y="3565206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graphicFrame>
        <p:nvGraphicFramePr>
          <p:cNvPr id="2245694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814601"/>
              </p:ext>
            </p:extLst>
          </p:nvPr>
        </p:nvGraphicFramePr>
        <p:xfrm>
          <a:off x="6524625" y="3173093"/>
          <a:ext cx="811213" cy="244475"/>
        </p:xfrm>
        <a:graphic>
          <a:graphicData uri="http://schemas.openxmlformats.org/drawingml/2006/table">
            <a:tbl>
              <a:tblPr/>
              <a:tblGrid>
                <a:gridCol w="8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29" name="Line 68"/>
          <p:cNvSpPr>
            <a:spLocks noChangeShapeType="1"/>
          </p:cNvSpPr>
          <p:nvPr/>
        </p:nvSpPr>
        <p:spPr bwMode="auto">
          <a:xfrm>
            <a:off x="5730875" y="3303268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sp>
        <p:nvSpPr>
          <p:cNvPr id="58430" name="Line 69"/>
          <p:cNvSpPr>
            <a:spLocks noChangeShapeType="1"/>
          </p:cNvSpPr>
          <p:nvPr/>
        </p:nvSpPr>
        <p:spPr bwMode="auto">
          <a:xfrm>
            <a:off x="4246563" y="3293743"/>
            <a:ext cx="1063625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graphicFrame>
        <p:nvGraphicFramePr>
          <p:cNvPr id="2245724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794401"/>
              </p:ext>
            </p:extLst>
          </p:nvPr>
        </p:nvGraphicFramePr>
        <p:xfrm>
          <a:off x="5311775" y="3187381"/>
          <a:ext cx="811213" cy="501650"/>
        </p:xfrm>
        <a:graphic>
          <a:graphicData uri="http://schemas.openxmlformats.org/drawingml/2006/table">
            <a:tbl>
              <a:tblPr/>
              <a:tblGrid>
                <a:gridCol w="8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45734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850359"/>
              </p:ext>
            </p:extLst>
          </p:nvPr>
        </p:nvGraphicFramePr>
        <p:xfrm>
          <a:off x="989013" y="3006406"/>
          <a:ext cx="1992312" cy="519112"/>
        </p:xfrm>
        <a:graphic>
          <a:graphicData uri="http://schemas.openxmlformats.org/drawingml/2006/table">
            <a:tbl>
              <a:tblPr/>
              <a:tblGrid>
                <a:gridCol w="12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table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812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probeType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LINEAR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440093"/>
              </p:ext>
            </p:extLst>
          </p:nvPr>
        </p:nvGraphicFramePr>
        <p:xfrm>
          <a:off x="6532563" y="3487418"/>
          <a:ext cx="811212" cy="457200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LLQueue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object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123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-63500"/>
            <a:ext cx="8683625" cy="847725"/>
          </a:xfrm>
        </p:spPr>
        <p:txBody>
          <a:bodyPr/>
          <a:lstStyle/>
          <a:p>
            <a:r>
              <a:rPr lang="en-US" altLang="en-US"/>
              <a:t>Recall: Empty </a:t>
            </a:r>
            <a:r>
              <a:rPr lang="en-US" altLang="en-US" dirty="0"/>
              <a:t>vs. Removed</a:t>
            </a:r>
            <a:endParaRPr lang="en-US" altLang="en-US" sz="2000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2" y="704850"/>
            <a:ext cx="8802687" cy="561498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Tx/>
              <a:buChar char="•"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When we remove a key and its values, we: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leave the </a:t>
            </a:r>
            <a:r>
              <a:rPr lang="en-US" altLang="en-US" sz="2000" dirty="0">
                <a:latin typeface="Lucida Console" panose="020B0609040504020204" pitchFamily="49" charset="0"/>
              </a:rPr>
              <a:t>Entry</a:t>
            </a:r>
            <a:r>
              <a:rPr lang="en-US" altLang="en-US" dirty="0"/>
              <a:t> object in the table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set the </a:t>
            </a:r>
            <a:r>
              <a:rPr lang="en-US" altLang="en-US" sz="2000" dirty="0">
                <a:latin typeface="Lucida Console" panose="020B0609040504020204" pitchFamily="49" charset="0"/>
              </a:rPr>
              <a:t>Entry</a:t>
            </a:r>
            <a:r>
              <a:rPr lang="en-US" altLang="en-US" dirty="0"/>
              <a:t> object's </a:t>
            </a:r>
            <a:r>
              <a:rPr lang="en-US" altLang="en-US" sz="2000" dirty="0">
                <a:latin typeface="Lucida Console" panose="020B0609040504020204" pitchFamily="49" charset="0"/>
              </a:rPr>
              <a:t>key</a:t>
            </a:r>
            <a:r>
              <a:rPr lang="en-US" altLang="en-US" dirty="0"/>
              <a:t> and </a:t>
            </a:r>
            <a:r>
              <a:rPr lang="en-US" altLang="en-US" sz="2000" dirty="0">
                <a:latin typeface="Lucida Console" panose="020B0609040504020204" pitchFamily="49" charset="0"/>
              </a:rPr>
              <a:t>values</a:t>
            </a:r>
            <a:r>
              <a:rPr lang="en-US" altLang="en-US" dirty="0"/>
              <a:t> fields to </a:t>
            </a:r>
            <a:r>
              <a:rPr lang="en-US" altLang="en-US" sz="2000" dirty="0">
                <a:latin typeface="Lucida Console" panose="020B0609040504020204" pitchFamily="49" charset="0"/>
              </a:rPr>
              <a:t>null</a:t>
            </a:r>
          </a:p>
          <a:p>
            <a:pPr marL="457200" lvl="1" indent="0">
              <a:lnSpc>
                <a:spcPct val="90000"/>
              </a:lnSpc>
              <a:spcBef>
                <a:spcPts val="1000"/>
              </a:spcBef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endParaRPr lang="en-US" altLang="en-US" sz="2200" dirty="0"/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endParaRPr lang="en-US" altLang="en-US" sz="2200" dirty="0"/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endParaRPr lang="en-US" altLang="en-US" sz="2200" dirty="0"/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endParaRPr lang="en-US" altLang="en-US" dirty="0"/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Note the difference: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a truly empty position has a value of </a:t>
            </a:r>
            <a:r>
              <a:rPr lang="en-US" altLang="en-US" sz="2000" dirty="0">
                <a:latin typeface="Lucida Console" panose="020B0609040504020204" pitchFamily="49" charset="0"/>
              </a:rPr>
              <a:t>null</a:t>
            </a:r>
            <a:r>
              <a:rPr lang="en-US" altLang="en-US" dirty="0"/>
              <a:t> in the table</a:t>
            </a:r>
            <a:br>
              <a:rPr lang="en-US" altLang="en-US" dirty="0"/>
            </a:br>
            <a:r>
              <a:rPr lang="en-US" altLang="en-US" dirty="0"/>
              <a:t>(example: positions 2, 3 and 4 above)</a:t>
            </a:r>
          </a:p>
        </p:txBody>
      </p:sp>
      <p:graphicFrame>
        <p:nvGraphicFramePr>
          <p:cNvPr id="224563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193567"/>
              </p:ext>
            </p:extLst>
          </p:nvPr>
        </p:nvGraphicFramePr>
        <p:xfrm>
          <a:off x="2686050" y="3109277"/>
          <a:ext cx="2097088" cy="1830388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8394" name="Line 33"/>
          <p:cNvSpPr>
            <a:spLocks noChangeShapeType="1"/>
          </p:cNvSpPr>
          <p:nvPr/>
        </p:nvSpPr>
        <p:spPr bwMode="auto">
          <a:xfrm>
            <a:off x="5740400" y="2944177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graphicFrame>
        <p:nvGraphicFramePr>
          <p:cNvPr id="224566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15903"/>
              </p:ext>
            </p:extLst>
          </p:nvPr>
        </p:nvGraphicFramePr>
        <p:xfrm>
          <a:off x="5316538" y="2566352"/>
          <a:ext cx="811212" cy="501650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45676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74738"/>
              </p:ext>
            </p:extLst>
          </p:nvPr>
        </p:nvGraphicFramePr>
        <p:xfrm>
          <a:off x="6532563" y="2879089"/>
          <a:ext cx="811212" cy="457200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LLQueue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object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13" name="Line 52"/>
          <p:cNvSpPr>
            <a:spLocks noChangeShapeType="1"/>
          </p:cNvSpPr>
          <p:nvPr/>
        </p:nvSpPr>
        <p:spPr bwMode="auto">
          <a:xfrm flipV="1">
            <a:off x="4243388" y="2934652"/>
            <a:ext cx="107791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sp>
        <p:nvSpPr>
          <p:cNvPr id="58414" name="Line 53"/>
          <p:cNvSpPr>
            <a:spLocks noChangeShapeType="1"/>
          </p:cNvSpPr>
          <p:nvPr/>
        </p:nvSpPr>
        <p:spPr bwMode="auto">
          <a:xfrm>
            <a:off x="2640013" y="3406139"/>
            <a:ext cx="1087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graphicFrame>
        <p:nvGraphicFramePr>
          <p:cNvPr id="2245686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755862"/>
              </p:ext>
            </p:extLst>
          </p:nvPr>
        </p:nvGraphicFramePr>
        <p:xfrm>
          <a:off x="6529388" y="2552064"/>
          <a:ext cx="811212" cy="244475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21" name="Line 60"/>
          <p:cNvSpPr>
            <a:spLocks noChangeShapeType="1"/>
          </p:cNvSpPr>
          <p:nvPr/>
        </p:nvSpPr>
        <p:spPr bwMode="auto">
          <a:xfrm>
            <a:off x="5735638" y="2682239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graphicFrame>
        <p:nvGraphicFramePr>
          <p:cNvPr id="2245694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48623"/>
              </p:ext>
            </p:extLst>
          </p:nvPr>
        </p:nvGraphicFramePr>
        <p:xfrm>
          <a:off x="6524625" y="3447414"/>
          <a:ext cx="811213" cy="244475"/>
        </p:xfrm>
        <a:graphic>
          <a:graphicData uri="http://schemas.openxmlformats.org/drawingml/2006/table">
            <a:tbl>
              <a:tblPr/>
              <a:tblGrid>
                <a:gridCol w="8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30" name="Line 69"/>
          <p:cNvSpPr>
            <a:spLocks noChangeShapeType="1"/>
          </p:cNvSpPr>
          <p:nvPr/>
        </p:nvSpPr>
        <p:spPr bwMode="auto">
          <a:xfrm>
            <a:off x="4246563" y="3568064"/>
            <a:ext cx="1063625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graphicFrame>
        <p:nvGraphicFramePr>
          <p:cNvPr id="2245724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907883"/>
              </p:ext>
            </p:extLst>
          </p:nvPr>
        </p:nvGraphicFramePr>
        <p:xfrm>
          <a:off x="5311775" y="3461702"/>
          <a:ext cx="811213" cy="501650"/>
        </p:xfrm>
        <a:graphic>
          <a:graphicData uri="http://schemas.openxmlformats.org/drawingml/2006/table">
            <a:tbl>
              <a:tblPr/>
              <a:tblGrid>
                <a:gridCol w="8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45734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721643"/>
              </p:ext>
            </p:extLst>
          </p:nvPr>
        </p:nvGraphicFramePr>
        <p:xfrm>
          <a:off x="989013" y="3280727"/>
          <a:ext cx="1992312" cy="519112"/>
        </p:xfrm>
        <a:graphic>
          <a:graphicData uri="http://schemas.openxmlformats.org/drawingml/2006/table">
            <a:tbl>
              <a:tblPr/>
              <a:tblGrid>
                <a:gridCol w="12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table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812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probeType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LINEAR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212878"/>
              </p:ext>
            </p:extLst>
          </p:nvPr>
        </p:nvGraphicFramePr>
        <p:xfrm>
          <a:off x="6532563" y="3761739"/>
          <a:ext cx="811212" cy="457200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LLQueue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object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78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-63500"/>
            <a:ext cx="8683625" cy="847725"/>
          </a:xfrm>
        </p:spPr>
        <p:txBody>
          <a:bodyPr/>
          <a:lstStyle/>
          <a:p>
            <a:r>
              <a:rPr lang="en-US" altLang="en-US"/>
              <a:t>Recall: Empty </a:t>
            </a:r>
            <a:r>
              <a:rPr lang="en-US" altLang="en-US" dirty="0"/>
              <a:t>vs. Removed</a:t>
            </a:r>
            <a:endParaRPr lang="en-US" altLang="en-US" sz="2000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2" y="704850"/>
            <a:ext cx="8802687" cy="561498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Tx/>
              <a:buChar char="•"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When we remove a key and its values, we: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leave the </a:t>
            </a:r>
            <a:r>
              <a:rPr lang="en-US" altLang="en-US" sz="2000" dirty="0">
                <a:latin typeface="Lucida Console" panose="020B0609040504020204" pitchFamily="49" charset="0"/>
              </a:rPr>
              <a:t>Entry</a:t>
            </a:r>
            <a:r>
              <a:rPr lang="en-US" altLang="en-US" dirty="0"/>
              <a:t> object in the table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set the </a:t>
            </a:r>
            <a:r>
              <a:rPr lang="en-US" altLang="en-US" sz="2000" dirty="0">
                <a:latin typeface="Lucida Console" panose="020B0609040504020204" pitchFamily="49" charset="0"/>
              </a:rPr>
              <a:t>Entry</a:t>
            </a:r>
            <a:r>
              <a:rPr lang="en-US" altLang="en-US" dirty="0"/>
              <a:t> object's </a:t>
            </a:r>
            <a:r>
              <a:rPr lang="en-US" altLang="en-US" sz="2000" dirty="0">
                <a:latin typeface="Lucida Console" panose="020B0609040504020204" pitchFamily="49" charset="0"/>
              </a:rPr>
              <a:t>key</a:t>
            </a:r>
            <a:r>
              <a:rPr lang="en-US" altLang="en-US" dirty="0"/>
              <a:t> and </a:t>
            </a:r>
            <a:r>
              <a:rPr lang="en-US" altLang="en-US" sz="2000" dirty="0">
                <a:latin typeface="Lucida Console" panose="020B0609040504020204" pitchFamily="49" charset="0"/>
              </a:rPr>
              <a:t>values</a:t>
            </a:r>
            <a:r>
              <a:rPr lang="en-US" altLang="en-US" dirty="0"/>
              <a:t> fields to </a:t>
            </a:r>
            <a:r>
              <a:rPr lang="en-US" altLang="en-US" sz="2000" dirty="0">
                <a:latin typeface="Lucida Console" panose="020B0609040504020204" pitchFamily="49" charset="0"/>
              </a:rPr>
              <a:t>null</a:t>
            </a:r>
          </a:p>
          <a:p>
            <a:pPr marL="457200" lvl="1" indent="0">
              <a:lnSpc>
                <a:spcPct val="90000"/>
              </a:lnSpc>
              <a:spcBef>
                <a:spcPts val="1000"/>
              </a:spcBef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endParaRPr lang="en-US" altLang="en-US" sz="2200" dirty="0"/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endParaRPr lang="en-US" altLang="en-US" sz="2200" dirty="0"/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endParaRPr lang="en-US" altLang="en-US" sz="2200" dirty="0"/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endParaRPr lang="en-US" altLang="en-US" dirty="0"/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Note the difference: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a truly empty position has a value of </a:t>
            </a:r>
            <a:r>
              <a:rPr lang="en-US" altLang="en-US" sz="2000" dirty="0">
                <a:latin typeface="Lucida Console" panose="020B0609040504020204" pitchFamily="49" charset="0"/>
              </a:rPr>
              <a:t>null</a:t>
            </a:r>
            <a:r>
              <a:rPr lang="en-US" altLang="en-US" dirty="0"/>
              <a:t> in the table</a:t>
            </a:r>
            <a:br>
              <a:rPr lang="en-US" altLang="en-US" dirty="0"/>
            </a:br>
            <a:r>
              <a:rPr lang="en-US" altLang="en-US" dirty="0"/>
              <a:t>(example: positions 2, 3 and 4 above)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/>
              <a:t>a removed position refers to an </a:t>
            </a:r>
            <a:r>
              <a:rPr lang="en-US" altLang="en-US" sz="2000" dirty="0">
                <a:latin typeface="Lucida Console" panose="020B0609040504020204" pitchFamily="49" charset="0"/>
              </a:rPr>
              <a:t>Entry</a:t>
            </a:r>
            <a:r>
              <a:rPr lang="en-US" altLang="en-US" dirty="0"/>
              <a:t> object whose</a:t>
            </a:r>
            <a:br>
              <a:rPr lang="en-US" altLang="en-US" dirty="0"/>
            </a:br>
            <a:r>
              <a:rPr lang="en-US" altLang="en-US" sz="2000" dirty="0">
                <a:latin typeface="Lucida Console" panose="020B0609040504020204" pitchFamily="49" charset="0"/>
              </a:rPr>
              <a:t>key</a:t>
            </a:r>
            <a:r>
              <a:rPr lang="en-US" altLang="en-US" dirty="0"/>
              <a:t> and </a:t>
            </a:r>
            <a:r>
              <a:rPr lang="en-US" altLang="en-US" sz="2000" dirty="0">
                <a:latin typeface="Lucida Console" panose="020B0609040504020204" pitchFamily="49" charset="0"/>
              </a:rPr>
              <a:t>values</a:t>
            </a:r>
            <a:r>
              <a:rPr lang="en-US" altLang="en-US" dirty="0"/>
              <a:t> fields are </a:t>
            </a:r>
            <a:r>
              <a:rPr lang="en-US" altLang="en-US" sz="2000" dirty="0">
                <a:latin typeface="Lucida Console" panose="020B0609040504020204" pitchFamily="49" charset="0"/>
              </a:rPr>
              <a:t>null</a:t>
            </a:r>
            <a:r>
              <a:rPr lang="en-US" altLang="en-US" dirty="0"/>
              <a:t> (example: position 1 above)</a:t>
            </a:r>
          </a:p>
        </p:txBody>
      </p:sp>
      <p:graphicFrame>
        <p:nvGraphicFramePr>
          <p:cNvPr id="224563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42628"/>
              </p:ext>
            </p:extLst>
          </p:nvPr>
        </p:nvGraphicFramePr>
        <p:xfrm>
          <a:off x="2686050" y="3109277"/>
          <a:ext cx="2097088" cy="1830388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8394" name="Line 33"/>
          <p:cNvSpPr>
            <a:spLocks noChangeShapeType="1"/>
          </p:cNvSpPr>
          <p:nvPr/>
        </p:nvSpPr>
        <p:spPr bwMode="auto">
          <a:xfrm>
            <a:off x="5740400" y="2944177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graphicFrame>
        <p:nvGraphicFramePr>
          <p:cNvPr id="224566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15903"/>
              </p:ext>
            </p:extLst>
          </p:nvPr>
        </p:nvGraphicFramePr>
        <p:xfrm>
          <a:off x="5316538" y="2566352"/>
          <a:ext cx="811212" cy="501650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45676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74738"/>
              </p:ext>
            </p:extLst>
          </p:nvPr>
        </p:nvGraphicFramePr>
        <p:xfrm>
          <a:off x="6532563" y="2879089"/>
          <a:ext cx="811212" cy="457200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LLQueue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object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13" name="Line 52"/>
          <p:cNvSpPr>
            <a:spLocks noChangeShapeType="1"/>
          </p:cNvSpPr>
          <p:nvPr/>
        </p:nvSpPr>
        <p:spPr bwMode="auto">
          <a:xfrm flipV="1">
            <a:off x="4243388" y="2934652"/>
            <a:ext cx="107791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sp>
        <p:nvSpPr>
          <p:cNvPr id="58414" name="Line 53"/>
          <p:cNvSpPr>
            <a:spLocks noChangeShapeType="1"/>
          </p:cNvSpPr>
          <p:nvPr/>
        </p:nvSpPr>
        <p:spPr bwMode="auto">
          <a:xfrm>
            <a:off x="2640013" y="3406139"/>
            <a:ext cx="1087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graphicFrame>
        <p:nvGraphicFramePr>
          <p:cNvPr id="2245686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755862"/>
              </p:ext>
            </p:extLst>
          </p:nvPr>
        </p:nvGraphicFramePr>
        <p:xfrm>
          <a:off x="6529388" y="2552064"/>
          <a:ext cx="811212" cy="244475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21" name="Line 60"/>
          <p:cNvSpPr>
            <a:spLocks noChangeShapeType="1"/>
          </p:cNvSpPr>
          <p:nvPr/>
        </p:nvSpPr>
        <p:spPr bwMode="auto">
          <a:xfrm>
            <a:off x="5735638" y="2682239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graphicFrame>
        <p:nvGraphicFramePr>
          <p:cNvPr id="2245694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48623"/>
              </p:ext>
            </p:extLst>
          </p:nvPr>
        </p:nvGraphicFramePr>
        <p:xfrm>
          <a:off x="6524625" y="3447414"/>
          <a:ext cx="811213" cy="244475"/>
        </p:xfrm>
        <a:graphic>
          <a:graphicData uri="http://schemas.openxmlformats.org/drawingml/2006/table">
            <a:tbl>
              <a:tblPr/>
              <a:tblGrid>
                <a:gridCol w="8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"ape"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30" name="Line 69"/>
          <p:cNvSpPr>
            <a:spLocks noChangeShapeType="1"/>
          </p:cNvSpPr>
          <p:nvPr/>
        </p:nvSpPr>
        <p:spPr bwMode="auto">
          <a:xfrm>
            <a:off x="4246563" y="3568064"/>
            <a:ext cx="1063625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/>
          <a:p>
            <a:endParaRPr lang="en-US"/>
          </a:p>
        </p:txBody>
      </p:sp>
      <p:graphicFrame>
        <p:nvGraphicFramePr>
          <p:cNvPr id="2245724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907883"/>
              </p:ext>
            </p:extLst>
          </p:nvPr>
        </p:nvGraphicFramePr>
        <p:xfrm>
          <a:off x="5311775" y="3461702"/>
          <a:ext cx="811213" cy="501650"/>
        </p:xfrm>
        <a:graphic>
          <a:graphicData uri="http://schemas.openxmlformats.org/drawingml/2006/table">
            <a:tbl>
              <a:tblPr/>
              <a:tblGrid>
                <a:gridCol w="8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itchFamily="49" charset="0"/>
                        </a:rPr>
                        <a:t>null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45734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721643"/>
              </p:ext>
            </p:extLst>
          </p:nvPr>
        </p:nvGraphicFramePr>
        <p:xfrm>
          <a:off x="989013" y="3280727"/>
          <a:ext cx="1992312" cy="519112"/>
        </p:xfrm>
        <a:graphic>
          <a:graphicData uri="http://schemas.openxmlformats.org/drawingml/2006/table">
            <a:tbl>
              <a:tblPr/>
              <a:tblGrid>
                <a:gridCol w="12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table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812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probeType</a:t>
                      </a:r>
                    </a:p>
                  </a:txBody>
                  <a:tcPr marL="0" marR="64008"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LINEAR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212878"/>
              </p:ext>
            </p:extLst>
          </p:nvPr>
        </p:nvGraphicFramePr>
        <p:xfrm>
          <a:off x="6532563" y="3761739"/>
          <a:ext cx="811212" cy="457200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LLQueue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object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266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128588"/>
            <a:ext cx="8683625" cy="847725"/>
          </a:xfrm>
        </p:spPr>
        <p:txBody>
          <a:bodyPr/>
          <a:lstStyle/>
          <a:p>
            <a:r>
              <a:rPr lang="en-US" altLang="en-US" dirty="0"/>
              <a:t>Recall: </a:t>
            </a:r>
            <a:r>
              <a:rPr lang="en-US" altLang="en-US" dirty="0">
                <a:latin typeface="Lucida Console" panose="020B0609040504020204" pitchFamily="49" charset="0"/>
              </a:rPr>
              <a:t>probe()</a:t>
            </a:r>
            <a:r>
              <a:rPr lang="en-US" altLang="en-US" dirty="0"/>
              <a:t> Helper Method</a:t>
            </a:r>
            <a:endParaRPr lang="en-US" altLang="en-US" sz="2000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65188"/>
            <a:ext cx="8623300" cy="5614987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private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probe(Object key)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h1(key);    // first hash function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h2 = h2(key);   // second hash function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numChecked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1;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// keep probing until we get an empty position or a match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while 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 != null &amp;&amp; !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key.equals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].key))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if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numChecked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==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table.length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return -1;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+ h2) %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table.length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numChecked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++;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return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699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128588"/>
            <a:ext cx="8683625" cy="847725"/>
          </a:xfrm>
        </p:spPr>
        <p:txBody>
          <a:bodyPr/>
          <a:lstStyle/>
          <a:p>
            <a:r>
              <a:rPr lang="en-US" altLang="en-US" dirty="0"/>
              <a:t>Recall: </a:t>
            </a:r>
            <a:r>
              <a:rPr lang="en-US" altLang="en-US" dirty="0">
                <a:latin typeface="Lucida Console" panose="020B0609040504020204" pitchFamily="49" charset="0"/>
              </a:rPr>
              <a:t>probe()</a:t>
            </a:r>
            <a:r>
              <a:rPr lang="en-US" altLang="en-US" dirty="0"/>
              <a:t> Helper Method</a:t>
            </a:r>
            <a:endParaRPr lang="en-US" altLang="en-US" sz="2000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65188"/>
            <a:ext cx="8623300" cy="5614987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private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probe(Object key)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h1(key);    // first hash function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h2 = h2(key);   // second hash function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numChecked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1;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// keep probing until we get an empty position or a match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while 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 != null &amp;&amp; !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key.equals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].key))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if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numChecked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==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table.length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return -1;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+ h2) %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table.length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numChecked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++;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return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It returns either:</a:t>
            </a:r>
          </a:p>
          <a:p>
            <a:pPr lvl="1">
              <a:spcBef>
                <a:spcPct val="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the index </a:t>
            </a:r>
            <a:r>
              <a:rPr lang="en-US" altLang="en-US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 where we stopped probing</a:t>
            </a:r>
          </a:p>
        </p:txBody>
      </p:sp>
    </p:spTree>
    <p:extLst>
      <p:ext uri="{BB962C8B-B14F-4D97-AF65-F5344CB8AC3E}">
        <p14:creationId xmlns:p14="http://schemas.microsoft.com/office/powerpoint/2010/main" val="253442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128588"/>
            <a:ext cx="8683625" cy="847725"/>
          </a:xfrm>
        </p:spPr>
        <p:txBody>
          <a:bodyPr/>
          <a:lstStyle/>
          <a:p>
            <a:r>
              <a:rPr lang="en-US" altLang="en-US" dirty="0"/>
              <a:t>Recall: </a:t>
            </a:r>
            <a:r>
              <a:rPr lang="en-US" altLang="en-US" dirty="0">
                <a:latin typeface="Lucida Console" panose="020B0609040504020204" pitchFamily="49" charset="0"/>
              </a:rPr>
              <a:t>probe()</a:t>
            </a:r>
            <a:r>
              <a:rPr lang="en-US" altLang="en-US" dirty="0"/>
              <a:t> Helper Method</a:t>
            </a:r>
            <a:endParaRPr lang="en-US" altLang="en-US" sz="2000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65188"/>
            <a:ext cx="8623300" cy="5614987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private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probe(Object key)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h1(key);    // first hash function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h2 = h2(key);   // second hash function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numChecked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1;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// keep probing until we get an empty position or a match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while 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 != null &amp;&amp; !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key.equals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].key))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if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numChecked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==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table.length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return -1;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+ h2) %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table.length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numChecked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++;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return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It returns either:</a:t>
            </a:r>
          </a:p>
          <a:p>
            <a:pPr lvl="1">
              <a:spcBef>
                <a:spcPct val="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the index </a:t>
            </a:r>
            <a:r>
              <a:rPr lang="en-US" altLang="en-US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 where we stopped probing</a:t>
            </a:r>
          </a:p>
          <a:p>
            <a:pPr lvl="1">
              <a:spcBef>
                <a:spcPct val="0"/>
              </a:spcBef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-1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 if we failed to find the key or a truly empty </a:t>
            </a:r>
            <a:r>
              <a:rPr lang="en-US" altLang="en-US" dirty="0" err="1">
                <a:solidFill>
                  <a:schemeClr val="tx1"/>
                </a:solidFill>
                <a:latin typeface="+mj-lt"/>
              </a:rPr>
              <a:t>postion</a:t>
            </a:r>
            <a:endParaRPr lang="en-US" alt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8080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65088"/>
            <a:ext cx="8683625" cy="847725"/>
          </a:xfrm>
        </p:spPr>
        <p:txBody>
          <a:bodyPr/>
          <a:lstStyle/>
          <a:p>
            <a:r>
              <a:rPr lang="en-US" altLang="en-US" dirty="0"/>
              <a:t>Search and Removal</a:t>
            </a:r>
            <a:endParaRPr lang="en-US" altLang="en-US" sz="1600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33438"/>
            <a:ext cx="8802687" cy="5614987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public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LLQueue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&lt;Object&gt; search(Object key) {</a:t>
            </a:r>
            <a:b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// throw an exception if key == null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probe(key);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if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== -1 || 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 == null)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    return null;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} else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    return 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].values;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public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LLQueue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&lt;Object&gt; remove(Object key) {</a:t>
            </a:r>
            <a:b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// throw an exception if key == null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probe(key);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if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== -1 || 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</a:t>
            </a: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== null)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    return null;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0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LLQueue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&lt;Object&gt;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removedVals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].values;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].key = null;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].values = null;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return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removedVals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08273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 dirty="0"/>
              <a:t>Recall: Hash Tables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88362" cy="5614988"/>
          </a:xfrm>
        </p:spPr>
        <p:txBody>
          <a:bodyPr/>
          <a:lstStyle/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A hash table is a data dictionary in which: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we use an array to store the </a:t>
            </a:r>
            <a:r>
              <a:rPr lang="en-US" altLang="en-US"/>
              <a:t>key-value pairs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8972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65088"/>
            <a:ext cx="8683625" cy="847725"/>
          </a:xfrm>
        </p:spPr>
        <p:txBody>
          <a:bodyPr/>
          <a:lstStyle/>
          <a:p>
            <a:r>
              <a:rPr lang="en-US" altLang="en-US"/>
              <a:t>Search and Removal</a:t>
            </a:r>
            <a:endParaRPr lang="en-US" altLang="en-US" sz="160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33438"/>
            <a:ext cx="8802687" cy="5614987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public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LLQueue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&lt;Object&gt; search(Object key) {</a:t>
            </a:r>
            <a:b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// throw an exception if key == null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probe(key);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if (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== -1 || table[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] == null) { 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	        return null;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	    }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else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    return 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].values;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public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LLQueue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&lt;Object&gt; remove(Object key) {</a:t>
            </a:r>
            <a:b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// throw an exception if key == null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probe(key);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if (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== -1 || table[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]</a:t>
            </a:r>
            <a:r>
              <a:rPr lang="en-US" altLang="en-US" sz="11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== null)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	        return null;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	    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0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LLQueue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&lt;Object&gt;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removedVals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].values;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].key = null;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].values = null;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return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removedVals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440285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65088"/>
            <a:ext cx="8683625" cy="847725"/>
          </a:xfrm>
        </p:spPr>
        <p:txBody>
          <a:bodyPr/>
          <a:lstStyle/>
          <a:p>
            <a:r>
              <a:rPr lang="en-US" altLang="en-US"/>
              <a:t>Search and Removal</a:t>
            </a:r>
            <a:endParaRPr lang="en-US" altLang="en-US" sz="160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33438"/>
            <a:ext cx="8802687" cy="5614987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public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LLQueue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&lt;Object&gt;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search(Object key) {</a:t>
            </a:r>
            <a:b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// throw an exception if key == null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probe(key);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if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== -1 || 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 == null)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    return null;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} 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else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	        return table[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].values;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	    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public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LLQueue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&lt;Object&gt;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remove(Object key) {</a:t>
            </a:r>
            <a:b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// throw an exception if key == null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probe(key);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if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== -1 || 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</a:t>
            </a: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== null)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    return null;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0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LLQueue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&lt;Object&gt;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removedVals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= table[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].values;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].key = null;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].values = null;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return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removedVals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598110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65088"/>
            <a:ext cx="8683625" cy="847725"/>
          </a:xfrm>
        </p:spPr>
        <p:txBody>
          <a:bodyPr/>
          <a:lstStyle/>
          <a:p>
            <a:r>
              <a:rPr lang="en-US" altLang="en-US"/>
              <a:t>Search and Removal</a:t>
            </a:r>
            <a:endParaRPr lang="en-US" altLang="en-US" sz="160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33438"/>
            <a:ext cx="8802687" cy="5614987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public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LLQueue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&lt;Object&gt; search(Object key) {</a:t>
            </a:r>
            <a:b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// throw an exception if key == null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probe(key);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if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== -1 || 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 == null)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    return null;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} else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    return 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].values;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public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LLQueue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&lt;Object&gt; remove(Object key) {</a:t>
            </a:r>
            <a:b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  // throw an exception if key == null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probe(key);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if (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== -1 || 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</a:t>
            </a: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== null) {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    return null;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}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endParaRPr lang="en-US" altLang="en-US" sz="10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LLQueue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&lt;Object&gt;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removedVals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= table[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].values;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	    table[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].key = null;       // mark it as a removed cell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	    table[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].values = null;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    return </a:t>
            </a:r>
            <a:r>
              <a:rPr lang="en-US" altLang="en-US" sz="1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removedVals</a:t>
            </a: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tabLst>
                <a:tab pos="344488" algn="l"/>
                <a:tab pos="569913" algn="l"/>
                <a:tab pos="688975" algn="l"/>
              </a:tabLst>
            </a:pPr>
            <a:r>
              <a:rPr lang="en-US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839550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Insertion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We begin by probing for the key.</a:t>
            </a:r>
          </a:p>
          <a:p>
            <a:r>
              <a:rPr lang="en-US" altLang="en-US" dirty="0"/>
              <a:t>Several cases:</a:t>
            </a:r>
          </a:p>
          <a:p>
            <a:pPr marL="793750" lvl="1" indent="-336550">
              <a:spcBef>
                <a:spcPts val="200"/>
              </a:spcBef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Insertion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We begin by probing for the key.</a:t>
            </a:r>
          </a:p>
          <a:p>
            <a:r>
              <a:rPr lang="en-US" altLang="en-US" dirty="0"/>
              <a:t>Several cases:</a:t>
            </a:r>
          </a:p>
          <a:p>
            <a:pPr marL="793750" lvl="1" indent="-336550">
              <a:buFontTx/>
              <a:buNone/>
            </a:pPr>
            <a:r>
              <a:rPr lang="en-US" altLang="en-US" dirty="0"/>
              <a:t>1.	 the key is already in the table (we're inserting a duplicate)</a:t>
            </a:r>
          </a:p>
          <a:p>
            <a:pPr marL="793750" lvl="1" indent="-336550">
              <a:buFontTx/>
              <a:buNone/>
            </a:pPr>
            <a:r>
              <a:rPr lang="en-US" alt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745359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Insertion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We begin by probing for the key.</a:t>
            </a:r>
          </a:p>
          <a:p>
            <a:r>
              <a:rPr lang="en-US" altLang="en-US" dirty="0"/>
              <a:t>Several cases:</a:t>
            </a:r>
          </a:p>
          <a:p>
            <a:pPr marL="793750" lvl="1" indent="-336550">
              <a:buFontTx/>
              <a:buNone/>
            </a:pPr>
            <a:r>
              <a:rPr lang="en-US" altLang="en-US" dirty="0"/>
              <a:t>1.	 the key is already in the table (we're inserting a duplicate)</a:t>
            </a:r>
          </a:p>
          <a:p>
            <a:pPr marL="793750" lvl="1" indent="-336550"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sym typeface="Wingdings" panose="05000000000000000000" pitchFamily="2" charset="2"/>
              </a:rPr>
              <a:t> add the value to the values in the key's </a:t>
            </a:r>
            <a:r>
              <a:rPr lang="en-US" altLang="en-US" sz="2000" dirty="0">
                <a:latin typeface="Lucida Console" panose="020B0609040504020204" pitchFamily="49" charset="0"/>
                <a:sym typeface="Wingdings" panose="05000000000000000000" pitchFamily="2" charset="2"/>
              </a:rPr>
              <a:t>Entry</a:t>
            </a:r>
            <a:endParaRPr lang="en-US" altLang="en-US" dirty="0"/>
          </a:p>
          <a:p>
            <a:pPr marL="793750" lvl="1" indent="-336550">
              <a:spcBef>
                <a:spcPts val="200"/>
              </a:spcBef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2504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Insertion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We begin by probing for the key.</a:t>
            </a:r>
          </a:p>
          <a:p>
            <a:r>
              <a:rPr lang="en-US" altLang="en-US" dirty="0"/>
              <a:t>Several cases:</a:t>
            </a:r>
          </a:p>
          <a:p>
            <a:pPr marL="793750" lvl="1" indent="-336550">
              <a:buFontTx/>
              <a:buNone/>
            </a:pPr>
            <a:r>
              <a:rPr lang="en-US" altLang="en-US" dirty="0"/>
              <a:t>1.	 the key is already in the table (we're inserting a duplicate)</a:t>
            </a:r>
          </a:p>
          <a:p>
            <a:pPr marL="793750" lvl="1" indent="-336550"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sym typeface="Wingdings" panose="05000000000000000000" pitchFamily="2" charset="2"/>
              </a:rPr>
              <a:t> add the value to the values in the key's </a:t>
            </a:r>
            <a:r>
              <a:rPr lang="en-US" altLang="en-US" sz="2000" dirty="0">
                <a:latin typeface="Lucida Console" panose="020B0609040504020204" pitchFamily="49" charset="0"/>
                <a:sym typeface="Wingdings" panose="05000000000000000000" pitchFamily="2" charset="2"/>
              </a:rPr>
              <a:t>Entry</a:t>
            </a:r>
            <a:endParaRPr lang="en-US" altLang="en-US" dirty="0"/>
          </a:p>
          <a:p>
            <a:pPr marL="793750" lvl="1" indent="-336550">
              <a:spcBef>
                <a:spcPts val="2000"/>
              </a:spcBef>
              <a:buFontTx/>
              <a:buNone/>
            </a:pPr>
            <a:r>
              <a:rPr lang="en-US" altLang="en-US" dirty="0"/>
              <a:t>2.	 the key is not in the table: three subcases:</a:t>
            </a:r>
          </a:p>
          <a:p>
            <a:pPr marL="793750" lvl="1" indent="-336550">
              <a:spcBef>
                <a:spcPts val="500"/>
              </a:spcBef>
              <a:buFontTx/>
              <a:buNone/>
            </a:pPr>
            <a:r>
              <a:rPr lang="en-US" altLang="en-US" dirty="0"/>
              <a:t>		a.  encountered 1 or more removed positions while probing</a:t>
            </a:r>
          </a:p>
          <a:p>
            <a:pPr marL="793750" lvl="1" indent="-336550">
              <a:spcBef>
                <a:spcPts val="200"/>
              </a:spcBef>
              <a:buFontTx/>
              <a:buNone/>
            </a:pPr>
            <a:r>
              <a:rPr lang="en-US" altLang="en-US" dirty="0"/>
              <a:t>			</a:t>
            </a:r>
            <a:r>
              <a:rPr lang="en-US" altLang="en-US" dirty="0">
                <a:sym typeface="Wingdings" panose="05000000000000000000" pitchFamily="2" charset="2"/>
              </a:rPr>
              <a:t>		</a:t>
            </a:r>
          </a:p>
          <a:p>
            <a:pPr marL="793750" lvl="1" indent="-336550">
              <a:spcBef>
                <a:spcPts val="200"/>
              </a:spcBef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Insertion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We begin by probing for the key.</a:t>
            </a:r>
          </a:p>
          <a:p>
            <a:r>
              <a:rPr lang="en-US" altLang="en-US" dirty="0"/>
              <a:t>Several cases:</a:t>
            </a:r>
          </a:p>
          <a:p>
            <a:pPr marL="793750" lvl="1" indent="-336550">
              <a:buFontTx/>
              <a:buNone/>
            </a:pPr>
            <a:r>
              <a:rPr lang="en-US" altLang="en-US" dirty="0"/>
              <a:t>1.	 the key is already in the table (we're inserting a duplicate)</a:t>
            </a:r>
          </a:p>
          <a:p>
            <a:pPr marL="793750" lvl="1" indent="-336550"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sym typeface="Wingdings" panose="05000000000000000000" pitchFamily="2" charset="2"/>
              </a:rPr>
              <a:t> add the value to the values in the key's </a:t>
            </a:r>
            <a:r>
              <a:rPr lang="en-US" altLang="en-US" sz="2000" dirty="0">
                <a:latin typeface="Lucida Console" panose="020B0609040504020204" pitchFamily="49" charset="0"/>
                <a:sym typeface="Wingdings" panose="05000000000000000000" pitchFamily="2" charset="2"/>
              </a:rPr>
              <a:t>Entry</a:t>
            </a:r>
            <a:endParaRPr lang="en-US" altLang="en-US" dirty="0"/>
          </a:p>
          <a:p>
            <a:pPr marL="793750" lvl="1" indent="-336550">
              <a:spcBef>
                <a:spcPts val="2000"/>
              </a:spcBef>
              <a:buFontTx/>
              <a:buNone/>
            </a:pPr>
            <a:r>
              <a:rPr lang="en-US" altLang="en-US" dirty="0"/>
              <a:t>2.	 the key is not in the table: three subcases:</a:t>
            </a:r>
          </a:p>
          <a:p>
            <a:pPr marL="793750" lvl="1" indent="-336550">
              <a:spcBef>
                <a:spcPts val="500"/>
              </a:spcBef>
              <a:buFontTx/>
              <a:buNone/>
            </a:pPr>
            <a:r>
              <a:rPr lang="en-US" altLang="en-US" dirty="0"/>
              <a:t>		a.  encountered 1 or more removed positions while probing</a:t>
            </a:r>
          </a:p>
          <a:p>
            <a:pPr marL="793750" lvl="1" indent="-336550">
              <a:spcBef>
                <a:spcPts val="200"/>
              </a:spcBef>
              <a:buFontTx/>
              <a:buNone/>
            </a:pPr>
            <a:r>
              <a:rPr lang="en-US" altLang="en-US" dirty="0"/>
              <a:t>			</a:t>
            </a:r>
            <a:r>
              <a:rPr lang="en-US" altLang="en-US" dirty="0">
                <a:sym typeface="Wingdings" panose="05000000000000000000" pitchFamily="2" charset="2"/>
              </a:rPr>
              <a:t> put the (key, value) pair in the </a:t>
            </a:r>
            <a:r>
              <a:rPr lang="en-US" altLang="en-US" i="1" dirty="0">
                <a:sym typeface="Wingdings" panose="05000000000000000000" pitchFamily="2" charset="2"/>
              </a:rPr>
              <a:t>first</a:t>
            </a:r>
            <a:r>
              <a:rPr lang="en-US" altLang="en-US" dirty="0">
                <a:sym typeface="Wingdings" panose="05000000000000000000" pitchFamily="2" charset="2"/>
              </a:rPr>
              <a:t> removed position</a:t>
            </a:r>
            <a:br>
              <a:rPr lang="en-US" altLang="en-US" dirty="0">
                <a:sym typeface="Wingdings" panose="05000000000000000000" pitchFamily="2" charset="2"/>
              </a:rPr>
            </a:br>
            <a:r>
              <a:rPr lang="en-US" altLang="en-US" dirty="0">
                <a:sym typeface="Wingdings" panose="05000000000000000000" pitchFamily="2" charset="2"/>
              </a:rPr>
              <a:t>		     seen during probing. why?</a:t>
            </a:r>
          </a:p>
          <a:p>
            <a:pPr marL="793750" lvl="1" indent="-336550">
              <a:spcBef>
                <a:spcPts val="200"/>
              </a:spcBef>
              <a:buFontTx/>
              <a:buNone/>
            </a:pPr>
            <a:r>
              <a:rPr lang="en-US" altLang="en-US" dirty="0">
                <a:sym typeface="Wingdings" panose="05000000000000000000" pitchFamily="2" charset="2"/>
              </a:rPr>
              <a:t>					</a:t>
            </a:r>
          </a:p>
          <a:p>
            <a:pPr marL="793750" lvl="1" indent="-336550">
              <a:spcBef>
                <a:spcPts val="200"/>
              </a:spcBef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4621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Insertion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We begin by probing for the key.</a:t>
            </a:r>
          </a:p>
          <a:p>
            <a:r>
              <a:rPr lang="en-US" altLang="en-US" dirty="0"/>
              <a:t>Several cases:</a:t>
            </a:r>
          </a:p>
          <a:p>
            <a:pPr marL="793750" lvl="1" indent="-336550">
              <a:buFontTx/>
              <a:buNone/>
            </a:pPr>
            <a:r>
              <a:rPr lang="en-US" altLang="en-US" dirty="0"/>
              <a:t>1.	 the key is already in the table (we're inserting a duplicate)</a:t>
            </a:r>
          </a:p>
          <a:p>
            <a:pPr marL="793750" lvl="1" indent="-336550"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sym typeface="Wingdings" panose="05000000000000000000" pitchFamily="2" charset="2"/>
              </a:rPr>
              <a:t> add the value to the values in the </a:t>
            </a:r>
            <a:r>
              <a:rPr lang="en-US" altLang="en-US" dirty="0">
                <a:ea typeface="+mn-ea"/>
                <a:cs typeface="+mn-cs"/>
                <a:sym typeface="Wingdings" panose="05000000000000000000" pitchFamily="2" charset="2"/>
              </a:rPr>
              <a:t>key's </a:t>
            </a:r>
            <a:r>
              <a:rPr lang="en-US" altLang="en-US" sz="2000" dirty="0">
                <a:latin typeface="Lucida Console" panose="020B0609040504020204" pitchFamily="49" charset="0"/>
                <a:ea typeface="+mn-ea"/>
                <a:cs typeface="+mn-cs"/>
                <a:sym typeface="Wingdings" panose="05000000000000000000" pitchFamily="2" charset="2"/>
              </a:rPr>
              <a:t>Entry</a:t>
            </a:r>
            <a:endParaRPr lang="en-US" altLang="en-US" dirty="0"/>
          </a:p>
          <a:p>
            <a:pPr marL="793750" lvl="1" indent="-336550">
              <a:spcBef>
                <a:spcPts val="2000"/>
              </a:spcBef>
              <a:buFontTx/>
              <a:buNone/>
            </a:pPr>
            <a:r>
              <a:rPr lang="en-US" altLang="en-US" dirty="0"/>
              <a:t>2.	 the key is not in the table: three subcases:</a:t>
            </a:r>
          </a:p>
          <a:p>
            <a:pPr marL="793750" lvl="1" indent="-336550">
              <a:spcBef>
                <a:spcPts val="500"/>
              </a:spcBef>
              <a:buFontTx/>
              <a:buNone/>
            </a:pPr>
            <a:r>
              <a:rPr lang="en-US" altLang="en-US" dirty="0"/>
              <a:t>		a.  encountered 1 or more removed positions while probing</a:t>
            </a:r>
          </a:p>
          <a:p>
            <a:pPr marL="793750" lvl="1" indent="-336550">
              <a:spcBef>
                <a:spcPts val="200"/>
              </a:spcBef>
              <a:buFontTx/>
              <a:buNone/>
            </a:pPr>
            <a:r>
              <a:rPr lang="en-US" altLang="en-US" dirty="0"/>
              <a:t>			</a:t>
            </a:r>
            <a:r>
              <a:rPr lang="en-US" altLang="en-US" dirty="0">
                <a:sym typeface="Wingdings" panose="05000000000000000000" pitchFamily="2" charset="2"/>
              </a:rPr>
              <a:t> put the (key, value) pair in the </a:t>
            </a:r>
            <a:r>
              <a:rPr lang="en-US" altLang="en-US" i="1" dirty="0">
                <a:sym typeface="Wingdings" panose="05000000000000000000" pitchFamily="2" charset="2"/>
              </a:rPr>
              <a:t>first</a:t>
            </a:r>
            <a:r>
              <a:rPr lang="en-US" altLang="en-US" dirty="0">
                <a:sym typeface="Wingdings" panose="05000000000000000000" pitchFamily="2" charset="2"/>
              </a:rPr>
              <a:t> removed position</a:t>
            </a:r>
            <a:br>
              <a:rPr lang="en-US" altLang="en-US" dirty="0">
                <a:sym typeface="Wingdings" panose="05000000000000000000" pitchFamily="2" charset="2"/>
              </a:rPr>
            </a:br>
            <a:r>
              <a:rPr lang="en-US" altLang="en-US" dirty="0">
                <a:sym typeface="Wingdings" panose="05000000000000000000" pitchFamily="2" charset="2"/>
              </a:rPr>
              <a:t>		     seen during probing. why?</a:t>
            </a:r>
          </a:p>
          <a:p>
            <a:pPr marL="793750" lvl="1" indent="-336550">
              <a:spcBef>
                <a:spcPts val="200"/>
              </a:spcBef>
              <a:buFontTx/>
              <a:buNone/>
            </a:pPr>
            <a:r>
              <a:rPr lang="en-US" altLang="en-US" dirty="0"/>
              <a:t>			     </a:t>
            </a:r>
            <a:r>
              <a:rPr lang="en-US" altLang="en-US" dirty="0">
                <a:solidFill>
                  <a:srgbClr val="0000FF"/>
                </a:solidFill>
              </a:rPr>
              <a:t>we'll find it sooner in subsequent searches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000" dirty="0"/>
              <a:t>	</a:t>
            </a:r>
            <a:r>
              <a:rPr lang="en-US" altLang="en-US" dirty="0"/>
              <a:t>		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68841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Insertion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We begin by probing for the key.</a:t>
            </a:r>
          </a:p>
          <a:p>
            <a:r>
              <a:rPr lang="en-US" altLang="en-US" dirty="0"/>
              <a:t>Several cases:</a:t>
            </a:r>
          </a:p>
          <a:p>
            <a:pPr marL="793750" lvl="1" indent="-336550">
              <a:buFontTx/>
              <a:buNone/>
            </a:pPr>
            <a:r>
              <a:rPr lang="en-US" altLang="en-US" dirty="0"/>
              <a:t>1.	 the key is already in the table (we're inserting a duplicate)</a:t>
            </a:r>
          </a:p>
          <a:p>
            <a:pPr marL="793750" lvl="1" indent="-336550"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sym typeface="Wingdings" panose="05000000000000000000" pitchFamily="2" charset="2"/>
              </a:rPr>
              <a:t> add the value to the values in the key's </a:t>
            </a:r>
            <a:r>
              <a:rPr lang="en-US" altLang="en-US" sz="2000" dirty="0">
                <a:latin typeface="Lucida Console" panose="020B0609040504020204" pitchFamily="49" charset="0"/>
                <a:sym typeface="Wingdings" panose="05000000000000000000" pitchFamily="2" charset="2"/>
              </a:rPr>
              <a:t>Entry</a:t>
            </a:r>
            <a:endParaRPr lang="en-US" altLang="en-US" dirty="0"/>
          </a:p>
          <a:p>
            <a:pPr marL="793750" lvl="1" indent="-336550">
              <a:spcBef>
                <a:spcPts val="2000"/>
              </a:spcBef>
              <a:buFontTx/>
              <a:buNone/>
            </a:pPr>
            <a:r>
              <a:rPr lang="en-US" altLang="en-US" dirty="0"/>
              <a:t>2.	 the key is not in the table: three subcases:</a:t>
            </a:r>
          </a:p>
          <a:p>
            <a:pPr marL="793750" lvl="1" indent="-336550">
              <a:spcBef>
                <a:spcPts val="500"/>
              </a:spcBef>
              <a:buFontTx/>
              <a:buNone/>
            </a:pPr>
            <a:r>
              <a:rPr lang="en-US" altLang="en-US" dirty="0"/>
              <a:t>		a.  encountered 1 or more removed positions while probing</a:t>
            </a:r>
          </a:p>
          <a:p>
            <a:pPr marL="793750" lvl="1" indent="-336550">
              <a:spcBef>
                <a:spcPts val="200"/>
              </a:spcBef>
              <a:buFontTx/>
              <a:buNone/>
            </a:pPr>
            <a:r>
              <a:rPr lang="en-US" altLang="en-US" dirty="0"/>
              <a:t>			</a:t>
            </a:r>
            <a:r>
              <a:rPr lang="en-US" altLang="en-US" dirty="0">
                <a:sym typeface="Wingdings" panose="05000000000000000000" pitchFamily="2" charset="2"/>
              </a:rPr>
              <a:t> put the (key, value) pair in the </a:t>
            </a:r>
            <a:r>
              <a:rPr lang="en-US" altLang="en-US" i="1" dirty="0">
                <a:sym typeface="Wingdings" panose="05000000000000000000" pitchFamily="2" charset="2"/>
              </a:rPr>
              <a:t>first</a:t>
            </a:r>
            <a:r>
              <a:rPr lang="en-US" altLang="en-US" dirty="0">
                <a:sym typeface="Wingdings" panose="05000000000000000000" pitchFamily="2" charset="2"/>
              </a:rPr>
              <a:t> removed position</a:t>
            </a:r>
            <a:br>
              <a:rPr lang="en-US" altLang="en-US" dirty="0">
                <a:sym typeface="Wingdings" panose="05000000000000000000" pitchFamily="2" charset="2"/>
              </a:rPr>
            </a:br>
            <a:r>
              <a:rPr lang="en-US" altLang="en-US" dirty="0">
                <a:sym typeface="Wingdings" panose="05000000000000000000" pitchFamily="2" charset="2"/>
              </a:rPr>
              <a:t>		     seen during probing. why?</a:t>
            </a:r>
          </a:p>
          <a:p>
            <a:pPr marL="793750" lvl="1" indent="-336550">
              <a:spcBef>
                <a:spcPts val="200"/>
              </a:spcBef>
              <a:buFontTx/>
              <a:buNone/>
            </a:pPr>
            <a:r>
              <a:rPr lang="en-US" altLang="en-US" dirty="0"/>
              <a:t>			     </a:t>
            </a:r>
            <a:r>
              <a:rPr lang="en-US" altLang="en-US" dirty="0">
                <a:solidFill>
                  <a:srgbClr val="0000FF"/>
                </a:solidFill>
              </a:rPr>
              <a:t>we'll find it sooner in subsequent searches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000" dirty="0"/>
              <a:t>	</a:t>
            </a:r>
            <a:r>
              <a:rPr lang="en-US" altLang="en-US" dirty="0"/>
              <a:t>		b.  no removed position; reached an empty position </a:t>
            </a:r>
          </a:p>
          <a:p>
            <a:pPr marL="793750" lvl="1" indent="-336550">
              <a:spcBef>
                <a:spcPts val="200"/>
              </a:spcBef>
              <a:buFontTx/>
              <a:buNone/>
            </a:pPr>
            <a:r>
              <a:rPr lang="en-US" altLang="en-US" dirty="0"/>
              <a:t>						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765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 dirty="0"/>
              <a:t>Recall: Hash Tables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88362" cy="5614988"/>
          </a:xfrm>
        </p:spPr>
        <p:txBody>
          <a:bodyPr/>
          <a:lstStyle/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A hash table is a data dictionary in which: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we use an array to store the key-value pairs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we use a </a:t>
            </a:r>
            <a:r>
              <a:rPr lang="en-US" altLang="en-US" i="1" dirty="0"/>
              <a:t>hash function</a:t>
            </a:r>
            <a:r>
              <a:rPr lang="en-US" altLang="en-US" dirty="0"/>
              <a:t> to convert the keys into array indices</a:t>
            </a:r>
          </a:p>
          <a:p>
            <a:pPr marL="914400" lvl="2" indent="0">
              <a:spcBef>
                <a:spcPts val="50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"Sullivan" </a:t>
            </a:r>
            <a:r>
              <a:rPr lang="en-US" altLang="en-US" dirty="0">
                <a:latin typeface="Lucida Console" panose="020B0609040504020204" pitchFamily="49" charset="0"/>
                <a:sym typeface="Wingdings" panose="05000000000000000000" pitchFamily="2" charset="2"/>
              </a:rPr>
              <a:t> 18 		"</a:t>
            </a:r>
            <a:r>
              <a:rPr lang="en-US" altLang="en-US" dirty="0" err="1">
                <a:latin typeface="Lucida Console" panose="020B0609040504020204" pitchFamily="49" charset="0"/>
                <a:sym typeface="Wingdings" panose="05000000000000000000" pitchFamily="2" charset="2"/>
              </a:rPr>
              <a:t>Papadakis</a:t>
            </a:r>
            <a:r>
              <a:rPr lang="en-US" altLang="en-US" dirty="0">
                <a:latin typeface="Lucida Console" panose="020B0609040504020204" pitchFamily="49" charset="0"/>
                <a:sym typeface="Wingdings" panose="05000000000000000000" pitchFamily="2" charset="2"/>
              </a:rPr>
              <a:t>"  25</a:t>
            </a:r>
            <a:endParaRPr lang="en-US" altLang="en-US" dirty="0"/>
          </a:p>
          <a:p>
            <a:pPr lvl="2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 </a:t>
            </a:r>
            <a:r>
              <a:rPr lang="en-US" altLang="en-US" sz="2200" dirty="0"/>
              <a:t>it outputs a</a:t>
            </a:r>
            <a:r>
              <a:rPr lang="en-US" altLang="en-US" sz="22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altLang="en-US" sz="2200" i="1" dirty="0">
                <a:latin typeface="+mj-lt"/>
                <a:sym typeface="Wingdings" panose="05000000000000000000" pitchFamily="2" charset="2"/>
              </a:rPr>
              <a:t>hash code</a:t>
            </a:r>
            <a:r>
              <a:rPr lang="en-US" altLang="en-US" sz="2200" dirty="0">
                <a:latin typeface="+mj-lt"/>
                <a:sym typeface="Wingdings" panose="05000000000000000000" pitchFamily="2" charset="2"/>
              </a:rPr>
              <a:t> for </a:t>
            </a:r>
            <a:r>
              <a:rPr lang="en-US" altLang="en-US" sz="2200">
                <a:latin typeface="+mj-lt"/>
                <a:sym typeface="Wingdings" panose="05000000000000000000" pitchFamily="2" charset="2"/>
              </a:rPr>
              <a:t>each key</a:t>
            </a:r>
            <a:endParaRPr lang="en-US" alt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3907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Insertion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We begin by probing for the key.</a:t>
            </a:r>
          </a:p>
          <a:p>
            <a:r>
              <a:rPr lang="en-US" altLang="en-US" dirty="0"/>
              <a:t>Several cases:</a:t>
            </a:r>
          </a:p>
          <a:p>
            <a:pPr marL="793750" lvl="1" indent="-336550">
              <a:buFontTx/>
              <a:buNone/>
            </a:pPr>
            <a:r>
              <a:rPr lang="en-US" altLang="en-US" dirty="0"/>
              <a:t>1.	 the key is already in the table (we're inserting a duplicate)</a:t>
            </a:r>
          </a:p>
          <a:p>
            <a:pPr marL="793750" lvl="1" indent="-336550"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sym typeface="Wingdings" panose="05000000000000000000" pitchFamily="2" charset="2"/>
              </a:rPr>
              <a:t> add the value to the values in the key's </a:t>
            </a:r>
            <a:r>
              <a:rPr lang="en-US" altLang="en-US" sz="2000" dirty="0">
                <a:latin typeface="Lucida Console" panose="020B0609040504020204" pitchFamily="49" charset="0"/>
                <a:sym typeface="Wingdings" panose="05000000000000000000" pitchFamily="2" charset="2"/>
              </a:rPr>
              <a:t>Entry</a:t>
            </a:r>
            <a:endParaRPr lang="en-US" altLang="en-US" dirty="0"/>
          </a:p>
          <a:p>
            <a:pPr marL="793750" lvl="1" indent="-336550">
              <a:spcBef>
                <a:spcPts val="2000"/>
              </a:spcBef>
              <a:buFontTx/>
              <a:buNone/>
            </a:pPr>
            <a:r>
              <a:rPr lang="en-US" altLang="en-US" dirty="0"/>
              <a:t>2.	 the key is not in the table: three subcases:</a:t>
            </a:r>
          </a:p>
          <a:p>
            <a:pPr marL="793750" lvl="1" indent="-336550">
              <a:spcBef>
                <a:spcPts val="500"/>
              </a:spcBef>
              <a:buFontTx/>
              <a:buNone/>
            </a:pPr>
            <a:r>
              <a:rPr lang="en-US" altLang="en-US" dirty="0"/>
              <a:t>		a.  encountered 1 or more removed positions while probing</a:t>
            </a:r>
          </a:p>
          <a:p>
            <a:pPr marL="793750" lvl="1" indent="-336550">
              <a:spcBef>
                <a:spcPts val="200"/>
              </a:spcBef>
              <a:buFontTx/>
              <a:buNone/>
            </a:pPr>
            <a:r>
              <a:rPr lang="en-US" altLang="en-US" dirty="0"/>
              <a:t>			</a:t>
            </a:r>
            <a:r>
              <a:rPr lang="en-US" altLang="en-US" dirty="0">
                <a:sym typeface="Wingdings" panose="05000000000000000000" pitchFamily="2" charset="2"/>
              </a:rPr>
              <a:t> put the (key, value) pair in the </a:t>
            </a:r>
            <a:r>
              <a:rPr lang="en-US" altLang="en-US" i="1" dirty="0">
                <a:sym typeface="Wingdings" panose="05000000000000000000" pitchFamily="2" charset="2"/>
              </a:rPr>
              <a:t>first</a:t>
            </a:r>
            <a:r>
              <a:rPr lang="en-US" altLang="en-US" dirty="0">
                <a:sym typeface="Wingdings" panose="05000000000000000000" pitchFamily="2" charset="2"/>
              </a:rPr>
              <a:t> removed position</a:t>
            </a:r>
            <a:br>
              <a:rPr lang="en-US" altLang="en-US" dirty="0">
                <a:sym typeface="Wingdings" panose="05000000000000000000" pitchFamily="2" charset="2"/>
              </a:rPr>
            </a:br>
            <a:r>
              <a:rPr lang="en-US" altLang="en-US" dirty="0">
                <a:sym typeface="Wingdings" panose="05000000000000000000" pitchFamily="2" charset="2"/>
              </a:rPr>
              <a:t>		     seen during probing. why?</a:t>
            </a:r>
          </a:p>
          <a:p>
            <a:pPr marL="793750" lvl="1" indent="-336550">
              <a:spcBef>
                <a:spcPts val="200"/>
              </a:spcBef>
              <a:buFontTx/>
              <a:buNone/>
            </a:pPr>
            <a:r>
              <a:rPr lang="en-US" altLang="en-US" dirty="0"/>
              <a:t>			     </a:t>
            </a:r>
            <a:r>
              <a:rPr lang="en-US" altLang="en-US" dirty="0">
                <a:solidFill>
                  <a:srgbClr val="0000FF"/>
                </a:solidFill>
              </a:rPr>
              <a:t>we'll find it sooner in subsequent searches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000" dirty="0"/>
              <a:t>	</a:t>
            </a:r>
            <a:r>
              <a:rPr lang="en-US" altLang="en-US" dirty="0"/>
              <a:t>		b.  no removed position; reached an empty position </a:t>
            </a:r>
          </a:p>
          <a:p>
            <a:pPr marL="793750" lvl="1" indent="-336550">
              <a:spcBef>
                <a:spcPts val="200"/>
              </a:spcBef>
              <a:buFontTx/>
              <a:buNone/>
            </a:pPr>
            <a:r>
              <a:rPr lang="en-US" altLang="en-US" dirty="0"/>
              <a:t>			</a:t>
            </a:r>
            <a:r>
              <a:rPr lang="en-US" altLang="en-US" dirty="0">
                <a:sym typeface="Wingdings" panose="05000000000000000000" pitchFamily="2" charset="2"/>
              </a:rPr>
              <a:t> put the (key, value) pair in the empty position</a:t>
            </a:r>
            <a:endParaRPr lang="en-US" altLang="en-US" dirty="0"/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dirty="0"/>
              <a:t>			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3888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Insertion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We begin by probing for the key.</a:t>
            </a:r>
          </a:p>
          <a:p>
            <a:r>
              <a:rPr lang="en-US" altLang="en-US" dirty="0"/>
              <a:t>Several cases:</a:t>
            </a:r>
          </a:p>
          <a:p>
            <a:pPr marL="793750" lvl="1" indent="-336550">
              <a:buFontTx/>
              <a:buNone/>
            </a:pPr>
            <a:r>
              <a:rPr lang="en-US" altLang="en-US" dirty="0"/>
              <a:t>1.	 the key is already in the table (we're inserting a duplicate)</a:t>
            </a:r>
          </a:p>
          <a:p>
            <a:pPr marL="793750" lvl="1" indent="-336550"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sym typeface="Wingdings" panose="05000000000000000000" pitchFamily="2" charset="2"/>
              </a:rPr>
              <a:t> add the value to the values in the key's </a:t>
            </a:r>
            <a:r>
              <a:rPr lang="en-US" altLang="en-US" sz="2000" dirty="0">
                <a:latin typeface="Lucida Console" panose="020B0609040504020204" pitchFamily="49" charset="0"/>
                <a:sym typeface="Wingdings" panose="05000000000000000000" pitchFamily="2" charset="2"/>
              </a:rPr>
              <a:t>Entry</a:t>
            </a:r>
            <a:endParaRPr lang="en-US" altLang="en-US" dirty="0"/>
          </a:p>
          <a:p>
            <a:pPr marL="793750" lvl="1" indent="-336550">
              <a:spcBef>
                <a:spcPts val="2000"/>
              </a:spcBef>
              <a:buFontTx/>
              <a:buNone/>
            </a:pPr>
            <a:r>
              <a:rPr lang="en-US" altLang="en-US" dirty="0"/>
              <a:t>2.	 the key is not in the table: three subcases:</a:t>
            </a:r>
          </a:p>
          <a:p>
            <a:pPr marL="793750" lvl="1" indent="-336550">
              <a:spcBef>
                <a:spcPts val="500"/>
              </a:spcBef>
              <a:buFontTx/>
              <a:buNone/>
            </a:pPr>
            <a:r>
              <a:rPr lang="en-US" altLang="en-US" dirty="0"/>
              <a:t>		a.  encountered 1 or more removed positions while probing</a:t>
            </a:r>
          </a:p>
          <a:p>
            <a:pPr marL="793750" lvl="1" indent="-336550">
              <a:spcBef>
                <a:spcPts val="200"/>
              </a:spcBef>
              <a:buFontTx/>
              <a:buNone/>
            </a:pPr>
            <a:r>
              <a:rPr lang="en-US" altLang="en-US" dirty="0"/>
              <a:t>			</a:t>
            </a:r>
            <a:r>
              <a:rPr lang="en-US" altLang="en-US" dirty="0">
                <a:sym typeface="Wingdings" panose="05000000000000000000" pitchFamily="2" charset="2"/>
              </a:rPr>
              <a:t> put the (key, value) pair in the </a:t>
            </a:r>
            <a:r>
              <a:rPr lang="en-US" altLang="en-US" i="1" dirty="0">
                <a:sym typeface="Wingdings" panose="05000000000000000000" pitchFamily="2" charset="2"/>
              </a:rPr>
              <a:t>first</a:t>
            </a:r>
            <a:r>
              <a:rPr lang="en-US" altLang="en-US" dirty="0">
                <a:sym typeface="Wingdings" panose="05000000000000000000" pitchFamily="2" charset="2"/>
              </a:rPr>
              <a:t> removed position</a:t>
            </a:r>
            <a:br>
              <a:rPr lang="en-US" altLang="en-US" dirty="0">
                <a:sym typeface="Wingdings" panose="05000000000000000000" pitchFamily="2" charset="2"/>
              </a:rPr>
            </a:br>
            <a:r>
              <a:rPr lang="en-US" altLang="en-US" dirty="0">
                <a:sym typeface="Wingdings" panose="05000000000000000000" pitchFamily="2" charset="2"/>
              </a:rPr>
              <a:t>		     seen during probing. why?</a:t>
            </a:r>
          </a:p>
          <a:p>
            <a:pPr marL="793750" lvl="1" indent="-336550">
              <a:spcBef>
                <a:spcPts val="200"/>
              </a:spcBef>
              <a:buFontTx/>
              <a:buNone/>
            </a:pPr>
            <a:r>
              <a:rPr lang="en-US" altLang="en-US" dirty="0"/>
              <a:t>			     </a:t>
            </a:r>
            <a:r>
              <a:rPr lang="en-US" altLang="en-US" dirty="0">
                <a:solidFill>
                  <a:srgbClr val="0000FF"/>
                </a:solidFill>
              </a:rPr>
              <a:t>we'll find it sooner in subsequent searches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000" dirty="0"/>
              <a:t>	</a:t>
            </a:r>
            <a:r>
              <a:rPr lang="en-US" altLang="en-US" dirty="0"/>
              <a:t>		b.  no removed position; reached an empty position </a:t>
            </a:r>
          </a:p>
          <a:p>
            <a:pPr marL="793750" lvl="1" indent="-336550">
              <a:spcBef>
                <a:spcPts val="200"/>
              </a:spcBef>
              <a:buFontTx/>
              <a:buNone/>
            </a:pPr>
            <a:r>
              <a:rPr lang="en-US" altLang="en-US" dirty="0"/>
              <a:t>			</a:t>
            </a:r>
            <a:r>
              <a:rPr lang="en-US" altLang="en-US" dirty="0">
                <a:sym typeface="Wingdings" panose="05000000000000000000" pitchFamily="2" charset="2"/>
              </a:rPr>
              <a:t> put the (key, value) pair in the empty position</a:t>
            </a:r>
            <a:endParaRPr lang="en-US" altLang="en-US" dirty="0"/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dirty="0"/>
              <a:t>			c.  no removed position or empty position</a:t>
            </a:r>
          </a:p>
          <a:p>
            <a:pPr marL="793750" lvl="1" indent="-336550">
              <a:spcBef>
                <a:spcPts val="200"/>
              </a:spcBef>
              <a:buFontTx/>
              <a:buNone/>
            </a:pPr>
            <a:r>
              <a:rPr lang="en-US" altLang="en-US" dirty="0"/>
              <a:t>			</a:t>
            </a:r>
            <a:endParaRPr lang="en-US" altLang="en-US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512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Insertion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We begin by probing for the key.</a:t>
            </a:r>
          </a:p>
          <a:p>
            <a:r>
              <a:rPr lang="en-US" altLang="en-US" dirty="0"/>
              <a:t>Several cases:</a:t>
            </a:r>
          </a:p>
          <a:p>
            <a:pPr marL="793750" lvl="1" indent="-336550">
              <a:buFontTx/>
              <a:buNone/>
            </a:pPr>
            <a:r>
              <a:rPr lang="en-US" altLang="en-US" dirty="0"/>
              <a:t>1.	 the key is already in the table (we're inserting a duplicate)</a:t>
            </a:r>
          </a:p>
          <a:p>
            <a:pPr marL="793750" lvl="1" indent="-336550"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sym typeface="Wingdings" panose="05000000000000000000" pitchFamily="2" charset="2"/>
              </a:rPr>
              <a:t> add the value to the values in the key's </a:t>
            </a:r>
            <a:r>
              <a:rPr lang="en-US" altLang="en-US" sz="2000" dirty="0">
                <a:latin typeface="Lucida Console" panose="020B0609040504020204" pitchFamily="49" charset="0"/>
                <a:sym typeface="Wingdings" panose="05000000000000000000" pitchFamily="2" charset="2"/>
              </a:rPr>
              <a:t>Entry</a:t>
            </a:r>
            <a:endParaRPr lang="en-US" altLang="en-US" dirty="0"/>
          </a:p>
          <a:p>
            <a:pPr marL="793750" lvl="1" indent="-336550">
              <a:spcBef>
                <a:spcPts val="2000"/>
              </a:spcBef>
              <a:buFontTx/>
              <a:buNone/>
            </a:pPr>
            <a:r>
              <a:rPr lang="en-US" altLang="en-US" dirty="0"/>
              <a:t>2.	 the key is not in the table: three subcases:</a:t>
            </a:r>
          </a:p>
          <a:p>
            <a:pPr marL="793750" lvl="1" indent="-336550">
              <a:spcBef>
                <a:spcPts val="500"/>
              </a:spcBef>
              <a:buFontTx/>
              <a:buNone/>
            </a:pPr>
            <a:r>
              <a:rPr lang="en-US" altLang="en-US" dirty="0"/>
              <a:t>		a.  encountered 1 or more removed positions while probing</a:t>
            </a:r>
          </a:p>
          <a:p>
            <a:pPr marL="793750" lvl="1" indent="-336550">
              <a:spcBef>
                <a:spcPts val="200"/>
              </a:spcBef>
              <a:buFontTx/>
              <a:buNone/>
            </a:pPr>
            <a:r>
              <a:rPr lang="en-US" altLang="en-US" dirty="0"/>
              <a:t>			</a:t>
            </a:r>
            <a:r>
              <a:rPr lang="en-US" altLang="en-US" dirty="0">
                <a:sym typeface="Wingdings" panose="05000000000000000000" pitchFamily="2" charset="2"/>
              </a:rPr>
              <a:t> put the (key, value) pair in the </a:t>
            </a:r>
            <a:r>
              <a:rPr lang="en-US" altLang="en-US" i="1" dirty="0">
                <a:sym typeface="Wingdings" panose="05000000000000000000" pitchFamily="2" charset="2"/>
              </a:rPr>
              <a:t>first</a:t>
            </a:r>
            <a:r>
              <a:rPr lang="en-US" altLang="en-US" dirty="0">
                <a:sym typeface="Wingdings" panose="05000000000000000000" pitchFamily="2" charset="2"/>
              </a:rPr>
              <a:t> removed position</a:t>
            </a:r>
            <a:br>
              <a:rPr lang="en-US" altLang="en-US" dirty="0">
                <a:sym typeface="Wingdings" panose="05000000000000000000" pitchFamily="2" charset="2"/>
              </a:rPr>
            </a:br>
            <a:r>
              <a:rPr lang="en-US" altLang="en-US" dirty="0">
                <a:sym typeface="Wingdings" panose="05000000000000000000" pitchFamily="2" charset="2"/>
              </a:rPr>
              <a:t>		     seen during probing. why?</a:t>
            </a:r>
          </a:p>
          <a:p>
            <a:pPr marL="793750" lvl="1" indent="-336550">
              <a:spcBef>
                <a:spcPts val="200"/>
              </a:spcBef>
              <a:buFontTx/>
              <a:buNone/>
            </a:pPr>
            <a:r>
              <a:rPr lang="en-US" altLang="en-US" dirty="0"/>
              <a:t>			     </a:t>
            </a:r>
            <a:r>
              <a:rPr lang="en-US" altLang="en-US" dirty="0">
                <a:solidFill>
                  <a:srgbClr val="0000FF"/>
                </a:solidFill>
              </a:rPr>
              <a:t>we'll find it sooner in subsequent searches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2000" dirty="0"/>
              <a:t>	</a:t>
            </a:r>
            <a:r>
              <a:rPr lang="en-US" altLang="en-US" dirty="0"/>
              <a:t>		b.  no removed position; reached an empty position </a:t>
            </a:r>
          </a:p>
          <a:p>
            <a:pPr marL="793750" lvl="1" indent="-336550">
              <a:spcBef>
                <a:spcPts val="200"/>
              </a:spcBef>
              <a:buFontTx/>
              <a:buNone/>
            </a:pPr>
            <a:r>
              <a:rPr lang="en-US" altLang="en-US" dirty="0"/>
              <a:t>			</a:t>
            </a:r>
            <a:r>
              <a:rPr lang="en-US" altLang="en-US" dirty="0">
                <a:sym typeface="Wingdings" panose="05000000000000000000" pitchFamily="2" charset="2"/>
              </a:rPr>
              <a:t> put the (key, value) pair in the empty position</a:t>
            </a:r>
            <a:endParaRPr lang="en-US" altLang="en-US" dirty="0"/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dirty="0"/>
              <a:t>			c.  no removed position or empty position</a:t>
            </a:r>
          </a:p>
          <a:p>
            <a:pPr marL="793750" lvl="1" indent="-336550">
              <a:spcBef>
                <a:spcPts val="200"/>
              </a:spcBef>
              <a:buFontTx/>
              <a:buNone/>
            </a:pPr>
            <a:r>
              <a:rPr lang="en-US" altLang="en-US" dirty="0"/>
              <a:t>			</a:t>
            </a:r>
            <a:r>
              <a:rPr lang="en-US" altLang="en-US" dirty="0">
                <a:sym typeface="Wingdings" panose="05000000000000000000" pitchFamily="2" charset="2"/>
              </a:rPr>
              <a:t> overflow; return </a:t>
            </a:r>
            <a:r>
              <a:rPr lang="en-US" altLang="en-US" sz="2000" dirty="0">
                <a:latin typeface="Lucida Console" panose="020B0609040504020204" pitchFamily="49" charset="0"/>
                <a:sym typeface="Wingdings" panose="05000000000000000000" pitchFamily="2" charset="2"/>
              </a:rPr>
              <a:t>false</a:t>
            </a:r>
            <a:endParaRPr lang="en-US" altLang="en-US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860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Tracing Through Some Examples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our earlier hash functions h1 and h2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Perform the following operations: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"bear"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"bison"</a:t>
            </a:r>
            <a:br>
              <a:rPr lang="en-US" altLang="en-US" dirty="0"/>
            </a:br>
            <a:endParaRPr lang="en-US" altLang="en-US" dirty="0"/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"cow"</a:t>
            </a:r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3274756" name="Group 4"/>
          <p:cNvGraphicFramePr>
            <a:graphicFrameLocks noGrp="1"/>
          </p:cNvGraphicFramePr>
          <p:nvPr/>
        </p:nvGraphicFramePr>
        <p:xfrm>
          <a:off x="5980113" y="11922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"fox"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Tracing Through Some Examples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our earlier hash functions h1 and h2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Perform the following operations: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"bear" </a:t>
            </a:r>
            <a:r>
              <a:rPr lang="en-US" altLang="en-US" dirty="0">
                <a:solidFill>
                  <a:srgbClr val="0000FF"/>
                </a:solidFill>
              </a:rPr>
              <a:t>(h1 = 1, h2 = 4):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"bison"</a:t>
            </a:r>
            <a:br>
              <a:rPr lang="en-US" altLang="en-US" dirty="0"/>
            </a:br>
            <a:endParaRPr lang="en-US" altLang="en-US" dirty="0"/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"cow"</a:t>
            </a:r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3274756" name="Group 4"/>
          <p:cNvGraphicFramePr>
            <a:graphicFrameLocks noGrp="1"/>
          </p:cNvGraphicFramePr>
          <p:nvPr/>
        </p:nvGraphicFramePr>
        <p:xfrm>
          <a:off x="5980113" y="11922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"fox"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359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Tracing Through Some Examples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our earlier hash functions h1 and h2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Perform the following operations: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"bear" </a:t>
            </a:r>
            <a:r>
              <a:rPr lang="en-US" altLang="en-US" dirty="0">
                <a:solidFill>
                  <a:srgbClr val="0000FF"/>
                </a:solidFill>
              </a:rPr>
              <a:t>(h1 = 1, h2 = 4): try 1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"bison"</a:t>
            </a:r>
            <a:br>
              <a:rPr lang="en-US" altLang="en-US" dirty="0"/>
            </a:br>
            <a:endParaRPr lang="en-US" altLang="en-US" dirty="0"/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"cow"</a:t>
            </a:r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3274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667544"/>
              </p:ext>
            </p:extLst>
          </p:nvPr>
        </p:nvGraphicFramePr>
        <p:xfrm>
          <a:off x="5980113" y="11922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"fox"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48"/>
          <p:cNvSpPr>
            <a:spLocks noChangeArrowheads="1"/>
          </p:cNvSpPr>
          <p:nvPr/>
        </p:nvSpPr>
        <p:spPr bwMode="auto">
          <a:xfrm>
            <a:off x="7056028" y="1558375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293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Tracing Through Some Examples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our earlier hash functions h1 and h2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Perform the following operations: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"bear" </a:t>
            </a:r>
            <a:r>
              <a:rPr lang="en-US" altLang="en-US" dirty="0">
                <a:solidFill>
                  <a:srgbClr val="0000FF"/>
                </a:solidFill>
              </a:rPr>
              <a:t>(h1 = 1, h2 = 4): try 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"bison"</a:t>
            </a:r>
            <a:br>
              <a:rPr lang="en-US" altLang="en-US" dirty="0"/>
            </a:br>
            <a:endParaRPr lang="en-US" altLang="en-US" dirty="0"/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"cow"</a:t>
            </a:r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3274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223923"/>
              </p:ext>
            </p:extLst>
          </p:nvPr>
        </p:nvGraphicFramePr>
        <p:xfrm>
          <a:off x="5980113" y="11922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"fox"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48"/>
          <p:cNvSpPr>
            <a:spLocks noChangeArrowheads="1"/>
          </p:cNvSpPr>
          <p:nvPr/>
        </p:nvSpPr>
        <p:spPr bwMode="auto">
          <a:xfrm>
            <a:off x="7056028" y="1558375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394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Tracing Through Some Examples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our earlier hash functions h1 and h2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Perform the following operations: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"bear" (h1 = 1, h2 = 4): try 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"bison"</a:t>
            </a:r>
            <a:br>
              <a:rPr lang="en-US" altLang="en-US" dirty="0"/>
            </a:br>
            <a:endParaRPr lang="en-US" altLang="en-US" dirty="0"/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"cow"</a:t>
            </a:r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3274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96434"/>
              </p:ext>
            </p:extLst>
          </p:nvPr>
        </p:nvGraphicFramePr>
        <p:xfrm>
          <a:off x="5980113" y="11922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"fox"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0015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Tracing Through Some Examples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our earlier hash functions h1 and h2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Perform the following operations: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"bear" (h1 = 1, h2 = 4): try 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"bison" </a:t>
            </a:r>
            <a:r>
              <a:rPr lang="en-US" altLang="en-US" dirty="0">
                <a:solidFill>
                  <a:srgbClr val="0000FF"/>
                </a:solidFill>
              </a:rPr>
              <a:t>(h1 = 1, h2 = 5):</a:t>
            </a:r>
            <a:br>
              <a:rPr lang="en-US" altLang="en-US" dirty="0"/>
            </a:br>
            <a:endParaRPr lang="en-US" altLang="en-US" dirty="0"/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"cow"</a:t>
            </a:r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3274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96434"/>
              </p:ext>
            </p:extLst>
          </p:nvPr>
        </p:nvGraphicFramePr>
        <p:xfrm>
          <a:off x="5980113" y="11922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"fox"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267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Tracing Through Some Examples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our earlier hash functions h1 and h2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Perform the following operations: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"bear" (h1 = 1, h2 = 4): try 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"bison" </a:t>
            </a:r>
            <a:r>
              <a:rPr lang="en-US" altLang="en-US" dirty="0">
                <a:solidFill>
                  <a:srgbClr val="0000FF"/>
                </a:solidFill>
              </a:rPr>
              <a:t>(h1 = 1, h2 = 5):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0000FF"/>
                </a:solidFill>
              </a:rPr>
              <a:t>try 1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"cow"</a:t>
            </a:r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3274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96434"/>
              </p:ext>
            </p:extLst>
          </p:nvPr>
        </p:nvGraphicFramePr>
        <p:xfrm>
          <a:off x="5980113" y="11922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"fox"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48"/>
          <p:cNvSpPr>
            <a:spLocks noChangeArrowheads="1"/>
          </p:cNvSpPr>
          <p:nvPr/>
        </p:nvSpPr>
        <p:spPr bwMode="auto">
          <a:xfrm>
            <a:off x="7056028" y="1558375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43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 dirty="0"/>
              <a:t>Recall: Hash Tables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88362" cy="5614988"/>
          </a:xfrm>
        </p:spPr>
        <p:txBody>
          <a:bodyPr/>
          <a:lstStyle/>
          <a:p>
            <a:pPr>
              <a:spcBef>
                <a:spcPts val="2400"/>
              </a:spcBef>
              <a:buFontTx/>
              <a:buChar char="•"/>
            </a:pPr>
            <a:r>
              <a:rPr lang="en-US" altLang="en-US" dirty="0"/>
              <a:t>A hash table is a data dictionary in which: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we use an array to store the key-value pairs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we use a </a:t>
            </a:r>
            <a:r>
              <a:rPr lang="en-US" altLang="en-US" i="1" dirty="0"/>
              <a:t>hash function</a:t>
            </a:r>
            <a:r>
              <a:rPr lang="en-US" altLang="en-US" dirty="0"/>
              <a:t> to convert the keys into array indices</a:t>
            </a:r>
          </a:p>
          <a:p>
            <a:pPr marL="914400" lvl="2" indent="0">
              <a:spcBef>
                <a:spcPts val="500"/>
              </a:spcBef>
              <a:buFont typeface="Times New Roman" panose="02020603050405020304" pitchFamily="18" charset="0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"Sullivan" </a:t>
            </a:r>
            <a:r>
              <a:rPr lang="en-US" altLang="en-US" dirty="0">
                <a:latin typeface="Lucida Console" panose="020B0609040504020204" pitchFamily="49" charset="0"/>
                <a:sym typeface="Wingdings" panose="05000000000000000000" pitchFamily="2" charset="2"/>
              </a:rPr>
              <a:t> 18 		"</a:t>
            </a:r>
            <a:r>
              <a:rPr lang="en-US" altLang="en-US" dirty="0" err="1">
                <a:latin typeface="Lucida Console" panose="020B0609040504020204" pitchFamily="49" charset="0"/>
                <a:sym typeface="Wingdings" panose="05000000000000000000" pitchFamily="2" charset="2"/>
              </a:rPr>
              <a:t>Papadakis</a:t>
            </a:r>
            <a:r>
              <a:rPr lang="en-US" altLang="en-US" dirty="0">
                <a:latin typeface="Lucida Console" panose="020B0609040504020204" pitchFamily="49" charset="0"/>
                <a:sym typeface="Wingdings" panose="05000000000000000000" pitchFamily="2" charset="2"/>
              </a:rPr>
              <a:t>"  25</a:t>
            </a:r>
            <a:endParaRPr lang="en-US" altLang="en-US" dirty="0"/>
          </a:p>
          <a:p>
            <a:pPr lvl="2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 </a:t>
            </a:r>
            <a:r>
              <a:rPr lang="en-US" altLang="en-US" sz="2200" dirty="0"/>
              <a:t>it outputs a</a:t>
            </a:r>
            <a:r>
              <a:rPr lang="en-US" altLang="en-US" sz="22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altLang="en-US" sz="2200" i="1" dirty="0">
                <a:latin typeface="+mj-lt"/>
                <a:sym typeface="Wingdings" panose="05000000000000000000" pitchFamily="2" charset="2"/>
              </a:rPr>
              <a:t>hash code</a:t>
            </a:r>
            <a:r>
              <a:rPr lang="en-US" altLang="en-US" sz="2200" dirty="0">
                <a:latin typeface="+mj-lt"/>
                <a:sym typeface="Wingdings" panose="05000000000000000000" pitchFamily="2" charset="2"/>
              </a:rPr>
              <a:t> for each key</a:t>
            </a:r>
            <a:endParaRPr lang="en-US" altLang="en-US" sz="2200" dirty="0">
              <a:latin typeface="+mj-lt"/>
            </a:endParaRPr>
          </a:p>
          <a:p>
            <a:pPr>
              <a:spcBef>
                <a:spcPts val="2400"/>
              </a:spcBef>
            </a:pPr>
            <a:r>
              <a:rPr lang="en-US" altLang="en-US" dirty="0"/>
              <a:t>The hash code tells us: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where to insert a new key-value pair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where to look for an existing key-value pair</a:t>
            </a:r>
          </a:p>
        </p:txBody>
      </p:sp>
    </p:spTree>
    <p:extLst>
      <p:ext uri="{BB962C8B-B14F-4D97-AF65-F5344CB8AC3E}">
        <p14:creationId xmlns:p14="http://schemas.microsoft.com/office/powerpoint/2010/main" val="39875701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Tracing Through Some Examples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our earlier hash functions h1 and h2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Perform the following operations: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"bear" (h1 = 1, h2 = 4): try 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"bison" </a:t>
            </a:r>
            <a:r>
              <a:rPr lang="en-US" altLang="en-US" dirty="0">
                <a:solidFill>
                  <a:srgbClr val="0000FF"/>
                </a:solidFill>
              </a:rPr>
              <a:t>(h1 = 1, h2 = 5):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0000FF"/>
                </a:solidFill>
              </a:rPr>
              <a:t>try 1, </a:t>
            </a:r>
            <a:r>
              <a:rPr lang="en-US" altLang="en-US" b="1" dirty="0">
                <a:solidFill>
                  <a:srgbClr val="0000FF"/>
                </a:solidFill>
              </a:rPr>
              <a:t>(1 + 5) % 11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"cow"</a:t>
            </a:r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3274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96434"/>
              </p:ext>
            </p:extLst>
          </p:nvPr>
        </p:nvGraphicFramePr>
        <p:xfrm>
          <a:off x="5980113" y="11922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"fox"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48"/>
          <p:cNvSpPr>
            <a:spLocks noChangeArrowheads="1"/>
          </p:cNvSpPr>
          <p:nvPr/>
        </p:nvSpPr>
        <p:spPr bwMode="auto">
          <a:xfrm>
            <a:off x="7056028" y="3227685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2150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Tracing Through Some Examples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our earlier hash functions h1 and h2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Perform the following operations: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"bear" (h1 = 1, h2 = 4): try 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"bison" </a:t>
            </a:r>
            <a:r>
              <a:rPr lang="en-US" altLang="en-US" dirty="0">
                <a:solidFill>
                  <a:srgbClr val="0000FF"/>
                </a:solidFill>
              </a:rPr>
              <a:t>(h1 = 1, h2 = 5):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0000FF"/>
                </a:solidFill>
              </a:rPr>
              <a:t>try 1, </a:t>
            </a:r>
            <a:r>
              <a:rPr lang="en-US" altLang="en-US" b="1" dirty="0">
                <a:solidFill>
                  <a:srgbClr val="0000FF"/>
                </a:solidFill>
              </a:rPr>
              <a:t>(1 + 5)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"cow"</a:t>
            </a:r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3274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445565"/>
              </p:ext>
            </p:extLst>
          </p:nvPr>
        </p:nvGraphicFramePr>
        <p:xfrm>
          <a:off x="5980113" y="11922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"fox"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"bison"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48"/>
          <p:cNvSpPr>
            <a:spLocks noChangeArrowheads="1"/>
          </p:cNvSpPr>
          <p:nvPr/>
        </p:nvSpPr>
        <p:spPr bwMode="auto">
          <a:xfrm>
            <a:off x="7056028" y="3227685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9200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Tracing Through Some Examples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our earlier hash functions h1 and h2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Perform the following operations: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"bear" (h1 = 1, h2 = 4): try 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"bison" (h1 = 1, h2 = 5):</a:t>
            </a:r>
            <a:br>
              <a:rPr lang="en-US" altLang="en-US" dirty="0"/>
            </a:br>
            <a:r>
              <a:rPr lang="en-US" altLang="en-US" dirty="0"/>
              <a:t>try 1, (1 + 5)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"cow"</a:t>
            </a:r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3274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068672"/>
              </p:ext>
            </p:extLst>
          </p:nvPr>
        </p:nvGraphicFramePr>
        <p:xfrm>
          <a:off x="5980113" y="11922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"fox"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"bison"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782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Tracing Through Some Examples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our earlier hash functions h1 and h2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Perform the following operations: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"bear" (h1 = 1, h2 = 4): try 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"bison" (h1 = 1, h2 = 5):</a:t>
            </a:r>
            <a:br>
              <a:rPr lang="en-US" altLang="en-US" dirty="0"/>
            </a:br>
            <a:r>
              <a:rPr lang="en-US" altLang="en-US" dirty="0"/>
              <a:t>try 1, (1 + 5)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"cow" </a:t>
            </a:r>
            <a:r>
              <a:rPr lang="en-US" altLang="en-US" dirty="0">
                <a:solidFill>
                  <a:srgbClr val="0000FF"/>
                </a:solidFill>
              </a:rPr>
              <a:t>(h1 = 2, h2 = 3):</a:t>
            </a:r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3274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068672"/>
              </p:ext>
            </p:extLst>
          </p:nvPr>
        </p:nvGraphicFramePr>
        <p:xfrm>
          <a:off x="5980113" y="11922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"fox"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"bison"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3755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Tracing Through Some Examples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our earlier hash functions h1 and h2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Perform the following operations: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"bear" (h1 = 1, h2 = 4): try 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"bison" (h1 = 1, h2 = 5):</a:t>
            </a:r>
            <a:br>
              <a:rPr lang="en-US" altLang="en-US" dirty="0"/>
            </a:br>
            <a:r>
              <a:rPr lang="en-US" altLang="en-US" dirty="0"/>
              <a:t>try 1, (1 + 5)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"cow" </a:t>
            </a:r>
            <a:r>
              <a:rPr lang="en-US" altLang="en-US" dirty="0">
                <a:solidFill>
                  <a:srgbClr val="0000FF"/>
                </a:solidFill>
              </a:rPr>
              <a:t>(h1 = 2, h2 = 3):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b="1" dirty="0">
                <a:solidFill>
                  <a:srgbClr val="0000FF"/>
                </a:solidFill>
              </a:rPr>
              <a:t>try 2</a:t>
            </a:r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3274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068672"/>
              </p:ext>
            </p:extLst>
          </p:nvPr>
        </p:nvGraphicFramePr>
        <p:xfrm>
          <a:off x="5980113" y="11922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"fox"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"bison"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48"/>
          <p:cNvSpPr>
            <a:spLocks noChangeArrowheads="1"/>
          </p:cNvSpPr>
          <p:nvPr/>
        </p:nvSpPr>
        <p:spPr bwMode="auto">
          <a:xfrm>
            <a:off x="7056028" y="1887992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2741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Tracing Through Some Examples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our earlier hash functions h1 and h2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Perform the following operations: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"bear" (h1 = 1, h2 = 4): try 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"bison" (h1 = 1, h2 = 5):</a:t>
            </a:r>
            <a:br>
              <a:rPr lang="en-US" altLang="en-US" dirty="0"/>
            </a:br>
            <a:r>
              <a:rPr lang="en-US" altLang="en-US" dirty="0"/>
              <a:t>try 1, (1 + 5)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"cow" </a:t>
            </a:r>
            <a:r>
              <a:rPr lang="en-US" altLang="en-US" dirty="0">
                <a:solidFill>
                  <a:srgbClr val="0000FF"/>
                </a:solidFill>
              </a:rPr>
              <a:t>(h1 = 2, h2 = 3):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0000FF"/>
                </a:solidFill>
              </a:rPr>
              <a:t>try 2, </a:t>
            </a:r>
            <a:r>
              <a:rPr lang="en-US" altLang="en-US" b="1" dirty="0">
                <a:solidFill>
                  <a:srgbClr val="0000FF"/>
                </a:solidFill>
              </a:rPr>
              <a:t>(2 + 3) % 11</a:t>
            </a:r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3274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068672"/>
              </p:ext>
            </p:extLst>
          </p:nvPr>
        </p:nvGraphicFramePr>
        <p:xfrm>
          <a:off x="5980113" y="11922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"fox"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"bison"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48"/>
          <p:cNvSpPr>
            <a:spLocks noChangeArrowheads="1"/>
          </p:cNvSpPr>
          <p:nvPr/>
        </p:nvSpPr>
        <p:spPr bwMode="auto">
          <a:xfrm>
            <a:off x="7056028" y="2898083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3636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Tracing Through Some Examples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our earlier hash functions h1 and h2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Perform the following operations: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"bear" (h1 = 1, h2 = 4): try 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"bison" (h1 = 1, h2 = 5):</a:t>
            </a:r>
            <a:br>
              <a:rPr lang="en-US" altLang="en-US" dirty="0"/>
            </a:br>
            <a:r>
              <a:rPr lang="en-US" altLang="en-US" dirty="0"/>
              <a:t>try 1, (1 + 5)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"cow" </a:t>
            </a:r>
            <a:r>
              <a:rPr lang="en-US" altLang="en-US" dirty="0">
                <a:solidFill>
                  <a:srgbClr val="0000FF"/>
                </a:solidFill>
              </a:rPr>
              <a:t>(h1 = 2, h2 = 3):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0000FF"/>
                </a:solidFill>
              </a:rPr>
              <a:t>try 2, (2 + 3) % 11, </a:t>
            </a:r>
            <a:r>
              <a:rPr lang="en-US" altLang="en-US" b="1" dirty="0">
                <a:solidFill>
                  <a:srgbClr val="0000FF"/>
                </a:solidFill>
              </a:rPr>
              <a:t>(2 + 2*3) % 11</a:t>
            </a:r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3274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068672"/>
              </p:ext>
            </p:extLst>
          </p:nvPr>
        </p:nvGraphicFramePr>
        <p:xfrm>
          <a:off x="5980113" y="11922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"fox"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"bison"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48"/>
          <p:cNvSpPr>
            <a:spLocks noChangeArrowheads="1"/>
          </p:cNvSpPr>
          <p:nvPr/>
        </p:nvSpPr>
        <p:spPr bwMode="auto">
          <a:xfrm>
            <a:off x="7056028" y="3897549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8673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Tracing Through Some Examples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our earlier hash functions h1 and h2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Perform the following operations: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"bear" (h1 = 1, h2 = 4): try 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"bison" (h1 = 1, h2 = 5):</a:t>
            </a:r>
            <a:br>
              <a:rPr lang="en-US" altLang="en-US" dirty="0"/>
            </a:br>
            <a:r>
              <a:rPr lang="en-US" altLang="en-US" dirty="0"/>
              <a:t>try 1, (1 + 5)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"cow" </a:t>
            </a:r>
            <a:r>
              <a:rPr lang="en-US" altLang="en-US" dirty="0">
                <a:solidFill>
                  <a:srgbClr val="0000FF"/>
                </a:solidFill>
              </a:rPr>
              <a:t>(h1 = 2, h2 = 3):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0000FF"/>
                </a:solidFill>
              </a:rPr>
              <a:t>try 2, (2 + 3) % 11, </a:t>
            </a:r>
            <a:r>
              <a:rPr lang="en-US" altLang="en-US" b="1" dirty="0">
                <a:solidFill>
                  <a:srgbClr val="0000FF"/>
                </a:solidFill>
              </a:rPr>
              <a:t>(2 + 2*3) % 11 – open!</a:t>
            </a:r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3274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11404"/>
              </p:ext>
            </p:extLst>
          </p:nvPr>
        </p:nvGraphicFramePr>
        <p:xfrm>
          <a:off x="5980113" y="11922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"fox"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"bison"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"cow"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48"/>
          <p:cNvSpPr>
            <a:spLocks noChangeArrowheads="1"/>
          </p:cNvSpPr>
          <p:nvPr/>
        </p:nvSpPr>
        <p:spPr bwMode="auto">
          <a:xfrm>
            <a:off x="7056028" y="3897549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8893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Tracing Through Some Examples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our earlier hash functions h1 and h2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Perform the following operations: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"bear" (h1 = 1, h2 = 4): try 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"bison" (h1 = 1, h2 = 5):</a:t>
            </a:r>
            <a:br>
              <a:rPr lang="en-US" altLang="en-US" dirty="0"/>
            </a:br>
            <a:r>
              <a:rPr lang="en-US" altLang="en-US" dirty="0"/>
              <a:t>try 1, (1 + 5)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"cow" (h1 = 2, h2 = 3):</a:t>
            </a:r>
            <a:br>
              <a:rPr lang="en-US" altLang="en-US" dirty="0"/>
            </a:br>
            <a:r>
              <a:rPr lang="en-US" altLang="en-US" dirty="0"/>
              <a:t>try 2, (2 + 3) % 11, (2 + 2*3)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delete "emu"</a:t>
            </a:r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3274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11404"/>
              </p:ext>
            </p:extLst>
          </p:nvPr>
        </p:nvGraphicFramePr>
        <p:xfrm>
          <a:off x="5980113" y="11922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"fox"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"bison"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"cow"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8118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Tracing Through Some Examples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our earlier hash functions h1 and h2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Perform the following operations: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"bear" (h1 = 1, h2 = 4): try 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"bison" (h1 = 1, h2 = 5):</a:t>
            </a:r>
            <a:br>
              <a:rPr lang="en-US" altLang="en-US" dirty="0"/>
            </a:br>
            <a:r>
              <a:rPr lang="en-US" altLang="en-US" dirty="0"/>
              <a:t>try 1, (1 + 5)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"cow" (h1 = 2, h2 = 3):</a:t>
            </a:r>
            <a:br>
              <a:rPr lang="en-US" altLang="en-US" dirty="0"/>
            </a:br>
            <a:r>
              <a:rPr lang="en-US" altLang="en-US" dirty="0"/>
              <a:t>try 2, (2 + 3) % 11, (2 + 2*3)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delete "emu" </a:t>
            </a:r>
            <a:r>
              <a:rPr lang="en-US" altLang="en-US" dirty="0">
                <a:solidFill>
                  <a:srgbClr val="0000FF"/>
                </a:solidFill>
              </a:rPr>
              <a:t>(h1 = 4, h2 = 3):</a:t>
            </a:r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3274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11404"/>
              </p:ext>
            </p:extLst>
          </p:nvPr>
        </p:nvGraphicFramePr>
        <p:xfrm>
          <a:off x="5980113" y="11922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"fox"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"bison"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"cow"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63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 dirty="0"/>
              <a:t>Recall: A Simple Hash Function for Strings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In our examples, the keys are strings of lower-case letters.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We're using an (overly) simple hash function: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	h(key) = ASCII value of first char – ASCII value of 'a'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examples: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		h("</a:t>
            </a:r>
            <a:r>
              <a:rPr lang="en-US" altLang="en-US" dirty="0">
                <a:solidFill>
                  <a:srgbClr val="FF0000"/>
                </a:solidFill>
              </a:rPr>
              <a:t>a</a:t>
            </a:r>
            <a:r>
              <a:rPr lang="en-US" altLang="en-US" dirty="0"/>
              <a:t>nt") = ASCII for '</a:t>
            </a:r>
            <a:r>
              <a:rPr lang="en-US" altLang="en-US" dirty="0">
                <a:solidFill>
                  <a:srgbClr val="FF0000"/>
                </a:solidFill>
              </a:rPr>
              <a:t>a</a:t>
            </a:r>
            <a:r>
              <a:rPr lang="en-US" altLang="en-US" dirty="0"/>
              <a:t>' – ASCII for 'a' = 0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altLang="en-US" dirty="0"/>
              <a:t>		h("</a:t>
            </a:r>
            <a:r>
              <a:rPr lang="en-US" altLang="en-US" dirty="0">
                <a:solidFill>
                  <a:srgbClr val="FF0000"/>
                </a:solidFill>
              </a:rPr>
              <a:t>c</a:t>
            </a:r>
            <a:r>
              <a:rPr lang="en-US" altLang="en-US" dirty="0"/>
              <a:t>at") = ASCII for '</a:t>
            </a:r>
            <a:r>
              <a:rPr lang="en-US" altLang="en-US" dirty="0">
                <a:solidFill>
                  <a:srgbClr val="FF0000"/>
                </a:solidFill>
              </a:rPr>
              <a:t>c</a:t>
            </a:r>
            <a:r>
              <a:rPr lang="en-US" altLang="en-US" dirty="0"/>
              <a:t>' – ASCII for 'a' = 2</a:t>
            </a:r>
          </a:p>
          <a:p>
            <a:pPr marL="0" indent="0">
              <a:spcBef>
                <a:spcPts val="1400"/>
              </a:spcBef>
              <a:buNone/>
            </a:pPr>
            <a:endParaRPr lang="en-US" altLang="en-US" dirty="0"/>
          </a:p>
          <a:p>
            <a:pPr>
              <a:spcBef>
                <a:spcPts val="500"/>
              </a:spcBef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44694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Tracing Through Some Examples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our earlier hash functions h1 and h2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Perform the following operations: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"bear" (h1 = 1, h2 = 4): try 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"bison" (h1 = 1, h2 = 5):</a:t>
            </a:r>
            <a:br>
              <a:rPr lang="en-US" altLang="en-US" dirty="0"/>
            </a:br>
            <a:r>
              <a:rPr lang="en-US" altLang="en-US" dirty="0"/>
              <a:t>try 1, (1 + 5)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"cow" (h1 = 2, h2 = 3):</a:t>
            </a:r>
            <a:br>
              <a:rPr lang="en-US" altLang="en-US" dirty="0"/>
            </a:br>
            <a:r>
              <a:rPr lang="en-US" altLang="en-US" dirty="0"/>
              <a:t>try 2, (2 + 3) % 11, (2 + 2*3)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delete "emu" </a:t>
            </a:r>
            <a:r>
              <a:rPr lang="en-US" altLang="en-US" dirty="0">
                <a:solidFill>
                  <a:srgbClr val="0000FF"/>
                </a:solidFill>
              </a:rPr>
              <a:t>(h1 = 4, h2 = 3):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b="1" dirty="0">
                <a:solidFill>
                  <a:srgbClr val="0000FF"/>
                </a:solidFill>
              </a:rPr>
              <a:t>try 4</a:t>
            </a:r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3274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11404"/>
              </p:ext>
            </p:extLst>
          </p:nvPr>
        </p:nvGraphicFramePr>
        <p:xfrm>
          <a:off x="5980113" y="11922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"fox"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"bison"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"cow"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48"/>
          <p:cNvSpPr>
            <a:spLocks noChangeArrowheads="1"/>
          </p:cNvSpPr>
          <p:nvPr/>
        </p:nvSpPr>
        <p:spPr bwMode="auto">
          <a:xfrm>
            <a:off x="7056028" y="2557837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4662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Tracing Through Some Examples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our earlier hash functions h1 and h2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Perform the following operations: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"bear" (h1 = 1, h2 = 4): try 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"bison" (h1 = 1, h2 = 5):</a:t>
            </a:r>
            <a:br>
              <a:rPr lang="en-US" altLang="en-US" dirty="0"/>
            </a:br>
            <a:r>
              <a:rPr lang="en-US" altLang="en-US" dirty="0"/>
              <a:t>try 1, (1 + 5)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"cow" (h1 = 2, h2 = 3):</a:t>
            </a:r>
            <a:br>
              <a:rPr lang="en-US" altLang="en-US" dirty="0"/>
            </a:br>
            <a:r>
              <a:rPr lang="en-US" altLang="en-US" dirty="0"/>
              <a:t>try 2, (2 + 3) % 11, (2 + 2*3)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delete "emu" </a:t>
            </a:r>
            <a:r>
              <a:rPr lang="en-US" altLang="en-US" dirty="0">
                <a:solidFill>
                  <a:srgbClr val="0000FF"/>
                </a:solidFill>
              </a:rPr>
              <a:t>(h1 = 4, h2 = 3):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b="1" dirty="0">
                <a:solidFill>
                  <a:srgbClr val="0000FF"/>
                </a:solidFill>
              </a:rPr>
              <a:t>try 4 – found!</a:t>
            </a:r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3274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11404"/>
              </p:ext>
            </p:extLst>
          </p:nvPr>
        </p:nvGraphicFramePr>
        <p:xfrm>
          <a:off x="5980113" y="11922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"fox"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"bison"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"cow"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48"/>
          <p:cNvSpPr>
            <a:spLocks noChangeArrowheads="1"/>
          </p:cNvSpPr>
          <p:nvPr/>
        </p:nvSpPr>
        <p:spPr bwMode="auto">
          <a:xfrm>
            <a:off x="7056028" y="2557837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1154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Tracing Through Some Examples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our earlier hash functions h1 and h2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Perform the following operations: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"bear" (h1 = 1, h2 = 4): try 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"bison" (h1 = 1, h2 = 5):</a:t>
            </a:r>
            <a:br>
              <a:rPr lang="en-US" altLang="en-US" dirty="0"/>
            </a:br>
            <a:r>
              <a:rPr lang="en-US" altLang="en-US" dirty="0"/>
              <a:t>try 1, (1 + 5)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"cow" (h1 = 2, h2 = 3):</a:t>
            </a:r>
            <a:br>
              <a:rPr lang="en-US" altLang="en-US" dirty="0"/>
            </a:br>
            <a:r>
              <a:rPr lang="en-US" altLang="en-US" dirty="0"/>
              <a:t>try 2, (2 + 3) % 11, (2 + 2*3)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delete "emu" </a:t>
            </a:r>
            <a:r>
              <a:rPr lang="en-US" altLang="en-US" dirty="0">
                <a:solidFill>
                  <a:srgbClr val="0000FF"/>
                </a:solidFill>
              </a:rPr>
              <a:t>(h1 = 4, h2 = 3):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0000FF"/>
                </a:solidFill>
              </a:rPr>
              <a:t>try 4 – found! </a:t>
            </a:r>
            <a:r>
              <a:rPr lang="en-US" altLang="en-US" b="1" dirty="0">
                <a:solidFill>
                  <a:srgbClr val="0000FF"/>
                </a:solidFill>
              </a:rPr>
              <a:t>make it a removed cell</a:t>
            </a:r>
          </a:p>
          <a:p>
            <a:pPr lvl="1">
              <a:spcBef>
                <a:spcPts val="500"/>
              </a:spcBef>
            </a:pPr>
            <a:endParaRPr lang="en-US" altLang="en-US" dirty="0"/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3274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652631"/>
              </p:ext>
            </p:extLst>
          </p:nvPr>
        </p:nvGraphicFramePr>
        <p:xfrm>
          <a:off x="5980113" y="11922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"fox"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"bison"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"cow"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48"/>
          <p:cNvSpPr>
            <a:spLocks noChangeArrowheads="1"/>
          </p:cNvSpPr>
          <p:nvPr/>
        </p:nvSpPr>
        <p:spPr bwMode="auto">
          <a:xfrm>
            <a:off x="7056028" y="2557837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8032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Tracing Through Some Examples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our earlier hash functions h1 and h2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Perform the following operations: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"bear" (h1 = 1, h2 = 4): try 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"bison" (h1 = 1, h2 = 5):</a:t>
            </a:r>
            <a:br>
              <a:rPr lang="en-US" altLang="en-US" dirty="0"/>
            </a:br>
            <a:r>
              <a:rPr lang="en-US" altLang="en-US" dirty="0"/>
              <a:t>try 1, (1 + 5)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"cow" (h1 = 2, h2 = 3):</a:t>
            </a:r>
            <a:br>
              <a:rPr lang="en-US" altLang="en-US" dirty="0"/>
            </a:br>
            <a:r>
              <a:rPr lang="en-US" altLang="en-US" dirty="0"/>
              <a:t>try 2, (2 + 3) % 11, (2 + 2*3)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delete "emu" (h1 = 4, h2 = 3):</a:t>
            </a:r>
            <a:br>
              <a:rPr lang="en-US" altLang="en-US" dirty="0"/>
            </a:br>
            <a:r>
              <a:rPr lang="en-US" altLang="en-US" dirty="0"/>
              <a:t>try 4 – found! make it a removed cell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search "eel"</a:t>
            </a:r>
          </a:p>
          <a:p>
            <a:pPr lvl="1">
              <a:spcBef>
                <a:spcPts val="500"/>
              </a:spcBef>
            </a:pPr>
            <a:endParaRPr lang="en-US" altLang="en-US" dirty="0"/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3274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652631"/>
              </p:ext>
            </p:extLst>
          </p:nvPr>
        </p:nvGraphicFramePr>
        <p:xfrm>
          <a:off x="5980113" y="11922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"fox"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"bison"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"cow"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0652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Tracing Through Some Examples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our earlier hash functions h1 and h2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Perform the following operations: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"bear" (h1 = 1, h2 = 4): try 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"bison" (h1 = 1, h2 = 5):</a:t>
            </a:r>
            <a:br>
              <a:rPr lang="en-US" altLang="en-US" dirty="0"/>
            </a:br>
            <a:r>
              <a:rPr lang="en-US" altLang="en-US" dirty="0"/>
              <a:t>try 1, (1 + 5)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"cow" (h1 = 2, h2 = 3):</a:t>
            </a:r>
            <a:br>
              <a:rPr lang="en-US" altLang="en-US" dirty="0"/>
            </a:br>
            <a:r>
              <a:rPr lang="en-US" altLang="en-US" dirty="0"/>
              <a:t>try 2, (2 + 3) % 11, (2 + 2*3)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delete "emu" (h1 = 4, h2 = 3):</a:t>
            </a:r>
            <a:br>
              <a:rPr lang="en-US" altLang="en-US" dirty="0"/>
            </a:br>
            <a:r>
              <a:rPr lang="en-US" altLang="en-US" dirty="0"/>
              <a:t>try 4 – found! make it a removed cell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search "eel" </a:t>
            </a:r>
            <a:r>
              <a:rPr lang="en-US" altLang="en-US" dirty="0">
                <a:solidFill>
                  <a:srgbClr val="0000FF"/>
                </a:solidFill>
              </a:rPr>
              <a:t>(h1 = 4, h2 = 3):</a:t>
            </a:r>
          </a:p>
          <a:p>
            <a:pPr lvl="1">
              <a:spcBef>
                <a:spcPts val="500"/>
              </a:spcBef>
            </a:pPr>
            <a:endParaRPr lang="en-US" altLang="en-US" dirty="0"/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3274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652631"/>
              </p:ext>
            </p:extLst>
          </p:nvPr>
        </p:nvGraphicFramePr>
        <p:xfrm>
          <a:off x="5980113" y="11922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"fox"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"bison"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"cow"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1937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Tracing Through Some Examples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our earlier hash functions h1 and h2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Perform the following operations: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"bear" (h1 = 1, h2 = 4): try 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"bison" (h1 = 1, h2 = 5):</a:t>
            </a:r>
            <a:br>
              <a:rPr lang="en-US" altLang="en-US" dirty="0"/>
            </a:br>
            <a:r>
              <a:rPr lang="en-US" altLang="en-US" dirty="0"/>
              <a:t>try 1, (1 + 5)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"cow" (h1 = 2, h2 = 3):</a:t>
            </a:r>
            <a:br>
              <a:rPr lang="en-US" altLang="en-US" dirty="0"/>
            </a:br>
            <a:r>
              <a:rPr lang="en-US" altLang="en-US" dirty="0"/>
              <a:t>try 2, (2 + 3) % 11, (2 + 2*3)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delete "emu" (h1 = 4, h2 = 3):</a:t>
            </a:r>
            <a:br>
              <a:rPr lang="en-US" altLang="en-US" dirty="0"/>
            </a:br>
            <a:r>
              <a:rPr lang="en-US" altLang="en-US" dirty="0"/>
              <a:t>try 4 – found! make it a removed cell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search "eel" </a:t>
            </a:r>
            <a:r>
              <a:rPr lang="en-US" altLang="en-US" dirty="0">
                <a:solidFill>
                  <a:srgbClr val="0000FF"/>
                </a:solidFill>
              </a:rPr>
              <a:t>(h1 = 4, h2 = 3):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b="1" dirty="0">
                <a:solidFill>
                  <a:srgbClr val="0000FF"/>
                </a:solidFill>
              </a:rPr>
              <a:t>try 4</a:t>
            </a:r>
          </a:p>
          <a:p>
            <a:pPr lvl="1">
              <a:spcBef>
                <a:spcPts val="500"/>
              </a:spcBef>
            </a:pPr>
            <a:endParaRPr lang="en-US" altLang="en-US" dirty="0"/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3274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652631"/>
              </p:ext>
            </p:extLst>
          </p:nvPr>
        </p:nvGraphicFramePr>
        <p:xfrm>
          <a:off x="5980113" y="11922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"fox"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"bison"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"cow"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48"/>
          <p:cNvSpPr>
            <a:spLocks noChangeArrowheads="1"/>
          </p:cNvSpPr>
          <p:nvPr/>
        </p:nvSpPr>
        <p:spPr bwMode="auto">
          <a:xfrm>
            <a:off x="7056028" y="2557837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8962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Tracing Through Some Examples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our earlier hash functions h1 and h2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Perform the following operations: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"bear" (h1 = 1, h2 = 4): try 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"bison" (h1 = 1, h2 = 5):</a:t>
            </a:r>
            <a:br>
              <a:rPr lang="en-US" altLang="en-US" dirty="0"/>
            </a:br>
            <a:r>
              <a:rPr lang="en-US" altLang="en-US" dirty="0"/>
              <a:t>try 1, (1 + 5)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"cow" (h1 = 2, h2 = 3):</a:t>
            </a:r>
            <a:br>
              <a:rPr lang="en-US" altLang="en-US" dirty="0"/>
            </a:br>
            <a:r>
              <a:rPr lang="en-US" altLang="en-US" dirty="0"/>
              <a:t>try 2, (2 + 3) % 11, (2 + 2*3)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delete "emu" (h1 = 4, h2 = 3):</a:t>
            </a:r>
            <a:br>
              <a:rPr lang="en-US" altLang="en-US" dirty="0"/>
            </a:br>
            <a:r>
              <a:rPr lang="en-US" altLang="en-US" dirty="0"/>
              <a:t>try 4 – found! make it a removed cell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search "eel" </a:t>
            </a:r>
            <a:r>
              <a:rPr lang="en-US" altLang="en-US" dirty="0">
                <a:solidFill>
                  <a:srgbClr val="0000FF"/>
                </a:solidFill>
              </a:rPr>
              <a:t>(h1 = 4, h2 = 3):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b="1" dirty="0">
                <a:solidFill>
                  <a:srgbClr val="0000FF"/>
                </a:solidFill>
              </a:rPr>
              <a:t>try 4 (can't stop at removed)</a:t>
            </a:r>
          </a:p>
          <a:p>
            <a:pPr lvl="1">
              <a:spcBef>
                <a:spcPts val="500"/>
              </a:spcBef>
            </a:pPr>
            <a:endParaRPr lang="en-US" altLang="en-US" dirty="0"/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3274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652631"/>
              </p:ext>
            </p:extLst>
          </p:nvPr>
        </p:nvGraphicFramePr>
        <p:xfrm>
          <a:off x="5980113" y="11922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"fox"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"bison"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"cow"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48"/>
          <p:cNvSpPr>
            <a:spLocks noChangeArrowheads="1"/>
          </p:cNvSpPr>
          <p:nvPr/>
        </p:nvSpPr>
        <p:spPr bwMode="auto">
          <a:xfrm>
            <a:off x="7056028" y="2557837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90424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Tracing Through Some Examples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our earlier hash functions h1 and h2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Perform the following operations: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"bear" (h1 = 1, h2 = 4): try 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"bison" (h1 = 1, h2 = 5):</a:t>
            </a:r>
            <a:br>
              <a:rPr lang="en-US" altLang="en-US" dirty="0"/>
            </a:br>
            <a:r>
              <a:rPr lang="en-US" altLang="en-US" dirty="0"/>
              <a:t>try 1, (1 + 5)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"cow" (h1 = 2, h2 = 3):</a:t>
            </a:r>
            <a:br>
              <a:rPr lang="en-US" altLang="en-US" dirty="0"/>
            </a:br>
            <a:r>
              <a:rPr lang="en-US" altLang="en-US" dirty="0"/>
              <a:t>try 2, (2 + 3) % 11, (2 + 2*3)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delete "emu" (h1 = 4, h2 = 3):</a:t>
            </a:r>
            <a:br>
              <a:rPr lang="en-US" altLang="en-US" dirty="0"/>
            </a:br>
            <a:r>
              <a:rPr lang="en-US" altLang="en-US" dirty="0"/>
              <a:t>try 4 – found! make it a removed cell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search "eel" </a:t>
            </a:r>
            <a:r>
              <a:rPr lang="en-US" altLang="en-US" dirty="0">
                <a:solidFill>
                  <a:srgbClr val="0000FF"/>
                </a:solidFill>
              </a:rPr>
              <a:t>(h1 = 4, h2 = 3):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0000FF"/>
                </a:solidFill>
              </a:rPr>
              <a:t>try 4 (can't stop at removed), </a:t>
            </a:r>
            <a:r>
              <a:rPr lang="en-US" altLang="en-US" b="1" dirty="0">
                <a:solidFill>
                  <a:srgbClr val="0000FF"/>
                </a:solidFill>
              </a:rPr>
              <a:t>(4 + 3)</a:t>
            </a:r>
            <a:r>
              <a:rPr lang="en-US" altLang="en-US" sz="1000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00FF"/>
                </a:solidFill>
              </a:rPr>
              <a:t>%</a:t>
            </a:r>
            <a:r>
              <a:rPr lang="en-US" altLang="en-US" sz="1000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00FF"/>
                </a:solidFill>
              </a:rPr>
              <a:t>11</a:t>
            </a:r>
          </a:p>
          <a:p>
            <a:pPr lvl="1">
              <a:spcBef>
                <a:spcPts val="500"/>
              </a:spcBef>
            </a:pPr>
            <a:endParaRPr lang="en-US" altLang="en-US" dirty="0"/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3274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652631"/>
              </p:ext>
            </p:extLst>
          </p:nvPr>
        </p:nvGraphicFramePr>
        <p:xfrm>
          <a:off x="5980113" y="11922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"fox"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"bison"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"cow"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48"/>
          <p:cNvSpPr>
            <a:spLocks noChangeArrowheads="1"/>
          </p:cNvSpPr>
          <p:nvPr/>
        </p:nvSpPr>
        <p:spPr bwMode="auto">
          <a:xfrm>
            <a:off x="7056028" y="3567932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6889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Tracing Through Some Examples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994073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our earlier hash functions h1 and h2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Perform the following operations: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"bear" (h1 = 1, h2 = 4): try 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"bison" (h1 = 1, h2 = 5):</a:t>
            </a:r>
            <a:br>
              <a:rPr lang="en-US" altLang="en-US" dirty="0"/>
            </a:br>
            <a:r>
              <a:rPr lang="en-US" altLang="en-US" dirty="0"/>
              <a:t>try 1, (1 + 5)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"cow" (h1 = 2, h2 = 3):</a:t>
            </a:r>
            <a:br>
              <a:rPr lang="en-US" altLang="en-US" dirty="0"/>
            </a:br>
            <a:r>
              <a:rPr lang="en-US" altLang="en-US" dirty="0"/>
              <a:t>try 2, (2 + 3) % 11, (2 + 2*3)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delete "emu" (h1 = 4, h2 = 3):</a:t>
            </a:r>
            <a:br>
              <a:rPr lang="en-US" altLang="en-US" dirty="0"/>
            </a:br>
            <a:r>
              <a:rPr lang="en-US" altLang="en-US" dirty="0"/>
              <a:t>try 4 – found! make it a removed cell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search "eel" </a:t>
            </a:r>
            <a:r>
              <a:rPr lang="en-US" altLang="en-US" dirty="0">
                <a:solidFill>
                  <a:srgbClr val="0000FF"/>
                </a:solidFill>
              </a:rPr>
              <a:t>(h1 = 4, h2 = 3):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0000FF"/>
                </a:solidFill>
              </a:rPr>
              <a:t>try 4 (can't stop at removed),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00FF"/>
                </a:solidFill>
              </a:rPr>
              <a:t>(4</a:t>
            </a:r>
            <a:r>
              <a:rPr lang="en-US" altLang="en-US" sz="1000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00FF"/>
                </a:solidFill>
              </a:rPr>
              <a:t>+</a:t>
            </a:r>
            <a:r>
              <a:rPr lang="en-US" altLang="en-US" sz="1000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00FF"/>
                </a:solidFill>
              </a:rPr>
              <a:t>3)</a:t>
            </a:r>
            <a:r>
              <a:rPr lang="en-US" altLang="en-US" sz="1000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00FF"/>
                </a:solidFill>
              </a:rPr>
              <a:t>%</a:t>
            </a:r>
            <a:r>
              <a:rPr lang="en-US" altLang="en-US" sz="1000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00FF"/>
                </a:solidFill>
              </a:rPr>
              <a:t>11</a:t>
            </a:r>
            <a:r>
              <a:rPr lang="en-US" altLang="en-US" sz="1000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00FF"/>
                </a:solidFill>
              </a:rPr>
              <a:t>–</a:t>
            </a:r>
            <a:r>
              <a:rPr lang="en-US" altLang="en-US" sz="1000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00FF"/>
                </a:solidFill>
              </a:rPr>
              <a:t>empty, so not found</a:t>
            </a:r>
          </a:p>
          <a:p>
            <a:pPr lvl="1">
              <a:spcBef>
                <a:spcPts val="500"/>
              </a:spcBef>
            </a:pPr>
            <a:endParaRPr lang="en-US" altLang="en-US" dirty="0"/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3274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652631"/>
              </p:ext>
            </p:extLst>
          </p:nvPr>
        </p:nvGraphicFramePr>
        <p:xfrm>
          <a:off x="5980113" y="11922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"fox"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"bison"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"cow"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48"/>
          <p:cNvSpPr>
            <a:spLocks noChangeArrowheads="1"/>
          </p:cNvSpPr>
          <p:nvPr/>
        </p:nvSpPr>
        <p:spPr bwMode="auto">
          <a:xfrm>
            <a:off x="7056028" y="3567932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3928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Tracing Through Some Examples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our earlier hash functions h1 and h2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Perform the following operations: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"bear" (h1 = 1, h2 = 4): try 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"bison" (h1 = 1, h2 = 5):</a:t>
            </a:r>
            <a:br>
              <a:rPr lang="en-US" altLang="en-US" dirty="0"/>
            </a:br>
            <a:r>
              <a:rPr lang="en-US" altLang="en-US" dirty="0"/>
              <a:t>try 1, (1 + 5)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"cow" (h1 = 2, h2 = 3):</a:t>
            </a:r>
            <a:br>
              <a:rPr lang="en-US" altLang="en-US" dirty="0"/>
            </a:br>
            <a:r>
              <a:rPr lang="en-US" altLang="en-US" dirty="0"/>
              <a:t>try 2, (2 + 3) % 11, (2 + 2*3)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delete "emu" (h1 = 4, h2 = 3):</a:t>
            </a:r>
            <a:br>
              <a:rPr lang="en-US" altLang="en-US" dirty="0"/>
            </a:br>
            <a:r>
              <a:rPr lang="en-US" altLang="en-US" dirty="0"/>
              <a:t>try 4 – found! make it a removed cell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search "eel" (h1 = 4, h2 = 3):</a:t>
            </a:r>
            <a:br>
              <a:rPr lang="en-US" altLang="en-US" dirty="0"/>
            </a:br>
            <a:r>
              <a:rPr lang="en-US" altLang="en-US" dirty="0"/>
              <a:t>try 4 (can't stop at removed), </a:t>
            </a:r>
            <a:r>
              <a:rPr lang="en-US" altLang="en-US" dirty="0">
                <a:solidFill>
                  <a:schemeClr val="tx1"/>
                </a:solidFill>
              </a:rPr>
              <a:t>(4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+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3)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%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11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–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e</a:t>
            </a:r>
            <a:r>
              <a:rPr lang="en-US" altLang="en-US" dirty="0"/>
              <a:t>mpty, so not found</a:t>
            </a:r>
          </a:p>
          <a:p>
            <a:pPr lvl="1">
              <a:spcBef>
                <a:spcPts val="500"/>
              </a:spcBef>
            </a:pPr>
            <a:r>
              <a:rPr lang="en-US" altLang="en-US" b="1" dirty="0">
                <a:solidFill>
                  <a:srgbClr val="0000FF"/>
                </a:solidFill>
              </a:rPr>
              <a:t>insert "bee".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00FF"/>
                </a:solidFill>
              </a:rPr>
              <a:t>in which position will it go?</a:t>
            </a:r>
            <a:br>
              <a:rPr lang="en-US" altLang="en-US" b="1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A.      1		   B.      3			C.      4			D.      7</a:t>
            </a:r>
          </a:p>
          <a:p>
            <a:pPr lvl="1">
              <a:spcBef>
                <a:spcPts val="500"/>
              </a:spcBef>
            </a:pPr>
            <a:endParaRPr lang="en-US" altLang="en-US" dirty="0"/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3274756" name="Group 4"/>
          <p:cNvGraphicFramePr>
            <a:graphicFrameLocks noGrp="1"/>
          </p:cNvGraphicFramePr>
          <p:nvPr/>
        </p:nvGraphicFramePr>
        <p:xfrm>
          <a:off x="5980113" y="11922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"fox"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"bison"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"cow"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60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 dirty="0"/>
              <a:t>Recall: Open Addressing with Double Hashing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Use two hash functions: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h1 computes the hash code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h2 computes the increment for probing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probe sequence:  h1, h1 + h2, h1 + 2*h2, …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h1 = our previous h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h2 = number of characters in the string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569913" algn="l"/>
                <a:tab pos="793750" algn="l"/>
              </a:tabLst>
            </a:pPr>
            <a:endParaRPr lang="en-US" altLang="en-US" sz="2000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209339"/>
              </p:ext>
            </p:extLst>
          </p:nvPr>
        </p:nvGraphicFramePr>
        <p:xfrm>
          <a:off x="6427788" y="1168479"/>
          <a:ext cx="2097087" cy="536470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11927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710012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131600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2545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Tracing Through Some Examples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our earlier hash functions h1 and h2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Perform the following operations: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"bear" (h1 = 1, h2 = 4): try 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"bison" (h1 = 1, h2 = 5):</a:t>
            </a:r>
            <a:br>
              <a:rPr lang="en-US" altLang="en-US" dirty="0"/>
            </a:br>
            <a:r>
              <a:rPr lang="en-US" altLang="en-US" dirty="0"/>
              <a:t>try 1, (1 + 5)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"cow" (h1 = 2, h2 = 3):</a:t>
            </a:r>
            <a:br>
              <a:rPr lang="en-US" altLang="en-US" dirty="0"/>
            </a:br>
            <a:r>
              <a:rPr lang="en-US" altLang="en-US" dirty="0"/>
              <a:t>try 2, (2 + 3) % 11, (2 + 2*3)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delete "emu" (h1 = 4, h2 = 3):</a:t>
            </a:r>
            <a:br>
              <a:rPr lang="en-US" altLang="en-US" dirty="0"/>
            </a:br>
            <a:r>
              <a:rPr lang="en-US" altLang="en-US" dirty="0"/>
              <a:t>try 4 – found! make it a removed cell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search "eel" (h1 = 4, h2 = 3):</a:t>
            </a:r>
            <a:br>
              <a:rPr lang="en-US" altLang="en-US" dirty="0"/>
            </a:br>
            <a:r>
              <a:rPr lang="en-US" altLang="en-US" dirty="0"/>
              <a:t>try 4 (can't stop at removed), </a:t>
            </a:r>
            <a:r>
              <a:rPr lang="en-US" altLang="en-US" dirty="0">
                <a:solidFill>
                  <a:schemeClr val="tx1"/>
                </a:solidFill>
              </a:rPr>
              <a:t>(4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+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3)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%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11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–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e</a:t>
            </a:r>
            <a:r>
              <a:rPr lang="en-US" altLang="en-US" dirty="0"/>
              <a:t>mpty, so not found</a:t>
            </a:r>
          </a:p>
          <a:p>
            <a:pPr lvl="1">
              <a:spcBef>
                <a:spcPts val="500"/>
              </a:spcBef>
            </a:pPr>
            <a:r>
              <a:rPr lang="en-US" altLang="en-US" b="1" dirty="0">
                <a:solidFill>
                  <a:srgbClr val="0000FF"/>
                </a:solidFill>
              </a:rPr>
              <a:t>insert "bee".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00FF"/>
                </a:solidFill>
              </a:rPr>
              <a:t>in which position will it go?</a:t>
            </a:r>
            <a:br>
              <a:rPr lang="en-US" altLang="en-US" b="1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(h1 = 1, h2 = 3):</a:t>
            </a:r>
            <a:endParaRPr lang="en-US" altLang="en-US" b="1" dirty="0">
              <a:solidFill>
                <a:srgbClr val="FF0000"/>
              </a:solidFill>
            </a:endParaRPr>
          </a:p>
          <a:p>
            <a:pPr lvl="1">
              <a:spcBef>
                <a:spcPts val="500"/>
              </a:spcBef>
            </a:pPr>
            <a:endParaRPr lang="en-US" altLang="en-US" dirty="0"/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3274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652631"/>
              </p:ext>
            </p:extLst>
          </p:nvPr>
        </p:nvGraphicFramePr>
        <p:xfrm>
          <a:off x="5980113" y="11922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"fox"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"bison"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"cow"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788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Tracing Through Some Examples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our earlier hash functions h1 and h2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Perform the following operations: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"bear" (h1 = 1, h2 = 4): try 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"bison" (h1 = 1, h2 = 5):</a:t>
            </a:r>
            <a:br>
              <a:rPr lang="en-US" altLang="en-US" dirty="0"/>
            </a:br>
            <a:r>
              <a:rPr lang="en-US" altLang="en-US" dirty="0"/>
              <a:t>try 1, (1 + 5)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"cow" (h1 = 2, h2 = 3):</a:t>
            </a:r>
            <a:br>
              <a:rPr lang="en-US" altLang="en-US" dirty="0"/>
            </a:br>
            <a:r>
              <a:rPr lang="en-US" altLang="en-US" dirty="0"/>
              <a:t>try 2, (2 + 3) % 11, (2 + 2*3)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delete "emu" (h1 = 4, h2 = 3):</a:t>
            </a:r>
            <a:br>
              <a:rPr lang="en-US" altLang="en-US" dirty="0"/>
            </a:br>
            <a:r>
              <a:rPr lang="en-US" altLang="en-US" dirty="0"/>
              <a:t>try 4 – found! make it a removed cell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search "eel" (h1 = 4, h2 = 3):</a:t>
            </a:r>
            <a:br>
              <a:rPr lang="en-US" altLang="en-US" dirty="0"/>
            </a:br>
            <a:r>
              <a:rPr lang="en-US" altLang="en-US" dirty="0"/>
              <a:t>try 4 (can't stop at removed), </a:t>
            </a:r>
            <a:r>
              <a:rPr lang="en-US" altLang="en-US" dirty="0">
                <a:solidFill>
                  <a:schemeClr val="tx1"/>
                </a:solidFill>
              </a:rPr>
              <a:t>(4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+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3)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%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11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–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e</a:t>
            </a:r>
            <a:r>
              <a:rPr lang="en-US" altLang="en-US" dirty="0"/>
              <a:t>mpty, so not found</a:t>
            </a:r>
          </a:p>
          <a:p>
            <a:pPr lvl="1">
              <a:spcBef>
                <a:spcPts val="500"/>
              </a:spcBef>
            </a:pPr>
            <a:r>
              <a:rPr lang="en-US" altLang="en-US" b="1" dirty="0">
                <a:solidFill>
                  <a:srgbClr val="0000FF"/>
                </a:solidFill>
              </a:rPr>
              <a:t>insert "bee".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00FF"/>
                </a:solidFill>
              </a:rPr>
              <a:t>in which position will it go?</a:t>
            </a:r>
            <a:br>
              <a:rPr lang="en-US" altLang="en-US" b="1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(h1 = 1, h2 = 3): </a:t>
            </a:r>
            <a:r>
              <a:rPr lang="en-US" altLang="en-US" b="1" dirty="0">
                <a:solidFill>
                  <a:srgbClr val="FF0000"/>
                </a:solidFill>
              </a:rPr>
              <a:t>try 1</a:t>
            </a:r>
          </a:p>
          <a:p>
            <a:pPr lvl="1">
              <a:spcBef>
                <a:spcPts val="500"/>
              </a:spcBef>
            </a:pPr>
            <a:endParaRPr lang="en-US" altLang="en-US" dirty="0"/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3274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652631"/>
              </p:ext>
            </p:extLst>
          </p:nvPr>
        </p:nvGraphicFramePr>
        <p:xfrm>
          <a:off x="5980113" y="11922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"fox"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"bison"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"cow"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48"/>
          <p:cNvSpPr>
            <a:spLocks noChangeArrowheads="1"/>
          </p:cNvSpPr>
          <p:nvPr/>
        </p:nvSpPr>
        <p:spPr bwMode="auto">
          <a:xfrm>
            <a:off x="7056028" y="1558375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522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Tracing Through Some Examples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our earlier hash functions h1 and h2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Perform the following operations: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"bear" (h1 = 1, h2 = 4): try 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"bison" (h1 = 1, h2 = 5):</a:t>
            </a:r>
            <a:br>
              <a:rPr lang="en-US" altLang="en-US" dirty="0"/>
            </a:br>
            <a:r>
              <a:rPr lang="en-US" altLang="en-US" dirty="0"/>
              <a:t>try 1, (1 + 5)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"cow" (h1 = 2, h2 = 3):</a:t>
            </a:r>
            <a:br>
              <a:rPr lang="en-US" altLang="en-US" dirty="0"/>
            </a:br>
            <a:r>
              <a:rPr lang="en-US" altLang="en-US" dirty="0"/>
              <a:t>try 2, (2 + 3) % 11, (2 + 2*3)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delete "emu" (h1 = 4, h2 = 3):</a:t>
            </a:r>
            <a:br>
              <a:rPr lang="en-US" altLang="en-US" dirty="0"/>
            </a:br>
            <a:r>
              <a:rPr lang="en-US" altLang="en-US" dirty="0"/>
              <a:t>try 4 – found! make it a removed cell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search "eel" (h1 = 4, h2 = 3):</a:t>
            </a:r>
            <a:br>
              <a:rPr lang="en-US" altLang="en-US" dirty="0"/>
            </a:br>
            <a:r>
              <a:rPr lang="en-US" altLang="en-US" dirty="0"/>
              <a:t>try 4 (can't stop at removed), </a:t>
            </a:r>
            <a:r>
              <a:rPr lang="en-US" altLang="en-US" dirty="0">
                <a:solidFill>
                  <a:schemeClr val="tx1"/>
                </a:solidFill>
              </a:rPr>
              <a:t>(4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+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3)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%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11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–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e</a:t>
            </a:r>
            <a:r>
              <a:rPr lang="en-US" altLang="en-US" dirty="0"/>
              <a:t>mpty, so not found</a:t>
            </a:r>
          </a:p>
          <a:p>
            <a:pPr lvl="1">
              <a:spcBef>
                <a:spcPts val="500"/>
              </a:spcBef>
            </a:pPr>
            <a:r>
              <a:rPr lang="en-US" altLang="en-US" b="1" dirty="0">
                <a:solidFill>
                  <a:srgbClr val="0000FF"/>
                </a:solidFill>
              </a:rPr>
              <a:t>insert "bee".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00FF"/>
                </a:solidFill>
              </a:rPr>
              <a:t>in which position will it go?</a:t>
            </a:r>
            <a:br>
              <a:rPr lang="en-US" altLang="en-US" b="1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(h1 = 1, h2 = 3): try 1,</a:t>
            </a:r>
            <a:r>
              <a:rPr lang="en-US" altLang="en-US" b="1" dirty="0">
                <a:solidFill>
                  <a:srgbClr val="FF0000"/>
                </a:solidFill>
              </a:rPr>
              <a:t> (1 + 3) % 11</a:t>
            </a:r>
          </a:p>
          <a:p>
            <a:pPr lvl="1">
              <a:spcBef>
                <a:spcPts val="500"/>
              </a:spcBef>
            </a:pPr>
            <a:endParaRPr lang="en-US" altLang="en-US" dirty="0"/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3274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652631"/>
              </p:ext>
            </p:extLst>
          </p:nvPr>
        </p:nvGraphicFramePr>
        <p:xfrm>
          <a:off x="5980113" y="11922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"fox"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"bison"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"cow"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7056028" y="2557837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10496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Tracing Through Some Examples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our earlier hash functions h1 and h2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Perform the following operations: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"bear" (h1 = 1, h2 = 4): try 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"bison" (h1 = 1, h2 = 5):</a:t>
            </a:r>
            <a:br>
              <a:rPr lang="en-US" altLang="en-US" dirty="0"/>
            </a:br>
            <a:r>
              <a:rPr lang="en-US" altLang="en-US" dirty="0"/>
              <a:t>try 1, (1 + 5)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"cow" (h1 = 2, h2 = 3):</a:t>
            </a:r>
            <a:br>
              <a:rPr lang="en-US" altLang="en-US" dirty="0"/>
            </a:br>
            <a:r>
              <a:rPr lang="en-US" altLang="en-US" dirty="0"/>
              <a:t>try 2, (2 + 3) % 11, (2 + 2*3)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delete "emu" (h1 = 4, h2 = 3):</a:t>
            </a:r>
            <a:br>
              <a:rPr lang="en-US" altLang="en-US" dirty="0"/>
            </a:br>
            <a:r>
              <a:rPr lang="en-US" altLang="en-US" dirty="0"/>
              <a:t>try 4 – found! make it a removed cell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search "eel" (h1 = 4, h2 = 3):</a:t>
            </a:r>
            <a:br>
              <a:rPr lang="en-US" altLang="en-US" dirty="0"/>
            </a:br>
            <a:r>
              <a:rPr lang="en-US" altLang="en-US" dirty="0"/>
              <a:t>try 4 (can't stop at removed), </a:t>
            </a:r>
            <a:r>
              <a:rPr lang="en-US" altLang="en-US" dirty="0">
                <a:solidFill>
                  <a:schemeClr val="tx1"/>
                </a:solidFill>
              </a:rPr>
              <a:t>(4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+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3)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%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11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–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e</a:t>
            </a:r>
            <a:r>
              <a:rPr lang="en-US" altLang="en-US" dirty="0"/>
              <a:t>mpty, so not found</a:t>
            </a:r>
          </a:p>
          <a:p>
            <a:pPr lvl="1">
              <a:spcBef>
                <a:spcPts val="500"/>
              </a:spcBef>
            </a:pPr>
            <a:r>
              <a:rPr lang="en-US" altLang="en-US" b="1" dirty="0">
                <a:solidFill>
                  <a:srgbClr val="0000FF"/>
                </a:solidFill>
              </a:rPr>
              <a:t>insert "bee".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00FF"/>
                </a:solidFill>
              </a:rPr>
              <a:t>in which position will it go?</a:t>
            </a:r>
            <a:br>
              <a:rPr lang="en-US" altLang="en-US" b="1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(h1 = 1, h2 = 3): try 1,</a:t>
            </a:r>
            <a:r>
              <a:rPr lang="en-US" altLang="en-US" b="1" dirty="0">
                <a:solidFill>
                  <a:srgbClr val="FF0000"/>
                </a:solidFill>
              </a:rPr>
              <a:t> (1 + 3) % 11</a:t>
            </a:r>
          </a:p>
          <a:p>
            <a:pPr lvl="1">
              <a:spcBef>
                <a:spcPts val="500"/>
              </a:spcBef>
            </a:pPr>
            <a:endParaRPr lang="en-US" altLang="en-US" dirty="0"/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3274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652631"/>
              </p:ext>
            </p:extLst>
          </p:nvPr>
        </p:nvGraphicFramePr>
        <p:xfrm>
          <a:off x="5980113" y="11922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"fox"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"bison"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"cow"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77200" y="2530548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rgbClr val="FF0000"/>
                </a:solidFill>
              </a:rPr>
              <a:t>first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removed</a:t>
            </a: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7056028" y="2557837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9075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Tracing Through Some Examples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our earlier hash functions h1 and h2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Perform the following operations: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"bear" (h1 = 1, h2 = 4): try 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"bison" (h1 = 1, h2 = 5):</a:t>
            </a:r>
            <a:br>
              <a:rPr lang="en-US" altLang="en-US" dirty="0"/>
            </a:br>
            <a:r>
              <a:rPr lang="en-US" altLang="en-US" dirty="0"/>
              <a:t>try 1, (1 + 5)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"cow" (h1 = 2, h2 = 3):</a:t>
            </a:r>
            <a:br>
              <a:rPr lang="en-US" altLang="en-US" dirty="0"/>
            </a:br>
            <a:r>
              <a:rPr lang="en-US" altLang="en-US" dirty="0"/>
              <a:t>try 2, (2 + 3) % 11, (2 + 2*3)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delete "emu" (h1 = 4, h2 = 3):</a:t>
            </a:r>
            <a:br>
              <a:rPr lang="en-US" altLang="en-US" dirty="0"/>
            </a:br>
            <a:r>
              <a:rPr lang="en-US" altLang="en-US" dirty="0"/>
              <a:t>try 4 – found! make it a removed cell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search "eel" (h1 = 4, h2 = 3):</a:t>
            </a:r>
            <a:br>
              <a:rPr lang="en-US" altLang="en-US" dirty="0"/>
            </a:br>
            <a:r>
              <a:rPr lang="en-US" altLang="en-US" dirty="0"/>
              <a:t>try 4 (can't stop at removed), </a:t>
            </a:r>
            <a:r>
              <a:rPr lang="en-US" altLang="en-US" dirty="0">
                <a:solidFill>
                  <a:schemeClr val="tx1"/>
                </a:solidFill>
              </a:rPr>
              <a:t>(4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+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3)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%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11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–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e</a:t>
            </a:r>
            <a:r>
              <a:rPr lang="en-US" altLang="en-US" dirty="0"/>
              <a:t>mpty, so not found</a:t>
            </a:r>
          </a:p>
          <a:p>
            <a:pPr lvl="1">
              <a:spcBef>
                <a:spcPts val="500"/>
              </a:spcBef>
            </a:pPr>
            <a:r>
              <a:rPr lang="en-US" altLang="en-US" b="1" dirty="0">
                <a:solidFill>
                  <a:srgbClr val="0000FF"/>
                </a:solidFill>
              </a:rPr>
              <a:t>insert "bee".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00FF"/>
                </a:solidFill>
              </a:rPr>
              <a:t>in which position will it go?</a:t>
            </a:r>
            <a:br>
              <a:rPr lang="en-US" altLang="en-US" b="1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(h1 = 1, h2 = 3): try 1,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(1 + 3) % 11,</a:t>
            </a:r>
            <a:r>
              <a:rPr lang="en-US" altLang="en-US" b="1" dirty="0">
                <a:solidFill>
                  <a:srgbClr val="FF0000"/>
                </a:solidFill>
              </a:rPr>
              <a:t> (1 + 2*3) % 11</a:t>
            </a:r>
          </a:p>
          <a:p>
            <a:pPr lvl="1">
              <a:spcBef>
                <a:spcPts val="500"/>
              </a:spcBef>
            </a:pPr>
            <a:endParaRPr lang="en-US" altLang="en-US" dirty="0"/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3274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652631"/>
              </p:ext>
            </p:extLst>
          </p:nvPr>
        </p:nvGraphicFramePr>
        <p:xfrm>
          <a:off x="5980113" y="11922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"fox"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"bison"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"cow"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77200" y="2530548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rgbClr val="FF0000"/>
                </a:solidFill>
              </a:rPr>
              <a:t>first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removed</a:t>
            </a: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7056028" y="3567932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79583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Tracing Through Some Examples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our earlier hash functions h1 and h2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Perform the following operations: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"bear" (h1 = 1, h2 = 4): try 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"bison" (h1 = 1, h2 = 5):</a:t>
            </a:r>
            <a:br>
              <a:rPr lang="en-US" altLang="en-US" dirty="0"/>
            </a:br>
            <a:r>
              <a:rPr lang="en-US" altLang="en-US" dirty="0"/>
              <a:t>try 1, (1 + 5)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"cow" (h1 = 2, h2 = 3):</a:t>
            </a:r>
            <a:br>
              <a:rPr lang="en-US" altLang="en-US" dirty="0"/>
            </a:br>
            <a:r>
              <a:rPr lang="en-US" altLang="en-US" dirty="0"/>
              <a:t>try 2, (2 + 3) % 11, (2 + 2*3)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delete "emu" (h1 = 4, h2 = 3):</a:t>
            </a:r>
            <a:br>
              <a:rPr lang="en-US" altLang="en-US" dirty="0"/>
            </a:br>
            <a:r>
              <a:rPr lang="en-US" altLang="en-US" dirty="0"/>
              <a:t>try 4 – found! make it a removed cell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search "eel" (h1 = 4, h2 = 3):</a:t>
            </a:r>
            <a:br>
              <a:rPr lang="en-US" altLang="en-US" dirty="0"/>
            </a:br>
            <a:r>
              <a:rPr lang="en-US" altLang="en-US" dirty="0"/>
              <a:t>try 4 (can't stop at removed), </a:t>
            </a:r>
            <a:r>
              <a:rPr lang="en-US" altLang="en-US" dirty="0">
                <a:solidFill>
                  <a:schemeClr val="tx1"/>
                </a:solidFill>
              </a:rPr>
              <a:t>(4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+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3)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%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11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–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e</a:t>
            </a:r>
            <a:r>
              <a:rPr lang="en-US" altLang="en-US" dirty="0"/>
              <a:t>mpty, so not found</a:t>
            </a:r>
          </a:p>
          <a:p>
            <a:pPr lvl="1">
              <a:spcBef>
                <a:spcPts val="500"/>
              </a:spcBef>
            </a:pPr>
            <a:r>
              <a:rPr lang="en-US" altLang="en-US" b="1" dirty="0">
                <a:solidFill>
                  <a:srgbClr val="0000FF"/>
                </a:solidFill>
              </a:rPr>
              <a:t>insert "bee".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00FF"/>
                </a:solidFill>
              </a:rPr>
              <a:t>in which position will it go?</a:t>
            </a:r>
            <a:br>
              <a:rPr lang="en-US" altLang="en-US" b="1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(h1 = 1, h2 = 3): try 1,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(1 + 3) % 11,</a:t>
            </a:r>
            <a:r>
              <a:rPr lang="en-US" altLang="en-US" b="1" dirty="0">
                <a:solidFill>
                  <a:srgbClr val="FF0000"/>
                </a:solidFill>
              </a:rPr>
              <a:t> (1 + 2*3) % 11 (empty)</a:t>
            </a:r>
          </a:p>
          <a:p>
            <a:pPr lvl="1">
              <a:spcBef>
                <a:spcPts val="500"/>
              </a:spcBef>
            </a:pPr>
            <a:endParaRPr lang="en-US" altLang="en-US" dirty="0"/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3274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652631"/>
              </p:ext>
            </p:extLst>
          </p:nvPr>
        </p:nvGraphicFramePr>
        <p:xfrm>
          <a:off x="5980113" y="11922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"fox"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"bison"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"cow"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77200" y="2530548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rgbClr val="FF0000"/>
                </a:solidFill>
              </a:rPr>
              <a:t>first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removed</a:t>
            </a: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7056028" y="3567932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02466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Tracing Through Some Examples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our earlier hash functions h1 and h2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Perform the following operations: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"bear" (h1 = 1, h2 = 4): try 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"bison" (h1 = 1, h2 = 5):</a:t>
            </a:r>
            <a:br>
              <a:rPr lang="en-US" altLang="en-US" dirty="0"/>
            </a:br>
            <a:r>
              <a:rPr lang="en-US" altLang="en-US" dirty="0"/>
              <a:t>try 1, (1 + 5)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"cow" (h1 = 2, h2 = 3):</a:t>
            </a:r>
            <a:br>
              <a:rPr lang="en-US" altLang="en-US" dirty="0"/>
            </a:br>
            <a:r>
              <a:rPr lang="en-US" altLang="en-US" dirty="0"/>
              <a:t>try 2, (2 + 3) % 11, (2 + 2*3)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delete "emu" (h1 = 4, h2 = 3):</a:t>
            </a:r>
            <a:br>
              <a:rPr lang="en-US" altLang="en-US" dirty="0"/>
            </a:br>
            <a:r>
              <a:rPr lang="en-US" altLang="en-US" dirty="0"/>
              <a:t>try 4 – found! make it a removed cell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search "eel" (h1 = 4, h2 = 3):</a:t>
            </a:r>
            <a:br>
              <a:rPr lang="en-US" altLang="en-US" dirty="0"/>
            </a:br>
            <a:r>
              <a:rPr lang="en-US" altLang="en-US" dirty="0"/>
              <a:t>try 4 (can't stop at removed), </a:t>
            </a:r>
            <a:r>
              <a:rPr lang="en-US" altLang="en-US" dirty="0">
                <a:solidFill>
                  <a:schemeClr val="tx1"/>
                </a:solidFill>
              </a:rPr>
              <a:t>(4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+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3)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%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11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–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e</a:t>
            </a:r>
            <a:r>
              <a:rPr lang="en-US" altLang="en-US" dirty="0"/>
              <a:t>mpty, so not found</a:t>
            </a:r>
          </a:p>
          <a:p>
            <a:pPr lvl="1">
              <a:spcBef>
                <a:spcPts val="500"/>
              </a:spcBef>
            </a:pPr>
            <a:r>
              <a:rPr lang="en-US" altLang="en-US" b="1" dirty="0">
                <a:solidFill>
                  <a:srgbClr val="0000FF"/>
                </a:solidFill>
              </a:rPr>
              <a:t>insert "bee".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00FF"/>
                </a:solidFill>
              </a:rPr>
              <a:t>in which position will it go?</a:t>
            </a:r>
            <a:br>
              <a:rPr lang="en-US" altLang="en-US" b="1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(h1 = 1, h2 = 3): try 1,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(1 + 3) % 11,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(1 + 2*3) % 11 (empty)</a:t>
            </a:r>
          </a:p>
          <a:p>
            <a:pPr lvl="1">
              <a:spcBef>
                <a:spcPts val="500"/>
              </a:spcBef>
            </a:pPr>
            <a:endParaRPr lang="en-US" altLang="en-US" dirty="0"/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3274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247099"/>
              </p:ext>
            </p:extLst>
          </p:nvPr>
        </p:nvGraphicFramePr>
        <p:xfrm>
          <a:off x="5980113" y="11922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itchFamily="49" charset="0"/>
                        </a:rPr>
                        <a:t>"bee"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"fox"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"bison"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"cow"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77200" y="2530548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b="1" dirty="0">
                <a:solidFill>
                  <a:srgbClr val="FF0000"/>
                </a:solidFill>
              </a:rPr>
              <a:t>first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removed</a:t>
            </a: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7056028" y="3567932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8888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Tracing Through Some Examples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Start with the hash table at right with:</a:t>
            </a:r>
          </a:p>
          <a:p>
            <a:pPr lvl="1"/>
            <a:r>
              <a:rPr lang="en-US" altLang="en-US" dirty="0"/>
              <a:t>double hashing</a:t>
            </a:r>
          </a:p>
          <a:p>
            <a:pPr lvl="1"/>
            <a:r>
              <a:rPr lang="en-US" altLang="en-US" dirty="0"/>
              <a:t>our earlier hash functions h1 and h2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Perform the following operations: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"bear" (h1 = 1, h2 = 4): try 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"bison" (h1 = 1, h2 = 5):</a:t>
            </a:r>
            <a:br>
              <a:rPr lang="en-US" altLang="en-US" dirty="0"/>
            </a:br>
            <a:r>
              <a:rPr lang="en-US" altLang="en-US" dirty="0"/>
              <a:t>try 1, (1 + 5)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insert "cow" (h1 = 2, h2 = 3):</a:t>
            </a:r>
            <a:br>
              <a:rPr lang="en-US" altLang="en-US" dirty="0"/>
            </a:br>
            <a:r>
              <a:rPr lang="en-US" altLang="en-US" dirty="0"/>
              <a:t>try 2, (2 + 3) % 11, (2 + 2*3) % 11 – open!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delete "emu" (h1 = 4, h2 = 3):</a:t>
            </a:r>
            <a:br>
              <a:rPr lang="en-US" altLang="en-US" dirty="0"/>
            </a:br>
            <a:r>
              <a:rPr lang="en-US" altLang="en-US" dirty="0"/>
              <a:t>try 4 – found! make it a removed cell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search "eel" (h1 = 4, h2 = 3):</a:t>
            </a:r>
            <a:br>
              <a:rPr lang="en-US" altLang="en-US" dirty="0"/>
            </a:br>
            <a:r>
              <a:rPr lang="en-US" altLang="en-US" dirty="0"/>
              <a:t>try 4 (can't stop at removed), </a:t>
            </a:r>
            <a:r>
              <a:rPr lang="en-US" altLang="en-US" dirty="0">
                <a:solidFill>
                  <a:schemeClr val="tx1"/>
                </a:solidFill>
              </a:rPr>
              <a:t>(4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+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3)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%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11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–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e</a:t>
            </a:r>
            <a:r>
              <a:rPr lang="en-US" altLang="en-US" dirty="0"/>
              <a:t>mpty, so not found</a:t>
            </a:r>
          </a:p>
          <a:p>
            <a:pPr lvl="1">
              <a:spcBef>
                <a:spcPts val="500"/>
              </a:spcBef>
            </a:pPr>
            <a:r>
              <a:rPr lang="en-US" altLang="en-US" b="1" dirty="0">
                <a:solidFill>
                  <a:srgbClr val="0000FF"/>
                </a:solidFill>
              </a:rPr>
              <a:t>insert "bee".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00FF"/>
                </a:solidFill>
              </a:rPr>
              <a:t>in which position will it go?</a:t>
            </a:r>
            <a:br>
              <a:rPr lang="en-US" altLang="en-US" b="1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A.      1		   B.      3			C.      </a:t>
            </a:r>
            <a:r>
              <a:rPr lang="en-US" altLang="en-US" b="1" dirty="0">
                <a:solidFill>
                  <a:srgbClr val="FF0000"/>
                </a:solidFill>
              </a:rPr>
              <a:t>4</a:t>
            </a:r>
            <a:r>
              <a:rPr lang="en-US" altLang="en-US" dirty="0">
                <a:solidFill>
                  <a:schemeClr val="tx1"/>
                </a:solidFill>
              </a:rPr>
              <a:t>			D.      7</a:t>
            </a:r>
          </a:p>
          <a:p>
            <a:pPr lvl="1">
              <a:spcBef>
                <a:spcPts val="500"/>
              </a:spcBef>
            </a:pPr>
            <a:endParaRPr lang="en-US" altLang="en-US" dirty="0"/>
          </a:p>
          <a:p>
            <a:pPr marL="457200" lvl="1" indent="0">
              <a:spcBef>
                <a:spcPts val="500"/>
              </a:spcBef>
              <a:buNone/>
            </a:pPr>
            <a:endParaRPr lang="en-US" alt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417117"/>
              </p:ext>
            </p:extLst>
          </p:nvPr>
        </p:nvGraphicFramePr>
        <p:xfrm>
          <a:off x="5980113" y="1192213"/>
          <a:ext cx="2097087" cy="368779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"bear"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itchFamily="49" charset="0"/>
                        </a:rPr>
                        <a:t>"bee"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"fox"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"bison"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itchFamily="49" charset="0"/>
                        </a:rPr>
                        <a:t>"cow"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77200" y="2530548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b="1" dirty="0">
                <a:solidFill>
                  <a:srgbClr val="FF0000"/>
                </a:solidFill>
              </a:rPr>
              <a:t>first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removed</a:t>
            </a:r>
          </a:p>
        </p:txBody>
      </p:sp>
      <p:sp>
        <p:nvSpPr>
          <p:cNvPr id="7" name="Rectangle 48"/>
          <p:cNvSpPr>
            <a:spLocks noChangeArrowheads="1"/>
          </p:cNvSpPr>
          <p:nvPr/>
        </p:nvSpPr>
        <p:spPr bwMode="auto">
          <a:xfrm>
            <a:off x="7056028" y="3567932"/>
            <a:ext cx="995363" cy="280987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5087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Dealing with Overflow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Overflow = can't find a position for an item</a:t>
            </a:r>
          </a:p>
          <a:p>
            <a:pPr marL="457200" lvl="1" indent="0">
              <a:spcBef>
                <a:spcPts val="800"/>
              </a:spcBef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4247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Dealing with Overflow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Overflow = can't find a position for an item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When does it occur?</a:t>
            </a:r>
          </a:p>
          <a:p>
            <a:pPr lvl="1">
              <a:spcBef>
                <a:spcPts val="800"/>
              </a:spcBef>
            </a:pPr>
            <a:r>
              <a:rPr lang="en-US" altLang="en-US" dirty="0"/>
              <a:t>linear probing: </a:t>
            </a:r>
            <a:endParaRPr lang="en-US" altLang="en-US" dirty="0">
              <a:solidFill>
                <a:srgbClr val="0000FF"/>
              </a:solidFill>
            </a:endParaRPr>
          </a:p>
          <a:p>
            <a:pPr lvl="1">
              <a:spcBef>
                <a:spcPts val="800"/>
              </a:spcBef>
            </a:pPr>
            <a:r>
              <a:rPr lang="en-US" altLang="en-US" dirty="0"/>
              <a:t>quadratic probing:</a:t>
            </a:r>
          </a:p>
          <a:p>
            <a:pPr marL="1147763" lvl="2" indent="-233363">
              <a:spcBef>
                <a:spcPts val="500"/>
              </a:spcBef>
            </a:pPr>
            <a:r>
              <a:rPr lang="en-US" altLang="en-US" sz="2200" dirty="0">
                <a:solidFill>
                  <a:srgbClr val="0000FF"/>
                </a:solidFill>
              </a:rPr>
              <a:t> </a:t>
            </a:r>
          </a:p>
          <a:p>
            <a:pPr marL="1147763" lvl="2" indent="-233363">
              <a:spcBef>
                <a:spcPts val="500"/>
              </a:spcBef>
            </a:pPr>
            <a:r>
              <a:rPr lang="en-US" altLang="en-US" sz="2200" dirty="0">
                <a:solidFill>
                  <a:srgbClr val="0000FF"/>
                </a:solidFill>
              </a:rPr>
              <a:t> </a:t>
            </a:r>
          </a:p>
          <a:p>
            <a:pPr marL="457200" lvl="1" indent="0">
              <a:spcBef>
                <a:spcPts val="800"/>
              </a:spcBef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092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 dirty="0"/>
              <a:t>Recall: Open Addressing with Double Hashing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Use two hash functions: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h1 computes the hash code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h2 computes the increment for probing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probe sequence:  h1, h1 + h2, h1 + 2*h2, …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h1 = our previous h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h2 = number of characters in the string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(h1 = 0, h2 = 3)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569913" algn="l"/>
                <a:tab pos="793750" algn="l"/>
              </a:tabLst>
            </a:pPr>
            <a:endParaRPr lang="en-US" altLang="en-US" sz="2000" b="1" dirty="0">
              <a:solidFill>
                <a:schemeClr val="accent2"/>
              </a:solidFill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82643"/>
              </p:ext>
            </p:extLst>
          </p:nvPr>
        </p:nvGraphicFramePr>
        <p:xfrm>
          <a:off x="6427788" y="1168479"/>
          <a:ext cx="2097087" cy="536470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11927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710012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131600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8231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Dealing with Overflow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 dirty="0"/>
              <a:t>Overflow = can't find a position for an item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When does it occur?</a:t>
            </a:r>
          </a:p>
          <a:p>
            <a:pPr lvl="1">
              <a:spcBef>
                <a:spcPts val="800"/>
              </a:spcBef>
            </a:pPr>
            <a:r>
              <a:rPr lang="en-US" altLang="en-US" dirty="0"/>
              <a:t>linear probing: </a:t>
            </a:r>
            <a:r>
              <a:rPr lang="en-US" altLang="en-US" dirty="0">
                <a:solidFill>
                  <a:srgbClr val="0000FF"/>
                </a:solidFill>
              </a:rPr>
              <a:t>when all positions are occupied</a:t>
            </a:r>
          </a:p>
          <a:p>
            <a:pPr lvl="1">
              <a:spcBef>
                <a:spcPts val="800"/>
              </a:spcBef>
            </a:pPr>
            <a:r>
              <a:rPr lang="en-US" altLang="en-US" dirty="0"/>
              <a:t>quadratic probing:</a:t>
            </a:r>
          </a:p>
          <a:p>
            <a:pPr marL="1147763" lvl="2" indent="-233363">
              <a:spcBef>
                <a:spcPts val="500"/>
              </a:spcBef>
            </a:pPr>
            <a:r>
              <a:rPr lang="en-US" altLang="en-US" sz="2200" dirty="0">
                <a:solidFill>
                  <a:srgbClr val="0000FF"/>
                </a:solidFill>
              </a:rPr>
              <a:t>when all positions are occupied</a:t>
            </a:r>
          </a:p>
          <a:p>
            <a:pPr marL="1147763" lvl="2" indent="-233363">
              <a:spcBef>
                <a:spcPts val="500"/>
              </a:spcBef>
            </a:pPr>
            <a:r>
              <a:rPr lang="en-US" altLang="en-US" sz="2200" dirty="0">
                <a:solidFill>
                  <a:srgbClr val="0000FF"/>
                </a:solidFill>
              </a:rPr>
              <a:t> </a:t>
            </a:r>
          </a:p>
          <a:p>
            <a:pPr marL="914400" lvl="2" indent="0">
              <a:spcBef>
                <a:spcPts val="500"/>
              </a:spcBef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 marL="457200" lvl="1" indent="0">
              <a:spcBef>
                <a:spcPts val="800"/>
              </a:spcBef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55283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Dealing with Overflow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/>
              <a:t>Overflow = can't find a position for an item</a:t>
            </a:r>
          </a:p>
          <a:p>
            <a:pPr>
              <a:spcBef>
                <a:spcPts val="2400"/>
              </a:spcBef>
            </a:pPr>
            <a:r>
              <a:rPr lang="en-US" altLang="en-US"/>
              <a:t>When does it occur?</a:t>
            </a:r>
            <a:endParaRPr lang="en-US" altLang="en-US" dirty="0"/>
          </a:p>
          <a:p>
            <a:pPr lvl="1">
              <a:spcBef>
                <a:spcPts val="800"/>
              </a:spcBef>
            </a:pPr>
            <a:r>
              <a:rPr lang="en-US" altLang="en-US" dirty="0"/>
              <a:t>linear probing: </a:t>
            </a:r>
            <a:r>
              <a:rPr lang="en-US" altLang="en-US" dirty="0">
                <a:solidFill>
                  <a:srgbClr val="0000FF"/>
                </a:solidFill>
              </a:rPr>
              <a:t>when all positions are occupied</a:t>
            </a:r>
          </a:p>
          <a:p>
            <a:pPr lvl="1">
              <a:spcBef>
                <a:spcPts val="800"/>
              </a:spcBef>
            </a:pPr>
            <a:r>
              <a:rPr lang="en-US" altLang="en-US" dirty="0"/>
              <a:t>quadratic probing:</a:t>
            </a:r>
          </a:p>
          <a:p>
            <a:pPr marL="1147763" lvl="2" indent="-233363">
              <a:spcBef>
                <a:spcPts val="500"/>
              </a:spcBef>
            </a:pPr>
            <a:r>
              <a:rPr lang="en-US" altLang="en-US" sz="2200" dirty="0">
                <a:solidFill>
                  <a:srgbClr val="0000FF"/>
                </a:solidFill>
              </a:rPr>
              <a:t>when all positions are occupied</a:t>
            </a:r>
          </a:p>
          <a:p>
            <a:pPr marL="1147763" lvl="2" indent="-233363">
              <a:spcBef>
                <a:spcPts val="500"/>
              </a:spcBef>
            </a:pPr>
            <a:r>
              <a:rPr lang="en-US" altLang="en-US" sz="2200" dirty="0">
                <a:solidFill>
                  <a:srgbClr val="0000FF"/>
                </a:solidFill>
              </a:rPr>
              <a:t>when the probe sequence can't reach the unoccupied slots</a:t>
            </a:r>
            <a:endParaRPr lang="en-US" altLang="en-US" dirty="0">
              <a:solidFill>
                <a:srgbClr val="0000FF"/>
              </a:solidFill>
            </a:endParaRPr>
          </a:p>
          <a:p>
            <a:pPr marL="457200" lvl="1" indent="0">
              <a:spcBef>
                <a:spcPts val="800"/>
              </a:spcBef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11709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Dealing with Overflow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/>
              <a:t>Overflow = can't find a position for an item</a:t>
            </a:r>
          </a:p>
          <a:p>
            <a:pPr>
              <a:spcBef>
                <a:spcPts val="2400"/>
              </a:spcBef>
            </a:pPr>
            <a:r>
              <a:rPr lang="en-US" altLang="en-US"/>
              <a:t>When does it occur?</a:t>
            </a:r>
            <a:endParaRPr lang="en-US" altLang="en-US" dirty="0"/>
          </a:p>
          <a:p>
            <a:pPr lvl="1">
              <a:spcBef>
                <a:spcPts val="800"/>
              </a:spcBef>
            </a:pPr>
            <a:r>
              <a:rPr lang="en-US" altLang="en-US" dirty="0"/>
              <a:t>linear probing: </a:t>
            </a:r>
            <a:r>
              <a:rPr lang="en-US" altLang="en-US" dirty="0">
                <a:solidFill>
                  <a:srgbClr val="0000FF"/>
                </a:solidFill>
              </a:rPr>
              <a:t>when all positions are occupied</a:t>
            </a:r>
          </a:p>
          <a:p>
            <a:pPr lvl="1">
              <a:spcBef>
                <a:spcPts val="800"/>
              </a:spcBef>
            </a:pPr>
            <a:r>
              <a:rPr lang="en-US" altLang="en-US" dirty="0"/>
              <a:t>quadratic probing:</a:t>
            </a:r>
          </a:p>
          <a:p>
            <a:pPr marL="1147763" lvl="2" indent="-233363">
              <a:spcBef>
                <a:spcPts val="500"/>
              </a:spcBef>
            </a:pPr>
            <a:r>
              <a:rPr lang="en-US" altLang="en-US" sz="2200" dirty="0">
                <a:solidFill>
                  <a:srgbClr val="0000FF"/>
                </a:solidFill>
              </a:rPr>
              <a:t>when all positions are occupied</a:t>
            </a:r>
          </a:p>
          <a:p>
            <a:pPr marL="1147763" lvl="2" indent="-233363">
              <a:spcBef>
                <a:spcPts val="500"/>
              </a:spcBef>
            </a:pPr>
            <a:r>
              <a:rPr lang="en-US" altLang="en-US" sz="2200" dirty="0">
                <a:solidFill>
                  <a:srgbClr val="0000FF"/>
                </a:solidFill>
              </a:rPr>
              <a:t>when the probe sequence can't reach the unoccupied slots</a:t>
            </a:r>
            <a:endParaRPr lang="en-US" altLang="en-US" dirty="0">
              <a:solidFill>
                <a:srgbClr val="0000FF"/>
              </a:solidFill>
            </a:endParaRPr>
          </a:p>
          <a:p>
            <a:pPr lvl="1">
              <a:spcBef>
                <a:spcPts val="800"/>
              </a:spcBef>
            </a:pPr>
            <a:r>
              <a:rPr lang="en-US" altLang="en-US" dirty="0"/>
              <a:t>double hashing:</a:t>
            </a:r>
          </a:p>
          <a:p>
            <a:pPr marL="1147763" lvl="2" indent="-233363">
              <a:spcBef>
                <a:spcPts val="200"/>
              </a:spcBef>
              <a:buFontTx/>
              <a:buChar char="•"/>
            </a:pPr>
            <a:r>
              <a:rPr lang="en-US" altLang="en-US" sz="2200" dirty="0"/>
              <a:t>if the table size is a prime number: </a:t>
            </a:r>
            <a:r>
              <a:rPr lang="en-US" altLang="en-US" sz="2200" dirty="0">
                <a:solidFill>
                  <a:schemeClr val="tx1"/>
                </a:solidFill>
              </a:rPr>
              <a:t>same </a:t>
            </a:r>
            <a:r>
              <a:rPr lang="en-US" altLang="en-US" sz="2200">
                <a:solidFill>
                  <a:schemeClr val="tx1"/>
                </a:solidFill>
              </a:rPr>
              <a:t>as linear</a:t>
            </a:r>
            <a:endParaRPr lang="en-US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2825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Dealing with Overflow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/>
              <a:t>Overflow = can't find a position for an item</a:t>
            </a:r>
          </a:p>
          <a:p>
            <a:pPr>
              <a:spcBef>
                <a:spcPts val="2400"/>
              </a:spcBef>
            </a:pPr>
            <a:r>
              <a:rPr lang="en-US" altLang="en-US"/>
              <a:t>When does it occur?</a:t>
            </a:r>
            <a:endParaRPr lang="en-US" altLang="en-US" dirty="0"/>
          </a:p>
          <a:p>
            <a:pPr lvl="1">
              <a:spcBef>
                <a:spcPts val="800"/>
              </a:spcBef>
            </a:pPr>
            <a:r>
              <a:rPr lang="en-US" altLang="en-US" dirty="0"/>
              <a:t>linear probing: </a:t>
            </a:r>
            <a:r>
              <a:rPr lang="en-US" altLang="en-US" dirty="0">
                <a:solidFill>
                  <a:srgbClr val="0000FF"/>
                </a:solidFill>
              </a:rPr>
              <a:t>when all positions are occupied</a:t>
            </a:r>
          </a:p>
          <a:p>
            <a:pPr lvl="1">
              <a:spcBef>
                <a:spcPts val="800"/>
              </a:spcBef>
            </a:pPr>
            <a:r>
              <a:rPr lang="en-US" altLang="en-US" dirty="0"/>
              <a:t>quadratic probing:</a:t>
            </a:r>
          </a:p>
          <a:p>
            <a:pPr marL="1147763" lvl="2" indent="-233363">
              <a:spcBef>
                <a:spcPts val="500"/>
              </a:spcBef>
            </a:pPr>
            <a:r>
              <a:rPr lang="en-US" altLang="en-US" sz="2200" dirty="0">
                <a:solidFill>
                  <a:srgbClr val="0000FF"/>
                </a:solidFill>
              </a:rPr>
              <a:t>when all positions are occupied</a:t>
            </a:r>
          </a:p>
          <a:p>
            <a:pPr marL="1147763" lvl="2" indent="-233363">
              <a:spcBef>
                <a:spcPts val="500"/>
              </a:spcBef>
            </a:pPr>
            <a:r>
              <a:rPr lang="en-US" altLang="en-US" sz="2200" dirty="0">
                <a:solidFill>
                  <a:srgbClr val="0000FF"/>
                </a:solidFill>
              </a:rPr>
              <a:t>when the probe sequence can't reach the unoccupied slots</a:t>
            </a:r>
            <a:endParaRPr lang="en-US" altLang="en-US" dirty="0">
              <a:solidFill>
                <a:srgbClr val="0000FF"/>
              </a:solidFill>
            </a:endParaRPr>
          </a:p>
          <a:p>
            <a:pPr lvl="1">
              <a:spcBef>
                <a:spcPts val="800"/>
              </a:spcBef>
            </a:pPr>
            <a:r>
              <a:rPr lang="en-US" altLang="en-US" dirty="0"/>
              <a:t>double hashing:</a:t>
            </a:r>
          </a:p>
          <a:p>
            <a:pPr marL="1147763" lvl="2" indent="-233363">
              <a:spcBef>
                <a:spcPts val="200"/>
              </a:spcBef>
              <a:buFontTx/>
              <a:buChar char="•"/>
            </a:pPr>
            <a:r>
              <a:rPr lang="en-US" altLang="en-US" sz="2200" dirty="0"/>
              <a:t>if the table size is a prime number: </a:t>
            </a:r>
            <a:r>
              <a:rPr lang="en-US" altLang="en-US" sz="2200" dirty="0">
                <a:solidFill>
                  <a:schemeClr val="tx1"/>
                </a:solidFill>
              </a:rPr>
              <a:t>same as linear</a:t>
            </a:r>
          </a:p>
          <a:p>
            <a:pPr marL="1147763" lvl="2" indent="-233363">
              <a:spcBef>
                <a:spcPts val="200"/>
              </a:spcBef>
              <a:buFontTx/>
              <a:buChar char="•"/>
            </a:pPr>
            <a:r>
              <a:rPr lang="en-US" altLang="en-US" sz="2200" dirty="0"/>
              <a:t>if the table size is not a prime number: </a:t>
            </a:r>
            <a:r>
              <a:rPr lang="en-US" altLang="en-US" sz="2200" dirty="0">
                <a:solidFill>
                  <a:schemeClr val="tx1"/>
                </a:solidFill>
              </a:rPr>
              <a:t>same as quadratic</a:t>
            </a:r>
          </a:p>
        </p:txBody>
      </p:sp>
    </p:spTree>
    <p:extLst>
      <p:ext uri="{BB962C8B-B14F-4D97-AF65-F5344CB8AC3E}">
        <p14:creationId xmlns:p14="http://schemas.microsoft.com/office/powerpoint/2010/main" val="6588579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Dealing with Overflow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/>
              <a:t>Overflow = can't find a position for an item</a:t>
            </a:r>
          </a:p>
          <a:p>
            <a:pPr>
              <a:spcBef>
                <a:spcPts val="2400"/>
              </a:spcBef>
            </a:pPr>
            <a:r>
              <a:rPr lang="en-US" altLang="en-US"/>
              <a:t>When does it occur?</a:t>
            </a:r>
            <a:endParaRPr lang="en-US" altLang="en-US" dirty="0"/>
          </a:p>
          <a:p>
            <a:pPr lvl="1">
              <a:spcBef>
                <a:spcPts val="800"/>
              </a:spcBef>
            </a:pPr>
            <a:r>
              <a:rPr lang="en-US" altLang="en-US" dirty="0"/>
              <a:t>linear probing: </a:t>
            </a:r>
            <a:r>
              <a:rPr lang="en-US" altLang="en-US" dirty="0">
                <a:solidFill>
                  <a:srgbClr val="0000FF"/>
                </a:solidFill>
              </a:rPr>
              <a:t>when all positions are occupied</a:t>
            </a:r>
          </a:p>
          <a:p>
            <a:pPr lvl="1">
              <a:spcBef>
                <a:spcPts val="800"/>
              </a:spcBef>
            </a:pPr>
            <a:r>
              <a:rPr lang="en-US" altLang="en-US" dirty="0"/>
              <a:t>quadratic probing:</a:t>
            </a:r>
          </a:p>
          <a:p>
            <a:pPr marL="1147763" lvl="2" indent="-233363">
              <a:spcBef>
                <a:spcPts val="500"/>
              </a:spcBef>
            </a:pPr>
            <a:r>
              <a:rPr lang="en-US" altLang="en-US" sz="2200" dirty="0">
                <a:solidFill>
                  <a:srgbClr val="0000FF"/>
                </a:solidFill>
              </a:rPr>
              <a:t>when all positions are occupied</a:t>
            </a:r>
          </a:p>
          <a:p>
            <a:pPr marL="1147763" lvl="2" indent="-233363">
              <a:spcBef>
                <a:spcPts val="500"/>
              </a:spcBef>
            </a:pPr>
            <a:r>
              <a:rPr lang="en-US" altLang="en-US" sz="2200" dirty="0">
                <a:solidFill>
                  <a:srgbClr val="0000FF"/>
                </a:solidFill>
              </a:rPr>
              <a:t>when the probe sequence can't reach the unoccupied slots</a:t>
            </a:r>
            <a:endParaRPr lang="en-US" altLang="en-US" dirty="0">
              <a:solidFill>
                <a:srgbClr val="0000FF"/>
              </a:solidFill>
            </a:endParaRPr>
          </a:p>
          <a:p>
            <a:pPr lvl="1">
              <a:spcBef>
                <a:spcPts val="800"/>
              </a:spcBef>
            </a:pPr>
            <a:r>
              <a:rPr lang="en-US" altLang="en-US" dirty="0"/>
              <a:t>double hashing:</a:t>
            </a:r>
          </a:p>
          <a:p>
            <a:pPr marL="1147763" lvl="2" indent="-233363">
              <a:spcBef>
                <a:spcPts val="200"/>
              </a:spcBef>
              <a:buFontTx/>
              <a:buChar char="•"/>
            </a:pPr>
            <a:r>
              <a:rPr lang="en-US" altLang="en-US" sz="2200" dirty="0"/>
              <a:t>if the table size is a prime number: </a:t>
            </a:r>
            <a:r>
              <a:rPr lang="en-US" altLang="en-US" sz="2200" dirty="0">
                <a:solidFill>
                  <a:schemeClr val="tx1"/>
                </a:solidFill>
              </a:rPr>
              <a:t>same as linear</a:t>
            </a:r>
          </a:p>
          <a:p>
            <a:pPr marL="1147763" lvl="2" indent="-233363">
              <a:spcBef>
                <a:spcPts val="200"/>
              </a:spcBef>
              <a:buFontTx/>
              <a:buChar char="•"/>
            </a:pPr>
            <a:r>
              <a:rPr lang="en-US" altLang="en-US" sz="2200" dirty="0"/>
              <a:t>if the table size is not a prime number: </a:t>
            </a:r>
            <a:r>
              <a:rPr lang="en-US" altLang="en-US" sz="2200" dirty="0">
                <a:solidFill>
                  <a:schemeClr val="tx1"/>
                </a:solidFill>
              </a:rPr>
              <a:t>same as quadratic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To avoid overflow (and reduce search times), grow the hash table when the % of occupied positions gets too big.</a:t>
            </a:r>
          </a:p>
        </p:txBody>
      </p:sp>
    </p:spTree>
    <p:extLst>
      <p:ext uri="{BB962C8B-B14F-4D97-AF65-F5344CB8AC3E}">
        <p14:creationId xmlns:p14="http://schemas.microsoft.com/office/powerpoint/2010/main" val="37834531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Dealing with Overflow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/>
              <a:t>Overflow = can't find a position for an item</a:t>
            </a:r>
          </a:p>
          <a:p>
            <a:pPr>
              <a:spcBef>
                <a:spcPts val="2400"/>
              </a:spcBef>
            </a:pPr>
            <a:r>
              <a:rPr lang="en-US" altLang="en-US"/>
              <a:t>When does it occur?</a:t>
            </a:r>
            <a:endParaRPr lang="en-US" altLang="en-US" dirty="0"/>
          </a:p>
          <a:p>
            <a:pPr lvl="1">
              <a:spcBef>
                <a:spcPts val="800"/>
              </a:spcBef>
            </a:pPr>
            <a:r>
              <a:rPr lang="en-US" altLang="en-US" dirty="0"/>
              <a:t>linear probing: </a:t>
            </a:r>
            <a:r>
              <a:rPr lang="en-US" altLang="en-US" dirty="0">
                <a:solidFill>
                  <a:srgbClr val="0000FF"/>
                </a:solidFill>
              </a:rPr>
              <a:t>when all positions are occupied</a:t>
            </a:r>
          </a:p>
          <a:p>
            <a:pPr lvl="1">
              <a:spcBef>
                <a:spcPts val="800"/>
              </a:spcBef>
            </a:pPr>
            <a:r>
              <a:rPr lang="en-US" altLang="en-US" dirty="0"/>
              <a:t>quadratic probing:</a:t>
            </a:r>
          </a:p>
          <a:p>
            <a:pPr marL="1147763" lvl="2" indent="-233363">
              <a:spcBef>
                <a:spcPts val="500"/>
              </a:spcBef>
            </a:pPr>
            <a:r>
              <a:rPr lang="en-US" altLang="en-US" sz="2200" dirty="0">
                <a:solidFill>
                  <a:srgbClr val="0000FF"/>
                </a:solidFill>
              </a:rPr>
              <a:t>when all positions are occupied</a:t>
            </a:r>
          </a:p>
          <a:p>
            <a:pPr marL="1147763" lvl="2" indent="-233363">
              <a:spcBef>
                <a:spcPts val="500"/>
              </a:spcBef>
            </a:pPr>
            <a:r>
              <a:rPr lang="en-US" altLang="en-US" sz="2200" dirty="0">
                <a:solidFill>
                  <a:srgbClr val="0000FF"/>
                </a:solidFill>
              </a:rPr>
              <a:t>when the probe sequence can't reach the unoccupied slots</a:t>
            </a:r>
            <a:endParaRPr lang="en-US" altLang="en-US" dirty="0">
              <a:solidFill>
                <a:srgbClr val="0000FF"/>
              </a:solidFill>
            </a:endParaRPr>
          </a:p>
          <a:p>
            <a:pPr lvl="1">
              <a:spcBef>
                <a:spcPts val="800"/>
              </a:spcBef>
            </a:pPr>
            <a:r>
              <a:rPr lang="en-US" altLang="en-US" dirty="0"/>
              <a:t>double hashing:</a:t>
            </a:r>
          </a:p>
          <a:p>
            <a:pPr marL="1147763" lvl="2" indent="-233363">
              <a:spcBef>
                <a:spcPts val="200"/>
              </a:spcBef>
              <a:buFontTx/>
              <a:buChar char="•"/>
            </a:pPr>
            <a:r>
              <a:rPr lang="en-US" altLang="en-US" sz="2200" dirty="0"/>
              <a:t>if the table size is a prime number: </a:t>
            </a:r>
            <a:r>
              <a:rPr lang="en-US" altLang="en-US" sz="2200" dirty="0">
                <a:solidFill>
                  <a:schemeClr val="tx1"/>
                </a:solidFill>
              </a:rPr>
              <a:t>same as linear</a:t>
            </a:r>
          </a:p>
          <a:p>
            <a:pPr marL="1147763" lvl="2" indent="-233363">
              <a:spcBef>
                <a:spcPts val="200"/>
              </a:spcBef>
              <a:buFontTx/>
              <a:buChar char="•"/>
            </a:pPr>
            <a:r>
              <a:rPr lang="en-US" altLang="en-US" sz="2200" dirty="0"/>
              <a:t>if the table size is not a prime number: </a:t>
            </a:r>
            <a:r>
              <a:rPr lang="en-US" altLang="en-US" sz="2200" dirty="0">
                <a:solidFill>
                  <a:schemeClr val="tx1"/>
                </a:solidFill>
              </a:rPr>
              <a:t>same as quadratic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To avoid overflow (and reduce search times), grow the hash table when the % of occupied positions gets too big.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problem: we need to rehash </a:t>
            </a:r>
            <a:r>
              <a:rPr lang="en-US" altLang="en-US" b="1" dirty="0"/>
              <a:t>all</a:t>
            </a:r>
            <a:r>
              <a:rPr lang="en-US" altLang="en-US" dirty="0"/>
              <a:t> of the existing items. why?</a:t>
            </a:r>
          </a:p>
        </p:txBody>
      </p:sp>
    </p:spTree>
    <p:extLst>
      <p:ext uri="{BB962C8B-B14F-4D97-AF65-F5344CB8AC3E}">
        <p14:creationId xmlns:p14="http://schemas.microsoft.com/office/powerpoint/2010/main" val="31669650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Dealing with Overflow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r>
              <a:rPr lang="en-US" altLang="en-US"/>
              <a:t>Overflow = can't find a position for an item</a:t>
            </a:r>
          </a:p>
          <a:p>
            <a:pPr>
              <a:spcBef>
                <a:spcPts val="2400"/>
              </a:spcBef>
            </a:pPr>
            <a:r>
              <a:rPr lang="en-US" altLang="en-US"/>
              <a:t>When does it occur?</a:t>
            </a:r>
            <a:endParaRPr lang="en-US" altLang="en-US" dirty="0"/>
          </a:p>
          <a:p>
            <a:pPr lvl="1">
              <a:spcBef>
                <a:spcPts val="800"/>
              </a:spcBef>
            </a:pPr>
            <a:r>
              <a:rPr lang="en-US" altLang="en-US" dirty="0"/>
              <a:t>linear probing: </a:t>
            </a:r>
            <a:r>
              <a:rPr lang="en-US" altLang="en-US" dirty="0">
                <a:solidFill>
                  <a:srgbClr val="0000FF"/>
                </a:solidFill>
              </a:rPr>
              <a:t>when all positions are occupied</a:t>
            </a:r>
          </a:p>
          <a:p>
            <a:pPr lvl="1">
              <a:spcBef>
                <a:spcPts val="800"/>
              </a:spcBef>
            </a:pPr>
            <a:r>
              <a:rPr lang="en-US" altLang="en-US" dirty="0"/>
              <a:t>quadratic probing:</a:t>
            </a:r>
          </a:p>
          <a:p>
            <a:pPr marL="1147763" lvl="2" indent="-233363">
              <a:spcBef>
                <a:spcPts val="500"/>
              </a:spcBef>
            </a:pPr>
            <a:r>
              <a:rPr lang="en-US" altLang="en-US" sz="2200" dirty="0">
                <a:solidFill>
                  <a:srgbClr val="0000FF"/>
                </a:solidFill>
              </a:rPr>
              <a:t>when all positions are occupied</a:t>
            </a:r>
          </a:p>
          <a:p>
            <a:pPr marL="1147763" lvl="2" indent="-233363">
              <a:spcBef>
                <a:spcPts val="500"/>
              </a:spcBef>
            </a:pPr>
            <a:r>
              <a:rPr lang="en-US" altLang="en-US" sz="2200" dirty="0">
                <a:solidFill>
                  <a:srgbClr val="0000FF"/>
                </a:solidFill>
              </a:rPr>
              <a:t>when the probe sequence can't reach the unoccupied slots</a:t>
            </a:r>
            <a:endParaRPr lang="en-US" altLang="en-US" dirty="0">
              <a:solidFill>
                <a:srgbClr val="0000FF"/>
              </a:solidFill>
            </a:endParaRPr>
          </a:p>
          <a:p>
            <a:pPr lvl="1">
              <a:spcBef>
                <a:spcPts val="800"/>
              </a:spcBef>
            </a:pPr>
            <a:r>
              <a:rPr lang="en-US" altLang="en-US" dirty="0"/>
              <a:t>double hashing:</a:t>
            </a:r>
          </a:p>
          <a:p>
            <a:pPr marL="1147763" lvl="2" indent="-233363">
              <a:spcBef>
                <a:spcPts val="200"/>
              </a:spcBef>
              <a:buFontTx/>
              <a:buChar char="•"/>
            </a:pPr>
            <a:r>
              <a:rPr lang="en-US" altLang="en-US" sz="2200" dirty="0"/>
              <a:t>if the table size is a prime number: </a:t>
            </a:r>
            <a:r>
              <a:rPr lang="en-US" altLang="en-US" sz="2200" dirty="0">
                <a:solidFill>
                  <a:schemeClr val="tx1"/>
                </a:solidFill>
              </a:rPr>
              <a:t>same as linear</a:t>
            </a:r>
          </a:p>
          <a:p>
            <a:pPr marL="1147763" lvl="2" indent="-233363">
              <a:spcBef>
                <a:spcPts val="200"/>
              </a:spcBef>
              <a:buFontTx/>
              <a:buChar char="•"/>
            </a:pPr>
            <a:r>
              <a:rPr lang="en-US" altLang="en-US" sz="2200" dirty="0"/>
              <a:t>if the table size is not a prime number: </a:t>
            </a:r>
            <a:r>
              <a:rPr lang="en-US" altLang="en-US" sz="2200" dirty="0">
                <a:solidFill>
                  <a:schemeClr val="tx1"/>
                </a:solidFill>
              </a:rPr>
              <a:t>same as quadratic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To avoid overflow (and reduce search times), grow the hash table when the % of occupied positions gets too big.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problem: we need to rehash </a:t>
            </a:r>
            <a:r>
              <a:rPr lang="en-US" altLang="en-US" b="1" dirty="0"/>
              <a:t>all</a:t>
            </a:r>
            <a:r>
              <a:rPr lang="en-US" altLang="en-US" dirty="0"/>
              <a:t> of the existing items. why?</a:t>
            </a:r>
            <a:br>
              <a:rPr lang="en-US" altLang="en-US" dirty="0"/>
            </a:br>
            <a:r>
              <a:rPr lang="en-US" altLang="en-US" dirty="0">
                <a:solidFill>
                  <a:srgbClr val="0000FF"/>
                </a:solidFill>
              </a:rPr>
              <a:t>items may end up in different positions in the larger table</a:t>
            </a:r>
          </a:p>
        </p:txBody>
      </p:sp>
    </p:spTree>
    <p:extLst>
      <p:ext uri="{BB962C8B-B14F-4D97-AF65-F5344CB8AC3E}">
        <p14:creationId xmlns:p14="http://schemas.microsoft.com/office/powerpoint/2010/main" val="29580052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Implementing the Hash Function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9007475" cy="5614988"/>
          </a:xfrm>
        </p:spPr>
        <p:txBody>
          <a:bodyPr/>
          <a:lstStyle/>
          <a:p>
            <a:pPr marL="288925" indent="-288925"/>
            <a:r>
              <a:rPr lang="en-US" altLang="en-US" dirty="0"/>
              <a:t>Characteristics of a good hash function:</a:t>
            </a:r>
          </a:p>
          <a:p>
            <a:pPr marL="746125" lvl="1" indent="-230188">
              <a:spcBef>
                <a:spcPts val="200"/>
              </a:spcBef>
              <a:buFontTx/>
              <a:buNone/>
            </a:pPr>
            <a:r>
              <a:rPr lang="en-US" altLang="en-US" dirty="0"/>
              <a:t>1) 	efficient to compute</a:t>
            </a:r>
          </a:p>
        </p:txBody>
      </p:sp>
    </p:spTree>
    <p:extLst>
      <p:ext uri="{BB962C8B-B14F-4D97-AF65-F5344CB8AC3E}">
        <p14:creationId xmlns:p14="http://schemas.microsoft.com/office/powerpoint/2010/main" val="10243589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Implementing the Hash Function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9007475" cy="5614988"/>
          </a:xfrm>
        </p:spPr>
        <p:txBody>
          <a:bodyPr/>
          <a:lstStyle/>
          <a:p>
            <a:pPr marL="288925" indent="-288925"/>
            <a:r>
              <a:rPr lang="en-US" altLang="en-US" dirty="0"/>
              <a:t>Characteristics of a good hash function:</a:t>
            </a:r>
          </a:p>
          <a:p>
            <a:pPr marL="746125" lvl="1" indent="-230188">
              <a:spcBef>
                <a:spcPts val="200"/>
              </a:spcBef>
              <a:buFontTx/>
              <a:buNone/>
            </a:pPr>
            <a:r>
              <a:rPr lang="en-US" altLang="en-US" dirty="0"/>
              <a:t>1) 	efficient to compute</a:t>
            </a:r>
          </a:p>
          <a:p>
            <a:pPr marL="746125" lvl="1" indent="-230188">
              <a:spcBef>
                <a:spcPts val="500"/>
              </a:spcBef>
              <a:buFontTx/>
              <a:buNone/>
            </a:pPr>
            <a:r>
              <a:rPr lang="en-US" altLang="en-US" dirty="0"/>
              <a:t>2) 	uses the entire key</a:t>
            </a:r>
          </a:p>
          <a:p>
            <a:pPr marL="1203325" lvl="2" indent="-233363">
              <a:spcBef>
                <a:spcPts val="500"/>
              </a:spcBef>
            </a:pPr>
            <a:r>
              <a:rPr lang="en-US" altLang="en-US" sz="2200" dirty="0"/>
              <a:t>changing any char/digit/etc. should change the hash code</a:t>
            </a:r>
          </a:p>
        </p:txBody>
      </p:sp>
    </p:spTree>
    <p:extLst>
      <p:ext uri="{BB962C8B-B14F-4D97-AF65-F5344CB8AC3E}">
        <p14:creationId xmlns:p14="http://schemas.microsoft.com/office/powerpoint/2010/main" val="20149937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Implementing the Hash Function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9007475" cy="5614988"/>
          </a:xfrm>
        </p:spPr>
        <p:txBody>
          <a:bodyPr/>
          <a:lstStyle/>
          <a:p>
            <a:pPr marL="288925" indent="-288925"/>
            <a:r>
              <a:rPr lang="en-US" altLang="en-US" dirty="0"/>
              <a:t>Characteristics of a good hash function:</a:t>
            </a:r>
          </a:p>
          <a:p>
            <a:pPr marL="746125" lvl="1" indent="-230188">
              <a:spcBef>
                <a:spcPts val="200"/>
              </a:spcBef>
              <a:buFontTx/>
              <a:buNone/>
            </a:pPr>
            <a:r>
              <a:rPr lang="en-US" altLang="en-US" dirty="0"/>
              <a:t>1) 	efficient to compute</a:t>
            </a:r>
          </a:p>
          <a:p>
            <a:pPr marL="746125" lvl="1" indent="-230188">
              <a:spcBef>
                <a:spcPts val="500"/>
              </a:spcBef>
              <a:buFontTx/>
              <a:buNone/>
            </a:pPr>
            <a:r>
              <a:rPr lang="en-US" altLang="en-US" dirty="0"/>
              <a:t>2) 	uses the entire key</a:t>
            </a:r>
          </a:p>
          <a:p>
            <a:pPr marL="1203325" lvl="2" indent="-233363">
              <a:spcBef>
                <a:spcPts val="500"/>
              </a:spcBef>
            </a:pPr>
            <a:r>
              <a:rPr lang="en-US" altLang="en-US" sz="2200" dirty="0"/>
              <a:t>changing any char/digit/etc. should change the hash code</a:t>
            </a:r>
          </a:p>
          <a:p>
            <a:pPr marL="746125" lvl="1" indent="-230188">
              <a:spcBef>
                <a:spcPts val="500"/>
              </a:spcBef>
              <a:buFontTx/>
              <a:buNone/>
            </a:pPr>
            <a:r>
              <a:rPr lang="en-US" altLang="en-US" dirty="0"/>
              <a:t>3)	distributes the keys more or less uniformly across the table</a:t>
            </a:r>
          </a:p>
        </p:txBody>
      </p:sp>
    </p:spTree>
    <p:extLst>
      <p:ext uri="{BB962C8B-B14F-4D97-AF65-F5344CB8AC3E}">
        <p14:creationId xmlns:p14="http://schemas.microsoft.com/office/powerpoint/2010/main" val="2974914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 dirty="0"/>
              <a:t>Recall: Open Addressing with Double Hashing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Use two hash functions: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h1 computes the hash code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h2 computes the increment for probing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probe sequence:  h1, h1 + h2, h1 + 2*h2, …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h1 = our previous h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h2 = number of characters in the string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(h1 = 0, h2 = 3): </a:t>
            </a:r>
            <a:r>
              <a:rPr lang="en-US" altLang="en-US" sz="2000" b="1" dirty="0">
                <a:solidFill>
                  <a:srgbClr val="0000FF"/>
                </a:solidFill>
              </a:rPr>
              <a:t>try 0</a:t>
            </a:r>
            <a:r>
              <a:rPr lang="en-US" altLang="en-US" sz="2000" dirty="0"/>
              <a:t>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569913" algn="l"/>
                <a:tab pos="793750" algn="l"/>
              </a:tabLst>
            </a:pPr>
            <a:endParaRPr lang="en-US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6" name="Rectangle 54"/>
          <p:cNvSpPr>
            <a:spLocks noChangeArrowheads="1"/>
          </p:cNvSpPr>
          <p:nvPr/>
        </p:nvSpPr>
        <p:spPr bwMode="auto">
          <a:xfrm>
            <a:off x="7505700" y="1195635"/>
            <a:ext cx="995363" cy="280988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598004"/>
              </p:ext>
            </p:extLst>
          </p:nvPr>
        </p:nvGraphicFramePr>
        <p:xfrm>
          <a:off x="6427788" y="1168479"/>
          <a:ext cx="2097087" cy="536470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11927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710012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131600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8978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Implementing the Hash Function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9007475" cy="5614988"/>
          </a:xfrm>
        </p:spPr>
        <p:txBody>
          <a:bodyPr/>
          <a:lstStyle/>
          <a:p>
            <a:pPr marL="288925" indent="-288925"/>
            <a:r>
              <a:rPr lang="en-US" altLang="en-US"/>
              <a:t>Characteristics of a good hash function:</a:t>
            </a:r>
          </a:p>
          <a:p>
            <a:pPr marL="746125" lvl="1" indent="-230188">
              <a:spcBef>
                <a:spcPts val="200"/>
              </a:spcBef>
              <a:buFontTx/>
              <a:buNone/>
            </a:pPr>
            <a:r>
              <a:rPr lang="en-US" altLang="en-US"/>
              <a:t>1) 	efficient to compute</a:t>
            </a:r>
          </a:p>
          <a:p>
            <a:pPr marL="746125" lvl="1" indent="-230188">
              <a:spcBef>
                <a:spcPts val="500"/>
              </a:spcBef>
              <a:buFontTx/>
              <a:buNone/>
            </a:pPr>
            <a:r>
              <a:rPr lang="en-US" altLang="en-US"/>
              <a:t>2) 	uses the entire key</a:t>
            </a:r>
          </a:p>
          <a:p>
            <a:pPr marL="1203325" lvl="2" indent="-233363">
              <a:spcBef>
                <a:spcPts val="500"/>
              </a:spcBef>
            </a:pPr>
            <a:r>
              <a:rPr lang="en-US" altLang="en-US" sz="2200"/>
              <a:t>changing any char/digit/etc. should change the hash code</a:t>
            </a:r>
          </a:p>
          <a:p>
            <a:pPr marL="746125" lvl="1" indent="-230188">
              <a:spcBef>
                <a:spcPts val="500"/>
              </a:spcBef>
              <a:buFontTx/>
              <a:buNone/>
            </a:pPr>
            <a:r>
              <a:rPr lang="en-US" altLang="en-US"/>
              <a:t>3)	distributes the keys more or less uniformly across the table</a:t>
            </a:r>
          </a:p>
          <a:p>
            <a:pPr marL="746125" lvl="1" indent="-230188">
              <a:spcBef>
                <a:spcPts val="500"/>
              </a:spcBef>
              <a:buFontTx/>
              <a:buNone/>
            </a:pPr>
            <a:r>
              <a:rPr lang="en-US" altLang="en-US"/>
              <a:t>4)	must be a function!  </a:t>
            </a:r>
          </a:p>
          <a:p>
            <a:pPr marL="1203325" lvl="2" indent="-233363">
              <a:spcBef>
                <a:spcPts val="500"/>
              </a:spcBef>
            </a:pPr>
            <a:r>
              <a:rPr lang="en-US" altLang="en-US" sz="2200"/>
              <a:t>a key must always get the same hash code</a:t>
            </a:r>
          </a:p>
        </p:txBody>
      </p:sp>
    </p:spTree>
    <p:extLst>
      <p:ext uri="{BB962C8B-B14F-4D97-AF65-F5344CB8AC3E}">
        <p14:creationId xmlns:p14="http://schemas.microsoft.com/office/powerpoint/2010/main" val="8584226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Implementing the Hash Function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9007475" cy="5614988"/>
          </a:xfrm>
        </p:spPr>
        <p:txBody>
          <a:bodyPr/>
          <a:lstStyle/>
          <a:p>
            <a:pPr marL="288925" indent="-288925"/>
            <a:r>
              <a:rPr lang="en-US" altLang="en-US" dirty="0"/>
              <a:t>Characteristics of a good hash function:</a:t>
            </a:r>
          </a:p>
          <a:p>
            <a:pPr marL="746125" lvl="1" indent="-230188">
              <a:spcBef>
                <a:spcPts val="200"/>
              </a:spcBef>
              <a:buFontTx/>
              <a:buNone/>
            </a:pPr>
            <a:r>
              <a:rPr lang="en-US" altLang="en-US" dirty="0"/>
              <a:t>1) 	efficient to compute</a:t>
            </a:r>
          </a:p>
          <a:p>
            <a:pPr marL="746125" lvl="1" indent="-230188">
              <a:spcBef>
                <a:spcPts val="500"/>
              </a:spcBef>
              <a:buFontTx/>
              <a:buNone/>
            </a:pPr>
            <a:r>
              <a:rPr lang="en-US" altLang="en-US" dirty="0"/>
              <a:t>2) 	uses the entire key</a:t>
            </a:r>
          </a:p>
          <a:p>
            <a:pPr marL="1203325" lvl="2" indent="-233363">
              <a:spcBef>
                <a:spcPts val="500"/>
              </a:spcBef>
            </a:pPr>
            <a:r>
              <a:rPr lang="en-US" altLang="en-US" sz="2200" dirty="0"/>
              <a:t>changing any char/digit/etc. should change the hash code</a:t>
            </a:r>
          </a:p>
          <a:p>
            <a:pPr marL="746125" lvl="1" indent="-230188">
              <a:spcBef>
                <a:spcPts val="500"/>
              </a:spcBef>
              <a:buFontTx/>
              <a:buNone/>
            </a:pPr>
            <a:r>
              <a:rPr lang="en-US" altLang="en-US" dirty="0"/>
              <a:t>3)	distributes the keys more or less uniformly across the table</a:t>
            </a:r>
          </a:p>
          <a:p>
            <a:pPr marL="746125" lvl="1" indent="-230188">
              <a:spcBef>
                <a:spcPts val="500"/>
              </a:spcBef>
              <a:buFontTx/>
              <a:buNone/>
            </a:pPr>
            <a:r>
              <a:rPr lang="en-US" altLang="en-US" dirty="0"/>
              <a:t>4)	must be a function!  </a:t>
            </a:r>
          </a:p>
          <a:p>
            <a:pPr marL="1203325" lvl="2" indent="-233363">
              <a:spcBef>
                <a:spcPts val="500"/>
              </a:spcBef>
            </a:pPr>
            <a:r>
              <a:rPr lang="en-US" altLang="en-US" sz="2200" dirty="0"/>
              <a:t>a key must always get the same hash code</a:t>
            </a:r>
          </a:p>
          <a:p>
            <a:pPr marL="288925" indent="-288925">
              <a:spcBef>
                <a:spcPts val="2400"/>
              </a:spcBef>
              <a:buFontTx/>
              <a:buChar char="•"/>
            </a:pPr>
            <a:r>
              <a:rPr lang="en-US" altLang="en-US" dirty="0"/>
              <a:t>In Java, every object has a </a:t>
            </a:r>
            <a:r>
              <a:rPr lang="en-US" altLang="en-US" sz="2000" dirty="0" err="1">
                <a:latin typeface="Lucida Console" panose="020B0609040504020204" pitchFamily="49" charset="0"/>
              </a:rPr>
              <a:t>hashCode</a:t>
            </a:r>
            <a:r>
              <a:rPr lang="en-US" altLang="en-US" sz="2000" dirty="0">
                <a:latin typeface="Lucida Console" panose="020B0609040504020204" pitchFamily="49" charset="0"/>
              </a:rPr>
              <a:t>()</a:t>
            </a:r>
            <a:r>
              <a:rPr lang="en-US" altLang="en-US" dirty="0"/>
              <a:t> method.</a:t>
            </a:r>
          </a:p>
          <a:p>
            <a:pPr marL="746125" lvl="1" indent="-230188">
              <a:spcBef>
                <a:spcPts val="500"/>
              </a:spcBef>
            </a:pPr>
            <a:r>
              <a:rPr lang="en-US" altLang="en-US" dirty="0"/>
              <a:t>the version inherited from </a:t>
            </a:r>
            <a:r>
              <a:rPr lang="en-US" altLang="en-US" sz="2000" dirty="0">
                <a:latin typeface="Lucida Console" panose="020B0609040504020204" pitchFamily="49" charset="0"/>
              </a:rPr>
              <a:t>Object</a:t>
            </a:r>
            <a:r>
              <a:rPr lang="en-US" altLang="en-US" dirty="0"/>
              <a:t> returns a value </a:t>
            </a:r>
            <a:br>
              <a:rPr lang="en-US" altLang="en-US" dirty="0"/>
            </a:br>
            <a:r>
              <a:rPr lang="en-US" altLang="en-US" dirty="0"/>
              <a:t>based on an object's memory </a:t>
            </a:r>
            <a:r>
              <a:rPr lang="en-US" altLang="en-US"/>
              <a:t>location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62328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Implementing the Hash Function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9007475" cy="5614988"/>
          </a:xfrm>
        </p:spPr>
        <p:txBody>
          <a:bodyPr/>
          <a:lstStyle/>
          <a:p>
            <a:pPr marL="288925" indent="-288925"/>
            <a:r>
              <a:rPr lang="en-US" altLang="en-US" dirty="0"/>
              <a:t>Characteristics of a good hash function:</a:t>
            </a:r>
          </a:p>
          <a:p>
            <a:pPr marL="746125" lvl="1" indent="-230188">
              <a:spcBef>
                <a:spcPts val="200"/>
              </a:spcBef>
              <a:buFontTx/>
              <a:buNone/>
            </a:pPr>
            <a:r>
              <a:rPr lang="en-US" altLang="en-US" dirty="0"/>
              <a:t>1) 	efficient to compute</a:t>
            </a:r>
          </a:p>
          <a:p>
            <a:pPr marL="746125" lvl="1" indent="-230188">
              <a:spcBef>
                <a:spcPts val="500"/>
              </a:spcBef>
              <a:buFontTx/>
              <a:buNone/>
            </a:pPr>
            <a:r>
              <a:rPr lang="en-US" altLang="en-US" dirty="0"/>
              <a:t>2) 	uses the entire key</a:t>
            </a:r>
          </a:p>
          <a:p>
            <a:pPr marL="1203325" lvl="2" indent="-233363">
              <a:spcBef>
                <a:spcPts val="500"/>
              </a:spcBef>
            </a:pPr>
            <a:r>
              <a:rPr lang="en-US" altLang="en-US" sz="2200" dirty="0"/>
              <a:t>changing any char/digit/etc. should change the hash code</a:t>
            </a:r>
          </a:p>
          <a:p>
            <a:pPr marL="746125" lvl="1" indent="-230188">
              <a:spcBef>
                <a:spcPts val="500"/>
              </a:spcBef>
              <a:buFontTx/>
              <a:buNone/>
            </a:pPr>
            <a:r>
              <a:rPr lang="en-US" altLang="en-US" dirty="0"/>
              <a:t>3)	distributes the keys more or less uniformly across the table</a:t>
            </a:r>
          </a:p>
          <a:p>
            <a:pPr marL="746125" lvl="1" indent="-230188">
              <a:spcBef>
                <a:spcPts val="500"/>
              </a:spcBef>
              <a:buFontTx/>
              <a:buNone/>
            </a:pPr>
            <a:r>
              <a:rPr lang="en-US" altLang="en-US" dirty="0"/>
              <a:t>4)	must be a function!  </a:t>
            </a:r>
          </a:p>
          <a:p>
            <a:pPr marL="1203325" lvl="2" indent="-233363">
              <a:spcBef>
                <a:spcPts val="500"/>
              </a:spcBef>
            </a:pPr>
            <a:r>
              <a:rPr lang="en-US" altLang="en-US" sz="2200" dirty="0"/>
              <a:t>a key must always get the same hash code</a:t>
            </a:r>
          </a:p>
          <a:p>
            <a:pPr marL="288925" indent="-288925">
              <a:spcBef>
                <a:spcPts val="2400"/>
              </a:spcBef>
              <a:buFontTx/>
              <a:buChar char="•"/>
            </a:pPr>
            <a:r>
              <a:rPr lang="en-US" altLang="en-US" dirty="0"/>
              <a:t>In Java, every object has a </a:t>
            </a:r>
            <a:r>
              <a:rPr lang="en-US" altLang="en-US" sz="2000" dirty="0" err="1">
                <a:latin typeface="Lucida Console" panose="020B0609040504020204" pitchFamily="49" charset="0"/>
              </a:rPr>
              <a:t>hashCode</a:t>
            </a:r>
            <a:r>
              <a:rPr lang="en-US" altLang="en-US" sz="2000" dirty="0">
                <a:latin typeface="Lucida Console" panose="020B0609040504020204" pitchFamily="49" charset="0"/>
              </a:rPr>
              <a:t>()</a:t>
            </a:r>
            <a:r>
              <a:rPr lang="en-US" altLang="en-US" dirty="0"/>
              <a:t> method.</a:t>
            </a:r>
          </a:p>
          <a:p>
            <a:pPr marL="746125" lvl="1" indent="-230188">
              <a:spcBef>
                <a:spcPts val="500"/>
              </a:spcBef>
            </a:pPr>
            <a:r>
              <a:rPr lang="en-US" altLang="en-US" dirty="0"/>
              <a:t>the version inherited from </a:t>
            </a:r>
            <a:r>
              <a:rPr lang="en-US" altLang="en-US" sz="2000" dirty="0">
                <a:latin typeface="Lucida Console" panose="020B0609040504020204" pitchFamily="49" charset="0"/>
              </a:rPr>
              <a:t>Object</a:t>
            </a:r>
            <a:r>
              <a:rPr lang="en-US" altLang="en-US" dirty="0"/>
              <a:t> returns a value </a:t>
            </a:r>
            <a:br>
              <a:rPr lang="en-US" altLang="en-US" dirty="0"/>
            </a:br>
            <a:r>
              <a:rPr lang="en-US" altLang="en-US" dirty="0"/>
              <a:t>based on an object's memory location </a:t>
            </a:r>
          </a:p>
          <a:p>
            <a:pPr marL="746125" lvl="1" indent="-230188">
              <a:spcBef>
                <a:spcPts val="500"/>
              </a:spcBef>
            </a:pPr>
            <a:r>
              <a:rPr lang="en-US" altLang="en-US" dirty="0"/>
              <a:t>classes can override this version with their own</a:t>
            </a:r>
          </a:p>
        </p:txBody>
      </p:sp>
    </p:spTree>
    <p:extLst>
      <p:ext uri="{BB962C8B-B14F-4D97-AF65-F5344CB8AC3E}">
        <p14:creationId xmlns:p14="http://schemas.microsoft.com/office/powerpoint/2010/main" val="192226697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 dirty="0"/>
              <a:t>Hash Functions in </a:t>
            </a:r>
            <a:r>
              <a:rPr lang="en-US" altLang="en-US" dirty="0" err="1">
                <a:latin typeface="Lucida Console" panose="020B0609040504020204" pitchFamily="49" charset="0"/>
              </a:rPr>
              <a:t>OpenHashTable</a:t>
            </a:r>
            <a:endParaRPr lang="en-US" altLang="en-US" dirty="0">
              <a:latin typeface="Lucida Console" panose="020B0609040504020204" pitchFamily="49" charset="0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9007475" cy="5614988"/>
          </a:xfrm>
        </p:spPr>
        <p:txBody>
          <a:bodyPr/>
          <a:lstStyle/>
          <a:p>
            <a:pPr marL="288925" indent="-288925"/>
            <a:r>
              <a:rPr lang="en-US" altLang="en-US" dirty="0"/>
              <a:t>Initial hash function: returns a value in </a:t>
            </a:r>
            <a:r>
              <a:rPr lang="en-US" altLang="en-US" sz="2000" dirty="0">
                <a:latin typeface="Lucida Console" panose="020B0609040504020204" pitchFamily="49" charset="0"/>
              </a:rPr>
              <a:t>[0, </a:t>
            </a:r>
            <a:r>
              <a:rPr lang="en-US" altLang="en-US" sz="2000" dirty="0" err="1">
                <a:latin typeface="Lucida Console" panose="020B0609040504020204" pitchFamily="49" charset="0"/>
              </a:rPr>
              <a:t>table.length</a:t>
            </a:r>
            <a:r>
              <a:rPr lang="en-US" altLang="en-US" sz="2000" dirty="0">
                <a:latin typeface="Lucida Console" panose="020B0609040504020204" pitchFamily="49" charset="0"/>
              </a:rPr>
              <a:t> - 1]</a:t>
            </a:r>
            <a:endParaRPr lang="en-US" altLang="en-US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	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public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h1(Object key)</a:t>
            </a:r>
            <a:r>
              <a:rPr lang="en-US" altLang="en-US" sz="1800" dirty="0">
                <a:latin typeface="Lucida Console" panose="020B060904050402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	  	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latin typeface="Lucida Console" panose="020B0609040504020204" pitchFamily="49" charset="0"/>
              </a:rPr>
              <a:t> h1 = </a:t>
            </a:r>
            <a:r>
              <a:rPr lang="en-US" altLang="en-US" sz="1800" dirty="0" err="1">
                <a:latin typeface="Lucida Console" panose="020B0609040504020204" pitchFamily="49" charset="0"/>
              </a:rPr>
              <a:t>key.hashCode</a:t>
            </a:r>
            <a:r>
              <a:rPr lang="en-US" altLang="en-US" sz="1800" dirty="0">
                <a:latin typeface="Lucida Console" panose="020B0609040504020204" pitchFamily="49" charset="0"/>
              </a:rPr>
              <a:t>() % </a:t>
            </a:r>
            <a:r>
              <a:rPr lang="en-US" altLang="en-US" sz="1800" dirty="0" err="1">
                <a:latin typeface="Lucida Console" panose="020B0609040504020204" pitchFamily="49" charset="0"/>
              </a:rPr>
              <a:t>table.length</a:t>
            </a:r>
            <a:r>
              <a:rPr lang="en-US" altLang="en-US" sz="1800" dirty="0">
                <a:latin typeface="Lucida Console" panose="020B060904050402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	    if (h1 &lt;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	        h1 += </a:t>
            </a:r>
            <a:r>
              <a:rPr lang="en-US" altLang="en-US" sz="1800" dirty="0" err="1">
                <a:latin typeface="Lucida Console" panose="020B0609040504020204" pitchFamily="49" charset="0"/>
              </a:rPr>
              <a:t>table.length</a:t>
            </a:r>
            <a:r>
              <a:rPr lang="en-US" altLang="en-US" sz="18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	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	    return h1;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		}</a:t>
            </a:r>
          </a:p>
        </p:txBody>
      </p:sp>
    </p:spTree>
    <p:extLst>
      <p:ext uri="{BB962C8B-B14F-4D97-AF65-F5344CB8AC3E}">
        <p14:creationId xmlns:p14="http://schemas.microsoft.com/office/powerpoint/2010/main" val="35614888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 dirty="0"/>
              <a:t>Hash Functions in </a:t>
            </a:r>
            <a:r>
              <a:rPr lang="en-US" altLang="en-US" dirty="0" err="1">
                <a:latin typeface="Lucida Console" panose="020B0609040504020204" pitchFamily="49" charset="0"/>
              </a:rPr>
              <a:t>OpenHashTable</a:t>
            </a:r>
            <a:endParaRPr lang="en-US" altLang="en-US" dirty="0">
              <a:latin typeface="Lucida Console" panose="020B0609040504020204" pitchFamily="49" charset="0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9007475" cy="5614988"/>
          </a:xfrm>
        </p:spPr>
        <p:txBody>
          <a:bodyPr/>
          <a:lstStyle/>
          <a:p>
            <a:pPr marL="288925" indent="-288925"/>
            <a:r>
              <a:rPr lang="en-US" altLang="en-US" dirty="0"/>
              <a:t>Initial hash function: returns a value in </a:t>
            </a:r>
            <a:r>
              <a:rPr lang="en-US" altLang="en-US" sz="2000" dirty="0">
                <a:latin typeface="Lucida Console" panose="020B0609040504020204" pitchFamily="49" charset="0"/>
              </a:rPr>
              <a:t>[0, </a:t>
            </a:r>
            <a:r>
              <a:rPr lang="en-US" altLang="en-US" sz="2000" dirty="0" err="1">
                <a:latin typeface="Lucida Console" panose="020B0609040504020204" pitchFamily="49" charset="0"/>
              </a:rPr>
              <a:t>table.length</a:t>
            </a:r>
            <a:r>
              <a:rPr lang="en-US" altLang="en-US" sz="2000" dirty="0">
                <a:latin typeface="Lucida Console" panose="020B0609040504020204" pitchFamily="49" charset="0"/>
              </a:rPr>
              <a:t> - 1]</a:t>
            </a:r>
            <a:endParaRPr lang="en-US" altLang="en-US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	public </a:t>
            </a:r>
            <a:r>
              <a:rPr lang="en-US" altLang="en-US" sz="1800" dirty="0" err="1"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latin typeface="Lucida Console" panose="020B0609040504020204" pitchFamily="49" charset="0"/>
              </a:rPr>
              <a:t> h1(Object key)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	  	   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h1 =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key.hashCode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() %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table.length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	    if (h1 &lt;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	        h1 += </a:t>
            </a:r>
            <a:r>
              <a:rPr lang="en-US" altLang="en-US" sz="1800" dirty="0" err="1">
                <a:latin typeface="Lucida Console" panose="020B0609040504020204" pitchFamily="49" charset="0"/>
              </a:rPr>
              <a:t>table.length</a:t>
            </a:r>
            <a:r>
              <a:rPr lang="en-US" altLang="en-US" sz="18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	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	    return h1;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		}</a:t>
            </a:r>
          </a:p>
        </p:txBody>
      </p:sp>
    </p:spTree>
    <p:extLst>
      <p:ext uri="{BB962C8B-B14F-4D97-AF65-F5344CB8AC3E}">
        <p14:creationId xmlns:p14="http://schemas.microsoft.com/office/powerpoint/2010/main" val="29714671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 dirty="0"/>
              <a:t>Hash Functions in </a:t>
            </a:r>
            <a:r>
              <a:rPr lang="en-US" altLang="en-US" dirty="0" err="1">
                <a:latin typeface="Lucida Console" panose="020B0609040504020204" pitchFamily="49" charset="0"/>
              </a:rPr>
              <a:t>OpenHashTable</a:t>
            </a:r>
            <a:endParaRPr lang="en-US" altLang="en-US" dirty="0">
              <a:latin typeface="Lucida Console" panose="020B0609040504020204" pitchFamily="49" charset="0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9007475" cy="5614988"/>
          </a:xfrm>
        </p:spPr>
        <p:txBody>
          <a:bodyPr/>
          <a:lstStyle/>
          <a:p>
            <a:pPr marL="288925" indent="-288925"/>
            <a:r>
              <a:rPr lang="en-US" altLang="en-US" dirty="0"/>
              <a:t>Initial hash function: returns a value in </a:t>
            </a:r>
            <a:r>
              <a:rPr lang="en-US" altLang="en-US" sz="2000" dirty="0">
                <a:latin typeface="Lucida Console" panose="020B0609040504020204" pitchFamily="49" charset="0"/>
              </a:rPr>
              <a:t>[0, </a:t>
            </a:r>
            <a:r>
              <a:rPr lang="en-US" altLang="en-US" sz="2000" dirty="0" err="1">
                <a:latin typeface="Lucida Console" panose="020B0609040504020204" pitchFamily="49" charset="0"/>
              </a:rPr>
              <a:t>table.length</a:t>
            </a:r>
            <a:r>
              <a:rPr lang="en-US" altLang="en-US" sz="2000" dirty="0">
                <a:latin typeface="Lucida Console" panose="020B0609040504020204" pitchFamily="49" charset="0"/>
              </a:rPr>
              <a:t> - 1]</a:t>
            </a:r>
            <a:endParaRPr lang="en-US" altLang="en-US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	public </a:t>
            </a:r>
            <a:r>
              <a:rPr lang="en-US" altLang="en-US" sz="1800" dirty="0" err="1"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latin typeface="Lucida Console" panose="020B0609040504020204" pitchFamily="49" charset="0"/>
              </a:rPr>
              <a:t> h1(Object key)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	  	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latin typeface="Lucida Console" panose="020B0609040504020204" pitchFamily="49" charset="0"/>
              </a:rPr>
              <a:t> h1 = </a:t>
            </a:r>
            <a:r>
              <a:rPr lang="en-US" altLang="en-US" sz="1800" dirty="0" err="1">
                <a:latin typeface="Lucida Console" panose="020B0609040504020204" pitchFamily="49" charset="0"/>
              </a:rPr>
              <a:t>key.hashCode</a:t>
            </a:r>
            <a:r>
              <a:rPr lang="en-US" altLang="en-US" sz="1800" dirty="0">
                <a:latin typeface="Lucida Console" panose="020B0609040504020204" pitchFamily="49" charset="0"/>
              </a:rPr>
              <a:t>() % </a:t>
            </a:r>
            <a:r>
              <a:rPr lang="en-US" altLang="en-US" sz="1800" dirty="0" err="1">
                <a:latin typeface="Lucida Console" panose="020B0609040504020204" pitchFamily="49" charset="0"/>
              </a:rPr>
              <a:t>table.length</a:t>
            </a:r>
            <a:r>
              <a:rPr lang="en-US" altLang="en-US" sz="1800" dirty="0">
                <a:latin typeface="Lucida Console" panose="020B060904050402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	    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if (h1 &lt;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	        h1 += </a:t>
            </a:r>
            <a:r>
              <a:rPr lang="en-US" altLang="en-US" sz="1800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table.length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     	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	    return h1;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		}</a:t>
            </a:r>
          </a:p>
        </p:txBody>
      </p:sp>
    </p:spTree>
    <p:extLst>
      <p:ext uri="{BB962C8B-B14F-4D97-AF65-F5344CB8AC3E}">
        <p14:creationId xmlns:p14="http://schemas.microsoft.com/office/powerpoint/2010/main" val="403923759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 dirty="0"/>
              <a:t>Hash Functions in </a:t>
            </a:r>
            <a:r>
              <a:rPr lang="en-US" altLang="en-US" dirty="0" err="1">
                <a:latin typeface="Lucida Console" panose="020B0609040504020204" pitchFamily="49" charset="0"/>
              </a:rPr>
              <a:t>OpenHashTable</a:t>
            </a:r>
            <a:endParaRPr lang="en-US" altLang="en-US" dirty="0">
              <a:latin typeface="Lucida Console" panose="020B0609040504020204" pitchFamily="49" charset="0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9007475" cy="5614988"/>
          </a:xfrm>
        </p:spPr>
        <p:txBody>
          <a:bodyPr/>
          <a:lstStyle/>
          <a:p>
            <a:pPr marL="288925" indent="-288925"/>
            <a:r>
              <a:rPr lang="en-US" altLang="en-US" dirty="0"/>
              <a:t>Initial hash function: returns a value in </a:t>
            </a:r>
            <a:r>
              <a:rPr lang="en-US" altLang="en-US" sz="2000" dirty="0">
                <a:latin typeface="Lucida Console" panose="020B0609040504020204" pitchFamily="49" charset="0"/>
              </a:rPr>
              <a:t>[0, </a:t>
            </a:r>
            <a:r>
              <a:rPr lang="en-US" altLang="en-US" sz="2000" dirty="0" err="1">
                <a:latin typeface="Lucida Console" panose="020B0609040504020204" pitchFamily="49" charset="0"/>
              </a:rPr>
              <a:t>table.length</a:t>
            </a:r>
            <a:r>
              <a:rPr lang="en-US" altLang="en-US" sz="2000" dirty="0">
                <a:latin typeface="Lucida Console" panose="020B0609040504020204" pitchFamily="49" charset="0"/>
              </a:rPr>
              <a:t> - 1]</a:t>
            </a:r>
            <a:endParaRPr lang="en-US" altLang="en-US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	public </a:t>
            </a:r>
            <a:r>
              <a:rPr lang="en-US" altLang="en-US" sz="1800" dirty="0" err="1"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latin typeface="Lucida Console" panose="020B0609040504020204" pitchFamily="49" charset="0"/>
              </a:rPr>
              <a:t> h1(Object key)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	  	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latin typeface="Lucida Console" panose="020B0609040504020204" pitchFamily="49" charset="0"/>
              </a:rPr>
              <a:t> h1 = </a:t>
            </a:r>
            <a:r>
              <a:rPr lang="en-US" altLang="en-US" sz="1800" dirty="0" err="1">
                <a:latin typeface="Lucida Console" panose="020B0609040504020204" pitchFamily="49" charset="0"/>
              </a:rPr>
              <a:t>key.hashCode</a:t>
            </a:r>
            <a:r>
              <a:rPr lang="en-US" altLang="en-US" sz="1800" dirty="0">
                <a:latin typeface="Lucida Console" panose="020B0609040504020204" pitchFamily="49" charset="0"/>
              </a:rPr>
              <a:t>() % </a:t>
            </a:r>
            <a:r>
              <a:rPr lang="en-US" altLang="en-US" sz="1800" dirty="0" err="1">
                <a:latin typeface="Lucida Console" panose="020B0609040504020204" pitchFamily="49" charset="0"/>
              </a:rPr>
              <a:t>table.length</a:t>
            </a:r>
            <a:r>
              <a:rPr lang="en-US" altLang="en-US" sz="1800" dirty="0">
                <a:latin typeface="Lucida Console" panose="020B060904050402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	    if (h1 &lt;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	        h1 += </a:t>
            </a:r>
            <a:r>
              <a:rPr lang="en-US" altLang="en-US" sz="1800" dirty="0" err="1">
                <a:latin typeface="Lucida Console" panose="020B0609040504020204" pitchFamily="49" charset="0"/>
              </a:rPr>
              <a:t>table.length</a:t>
            </a:r>
            <a:r>
              <a:rPr lang="en-US" altLang="en-US" sz="18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	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	    </a:t>
            </a:r>
            <a:r>
              <a:rPr lang="en-US" altLang="en-US" sz="18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return h1;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		}</a:t>
            </a:r>
          </a:p>
        </p:txBody>
      </p:sp>
    </p:spTree>
    <p:extLst>
      <p:ext uri="{BB962C8B-B14F-4D97-AF65-F5344CB8AC3E}">
        <p14:creationId xmlns:p14="http://schemas.microsoft.com/office/powerpoint/2010/main" val="34846953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 dirty="0"/>
              <a:t>Hash Functions in </a:t>
            </a:r>
            <a:r>
              <a:rPr lang="en-US" altLang="en-US" dirty="0" err="1">
                <a:latin typeface="Lucida Console" panose="020B0609040504020204" pitchFamily="49" charset="0"/>
              </a:rPr>
              <a:t>OpenHashTable</a:t>
            </a:r>
            <a:endParaRPr lang="en-US" altLang="en-US" dirty="0">
              <a:latin typeface="Lucida Console" panose="020B0609040504020204" pitchFamily="49" charset="0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9007475" cy="5614988"/>
          </a:xfrm>
        </p:spPr>
        <p:txBody>
          <a:bodyPr/>
          <a:lstStyle/>
          <a:p>
            <a:pPr marL="288925" indent="-288925"/>
            <a:r>
              <a:rPr lang="en-US" altLang="en-US" dirty="0"/>
              <a:t>Initial hash function: returns a value in </a:t>
            </a:r>
            <a:r>
              <a:rPr lang="en-US" altLang="en-US" sz="2000" dirty="0">
                <a:latin typeface="Lucida Console" panose="020B0609040504020204" pitchFamily="49" charset="0"/>
              </a:rPr>
              <a:t>[0, </a:t>
            </a:r>
            <a:r>
              <a:rPr lang="en-US" altLang="en-US" sz="2000" dirty="0" err="1">
                <a:latin typeface="Lucida Console" panose="020B0609040504020204" pitchFamily="49" charset="0"/>
              </a:rPr>
              <a:t>table.length</a:t>
            </a:r>
            <a:r>
              <a:rPr lang="en-US" altLang="en-US" sz="2000" dirty="0">
                <a:latin typeface="Lucida Console" panose="020B0609040504020204" pitchFamily="49" charset="0"/>
              </a:rPr>
              <a:t> - 1]</a:t>
            </a:r>
            <a:endParaRPr lang="en-US" altLang="en-US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	public </a:t>
            </a:r>
            <a:r>
              <a:rPr lang="en-US" altLang="en-US" sz="1800" dirty="0" err="1"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latin typeface="Lucida Console" panose="020B0609040504020204" pitchFamily="49" charset="0"/>
              </a:rPr>
              <a:t> h1(Object key)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	  	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latin typeface="Lucida Console" panose="020B0609040504020204" pitchFamily="49" charset="0"/>
              </a:rPr>
              <a:t> h1 = </a:t>
            </a:r>
            <a:r>
              <a:rPr lang="en-US" altLang="en-US" sz="1800" dirty="0" err="1">
                <a:latin typeface="Lucida Console" panose="020B0609040504020204" pitchFamily="49" charset="0"/>
              </a:rPr>
              <a:t>key.hashCode</a:t>
            </a:r>
            <a:r>
              <a:rPr lang="en-US" altLang="en-US" sz="1800" dirty="0">
                <a:latin typeface="Lucida Console" panose="020B0609040504020204" pitchFamily="49" charset="0"/>
              </a:rPr>
              <a:t>() % </a:t>
            </a:r>
            <a:r>
              <a:rPr lang="en-US" altLang="en-US" sz="1800" dirty="0" err="1">
                <a:latin typeface="Lucida Console" panose="020B0609040504020204" pitchFamily="49" charset="0"/>
              </a:rPr>
              <a:t>table.length</a:t>
            </a:r>
            <a:r>
              <a:rPr lang="en-US" altLang="en-US" sz="1800" dirty="0">
                <a:latin typeface="Lucida Console" panose="020B060904050402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	    if (h1 &lt;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	        h1 += </a:t>
            </a:r>
            <a:r>
              <a:rPr lang="en-US" altLang="en-US" sz="1800" dirty="0" err="1">
                <a:latin typeface="Lucida Console" panose="020B0609040504020204" pitchFamily="49" charset="0"/>
              </a:rPr>
              <a:t>table.length</a:t>
            </a:r>
            <a:r>
              <a:rPr lang="en-US" altLang="en-US" sz="18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	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	    return h1;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		}</a:t>
            </a:r>
          </a:p>
          <a:p>
            <a:pPr marL="288925" lvl="0" indent="-288925">
              <a:spcBef>
                <a:spcPts val="1400"/>
              </a:spcBef>
            </a:pPr>
            <a:r>
              <a:rPr lang="en-US" altLang="en-US" dirty="0"/>
              <a:t>Second hash function (for double hashing):</a:t>
            </a:r>
          </a:p>
          <a:p>
            <a:pPr marL="0" lvl="0" indent="0">
              <a:spcBef>
                <a:spcPts val="50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	public </a:t>
            </a:r>
            <a:r>
              <a:rPr lang="pt-BR" altLang="en-US" sz="1800" dirty="0">
                <a:latin typeface="Lucida Console" panose="020B0609040504020204" pitchFamily="49" charset="0"/>
              </a:rPr>
              <a:t>h2(Object key) 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pt-BR" altLang="en-US" sz="1800" dirty="0">
                <a:latin typeface="Lucida Console" panose="020B0609040504020204" pitchFamily="49" charset="0"/>
              </a:rPr>
              <a:t>  	       int h2 = key.hashCode() % </a:t>
            </a:r>
            <a:r>
              <a:rPr lang="pt-BR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5;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pt-BR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	       if (h2 &lt; 0) 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pt-BR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	           h2 += 11;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pt-BR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	       }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pt-BR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	       h2 += 5;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pt-BR" alt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  	       return h2;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altLang="en-US" sz="1800" dirty="0">
                <a:latin typeface="Lucida Console" panose="020B0609040504020204" pitchFamily="49" charset="0"/>
              </a:rPr>
              <a:t>   		}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3890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 dirty="0"/>
              <a:t>Hash Functions in </a:t>
            </a:r>
            <a:r>
              <a:rPr lang="en-US" altLang="en-US" dirty="0" err="1">
                <a:latin typeface="Lucida Console" panose="020B0609040504020204" pitchFamily="49" charset="0"/>
              </a:rPr>
              <a:t>OpenHashTable</a:t>
            </a:r>
            <a:endParaRPr lang="en-US" altLang="en-US" dirty="0">
              <a:latin typeface="Lucida Console" panose="020B0609040504020204" pitchFamily="49" charset="0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9007475" cy="5614988"/>
          </a:xfrm>
        </p:spPr>
        <p:txBody>
          <a:bodyPr/>
          <a:lstStyle/>
          <a:p>
            <a:pPr marL="288925" indent="-288925"/>
            <a:r>
              <a:rPr lang="en-US" altLang="en-US" dirty="0"/>
              <a:t>Initial hash function: returns a value in </a:t>
            </a:r>
            <a:r>
              <a:rPr lang="en-US" altLang="en-US" sz="2000" dirty="0">
                <a:latin typeface="Lucida Console" panose="020B0609040504020204" pitchFamily="49" charset="0"/>
              </a:rPr>
              <a:t>[0, </a:t>
            </a:r>
            <a:r>
              <a:rPr lang="en-US" altLang="en-US" sz="2000" dirty="0" err="1">
                <a:latin typeface="Lucida Console" panose="020B0609040504020204" pitchFamily="49" charset="0"/>
              </a:rPr>
              <a:t>table.length</a:t>
            </a:r>
            <a:r>
              <a:rPr lang="en-US" altLang="en-US" sz="2000" dirty="0">
                <a:latin typeface="Lucida Console" panose="020B0609040504020204" pitchFamily="49" charset="0"/>
              </a:rPr>
              <a:t> - 1]</a:t>
            </a:r>
            <a:endParaRPr lang="en-US" altLang="en-US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	public </a:t>
            </a:r>
            <a:r>
              <a:rPr lang="en-US" altLang="en-US" sz="1800" dirty="0" err="1"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latin typeface="Lucida Console" panose="020B0609040504020204" pitchFamily="49" charset="0"/>
              </a:rPr>
              <a:t> h1(Object key)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	  	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latin typeface="Lucida Console" panose="020B0609040504020204" pitchFamily="49" charset="0"/>
              </a:rPr>
              <a:t> h1 = </a:t>
            </a:r>
            <a:r>
              <a:rPr lang="en-US" altLang="en-US" sz="1800" dirty="0" err="1">
                <a:latin typeface="Lucida Console" panose="020B0609040504020204" pitchFamily="49" charset="0"/>
              </a:rPr>
              <a:t>key.hashCode</a:t>
            </a:r>
            <a:r>
              <a:rPr lang="en-US" altLang="en-US" sz="1800" dirty="0">
                <a:latin typeface="Lucida Console" panose="020B0609040504020204" pitchFamily="49" charset="0"/>
              </a:rPr>
              <a:t>() % </a:t>
            </a:r>
            <a:r>
              <a:rPr lang="en-US" altLang="en-US" sz="1800" dirty="0" err="1">
                <a:latin typeface="Lucida Console" panose="020B0609040504020204" pitchFamily="49" charset="0"/>
              </a:rPr>
              <a:t>table.length</a:t>
            </a:r>
            <a:r>
              <a:rPr lang="en-US" altLang="en-US" sz="1800" dirty="0">
                <a:latin typeface="Lucida Console" panose="020B060904050402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	    if (h1 &lt;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	        h1 += </a:t>
            </a:r>
            <a:r>
              <a:rPr lang="en-US" altLang="en-US" sz="1800" dirty="0" err="1">
                <a:latin typeface="Lucida Console" panose="020B0609040504020204" pitchFamily="49" charset="0"/>
              </a:rPr>
              <a:t>table.length</a:t>
            </a:r>
            <a:r>
              <a:rPr lang="en-US" altLang="en-US" sz="18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	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	    return h1;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		}</a:t>
            </a:r>
          </a:p>
          <a:p>
            <a:pPr marL="288925" lvl="0" indent="-288925">
              <a:spcBef>
                <a:spcPts val="1400"/>
              </a:spcBef>
            </a:pPr>
            <a:r>
              <a:rPr lang="en-US" altLang="en-US" dirty="0"/>
              <a:t>Second hash function (for double hashing):</a:t>
            </a:r>
          </a:p>
          <a:p>
            <a:pPr marL="0" lvl="0" indent="0">
              <a:spcBef>
                <a:spcPts val="50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	public </a:t>
            </a:r>
            <a:r>
              <a:rPr lang="pt-BR" altLang="en-US" sz="1800" dirty="0">
                <a:latin typeface="Lucida Console" panose="020B0609040504020204" pitchFamily="49" charset="0"/>
              </a:rPr>
              <a:t>h2(Object key) 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pt-BR" altLang="en-US" sz="1800" dirty="0">
                <a:latin typeface="Lucida Console" panose="020B0609040504020204" pitchFamily="49" charset="0"/>
              </a:rPr>
              <a:t>  	       int h2 = key.hashCode() % </a:t>
            </a:r>
            <a:r>
              <a:rPr lang="pt-BR" altLang="en-U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5</a:t>
            </a:r>
            <a:r>
              <a:rPr lang="pt-BR" altLang="en-US" sz="1800" dirty="0">
                <a:latin typeface="Lucida Console" panose="020B0609040504020204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pt-BR" altLang="en-US" sz="1800" dirty="0">
                <a:latin typeface="Lucida Console" panose="020B0609040504020204" pitchFamily="49" charset="0"/>
              </a:rPr>
              <a:t>  	       if (h2 &lt; 0) 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pt-BR" altLang="en-US" sz="1800" dirty="0">
                <a:latin typeface="Lucida Console" panose="020B0609040504020204" pitchFamily="49" charset="0"/>
              </a:rPr>
              <a:t>  	           h2 += </a:t>
            </a:r>
            <a:r>
              <a:rPr lang="pt-BR" altLang="en-US" sz="1800" b="1" dirty="0">
                <a:solidFill>
                  <a:srgbClr val="008000"/>
                </a:solidFill>
                <a:latin typeface="Lucida Console" panose="020B0609040504020204" pitchFamily="49" charset="0"/>
              </a:rPr>
              <a:t>11</a:t>
            </a:r>
            <a:r>
              <a:rPr lang="pt-BR" altLang="en-US" sz="1800" dirty="0">
                <a:latin typeface="Lucida Console" panose="020B0609040504020204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pt-BR" altLang="en-US" sz="1800" dirty="0">
                <a:latin typeface="Lucida Console" panose="020B0609040504020204" pitchFamily="49" charset="0"/>
              </a:rPr>
              <a:t>  	       }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pt-BR" altLang="en-US" sz="1800" dirty="0">
                <a:latin typeface="Lucida Console" panose="020B0609040504020204" pitchFamily="49" charset="0"/>
              </a:rPr>
              <a:t>  	       h2 += </a:t>
            </a:r>
            <a:r>
              <a:rPr lang="pt-BR" altLang="en-U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5</a:t>
            </a:r>
            <a:r>
              <a:rPr lang="pt-BR" altLang="en-US" sz="1800" dirty="0">
                <a:latin typeface="Lucida Console" panose="020B0609040504020204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pt-BR" altLang="en-US" sz="1800" dirty="0">
                <a:latin typeface="Lucida Console" panose="020B0609040504020204" pitchFamily="49" charset="0"/>
              </a:rPr>
              <a:t>  	       return h2;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altLang="en-US" sz="1800" dirty="0">
                <a:latin typeface="Lucida Console" panose="020B0609040504020204" pitchFamily="49" charset="0"/>
              </a:rPr>
              <a:t>   		}</a:t>
            </a:r>
            <a:endParaRPr lang="en-US" altLang="en-US" dirty="0"/>
          </a:p>
          <a:p>
            <a:pPr lvl="1">
              <a:spcBef>
                <a:spcPts val="500"/>
              </a:spcBef>
            </a:pPr>
            <a:r>
              <a:rPr lang="en-US" altLang="en-US" dirty="0"/>
              <a:t>5 and 11 are values that could be adjusted as needed</a:t>
            </a:r>
          </a:p>
        </p:txBody>
      </p:sp>
    </p:spTree>
    <p:extLst>
      <p:ext uri="{BB962C8B-B14F-4D97-AF65-F5344CB8AC3E}">
        <p14:creationId xmlns:p14="http://schemas.microsoft.com/office/powerpoint/2010/main" val="368454110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 dirty="0"/>
              <a:t>Hash Functions in </a:t>
            </a:r>
            <a:r>
              <a:rPr lang="en-US" altLang="en-US" dirty="0" err="1">
                <a:latin typeface="Lucida Console" panose="020B0609040504020204" pitchFamily="49" charset="0"/>
              </a:rPr>
              <a:t>OpenHashTable</a:t>
            </a:r>
            <a:endParaRPr lang="en-US" altLang="en-US" dirty="0">
              <a:latin typeface="Lucida Console" panose="020B0609040504020204" pitchFamily="49" charset="0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9007475" cy="5614988"/>
          </a:xfrm>
        </p:spPr>
        <p:txBody>
          <a:bodyPr/>
          <a:lstStyle/>
          <a:p>
            <a:pPr marL="288925" indent="-288925"/>
            <a:r>
              <a:rPr lang="en-US" altLang="en-US" dirty="0"/>
              <a:t>Initial hash function: returns a value in </a:t>
            </a:r>
            <a:r>
              <a:rPr lang="en-US" altLang="en-US" sz="2000" dirty="0">
                <a:latin typeface="Lucida Console" panose="020B0609040504020204" pitchFamily="49" charset="0"/>
              </a:rPr>
              <a:t>[0, </a:t>
            </a:r>
            <a:r>
              <a:rPr lang="en-US" altLang="en-US" sz="2000" dirty="0" err="1">
                <a:latin typeface="Lucida Console" panose="020B0609040504020204" pitchFamily="49" charset="0"/>
              </a:rPr>
              <a:t>table.length</a:t>
            </a:r>
            <a:r>
              <a:rPr lang="en-US" altLang="en-US" sz="2000" dirty="0">
                <a:latin typeface="Lucida Console" panose="020B0609040504020204" pitchFamily="49" charset="0"/>
              </a:rPr>
              <a:t> - 1]</a:t>
            </a:r>
            <a:endParaRPr lang="en-US" altLang="en-US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	public </a:t>
            </a:r>
            <a:r>
              <a:rPr lang="en-US" altLang="en-US" sz="1800" dirty="0" err="1"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latin typeface="Lucida Console" panose="020B0609040504020204" pitchFamily="49" charset="0"/>
              </a:rPr>
              <a:t> h1(Object key)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	  	    </a:t>
            </a:r>
            <a:r>
              <a:rPr lang="en-US" altLang="en-US" sz="1800" dirty="0" err="1">
                <a:latin typeface="Lucida Console" panose="020B0609040504020204" pitchFamily="49" charset="0"/>
              </a:rPr>
              <a:t>int</a:t>
            </a:r>
            <a:r>
              <a:rPr lang="en-US" altLang="en-US" sz="1800" dirty="0">
                <a:latin typeface="Lucida Console" panose="020B0609040504020204" pitchFamily="49" charset="0"/>
              </a:rPr>
              <a:t> h1 = </a:t>
            </a:r>
            <a:r>
              <a:rPr lang="en-US" altLang="en-US" sz="1800" dirty="0" err="1">
                <a:latin typeface="Lucida Console" panose="020B0609040504020204" pitchFamily="49" charset="0"/>
              </a:rPr>
              <a:t>key.hashCode</a:t>
            </a:r>
            <a:r>
              <a:rPr lang="en-US" altLang="en-US" sz="1800" dirty="0">
                <a:latin typeface="Lucida Console" panose="020B0609040504020204" pitchFamily="49" charset="0"/>
              </a:rPr>
              <a:t>() % </a:t>
            </a:r>
            <a:r>
              <a:rPr lang="en-US" altLang="en-US" sz="1800" dirty="0" err="1">
                <a:latin typeface="Lucida Console" panose="020B0609040504020204" pitchFamily="49" charset="0"/>
              </a:rPr>
              <a:t>table.length</a:t>
            </a:r>
            <a:r>
              <a:rPr lang="en-US" altLang="en-US" sz="1800" dirty="0">
                <a:latin typeface="Lucida Console" panose="020B060904050402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 	    if (h1 &lt;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	        h1 += </a:t>
            </a:r>
            <a:r>
              <a:rPr lang="en-US" altLang="en-US" sz="1800" dirty="0" err="1">
                <a:latin typeface="Lucida Console" panose="020B0609040504020204" pitchFamily="49" charset="0"/>
              </a:rPr>
              <a:t>table.length</a:t>
            </a:r>
            <a:r>
              <a:rPr lang="en-US" altLang="en-US" sz="18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	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   	    return h1;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  		}</a:t>
            </a:r>
          </a:p>
          <a:p>
            <a:pPr marL="288925" lvl="0" indent="-288925">
              <a:spcBef>
                <a:spcPts val="1400"/>
              </a:spcBef>
            </a:pPr>
            <a:r>
              <a:rPr lang="en-US" altLang="en-US" dirty="0"/>
              <a:t>Second hash function (for double hashing):</a:t>
            </a:r>
          </a:p>
          <a:p>
            <a:pPr marL="0" lvl="0" indent="0">
              <a:spcBef>
                <a:spcPts val="500"/>
              </a:spcBef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		public </a:t>
            </a:r>
            <a:r>
              <a:rPr lang="pt-BR" altLang="en-US" sz="1800" dirty="0">
                <a:latin typeface="Lucida Console" panose="020B0609040504020204" pitchFamily="49" charset="0"/>
              </a:rPr>
              <a:t>h2(Object key) 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pt-BR" altLang="en-US" sz="1800" dirty="0">
                <a:latin typeface="Lucida Console" panose="020B0609040504020204" pitchFamily="49" charset="0"/>
              </a:rPr>
              <a:t>  	       int h2 = key.hashCode() % </a:t>
            </a:r>
            <a:r>
              <a:rPr lang="pt-BR" altLang="en-U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5</a:t>
            </a:r>
            <a:r>
              <a:rPr lang="pt-BR" altLang="en-US" sz="1800" dirty="0">
                <a:latin typeface="Lucida Console" panose="020B0609040504020204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pt-BR" altLang="en-US" sz="1800" dirty="0">
                <a:latin typeface="Lucida Console" panose="020B0609040504020204" pitchFamily="49" charset="0"/>
              </a:rPr>
              <a:t>  	       if (h2 &lt; 0) 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pt-BR" altLang="en-US" sz="1800" dirty="0">
                <a:latin typeface="Lucida Console" panose="020B0609040504020204" pitchFamily="49" charset="0"/>
              </a:rPr>
              <a:t>  	           h2 += </a:t>
            </a:r>
            <a:r>
              <a:rPr lang="pt-BR" altLang="en-US" sz="1800" b="1" dirty="0">
                <a:solidFill>
                  <a:srgbClr val="008000"/>
                </a:solidFill>
                <a:latin typeface="Lucida Console" panose="020B0609040504020204" pitchFamily="49" charset="0"/>
              </a:rPr>
              <a:t>11</a:t>
            </a:r>
            <a:r>
              <a:rPr lang="pt-BR" altLang="en-US" sz="1800" dirty="0">
                <a:latin typeface="Lucida Console" panose="020B0609040504020204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pt-BR" altLang="en-US" sz="1800" dirty="0">
                <a:latin typeface="Lucida Console" panose="020B0609040504020204" pitchFamily="49" charset="0"/>
              </a:rPr>
              <a:t>  	       }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pt-BR" altLang="en-US" sz="1800" dirty="0">
                <a:latin typeface="Lucida Console" panose="020B0609040504020204" pitchFamily="49" charset="0"/>
              </a:rPr>
              <a:t>  	       h2 += </a:t>
            </a:r>
            <a:r>
              <a:rPr lang="pt-BR" altLang="en-U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5</a:t>
            </a:r>
            <a:r>
              <a:rPr lang="pt-BR" altLang="en-US" sz="1800" dirty="0">
                <a:latin typeface="Lucida Console" panose="020B0609040504020204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pt-BR" altLang="en-US" sz="1800" dirty="0">
                <a:latin typeface="Lucida Console" panose="020B0609040504020204" pitchFamily="49" charset="0"/>
              </a:rPr>
              <a:t>  	       return h2;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altLang="en-US" sz="1800" dirty="0">
                <a:latin typeface="Lucida Console" panose="020B0609040504020204" pitchFamily="49" charset="0"/>
              </a:rPr>
              <a:t>   		}</a:t>
            </a:r>
            <a:endParaRPr lang="en-US" altLang="en-US" dirty="0"/>
          </a:p>
          <a:p>
            <a:pPr lvl="1">
              <a:spcBef>
                <a:spcPts val="500"/>
              </a:spcBef>
            </a:pPr>
            <a:r>
              <a:rPr lang="en-US" altLang="en-US" dirty="0"/>
              <a:t>5 and 11 are values that could be adjusted as needed</a:t>
            </a:r>
          </a:p>
          <a:p>
            <a:pPr lvl="1">
              <a:spcBef>
                <a:spcPts val="500"/>
              </a:spcBef>
            </a:pPr>
            <a:r>
              <a:rPr lang="en-US" altLang="en-US" dirty="0"/>
              <a:t>provide a range of possible increments &gt;= 5</a:t>
            </a:r>
          </a:p>
        </p:txBody>
      </p:sp>
    </p:spTree>
    <p:extLst>
      <p:ext uri="{BB962C8B-B14F-4D97-AF65-F5344CB8AC3E}">
        <p14:creationId xmlns:p14="http://schemas.microsoft.com/office/powerpoint/2010/main" val="149440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 dirty="0"/>
              <a:t>Recall: Open Addressing with Double Hashing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458200" cy="561498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Use two hash functions: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h1 computes the hash code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h2 computes the increment for probing</a:t>
            </a:r>
          </a:p>
          <a:p>
            <a:pPr lvl="1"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dirty="0"/>
              <a:t>probe sequence:  h1, h1 + h2, h1 + 2*h2, …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569913" algn="l"/>
                <a:tab pos="793750" algn="l"/>
              </a:tabLst>
            </a:pPr>
            <a:r>
              <a:rPr lang="en-US" altLang="en-US" dirty="0"/>
              <a:t>Examples: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h1 = our previous h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h2 = number of characters in the string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569913" algn="l"/>
                <a:tab pos="793750" algn="l"/>
              </a:tabLst>
            </a:pPr>
            <a:r>
              <a:rPr lang="en-US" altLang="en-US" sz="2000" dirty="0"/>
              <a:t>"ape" (h1 = 0, h2 = 3): </a:t>
            </a:r>
            <a:r>
              <a:rPr lang="en-US" altLang="en-US" sz="2000" dirty="0">
                <a:solidFill>
                  <a:srgbClr val="0000FF"/>
                </a:solidFill>
              </a:rPr>
              <a:t>try 0,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0000FF"/>
                </a:solidFill>
              </a:rPr>
              <a:t>0 + 3</a:t>
            </a:r>
            <a:r>
              <a:rPr lang="en-US" altLang="en-US" sz="2000" dirty="0"/>
              <a:t> </a:t>
            </a:r>
          </a:p>
          <a:p>
            <a:pPr marL="457200" lvl="1" indent="0">
              <a:lnSpc>
                <a:spcPct val="90000"/>
              </a:lnSpc>
              <a:spcBef>
                <a:spcPts val="500"/>
              </a:spcBef>
              <a:buNone/>
              <a:tabLst>
                <a:tab pos="569913" algn="l"/>
                <a:tab pos="793750" algn="l"/>
              </a:tabLst>
            </a:pPr>
            <a:endParaRPr lang="en-US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6" name="Rectangle 54"/>
          <p:cNvSpPr>
            <a:spLocks noChangeArrowheads="1"/>
          </p:cNvSpPr>
          <p:nvPr/>
        </p:nvSpPr>
        <p:spPr bwMode="auto">
          <a:xfrm>
            <a:off x="7505700" y="2195101"/>
            <a:ext cx="995363" cy="280988"/>
          </a:xfrm>
          <a:prstGeom prst="rect">
            <a:avLst/>
          </a:prstGeom>
          <a:noFill/>
          <a:ln w="38100" algn="ctr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algn="l">
              <a:spcBef>
                <a:spcPts val="525"/>
              </a:spcBef>
              <a:buClr>
                <a:srgbClr val="000000"/>
              </a:buClr>
              <a:buSzPct val="100000"/>
              <a:buChar char="•"/>
              <a:defRPr sz="2200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Helvetica" panose="020B0604020202020204" pitchFamily="34" charset="0"/>
              <a:buChar char="–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algn="l">
              <a:spcBef>
                <a:spcPts val="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963167"/>
              </p:ext>
            </p:extLst>
          </p:nvPr>
        </p:nvGraphicFramePr>
        <p:xfrm>
          <a:off x="6427788" y="1168479"/>
          <a:ext cx="2097087" cy="536470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"ant"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"cat"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"emu"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119274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10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710012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…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...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131600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22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"wolf"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23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"wasp"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"yak"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433">
                <a:tc>
                  <a:txBody>
                    <a:bodyPr/>
                    <a:lstStyle/>
                    <a:p>
                      <a:pPr marL="0" marR="0" lvl="0" indent="0" algn="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25</a:t>
                      </a:r>
                    </a:p>
                  </a:txBody>
                  <a:tcPr marT="45727" marB="45727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7675" rtl="0" eaLnBrk="0" fontAlgn="base" latinLnBrk="0" hangingPunct="0">
                        <a:lnSpc>
                          <a:spcPct val="100000"/>
                        </a:lnSpc>
                        <a:spcBef>
                          <a:spcPts val="1425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Console" pitchFamily="49" charset="0"/>
                        </a:rPr>
                        <a:t>"zebra"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94014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Hash Table Efficiency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tabLst>
                <a:tab pos="1379538" algn="l"/>
              </a:tabLst>
            </a:pPr>
            <a:r>
              <a:rPr lang="en-US" altLang="en-US" dirty="0"/>
              <a:t>In the best case, search and insertion are </a:t>
            </a:r>
            <a:r>
              <a:rPr lang="en-US" altLang="en-US" i="1" dirty="0"/>
              <a:t>O</a:t>
            </a:r>
            <a:r>
              <a:rPr lang="en-US" altLang="en-US" dirty="0"/>
              <a:t>(1).</a:t>
            </a:r>
            <a:endParaRPr lang="en-US" alt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9162050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Hash Table Efficiency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tabLst>
                <a:tab pos="1379538" algn="l"/>
              </a:tabLst>
            </a:pPr>
            <a:r>
              <a:rPr lang="en-US" altLang="en-US" dirty="0"/>
              <a:t>In the best case, search and insertion are </a:t>
            </a:r>
            <a:r>
              <a:rPr lang="en-US" altLang="en-US" i="1" dirty="0"/>
              <a:t>O</a:t>
            </a:r>
            <a:r>
              <a:rPr lang="en-US" altLang="en-US" dirty="0"/>
              <a:t>(1).</a:t>
            </a:r>
            <a:endParaRPr lang="en-US" altLang="en-US" dirty="0">
              <a:sym typeface="Wingdings" panose="05000000000000000000" pitchFamily="2" charset="2"/>
            </a:endParaRPr>
          </a:p>
          <a:p>
            <a:pPr>
              <a:spcBef>
                <a:spcPts val="2400"/>
              </a:spcBef>
              <a:tabLst>
                <a:tab pos="137953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In the worst case, search and insertion are linear.</a:t>
            </a:r>
          </a:p>
          <a:p>
            <a:pPr lvl="1">
              <a:spcBef>
                <a:spcPts val="500"/>
              </a:spcBef>
              <a:tabLst>
                <a:tab pos="137953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open addressing: </a:t>
            </a:r>
            <a:r>
              <a:rPr lang="en-US" altLang="en-US" i="1" dirty="0">
                <a:sym typeface="Wingdings" panose="05000000000000000000" pitchFamily="2" charset="2"/>
              </a:rPr>
              <a:t>O</a:t>
            </a:r>
            <a:r>
              <a:rPr lang="en-US" altLang="en-US" dirty="0">
                <a:sym typeface="Wingdings" panose="05000000000000000000" pitchFamily="2" charset="2"/>
              </a:rPr>
              <a:t>(m), where m = the size of the hash table</a:t>
            </a:r>
          </a:p>
          <a:p>
            <a:pPr lvl="1">
              <a:spcBef>
                <a:spcPts val="200"/>
              </a:spcBef>
              <a:tabLst>
                <a:tab pos="137953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separate chaining: </a:t>
            </a:r>
            <a:r>
              <a:rPr lang="en-US" altLang="en-US" i="1" dirty="0">
                <a:sym typeface="Wingdings" panose="05000000000000000000" pitchFamily="2" charset="2"/>
              </a:rPr>
              <a:t>O</a:t>
            </a:r>
            <a:r>
              <a:rPr lang="en-US" altLang="en-US" dirty="0">
                <a:sym typeface="Wingdings" panose="05000000000000000000" pitchFamily="2" charset="2"/>
              </a:rPr>
              <a:t>(n), where n = the number of keys</a:t>
            </a:r>
          </a:p>
        </p:txBody>
      </p:sp>
    </p:spTree>
    <p:extLst>
      <p:ext uri="{BB962C8B-B14F-4D97-AF65-F5344CB8AC3E}">
        <p14:creationId xmlns:p14="http://schemas.microsoft.com/office/powerpoint/2010/main" val="31203700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Hash Table Efficiency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tabLst>
                <a:tab pos="1379538" algn="l"/>
              </a:tabLst>
            </a:pPr>
            <a:r>
              <a:rPr lang="en-US" altLang="en-US"/>
              <a:t>In the best case, search and insertion are </a:t>
            </a:r>
            <a:r>
              <a:rPr lang="en-US" altLang="en-US" i="1"/>
              <a:t>O</a:t>
            </a:r>
            <a:r>
              <a:rPr lang="en-US" altLang="en-US"/>
              <a:t>(1).</a:t>
            </a:r>
            <a:endParaRPr lang="en-US" altLang="en-US">
              <a:sym typeface="Wingdings" panose="05000000000000000000" pitchFamily="2" charset="2"/>
            </a:endParaRPr>
          </a:p>
          <a:p>
            <a:pPr>
              <a:spcBef>
                <a:spcPts val="2400"/>
              </a:spcBef>
              <a:tabLst>
                <a:tab pos="1379538" algn="l"/>
              </a:tabLst>
            </a:pPr>
            <a:r>
              <a:rPr lang="en-US" altLang="en-US">
                <a:sym typeface="Wingdings" panose="05000000000000000000" pitchFamily="2" charset="2"/>
              </a:rPr>
              <a:t>In the worst case, search and insertion are linear.</a:t>
            </a:r>
          </a:p>
          <a:p>
            <a:pPr lvl="1">
              <a:spcBef>
                <a:spcPts val="500"/>
              </a:spcBef>
              <a:tabLst>
                <a:tab pos="1379538" algn="l"/>
              </a:tabLst>
            </a:pPr>
            <a:r>
              <a:rPr lang="en-US" altLang="en-US">
                <a:sym typeface="Wingdings" panose="05000000000000000000" pitchFamily="2" charset="2"/>
              </a:rPr>
              <a:t>open addressing: </a:t>
            </a:r>
            <a:r>
              <a:rPr lang="en-US" altLang="en-US" i="1">
                <a:sym typeface="Wingdings" panose="05000000000000000000" pitchFamily="2" charset="2"/>
              </a:rPr>
              <a:t>O</a:t>
            </a:r>
            <a:r>
              <a:rPr lang="en-US" altLang="en-US">
                <a:sym typeface="Wingdings" panose="05000000000000000000" pitchFamily="2" charset="2"/>
              </a:rPr>
              <a:t>(m), where m = the size of the hash table</a:t>
            </a:r>
          </a:p>
          <a:p>
            <a:pPr lvl="1">
              <a:spcBef>
                <a:spcPts val="200"/>
              </a:spcBef>
              <a:tabLst>
                <a:tab pos="1379538" algn="l"/>
              </a:tabLst>
            </a:pPr>
            <a:r>
              <a:rPr lang="en-US" altLang="en-US">
                <a:sym typeface="Wingdings" panose="05000000000000000000" pitchFamily="2" charset="2"/>
              </a:rPr>
              <a:t>separate chaining: </a:t>
            </a:r>
            <a:r>
              <a:rPr lang="en-US" altLang="en-US" i="1">
                <a:sym typeface="Wingdings" panose="05000000000000000000" pitchFamily="2" charset="2"/>
              </a:rPr>
              <a:t>O</a:t>
            </a:r>
            <a:r>
              <a:rPr lang="en-US" altLang="en-US">
                <a:sym typeface="Wingdings" panose="05000000000000000000" pitchFamily="2" charset="2"/>
              </a:rPr>
              <a:t>(n), where n = the number of keys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1379538" algn="l"/>
              </a:tabLst>
            </a:pPr>
            <a:r>
              <a:rPr lang="en-US" altLang="en-US">
                <a:sym typeface="Wingdings" panose="05000000000000000000" pitchFamily="2" charset="2"/>
              </a:rPr>
              <a:t>With good choices of hash function and table size, </a:t>
            </a:r>
            <a:br>
              <a:rPr lang="en-US" altLang="en-US">
                <a:sym typeface="Wingdings" panose="05000000000000000000" pitchFamily="2" charset="2"/>
              </a:rPr>
            </a:br>
            <a:r>
              <a:rPr lang="en-US" altLang="en-US">
                <a:sym typeface="Wingdings" panose="05000000000000000000" pitchFamily="2" charset="2"/>
              </a:rPr>
              <a:t>complexity is generally better than </a:t>
            </a:r>
            <a:r>
              <a:rPr lang="en-US" altLang="en-US" i="1">
                <a:sym typeface="Wingdings" panose="05000000000000000000" pitchFamily="2" charset="2"/>
              </a:rPr>
              <a:t>O</a:t>
            </a:r>
            <a:r>
              <a:rPr lang="en-US" altLang="en-US">
                <a:sym typeface="Wingdings" panose="05000000000000000000" pitchFamily="2" charset="2"/>
              </a:rPr>
              <a:t>(log n) and approaches </a:t>
            </a:r>
            <a:r>
              <a:rPr lang="en-US" altLang="en-US" i="1">
                <a:sym typeface="Wingdings" panose="05000000000000000000" pitchFamily="2" charset="2"/>
              </a:rPr>
              <a:t>O</a:t>
            </a:r>
            <a:r>
              <a:rPr lang="en-US" altLang="en-US">
                <a:sym typeface="Wingdings" panose="05000000000000000000" pitchFamily="2" charset="2"/>
              </a:rPr>
              <a:t>(1).</a:t>
            </a:r>
          </a:p>
        </p:txBody>
      </p:sp>
    </p:spTree>
    <p:extLst>
      <p:ext uri="{BB962C8B-B14F-4D97-AF65-F5344CB8AC3E}">
        <p14:creationId xmlns:p14="http://schemas.microsoft.com/office/powerpoint/2010/main" val="27331411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Hash Table Efficiency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2400"/>
              </a:spcBef>
              <a:tabLst>
                <a:tab pos="1379538" algn="l"/>
              </a:tabLst>
            </a:pPr>
            <a:r>
              <a:rPr lang="en-US" altLang="en-US" dirty="0"/>
              <a:t>In the best case, search and insertion are </a:t>
            </a:r>
            <a:r>
              <a:rPr lang="en-US" altLang="en-US" i="1" dirty="0"/>
              <a:t>O</a:t>
            </a:r>
            <a:r>
              <a:rPr lang="en-US" altLang="en-US" dirty="0"/>
              <a:t>(1).</a:t>
            </a:r>
            <a:endParaRPr lang="en-US" altLang="en-US" dirty="0">
              <a:sym typeface="Wingdings" panose="05000000000000000000" pitchFamily="2" charset="2"/>
            </a:endParaRPr>
          </a:p>
          <a:p>
            <a:pPr>
              <a:spcBef>
                <a:spcPts val="2400"/>
              </a:spcBef>
              <a:tabLst>
                <a:tab pos="137953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In the worst case, search and insertion are linear.</a:t>
            </a:r>
          </a:p>
          <a:p>
            <a:pPr lvl="1">
              <a:spcBef>
                <a:spcPts val="500"/>
              </a:spcBef>
              <a:tabLst>
                <a:tab pos="137953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open addressing: </a:t>
            </a:r>
            <a:r>
              <a:rPr lang="en-US" altLang="en-US" i="1" dirty="0">
                <a:sym typeface="Wingdings" panose="05000000000000000000" pitchFamily="2" charset="2"/>
              </a:rPr>
              <a:t>O</a:t>
            </a:r>
            <a:r>
              <a:rPr lang="en-US" altLang="en-US" dirty="0">
                <a:sym typeface="Wingdings" panose="05000000000000000000" pitchFamily="2" charset="2"/>
              </a:rPr>
              <a:t>(m), where m = the size of the hash table</a:t>
            </a:r>
          </a:p>
          <a:p>
            <a:pPr lvl="1">
              <a:spcBef>
                <a:spcPts val="200"/>
              </a:spcBef>
              <a:tabLst>
                <a:tab pos="137953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separate chaining: </a:t>
            </a:r>
            <a:r>
              <a:rPr lang="en-US" altLang="en-US" i="1" dirty="0">
                <a:sym typeface="Wingdings" panose="05000000000000000000" pitchFamily="2" charset="2"/>
              </a:rPr>
              <a:t>O</a:t>
            </a:r>
            <a:r>
              <a:rPr lang="en-US" altLang="en-US" dirty="0">
                <a:sym typeface="Wingdings" panose="05000000000000000000" pitchFamily="2" charset="2"/>
              </a:rPr>
              <a:t>(n), where n = the number of keys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137953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With good choices of hash function and table size, </a:t>
            </a:r>
            <a:br>
              <a:rPr lang="en-US" altLang="en-US" dirty="0">
                <a:sym typeface="Wingdings" panose="05000000000000000000" pitchFamily="2" charset="2"/>
              </a:rPr>
            </a:br>
            <a:r>
              <a:rPr lang="en-US" altLang="en-US" dirty="0">
                <a:sym typeface="Wingdings" panose="05000000000000000000" pitchFamily="2" charset="2"/>
              </a:rPr>
              <a:t>complexity is generally better than </a:t>
            </a:r>
            <a:r>
              <a:rPr lang="en-US" altLang="en-US" i="1" dirty="0">
                <a:sym typeface="Wingdings" panose="05000000000000000000" pitchFamily="2" charset="2"/>
              </a:rPr>
              <a:t>O</a:t>
            </a:r>
            <a:r>
              <a:rPr lang="en-US" altLang="en-US" dirty="0">
                <a:sym typeface="Wingdings" panose="05000000000000000000" pitchFamily="2" charset="2"/>
              </a:rPr>
              <a:t>(log n) and approaches </a:t>
            </a:r>
            <a:r>
              <a:rPr lang="en-US" altLang="en-US" i="1" dirty="0">
                <a:sym typeface="Wingdings" panose="05000000000000000000" pitchFamily="2" charset="2"/>
              </a:rPr>
              <a:t>O</a:t>
            </a:r>
            <a:r>
              <a:rPr lang="en-US" altLang="en-US" dirty="0">
                <a:sym typeface="Wingdings" panose="05000000000000000000" pitchFamily="2" charset="2"/>
              </a:rPr>
              <a:t>(1).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1379538" algn="l"/>
              </a:tabLst>
            </a:pPr>
            <a:r>
              <a:rPr lang="en-US" altLang="en-US" i="1" dirty="0">
                <a:sym typeface="Wingdings" panose="05000000000000000000" pitchFamily="2" charset="2"/>
              </a:rPr>
              <a:t>load factor</a:t>
            </a:r>
            <a:r>
              <a:rPr lang="en-US" altLang="en-US" dirty="0">
                <a:sym typeface="Wingdings" panose="05000000000000000000" pitchFamily="2" charset="2"/>
              </a:rPr>
              <a:t> =</a:t>
            </a:r>
            <a:r>
              <a:rPr lang="en-US" altLang="en-US" i="1" dirty="0">
                <a:sym typeface="Wingdings" panose="05000000000000000000" pitchFamily="2" charset="2"/>
              </a:rPr>
              <a:t> </a:t>
            </a:r>
            <a:r>
              <a:rPr lang="en-US" altLang="en-US" dirty="0">
                <a:sym typeface="Wingdings" panose="05000000000000000000" pitchFamily="2" charset="2"/>
              </a:rPr>
              <a:t># keys in table / size of the table.</a:t>
            </a:r>
            <a:br>
              <a:rPr lang="en-US" altLang="en-US" dirty="0">
                <a:sym typeface="Wingdings" panose="05000000000000000000" pitchFamily="2" charset="2"/>
              </a:rPr>
            </a:br>
            <a:endParaRPr lang="en-US" alt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243869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Hash Table Efficiency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2400"/>
              </a:spcBef>
              <a:tabLst>
                <a:tab pos="1379538" algn="l"/>
              </a:tabLst>
            </a:pPr>
            <a:r>
              <a:rPr lang="en-US" altLang="en-US"/>
              <a:t>In the best case, search and insertion are </a:t>
            </a:r>
            <a:r>
              <a:rPr lang="en-US" altLang="en-US" i="1"/>
              <a:t>O</a:t>
            </a:r>
            <a:r>
              <a:rPr lang="en-US" altLang="en-US"/>
              <a:t>(1).</a:t>
            </a:r>
            <a:endParaRPr lang="en-US" altLang="en-US">
              <a:sym typeface="Wingdings" panose="05000000000000000000" pitchFamily="2" charset="2"/>
            </a:endParaRPr>
          </a:p>
          <a:p>
            <a:pPr>
              <a:spcBef>
                <a:spcPts val="2400"/>
              </a:spcBef>
              <a:tabLst>
                <a:tab pos="1379538" algn="l"/>
              </a:tabLst>
            </a:pPr>
            <a:r>
              <a:rPr lang="en-US" altLang="en-US">
                <a:sym typeface="Wingdings" panose="05000000000000000000" pitchFamily="2" charset="2"/>
              </a:rPr>
              <a:t>In the worst case, search and insertion are linear.</a:t>
            </a:r>
          </a:p>
          <a:p>
            <a:pPr lvl="1">
              <a:spcBef>
                <a:spcPts val="500"/>
              </a:spcBef>
              <a:tabLst>
                <a:tab pos="1379538" algn="l"/>
              </a:tabLst>
            </a:pPr>
            <a:r>
              <a:rPr lang="en-US" altLang="en-US">
                <a:sym typeface="Wingdings" panose="05000000000000000000" pitchFamily="2" charset="2"/>
              </a:rPr>
              <a:t>open addressing: </a:t>
            </a:r>
            <a:r>
              <a:rPr lang="en-US" altLang="en-US" i="1">
                <a:sym typeface="Wingdings" panose="05000000000000000000" pitchFamily="2" charset="2"/>
              </a:rPr>
              <a:t>O</a:t>
            </a:r>
            <a:r>
              <a:rPr lang="en-US" altLang="en-US">
                <a:sym typeface="Wingdings" panose="05000000000000000000" pitchFamily="2" charset="2"/>
              </a:rPr>
              <a:t>(m), where m = the size of the hash table</a:t>
            </a:r>
          </a:p>
          <a:p>
            <a:pPr lvl="1">
              <a:spcBef>
                <a:spcPts val="200"/>
              </a:spcBef>
              <a:tabLst>
                <a:tab pos="1379538" algn="l"/>
              </a:tabLst>
            </a:pPr>
            <a:r>
              <a:rPr lang="en-US" altLang="en-US">
                <a:sym typeface="Wingdings" panose="05000000000000000000" pitchFamily="2" charset="2"/>
              </a:rPr>
              <a:t>separate chaining: </a:t>
            </a:r>
            <a:r>
              <a:rPr lang="en-US" altLang="en-US" i="1">
                <a:sym typeface="Wingdings" panose="05000000000000000000" pitchFamily="2" charset="2"/>
              </a:rPr>
              <a:t>O</a:t>
            </a:r>
            <a:r>
              <a:rPr lang="en-US" altLang="en-US">
                <a:sym typeface="Wingdings" panose="05000000000000000000" pitchFamily="2" charset="2"/>
              </a:rPr>
              <a:t>(n), where n = the number of keys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1379538" algn="l"/>
              </a:tabLst>
            </a:pPr>
            <a:r>
              <a:rPr lang="en-US" altLang="en-US">
                <a:sym typeface="Wingdings" panose="05000000000000000000" pitchFamily="2" charset="2"/>
              </a:rPr>
              <a:t>With good choices of hash function and table size, </a:t>
            </a:r>
            <a:br>
              <a:rPr lang="en-US" altLang="en-US">
                <a:sym typeface="Wingdings" panose="05000000000000000000" pitchFamily="2" charset="2"/>
              </a:rPr>
            </a:br>
            <a:r>
              <a:rPr lang="en-US" altLang="en-US">
                <a:sym typeface="Wingdings" panose="05000000000000000000" pitchFamily="2" charset="2"/>
              </a:rPr>
              <a:t>complexity is generally better than </a:t>
            </a:r>
            <a:r>
              <a:rPr lang="en-US" altLang="en-US" i="1">
                <a:sym typeface="Wingdings" panose="05000000000000000000" pitchFamily="2" charset="2"/>
              </a:rPr>
              <a:t>O</a:t>
            </a:r>
            <a:r>
              <a:rPr lang="en-US" altLang="en-US">
                <a:sym typeface="Wingdings" panose="05000000000000000000" pitchFamily="2" charset="2"/>
              </a:rPr>
              <a:t>(log n) and approaches </a:t>
            </a:r>
            <a:r>
              <a:rPr lang="en-US" altLang="en-US" i="1">
                <a:sym typeface="Wingdings" panose="05000000000000000000" pitchFamily="2" charset="2"/>
              </a:rPr>
              <a:t>O</a:t>
            </a:r>
            <a:r>
              <a:rPr lang="en-US" altLang="en-US">
                <a:sym typeface="Wingdings" panose="05000000000000000000" pitchFamily="2" charset="2"/>
              </a:rPr>
              <a:t>(1).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1379538" algn="l"/>
              </a:tabLst>
            </a:pPr>
            <a:r>
              <a:rPr lang="en-US" altLang="en-US" i="1">
                <a:sym typeface="Wingdings" panose="05000000000000000000" pitchFamily="2" charset="2"/>
              </a:rPr>
              <a:t>load factor</a:t>
            </a:r>
            <a:r>
              <a:rPr lang="en-US" altLang="en-US">
                <a:sym typeface="Wingdings" panose="05000000000000000000" pitchFamily="2" charset="2"/>
              </a:rPr>
              <a:t> =</a:t>
            </a:r>
            <a:r>
              <a:rPr lang="en-US" altLang="en-US" i="1">
                <a:sym typeface="Wingdings" panose="05000000000000000000" pitchFamily="2" charset="2"/>
              </a:rPr>
              <a:t> </a:t>
            </a:r>
            <a:r>
              <a:rPr lang="en-US" altLang="en-US">
                <a:sym typeface="Wingdings" panose="05000000000000000000" pitchFamily="2" charset="2"/>
              </a:rPr>
              <a:t># keys in table / size of the table.</a:t>
            </a:r>
            <a:br>
              <a:rPr lang="en-US" altLang="en-US" dirty="0">
                <a:sym typeface="Wingdings" panose="05000000000000000000" pitchFamily="2" charset="2"/>
              </a:rPr>
            </a:br>
            <a:r>
              <a:rPr lang="en-US" altLang="en-US" dirty="0">
                <a:sym typeface="Wingdings" panose="05000000000000000000" pitchFamily="2" charset="2"/>
              </a:rPr>
              <a:t>To prevent performance degradation:</a:t>
            </a:r>
          </a:p>
          <a:p>
            <a:pPr lvl="1">
              <a:spcBef>
                <a:spcPts val="500"/>
              </a:spcBef>
              <a:tabLst>
                <a:tab pos="137953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open addressing: try to keep the load factor &lt; 1/2</a:t>
            </a:r>
          </a:p>
          <a:p>
            <a:pPr marL="457200" lvl="1" indent="0">
              <a:spcBef>
                <a:spcPts val="200"/>
              </a:spcBef>
              <a:buNone/>
              <a:tabLst>
                <a:tab pos="1379538" algn="l"/>
              </a:tabLst>
            </a:pPr>
            <a:endParaRPr lang="en-US" alt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080923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Hash Table Efficiency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2400"/>
              </a:spcBef>
              <a:tabLst>
                <a:tab pos="1379538" algn="l"/>
              </a:tabLst>
            </a:pPr>
            <a:r>
              <a:rPr lang="en-US" altLang="en-US"/>
              <a:t>In the best case, search and insertion are </a:t>
            </a:r>
            <a:r>
              <a:rPr lang="en-US" altLang="en-US" i="1"/>
              <a:t>O</a:t>
            </a:r>
            <a:r>
              <a:rPr lang="en-US" altLang="en-US"/>
              <a:t>(1).</a:t>
            </a:r>
            <a:endParaRPr lang="en-US" altLang="en-US">
              <a:sym typeface="Wingdings" panose="05000000000000000000" pitchFamily="2" charset="2"/>
            </a:endParaRPr>
          </a:p>
          <a:p>
            <a:pPr>
              <a:spcBef>
                <a:spcPts val="2400"/>
              </a:spcBef>
              <a:tabLst>
                <a:tab pos="1379538" algn="l"/>
              </a:tabLst>
            </a:pPr>
            <a:r>
              <a:rPr lang="en-US" altLang="en-US">
                <a:sym typeface="Wingdings" panose="05000000000000000000" pitchFamily="2" charset="2"/>
              </a:rPr>
              <a:t>In the worst case, search and insertion are linear.</a:t>
            </a:r>
          </a:p>
          <a:p>
            <a:pPr lvl="1">
              <a:spcBef>
                <a:spcPts val="500"/>
              </a:spcBef>
              <a:tabLst>
                <a:tab pos="1379538" algn="l"/>
              </a:tabLst>
            </a:pPr>
            <a:r>
              <a:rPr lang="en-US" altLang="en-US">
                <a:sym typeface="Wingdings" panose="05000000000000000000" pitchFamily="2" charset="2"/>
              </a:rPr>
              <a:t>open addressing: </a:t>
            </a:r>
            <a:r>
              <a:rPr lang="en-US" altLang="en-US" i="1">
                <a:sym typeface="Wingdings" panose="05000000000000000000" pitchFamily="2" charset="2"/>
              </a:rPr>
              <a:t>O</a:t>
            </a:r>
            <a:r>
              <a:rPr lang="en-US" altLang="en-US">
                <a:sym typeface="Wingdings" panose="05000000000000000000" pitchFamily="2" charset="2"/>
              </a:rPr>
              <a:t>(m), where m = the size of the hash table</a:t>
            </a:r>
          </a:p>
          <a:p>
            <a:pPr lvl="1">
              <a:spcBef>
                <a:spcPts val="200"/>
              </a:spcBef>
              <a:tabLst>
                <a:tab pos="1379538" algn="l"/>
              </a:tabLst>
            </a:pPr>
            <a:r>
              <a:rPr lang="en-US" altLang="en-US">
                <a:sym typeface="Wingdings" panose="05000000000000000000" pitchFamily="2" charset="2"/>
              </a:rPr>
              <a:t>separate chaining: </a:t>
            </a:r>
            <a:r>
              <a:rPr lang="en-US" altLang="en-US" i="1">
                <a:sym typeface="Wingdings" panose="05000000000000000000" pitchFamily="2" charset="2"/>
              </a:rPr>
              <a:t>O</a:t>
            </a:r>
            <a:r>
              <a:rPr lang="en-US" altLang="en-US">
                <a:sym typeface="Wingdings" panose="05000000000000000000" pitchFamily="2" charset="2"/>
              </a:rPr>
              <a:t>(n), where n = the number of keys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1379538" algn="l"/>
              </a:tabLst>
            </a:pPr>
            <a:r>
              <a:rPr lang="en-US" altLang="en-US">
                <a:sym typeface="Wingdings" panose="05000000000000000000" pitchFamily="2" charset="2"/>
              </a:rPr>
              <a:t>With good choices of hash function and table size, </a:t>
            </a:r>
            <a:br>
              <a:rPr lang="en-US" altLang="en-US">
                <a:sym typeface="Wingdings" panose="05000000000000000000" pitchFamily="2" charset="2"/>
              </a:rPr>
            </a:br>
            <a:r>
              <a:rPr lang="en-US" altLang="en-US">
                <a:sym typeface="Wingdings" panose="05000000000000000000" pitchFamily="2" charset="2"/>
              </a:rPr>
              <a:t>complexity is generally better than </a:t>
            </a:r>
            <a:r>
              <a:rPr lang="en-US" altLang="en-US" i="1">
                <a:sym typeface="Wingdings" panose="05000000000000000000" pitchFamily="2" charset="2"/>
              </a:rPr>
              <a:t>O</a:t>
            </a:r>
            <a:r>
              <a:rPr lang="en-US" altLang="en-US">
                <a:sym typeface="Wingdings" panose="05000000000000000000" pitchFamily="2" charset="2"/>
              </a:rPr>
              <a:t>(log n) and approaches </a:t>
            </a:r>
            <a:r>
              <a:rPr lang="en-US" altLang="en-US" i="1">
                <a:sym typeface="Wingdings" panose="05000000000000000000" pitchFamily="2" charset="2"/>
              </a:rPr>
              <a:t>O</a:t>
            </a:r>
            <a:r>
              <a:rPr lang="en-US" altLang="en-US">
                <a:sym typeface="Wingdings" panose="05000000000000000000" pitchFamily="2" charset="2"/>
              </a:rPr>
              <a:t>(1).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1379538" algn="l"/>
              </a:tabLst>
            </a:pPr>
            <a:r>
              <a:rPr lang="en-US" altLang="en-US" i="1">
                <a:sym typeface="Wingdings" panose="05000000000000000000" pitchFamily="2" charset="2"/>
              </a:rPr>
              <a:t>load factor</a:t>
            </a:r>
            <a:r>
              <a:rPr lang="en-US" altLang="en-US">
                <a:sym typeface="Wingdings" panose="05000000000000000000" pitchFamily="2" charset="2"/>
              </a:rPr>
              <a:t> =</a:t>
            </a:r>
            <a:r>
              <a:rPr lang="en-US" altLang="en-US" i="1">
                <a:sym typeface="Wingdings" panose="05000000000000000000" pitchFamily="2" charset="2"/>
              </a:rPr>
              <a:t> </a:t>
            </a:r>
            <a:r>
              <a:rPr lang="en-US" altLang="en-US">
                <a:sym typeface="Wingdings" panose="05000000000000000000" pitchFamily="2" charset="2"/>
              </a:rPr>
              <a:t># keys in table / size of the table.</a:t>
            </a:r>
            <a:br>
              <a:rPr lang="en-US" altLang="en-US" dirty="0">
                <a:sym typeface="Wingdings" panose="05000000000000000000" pitchFamily="2" charset="2"/>
              </a:rPr>
            </a:br>
            <a:r>
              <a:rPr lang="en-US" altLang="en-US" dirty="0">
                <a:sym typeface="Wingdings" panose="05000000000000000000" pitchFamily="2" charset="2"/>
              </a:rPr>
              <a:t>To prevent performance degradation:</a:t>
            </a:r>
          </a:p>
          <a:p>
            <a:pPr lvl="1">
              <a:spcBef>
                <a:spcPts val="500"/>
              </a:spcBef>
              <a:tabLst>
                <a:tab pos="137953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open addressing: try to keep the load factor &lt; 1/2</a:t>
            </a:r>
          </a:p>
          <a:p>
            <a:pPr lvl="1">
              <a:spcBef>
                <a:spcPts val="200"/>
              </a:spcBef>
              <a:tabLst>
                <a:tab pos="137953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separate chaining: try to keep the load factor &lt; 1</a:t>
            </a:r>
          </a:p>
        </p:txBody>
      </p:sp>
    </p:spTree>
    <p:extLst>
      <p:ext uri="{BB962C8B-B14F-4D97-AF65-F5344CB8AC3E}">
        <p14:creationId xmlns:p14="http://schemas.microsoft.com/office/powerpoint/2010/main" val="137766908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Hash Table Efficiency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spcBef>
                <a:spcPts val="2400"/>
              </a:spcBef>
              <a:tabLst>
                <a:tab pos="1379538" algn="l"/>
              </a:tabLst>
            </a:pPr>
            <a:r>
              <a:rPr lang="en-US" altLang="en-US"/>
              <a:t>In the best case, search and insertion are </a:t>
            </a:r>
            <a:r>
              <a:rPr lang="en-US" altLang="en-US" i="1"/>
              <a:t>O</a:t>
            </a:r>
            <a:r>
              <a:rPr lang="en-US" altLang="en-US"/>
              <a:t>(1).</a:t>
            </a:r>
            <a:endParaRPr lang="en-US" altLang="en-US">
              <a:sym typeface="Wingdings" panose="05000000000000000000" pitchFamily="2" charset="2"/>
            </a:endParaRPr>
          </a:p>
          <a:p>
            <a:pPr>
              <a:spcBef>
                <a:spcPts val="2400"/>
              </a:spcBef>
              <a:tabLst>
                <a:tab pos="1379538" algn="l"/>
              </a:tabLst>
            </a:pPr>
            <a:r>
              <a:rPr lang="en-US" altLang="en-US">
                <a:sym typeface="Wingdings" panose="05000000000000000000" pitchFamily="2" charset="2"/>
              </a:rPr>
              <a:t>In the worst case, search and insertion are linear.</a:t>
            </a:r>
          </a:p>
          <a:p>
            <a:pPr lvl="1">
              <a:spcBef>
                <a:spcPts val="500"/>
              </a:spcBef>
              <a:tabLst>
                <a:tab pos="1379538" algn="l"/>
              </a:tabLst>
            </a:pPr>
            <a:r>
              <a:rPr lang="en-US" altLang="en-US">
                <a:sym typeface="Wingdings" panose="05000000000000000000" pitchFamily="2" charset="2"/>
              </a:rPr>
              <a:t>open addressing: </a:t>
            </a:r>
            <a:r>
              <a:rPr lang="en-US" altLang="en-US" i="1">
                <a:sym typeface="Wingdings" panose="05000000000000000000" pitchFamily="2" charset="2"/>
              </a:rPr>
              <a:t>O</a:t>
            </a:r>
            <a:r>
              <a:rPr lang="en-US" altLang="en-US">
                <a:sym typeface="Wingdings" panose="05000000000000000000" pitchFamily="2" charset="2"/>
              </a:rPr>
              <a:t>(m), where m = the size of the hash table</a:t>
            </a:r>
          </a:p>
          <a:p>
            <a:pPr lvl="1">
              <a:spcBef>
                <a:spcPts val="200"/>
              </a:spcBef>
              <a:tabLst>
                <a:tab pos="1379538" algn="l"/>
              </a:tabLst>
            </a:pPr>
            <a:r>
              <a:rPr lang="en-US" altLang="en-US">
                <a:sym typeface="Wingdings" panose="05000000000000000000" pitchFamily="2" charset="2"/>
              </a:rPr>
              <a:t>separate chaining: </a:t>
            </a:r>
            <a:r>
              <a:rPr lang="en-US" altLang="en-US" i="1">
                <a:sym typeface="Wingdings" panose="05000000000000000000" pitchFamily="2" charset="2"/>
              </a:rPr>
              <a:t>O</a:t>
            </a:r>
            <a:r>
              <a:rPr lang="en-US" altLang="en-US">
                <a:sym typeface="Wingdings" panose="05000000000000000000" pitchFamily="2" charset="2"/>
              </a:rPr>
              <a:t>(n), where n = the number of keys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1379538" algn="l"/>
              </a:tabLst>
            </a:pPr>
            <a:r>
              <a:rPr lang="en-US" altLang="en-US">
                <a:sym typeface="Wingdings" panose="05000000000000000000" pitchFamily="2" charset="2"/>
              </a:rPr>
              <a:t>With good choices of hash function and table size, </a:t>
            </a:r>
            <a:br>
              <a:rPr lang="en-US" altLang="en-US">
                <a:sym typeface="Wingdings" panose="05000000000000000000" pitchFamily="2" charset="2"/>
              </a:rPr>
            </a:br>
            <a:r>
              <a:rPr lang="en-US" altLang="en-US">
                <a:sym typeface="Wingdings" panose="05000000000000000000" pitchFamily="2" charset="2"/>
              </a:rPr>
              <a:t>complexity is generally better than </a:t>
            </a:r>
            <a:r>
              <a:rPr lang="en-US" altLang="en-US" i="1">
                <a:sym typeface="Wingdings" panose="05000000000000000000" pitchFamily="2" charset="2"/>
              </a:rPr>
              <a:t>O</a:t>
            </a:r>
            <a:r>
              <a:rPr lang="en-US" altLang="en-US">
                <a:sym typeface="Wingdings" panose="05000000000000000000" pitchFamily="2" charset="2"/>
              </a:rPr>
              <a:t>(log n) and approaches </a:t>
            </a:r>
            <a:r>
              <a:rPr lang="en-US" altLang="en-US" i="1">
                <a:sym typeface="Wingdings" panose="05000000000000000000" pitchFamily="2" charset="2"/>
              </a:rPr>
              <a:t>O</a:t>
            </a:r>
            <a:r>
              <a:rPr lang="en-US" altLang="en-US">
                <a:sym typeface="Wingdings" panose="05000000000000000000" pitchFamily="2" charset="2"/>
              </a:rPr>
              <a:t>(1).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1379538" algn="l"/>
              </a:tabLst>
            </a:pPr>
            <a:r>
              <a:rPr lang="en-US" altLang="en-US" i="1">
                <a:sym typeface="Wingdings" panose="05000000000000000000" pitchFamily="2" charset="2"/>
              </a:rPr>
              <a:t>load factor</a:t>
            </a:r>
            <a:r>
              <a:rPr lang="en-US" altLang="en-US">
                <a:sym typeface="Wingdings" panose="05000000000000000000" pitchFamily="2" charset="2"/>
              </a:rPr>
              <a:t> =</a:t>
            </a:r>
            <a:r>
              <a:rPr lang="en-US" altLang="en-US" i="1">
                <a:sym typeface="Wingdings" panose="05000000000000000000" pitchFamily="2" charset="2"/>
              </a:rPr>
              <a:t> </a:t>
            </a:r>
            <a:r>
              <a:rPr lang="en-US" altLang="en-US">
                <a:sym typeface="Wingdings" panose="05000000000000000000" pitchFamily="2" charset="2"/>
              </a:rPr>
              <a:t># keys in table / size of the table.</a:t>
            </a:r>
            <a:br>
              <a:rPr lang="en-US" altLang="en-US">
                <a:sym typeface="Wingdings" panose="05000000000000000000" pitchFamily="2" charset="2"/>
              </a:rPr>
            </a:br>
            <a:r>
              <a:rPr lang="en-US" altLang="en-US">
                <a:sym typeface="Wingdings" panose="05000000000000000000" pitchFamily="2" charset="2"/>
              </a:rPr>
              <a:t>To prevent performance degradation:</a:t>
            </a:r>
          </a:p>
          <a:p>
            <a:pPr lvl="1">
              <a:spcBef>
                <a:spcPts val="500"/>
              </a:spcBef>
              <a:tabLst>
                <a:tab pos="1379538" algn="l"/>
              </a:tabLst>
            </a:pPr>
            <a:r>
              <a:rPr lang="en-US" altLang="en-US">
                <a:sym typeface="Wingdings" panose="05000000000000000000" pitchFamily="2" charset="2"/>
              </a:rPr>
              <a:t>open addressing: try to keep the load factor &lt; 1/2</a:t>
            </a:r>
          </a:p>
          <a:p>
            <a:pPr lvl="1">
              <a:spcBef>
                <a:spcPts val="200"/>
              </a:spcBef>
              <a:tabLst>
                <a:tab pos="1379538" algn="l"/>
              </a:tabLst>
            </a:pPr>
            <a:r>
              <a:rPr lang="en-US" altLang="en-US">
                <a:sym typeface="Wingdings" panose="05000000000000000000" pitchFamily="2" charset="2"/>
              </a:rPr>
              <a:t>separate chaining: try to keep the load factor &lt; 1</a:t>
            </a:r>
          </a:p>
          <a:p>
            <a:pPr>
              <a:spcBef>
                <a:spcPts val="2400"/>
              </a:spcBef>
              <a:buFontTx/>
              <a:buChar char="•"/>
              <a:tabLst>
                <a:tab pos="1379538" algn="l"/>
              </a:tabLst>
            </a:pPr>
            <a:r>
              <a:rPr lang="en-US" altLang="en-US">
                <a:sym typeface="Wingdings" panose="05000000000000000000" pitchFamily="2" charset="2"/>
              </a:rPr>
              <a:t>Time-space tradeoff: bigger tables have better performance, </a:t>
            </a:r>
            <a:br>
              <a:rPr lang="en-US" altLang="en-US">
                <a:sym typeface="Wingdings" panose="05000000000000000000" pitchFamily="2" charset="2"/>
              </a:rPr>
            </a:br>
            <a:r>
              <a:rPr lang="en-US" altLang="en-US">
                <a:sym typeface="Wingdings" panose="05000000000000000000" pitchFamily="2" charset="2"/>
              </a:rPr>
              <a:t>but they use up more memory.</a:t>
            </a:r>
          </a:p>
        </p:txBody>
      </p:sp>
    </p:spTree>
    <p:extLst>
      <p:ext uri="{BB962C8B-B14F-4D97-AF65-F5344CB8AC3E}">
        <p14:creationId xmlns:p14="http://schemas.microsoft.com/office/powerpoint/2010/main" val="424902812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Hash Table Limitations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tabLst>
                <a:tab pos="1379538" algn="l"/>
              </a:tabLst>
            </a:pPr>
            <a:r>
              <a:rPr lang="en-US" altLang="en-US" dirty="0"/>
              <a:t>It can be hard to come up with a good hash function for a particular data set.</a:t>
            </a:r>
          </a:p>
        </p:txBody>
      </p:sp>
    </p:spTree>
    <p:extLst>
      <p:ext uri="{BB962C8B-B14F-4D97-AF65-F5344CB8AC3E}">
        <p14:creationId xmlns:p14="http://schemas.microsoft.com/office/powerpoint/2010/main" val="55773064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Hash Table Limitations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tabLst>
                <a:tab pos="1379538" algn="l"/>
              </a:tabLst>
            </a:pPr>
            <a:r>
              <a:rPr lang="en-US" altLang="en-US" dirty="0"/>
              <a:t>It can be hard to come up with a good hash function for a particular data set.</a:t>
            </a:r>
          </a:p>
          <a:p>
            <a:pPr>
              <a:spcBef>
                <a:spcPts val="2000"/>
              </a:spcBef>
              <a:tabLst>
                <a:tab pos="1379538" algn="l"/>
              </a:tabLst>
            </a:pPr>
            <a:r>
              <a:rPr lang="en-US" altLang="en-US" dirty="0"/>
              <a:t>The items are </a:t>
            </a:r>
            <a:r>
              <a:rPr lang="en-US" altLang="en-US" i="1" dirty="0"/>
              <a:t>not</a:t>
            </a:r>
            <a:r>
              <a:rPr lang="en-US" altLang="en-US" dirty="0"/>
              <a:t> ordered by key. As a result, we can't easily:</a:t>
            </a:r>
          </a:p>
          <a:p>
            <a:pPr lvl="1">
              <a:spcBef>
                <a:spcPts val="500"/>
              </a:spcBef>
              <a:tabLst>
                <a:tab pos="1379538" algn="l"/>
              </a:tabLst>
            </a:pPr>
            <a:r>
              <a:rPr lang="en-US" altLang="en-US" dirty="0"/>
              <a:t>print the contents in sorted order</a:t>
            </a:r>
          </a:p>
          <a:p>
            <a:pPr>
              <a:spcBef>
                <a:spcPts val="500"/>
              </a:spcBef>
              <a:buFont typeface="Times New Roman" panose="02020603050405020304" pitchFamily="18" charset="0"/>
              <a:buNone/>
              <a:tabLst>
                <a:tab pos="137953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5589321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76200"/>
            <a:ext cx="7861300" cy="847725"/>
          </a:xfrm>
        </p:spPr>
        <p:txBody>
          <a:bodyPr/>
          <a:lstStyle/>
          <a:p>
            <a:r>
              <a:rPr lang="en-US" altLang="en-US"/>
              <a:t>Hash Table Limitations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44550"/>
            <a:ext cx="8802687" cy="5614988"/>
          </a:xfrm>
        </p:spPr>
        <p:txBody>
          <a:bodyPr/>
          <a:lstStyle/>
          <a:p>
            <a:pPr>
              <a:tabLst>
                <a:tab pos="1379538" algn="l"/>
              </a:tabLst>
            </a:pPr>
            <a:r>
              <a:rPr lang="en-US" altLang="en-US" dirty="0"/>
              <a:t>It can be hard to come up with a good hash function for a particular data set.</a:t>
            </a:r>
          </a:p>
          <a:p>
            <a:pPr>
              <a:spcBef>
                <a:spcPts val="2000"/>
              </a:spcBef>
              <a:tabLst>
                <a:tab pos="1379538" algn="l"/>
              </a:tabLst>
            </a:pPr>
            <a:r>
              <a:rPr lang="en-US" altLang="en-US" dirty="0"/>
              <a:t>The items are </a:t>
            </a:r>
            <a:r>
              <a:rPr lang="en-US" altLang="en-US" i="1" dirty="0"/>
              <a:t>not</a:t>
            </a:r>
            <a:r>
              <a:rPr lang="en-US" altLang="en-US" dirty="0"/>
              <a:t> ordered by key. As a result, we can't easily:</a:t>
            </a:r>
          </a:p>
          <a:p>
            <a:pPr lvl="1">
              <a:spcBef>
                <a:spcPts val="500"/>
              </a:spcBef>
              <a:tabLst>
                <a:tab pos="1379538" algn="l"/>
              </a:tabLst>
            </a:pPr>
            <a:r>
              <a:rPr lang="en-US" altLang="en-US" dirty="0"/>
              <a:t>print the contents in sorted order</a:t>
            </a:r>
          </a:p>
          <a:p>
            <a:pPr lvl="1">
              <a:spcBef>
                <a:spcPts val="200"/>
              </a:spcBef>
              <a:tabLst>
                <a:tab pos="1379538" algn="l"/>
              </a:tabLst>
            </a:pPr>
            <a:r>
              <a:rPr lang="en-US" altLang="en-US" dirty="0"/>
              <a:t>perform a range search (find all values between v1 and v2)</a:t>
            </a:r>
          </a:p>
          <a:p>
            <a:pPr>
              <a:spcBef>
                <a:spcPts val="500"/>
              </a:spcBef>
              <a:buFont typeface="Times New Roman" panose="02020603050405020304" pitchFamily="18" charset="0"/>
              <a:buNone/>
              <a:tabLst>
                <a:tab pos="137953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7582889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1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1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564885</TotalTime>
  <Words>14660</Words>
  <Application>Microsoft Office PowerPoint</Application>
  <PresentationFormat>On-screen Show (4:3)</PresentationFormat>
  <Paragraphs>2261</Paragraphs>
  <Slides>125</Slides>
  <Notes>122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125</vt:i4>
      </vt:variant>
      <vt:variant>
        <vt:lpstr>Custom Shows</vt:lpstr>
      </vt:variant>
      <vt:variant>
        <vt:i4>1</vt:i4>
      </vt:variant>
    </vt:vector>
  </HeadingPairs>
  <TitlesOfParts>
    <vt:vector size="133" baseType="lpstr">
      <vt:lpstr>Arial</vt:lpstr>
      <vt:lpstr>Arial Narrow</vt:lpstr>
      <vt:lpstr>Helvetica</vt:lpstr>
      <vt:lpstr>Lucida Console</vt:lpstr>
      <vt:lpstr>Times New Roman</vt:lpstr>
      <vt:lpstr>Default Design</vt:lpstr>
      <vt:lpstr>1_Default Design</vt:lpstr>
      <vt:lpstr>Hash Tables III</vt:lpstr>
      <vt:lpstr>Recall: Hash Tables</vt:lpstr>
      <vt:lpstr>Recall: Hash Tables</vt:lpstr>
      <vt:lpstr>Recall: Hash Tables</vt:lpstr>
      <vt:lpstr>Recall: A Simple Hash Function for Strings</vt:lpstr>
      <vt:lpstr>Recall: Open Addressing with Double Hashing</vt:lpstr>
      <vt:lpstr>Recall: Open Addressing with Double Hashing</vt:lpstr>
      <vt:lpstr>Recall: Open Addressing with Double Hashing</vt:lpstr>
      <vt:lpstr>Recall: Open Addressing with Double Hashing</vt:lpstr>
      <vt:lpstr>Recall: Open Addressing with Double Hashing</vt:lpstr>
      <vt:lpstr>Recall: Open Addressing with Double Hashing</vt:lpstr>
      <vt:lpstr>Recall: An Interface For Hash Tables</vt:lpstr>
      <vt:lpstr>Recall: An Implementation Using Open Addressing</vt:lpstr>
      <vt:lpstr>Recall: Empty vs. Removed</vt:lpstr>
      <vt:lpstr>Recall: Empty vs. Removed</vt:lpstr>
      <vt:lpstr>Recall: probe() Helper Method</vt:lpstr>
      <vt:lpstr>Recall: probe() Helper Method</vt:lpstr>
      <vt:lpstr>Recall: probe() Helper Method</vt:lpstr>
      <vt:lpstr>Search and Removal</vt:lpstr>
      <vt:lpstr>Search and Removal</vt:lpstr>
      <vt:lpstr>Search and Removal</vt:lpstr>
      <vt:lpstr>Search and Removal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Tracing Through Some Examples</vt:lpstr>
      <vt:lpstr>Tracing Through Some Examples</vt:lpstr>
      <vt:lpstr>Tracing Through Some Examples</vt:lpstr>
      <vt:lpstr>Tracing Through Some Examples</vt:lpstr>
      <vt:lpstr>Tracing Through Some Examples</vt:lpstr>
      <vt:lpstr>Tracing Through Some Examples</vt:lpstr>
      <vt:lpstr>Tracing Through Some Examples</vt:lpstr>
      <vt:lpstr>Tracing Through Some Examples</vt:lpstr>
      <vt:lpstr>Tracing Through Some Examples</vt:lpstr>
      <vt:lpstr>Tracing Through Some Examples</vt:lpstr>
      <vt:lpstr>Tracing Through Some Examples</vt:lpstr>
      <vt:lpstr>Tracing Through Some Examples</vt:lpstr>
      <vt:lpstr>Tracing Through Some Examples</vt:lpstr>
      <vt:lpstr>Tracing Through Some Examples</vt:lpstr>
      <vt:lpstr>Tracing Through Some Examples</vt:lpstr>
      <vt:lpstr>Tracing Through Some Examples</vt:lpstr>
      <vt:lpstr>Tracing Through Some Examples</vt:lpstr>
      <vt:lpstr>Tracing Through Some Examples</vt:lpstr>
      <vt:lpstr>Tracing Through Some Examples</vt:lpstr>
      <vt:lpstr>Tracing Through Some Examples</vt:lpstr>
      <vt:lpstr>Tracing Through Some Examples</vt:lpstr>
      <vt:lpstr>Tracing Through Some Examples</vt:lpstr>
      <vt:lpstr>Tracing Through Some Examples</vt:lpstr>
      <vt:lpstr>Tracing Through Some Examples</vt:lpstr>
      <vt:lpstr>Tracing Through Some Examples</vt:lpstr>
      <vt:lpstr>Tracing Through Some Examples</vt:lpstr>
      <vt:lpstr>Tracing Through Some Examples</vt:lpstr>
      <vt:lpstr>Tracing Through Some Examples</vt:lpstr>
      <vt:lpstr>Tracing Through Some Examples</vt:lpstr>
      <vt:lpstr>Tracing Through Some Examples</vt:lpstr>
      <vt:lpstr>Tracing Through Some Examples</vt:lpstr>
      <vt:lpstr>Tracing Through Some Examples</vt:lpstr>
      <vt:lpstr>Tracing Through Some Examples</vt:lpstr>
      <vt:lpstr>Tracing Through Some Examples</vt:lpstr>
      <vt:lpstr>Tracing Through Some Examples</vt:lpstr>
      <vt:lpstr>Dealing with Overflow</vt:lpstr>
      <vt:lpstr>Dealing with Overflow</vt:lpstr>
      <vt:lpstr>Dealing with Overflow</vt:lpstr>
      <vt:lpstr>Dealing with Overflow</vt:lpstr>
      <vt:lpstr>Dealing with Overflow</vt:lpstr>
      <vt:lpstr>Dealing with Overflow</vt:lpstr>
      <vt:lpstr>Dealing with Overflow</vt:lpstr>
      <vt:lpstr>Dealing with Overflow</vt:lpstr>
      <vt:lpstr>Dealing with Overflow</vt:lpstr>
      <vt:lpstr>Implementing the Hash Function</vt:lpstr>
      <vt:lpstr>Implementing the Hash Function</vt:lpstr>
      <vt:lpstr>Implementing the Hash Function</vt:lpstr>
      <vt:lpstr>Implementing the Hash Function</vt:lpstr>
      <vt:lpstr>Implementing the Hash Function</vt:lpstr>
      <vt:lpstr>Implementing the Hash Function</vt:lpstr>
      <vt:lpstr>Hash Functions in OpenHashTable</vt:lpstr>
      <vt:lpstr>Hash Functions in OpenHashTable</vt:lpstr>
      <vt:lpstr>Hash Functions in OpenHashTable</vt:lpstr>
      <vt:lpstr>Hash Functions in OpenHashTable</vt:lpstr>
      <vt:lpstr>Hash Functions in OpenHashTable</vt:lpstr>
      <vt:lpstr>Hash Functions in OpenHashTable</vt:lpstr>
      <vt:lpstr>Hash Functions in OpenHashTable</vt:lpstr>
      <vt:lpstr>Hash Table Efficiency</vt:lpstr>
      <vt:lpstr>Hash Table Efficiency</vt:lpstr>
      <vt:lpstr>Hash Table Efficiency</vt:lpstr>
      <vt:lpstr>Hash Table Efficiency</vt:lpstr>
      <vt:lpstr>Hash Table Efficiency</vt:lpstr>
      <vt:lpstr>Hash Table Efficiency</vt:lpstr>
      <vt:lpstr>Hash Table Efficiency</vt:lpstr>
      <vt:lpstr>Hash Table Limitations</vt:lpstr>
      <vt:lpstr>Hash Table Limitations</vt:lpstr>
      <vt:lpstr>Hash Table Limitations</vt:lpstr>
      <vt:lpstr>Hash Table Limitations</vt:lpstr>
      <vt:lpstr>Hash Table Limitations</vt:lpstr>
      <vt:lpstr>Extra Practice</vt:lpstr>
      <vt:lpstr>Extra Practice</vt:lpstr>
      <vt:lpstr>Extra Practice</vt:lpstr>
      <vt:lpstr>Extra Practice</vt:lpstr>
      <vt:lpstr>Extra Practice</vt:lpstr>
      <vt:lpstr>Extra Practice</vt:lpstr>
      <vt:lpstr>Extra Practice</vt:lpstr>
      <vt:lpstr>Extra Practice</vt:lpstr>
      <vt:lpstr>Extra Practice</vt:lpstr>
      <vt:lpstr>PowerPoint Presentation</vt:lpstr>
      <vt:lpstr>Hash Functions for Strings: version 1</vt:lpstr>
      <vt:lpstr>Hash Functions for Strings: version 1</vt:lpstr>
      <vt:lpstr>Hash Functions for Strings: version 1</vt:lpstr>
      <vt:lpstr>Hash Functions for Strings: version 1</vt:lpstr>
      <vt:lpstr>Hash Functions for Strings: version 1</vt:lpstr>
      <vt:lpstr>Hash Functions for Strings: version 1</vt:lpstr>
      <vt:lpstr>Hash Functions for Strings: version 1</vt:lpstr>
      <vt:lpstr>Hash Functions for Strings: version 1</vt:lpstr>
      <vt:lpstr>Hash Functions for Strings: version 2</vt:lpstr>
      <vt:lpstr>Hash Functions for Strings: version 2</vt:lpstr>
      <vt:lpstr>Hash Functions for Strings: version 2</vt:lpstr>
      <vt:lpstr>Hash Functions for Strings: version 2</vt:lpstr>
      <vt:lpstr>Tracing Through Some Examples</vt:lpstr>
      <vt:lpstr>PowerPoint Presentation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E-119: Hash Tables</dc:title>
  <dc:creator>dgs</dc:creator>
  <cp:lastModifiedBy>Sullivan, David</cp:lastModifiedBy>
  <cp:revision>2046</cp:revision>
  <cp:lastPrinted>2004-03-16T20:08:02Z</cp:lastPrinted>
  <dcterms:modified xsi:type="dcterms:W3CDTF">2023-04-24T15:31:15Z</dcterms:modified>
</cp:coreProperties>
</file>