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Franklin"/>
      <p:regular r:id="rId9"/>
      <p:bold r:id="rId10"/>
      <p:italic r:id="rId11"/>
      <p:boldItalic r:id="rId12"/>
    </p:embeddedFont>
    <p:embeddedFont>
      <p:font typeface="Franklin Gothic"/>
      <p:bold r:id="rId13"/>
    </p:embeddedFont>
    <p:embeddedFont>
      <p:font typeface="Quattrocento Sans"/>
      <p:regular r:id="rId14"/>
      <p:bold r:id="rId15"/>
      <p:italic r:id="rId16"/>
      <p:boldItalic r:id="rId17"/>
    </p:embeddedFont>
    <p:embeddedFont>
      <p:font typeface="Libre Franklin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Medium-italic.fntdata"/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21" Type="http://schemas.openxmlformats.org/officeDocument/2006/relationships/font" Target="fonts/LibreFranklinMedium-boldItalic.fntdata"/><Relationship Id="rId13" Type="http://schemas.openxmlformats.org/officeDocument/2006/relationships/font" Target="fonts/FranklinGothic-bold.fnt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regular.fntdata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19" Type="http://schemas.openxmlformats.org/officeDocument/2006/relationships/font" Target="fonts/LibreFranklinMedium-bold.fntdata"/><Relationship Id="rId6" Type="http://schemas.openxmlformats.org/officeDocument/2006/relationships/slide" Target="slides/slide2.xml"/><Relationship Id="rId18" Type="http://schemas.openxmlformats.org/officeDocument/2006/relationships/font" Target="fonts/LibreFranklin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1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1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1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1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1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1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1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12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2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2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3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3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13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4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flipH="1" rot="5400000">
            <a:off x="635" y="3900805"/>
            <a:ext cx="2958465" cy="2958465"/>
            <a:chOff x="0" y="3900170"/>
            <a:chExt cx="2958465" cy="2958465"/>
          </a:xfrm>
        </p:grpSpPr>
        <p:sp>
          <p:nvSpPr>
            <p:cNvPr id="25" name="Google Shape;25;p3"/>
            <p:cNvSpPr/>
            <p:nvPr/>
          </p:nvSpPr>
          <p:spPr>
            <a:xfrm>
              <a:off x="0" y="3900170"/>
              <a:ext cx="1490980" cy="1987550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5890895"/>
              <a:ext cx="967740" cy="967740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017905" y="5888355"/>
              <a:ext cx="1940560" cy="970280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/>
          <p:nvPr>
            <p:ph idx="2" type="pic"/>
          </p:nvPr>
        </p:nvSpPr>
        <p:spPr>
          <a:xfrm>
            <a:off x="6096000" y="-22860"/>
            <a:ext cx="6096000" cy="6903085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63930" y="878840"/>
            <a:ext cx="4941570" cy="610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3"/>
          <p:cNvCxnSpPr/>
          <p:nvPr/>
        </p:nvCxnSpPr>
        <p:spPr>
          <a:xfrm>
            <a:off x="952500" y="1939290"/>
            <a:ext cx="2133600" cy="381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52500" y="2289175"/>
            <a:ext cx="4572000" cy="2795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2992120" y="6332220"/>
            <a:ext cx="131318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494790" y="6332220"/>
            <a:ext cx="149733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971550" y="6332220"/>
            <a:ext cx="52324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63930" y="878840"/>
            <a:ext cx="4941570" cy="6108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4"/>
          <p:cNvCxnSpPr/>
          <p:nvPr/>
        </p:nvCxnSpPr>
        <p:spPr>
          <a:xfrm>
            <a:off x="952500" y="1939290"/>
            <a:ext cx="2133600" cy="381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952500" y="2656840"/>
            <a:ext cx="48387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rot="10800000">
            <a:off x="8870950" y="0"/>
            <a:ext cx="3324860" cy="3325495"/>
            <a:chOff x="8870950" y="0"/>
            <a:chExt cx="3324860" cy="3325495"/>
          </a:xfrm>
        </p:grpSpPr>
        <p:sp>
          <p:nvSpPr>
            <p:cNvPr id="40" name="Google Shape;40;p4"/>
            <p:cNvSpPr/>
            <p:nvPr/>
          </p:nvSpPr>
          <p:spPr>
            <a:xfrm>
              <a:off x="8870950" y="0"/>
              <a:ext cx="1675765" cy="2234565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870950" y="2237105"/>
              <a:ext cx="1088390" cy="1088390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14585" y="2234565"/>
              <a:ext cx="2181225" cy="1090930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/>
          <p:nvPr>
            <p:ph idx="2" type="body"/>
          </p:nvPr>
        </p:nvSpPr>
        <p:spPr>
          <a:xfrm>
            <a:off x="952500" y="2286000"/>
            <a:ext cx="4838700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3" type="body"/>
          </p:nvPr>
        </p:nvSpPr>
        <p:spPr>
          <a:xfrm>
            <a:off x="953770" y="3841750"/>
            <a:ext cx="4838700" cy="63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4" type="body"/>
          </p:nvPr>
        </p:nvSpPr>
        <p:spPr>
          <a:xfrm>
            <a:off x="953770" y="3470910"/>
            <a:ext cx="4838700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5" type="body"/>
          </p:nvPr>
        </p:nvSpPr>
        <p:spPr>
          <a:xfrm>
            <a:off x="952500" y="5017770"/>
            <a:ext cx="48387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6" type="body"/>
          </p:nvPr>
        </p:nvSpPr>
        <p:spPr>
          <a:xfrm>
            <a:off x="952500" y="4646930"/>
            <a:ext cx="4838700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7" type="body"/>
          </p:nvPr>
        </p:nvSpPr>
        <p:spPr>
          <a:xfrm>
            <a:off x="6399530" y="2656840"/>
            <a:ext cx="48387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8" type="body"/>
          </p:nvPr>
        </p:nvSpPr>
        <p:spPr>
          <a:xfrm>
            <a:off x="6399530" y="2286000"/>
            <a:ext cx="4838700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9" type="body"/>
          </p:nvPr>
        </p:nvSpPr>
        <p:spPr>
          <a:xfrm>
            <a:off x="6399530" y="3841750"/>
            <a:ext cx="48387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3" type="body"/>
          </p:nvPr>
        </p:nvSpPr>
        <p:spPr>
          <a:xfrm>
            <a:off x="6399530" y="3470910"/>
            <a:ext cx="4838700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2992120" y="6332220"/>
            <a:ext cx="131318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1494790" y="6332220"/>
            <a:ext cx="149733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971550" y="6332220"/>
            <a:ext cx="52324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62" name="Google Shape;62;p6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7" name="Google Shape;67;p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8" name="Google Shape;68;p6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1" name="Google Shape;71;p6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6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4" name="Google Shape;74;p6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6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7" name="Google Shape;77;p6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p6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0" name="Google Shape;80;p6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6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8" name="Google Shape;88;p7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" name="Google Shape;89;p7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0" name="Google Shape;90;p7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91" name="Google Shape;91;p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6" name="Google Shape;96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0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71550" y="1825625"/>
            <a:ext cx="1038225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365125"/>
            <a:ext cx="104013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992120" y="6332220"/>
            <a:ext cx="131318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4790" y="6332220"/>
            <a:ext cx="149733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71550" y="6332220"/>
            <a:ext cx="52324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ctrTitle"/>
          </p:nvPr>
        </p:nvSpPr>
        <p:spPr>
          <a:xfrm>
            <a:off x="5250180" y="147955"/>
            <a:ext cx="6941185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ranklin Gothic"/>
              <a:buNone/>
            </a:pPr>
            <a:r>
              <a:rPr lang="en-US" sz="3200"/>
              <a:t>     </a:t>
            </a:r>
            <a:r>
              <a:rPr b="1" lang="en-US" sz="3200"/>
              <a:t>Basic Details of the Team and Problem Statement</a:t>
            </a:r>
            <a:endParaRPr b="1" sz="3200"/>
          </a:p>
        </p:txBody>
      </p: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6002655" y="1292225"/>
            <a:ext cx="5989955" cy="5113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ranklin Gothic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i="0" lang="en-US" sz="1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Ministry of coal</a:t>
            </a:r>
            <a:endParaRPr b="1" i="0" sz="18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ranklin Gothic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b="1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SIH1316</a:t>
            </a:r>
            <a:endParaRPr b="1" i="0" sz="18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ranklin Gothic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b="0" i="0" lang="en-US" sz="1800" cap="none" strike="noStrike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of Image Analytics for Tree enumeration for diversion of Forest Land</a:t>
            </a:r>
            <a:endParaRPr b="1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ranklin Gothic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TreeSense Imaging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ranklin Gothic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Shreyas Datar 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ranklin Gothic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C-36022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ranklin Gothic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Lakshmi Narain College of Technology, Bhopal (M.P)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ibre Franklin"/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ranklin Gothic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b="1" i="0" lang="en-US" sz="1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Miscellaneous</a:t>
            </a:r>
            <a:endParaRPr b="1" i="0" sz="18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/Users/91898/AppData/Roaming/PolarisOffice/ETemp/21308_21429912/image1.png"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515" y="205105"/>
            <a:ext cx="2992755" cy="15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5"/>
          <p:cNvSpPr txBox="1"/>
          <p:nvPr>
            <p:ph idx="1" type="body"/>
          </p:nvPr>
        </p:nvSpPr>
        <p:spPr>
          <a:xfrm>
            <a:off x="219075" y="2245995"/>
            <a:ext cx="5344160" cy="4555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None/>
            </a:pPr>
            <a:r>
              <a:rPr b="1" lang="en-US" sz="1100">
                <a:solidFill>
                  <a:schemeClr val="dk1"/>
                </a:solidFill>
              </a:rPr>
              <a:t>Team Leader : Shreyas Datar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ibre Franklin"/>
              <a:buNone/>
            </a:pPr>
            <a:r>
              <a:rPr i="1" lang="en-US" sz="1100">
                <a:solidFill>
                  <a:schemeClr val="dk1"/>
                </a:solidFill>
              </a:rPr>
              <a:t>Branch : B.Tech                        Stream : CSE:AIML                    Year : III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ibre Franklin"/>
              <a:buNone/>
            </a:pPr>
            <a:r>
              <a:rPr b="1" lang="en-US" sz="1100">
                <a:solidFill>
                  <a:schemeClr val="dk1"/>
                </a:solidFill>
              </a:rPr>
              <a:t>Team Member 1 : Ankit Ranjan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ibre Franklin"/>
              <a:buNone/>
            </a:pPr>
            <a:r>
              <a:rPr i="1" lang="en-US" sz="1100">
                <a:solidFill>
                  <a:schemeClr val="dk1"/>
                </a:solidFill>
              </a:rPr>
              <a:t>Branch : B.Tech                        Stream : CSE:AIML                    Year : III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ibre Franklin"/>
              <a:buNone/>
            </a:pPr>
            <a:r>
              <a:rPr b="1" lang="en-US" sz="1100">
                <a:solidFill>
                  <a:schemeClr val="dk1"/>
                </a:solidFill>
              </a:rPr>
              <a:t>Team Member 2 : Aryaman Yadav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ibre Franklin"/>
              <a:buNone/>
            </a:pPr>
            <a:r>
              <a:rPr i="1" lang="en-US" sz="1100">
                <a:solidFill>
                  <a:schemeClr val="dk1"/>
                </a:solidFill>
              </a:rPr>
              <a:t>Branch : B.Tech                        Stream : IT	                          Year : III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ibre Franklin"/>
              <a:buNone/>
            </a:pPr>
            <a:r>
              <a:rPr b="1" lang="en-US" sz="1100">
                <a:solidFill>
                  <a:schemeClr val="dk1"/>
                </a:solidFill>
              </a:rPr>
              <a:t>Team Member 3 : Soumya Jain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ibre Franklin"/>
              <a:buNone/>
            </a:pPr>
            <a:r>
              <a:rPr i="1" lang="en-US" sz="1100">
                <a:solidFill>
                  <a:schemeClr val="dk1"/>
                </a:solidFill>
              </a:rPr>
              <a:t>Branch : B.Tech                        Stream : CSE:AIDS                     Year : III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ibre Franklin"/>
              <a:buNone/>
            </a:pPr>
            <a:r>
              <a:rPr b="1" lang="en-US" sz="1100">
                <a:solidFill>
                  <a:schemeClr val="dk1"/>
                </a:solidFill>
              </a:rPr>
              <a:t>Team Member 4 : Vipul Chaturvedi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ibre Franklin"/>
              <a:buNone/>
            </a:pPr>
            <a:r>
              <a:rPr i="1" lang="en-US" sz="1100">
                <a:solidFill>
                  <a:schemeClr val="dk1"/>
                </a:solidFill>
              </a:rPr>
              <a:t>Branch : B.Tech                        Stream : CSE:AIML                    Year : III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ibre Franklin"/>
              <a:buNone/>
            </a:pPr>
            <a:r>
              <a:rPr b="1" lang="en-US" sz="1100">
                <a:solidFill>
                  <a:schemeClr val="dk1"/>
                </a:solidFill>
              </a:rPr>
              <a:t>Team Member 5 : Ayush Kumar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ibre Franklin"/>
              <a:buNone/>
            </a:pPr>
            <a:r>
              <a:rPr i="1" lang="en-US" sz="1100">
                <a:solidFill>
                  <a:schemeClr val="dk1"/>
                </a:solidFill>
              </a:rPr>
              <a:t>Branch : B.Tech                        Stream : CSE:AIML                    Year : III 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ibre Franklin"/>
              <a:buNone/>
            </a:pPr>
            <a:r>
              <a:rPr b="1" lang="en-US" sz="1100">
                <a:solidFill>
                  <a:schemeClr val="dk1"/>
                </a:solidFill>
              </a:rPr>
              <a:t>Team Mentor 1 : Dr. Vivek Richhariya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ibre Franklin"/>
              <a:buNone/>
            </a:pPr>
            <a:r>
              <a:rPr i="1" lang="en-US" sz="1100">
                <a:solidFill>
                  <a:schemeClr val="dk1"/>
                </a:solidFill>
              </a:rPr>
              <a:t>Category : Academic             Expertise : IoT	                        Domain Experience: 22y</a:t>
            </a:r>
            <a:r>
              <a:rPr lang="en-US" sz="1100">
                <a:solidFill>
                  <a:schemeClr val="dk1"/>
                </a:solidFill>
              </a:rPr>
              <a:t>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ibre Franklin"/>
              <a:buNone/>
            </a:pPr>
            <a:r>
              <a:rPr b="1" lang="en-US" sz="1100">
                <a:solidFill>
                  <a:schemeClr val="dk1"/>
                </a:solidFill>
              </a:rPr>
              <a:t>Team Mentor 2 : Dr. Bhupesh Gour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ibre Franklin"/>
              <a:buNone/>
            </a:pPr>
            <a:r>
              <a:rPr i="1" lang="en-US" sz="1100">
                <a:solidFill>
                  <a:schemeClr val="dk1"/>
                </a:solidFill>
              </a:rPr>
              <a:t>Category : Academic            Expertise : AIML                       Domain Experience : 21y </a:t>
            </a:r>
            <a:endParaRPr i="1" sz="1100">
              <a:solidFill>
                <a:schemeClr val="dk1"/>
              </a:solidFill>
            </a:endParaRPr>
          </a:p>
        </p:txBody>
      </p:sp>
      <p:cxnSp>
        <p:nvCxnSpPr>
          <p:cNvPr id="214" name="Google Shape;214;p15"/>
          <p:cNvCxnSpPr/>
          <p:nvPr/>
        </p:nvCxnSpPr>
        <p:spPr>
          <a:xfrm>
            <a:off x="5708015" y="35560"/>
            <a:ext cx="7620" cy="678751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15"/>
          <p:cNvSpPr txBox="1"/>
          <p:nvPr>
            <p:ph idx="4294967295" type="title"/>
          </p:nvPr>
        </p:nvSpPr>
        <p:spPr>
          <a:xfrm>
            <a:off x="287655" y="1703705"/>
            <a:ext cx="458089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96735"/>
              <a:buFont typeface="Franklin Gothic"/>
              <a:buNone/>
            </a:pPr>
            <a:r>
              <a:rPr lang="en-US" sz="2485"/>
              <a:t>Team Member Details</a:t>
            </a:r>
            <a:r>
              <a:rPr lang="en-US" sz="3600"/>
              <a:t> 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/>
          <p:nvPr/>
        </p:nvSpPr>
        <p:spPr>
          <a:xfrm>
            <a:off x="762000" y="4486275"/>
            <a:ext cx="5096510" cy="19723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BAB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133350" y="933450"/>
            <a:ext cx="6153785" cy="341058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BAB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2" name="Google Shape;222;p16"/>
          <p:cNvSpPr txBox="1"/>
          <p:nvPr>
            <p:ph type="title"/>
          </p:nvPr>
        </p:nvSpPr>
        <p:spPr>
          <a:xfrm>
            <a:off x="930275" y="-1905"/>
            <a:ext cx="4362450" cy="6121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Franklin Gothic"/>
              <a:buNone/>
            </a:pPr>
            <a:r>
              <a:rPr lang="en-US" sz="3200"/>
              <a:t>Idea/Approach Details</a:t>
            </a:r>
            <a:endParaRPr sz="3200"/>
          </a:p>
        </p:txBody>
      </p:sp>
      <p:sp>
        <p:nvSpPr>
          <p:cNvPr id="223" name="Google Shape;223;p16"/>
          <p:cNvSpPr txBox="1"/>
          <p:nvPr>
            <p:ph idx="12" type="sldNum"/>
          </p:nvPr>
        </p:nvSpPr>
        <p:spPr>
          <a:xfrm>
            <a:off x="504825" y="6208395"/>
            <a:ext cx="523875" cy="248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ibre Frankli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/Users/91898/AppData/Roaming/PolarisOffice/ETemp/21308_21429912/fImage6944495141.png" id="224" name="Google Shape;2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463550"/>
            <a:ext cx="5493385" cy="3072130"/>
          </a:xfrm>
          <a:prstGeom prst="rect">
            <a:avLst/>
          </a:prstGeom>
          <a:noFill/>
          <a:ln cap="flat" cmpd="sng" w="9525">
            <a:solidFill>
              <a:srgbClr val="ABABA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5" name="Google Shape;225;p16"/>
          <p:cNvSpPr txBox="1"/>
          <p:nvPr/>
        </p:nvSpPr>
        <p:spPr>
          <a:xfrm>
            <a:off x="6370320" y="96520"/>
            <a:ext cx="571881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Prototype</a:t>
            </a:r>
            <a:r>
              <a:rPr b="1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i="0" lang="en-US" sz="14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of</a:t>
            </a:r>
            <a:r>
              <a:rPr b="1" i="0" lang="en-US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i="0" lang="en-US" sz="14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Green Cover Estimator &amp; Optimal Pathing Algorithm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257175" y="1028700"/>
            <a:ext cx="5982335" cy="31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 and Proposed Solution</a:t>
            </a: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 b="0" i="0" sz="1800" u="none" cap="none" strike="noStrike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aims to automate the currently used manual surveying processes for tree enumeration &amp; categorization to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manpower, costs and increase efficiency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process keeps in mind the ecological toll development projects take on the environment and provides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analytical tools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recommender &amp; alert system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help combat this issue.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also provided a functionality that gives the authorities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adequate historical information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(Rainfall, Temperature,Humidity,AQI, Soil pH etc.) about the given area to further help with the decision making.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system is easy to use with minimal learning curve and user-friendly components and tons of appealing data visualizations with an added option of using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satellite imagery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directly from the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maps API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embedded in our application.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27" name="Google Shape;227;p16"/>
          <p:cNvGrpSpPr/>
          <p:nvPr/>
        </p:nvGrpSpPr>
        <p:grpSpPr>
          <a:xfrm>
            <a:off x="930275" y="4595495"/>
            <a:ext cx="4780280" cy="1732915"/>
            <a:chOff x="930275" y="4595495"/>
            <a:chExt cx="4780280" cy="1732915"/>
          </a:xfrm>
        </p:grpSpPr>
        <p:sp>
          <p:nvSpPr>
            <p:cNvPr id="228" name="Google Shape;228;p16"/>
            <p:cNvSpPr txBox="1"/>
            <p:nvPr/>
          </p:nvSpPr>
          <p:spPr>
            <a:xfrm>
              <a:off x="1016000" y="5012055"/>
              <a:ext cx="2296160" cy="1178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254000" lvl="0" marL="254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HTML/CSS/Javascript: Frontend 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2540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Python: Machine Learning 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2540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Tensorflow/PyTorch: Deep Learning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 txBox="1"/>
            <p:nvPr/>
          </p:nvSpPr>
          <p:spPr>
            <a:xfrm>
              <a:off x="3385820" y="5022850"/>
              <a:ext cx="2324735" cy="1305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254000" lvl="0" marL="254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Flask/Django: Backend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2540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REST APIs: Routing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2540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OpenCV: Image Processing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2540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PostgreSQL/MongoDB: Database</a:t>
              </a:r>
              <a:endParaRPr b="0" i="0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16"/>
            <p:cNvSpPr txBox="1"/>
            <p:nvPr/>
          </p:nvSpPr>
          <p:spPr>
            <a:xfrm>
              <a:off x="930275" y="4595495"/>
              <a:ext cx="4572635" cy="27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2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Technology Stack</a:t>
              </a:r>
              <a:endPara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1" name="Google Shape;231;p16"/>
          <p:cNvSpPr/>
          <p:nvPr/>
        </p:nvSpPr>
        <p:spPr>
          <a:xfrm>
            <a:off x="928370" y="723900"/>
            <a:ext cx="1515110" cy="46990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C:/Users/91898/AppData/Roaming/PolarisOffice/ETemp/21308_21429912/image4.png" id="232" name="Google Shape;23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" y="113030"/>
            <a:ext cx="549910" cy="51244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6"/>
          <p:cNvSpPr txBox="1"/>
          <p:nvPr/>
        </p:nvSpPr>
        <p:spPr>
          <a:xfrm>
            <a:off x="0" y="495300"/>
            <a:ext cx="841375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TreeSense Imaging </a:t>
            </a:r>
            <a:endParaRPr b="0" i="0" sz="9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/Users/91898/AppData/Roaming/PolarisOffice/ETemp/21308_21429912/fImage6845122798467.png" id="234" name="Google Shape;23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6205" y="3629660"/>
            <a:ext cx="5504180" cy="3122295"/>
          </a:xfrm>
          <a:prstGeom prst="rect">
            <a:avLst/>
          </a:prstGeom>
          <a:noFill/>
          <a:ln cap="flat" cmpd="sng" w="9525">
            <a:solidFill>
              <a:srgbClr val="ABABA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/>
          <p:nvPr/>
        </p:nvSpPr>
        <p:spPr>
          <a:xfrm>
            <a:off x="742950" y="1733550"/>
            <a:ext cx="2391410" cy="5721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3619500" y="638175"/>
            <a:ext cx="8573135" cy="47155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1" name="Google Shape;241;p17"/>
          <p:cNvSpPr txBox="1"/>
          <p:nvPr>
            <p:ph idx="12" type="sldNum"/>
          </p:nvPr>
        </p:nvSpPr>
        <p:spPr>
          <a:xfrm>
            <a:off x="167005" y="6522720"/>
            <a:ext cx="523875" cy="248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ibre Frankli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/Users/91898/AppData/Roaming/PolarisOffice/ETemp/21308_21429912/image3.png" id="242" name="Google Shape;2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185" y="722630"/>
            <a:ext cx="9032875" cy="50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7"/>
          <p:cNvSpPr txBox="1"/>
          <p:nvPr>
            <p:ph idx="13" type="body"/>
          </p:nvPr>
        </p:nvSpPr>
        <p:spPr>
          <a:xfrm>
            <a:off x="165100" y="1002665"/>
            <a:ext cx="2753360" cy="2341880"/>
          </a:xfrm>
          <a:prstGeom prst="rect">
            <a:avLst/>
          </a:prstGeom>
          <a:noFill/>
          <a:ln cap="flat" cmpd="sng" w="9525">
            <a:solidFill>
              <a:srgbClr val="ABAB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54000" rtl="0" algn="l">
              <a:lnSpc>
                <a:spcPct val="68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Franklin Gothic"/>
              <a:buNone/>
            </a:pPr>
            <a:r>
              <a:t/>
            </a:r>
            <a:endParaRPr b="0" i="0" sz="1400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rtl="0" algn="l">
              <a:lnSpc>
                <a:spcPct val="6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b="0" i="0" lang="en-US" sz="1400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Tree Enumeration  </a:t>
            </a:r>
            <a:endParaRPr b="0" i="0" sz="12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rtl="0" algn="l">
              <a:lnSpc>
                <a:spcPct val="6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b="0" i="0" lang="en-US" sz="12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Risk Assessment</a:t>
            </a:r>
            <a:endParaRPr b="0" i="0" sz="12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rtl="0" algn="l">
              <a:lnSpc>
                <a:spcPct val="6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b="0" i="0" lang="en-US" sz="12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Monitoring and Reporting tool</a:t>
            </a:r>
            <a:endParaRPr b="0" i="0" sz="12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rtl="0" algn="l">
              <a:lnSpc>
                <a:spcPct val="6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b="0" i="0" lang="en-US" sz="12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Environmental Impact Assessment</a:t>
            </a:r>
            <a:endParaRPr b="0" i="0" sz="12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rtl="0" algn="l">
              <a:lnSpc>
                <a:spcPct val="6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b="0" i="0" lang="en-US" sz="12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Scientific Research</a:t>
            </a:r>
            <a:endParaRPr b="0" i="0" sz="12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rtl="0" algn="l">
              <a:lnSpc>
                <a:spcPct val="6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insights for decision making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5243830" y="190500"/>
            <a:ext cx="4840605" cy="318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descr="C:/Users/91898/AppData/Roaming/PolarisOffice/ETemp/21308_21429912/image4.png" id="245" name="Google Shape;24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" y="113030"/>
            <a:ext cx="549910" cy="51244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7"/>
          <p:cNvSpPr txBox="1"/>
          <p:nvPr/>
        </p:nvSpPr>
        <p:spPr>
          <a:xfrm>
            <a:off x="0" y="495300"/>
            <a:ext cx="841375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TreeSense Imaging </a:t>
            </a:r>
            <a:endParaRPr b="0" i="0" sz="9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7" name="Google Shape;247;p17"/>
          <p:cNvSpPr txBox="1"/>
          <p:nvPr>
            <p:ph type="title"/>
          </p:nvPr>
        </p:nvSpPr>
        <p:spPr>
          <a:xfrm>
            <a:off x="930275" y="-1905"/>
            <a:ext cx="4362450" cy="6121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Idea/Approach Details</a:t>
            </a:r>
            <a:endParaRPr b="1" i="0" sz="3200" u="none" cap="none" strike="noStrik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928370" y="723900"/>
            <a:ext cx="1515110" cy="46990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9" name="Google Shape;249;p17"/>
          <p:cNvSpPr txBox="1"/>
          <p:nvPr>
            <p:ph idx="2" type="body"/>
          </p:nvPr>
        </p:nvSpPr>
        <p:spPr>
          <a:xfrm>
            <a:off x="455030" y="990015"/>
            <a:ext cx="2173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ranklin Gothic"/>
              <a:buNone/>
            </a:pPr>
            <a:r>
              <a:rPr b="1" lang="en-US" sz="1800"/>
              <a:t>Use Cases</a:t>
            </a:r>
            <a:endParaRPr b="1" sz="1800"/>
          </a:p>
        </p:txBody>
      </p:sp>
      <p:sp>
        <p:nvSpPr>
          <p:cNvPr id="250" name="Google Shape;250;p17"/>
          <p:cNvSpPr txBox="1"/>
          <p:nvPr/>
        </p:nvSpPr>
        <p:spPr>
          <a:xfrm>
            <a:off x="3352790" y="952228"/>
            <a:ext cx="305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UML</a:t>
            </a: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b="1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Act</a:t>
            </a:r>
            <a:r>
              <a:rPr lang="en-US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r>
              <a:rPr b="1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</a:t>
            </a:r>
            <a:r>
              <a:rPr lang="en-US" sz="18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</a:t>
            </a:r>
            <a:r>
              <a:rPr b="1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ty</a:t>
            </a: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b="1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</a:t>
            </a:r>
            <a:r>
              <a:rPr lang="en-US" sz="18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</a:t>
            </a:r>
            <a:r>
              <a:rPr b="1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agram</a:t>
            </a:r>
            <a:endParaRPr b="1" i="0" sz="1800" u="none" cap="none" strike="noStrike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descr="C:/Users/91898/AppData/Roaming/PolarisOffice/ETemp/21308_21429912/fImage320222806334.png" id="251" name="Google Shape;25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40" y="3721750"/>
            <a:ext cx="3867151" cy="3112136"/>
          </a:xfrm>
          <a:prstGeom prst="rect">
            <a:avLst/>
          </a:prstGeom>
          <a:noFill/>
          <a:ln cap="flat" cmpd="sng" w="9525">
            <a:solidFill>
              <a:srgbClr val="39393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17"/>
          <p:cNvSpPr txBox="1"/>
          <p:nvPr/>
        </p:nvSpPr>
        <p:spPr>
          <a:xfrm>
            <a:off x="430875" y="3377303"/>
            <a:ext cx="311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ranklin Gothic"/>
              <a:buNone/>
            </a:pPr>
            <a:r>
              <a:rPr b="1"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Prototype of H</a:t>
            </a:r>
            <a:r>
              <a:rPr b="1" lang="en-US" sz="1800">
                <a:solidFill>
                  <a:schemeClr val="lt2"/>
                </a:solidFill>
              </a:rPr>
              <a:t>i</a:t>
            </a:r>
            <a:r>
              <a:rPr b="1"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stor</a:t>
            </a:r>
            <a:r>
              <a:rPr b="1" lang="en-US" sz="1800">
                <a:solidFill>
                  <a:schemeClr val="lt2"/>
                </a:solidFill>
              </a:rPr>
              <a:t>i</a:t>
            </a:r>
            <a:r>
              <a:rPr b="1"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cal V</a:t>
            </a:r>
            <a:r>
              <a:rPr b="1" lang="en-US" sz="1800">
                <a:solidFill>
                  <a:schemeClr val="lt2"/>
                </a:solidFill>
              </a:rPr>
              <a:t>i</a:t>
            </a:r>
            <a:r>
              <a:rPr b="1"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ew</a:t>
            </a:r>
            <a:endParaRPr b="1" i="0" sz="1100" u="none" cap="none" strike="noStrik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/>
        </p:nvSpPr>
        <p:spPr>
          <a:xfrm>
            <a:off x="7359015" y="164465"/>
            <a:ext cx="4678680" cy="2681605"/>
          </a:xfrm>
          <a:prstGeom prst="rect">
            <a:avLst/>
          </a:prstGeom>
          <a:noFill/>
          <a:ln cap="flat" cmpd="sng" w="9525">
            <a:solidFill>
              <a:srgbClr val="7272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CA655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Showstoppers</a:t>
            </a:r>
            <a:endParaRPr b="1" i="1" sz="1400" u="none" cap="none" strike="noStrike">
              <a:solidFill>
                <a:srgbClr val="7CA655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algorithm finds an ecologically sound and cost-effective path between user-defined start and end points within an image which aids development authorities in planning </a:t>
            </a: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suitable roads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paths.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Computer Vision Model that can </a:t>
            </a: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accurately detect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tree crowns of different species.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recommender system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identifies suitable free land for offsetting the ecological impact of tree logging during development, while an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alarm system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ensures ongoing monitoring and timely notifications regarding the ecological status of designated offset areas.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 txBox="1"/>
          <p:nvPr/>
        </p:nvSpPr>
        <p:spPr>
          <a:xfrm>
            <a:off x="4002405" y="164465"/>
            <a:ext cx="3189605" cy="2669540"/>
          </a:xfrm>
          <a:prstGeom prst="rect">
            <a:avLst/>
          </a:prstGeom>
          <a:noFill/>
          <a:ln cap="flat" cmpd="sng" w="9525">
            <a:solidFill>
              <a:srgbClr val="7272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1" lang="en-US" sz="1300" u="none" cap="none" strike="noStrike">
                <a:solidFill>
                  <a:srgbClr val="7CA655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Dependencies</a:t>
            </a:r>
            <a:endParaRPr b="1" i="1" sz="1300" u="none" cap="none" strike="noStrike">
              <a:solidFill>
                <a:srgbClr val="7CA655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•"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Optimal Image input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Users should provide inputs that contains minimal noise and aerial based imagery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•"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viable datasets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present a challenge to model training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cannot be guaranteed in every use case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•"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Latency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caused by complex CV model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524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524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205105" y="164465"/>
            <a:ext cx="3606800" cy="266954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272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1" lang="en-US" sz="1300" u="none" cap="none" strike="noStrike">
                <a:solidFill>
                  <a:srgbClr val="7CA655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Future Scope</a:t>
            </a:r>
            <a:r>
              <a:rPr b="0" i="0" lang="en-US" sz="1600" u="none" cap="none" strike="noStrike">
                <a:solidFill>
                  <a:srgbClr val="7CA655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600" u="none" cap="none" strike="noStrike">
              <a:solidFill>
                <a:srgbClr val="7CA655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•"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with Government Data portals &amp; services -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hope to Integrate with govt. land and environment portals for seamless data exchange, aiding informed decision-making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•"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Customization -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We'll offer tailored versions of the system for specific industries with features &amp; analytics relevant to their environmental impact.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/Users/91898/AppData/Roaming/PolarisOffice/ETemp/21308_21429912/image5.jpg" id="260" name="Google Shape;2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" y="2959100"/>
            <a:ext cx="4359275" cy="39058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18"/>
          <p:cNvCxnSpPr/>
          <p:nvPr/>
        </p:nvCxnSpPr>
        <p:spPr>
          <a:xfrm flipH="1">
            <a:off x="4329430" y="4027170"/>
            <a:ext cx="955675" cy="63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18"/>
          <p:cNvCxnSpPr/>
          <p:nvPr/>
        </p:nvCxnSpPr>
        <p:spPr>
          <a:xfrm>
            <a:off x="5581650" y="5336540"/>
            <a:ext cx="955675" cy="63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:/Users/91898/AppData/Roaming/PolarisOffice/ETemp/21308_21429912/image6.png" id="263" name="Google Shape;2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4005" y="2904490"/>
            <a:ext cx="5393055" cy="375158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8"/>
          <p:cNvSpPr txBox="1"/>
          <p:nvPr/>
        </p:nvSpPr>
        <p:spPr>
          <a:xfrm>
            <a:off x="4267200" y="4050030"/>
            <a:ext cx="2376805" cy="18497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Left : Working prototype of our Tree Count System implemented using the YOLOv8 Architecture.</a:t>
            </a:r>
            <a:endParaRPr b="0" i="1" sz="12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Right : Current Landing page of our Prototyped website</a:t>
            </a:r>
            <a:endParaRPr b="0" i="1" sz="12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65" name="Google Shape;265;p18"/>
          <p:cNvCxnSpPr/>
          <p:nvPr/>
        </p:nvCxnSpPr>
        <p:spPr>
          <a:xfrm>
            <a:off x="4000500" y="525145"/>
            <a:ext cx="3187065" cy="3810"/>
          </a:xfrm>
          <a:prstGeom prst="straightConnector1">
            <a:avLst/>
          </a:prstGeom>
          <a:noFill/>
          <a:ln cap="flat" cmpd="sng" w="9525">
            <a:solidFill>
              <a:srgbClr val="72727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18"/>
          <p:cNvCxnSpPr/>
          <p:nvPr/>
        </p:nvCxnSpPr>
        <p:spPr>
          <a:xfrm>
            <a:off x="7362825" y="520065"/>
            <a:ext cx="4681855" cy="11430"/>
          </a:xfrm>
          <a:prstGeom prst="straightConnector1">
            <a:avLst/>
          </a:prstGeom>
          <a:noFill/>
          <a:ln cap="flat" cmpd="sng" w="9525">
            <a:solidFill>
              <a:srgbClr val="72727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18"/>
          <p:cNvCxnSpPr/>
          <p:nvPr/>
        </p:nvCxnSpPr>
        <p:spPr>
          <a:xfrm flipH="1" rot="10800000">
            <a:off x="227330" y="519430"/>
            <a:ext cx="3574415" cy="17780"/>
          </a:xfrm>
          <a:prstGeom prst="straightConnector1">
            <a:avLst/>
          </a:prstGeom>
          <a:noFill/>
          <a:ln cap="flat" cmpd="sng" w="9525">
            <a:solidFill>
              <a:srgbClr val="72727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