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561" r:id="rId2"/>
    <p:sldId id="2564" r:id="rId3"/>
    <p:sldId id="2567" r:id="rId4"/>
    <p:sldId id="2568" r:id="rId5"/>
    <p:sldId id="2572" r:id="rId6"/>
    <p:sldId id="2575" r:id="rId7"/>
    <p:sldId id="2576" r:id="rId8"/>
    <p:sldId id="2577"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novative Cat Bed Design with Integrated Heating Pad" id="{A5136822-0A6A-4627-B412-BB1F2C7FA367}">
          <p14:sldIdLst>
            <p14:sldId id="2561"/>
          </p14:sldIdLst>
        </p14:section>
        <p14:section name="Introduction to the New Cat Bed Design" id="{A57BC4CF-86A4-46B5-B26E-DD2C818A246C}">
          <p14:sldIdLst>
            <p14:sldId id="2564"/>
          </p14:sldIdLst>
        </p14:section>
        <p14:section name="Key Features of the Cat Bed" id="{5FFBA99F-E9B8-43DB-B970-A87A4927CE33}">
          <p14:sldIdLst>
            <p14:sldId id="2567"/>
            <p14:sldId id="2568"/>
          </p14:sldIdLst>
        </p14:section>
        <p14:section name="Benefits for Cats and Owners" id="{2349BDD2-BC40-4798-9E3C-11F0CD179CC6}">
          <p14:sldIdLst>
            <p14:sldId id="2572"/>
          </p14:sldIdLst>
        </p14:section>
        <p14:section name="Market Potential and Target Audience" id="{6ABE435F-20B7-4FFA-B6C4-975FA29AAE2E}">
          <p14:sldIdLst>
            <p14:sldId id="2575"/>
            <p14:sldId id="2576"/>
            <p14:sldId id="257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92" autoAdjust="0"/>
    <p:restoredTop sz="94660"/>
  </p:normalViewPr>
  <p:slideViewPr>
    <p:cSldViewPr snapToGrid="0">
      <p:cViewPr varScale="1">
        <p:scale>
          <a:sx n="63" d="100"/>
          <a:sy n="63" d="100"/>
        </p:scale>
        <p:origin x="572" y="27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image" Target="../media/image2.jpeg"/></Relationships>
</file>

<file path=ppt/diagrams/_rels/data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image" Target="../media/image5.jpeg"/></Relationships>
</file>

<file path=ppt/diagrams/_rels/data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image" Target="../media/image9.jpeg"/></Relationships>
</file>

<file path=ppt/diagrams/_rels/drawing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image" Target="../media/image2.jpeg"/></Relationships>
</file>

<file path=ppt/diagrams/_rels/drawing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image" Target="../media/image5.jpeg"/></Relationships>
</file>

<file path=ppt/diagrams/_rels/drawing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image" Target="../media/image9.jpe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EB6AC35-89D9-4B30-877E-E88C22FC9FC3}" type="doc">
      <dgm:prSet loTypeId="urn:microsoft.com/office/officeart/2024/3/layout/verticalVisualTextBlock1" loCatId="Picture" qsTypeId="urn:microsoft.com/office/officeart/2005/8/quickstyle/simple4" qsCatId="simple" csTypeId="urn:microsoft.com/office/officeart/2005/8/colors/accent0_3" csCatId="mainScheme" phldr="1"/>
      <dgm:spPr/>
      <dgm:t>
        <a:bodyPr/>
        <a:lstStyle/>
        <a:p>
          <a:endParaRPr lang="en-US"/>
        </a:p>
      </dgm:t>
    </dgm:pt>
    <dgm:pt modelId="{F047D0F7-5E52-437F-A2C5-508ED148CA19}">
      <dgm:prSet/>
      <dgm:spPr/>
      <dgm:t>
        <a:bodyPr/>
        <a:lstStyle/>
        <a:p>
          <a:pPr>
            <a:lnSpc>
              <a:spcPct val="100000"/>
            </a:lnSpc>
            <a:defRPr b="1"/>
          </a:pPr>
          <a:r>
            <a:rPr lang="en-US"/>
            <a:t>Cozy Cat Environment</a:t>
          </a:r>
        </a:p>
      </dgm:t>
    </dgm:pt>
    <dgm:pt modelId="{7156DEFD-4CA7-41C5-884F-1C94EEAF5899}" type="parTrans" cxnId="{AE3342D9-DD26-4CF9-AE81-993E1FC5A5C4}">
      <dgm:prSet/>
      <dgm:spPr/>
      <dgm:t>
        <a:bodyPr/>
        <a:lstStyle/>
        <a:p>
          <a:endParaRPr lang="en-US"/>
        </a:p>
      </dgm:t>
    </dgm:pt>
    <dgm:pt modelId="{58A6C7EB-6DEB-48BC-B54A-41D2C3157748}" type="sibTrans" cxnId="{AE3342D9-DD26-4CF9-AE81-993E1FC5A5C4}">
      <dgm:prSet/>
      <dgm:spPr/>
      <dgm:t>
        <a:bodyPr/>
        <a:lstStyle/>
        <a:p>
          <a:pPr>
            <a:lnSpc>
              <a:spcPct val="100000"/>
            </a:lnSpc>
            <a:defRPr b="1"/>
          </a:pPr>
          <a:endParaRPr lang="en-US"/>
        </a:p>
      </dgm:t>
    </dgm:pt>
    <dgm:pt modelId="{B25882A7-7D9F-4AA7-A6BF-8CEA16B9C85F}">
      <dgm:prSet/>
      <dgm:spPr/>
      <dgm:t>
        <a:bodyPr/>
        <a:lstStyle/>
        <a:p>
          <a:pPr>
            <a:lnSpc>
              <a:spcPct val="100000"/>
            </a:lnSpc>
          </a:pPr>
          <a:r>
            <a:rPr lang="en-US"/>
            <a:t>The design focuses on creating a warm and inviting space that enhances the comfort of cats, making them feel secure.</a:t>
          </a:r>
        </a:p>
      </dgm:t>
    </dgm:pt>
    <dgm:pt modelId="{EF1D49C9-3A6E-4087-ADFC-88E6D620C87B}" type="parTrans" cxnId="{E25020FF-FA39-4A02-B969-D583530FEDCD}">
      <dgm:prSet/>
      <dgm:spPr/>
      <dgm:t>
        <a:bodyPr/>
        <a:lstStyle/>
        <a:p>
          <a:endParaRPr lang="en-US"/>
        </a:p>
      </dgm:t>
    </dgm:pt>
    <dgm:pt modelId="{7154010F-B73B-456B-8F05-6FC7E3FE6C2C}" type="sibTrans" cxnId="{E25020FF-FA39-4A02-B969-D583530FEDCD}">
      <dgm:prSet/>
      <dgm:spPr/>
      <dgm:t>
        <a:bodyPr/>
        <a:lstStyle/>
        <a:p>
          <a:endParaRPr lang="en-US"/>
        </a:p>
      </dgm:t>
    </dgm:pt>
    <dgm:pt modelId="{5CEFE38F-9C29-49F5-9FE5-D9A6BDF8DC9E}">
      <dgm:prSet/>
      <dgm:spPr/>
      <dgm:t>
        <a:bodyPr/>
        <a:lstStyle/>
        <a:p>
          <a:pPr>
            <a:lnSpc>
              <a:spcPct val="100000"/>
            </a:lnSpc>
            <a:defRPr b="1"/>
          </a:pPr>
          <a:r>
            <a:rPr lang="en-US"/>
            <a:t>Efficient Heating Pad</a:t>
          </a:r>
        </a:p>
      </dgm:t>
    </dgm:pt>
    <dgm:pt modelId="{AF27613A-72EB-4ECF-9854-24B8E9D6DF8C}" type="parTrans" cxnId="{0FAC4ABE-5A71-47C1-A0F5-0C28296235D4}">
      <dgm:prSet/>
      <dgm:spPr/>
      <dgm:t>
        <a:bodyPr/>
        <a:lstStyle/>
        <a:p>
          <a:endParaRPr lang="en-US"/>
        </a:p>
      </dgm:t>
    </dgm:pt>
    <dgm:pt modelId="{98A3DFF3-37C7-4E28-B009-AC273E249C4D}" type="sibTrans" cxnId="{0FAC4ABE-5A71-47C1-A0F5-0C28296235D4}">
      <dgm:prSet/>
      <dgm:spPr/>
      <dgm:t>
        <a:bodyPr/>
        <a:lstStyle/>
        <a:p>
          <a:pPr>
            <a:lnSpc>
              <a:spcPct val="100000"/>
            </a:lnSpc>
            <a:defRPr b="1"/>
          </a:pPr>
          <a:endParaRPr lang="en-US"/>
        </a:p>
      </dgm:t>
    </dgm:pt>
    <dgm:pt modelId="{5BB07A2E-3002-47BE-BA97-95EF58ED931D}">
      <dgm:prSet/>
      <dgm:spPr/>
      <dgm:t>
        <a:bodyPr/>
        <a:lstStyle/>
        <a:p>
          <a:pPr>
            <a:lnSpc>
              <a:spcPct val="100000"/>
            </a:lnSpc>
          </a:pPr>
          <a:r>
            <a:rPr lang="en-US"/>
            <a:t>An innovative heating pad is integrated into the design, providing gentle warmth that caters to cats' needs during colder months.</a:t>
          </a:r>
        </a:p>
      </dgm:t>
    </dgm:pt>
    <dgm:pt modelId="{19C9213D-D7FE-4857-B058-CB517EB9E8A3}" type="parTrans" cxnId="{0107AD61-BF8E-4B82-A53A-350BDDE9ECA5}">
      <dgm:prSet/>
      <dgm:spPr/>
      <dgm:t>
        <a:bodyPr/>
        <a:lstStyle/>
        <a:p>
          <a:endParaRPr lang="en-US"/>
        </a:p>
      </dgm:t>
    </dgm:pt>
    <dgm:pt modelId="{040FCAEE-2206-46E9-8F90-1106CBC98EE6}" type="sibTrans" cxnId="{0107AD61-BF8E-4B82-A53A-350BDDE9ECA5}">
      <dgm:prSet/>
      <dgm:spPr/>
      <dgm:t>
        <a:bodyPr/>
        <a:lstStyle/>
        <a:p>
          <a:endParaRPr lang="en-US"/>
        </a:p>
      </dgm:t>
    </dgm:pt>
    <dgm:pt modelId="{10F53208-798F-42F4-8A73-FE12D99F43CE}">
      <dgm:prSet/>
      <dgm:spPr/>
      <dgm:t>
        <a:bodyPr/>
        <a:lstStyle/>
        <a:p>
          <a:pPr>
            <a:lnSpc>
              <a:spcPct val="100000"/>
            </a:lnSpc>
            <a:defRPr b="1"/>
          </a:pPr>
          <a:r>
            <a:rPr lang="en-US"/>
            <a:t>Addressing Comfort Concerns</a:t>
          </a:r>
        </a:p>
      </dgm:t>
    </dgm:pt>
    <dgm:pt modelId="{EAE6CF16-0055-4B79-B299-8E7C211A34BC}" type="parTrans" cxnId="{2AAD9455-C3A8-446B-94F9-760EBBE35A67}">
      <dgm:prSet/>
      <dgm:spPr/>
      <dgm:t>
        <a:bodyPr/>
        <a:lstStyle/>
        <a:p>
          <a:endParaRPr lang="en-US"/>
        </a:p>
      </dgm:t>
    </dgm:pt>
    <dgm:pt modelId="{8B60A8D8-BE9C-4A97-99DE-71951A96DD3C}" type="sibTrans" cxnId="{2AAD9455-C3A8-446B-94F9-760EBBE35A67}">
      <dgm:prSet/>
      <dgm:spPr/>
      <dgm:t>
        <a:bodyPr/>
        <a:lstStyle/>
        <a:p>
          <a:endParaRPr lang="en-US"/>
        </a:p>
      </dgm:t>
    </dgm:pt>
    <dgm:pt modelId="{977BE389-3809-4083-A56B-D12AB85CF0D6}">
      <dgm:prSet/>
      <dgm:spPr/>
      <dgm:t>
        <a:bodyPr/>
        <a:lstStyle/>
        <a:p>
          <a:pPr>
            <a:lnSpc>
              <a:spcPct val="100000"/>
            </a:lnSpc>
          </a:pPr>
          <a:r>
            <a:rPr lang="en-US"/>
            <a:t>This design concept addresses pet owners' concerns about their cats' comfort, ensuring a warm and cozy environment.</a:t>
          </a:r>
        </a:p>
      </dgm:t>
    </dgm:pt>
    <dgm:pt modelId="{E83B2517-F71A-4840-A927-36724EF0A7AA}" type="parTrans" cxnId="{5380D490-E585-4E81-A36C-49500B3EFF2D}">
      <dgm:prSet/>
      <dgm:spPr/>
      <dgm:t>
        <a:bodyPr/>
        <a:lstStyle/>
        <a:p>
          <a:endParaRPr lang="en-US"/>
        </a:p>
      </dgm:t>
    </dgm:pt>
    <dgm:pt modelId="{AC16A12B-8500-447A-931D-6B9A59B65C98}" type="sibTrans" cxnId="{5380D490-E585-4E81-A36C-49500B3EFF2D}">
      <dgm:prSet/>
      <dgm:spPr/>
      <dgm:t>
        <a:bodyPr/>
        <a:lstStyle/>
        <a:p>
          <a:endParaRPr lang="en-US"/>
        </a:p>
      </dgm:t>
    </dgm:pt>
    <dgm:pt modelId="{A8BC5B3E-70DC-4702-B7A9-CA486C0751CA}" type="pres">
      <dgm:prSet presAssocID="{3EB6AC35-89D9-4B30-877E-E88C22FC9FC3}" presName="Root" presStyleCnt="0">
        <dgm:presLayoutVars>
          <dgm:dir/>
          <dgm:resizeHandles val="exact"/>
        </dgm:presLayoutVars>
      </dgm:prSet>
      <dgm:spPr/>
    </dgm:pt>
    <dgm:pt modelId="{1FEB59F5-3808-49F8-990D-0DAFCB2265AC}" type="pres">
      <dgm:prSet presAssocID="{F047D0F7-5E52-437F-A2C5-508ED148CA19}" presName="Composite" presStyleCnt="0"/>
      <dgm:spPr/>
    </dgm:pt>
    <dgm:pt modelId="{F85299FB-FE01-4E93-9934-B5E56AA49956}" type="pres">
      <dgm:prSet presAssocID="{F047D0F7-5E52-437F-A2C5-508ED148CA19}" presName="Picture" presStyleLbl="node1" presStyleIdx="0" presStyleCnt="3"/>
      <dgm:spPr>
        <a:blipFill>
          <a:blip xmlns:r="http://schemas.openxmlformats.org/officeDocument/2006/relationships" r:embed="rId1">
            <a:extLst>
              <a:ext uri="{28A0092B-C50C-407E-A947-70E740481C1C}">
                <a14:useLocalDpi xmlns:a14="http://schemas.microsoft.com/office/drawing/2010/main" val="0"/>
              </a:ext>
            </a:extLst>
          </a:blip>
          <a:srcRect l="17483" r="15766" b="-2"/>
          <a:stretch/>
        </a:blipFill>
      </dgm:spPr>
      <dgm:extLst>
        <a:ext uri="{E40237B7-FDA0-4F09-8148-C483321AD2D9}">
          <dgm14:cNvPr xmlns:dgm14="http://schemas.microsoft.com/office/drawing/2010/diagram" id="0" name="" descr="Cute cat relaxing in sofa"/>
        </a:ext>
      </dgm:extLst>
    </dgm:pt>
    <dgm:pt modelId="{2B238D2C-83AD-4EA7-868C-A5E81B8C1064}" type="pres">
      <dgm:prSet presAssocID="{F047D0F7-5E52-437F-A2C5-508ED148CA19}" presName="Subtitle" presStyleLbl="revTx" presStyleIdx="0" presStyleCnt="6">
        <dgm:presLayoutVars>
          <dgm:chMax val="0"/>
          <dgm:bulletEnabled/>
        </dgm:presLayoutVars>
      </dgm:prSet>
      <dgm:spPr/>
    </dgm:pt>
    <dgm:pt modelId="{6CA15891-340A-4EBE-AAE3-271D24FCA319}" type="pres">
      <dgm:prSet presAssocID="{F047D0F7-5E52-437F-A2C5-508ED148CA19}" presName="Description" presStyleLbl="revTx" presStyleIdx="1" presStyleCnt="6">
        <dgm:presLayoutVars>
          <dgm:bulletEnabled/>
        </dgm:presLayoutVars>
      </dgm:prSet>
      <dgm:spPr/>
    </dgm:pt>
    <dgm:pt modelId="{CAA5EF29-D545-46C7-B3AD-39243F286FAA}" type="pres">
      <dgm:prSet presAssocID="{58A6C7EB-6DEB-48BC-B54A-41D2C3157748}" presName="sibTrans" presStyleLbl="sibTrans2D1" presStyleIdx="0" presStyleCnt="0"/>
      <dgm:spPr/>
    </dgm:pt>
    <dgm:pt modelId="{C56DEEFB-D9F1-4A58-9955-5A9DFCB013EF}" type="pres">
      <dgm:prSet presAssocID="{5CEFE38F-9C29-49F5-9FE5-D9A6BDF8DC9E}" presName="Composite" presStyleCnt="0"/>
      <dgm:spPr/>
    </dgm:pt>
    <dgm:pt modelId="{E275218A-DA07-41D6-A625-4AD42ABD69D9}" type="pres">
      <dgm:prSet presAssocID="{5CEFE38F-9C29-49F5-9FE5-D9A6BDF8DC9E}" presName="Picture" presStyleLbl="node1" presStyleIdx="1" presStyleCnt="3"/>
      <dgm:spPr>
        <a:blipFill>
          <a:blip xmlns:r="http://schemas.openxmlformats.org/officeDocument/2006/relationships" r:embed="rId2">
            <a:extLst>
              <a:ext uri="{28A0092B-C50C-407E-A947-70E740481C1C}">
                <a14:useLocalDpi xmlns:a14="http://schemas.microsoft.com/office/drawing/2010/main" val="0"/>
              </a:ext>
            </a:extLst>
          </a:blip>
          <a:srcRect l="21937" r="11565" b="3"/>
          <a:stretch/>
        </a:blipFill>
      </dgm:spPr>
      <dgm:extLst>
        <a:ext uri="{E40237B7-FDA0-4F09-8148-C483321AD2D9}">
          <dgm14:cNvPr xmlns:dgm14="http://schemas.microsoft.com/office/drawing/2010/diagram" id="0" name="" descr="Long hair papillon on a soft dog bed."/>
        </a:ext>
      </dgm:extLst>
    </dgm:pt>
    <dgm:pt modelId="{0688B84B-D97A-44C1-ADE5-5AF9F4C55FA0}" type="pres">
      <dgm:prSet presAssocID="{5CEFE38F-9C29-49F5-9FE5-D9A6BDF8DC9E}" presName="Subtitle" presStyleLbl="revTx" presStyleIdx="2" presStyleCnt="6">
        <dgm:presLayoutVars>
          <dgm:chMax val="0"/>
          <dgm:bulletEnabled/>
        </dgm:presLayoutVars>
      </dgm:prSet>
      <dgm:spPr/>
    </dgm:pt>
    <dgm:pt modelId="{109CCEA1-9AD3-42B3-A3D5-F93CDD756397}" type="pres">
      <dgm:prSet presAssocID="{5CEFE38F-9C29-49F5-9FE5-D9A6BDF8DC9E}" presName="Description" presStyleLbl="revTx" presStyleIdx="3" presStyleCnt="6">
        <dgm:presLayoutVars>
          <dgm:bulletEnabled/>
        </dgm:presLayoutVars>
      </dgm:prSet>
      <dgm:spPr/>
    </dgm:pt>
    <dgm:pt modelId="{E78DA76C-857F-44AE-B5B6-5DE23EF18CC5}" type="pres">
      <dgm:prSet presAssocID="{98A3DFF3-37C7-4E28-B009-AC273E249C4D}" presName="sibTrans" presStyleLbl="sibTrans2D1" presStyleIdx="0" presStyleCnt="0"/>
      <dgm:spPr/>
    </dgm:pt>
    <dgm:pt modelId="{48E8B9A3-10D3-4BBC-B1D3-A6E9CE934A2A}" type="pres">
      <dgm:prSet presAssocID="{10F53208-798F-42F4-8A73-FE12D99F43CE}" presName="Composite" presStyleCnt="0"/>
      <dgm:spPr/>
    </dgm:pt>
    <dgm:pt modelId="{432E96E7-3EC7-45AA-9F42-1939EB11F599}" type="pres">
      <dgm:prSet presAssocID="{10F53208-798F-42F4-8A73-FE12D99F43CE}" presName="Picture" presStyleLbl="node1" presStyleIdx="2" presStyleCnt="3"/>
      <dgm:spPr>
        <a:blipFill>
          <a:blip xmlns:r="http://schemas.openxmlformats.org/officeDocument/2006/relationships" r:embed="rId3">
            <a:extLst>
              <a:ext uri="{28A0092B-C50C-407E-A947-70E740481C1C}">
                <a14:useLocalDpi xmlns:a14="http://schemas.microsoft.com/office/drawing/2010/main" val="0"/>
              </a:ext>
            </a:extLst>
          </a:blip>
          <a:srcRect l="17725" r="15524" b="-2"/>
          <a:stretch/>
        </a:blipFill>
      </dgm:spPr>
      <dgm:extLst>
        <a:ext uri="{E40237B7-FDA0-4F09-8148-C483321AD2D9}">
          <dgm14:cNvPr xmlns:dgm14="http://schemas.microsoft.com/office/drawing/2010/diagram" id="0" name="" descr="Cute playful part Abyssinian male kitten lying on the stairs looking wide eyed at the camera"/>
        </a:ext>
      </dgm:extLst>
    </dgm:pt>
    <dgm:pt modelId="{7E055CB6-1660-4245-8AFD-B2B6140C95EC}" type="pres">
      <dgm:prSet presAssocID="{10F53208-798F-42F4-8A73-FE12D99F43CE}" presName="Subtitle" presStyleLbl="revTx" presStyleIdx="4" presStyleCnt="6">
        <dgm:presLayoutVars>
          <dgm:chMax val="0"/>
          <dgm:bulletEnabled/>
        </dgm:presLayoutVars>
      </dgm:prSet>
      <dgm:spPr/>
    </dgm:pt>
    <dgm:pt modelId="{617E2077-D4E0-4863-B1B8-47249173C855}" type="pres">
      <dgm:prSet presAssocID="{10F53208-798F-42F4-8A73-FE12D99F43CE}" presName="Description" presStyleLbl="revTx" presStyleIdx="5" presStyleCnt="6">
        <dgm:presLayoutVars>
          <dgm:bulletEnabled/>
        </dgm:presLayoutVars>
      </dgm:prSet>
      <dgm:spPr/>
    </dgm:pt>
  </dgm:ptLst>
  <dgm:cxnLst>
    <dgm:cxn modelId="{FA0E2641-BB4E-457D-8002-C07C73FF4C09}" type="presOf" srcId="{977BE389-3809-4083-A56B-D12AB85CF0D6}" destId="{617E2077-D4E0-4863-B1B8-47249173C855}" srcOrd="0" destOrd="0" presId="urn:microsoft.com/office/officeart/2024/3/layout/verticalVisualTextBlock1"/>
    <dgm:cxn modelId="{0107AD61-BF8E-4B82-A53A-350BDDE9ECA5}" srcId="{5CEFE38F-9C29-49F5-9FE5-D9A6BDF8DC9E}" destId="{5BB07A2E-3002-47BE-BA97-95EF58ED931D}" srcOrd="0" destOrd="0" parTransId="{19C9213D-D7FE-4857-B058-CB517EB9E8A3}" sibTransId="{040FCAEE-2206-46E9-8F90-1106CBC98EE6}"/>
    <dgm:cxn modelId="{118FBF69-1FC0-44CB-A508-0E39CFEE59B6}" type="presOf" srcId="{3EB6AC35-89D9-4B30-877E-E88C22FC9FC3}" destId="{A8BC5B3E-70DC-4702-B7A9-CA486C0751CA}" srcOrd="0" destOrd="0" presId="urn:microsoft.com/office/officeart/2024/3/layout/verticalVisualTextBlock1"/>
    <dgm:cxn modelId="{7F151F6E-22F9-4EBA-83A4-8B8D6E4FFADA}" type="presOf" srcId="{F047D0F7-5E52-437F-A2C5-508ED148CA19}" destId="{2B238D2C-83AD-4EA7-868C-A5E81B8C1064}" srcOrd="0" destOrd="0" presId="urn:microsoft.com/office/officeart/2024/3/layout/verticalVisualTextBlock1"/>
    <dgm:cxn modelId="{05722E6E-EB99-4F4C-B61E-DAAE71DC4717}" type="presOf" srcId="{5CEFE38F-9C29-49F5-9FE5-D9A6BDF8DC9E}" destId="{0688B84B-D97A-44C1-ADE5-5AF9F4C55FA0}" srcOrd="0" destOrd="0" presId="urn:microsoft.com/office/officeart/2024/3/layout/verticalVisualTextBlock1"/>
    <dgm:cxn modelId="{E7A62075-558C-48D7-8EE1-C2C5801D08C4}" type="presOf" srcId="{58A6C7EB-6DEB-48BC-B54A-41D2C3157748}" destId="{CAA5EF29-D545-46C7-B3AD-39243F286FAA}" srcOrd="0" destOrd="0" presId="urn:microsoft.com/office/officeart/2024/3/layout/verticalVisualTextBlock1"/>
    <dgm:cxn modelId="{2AAD9455-C3A8-446B-94F9-760EBBE35A67}" srcId="{3EB6AC35-89D9-4B30-877E-E88C22FC9FC3}" destId="{10F53208-798F-42F4-8A73-FE12D99F43CE}" srcOrd="2" destOrd="0" parTransId="{EAE6CF16-0055-4B79-B299-8E7C211A34BC}" sibTransId="{8B60A8D8-BE9C-4A97-99DE-71951A96DD3C}"/>
    <dgm:cxn modelId="{CCF1968B-55A5-48BD-9C6B-BD75FFC9EFB0}" type="presOf" srcId="{10F53208-798F-42F4-8A73-FE12D99F43CE}" destId="{7E055CB6-1660-4245-8AFD-B2B6140C95EC}" srcOrd="0" destOrd="0" presId="urn:microsoft.com/office/officeart/2024/3/layout/verticalVisualTextBlock1"/>
    <dgm:cxn modelId="{5380D490-E585-4E81-A36C-49500B3EFF2D}" srcId="{10F53208-798F-42F4-8A73-FE12D99F43CE}" destId="{977BE389-3809-4083-A56B-D12AB85CF0D6}" srcOrd="0" destOrd="0" parTransId="{E83B2517-F71A-4840-A927-36724EF0A7AA}" sibTransId="{AC16A12B-8500-447A-931D-6B9A59B65C98}"/>
    <dgm:cxn modelId="{94C573B4-3526-472F-A58A-CE847ECEA26B}" type="presOf" srcId="{5BB07A2E-3002-47BE-BA97-95EF58ED931D}" destId="{109CCEA1-9AD3-42B3-A3D5-F93CDD756397}" srcOrd="0" destOrd="0" presId="urn:microsoft.com/office/officeart/2024/3/layout/verticalVisualTextBlock1"/>
    <dgm:cxn modelId="{0FAC4ABE-5A71-47C1-A0F5-0C28296235D4}" srcId="{3EB6AC35-89D9-4B30-877E-E88C22FC9FC3}" destId="{5CEFE38F-9C29-49F5-9FE5-D9A6BDF8DC9E}" srcOrd="1" destOrd="0" parTransId="{AF27613A-72EB-4ECF-9854-24B8E9D6DF8C}" sibTransId="{98A3DFF3-37C7-4E28-B009-AC273E249C4D}"/>
    <dgm:cxn modelId="{4F5D07C1-BCF8-4E8E-AEFB-86B8146E59AE}" type="presOf" srcId="{98A3DFF3-37C7-4E28-B009-AC273E249C4D}" destId="{E78DA76C-857F-44AE-B5B6-5DE23EF18CC5}" srcOrd="0" destOrd="0" presId="urn:microsoft.com/office/officeart/2024/3/layout/verticalVisualTextBlock1"/>
    <dgm:cxn modelId="{AE3342D9-DD26-4CF9-AE81-993E1FC5A5C4}" srcId="{3EB6AC35-89D9-4B30-877E-E88C22FC9FC3}" destId="{F047D0F7-5E52-437F-A2C5-508ED148CA19}" srcOrd="0" destOrd="0" parTransId="{7156DEFD-4CA7-41C5-884F-1C94EEAF5899}" sibTransId="{58A6C7EB-6DEB-48BC-B54A-41D2C3157748}"/>
    <dgm:cxn modelId="{81D61DF0-B5AE-4490-A38C-DB2B7807BFBB}" type="presOf" srcId="{B25882A7-7D9F-4AA7-A6BF-8CEA16B9C85F}" destId="{6CA15891-340A-4EBE-AAE3-271D24FCA319}" srcOrd="0" destOrd="0" presId="urn:microsoft.com/office/officeart/2024/3/layout/verticalVisualTextBlock1"/>
    <dgm:cxn modelId="{E25020FF-FA39-4A02-B969-D583530FEDCD}" srcId="{F047D0F7-5E52-437F-A2C5-508ED148CA19}" destId="{B25882A7-7D9F-4AA7-A6BF-8CEA16B9C85F}" srcOrd="0" destOrd="0" parTransId="{EF1D49C9-3A6E-4087-ADFC-88E6D620C87B}" sibTransId="{7154010F-B73B-456B-8F05-6FC7E3FE6C2C}"/>
    <dgm:cxn modelId="{C2B86FE9-DB33-48DC-A2B6-1CE3E435FEB7}" type="presParOf" srcId="{A8BC5B3E-70DC-4702-B7A9-CA486C0751CA}" destId="{1FEB59F5-3808-49F8-990D-0DAFCB2265AC}" srcOrd="0" destOrd="0" presId="urn:microsoft.com/office/officeart/2024/3/layout/verticalVisualTextBlock1"/>
    <dgm:cxn modelId="{C656D1D3-757B-4B4E-8353-9B96B823640A}" type="presParOf" srcId="{1FEB59F5-3808-49F8-990D-0DAFCB2265AC}" destId="{F85299FB-FE01-4E93-9934-B5E56AA49956}" srcOrd="0" destOrd="0" presId="urn:microsoft.com/office/officeart/2024/3/layout/verticalVisualTextBlock1"/>
    <dgm:cxn modelId="{8EB57E5F-B5C6-4EB3-97D7-B7705E33A31A}" type="presParOf" srcId="{1FEB59F5-3808-49F8-990D-0DAFCB2265AC}" destId="{2B238D2C-83AD-4EA7-868C-A5E81B8C1064}" srcOrd="1" destOrd="0" presId="urn:microsoft.com/office/officeart/2024/3/layout/verticalVisualTextBlock1"/>
    <dgm:cxn modelId="{AF81DF81-38DD-404F-BB5A-FB9EE0079FD4}" type="presParOf" srcId="{1FEB59F5-3808-49F8-990D-0DAFCB2265AC}" destId="{6CA15891-340A-4EBE-AAE3-271D24FCA319}" srcOrd="2" destOrd="0" presId="urn:microsoft.com/office/officeart/2024/3/layout/verticalVisualTextBlock1"/>
    <dgm:cxn modelId="{CE30B143-CC29-4556-A479-E34DF4DF23CB}" type="presParOf" srcId="{A8BC5B3E-70DC-4702-B7A9-CA486C0751CA}" destId="{CAA5EF29-D545-46C7-B3AD-39243F286FAA}" srcOrd="1" destOrd="0" presId="urn:microsoft.com/office/officeart/2024/3/layout/verticalVisualTextBlock1"/>
    <dgm:cxn modelId="{D820253D-6E01-43E8-B69B-F07C81F1EEE2}" type="presParOf" srcId="{A8BC5B3E-70DC-4702-B7A9-CA486C0751CA}" destId="{C56DEEFB-D9F1-4A58-9955-5A9DFCB013EF}" srcOrd="2" destOrd="0" presId="urn:microsoft.com/office/officeart/2024/3/layout/verticalVisualTextBlock1"/>
    <dgm:cxn modelId="{4ABE9328-DC88-4CB4-BCB8-681F3E5220F7}" type="presParOf" srcId="{C56DEEFB-D9F1-4A58-9955-5A9DFCB013EF}" destId="{E275218A-DA07-41D6-A625-4AD42ABD69D9}" srcOrd="0" destOrd="0" presId="urn:microsoft.com/office/officeart/2024/3/layout/verticalVisualTextBlock1"/>
    <dgm:cxn modelId="{3AAFFEAA-F339-4A54-9940-814FD1454377}" type="presParOf" srcId="{C56DEEFB-D9F1-4A58-9955-5A9DFCB013EF}" destId="{0688B84B-D97A-44C1-ADE5-5AF9F4C55FA0}" srcOrd="1" destOrd="0" presId="urn:microsoft.com/office/officeart/2024/3/layout/verticalVisualTextBlock1"/>
    <dgm:cxn modelId="{3F279EB3-89DC-427E-85B4-C6BE3D2E7FD0}" type="presParOf" srcId="{C56DEEFB-D9F1-4A58-9955-5A9DFCB013EF}" destId="{109CCEA1-9AD3-42B3-A3D5-F93CDD756397}" srcOrd="2" destOrd="0" presId="urn:microsoft.com/office/officeart/2024/3/layout/verticalVisualTextBlock1"/>
    <dgm:cxn modelId="{ED678579-6C44-424D-8CDE-39A6E4FB8237}" type="presParOf" srcId="{A8BC5B3E-70DC-4702-B7A9-CA486C0751CA}" destId="{E78DA76C-857F-44AE-B5B6-5DE23EF18CC5}" srcOrd="3" destOrd="0" presId="urn:microsoft.com/office/officeart/2024/3/layout/verticalVisualTextBlock1"/>
    <dgm:cxn modelId="{59F3D8E5-4C8C-4839-974E-857C567386EA}" type="presParOf" srcId="{A8BC5B3E-70DC-4702-B7A9-CA486C0751CA}" destId="{48E8B9A3-10D3-4BBC-B1D3-A6E9CE934A2A}" srcOrd="4" destOrd="0" presId="urn:microsoft.com/office/officeart/2024/3/layout/verticalVisualTextBlock1"/>
    <dgm:cxn modelId="{D8447283-378A-4D8C-9245-83FF10DB9F88}" type="presParOf" srcId="{48E8B9A3-10D3-4BBC-B1D3-A6E9CE934A2A}" destId="{432E96E7-3EC7-45AA-9F42-1939EB11F599}" srcOrd="0" destOrd="0" presId="urn:microsoft.com/office/officeart/2024/3/layout/verticalVisualTextBlock1"/>
    <dgm:cxn modelId="{4246780F-A30F-4AF5-9BC2-EC2784E3B478}" type="presParOf" srcId="{48E8B9A3-10D3-4BBC-B1D3-A6E9CE934A2A}" destId="{7E055CB6-1660-4245-8AFD-B2B6140C95EC}" srcOrd="1" destOrd="0" presId="urn:microsoft.com/office/officeart/2024/3/layout/verticalVisualTextBlock1"/>
    <dgm:cxn modelId="{4E24ECDE-9F2D-405B-97F8-6AB16CB70B0E}" type="presParOf" srcId="{48E8B9A3-10D3-4BBC-B1D3-A6E9CE934A2A}" destId="{617E2077-D4E0-4863-B1B8-47249173C855}" srcOrd="2" destOrd="0" presId="urn:microsoft.com/office/officeart/2024/3/layout/verticalVisualTextBlock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01FFD76-2B60-4DA5-BB38-C168EEDA9660}" type="doc">
      <dgm:prSet loTypeId="urn:microsoft.com/office/officeart/2024/3/layout/verticalVisualTextBlock1" loCatId="Picture" qsTypeId="urn:microsoft.com/office/officeart/2005/8/quickstyle/simple4" qsCatId="simple" csTypeId="urn:microsoft.com/office/officeart/2005/8/colors/accent0_1" csCatId="mainScheme" phldr="1"/>
      <dgm:spPr/>
      <dgm:t>
        <a:bodyPr/>
        <a:lstStyle/>
        <a:p>
          <a:endParaRPr lang="en-US"/>
        </a:p>
      </dgm:t>
    </dgm:pt>
    <dgm:pt modelId="{2AFF0449-01F9-4DC1-A8EB-2D23762564AC}">
      <dgm:prSet/>
      <dgm:spPr/>
      <dgm:t>
        <a:bodyPr/>
        <a:lstStyle/>
        <a:p>
          <a:pPr>
            <a:lnSpc>
              <a:spcPct val="100000"/>
            </a:lnSpc>
            <a:defRPr b="1"/>
          </a:pPr>
          <a:r>
            <a:rPr lang="en-US"/>
            <a:t>Adjustable Temperature Control</a:t>
          </a:r>
        </a:p>
      </dgm:t>
    </dgm:pt>
    <dgm:pt modelId="{A8988FCD-8898-4791-A0F6-32D1BAE7B31B}" type="parTrans" cxnId="{BFC405D3-BBCC-4912-AA62-A680957AA8AF}">
      <dgm:prSet/>
      <dgm:spPr/>
      <dgm:t>
        <a:bodyPr/>
        <a:lstStyle/>
        <a:p>
          <a:endParaRPr lang="en-US"/>
        </a:p>
      </dgm:t>
    </dgm:pt>
    <dgm:pt modelId="{3449B5BC-1D94-45B8-8D83-DB5FAF55F1ED}" type="sibTrans" cxnId="{BFC405D3-BBCC-4912-AA62-A680957AA8AF}">
      <dgm:prSet/>
      <dgm:spPr/>
      <dgm:t>
        <a:bodyPr/>
        <a:lstStyle/>
        <a:p>
          <a:pPr>
            <a:lnSpc>
              <a:spcPct val="100000"/>
            </a:lnSpc>
            <a:defRPr b="1"/>
          </a:pPr>
          <a:endParaRPr lang="en-US"/>
        </a:p>
      </dgm:t>
    </dgm:pt>
    <dgm:pt modelId="{66EB490D-7026-4969-AAF9-A6E676231E42}">
      <dgm:prSet/>
      <dgm:spPr/>
      <dgm:t>
        <a:bodyPr/>
        <a:lstStyle/>
        <a:p>
          <a:pPr>
            <a:lnSpc>
              <a:spcPct val="100000"/>
            </a:lnSpc>
          </a:pPr>
          <a:r>
            <a:rPr lang="en-US"/>
            <a:t>The integrated heating pad allows for adjustable temperature settings, ensuring optimal comfort for your cat.</a:t>
          </a:r>
        </a:p>
      </dgm:t>
    </dgm:pt>
    <dgm:pt modelId="{0172C8F8-A478-4A7A-8608-587969BA963D}" type="parTrans" cxnId="{C80E6654-18E3-44CF-A440-58A1B4843DCE}">
      <dgm:prSet/>
      <dgm:spPr/>
      <dgm:t>
        <a:bodyPr/>
        <a:lstStyle/>
        <a:p>
          <a:endParaRPr lang="en-US"/>
        </a:p>
      </dgm:t>
    </dgm:pt>
    <dgm:pt modelId="{A85F4868-0E25-4C73-B5EE-2062DABDCC42}" type="sibTrans" cxnId="{C80E6654-18E3-44CF-A440-58A1B4843DCE}">
      <dgm:prSet/>
      <dgm:spPr/>
      <dgm:t>
        <a:bodyPr/>
        <a:lstStyle/>
        <a:p>
          <a:endParaRPr lang="en-US"/>
        </a:p>
      </dgm:t>
    </dgm:pt>
    <dgm:pt modelId="{94C33A71-FB60-4313-8E8F-A612DDCD11C1}">
      <dgm:prSet/>
      <dgm:spPr/>
      <dgm:t>
        <a:bodyPr/>
        <a:lstStyle/>
        <a:p>
          <a:pPr>
            <a:lnSpc>
              <a:spcPct val="100000"/>
            </a:lnSpc>
            <a:defRPr b="1"/>
          </a:pPr>
          <a:r>
            <a:rPr lang="en-US"/>
            <a:t>Promotes Relaxation</a:t>
          </a:r>
        </a:p>
      </dgm:t>
    </dgm:pt>
    <dgm:pt modelId="{23A75455-DE83-4FCC-9842-7F61A35B9016}" type="parTrans" cxnId="{8F8F1D97-03A8-450E-BA5A-C6FACF56B0AC}">
      <dgm:prSet/>
      <dgm:spPr/>
      <dgm:t>
        <a:bodyPr/>
        <a:lstStyle/>
        <a:p>
          <a:endParaRPr lang="en-US"/>
        </a:p>
      </dgm:t>
    </dgm:pt>
    <dgm:pt modelId="{D876B62E-4D80-419C-A1FD-EEDE4400126A}" type="sibTrans" cxnId="{8F8F1D97-03A8-450E-BA5A-C6FACF56B0AC}">
      <dgm:prSet/>
      <dgm:spPr/>
      <dgm:t>
        <a:bodyPr/>
        <a:lstStyle/>
        <a:p>
          <a:pPr>
            <a:lnSpc>
              <a:spcPct val="100000"/>
            </a:lnSpc>
            <a:defRPr b="1"/>
          </a:pPr>
          <a:endParaRPr lang="en-US"/>
        </a:p>
      </dgm:t>
    </dgm:pt>
    <dgm:pt modelId="{3861B963-637E-4272-A169-B0022F313A8A}">
      <dgm:prSet/>
      <dgm:spPr/>
      <dgm:t>
        <a:bodyPr/>
        <a:lstStyle/>
        <a:p>
          <a:pPr>
            <a:lnSpc>
              <a:spcPct val="100000"/>
            </a:lnSpc>
          </a:pPr>
          <a:r>
            <a:rPr lang="en-US"/>
            <a:t>The warmth from the heating pad promotes relaxation, helping to reduce stress and anxiety in cats.</a:t>
          </a:r>
        </a:p>
      </dgm:t>
    </dgm:pt>
    <dgm:pt modelId="{2CEF6403-686C-4712-8DE5-C9C6DF401686}" type="parTrans" cxnId="{8626EB35-3331-4296-915E-3C7BAC8E86FD}">
      <dgm:prSet/>
      <dgm:spPr/>
      <dgm:t>
        <a:bodyPr/>
        <a:lstStyle/>
        <a:p>
          <a:endParaRPr lang="en-US"/>
        </a:p>
      </dgm:t>
    </dgm:pt>
    <dgm:pt modelId="{0DFDE025-B4BF-4301-8ED2-0C9003227D1C}" type="sibTrans" cxnId="{8626EB35-3331-4296-915E-3C7BAC8E86FD}">
      <dgm:prSet/>
      <dgm:spPr/>
      <dgm:t>
        <a:bodyPr/>
        <a:lstStyle/>
        <a:p>
          <a:endParaRPr lang="en-US"/>
        </a:p>
      </dgm:t>
    </dgm:pt>
    <dgm:pt modelId="{25811069-7CB7-4FF8-ACD6-DC1F697A8EC5}">
      <dgm:prSet/>
      <dgm:spPr/>
      <dgm:t>
        <a:bodyPr/>
        <a:lstStyle/>
        <a:p>
          <a:pPr>
            <a:lnSpc>
              <a:spcPct val="100000"/>
            </a:lnSpc>
            <a:defRPr b="1"/>
          </a:pPr>
          <a:r>
            <a:rPr lang="en-US"/>
            <a:t>Ideal for Cold Weather</a:t>
          </a:r>
        </a:p>
      </dgm:t>
    </dgm:pt>
    <dgm:pt modelId="{25535332-121F-4B8B-81ED-69CDEDE34C75}" type="parTrans" cxnId="{7DF3F1D7-E19C-4432-9691-5C8FD1DE6A25}">
      <dgm:prSet/>
      <dgm:spPr/>
      <dgm:t>
        <a:bodyPr/>
        <a:lstStyle/>
        <a:p>
          <a:endParaRPr lang="en-US"/>
        </a:p>
      </dgm:t>
    </dgm:pt>
    <dgm:pt modelId="{997AEFDE-B074-4066-BF25-49CFF0DBBE3C}" type="sibTrans" cxnId="{7DF3F1D7-E19C-4432-9691-5C8FD1DE6A25}">
      <dgm:prSet/>
      <dgm:spPr/>
      <dgm:t>
        <a:bodyPr/>
        <a:lstStyle/>
        <a:p>
          <a:endParaRPr lang="en-US"/>
        </a:p>
      </dgm:t>
    </dgm:pt>
    <dgm:pt modelId="{78728AFA-9703-439E-A8C1-98DCD47804CA}">
      <dgm:prSet/>
      <dgm:spPr/>
      <dgm:t>
        <a:bodyPr/>
        <a:lstStyle/>
        <a:p>
          <a:pPr>
            <a:lnSpc>
              <a:spcPct val="100000"/>
            </a:lnSpc>
          </a:pPr>
          <a:r>
            <a:rPr lang="en-US"/>
            <a:t>The heating pad feature is especially beneficial during cold weather, providing a cozy and warm environment for pets.</a:t>
          </a:r>
        </a:p>
      </dgm:t>
    </dgm:pt>
    <dgm:pt modelId="{E87D7CB5-A46B-4B8A-845D-A545A8AAAE50}" type="parTrans" cxnId="{96CAD098-9F04-4388-B517-24B2163423CA}">
      <dgm:prSet/>
      <dgm:spPr/>
      <dgm:t>
        <a:bodyPr/>
        <a:lstStyle/>
        <a:p>
          <a:endParaRPr lang="en-US"/>
        </a:p>
      </dgm:t>
    </dgm:pt>
    <dgm:pt modelId="{F5961A3C-9BE5-4738-92DB-DD80A8829040}" type="sibTrans" cxnId="{96CAD098-9F04-4388-B517-24B2163423CA}">
      <dgm:prSet/>
      <dgm:spPr/>
      <dgm:t>
        <a:bodyPr/>
        <a:lstStyle/>
        <a:p>
          <a:endParaRPr lang="en-US"/>
        </a:p>
      </dgm:t>
    </dgm:pt>
    <dgm:pt modelId="{C99368B7-A3AC-445E-B7A1-FC6D5725CB53}" type="pres">
      <dgm:prSet presAssocID="{401FFD76-2B60-4DA5-BB38-C168EEDA9660}" presName="Root" presStyleCnt="0">
        <dgm:presLayoutVars>
          <dgm:dir/>
          <dgm:resizeHandles val="exact"/>
        </dgm:presLayoutVars>
      </dgm:prSet>
      <dgm:spPr/>
    </dgm:pt>
    <dgm:pt modelId="{B73EEEF5-7EBC-4317-8054-DDBB61D34254}" type="pres">
      <dgm:prSet presAssocID="{2AFF0449-01F9-4DC1-A8EB-2D23762564AC}" presName="Composite" presStyleCnt="0"/>
      <dgm:spPr/>
    </dgm:pt>
    <dgm:pt modelId="{477DCB17-5358-485B-8736-AD57AF0EA57A}" type="pres">
      <dgm:prSet presAssocID="{2AFF0449-01F9-4DC1-A8EB-2D23762564AC}" presName="Picture" presStyleLbl="node1" presStyleIdx="0" presStyleCnt="3"/>
      <dgm:spPr>
        <a:blipFill>
          <a:blip xmlns:r="http://schemas.openxmlformats.org/officeDocument/2006/relationships" r:embed="rId1">
            <a:extLst>
              <a:ext uri="{28A0092B-C50C-407E-A947-70E740481C1C}">
                <a14:useLocalDpi xmlns:a14="http://schemas.microsoft.com/office/drawing/2010/main" val="0"/>
              </a:ext>
            </a:extLst>
          </a:blip>
          <a:srcRect l="32251" r="-3" b="-3"/>
          <a:stretch/>
        </a:blipFill>
      </dgm:spPr>
      <dgm:extLst>
        <a:ext uri="{E40237B7-FDA0-4F09-8148-C483321AD2D9}">
          <dgm14:cNvPr xmlns:dgm14="http://schemas.microsoft.com/office/drawing/2010/diagram" id="0" name="" descr="Calefaction Control"/>
        </a:ext>
      </dgm:extLst>
    </dgm:pt>
    <dgm:pt modelId="{6D944226-9D62-40B6-8E9F-9CA9969A7C34}" type="pres">
      <dgm:prSet presAssocID="{2AFF0449-01F9-4DC1-A8EB-2D23762564AC}" presName="Subtitle" presStyleLbl="revTx" presStyleIdx="0" presStyleCnt="6">
        <dgm:presLayoutVars>
          <dgm:chMax val="0"/>
          <dgm:bulletEnabled/>
        </dgm:presLayoutVars>
      </dgm:prSet>
      <dgm:spPr/>
    </dgm:pt>
    <dgm:pt modelId="{82FD0EE0-5EAA-4DB8-98D7-58C12E90CEF7}" type="pres">
      <dgm:prSet presAssocID="{2AFF0449-01F9-4DC1-A8EB-2D23762564AC}" presName="Description" presStyleLbl="revTx" presStyleIdx="1" presStyleCnt="6">
        <dgm:presLayoutVars>
          <dgm:bulletEnabled/>
        </dgm:presLayoutVars>
      </dgm:prSet>
      <dgm:spPr/>
    </dgm:pt>
    <dgm:pt modelId="{2006C640-E2CF-42CF-A9A0-B8EEC7EA9279}" type="pres">
      <dgm:prSet presAssocID="{3449B5BC-1D94-45B8-8D83-DB5FAF55F1ED}" presName="sibTrans" presStyleLbl="sibTrans2D1" presStyleIdx="0" presStyleCnt="0"/>
      <dgm:spPr/>
    </dgm:pt>
    <dgm:pt modelId="{8C797E06-C145-48C2-BF34-6DD1429A4FD7}" type="pres">
      <dgm:prSet presAssocID="{94C33A71-FB60-4313-8E8F-A612DDCD11C1}" presName="Composite" presStyleCnt="0"/>
      <dgm:spPr/>
    </dgm:pt>
    <dgm:pt modelId="{96C59AC5-BDBB-4B35-BFBA-862D36E072C3}" type="pres">
      <dgm:prSet presAssocID="{94C33A71-FB60-4313-8E8F-A612DDCD11C1}" presName="Picture" presStyleLbl="node1" presStyleIdx="1" presStyleCnt="3"/>
      <dgm:spPr>
        <a:blipFill>
          <a:blip xmlns:r="http://schemas.openxmlformats.org/officeDocument/2006/relationships" r:embed="rId2">
            <a:extLst>
              <a:ext uri="{28A0092B-C50C-407E-A947-70E740481C1C}">
                <a14:useLocalDpi xmlns:a14="http://schemas.microsoft.com/office/drawing/2010/main" val="0"/>
              </a:ext>
            </a:extLst>
          </a:blip>
          <a:srcRect l="27411" r="5838" b="-2"/>
          <a:stretch/>
        </a:blipFill>
      </dgm:spPr>
      <dgm:extLst>
        <a:ext uri="{E40237B7-FDA0-4F09-8148-C483321AD2D9}">
          <dgm14:cNvPr xmlns:dgm14="http://schemas.microsoft.com/office/drawing/2010/diagram" id="0" name="" descr="Cat sleeping on bed"/>
        </a:ext>
      </dgm:extLst>
    </dgm:pt>
    <dgm:pt modelId="{0D103389-B4D4-4EFA-A5DA-EA9F9C464B94}" type="pres">
      <dgm:prSet presAssocID="{94C33A71-FB60-4313-8E8F-A612DDCD11C1}" presName="Subtitle" presStyleLbl="revTx" presStyleIdx="2" presStyleCnt="6">
        <dgm:presLayoutVars>
          <dgm:chMax val="0"/>
          <dgm:bulletEnabled/>
        </dgm:presLayoutVars>
      </dgm:prSet>
      <dgm:spPr/>
    </dgm:pt>
    <dgm:pt modelId="{8425064A-0D5A-4265-9DF0-89D0E1C50E42}" type="pres">
      <dgm:prSet presAssocID="{94C33A71-FB60-4313-8E8F-A612DDCD11C1}" presName="Description" presStyleLbl="revTx" presStyleIdx="3" presStyleCnt="6">
        <dgm:presLayoutVars>
          <dgm:bulletEnabled/>
        </dgm:presLayoutVars>
      </dgm:prSet>
      <dgm:spPr/>
    </dgm:pt>
    <dgm:pt modelId="{B4541D13-B68F-4BEA-B010-D6E42C628C7D}" type="pres">
      <dgm:prSet presAssocID="{D876B62E-4D80-419C-A1FD-EEDE4400126A}" presName="sibTrans" presStyleLbl="sibTrans2D1" presStyleIdx="0" presStyleCnt="0"/>
      <dgm:spPr/>
    </dgm:pt>
    <dgm:pt modelId="{7ECE93B6-5D9D-4B93-B345-58C7D2924EA9}" type="pres">
      <dgm:prSet presAssocID="{25811069-7CB7-4FF8-ACD6-DC1F697A8EC5}" presName="Composite" presStyleCnt="0"/>
      <dgm:spPr/>
    </dgm:pt>
    <dgm:pt modelId="{8FEDB11F-BC4F-4F11-9D83-A37B4D869C58}" type="pres">
      <dgm:prSet presAssocID="{25811069-7CB7-4FF8-ACD6-DC1F697A8EC5}" presName="Picture" presStyleLbl="node1" presStyleIdx="2" presStyleCnt="3"/>
      <dgm:spPr>
        <a:blipFill>
          <a:blip xmlns:r="http://schemas.openxmlformats.org/officeDocument/2006/relationships" r:embed="rId3">
            <a:extLst>
              <a:ext uri="{28A0092B-C50C-407E-A947-70E740481C1C}">
                <a14:useLocalDpi xmlns:a14="http://schemas.microsoft.com/office/drawing/2010/main" val="0"/>
              </a:ext>
            </a:extLst>
          </a:blip>
          <a:srcRect l="20991" r="12257" b="-2"/>
          <a:stretch/>
        </a:blipFill>
      </dgm:spPr>
      <dgm:extLst>
        <a:ext uri="{E40237B7-FDA0-4F09-8148-C483321AD2D9}">
          <dgm14:cNvPr xmlns:dgm14="http://schemas.microsoft.com/office/drawing/2010/diagram" id="0" name="" descr="Do enjoy in lazy winer day in front of fire in fireplace"/>
        </a:ext>
      </dgm:extLst>
    </dgm:pt>
    <dgm:pt modelId="{D38101C9-41F0-4DA3-AEA7-017F8B4E88B4}" type="pres">
      <dgm:prSet presAssocID="{25811069-7CB7-4FF8-ACD6-DC1F697A8EC5}" presName="Subtitle" presStyleLbl="revTx" presStyleIdx="4" presStyleCnt="6">
        <dgm:presLayoutVars>
          <dgm:chMax val="0"/>
          <dgm:bulletEnabled/>
        </dgm:presLayoutVars>
      </dgm:prSet>
      <dgm:spPr/>
    </dgm:pt>
    <dgm:pt modelId="{83865C38-971F-455A-AFA0-BDC42BD9D091}" type="pres">
      <dgm:prSet presAssocID="{25811069-7CB7-4FF8-ACD6-DC1F697A8EC5}" presName="Description" presStyleLbl="revTx" presStyleIdx="5" presStyleCnt="6">
        <dgm:presLayoutVars>
          <dgm:bulletEnabled/>
        </dgm:presLayoutVars>
      </dgm:prSet>
      <dgm:spPr/>
    </dgm:pt>
  </dgm:ptLst>
  <dgm:cxnLst>
    <dgm:cxn modelId="{40359B0A-6986-44EE-BC08-5EC0966C29F6}" type="presOf" srcId="{66EB490D-7026-4969-AAF9-A6E676231E42}" destId="{82FD0EE0-5EAA-4DB8-98D7-58C12E90CEF7}" srcOrd="0" destOrd="0" presId="urn:microsoft.com/office/officeart/2024/3/layout/verticalVisualTextBlock1"/>
    <dgm:cxn modelId="{37500524-5C6C-4E5D-8709-60B7C7BD9DB4}" type="presOf" srcId="{2AFF0449-01F9-4DC1-A8EB-2D23762564AC}" destId="{6D944226-9D62-40B6-8E9F-9CA9969A7C34}" srcOrd="0" destOrd="0" presId="urn:microsoft.com/office/officeart/2024/3/layout/verticalVisualTextBlock1"/>
    <dgm:cxn modelId="{75C3A529-3EC1-4670-A0A2-49EBACF08414}" type="presOf" srcId="{D876B62E-4D80-419C-A1FD-EEDE4400126A}" destId="{B4541D13-B68F-4BEA-B010-D6E42C628C7D}" srcOrd="0" destOrd="0" presId="urn:microsoft.com/office/officeart/2024/3/layout/verticalVisualTextBlock1"/>
    <dgm:cxn modelId="{708A262C-F201-4A4B-A7AD-FD7AA6300EF2}" type="presOf" srcId="{25811069-7CB7-4FF8-ACD6-DC1F697A8EC5}" destId="{D38101C9-41F0-4DA3-AEA7-017F8B4E88B4}" srcOrd="0" destOrd="0" presId="urn:microsoft.com/office/officeart/2024/3/layout/verticalVisualTextBlock1"/>
    <dgm:cxn modelId="{8626EB35-3331-4296-915E-3C7BAC8E86FD}" srcId="{94C33A71-FB60-4313-8E8F-A612DDCD11C1}" destId="{3861B963-637E-4272-A169-B0022F313A8A}" srcOrd="0" destOrd="0" parTransId="{2CEF6403-686C-4712-8DE5-C9C6DF401686}" sibTransId="{0DFDE025-B4BF-4301-8ED2-0C9003227D1C}"/>
    <dgm:cxn modelId="{9FA46574-EEFA-486C-999E-8DBE5B77B9EA}" type="presOf" srcId="{401FFD76-2B60-4DA5-BB38-C168EEDA9660}" destId="{C99368B7-A3AC-445E-B7A1-FC6D5725CB53}" srcOrd="0" destOrd="0" presId="urn:microsoft.com/office/officeart/2024/3/layout/verticalVisualTextBlock1"/>
    <dgm:cxn modelId="{C80E6654-18E3-44CF-A440-58A1B4843DCE}" srcId="{2AFF0449-01F9-4DC1-A8EB-2D23762564AC}" destId="{66EB490D-7026-4969-AAF9-A6E676231E42}" srcOrd="0" destOrd="0" parTransId="{0172C8F8-A478-4A7A-8608-587969BA963D}" sibTransId="{A85F4868-0E25-4C73-B5EE-2062DABDCC42}"/>
    <dgm:cxn modelId="{CA658F76-C232-46FF-A626-6F25667D34C4}" type="presOf" srcId="{3861B963-637E-4272-A169-B0022F313A8A}" destId="{8425064A-0D5A-4265-9DF0-89D0E1C50E42}" srcOrd="0" destOrd="0" presId="urn:microsoft.com/office/officeart/2024/3/layout/verticalVisualTextBlock1"/>
    <dgm:cxn modelId="{8F8F1D97-03A8-450E-BA5A-C6FACF56B0AC}" srcId="{401FFD76-2B60-4DA5-BB38-C168EEDA9660}" destId="{94C33A71-FB60-4313-8E8F-A612DDCD11C1}" srcOrd="1" destOrd="0" parTransId="{23A75455-DE83-4FCC-9842-7F61A35B9016}" sibTransId="{D876B62E-4D80-419C-A1FD-EEDE4400126A}"/>
    <dgm:cxn modelId="{96CAD098-9F04-4388-B517-24B2163423CA}" srcId="{25811069-7CB7-4FF8-ACD6-DC1F697A8EC5}" destId="{78728AFA-9703-439E-A8C1-98DCD47804CA}" srcOrd="0" destOrd="0" parTransId="{E87D7CB5-A46B-4B8A-845D-A545A8AAAE50}" sibTransId="{F5961A3C-9BE5-4738-92DB-DD80A8829040}"/>
    <dgm:cxn modelId="{6132889E-B5F9-43E3-9A61-20FAB384C26F}" type="presOf" srcId="{3449B5BC-1D94-45B8-8D83-DB5FAF55F1ED}" destId="{2006C640-E2CF-42CF-A9A0-B8EEC7EA9279}" srcOrd="0" destOrd="0" presId="urn:microsoft.com/office/officeart/2024/3/layout/verticalVisualTextBlock1"/>
    <dgm:cxn modelId="{078127A5-3E2E-414F-AE6A-2EA16289A5D1}" type="presOf" srcId="{94C33A71-FB60-4313-8E8F-A612DDCD11C1}" destId="{0D103389-B4D4-4EFA-A5DA-EA9F9C464B94}" srcOrd="0" destOrd="0" presId="urn:microsoft.com/office/officeart/2024/3/layout/verticalVisualTextBlock1"/>
    <dgm:cxn modelId="{D2E716C5-0E64-4BF1-BED4-8F965294A2A0}" type="presOf" srcId="{78728AFA-9703-439E-A8C1-98DCD47804CA}" destId="{83865C38-971F-455A-AFA0-BDC42BD9D091}" srcOrd="0" destOrd="0" presId="urn:microsoft.com/office/officeart/2024/3/layout/verticalVisualTextBlock1"/>
    <dgm:cxn modelId="{BFC405D3-BBCC-4912-AA62-A680957AA8AF}" srcId="{401FFD76-2B60-4DA5-BB38-C168EEDA9660}" destId="{2AFF0449-01F9-4DC1-A8EB-2D23762564AC}" srcOrd="0" destOrd="0" parTransId="{A8988FCD-8898-4791-A0F6-32D1BAE7B31B}" sibTransId="{3449B5BC-1D94-45B8-8D83-DB5FAF55F1ED}"/>
    <dgm:cxn modelId="{7DF3F1D7-E19C-4432-9691-5C8FD1DE6A25}" srcId="{401FFD76-2B60-4DA5-BB38-C168EEDA9660}" destId="{25811069-7CB7-4FF8-ACD6-DC1F697A8EC5}" srcOrd="2" destOrd="0" parTransId="{25535332-121F-4B8B-81ED-69CDEDE34C75}" sibTransId="{997AEFDE-B074-4066-BF25-49CFF0DBBE3C}"/>
    <dgm:cxn modelId="{3598F453-02BB-4807-A1D0-D68FCACD5112}" type="presParOf" srcId="{C99368B7-A3AC-445E-B7A1-FC6D5725CB53}" destId="{B73EEEF5-7EBC-4317-8054-DDBB61D34254}" srcOrd="0" destOrd="0" presId="urn:microsoft.com/office/officeart/2024/3/layout/verticalVisualTextBlock1"/>
    <dgm:cxn modelId="{BCFA2DF2-220C-4861-864B-0973FC67E0C1}" type="presParOf" srcId="{B73EEEF5-7EBC-4317-8054-DDBB61D34254}" destId="{477DCB17-5358-485B-8736-AD57AF0EA57A}" srcOrd="0" destOrd="0" presId="urn:microsoft.com/office/officeart/2024/3/layout/verticalVisualTextBlock1"/>
    <dgm:cxn modelId="{D9DF1E9C-B399-4729-84C2-692F46378355}" type="presParOf" srcId="{B73EEEF5-7EBC-4317-8054-DDBB61D34254}" destId="{6D944226-9D62-40B6-8E9F-9CA9969A7C34}" srcOrd="1" destOrd="0" presId="urn:microsoft.com/office/officeart/2024/3/layout/verticalVisualTextBlock1"/>
    <dgm:cxn modelId="{8F4B3597-2205-46F5-BCF2-09CE4AB14F65}" type="presParOf" srcId="{B73EEEF5-7EBC-4317-8054-DDBB61D34254}" destId="{82FD0EE0-5EAA-4DB8-98D7-58C12E90CEF7}" srcOrd="2" destOrd="0" presId="urn:microsoft.com/office/officeart/2024/3/layout/verticalVisualTextBlock1"/>
    <dgm:cxn modelId="{E33D483A-B9B3-4872-A0CE-AF89A63E19FB}" type="presParOf" srcId="{C99368B7-A3AC-445E-B7A1-FC6D5725CB53}" destId="{2006C640-E2CF-42CF-A9A0-B8EEC7EA9279}" srcOrd="1" destOrd="0" presId="urn:microsoft.com/office/officeart/2024/3/layout/verticalVisualTextBlock1"/>
    <dgm:cxn modelId="{89241B8F-8D61-4D66-B0BB-11894D0C378B}" type="presParOf" srcId="{C99368B7-A3AC-445E-B7A1-FC6D5725CB53}" destId="{8C797E06-C145-48C2-BF34-6DD1429A4FD7}" srcOrd="2" destOrd="0" presId="urn:microsoft.com/office/officeart/2024/3/layout/verticalVisualTextBlock1"/>
    <dgm:cxn modelId="{31F0B3C9-7C22-48FB-8D7A-5CEA0E5B7775}" type="presParOf" srcId="{8C797E06-C145-48C2-BF34-6DD1429A4FD7}" destId="{96C59AC5-BDBB-4B35-BFBA-862D36E072C3}" srcOrd="0" destOrd="0" presId="urn:microsoft.com/office/officeart/2024/3/layout/verticalVisualTextBlock1"/>
    <dgm:cxn modelId="{9BA8BAE3-C230-417F-B01F-93ABD5D31A69}" type="presParOf" srcId="{8C797E06-C145-48C2-BF34-6DD1429A4FD7}" destId="{0D103389-B4D4-4EFA-A5DA-EA9F9C464B94}" srcOrd="1" destOrd="0" presId="urn:microsoft.com/office/officeart/2024/3/layout/verticalVisualTextBlock1"/>
    <dgm:cxn modelId="{BD48A136-9D46-417C-BE5C-8DCC372E907F}" type="presParOf" srcId="{8C797E06-C145-48C2-BF34-6DD1429A4FD7}" destId="{8425064A-0D5A-4265-9DF0-89D0E1C50E42}" srcOrd="2" destOrd="0" presId="urn:microsoft.com/office/officeart/2024/3/layout/verticalVisualTextBlock1"/>
    <dgm:cxn modelId="{F62B2627-CDD4-4153-A302-E8BE66FF8A6D}" type="presParOf" srcId="{C99368B7-A3AC-445E-B7A1-FC6D5725CB53}" destId="{B4541D13-B68F-4BEA-B010-D6E42C628C7D}" srcOrd="3" destOrd="0" presId="urn:microsoft.com/office/officeart/2024/3/layout/verticalVisualTextBlock1"/>
    <dgm:cxn modelId="{FB472526-1851-4F81-BCA3-2277A4070F5F}" type="presParOf" srcId="{C99368B7-A3AC-445E-B7A1-FC6D5725CB53}" destId="{7ECE93B6-5D9D-4B93-B345-58C7D2924EA9}" srcOrd="4" destOrd="0" presId="urn:microsoft.com/office/officeart/2024/3/layout/verticalVisualTextBlock1"/>
    <dgm:cxn modelId="{89F7312E-CA22-4901-B290-06600D00654B}" type="presParOf" srcId="{7ECE93B6-5D9D-4B93-B345-58C7D2924EA9}" destId="{8FEDB11F-BC4F-4F11-9D83-A37B4D869C58}" srcOrd="0" destOrd="0" presId="urn:microsoft.com/office/officeart/2024/3/layout/verticalVisualTextBlock1"/>
    <dgm:cxn modelId="{285D6C97-AB2E-4587-805C-A112E6DF67D3}" type="presParOf" srcId="{7ECE93B6-5D9D-4B93-B345-58C7D2924EA9}" destId="{D38101C9-41F0-4DA3-AEA7-017F8B4E88B4}" srcOrd="1" destOrd="0" presId="urn:microsoft.com/office/officeart/2024/3/layout/verticalVisualTextBlock1"/>
    <dgm:cxn modelId="{EF446E29-5926-473F-ACEA-991B9F570332}" type="presParOf" srcId="{7ECE93B6-5D9D-4B93-B345-58C7D2924EA9}" destId="{83865C38-971F-455A-AFA0-BDC42BD9D091}" srcOrd="2" destOrd="0" presId="urn:microsoft.com/office/officeart/2024/3/layout/verticalVisualTextBlock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38F13D7-2B79-449A-8350-E001C81F72CC}" type="doc">
      <dgm:prSet loTypeId="urn:microsoft.com/office/officeart/2024/3/layout/verticalVisualTextBlock1" loCatId="Picture" qsTypeId="urn:microsoft.com/office/officeart/2005/8/quickstyle/simple4" qsCatId="simple" csTypeId="urn:microsoft.com/office/officeart/2005/8/colors/accent0_2" csCatId="mainScheme" phldr="1"/>
      <dgm:spPr/>
      <dgm:t>
        <a:bodyPr/>
        <a:lstStyle/>
        <a:p>
          <a:endParaRPr lang="en-US"/>
        </a:p>
      </dgm:t>
    </dgm:pt>
    <dgm:pt modelId="{0DBE2130-EFC3-4B10-B1D7-16FD32D5CFC4}">
      <dgm:prSet/>
      <dgm:spPr/>
      <dgm:t>
        <a:bodyPr/>
        <a:lstStyle/>
        <a:p>
          <a:pPr>
            <a:lnSpc>
              <a:spcPct val="100000"/>
            </a:lnSpc>
            <a:defRPr b="1"/>
          </a:pPr>
          <a:r>
            <a:rPr lang="en-US"/>
            <a:t>Alleviating Joint Pain</a:t>
          </a:r>
        </a:p>
      </dgm:t>
    </dgm:pt>
    <dgm:pt modelId="{2286A39F-7469-4EB5-9E1B-7D040E1924DB}" type="parTrans" cxnId="{95CAE65D-EEC2-49B3-85BB-D369E63B5028}">
      <dgm:prSet/>
      <dgm:spPr/>
      <dgm:t>
        <a:bodyPr/>
        <a:lstStyle/>
        <a:p>
          <a:endParaRPr lang="en-US"/>
        </a:p>
      </dgm:t>
    </dgm:pt>
    <dgm:pt modelId="{29F40312-6D67-40DC-B5F2-467B84AB0008}" type="sibTrans" cxnId="{95CAE65D-EEC2-49B3-85BB-D369E63B5028}">
      <dgm:prSet/>
      <dgm:spPr/>
      <dgm:t>
        <a:bodyPr/>
        <a:lstStyle/>
        <a:p>
          <a:pPr>
            <a:lnSpc>
              <a:spcPct val="100000"/>
            </a:lnSpc>
            <a:defRPr b="1"/>
          </a:pPr>
          <a:endParaRPr lang="en-US"/>
        </a:p>
      </dgm:t>
    </dgm:pt>
    <dgm:pt modelId="{F3501FB1-F0C1-4A98-9E74-C0D6AFC9E544}">
      <dgm:prSet/>
      <dgm:spPr/>
      <dgm:t>
        <a:bodyPr/>
        <a:lstStyle/>
        <a:p>
          <a:pPr>
            <a:lnSpc>
              <a:spcPct val="100000"/>
            </a:lnSpc>
          </a:pPr>
          <a:r>
            <a:rPr lang="en-US"/>
            <a:t>Heating pads can alleviate joint pain and stiffness, making them particularly beneficial for senior cats.</a:t>
          </a:r>
        </a:p>
      </dgm:t>
    </dgm:pt>
    <dgm:pt modelId="{F6EFC494-0CB4-4FBB-8455-03246838E808}" type="parTrans" cxnId="{34672495-C978-48CF-B837-D308084EA7A0}">
      <dgm:prSet/>
      <dgm:spPr/>
      <dgm:t>
        <a:bodyPr/>
        <a:lstStyle/>
        <a:p>
          <a:endParaRPr lang="en-US"/>
        </a:p>
      </dgm:t>
    </dgm:pt>
    <dgm:pt modelId="{8F598689-6208-41AC-B209-6FFE4F769D01}" type="sibTrans" cxnId="{34672495-C978-48CF-B837-D308084EA7A0}">
      <dgm:prSet/>
      <dgm:spPr/>
      <dgm:t>
        <a:bodyPr/>
        <a:lstStyle/>
        <a:p>
          <a:endParaRPr lang="en-US"/>
        </a:p>
      </dgm:t>
    </dgm:pt>
    <dgm:pt modelId="{71445905-F4A9-4519-9471-3B1A243195EC}">
      <dgm:prSet/>
      <dgm:spPr/>
      <dgm:t>
        <a:bodyPr/>
        <a:lstStyle/>
        <a:p>
          <a:pPr>
            <a:lnSpc>
              <a:spcPct val="100000"/>
            </a:lnSpc>
            <a:defRPr b="1"/>
          </a:pPr>
          <a:r>
            <a:rPr lang="en-US"/>
            <a:t>Enhanced Comfort</a:t>
          </a:r>
        </a:p>
      </dgm:t>
    </dgm:pt>
    <dgm:pt modelId="{41803A6C-6B08-4668-B433-10C3C75CBAF7}" type="parTrans" cxnId="{87573D62-3A9C-44FD-A03D-EA8FA48C04E8}">
      <dgm:prSet/>
      <dgm:spPr/>
      <dgm:t>
        <a:bodyPr/>
        <a:lstStyle/>
        <a:p>
          <a:endParaRPr lang="en-US"/>
        </a:p>
      </dgm:t>
    </dgm:pt>
    <dgm:pt modelId="{038CCA6A-492D-4138-AFCF-22644D318C40}" type="sibTrans" cxnId="{87573D62-3A9C-44FD-A03D-EA8FA48C04E8}">
      <dgm:prSet/>
      <dgm:spPr/>
      <dgm:t>
        <a:bodyPr/>
        <a:lstStyle/>
        <a:p>
          <a:pPr>
            <a:lnSpc>
              <a:spcPct val="100000"/>
            </a:lnSpc>
            <a:defRPr b="1"/>
          </a:pPr>
          <a:endParaRPr lang="en-US"/>
        </a:p>
      </dgm:t>
    </dgm:pt>
    <dgm:pt modelId="{114C42B4-1212-43B2-9423-E94B1BA2BFD7}">
      <dgm:prSet/>
      <dgm:spPr/>
      <dgm:t>
        <a:bodyPr/>
        <a:lstStyle/>
        <a:p>
          <a:pPr>
            <a:lnSpc>
              <a:spcPct val="100000"/>
            </a:lnSpc>
          </a:pPr>
          <a:r>
            <a:rPr lang="en-US"/>
            <a:t>The warmth from a heating pad helps improve overall comfort for cats, leading to a happier pet.</a:t>
          </a:r>
        </a:p>
      </dgm:t>
    </dgm:pt>
    <dgm:pt modelId="{AA4B397F-6C0D-4857-BD85-DA2974256EBC}" type="parTrans" cxnId="{BB0656AB-9926-458D-BA92-54009055C722}">
      <dgm:prSet/>
      <dgm:spPr/>
      <dgm:t>
        <a:bodyPr/>
        <a:lstStyle/>
        <a:p>
          <a:endParaRPr lang="en-US"/>
        </a:p>
      </dgm:t>
    </dgm:pt>
    <dgm:pt modelId="{6308C84F-398B-445E-B86C-A0AFFEE1850E}" type="sibTrans" cxnId="{BB0656AB-9926-458D-BA92-54009055C722}">
      <dgm:prSet/>
      <dgm:spPr/>
      <dgm:t>
        <a:bodyPr/>
        <a:lstStyle/>
        <a:p>
          <a:endParaRPr lang="en-US"/>
        </a:p>
      </dgm:t>
    </dgm:pt>
    <dgm:pt modelId="{ABEF9E7E-32A4-448A-B0F2-F66CA395121C}">
      <dgm:prSet/>
      <dgm:spPr/>
      <dgm:t>
        <a:bodyPr/>
        <a:lstStyle/>
        <a:p>
          <a:pPr>
            <a:lnSpc>
              <a:spcPct val="100000"/>
            </a:lnSpc>
            <a:defRPr b="1"/>
          </a:pPr>
          <a:r>
            <a:rPr lang="en-US"/>
            <a:t>Promoting Well-being</a:t>
          </a:r>
        </a:p>
      </dgm:t>
    </dgm:pt>
    <dgm:pt modelId="{679096B1-2DC4-4E2C-BB07-F97138FA2CE9}" type="parTrans" cxnId="{0FA8272D-626B-4D2D-B81E-58FBEBF55688}">
      <dgm:prSet/>
      <dgm:spPr/>
      <dgm:t>
        <a:bodyPr/>
        <a:lstStyle/>
        <a:p>
          <a:endParaRPr lang="en-US"/>
        </a:p>
      </dgm:t>
    </dgm:pt>
    <dgm:pt modelId="{7C615252-3C59-48CB-A347-D728B0D451A8}" type="sibTrans" cxnId="{0FA8272D-626B-4D2D-B81E-58FBEBF55688}">
      <dgm:prSet/>
      <dgm:spPr/>
      <dgm:t>
        <a:bodyPr/>
        <a:lstStyle/>
        <a:p>
          <a:endParaRPr lang="en-US"/>
        </a:p>
      </dgm:t>
    </dgm:pt>
    <dgm:pt modelId="{10A8E7CC-AD1C-4562-9A45-2622D41DA3D5}">
      <dgm:prSet/>
      <dgm:spPr/>
      <dgm:t>
        <a:bodyPr/>
        <a:lstStyle/>
        <a:p>
          <a:pPr>
            <a:lnSpc>
              <a:spcPct val="100000"/>
            </a:lnSpc>
          </a:pPr>
          <a:r>
            <a:rPr lang="en-US"/>
            <a:t>By providing warmth, heating pads can promote the overall well-being of cats, especially those with mobility issues.</a:t>
          </a:r>
        </a:p>
      </dgm:t>
    </dgm:pt>
    <dgm:pt modelId="{574CE574-8576-49B5-A8B1-D23E2722EDA8}" type="parTrans" cxnId="{CC942A31-D858-4F18-B06B-5763959E34FF}">
      <dgm:prSet/>
      <dgm:spPr/>
      <dgm:t>
        <a:bodyPr/>
        <a:lstStyle/>
        <a:p>
          <a:endParaRPr lang="en-US"/>
        </a:p>
      </dgm:t>
    </dgm:pt>
    <dgm:pt modelId="{081F0ED8-067A-4C19-81B2-DF5C84A50EB3}" type="sibTrans" cxnId="{CC942A31-D858-4F18-B06B-5763959E34FF}">
      <dgm:prSet/>
      <dgm:spPr/>
      <dgm:t>
        <a:bodyPr/>
        <a:lstStyle/>
        <a:p>
          <a:endParaRPr lang="en-US"/>
        </a:p>
      </dgm:t>
    </dgm:pt>
    <dgm:pt modelId="{F6468742-3D13-401E-966A-4591264931A6}" type="pres">
      <dgm:prSet presAssocID="{C38F13D7-2B79-449A-8350-E001C81F72CC}" presName="Root" presStyleCnt="0">
        <dgm:presLayoutVars>
          <dgm:dir/>
          <dgm:resizeHandles val="exact"/>
        </dgm:presLayoutVars>
      </dgm:prSet>
      <dgm:spPr/>
    </dgm:pt>
    <dgm:pt modelId="{DEEB0EE5-8596-4032-98EC-2281E0FB10B6}" type="pres">
      <dgm:prSet presAssocID="{0DBE2130-EFC3-4B10-B1D7-16FD32D5CFC4}" presName="Composite" presStyleCnt="0"/>
      <dgm:spPr/>
    </dgm:pt>
    <dgm:pt modelId="{93CBC00A-4597-4796-AA02-26344B664D87}" type="pres">
      <dgm:prSet presAssocID="{0DBE2130-EFC3-4B10-B1D7-16FD32D5CFC4}" presName="Picture" presStyleLbl="node1" presStyleIdx="0" presStyleCnt="3"/>
      <dgm:spPr>
        <a:blipFill>
          <a:blip xmlns:r="http://schemas.openxmlformats.org/officeDocument/2006/relationships" r:embed="rId1">
            <a:extLst>
              <a:ext uri="{28A0092B-C50C-407E-A947-70E740481C1C}">
                <a14:useLocalDpi xmlns:a14="http://schemas.microsoft.com/office/drawing/2010/main" val="0"/>
              </a:ext>
            </a:extLst>
          </a:blip>
          <a:srcRect l="24418" r="8831" b="-2"/>
          <a:stretch/>
        </a:blipFill>
      </dgm:spPr>
      <dgm:extLst>
        <a:ext uri="{E40237B7-FDA0-4F09-8148-C483321AD2D9}">
          <dgm14:cNvPr xmlns:dgm14="http://schemas.microsoft.com/office/drawing/2010/diagram" id="0" name="" descr="A young tabby cat resting on a cushion in the sun. "/>
        </a:ext>
      </dgm:extLst>
    </dgm:pt>
    <dgm:pt modelId="{E52C1087-9060-4484-97BC-612D31133EBB}" type="pres">
      <dgm:prSet presAssocID="{0DBE2130-EFC3-4B10-B1D7-16FD32D5CFC4}" presName="Subtitle" presStyleLbl="revTx" presStyleIdx="0" presStyleCnt="6">
        <dgm:presLayoutVars>
          <dgm:chMax val="0"/>
          <dgm:bulletEnabled/>
        </dgm:presLayoutVars>
      </dgm:prSet>
      <dgm:spPr/>
    </dgm:pt>
    <dgm:pt modelId="{9B4D6767-85A8-4836-B0CC-7BDDD0FCE588}" type="pres">
      <dgm:prSet presAssocID="{0DBE2130-EFC3-4B10-B1D7-16FD32D5CFC4}" presName="Description" presStyleLbl="revTx" presStyleIdx="1" presStyleCnt="6">
        <dgm:presLayoutVars>
          <dgm:bulletEnabled/>
        </dgm:presLayoutVars>
      </dgm:prSet>
      <dgm:spPr/>
    </dgm:pt>
    <dgm:pt modelId="{ABF5DCB1-B8CD-4AA9-B228-38094385E710}" type="pres">
      <dgm:prSet presAssocID="{29F40312-6D67-40DC-B5F2-467B84AB0008}" presName="sibTrans" presStyleLbl="sibTrans2D1" presStyleIdx="0" presStyleCnt="0"/>
      <dgm:spPr/>
    </dgm:pt>
    <dgm:pt modelId="{78E4EE89-F937-481D-A3DC-904FCE92CCAE}" type="pres">
      <dgm:prSet presAssocID="{71445905-F4A9-4519-9471-3B1A243195EC}" presName="Composite" presStyleCnt="0"/>
      <dgm:spPr/>
    </dgm:pt>
    <dgm:pt modelId="{19FE9062-3B92-4F90-B8E9-E42B94389588}" type="pres">
      <dgm:prSet presAssocID="{71445905-F4A9-4519-9471-3B1A243195EC}" presName="Picture" presStyleLbl="node1" presStyleIdx="1" presStyleCnt="3"/>
      <dgm:spPr>
        <a:blipFill>
          <a:blip xmlns:r="http://schemas.openxmlformats.org/officeDocument/2006/relationships" r:embed="rId2">
            <a:extLst>
              <a:ext uri="{28A0092B-C50C-407E-A947-70E740481C1C}">
                <a14:useLocalDpi xmlns:a14="http://schemas.microsoft.com/office/drawing/2010/main" val="0"/>
              </a:ext>
            </a:extLst>
          </a:blip>
          <a:srcRect l="24803" r="8445" b="-2"/>
          <a:stretch/>
        </a:blipFill>
      </dgm:spPr>
      <dgm:extLst>
        <a:ext uri="{E40237B7-FDA0-4F09-8148-C483321AD2D9}">
          <dgm14:cNvPr xmlns:dgm14="http://schemas.microsoft.com/office/drawing/2010/diagram" id="0" name="" descr="Cat indoors with paw on edge of basket draped with blanket, gazing straight ahead"/>
        </a:ext>
      </dgm:extLst>
    </dgm:pt>
    <dgm:pt modelId="{189D0BA6-7463-4014-B0F2-45216A0AA51E}" type="pres">
      <dgm:prSet presAssocID="{71445905-F4A9-4519-9471-3B1A243195EC}" presName="Subtitle" presStyleLbl="revTx" presStyleIdx="2" presStyleCnt="6">
        <dgm:presLayoutVars>
          <dgm:chMax val="0"/>
          <dgm:bulletEnabled/>
        </dgm:presLayoutVars>
      </dgm:prSet>
      <dgm:spPr/>
    </dgm:pt>
    <dgm:pt modelId="{B56AFE3D-50D6-4696-A11B-89068117CC83}" type="pres">
      <dgm:prSet presAssocID="{71445905-F4A9-4519-9471-3B1A243195EC}" presName="Description" presStyleLbl="revTx" presStyleIdx="3" presStyleCnt="6">
        <dgm:presLayoutVars>
          <dgm:bulletEnabled/>
        </dgm:presLayoutVars>
      </dgm:prSet>
      <dgm:spPr/>
    </dgm:pt>
    <dgm:pt modelId="{297BCBB0-A359-4D77-AF29-BF2A87A50CB8}" type="pres">
      <dgm:prSet presAssocID="{038CCA6A-492D-4138-AFCF-22644D318C40}" presName="sibTrans" presStyleLbl="sibTrans2D1" presStyleIdx="0" presStyleCnt="0"/>
      <dgm:spPr/>
    </dgm:pt>
    <dgm:pt modelId="{BA97CB09-FD30-4FA4-ACB9-94A7B9588315}" type="pres">
      <dgm:prSet presAssocID="{ABEF9E7E-32A4-448A-B0F2-F66CA395121C}" presName="Composite" presStyleCnt="0"/>
      <dgm:spPr/>
    </dgm:pt>
    <dgm:pt modelId="{FC9F3C55-135D-4D25-843D-23993CD93F91}" type="pres">
      <dgm:prSet presAssocID="{ABEF9E7E-32A4-448A-B0F2-F66CA395121C}" presName="Picture" presStyleLbl="node1" presStyleIdx="2" presStyleCnt="3"/>
      <dgm:spPr>
        <a:blipFill>
          <a:blip xmlns:r="http://schemas.openxmlformats.org/officeDocument/2006/relationships" r:embed="rId3">
            <a:extLst>
              <a:ext uri="{28A0092B-C50C-407E-A947-70E740481C1C}">
                <a14:useLocalDpi xmlns:a14="http://schemas.microsoft.com/office/drawing/2010/main" val="0"/>
              </a:ext>
            </a:extLst>
          </a:blip>
          <a:srcRect l="20467" r="12782" b="-2"/>
          <a:stretch/>
        </a:blipFill>
      </dgm:spPr>
      <dgm:extLst>
        <a:ext uri="{E40237B7-FDA0-4F09-8148-C483321AD2D9}">
          <dgm14:cNvPr xmlns:dgm14="http://schemas.microsoft.com/office/drawing/2010/diagram" id="0" name="" descr="Cat lying on a bed"/>
        </a:ext>
      </dgm:extLst>
    </dgm:pt>
    <dgm:pt modelId="{DE08266D-6420-41FF-B63A-78B644DC0728}" type="pres">
      <dgm:prSet presAssocID="{ABEF9E7E-32A4-448A-B0F2-F66CA395121C}" presName="Subtitle" presStyleLbl="revTx" presStyleIdx="4" presStyleCnt="6">
        <dgm:presLayoutVars>
          <dgm:chMax val="0"/>
          <dgm:bulletEnabled/>
        </dgm:presLayoutVars>
      </dgm:prSet>
      <dgm:spPr/>
    </dgm:pt>
    <dgm:pt modelId="{CBFD6230-1976-4713-8FAF-53D71206DA6E}" type="pres">
      <dgm:prSet presAssocID="{ABEF9E7E-32A4-448A-B0F2-F66CA395121C}" presName="Description" presStyleLbl="revTx" presStyleIdx="5" presStyleCnt="6">
        <dgm:presLayoutVars>
          <dgm:bulletEnabled/>
        </dgm:presLayoutVars>
      </dgm:prSet>
      <dgm:spPr/>
    </dgm:pt>
  </dgm:ptLst>
  <dgm:cxnLst>
    <dgm:cxn modelId="{B1909512-A27E-4BE0-80C4-A1561507B253}" type="presOf" srcId="{71445905-F4A9-4519-9471-3B1A243195EC}" destId="{189D0BA6-7463-4014-B0F2-45216A0AA51E}" srcOrd="0" destOrd="0" presId="urn:microsoft.com/office/officeart/2024/3/layout/verticalVisualTextBlock1"/>
    <dgm:cxn modelId="{EAB83018-1AD2-438C-A83A-B209C0D61C25}" type="presOf" srcId="{C38F13D7-2B79-449A-8350-E001C81F72CC}" destId="{F6468742-3D13-401E-966A-4591264931A6}" srcOrd="0" destOrd="0" presId="urn:microsoft.com/office/officeart/2024/3/layout/verticalVisualTextBlock1"/>
    <dgm:cxn modelId="{96A97420-D15A-4FD7-B78B-97A50457BAF9}" type="presOf" srcId="{114C42B4-1212-43B2-9423-E94B1BA2BFD7}" destId="{B56AFE3D-50D6-4696-A11B-89068117CC83}" srcOrd="0" destOrd="0" presId="urn:microsoft.com/office/officeart/2024/3/layout/verticalVisualTextBlock1"/>
    <dgm:cxn modelId="{0FA8272D-626B-4D2D-B81E-58FBEBF55688}" srcId="{C38F13D7-2B79-449A-8350-E001C81F72CC}" destId="{ABEF9E7E-32A4-448A-B0F2-F66CA395121C}" srcOrd="2" destOrd="0" parTransId="{679096B1-2DC4-4E2C-BB07-F97138FA2CE9}" sibTransId="{7C615252-3C59-48CB-A347-D728B0D451A8}"/>
    <dgm:cxn modelId="{CC942A31-D858-4F18-B06B-5763959E34FF}" srcId="{ABEF9E7E-32A4-448A-B0F2-F66CA395121C}" destId="{10A8E7CC-AD1C-4562-9A45-2622D41DA3D5}" srcOrd="0" destOrd="0" parTransId="{574CE574-8576-49B5-A8B1-D23E2722EDA8}" sibTransId="{081F0ED8-067A-4C19-81B2-DF5C84A50EB3}"/>
    <dgm:cxn modelId="{098EB738-DAF7-4CAC-A432-051B4FEE50F2}" type="presOf" srcId="{29F40312-6D67-40DC-B5F2-467B84AB0008}" destId="{ABF5DCB1-B8CD-4AA9-B228-38094385E710}" srcOrd="0" destOrd="0" presId="urn:microsoft.com/office/officeart/2024/3/layout/verticalVisualTextBlock1"/>
    <dgm:cxn modelId="{2634085B-59F3-4288-A69E-16657188581F}" type="presOf" srcId="{ABEF9E7E-32A4-448A-B0F2-F66CA395121C}" destId="{DE08266D-6420-41FF-B63A-78B644DC0728}" srcOrd="0" destOrd="0" presId="urn:microsoft.com/office/officeart/2024/3/layout/verticalVisualTextBlock1"/>
    <dgm:cxn modelId="{95CAE65D-EEC2-49B3-85BB-D369E63B5028}" srcId="{C38F13D7-2B79-449A-8350-E001C81F72CC}" destId="{0DBE2130-EFC3-4B10-B1D7-16FD32D5CFC4}" srcOrd="0" destOrd="0" parTransId="{2286A39F-7469-4EB5-9E1B-7D040E1924DB}" sibTransId="{29F40312-6D67-40DC-B5F2-467B84AB0008}"/>
    <dgm:cxn modelId="{87573D62-3A9C-44FD-A03D-EA8FA48C04E8}" srcId="{C38F13D7-2B79-449A-8350-E001C81F72CC}" destId="{71445905-F4A9-4519-9471-3B1A243195EC}" srcOrd="1" destOrd="0" parTransId="{41803A6C-6B08-4668-B433-10C3C75CBAF7}" sibTransId="{038CCA6A-492D-4138-AFCF-22644D318C40}"/>
    <dgm:cxn modelId="{2D27546D-A95A-4CE4-A5A9-F18BFC352A0F}" type="presOf" srcId="{F3501FB1-F0C1-4A98-9E74-C0D6AFC9E544}" destId="{9B4D6767-85A8-4836-B0CC-7BDDD0FCE588}" srcOrd="0" destOrd="0" presId="urn:microsoft.com/office/officeart/2024/3/layout/verticalVisualTextBlock1"/>
    <dgm:cxn modelId="{E478E588-2095-4B36-91F1-D159BA5ACD7A}" type="presOf" srcId="{0DBE2130-EFC3-4B10-B1D7-16FD32D5CFC4}" destId="{E52C1087-9060-4484-97BC-612D31133EBB}" srcOrd="0" destOrd="0" presId="urn:microsoft.com/office/officeart/2024/3/layout/verticalVisualTextBlock1"/>
    <dgm:cxn modelId="{34672495-C978-48CF-B837-D308084EA7A0}" srcId="{0DBE2130-EFC3-4B10-B1D7-16FD32D5CFC4}" destId="{F3501FB1-F0C1-4A98-9E74-C0D6AFC9E544}" srcOrd="0" destOrd="0" parTransId="{F6EFC494-0CB4-4FBB-8455-03246838E808}" sibTransId="{8F598689-6208-41AC-B209-6FFE4F769D01}"/>
    <dgm:cxn modelId="{BB0656AB-9926-458D-BA92-54009055C722}" srcId="{71445905-F4A9-4519-9471-3B1A243195EC}" destId="{114C42B4-1212-43B2-9423-E94B1BA2BFD7}" srcOrd="0" destOrd="0" parTransId="{AA4B397F-6C0D-4857-BD85-DA2974256EBC}" sibTransId="{6308C84F-398B-445E-B86C-A0AFFEE1850E}"/>
    <dgm:cxn modelId="{468045C4-B386-43F6-B24F-3E317A0D1E61}" type="presOf" srcId="{038CCA6A-492D-4138-AFCF-22644D318C40}" destId="{297BCBB0-A359-4D77-AF29-BF2A87A50CB8}" srcOrd="0" destOrd="0" presId="urn:microsoft.com/office/officeart/2024/3/layout/verticalVisualTextBlock1"/>
    <dgm:cxn modelId="{0D4ADCD6-AE93-4E57-8401-F1093CD309CD}" type="presOf" srcId="{10A8E7CC-AD1C-4562-9A45-2622D41DA3D5}" destId="{CBFD6230-1976-4713-8FAF-53D71206DA6E}" srcOrd="0" destOrd="0" presId="urn:microsoft.com/office/officeart/2024/3/layout/verticalVisualTextBlock1"/>
    <dgm:cxn modelId="{8DD5F7C4-504F-4F7D-82D9-86936106B185}" type="presParOf" srcId="{F6468742-3D13-401E-966A-4591264931A6}" destId="{DEEB0EE5-8596-4032-98EC-2281E0FB10B6}" srcOrd="0" destOrd="0" presId="urn:microsoft.com/office/officeart/2024/3/layout/verticalVisualTextBlock1"/>
    <dgm:cxn modelId="{BAEDF2DC-7EE9-4A01-B21A-8FE21E596ED6}" type="presParOf" srcId="{DEEB0EE5-8596-4032-98EC-2281E0FB10B6}" destId="{93CBC00A-4597-4796-AA02-26344B664D87}" srcOrd="0" destOrd="0" presId="urn:microsoft.com/office/officeart/2024/3/layout/verticalVisualTextBlock1"/>
    <dgm:cxn modelId="{CC288EA8-6C1B-401E-8989-E42FF7728A58}" type="presParOf" srcId="{DEEB0EE5-8596-4032-98EC-2281E0FB10B6}" destId="{E52C1087-9060-4484-97BC-612D31133EBB}" srcOrd="1" destOrd="0" presId="urn:microsoft.com/office/officeart/2024/3/layout/verticalVisualTextBlock1"/>
    <dgm:cxn modelId="{FA41286E-FD96-4A39-90AD-868C8270F6B7}" type="presParOf" srcId="{DEEB0EE5-8596-4032-98EC-2281E0FB10B6}" destId="{9B4D6767-85A8-4836-B0CC-7BDDD0FCE588}" srcOrd="2" destOrd="0" presId="urn:microsoft.com/office/officeart/2024/3/layout/verticalVisualTextBlock1"/>
    <dgm:cxn modelId="{8D91BA69-098A-4D7A-898D-BE1877AE890F}" type="presParOf" srcId="{F6468742-3D13-401E-966A-4591264931A6}" destId="{ABF5DCB1-B8CD-4AA9-B228-38094385E710}" srcOrd="1" destOrd="0" presId="urn:microsoft.com/office/officeart/2024/3/layout/verticalVisualTextBlock1"/>
    <dgm:cxn modelId="{5D045EDE-1C28-4B6C-A3F0-89DC7530149F}" type="presParOf" srcId="{F6468742-3D13-401E-966A-4591264931A6}" destId="{78E4EE89-F937-481D-A3DC-904FCE92CCAE}" srcOrd="2" destOrd="0" presId="urn:microsoft.com/office/officeart/2024/3/layout/verticalVisualTextBlock1"/>
    <dgm:cxn modelId="{4072C244-DEFA-49F9-BE00-37F2DFF36801}" type="presParOf" srcId="{78E4EE89-F937-481D-A3DC-904FCE92CCAE}" destId="{19FE9062-3B92-4F90-B8E9-E42B94389588}" srcOrd="0" destOrd="0" presId="urn:microsoft.com/office/officeart/2024/3/layout/verticalVisualTextBlock1"/>
    <dgm:cxn modelId="{5D1F40E3-6C26-4A71-9D45-5028B7330A04}" type="presParOf" srcId="{78E4EE89-F937-481D-A3DC-904FCE92CCAE}" destId="{189D0BA6-7463-4014-B0F2-45216A0AA51E}" srcOrd="1" destOrd="0" presId="urn:microsoft.com/office/officeart/2024/3/layout/verticalVisualTextBlock1"/>
    <dgm:cxn modelId="{B197646B-6A04-46A8-A16C-F41ED8CE1863}" type="presParOf" srcId="{78E4EE89-F937-481D-A3DC-904FCE92CCAE}" destId="{B56AFE3D-50D6-4696-A11B-89068117CC83}" srcOrd="2" destOrd="0" presId="urn:microsoft.com/office/officeart/2024/3/layout/verticalVisualTextBlock1"/>
    <dgm:cxn modelId="{B4D23281-D862-4EE9-B9BD-147CB0A250D5}" type="presParOf" srcId="{F6468742-3D13-401E-966A-4591264931A6}" destId="{297BCBB0-A359-4D77-AF29-BF2A87A50CB8}" srcOrd="3" destOrd="0" presId="urn:microsoft.com/office/officeart/2024/3/layout/verticalVisualTextBlock1"/>
    <dgm:cxn modelId="{CD3678FC-E522-4E8F-A60A-9DD8545FF927}" type="presParOf" srcId="{F6468742-3D13-401E-966A-4591264931A6}" destId="{BA97CB09-FD30-4FA4-ACB9-94A7B9588315}" srcOrd="4" destOrd="0" presId="urn:microsoft.com/office/officeart/2024/3/layout/verticalVisualTextBlock1"/>
    <dgm:cxn modelId="{BF74FC6F-42E9-4F4F-814C-6BE45597B061}" type="presParOf" srcId="{BA97CB09-FD30-4FA4-ACB9-94A7B9588315}" destId="{FC9F3C55-135D-4D25-843D-23993CD93F91}" srcOrd="0" destOrd="0" presId="urn:microsoft.com/office/officeart/2024/3/layout/verticalVisualTextBlock1"/>
    <dgm:cxn modelId="{0E959D72-501D-45ED-855D-112FB08291D7}" type="presParOf" srcId="{BA97CB09-FD30-4FA4-ACB9-94A7B9588315}" destId="{DE08266D-6420-41FF-B63A-78B644DC0728}" srcOrd="1" destOrd="0" presId="urn:microsoft.com/office/officeart/2024/3/layout/verticalVisualTextBlock1"/>
    <dgm:cxn modelId="{1F9FEADA-EEF2-4831-A4AB-01AFE81D5DA6}" type="presParOf" srcId="{BA97CB09-FD30-4FA4-ACB9-94A7B9588315}" destId="{CBFD6230-1976-4713-8FAF-53D71206DA6E}" srcOrd="2" destOrd="0" presId="urn:microsoft.com/office/officeart/2024/3/layout/verticalVisualTextBlock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5299FB-FE01-4E93-9934-B5E56AA49956}">
      <dsp:nvSpPr>
        <dsp:cNvPr id="0" name=""/>
        <dsp:cNvSpPr/>
      </dsp:nvSpPr>
      <dsp:spPr>
        <a:xfrm>
          <a:off x="0" y="0"/>
          <a:ext cx="1681599" cy="1681599"/>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l="17483" r="15766" b="-2"/>
          <a:stretch/>
        </a:blipFill>
        <a:ln>
          <a:noFill/>
        </a:ln>
        <a:effectLst/>
      </dsp:spPr>
      <dsp:style>
        <a:lnRef idx="0">
          <a:scrgbClr r="0" g="0" b="0"/>
        </a:lnRef>
        <a:fillRef idx="3">
          <a:scrgbClr r="0" g="0" b="0"/>
        </a:fillRef>
        <a:effectRef idx="2">
          <a:scrgbClr r="0" g="0" b="0"/>
        </a:effectRef>
        <a:fontRef idx="minor">
          <a:schemeClr val="lt1"/>
        </a:fontRef>
      </dsp:style>
    </dsp:sp>
    <dsp:sp modelId="{2B238D2C-83AD-4EA7-868C-A5E81B8C1064}">
      <dsp:nvSpPr>
        <dsp:cNvPr id="0" name=""/>
        <dsp:cNvSpPr/>
      </dsp:nvSpPr>
      <dsp:spPr>
        <a:xfrm>
          <a:off x="1861599" y="0"/>
          <a:ext cx="5167674" cy="3461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2860" rIns="22860" bIns="22860" numCol="1" spcCol="1270" anchor="t" anchorCtr="0">
          <a:noAutofit/>
        </a:bodyPr>
        <a:lstStyle/>
        <a:p>
          <a:pPr marL="0" lvl="0" indent="0" algn="l" defTabSz="800100">
            <a:lnSpc>
              <a:spcPct val="100000"/>
            </a:lnSpc>
            <a:spcBef>
              <a:spcPct val="0"/>
            </a:spcBef>
            <a:spcAft>
              <a:spcPct val="35000"/>
            </a:spcAft>
            <a:buNone/>
            <a:defRPr b="1"/>
          </a:pPr>
          <a:r>
            <a:rPr lang="en-US" sz="1800" kern="1200"/>
            <a:t>Cozy Cat Environment</a:t>
          </a:r>
        </a:p>
      </dsp:txBody>
      <dsp:txXfrm>
        <a:off x="1861599" y="0"/>
        <a:ext cx="5167674" cy="346182"/>
      </dsp:txXfrm>
    </dsp:sp>
    <dsp:sp modelId="{6CA15891-340A-4EBE-AAE3-271D24FCA319}">
      <dsp:nvSpPr>
        <dsp:cNvPr id="0" name=""/>
        <dsp:cNvSpPr/>
      </dsp:nvSpPr>
      <dsp:spPr>
        <a:xfrm>
          <a:off x="1861599" y="346182"/>
          <a:ext cx="5167674" cy="13354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7780" rIns="17780" bIns="17780" numCol="1" spcCol="1270" anchor="t" anchorCtr="0">
          <a:noAutofit/>
        </a:bodyPr>
        <a:lstStyle/>
        <a:p>
          <a:pPr marL="0" lvl="0" indent="0" algn="l" defTabSz="622300">
            <a:lnSpc>
              <a:spcPct val="100000"/>
            </a:lnSpc>
            <a:spcBef>
              <a:spcPct val="0"/>
            </a:spcBef>
            <a:spcAft>
              <a:spcPct val="35000"/>
            </a:spcAft>
            <a:buNone/>
          </a:pPr>
          <a:r>
            <a:rPr lang="en-US" sz="1400" kern="1200"/>
            <a:t>The design focuses on creating a warm and inviting space that enhances the comfort of cats, making them feel secure.</a:t>
          </a:r>
        </a:p>
      </dsp:txBody>
      <dsp:txXfrm>
        <a:off x="1861599" y="346182"/>
        <a:ext cx="5167674" cy="1335417"/>
      </dsp:txXfrm>
    </dsp:sp>
    <dsp:sp modelId="{E275218A-DA07-41D6-A625-4AD42ABD69D9}">
      <dsp:nvSpPr>
        <dsp:cNvPr id="0" name=""/>
        <dsp:cNvSpPr/>
      </dsp:nvSpPr>
      <dsp:spPr>
        <a:xfrm>
          <a:off x="0" y="1816127"/>
          <a:ext cx="1681599" cy="1681599"/>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l="21937" r="11565" b="3"/>
          <a:stretch/>
        </a:blipFill>
        <a:ln>
          <a:noFill/>
        </a:ln>
        <a:effectLst/>
      </dsp:spPr>
      <dsp:style>
        <a:lnRef idx="0">
          <a:scrgbClr r="0" g="0" b="0"/>
        </a:lnRef>
        <a:fillRef idx="3">
          <a:scrgbClr r="0" g="0" b="0"/>
        </a:fillRef>
        <a:effectRef idx="2">
          <a:scrgbClr r="0" g="0" b="0"/>
        </a:effectRef>
        <a:fontRef idx="minor">
          <a:schemeClr val="lt1"/>
        </a:fontRef>
      </dsp:style>
    </dsp:sp>
    <dsp:sp modelId="{0688B84B-D97A-44C1-ADE5-5AF9F4C55FA0}">
      <dsp:nvSpPr>
        <dsp:cNvPr id="0" name=""/>
        <dsp:cNvSpPr/>
      </dsp:nvSpPr>
      <dsp:spPr>
        <a:xfrm>
          <a:off x="1861599" y="1816127"/>
          <a:ext cx="5167674" cy="3461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2860" rIns="22860" bIns="22860" numCol="1" spcCol="1270" anchor="t" anchorCtr="0">
          <a:noAutofit/>
        </a:bodyPr>
        <a:lstStyle/>
        <a:p>
          <a:pPr marL="0" lvl="0" indent="0" algn="l" defTabSz="800100">
            <a:lnSpc>
              <a:spcPct val="100000"/>
            </a:lnSpc>
            <a:spcBef>
              <a:spcPct val="0"/>
            </a:spcBef>
            <a:spcAft>
              <a:spcPct val="35000"/>
            </a:spcAft>
            <a:buNone/>
            <a:defRPr b="1"/>
          </a:pPr>
          <a:r>
            <a:rPr lang="en-US" sz="1800" kern="1200"/>
            <a:t>Efficient Heating Pad</a:t>
          </a:r>
        </a:p>
      </dsp:txBody>
      <dsp:txXfrm>
        <a:off x="1861599" y="1816127"/>
        <a:ext cx="5167674" cy="346182"/>
      </dsp:txXfrm>
    </dsp:sp>
    <dsp:sp modelId="{109CCEA1-9AD3-42B3-A3D5-F93CDD756397}">
      <dsp:nvSpPr>
        <dsp:cNvPr id="0" name=""/>
        <dsp:cNvSpPr/>
      </dsp:nvSpPr>
      <dsp:spPr>
        <a:xfrm>
          <a:off x="1861599" y="2162310"/>
          <a:ext cx="5167674" cy="13354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7780" rIns="17780" bIns="17780" numCol="1" spcCol="1270" anchor="t" anchorCtr="0">
          <a:noAutofit/>
        </a:bodyPr>
        <a:lstStyle/>
        <a:p>
          <a:pPr marL="0" lvl="0" indent="0" algn="l" defTabSz="622300">
            <a:lnSpc>
              <a:spcPct val="100000"/>
            </a:lnSpc>
            <a:spcBef>
              <a:spcPct val="0"/>
            </a:spcBef>
            <a:spcAft>
              <a:spcPct val="35000"/>
            </a:spcAft>
            <a:buNone/>
          </a:pPr>
          <a:r>
            <a:rPr lang="en-US" sz="1400" kern="1200"/>
            <a:t>An innovative heating pad is integrated into the design, providing gentle warmth that caters to cats' needs during colder months.</a:t>
          </a:r>
        </a:p>
      </dsp:txBody>
      <dsp:txXfrm>
        <a:off x="1861599" y="2162310"/>
        <a:ext cx="5167674" cy="1335417"/>
      </dsp:txXfrm>
    </dsp:sp>
    <dsp:sp modelId="{432E96E7-3EC7-45AA-9F42-1939EB11F599}">
      <dsp:nvSpPr>
        <dsp:cNvPr id="0" name=""/>
        <dsp:cNvSpPr/>
      </dsp:nvSpPr>
      <dsp:spPr>
        <a:xfrm>
          <a:off x="0" y="3632255"/>
          <a:ext cx="1681599" cy="1681599"/>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l="17725" r="15524" b="-2"/>
          <a:stretch/>
        </a:blipFill>
        <a:ln>
          <a:noFill/>
        </a:ln>
        <a:effectLst/>
      </dsp:spPr>
      <dsp:style>
        <a:lnRef idx="0">
          <a:scrgbClr r="0" g="0" b="0"/>
        </a:lnRef>
        <a:fillRef idx="3">
          <a:scrgbClr r="0" g="0" b="0"/>
        </a:fillRef>
        <a:effectRef idx="2">
          <a:scrgbClr r="0" g="0" b="0"/>
        </a:effectRef>
        <a:fontRef idx="minor">
          <a:schemeClr val="lt1"/>
        </a:fontRef>
      </dsp:style>
    </dsp:sp>
    <dsp:sp modelId="{7E055CB6-1660-4245-8AFD-B2B6140C95EC}">
      <dsp:nvSpPr>
        <dsp:cNvPr id="0" name=""/>
        <dsp:cNvSpPr/>
      </dsp:nvSpPr>
      <dsp:spPr>
        <a:xfrm>
          <a:off x="1861599" y="3632255"/>
          <a:ext cx="5167674" cy="3461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2860" rIns="22860" bIns="22860" numCol="1" spcCol="1270" anchor="t" anchorCtr="0">
          <a:noAutofit/>
        </a:bodyPr>
        <a:lstStyle/>
        <a:p>
          <a:pPr marL="0" lvl="0" indent="0" algn="l" defTabSz="800100">
            <a:lnSpc>
              <a:spcPct val="100000"/>
            </a:lnSpc>
            <a:spcBef>
              <a:spcPct val="0"/>
            </a:spcBef>
            <a:spcAft>
              <a:spcPct val="35000"/>
            </a:spcAft>
            <a:buNone/>
            <a:defRPr b="1"/>
          </a:pPr>
          <a:r>
            <a:rPr lang="en-US" sz="1800" kern="1200"/>
            <a:t>Addressing Comfort Concerns</a:t>
          </a:r>
        </a:p>
      </dsp:txBody>
      <dsp:txXfrm>
        <a:off x="1861599" y="3632255"/>
        <a:ext cx="5167674" cy="346182"/>
      </dsp:txXfrm>
    </dsp:sp>
    <dsp:sp modelId="{617E2077-D4E0-4863-B1B8-47249173C855}">
      <dsp:nvSpPr>
        <dsp:cNvPr id="0" name=""/>
        <dsp:cNvSpPr/>
      </dsp:nvSpPr>
      <dsp:spPr>
        <a:xfrm>
          <a:off x="1861599" y="3978438"/>
          <a:ext cx="5167674" cy="13354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7780" rIns="17780" bIns="17780" numCol="1" spcCol="1270" anchor="t" anchorCtr="0">
          <a:noAutofit/>
        </a:bodyPr>
        <a:lstStyle/>
        <a:p>
          <a:pPr marL="0" lvl="0" indent="0" algn="l" defTabSz="622300">
            <a:lnSpc>
              <a:spcPct val="100000"/>
            </a:lnSpc>
            <a:spcBef>
              <a:spcPct val="0"/>
            </a:spcBef>
            <a:spcAft>
              <a:spcPct val="35000"/>
            </a:spcAft>
            <a:buNone/>
          </a:pPr>
          <a:r>
            <a:rPr lang="en-US" sz="1400" kern="1200"/>
            <a:t>This design concept addresses pet owners' concerns about their cats' comfort, ensuring a warm and cozy environment.</a:t>
          </a:r>
        </a:p>
      </dsp:txBody>
      <dsp:txXfrm>
        <a:off x="1861599" y="3978438"/>
        <a:ext cx="5167674" cy="133541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7DCB17-5358-485B-8736-AD57AF0EA57A}">
      <dsp:nvSpPr>
        <dsp:cNvPr id="0" name=""/>
        <dsp:cNvSpPr/>
      </dsp:nvSpPr>
      <dsp:spPr>
        <a:xfrm>
          <a:off x="0" y="0"/>
          <a:ext cx="1681599" cy="1681599"/>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l="32251" r="-3" b="-3"/>
          <a:stretch/>
        </a:blipFill>
        <a:ln>
          <a:noFill/>
        </a:ln>
        <a:effectLst/>
      </dsp:spPr>
      <dsp:style>
        <a:lnRef idx="0">
          <a:scrgbClr r="0" g="0" b="0"/>
        </a:lnRef>
        <a:fillRef idx="3">
          <a:scrgbClr r="0" g="0" b="0"/>
        </a:fillRef>
        <a:effectRef idx="2">
          <a:scrgbClr r="0" g="0" b="0"/>
        </a:effectRef>
        <a:fontRef idx="minor">
          <a:schemeClr val="lt1"/>
        </a:fontRef>
      </dsp:style>
    </dsp:sp>
    <dsp:sp modelId="{6D944226-9D62-40B6-8E9F-9CA9969A7C34}">
      <dsp:nvSpPr>
        <dsp:cNvPr id="0" name=""/>
        <dsp:cNvSpPr/>
      </dsp:nvSpPr>
      <dsp:spPr>
        <a:xfrm>
          <a:off x="1861599" y="0"/>
          <a:ext cx="5167674" cy="3461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2860" rIns="22860" bIns="22860" numCol="1" spcCol="1270" anchor="t" anchorCtr="0">
          <a:noAutofit/>
        </a:bodyPr>
        <a:lstStyle/>
        <a:p>
          <a:pPr marL="0" lvl="0" indent="0" algn="l" defTabSz="800100">
            <a:lnSpc>
              <a:spcPct val="100000"/>
            </a:lnSpc>
            <a:spcBef>
              <a:spcPct val="0"/>
            </a:spcBef>
            <a:spcAft>
              <a:spcPct val="35000"/>
            </a:spcAft>
            <a:buNone/>
            <a:defRPr b="1"/>
          </a:pPr>
          <a:r>
            <a:rPr lang="en-US" sz="1800" kern="1200"/>
            <a:t>Adjustable Temperature Control</a:t>
          </a:r>
        </a:p>
      </dsp:txBody>
      <dsp:txXfrm>
        <a:off x="1861599" y="0"/>
        <a:ext cx="5167674" cy="346182"/>
      </dsp:txXfrm>
    </dsp:sp>
    <dsp:sp modelId="{82FD0EE0-5EAA-4DB8-98D7-58C12E90CEF7}">
      <dsp:nvSpPr>
        <dsp:cNvPr id="0" name=""/>
        <dsp:cNvSpPr/>
      </dsp:nvSpPr>
      <dsp:spPr>
        <a:xfrm>
          <a:off x="1861599" y="346182"/>
          <a:ext cx="5167674" cy="13354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7780" rIns="17780" bIns="17780" numCol="1" spcCol="1270" anchor="t" anchorCtr="0">
          <a:noAutofit/>
        </a:bodyPr>
        <a:lstStyle/>
        <a:p>
          <a:pPr marL="0" lvl="0" indent="0" algn="l" defTabSz="622300">
            <a:lnSpc>
              <a:spcPct val="100000"/>
            </a:lnSpc>
            <a:spcBef>
              <a:spcPct val="0"/>
            </a:spcBef>
            <a:spcAft>
              <a:spcPct val="35000"/>
            </a:spcAft>
            <a:buNone/>
          </a:pPr>
          <a:r>
            <a:rPr lang="en-US" sz="1400" kern="1200"/>
            <a:t>The integrated heating pad allows for adjustable temperature settings, ensuring optimal comfort for your cat.</a:t>
          </a:r>
        </a:p>
      </dsp:txBody>
      <dsp:txXfrm>
        <a:off x="1861599" y="346182"/>
        <a:ext cx="5167674" cy="1335417"/>
      </dsp:txXfrm>
    </dsp:sp>
    <dsp:sp modelId="{96C59AC5-BDBB-4B35-BFBA-862D36E072C3}">
      <dsp:nvSpPr>
        <dsp:cNvPr id="0" name=""/>
        <dsp:cNvSpPr/>
      </dsp:nvSpPr>
      <dsp:spPr>
        <a:xfrm>
          <a:off x="0" y="1816127"/>
          <a:ext cx="1681599" cy="1681599"/>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l="27411" r="5838" b="-2"/>
          <a:stretch/>
        </a:blipFill>
        <a:ln>
          <a:noFill/>
        </a:ln>
        <a:effectLst/>
      </dsp:spPr>
      <dsp:style>
        <a:lnRef idx="0">
          <a:scrgbClr r="0" g="0" b="0"/>
        </a:lnRef>
        <a:fillRef idx="3">
          <a:scrgbClr r="0" g="0" b="0"/>
        </a:fillRef>
        <a:effectRef idx="2">
          <a:scrgbClr r="0" g="0" b="0"/>
        </a:effectRef>
        <a:fontRef idx="minor">
          <a:schemeClr val="lt1"/>
        </a:fontRef>
      </dsp:style>
    </dsp:sp>
    <dsp:sp modelId="{0D103389-B4D4-4EFA-A5DA-EA9F9C464B94}">
      <dsp:nvSpPr>
        <dsp:cNvPr id="0" name=""/>
        <dsp:cNvSpPr/>
      </dsp:nvSpPr>
      <dsp:spPr>
        <a:xfrm>
          <a:off x="1861599" y="1816127"/>
          <a:ext cx="5167674" cy="3461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2860" rIns="22860" bIns="22860" numCol="1" spcCol="1270" anchor="t" anchorCtr="0">
          <a:noAutofit/>
        </a:bodyPr>
        <a:lstStyle/>
        <a:p>
          <a:pPr marL="0" lvl="0" indent="0" algn="l" defTabSz="800100">
            <a:lnSpc>
              <a:spcPct val="100000"/>
            </a:lnSpc>
            <a:spcBef>
              <a:spcPct val="0"/>
            </a:spcBef>
            <a:spcAft>
              <a:spcPct val="35000"/>
            </a:spcAft>
            <a:buNone/>
            <a:defRPr b="1"/>
          </a:pPr>
          <a:r>
            <a:rPr lang="en-US" sz="1800" kern="1200"/>
            <a:t>Promotes Relaxation</a:t>
          </a:r>
        </a:p>
      </dsp:txBody>
      <dsp:txXfrm>
        <a:off x="1861599" y="1816127"/>
        <a:ext cx="5167674" cy="346182"/>
      </dsp:txXfrm>
    </dsp:sp>
    <dsp:sp modelId="{8425064A-0D5A-4265-9DF0-89D0E1C50E42}">
      <dsp:nvSpPr>
        <dsp:cNvPr id="0" name=""/>
        <dsp:cNvSpPr/>
      </dsp:nvSpPr>
      <dsp:spPr>
        <a:xfrm>
          <a:off x="1861599" y="2162310"/>
          <a:ext cx="5167674" cy="13354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7780" rIns="17780" bIns="17780" numCol="1" spcCol="1270" anchor="t" anchorCtr="0">
          <a:noAutofit/>
        </a:bodyPr>
        <a:lstStyle/>
        <a:p>
          <a:pPr marL="0" lvl="0" indent="0" algn="l" defTabSz="622300">
            <a:lnSpc>
              <a:spcPct val="100000"/>
            </a:lnSpc>
            <a:spcBef>
              <a:spcPct val="0"/>
            </a:spcBef>
            <a:spcAft>
              <a:spcPct val="35000"/>
            </a:spcAft>
            <a:buNone/>
          </a:pPr>
          <a:r>
            <a:rPr lang="en-US" sz="1400" kern="1200"/>
            <a:t>The warmth from the heating pad promotes relaxation, helping to reduce stress and anxiety in cats.</a:t>
          </a:r>
        </a:p>
      </dsp:txBody>
      <dsp:txXfrm>
        <a:off x="1861599" y="2162310"/>
        <a:ext cx="5167674" cy="1335417"/>
      </dsp:txXfrm>
    </dsp:sp>
    <dsp:sp modelId="{8FEDB11F-BC4F-4F11-9D83-A37B4D869C58}">
      <dsp:nvSpPr>
        <dsp:cNvPr id="0" name=""/>
        <dsp:cNvSpPr/>
      </dsp:nvSpPr>
      <dsp:spPr>
        <a:xfrm>
          <a:off x="0" y="3632255"/>
          <a:ext cx="1681599" cy="1681599"/>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l="20991" r="12257" b="-2"/>
          <a:stretch/>
        </a:blipFill>
        <a:ln>
          <a:noFill/>
        </a:ln>
        <a:effectLst/>
      </dsp:spPr>
      <dsp:style>
        <a:lnRef idx="0">
          <a:scrgbClr r="0" g="0" b="0"/>
        </a:lnRef>
        <a:fillRef idx="3">
          <a:scrgbClr r="0" g="0" b="0"/>
        </a:fillRef>
        <a:effectRef idx="2">
          <a:scrgbClr r="0" g="0" b="0"/>
        </a:effectRef>
        <a:fontRef idx="minor">
          <a:schemeClr val="lt1"/>
        </a:fontRef>
      </dsp:style>
    </dsp:sp>
    <dsp:sp modelId="{D38101C9-41F0-4DA3-AEA7-017F8B4E88B4}">
      <dsp:nvSpPr>
        <dsp:cNvPr id="0" name=""/>
        <dsp:cNvSpPr/>
      </dsp:nvSpPr>
      <dsp:spPr>
        <a:xfrm>
          <a:off x="1861599" y="3632255"/>
          <a:ext cx="5167674" cy="3461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2860" rIns="22860" bIns="22860" numCol="1" spcCol="1270" anchor="t" anchorCtr="0">
          <a:noAutofit/>
        </a:bodyPr>
        <a:lstStyle/>
        <a:p>
          <a:pPr marL="0" lvl="0" indent="0" algn="l" defTabSz="800100">
            <a:lnSpc>
              <a:spcPct val="100000"/>
            </a:lnSpc>
            <a:spcBef>
              <a:spcPct val="0"/>
            </a:spcBef>
            <a:spcAft>
              <a:spcPct val="35000"/>
            </a:spcAft>
            <a:buNone/>
            <a:defRPr b="1"/>
          </a:pPr>
          <a:r>
            <a:rPr lang="en-US" sz="1800" kern="1200"/>
            <a:t>Ideal for Cold Weather</a:t>
          </a:r>
        </a:p>
      </dsp:txBody>
      <dsp:txXfrm>
        <a:off x="1861599" y="3632255"/>
        <a:ext cx="5167674" cy="346182"/>
      </dsp:txXfrm>
    </dsp:sp>
    <dsp:sp modelId="{83865C38-971F-455A-AFA0-BDC42BD9D091}">
      <dsp:nvSpPr>
        <dsp:cNvPr id="0" name=""/>
        <dsp:cNvSpPr/>
      </dsp:nvSpPr>
      <dsp:spPr>
        <a:xfrm>
          <a:off x="1861599" y="3978438"/>
          <a:ext cx="5167674" cy="13354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7780" rIns="17780" bIns="17780" numCol="1" spcCol="1270" anchor="t" anchorCtr="0">
          <a:noAutofit/>
        </a:bodyPr>
        <a:lstStyle/>
        <a:p>
          <a:pPr marL="0" lvl="0" indent="0" algn="l" defTabSz="622300">
            <a:lnSpc>
              <a:spcPct val="100000"/>
            </a:lnSpc>
            <a:spcBef>
              <a:spcPct val="0"/>
            </a:spcBef>
            <a:spcAft>
              <a:spcPct val="35000"/>
            </a:spcAft>
            <a:buNone/>
          </a:pPr>
          <a:r>
            <a:rPr lang="en-US" sz="1400" kern="1200"/>
            <a:t>The heating pad feature is especially beneficial during cold weather, providing a cozy and warm environment for pets.</a:t>
          </a:r>
        </a:p>
      </dsp:txBody>
      <dsp:txXfrm>
        <a:off x="1861599" y="3978438"/>
        <a:ext cx="5167674" cy="133541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CBC00A-4597-4796-AA02-26344B664D87}">
      <dsp:nvSpPr>
        <dsp:cNvPr id="0" name=""/>
        <dsp:cNvSpPr/>
      </dsp:nvSpPr>
      <dsp:spPr>
        <a:xfrm>
          <a:off x="0" y="0"/>
          <a:ext cx="1681599" cy="1681599"/>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l="24418" r="8831" b="-2"/>
          <a:stretch/>
        </a:blipFill>
        <a:ln>
          <a:noFill/>
        </a:ln>
        <a:effectLst/>
      </dsp:spPr>
      <dsp:style>
        <a:lnRef idx="0">
          <a:scrgbClr r="0" g="0" b="0"/>
        </a:lnRef>
        <a:fillRef idx="3">
          <a:scrgbClr r="0" g="0" b="0"/>
        </a:fillRef>
        <a:effectRef idx="2">
          <a:scrgbClr r="0" g="0" b="0"/>
        </a:effectRef>
        <a:fontRef idx="minor">
          <a:schemeClr val="lt1"/>
        </a:fontRef>
      </dsp:style>
    </dsp:sp>
    <dsp:sp modelId="{E52C1087-9060-4484-97BC-612D31133EBB}">
      <dsp:nvSpPr>
        <dsp:cNvPr id="0" name=""/>
        <dsp:cNvSpPr/>
      </dsp:nvSpPr>
      <dsp:spPr>
        <a:xfrm>
          <a:off x="1861599" y="0"/>
          <a:ext cx="5167674" cy="3461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2860" rIns="22860" bIns="22860" numCol="1" spcCol="1270" anchor="t" anchorCtr="0">
          <a:noAutofit/>
        </a:bodyPr>
        <a:lstStyle/>
        <a:p>
          <a:pPr marL="0" lvl="0" indent="0" algn="l" defTabSz="800100">
            <a:lnSpc>
              <a:spcPct val="100000"/>
            </a:lnSpc>
            <a:spcBef>
              <a:spcPct val="0"/>
            </a:spcBef>
            <a:spcAft>
              <a:spcPct val="35000"/>
            </a:spcAft>
            <a:buNone/>
            <a:defRPr b="1"/>
          </a:pPr>
          <a:r>
            <a:rPr lang="en-US" sz="1800" kern="1200"/>
            <a:t>Alleviating Joint Pain</a:t>
          </a:r>
        </a:p>
      </dsp:txBody>
      <dsp:txXfrm>
        <a:off x="1861599" y="0"/>
        <a:ext cx="5167674" cy="346182"/>
      </dsp:txXfrm>
    </dsp:sp>
    <dsp:sp modelId="{9B4D6767-85A8-4836-B0CC-7BDDD0FCE588}">
      <dsp:nvSpPr>
        <dsp:cNvPr id="0" name=""/>
        <dsp:cNvSpPr/>
      </dsp:nvSpPr>
      <dsp:spPr>
        <a:xfrm>
          <a:off x="1861599" y="346182"/>
          <a:ext cx="5167674" cy="13354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7780" rIns="17780" bIns="17780" numCol="1" spcCol="1270" anchor="t" anchorCtr="0">
          <a:noAutofit/>
        </a:bodyPr>
        <a:lstStyle/>
        <a:p>
          <a:pPr marL="0" lvl="0" indent="0" algn="l" defTabSz="622300">
            <a:lnSpc>
              <a:spcPct val="100000"/>
            </a:lnSpc>
            <a:spcBef>
              <a:spcPct val="0"/>
            </a:spcBef>
            <a:spcAft>
              <a:spcPct val="35000"/>
            </a:spcAft>
            <a:buNone/>
          </a:pPr>
          <a:r>
            <a:rPr lang="en-US" sz="1400" kern="1200"/>
            <a:t>Heating pads can alleviate joint pain and stiffness, making them particularly beneficial for senior cats.</a:t>
          </a:r>
        </a:p>
      </dsp:txBody>
      <dsp:txXfrm>
        <a:off x="1861599" y="346182"/>
        <a:ext cx="5167674" cy="1335417"/>
      </dsp:txXfrm>
    </dsp:sp>
    <dsp:sp modelId="{19FE9062-3B92-4F90-B8E9-E42B94389588}">
      <dsp:nvSpPr>
        <dsp:cNvPr id="0" name=""/>
        <dsp:cNvSpPr/>
      </dsp:nvSpPr>
      <dsp:spPr>
        <a:xfrm>
          <a:off x="0" y="1816127"/>
          <a:ext cx="1681599" cy="1681599"/>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l="24803" r="8445" b="-2"/>
          <a:stretch/>
        </a:blipFill>
        <a:ln>
          <a:noFill/>
        </a:ln>
        <a:effectLst/>
      </dsp:spPr>
      <dsp:style>
        <a:lnRef idx="0">
          <a:scrgbClr r="0" g="0" b="0"/>
        </a:lnRef>
        <a:fillRef idx="3">
          <a:scrgbClr r="0" g="0" b="0"/>
        </a:fillRef>
        <a:effectRef idx="2">
          <a:scrgbClr r="0" g="0" b="0"/>
        </a:effectRef>
        <a:fontRef idx="minor">
          <a:schemeClr val="lt1"/>
        </a:fontRef>
      </dsp:style>
    </dsp:sp>
    <dsp:sp modelId="{189D0BA6-7463-4014-B0F2-45216A0AA51E}">
      <dsp:nvSpPr>
        <dsp:cNvPr id="0" name=""/>
        <dsp:cNvSpPr/>
      </dsp:nvSpPr>
      <dsp:spPr>
        <a:xfrm>
          <a:off x="1861599" y="1816127"/>
          <a:ext cx="5167674" cy="3461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2860" rIns="22860" bIns="22860" numCol="1" spcCol="1270" anchor="t" anchorCtr="0">
          <a:noAutofit/>
        </a:bodyPr>
        <a:lstStyle/>
        <a:p>
          <a:pPr marL="0" lvl="0" indent="0" algn="l" defTabSz="800100">
            <a:lnSpc>
              <a:spcPct val="100000"/>
            </a:lnSpc>
            <a:spcBef>
              <a:spcPct val="0"/>
            </a:spcBef>
            <a:spcAft>
              <a:spcPct val="35000"/>
            </a:spcAft>
            <a:buNone/>
            <a:defRPr b="1"/>
          </a:pPr>
          <a:r>
            <a:rPr lang="en-US" sz="1800" kern="1200"/>
            <a:t>Enhanced Comfort</a:t>
          </a:r>
        </a:p>
      </dsp:txBody>
      <dsp:txXfrm>
        <a:off x="1861599" y="1816127"/>
        <a:ext cx="5167674" cy="346182"/>
      </dsp:txXfrm>
    </dsp:sp>
    <dsp:sp modelId="{B56AFE3D-50D6-4696-A11B-89068117CC83}">
      <dsp:nvSpPr>
        <dsp:cNvPr id="0" name=""/>
        <dsp:cNvSpPr/>
      </dsp:nvSpPr>
      <dsp:spPr>
        <a:xfrm>
          <a:off x="1861599" y="2162310"/>
          <a:ext cx="5167674" cy="13354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7780" rIns="17780" bIns="17780" numCol="1" spcCol="1270" anchor="t" anchorCtr="0">
          <a:noAutofit/>
        </a:bodyPr>
        <a:lstStyle/>
        <a:p>
          <a:pPr marL="0" lvl="0" indent="0" algn="l" defTabSz="622300">
            <a:lnSpc>
              <a:spcPct val="100000"/>
            </a:lnSpc>
            <a:spcBef>
              <a:spcPct val="0"/>
            </a:spcBef>
            <a:spcAft>
              <a:spcPct val="35000"/>
            </a:spcAft>
            <a:buNone/>
          </a:pPr>
          <a:r>
            <a:rPr lang="en-US" sz="1400" kern="1200"/>
            <a:t>The warmth from a heating pad helps improve overall comfort for cats, leading to a happier pet.</a:t>
          </a:r>
        </a:p>
      </dsp:txBody>
      <dsp:txXfrm>
        <a:off x="1861599" y="2162310"/>
        <a:ext cx="5167674" cy="1335417"/>
      </dsp:txXfrm>
    </dsp:sp>
    <dsp:sp modelId="{FC9F3C55-135D-4D25-843D-23993CD93F91}">
      <dsp:nvSpPr>
        <dsp:cNvPr id="0" name=""/>
        <dsp:cNvSpPr/>
      </dsp:nvSpPr>
      <dsp:spPr>
        <a:xfrm>
          <a:off x="0" y="3632255"/>
          <a:ext cx="1681599" cy="1681599"/>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l="20467" r="12782" b="-2"/>
          <a:stretch/>
        </a:blipFill>
        <a:ln>
          <a:noFill/>
        </a:ln>
        <a:effectLst/>
      </dsp:spPr>
      <dsp:style>
        <a:lnRef idx="0">
          <a:scrgbClr r="0" g="0" b="0"/>
        </a:lnRef>
        <a:fillRef idx="3">
          <a:scrgbClr r="0" g="0" b="0"/>
        </a:fillRef>
        <a:effectRef idx="2">
          <a:scrgbClr r="0" g="0" b="0"/>
        </a:effectRef>
        <a:fontRef idx="minor">
          <a:schemeClr val="lt1"/>
        </a:fontRef>
      </dsp:style>
    </dsp:sp>
    <dsp:sp modelId="{DE08266D-6420-41FF-B63A-78B644DC0728}">
      <dsp:nvSpPr>
        <dsp:cNvPr id="0" name=""/>
        <dsp:cNvSpPr/>
      </dsp:nvSpPr>
      <dsp:spPr>
        <a:xfrm>
          <a:off x="1861599" y="3632255"/>
          <a:ext cx="5167674" cy="3461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2860" rIns="22860" bIns="22860" numCol="1" spcCol="1270" anchor="t" anchorCtr="0">
          <a:noAutofit/>
        </a:bodyPr>
        <a:lstStyle/>
        <a:p>
          <a:pPr marL="0" lvl="0" indent="0" algn="l" defTabSz="800100">
            <a:lnSpc>
              <a:spcPct val="100000"/>
            </a:lnSpc>
            <a:spcBef>
              <a:spcPct val="0"/>
            </a:spcBef>
            <a:spcAft>
              <a:spcPct val="35000"/>
            </a:spcAft>
            <a:buNone/>
            <a:defRPr b="1"/>
          </a:pPr>
          <a:r>
            <a:rPr lang="en-US" sz="1800" kern="1200"/>
            <a:t>Promoting Well-being</a:t>
          </a:r>
        </a:p>
      </dsp:txBody>
      <dsp:txXfrm>
        <a:off x="1861599" y="3632255"/>
        <a:ext cx="5167674" cy="346182"/>
      </dsp:txXfrm>
    </dsp:sp>
    <dsp:sp modelId="{CBFD6230-1976-4713-8FAF-53D71206DA6E}">
      <dsp:nvSpPr>
        <dsp:cNvPr id="0" name=""/>
        <dsp:cNvSpPr/>
      </dsp:nvSpPr>
      <dsp:spPr>
        <a:xfrm>
          <a:off x="1861599" y="3978438"/>
          <a:ext cx="5167674" cy="13354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7780" rIns="17780" bIns="17780" numCol="1" spcCol="1270" anchor="t" anchorCtr="0">
          <a:noAutofit/>
        </a:bodyPr>
        <a:lstStyle/>
        <a:p>
          <a:pPr marL="0" lvl="0" indent="0" algn="l" defTabSz="622300">
            <a:lnSpc>
              <a:spcPct val="100000"/>
            </a:lnSpc>
            <a:spcBef>
              <a:spcPct val="0"/>
            </a:spcBef>
            <a:spcAft>
              <a:spcPct val="35000"/>
            </a:spcAft>
            <a:buNone/>
          </a:pPr>
          <a:r>
            <a:rPr lang="en-US" sz="1400" kern="1200"/>
            <a:t>By providing warmth, heating pads can promote the overall well-being of cats, especially those with mobility issues.</a:t>
          </a:r>
        </a:p>
      </dsp:txBody>
      <dsp:txXfrm>
        <a:off x="1861599" y="3978438"/>
        <a:ext cx="5167674" cy="1335417"/>
      </dsp:txXfrm>
    </dsp:sp>
  </dsp:spTree>
</dsp:drawing>
</file>

<file path=ppt/diagrams/layout1.xml><?xml version="1.0" encoding="utf-8"?>
<dgm:layoutDef xmlns:dgm="http://schemas.openxmlformats.org/drawingml/2006/diagram" xmlns:a="http://schemas.openxmlformats.org/drawingml/2006/main" uniqueId="urn:microsoft.com/office/officeart/2024/3/layout/verticalVisualTextBlock1">
  <dgm:title val="Vertical Visual Text Blocks"/>
  <dgm:desc val="Pictures with short bits of text with formatted headers. Use as an easier-to-read alternative to a bulleted list."/>
  <dgm:catLst>
    <dgm:cat type="picture" pri="1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Root">
    <dgm:varLst>
      <dgm:dir/>
      <dgm:resizeHandles val="exact"/>
    </dgm:varLst>
    <dgm:choose name="BasedOnLanguageDirection">
      <dgm:if name="LeftToRight" func="var" arg="dir" op="equ" val="norm">
        <dgm:alg type="lin">
          <dgm:param type="linDir" val="fromT"/>
          <dgm:param type="vertAlign" val="t"/>
          <dgm:param type="horzAlign" val="l"/>
        </dgm:alg>
      </dgm:if>
      <dgm:else name="RightToLeft">
        <dgm:alg type="lin">
          <dgm:param type="linDir" val="fromT"/>
          <dgm:param type="vertAlign" val="t"/>
          <dgm:param type="horzAlign" val="r"/>
        </dgm:alg>
      </dgm:else>
    </dgm:choose>
    <dgm:presOf/>
    <dgm:constrLst>
      <dgm:constr type="primFontSz" for="des" forName="Subtitle" op="equ" val="18"/>
      <dgm:constr type="primFontSz" for="des" forName="Description" refType="primFontSz" refFor="des" refForName="Subtitle" op="equ" fact="0.77"/>
      <dgm:constr type="w" for="ch" forName="Composite" refType="w"/>
      <dgm:constr type="h" for="ch" forName="Composite" refType="h"/>
      <dgm:constr type="h" for="ch" forName="sibTrans" refType="h" refFor="ch" refForName="Composite" fact="0.08"/>
      <dgm:constr type="sp" refType="w" refFor="ch" refForName="Composite" op="equ" fact="0.1"/>
    </dgm:constrLst>
    <dgm:ruleLst/>
    <dgm:forEach name="DirectChildrenOfRoot" axis="ch" ptType="node">
      <dgm:layoutNode name="Composite">
        <dgm:alg type="composite"/>
        <dgm:shape xmlns:r="http://schemas.openxmlformats.org/officeDocument/2006/relationships" r:blip="">
          <dgm:adjLst/>
        </dgm:shape>
        <dgm:presOf/>
        <dgm:constrLst>
          <dgm:constr type="w" for="ch" forName="Picture" refType="w" fact="0.335"/>
          <dgm:constr type="h" for="ch" forName="Picture" refType="w" refFor="ch" refForName="Picture" op="equ"/>
          <dgm:constr type="h" for="ch" forName="Picture" refType="h" op="lte"/>
          <dgm:constr type="l" for="ch" forName="Subtitle" refType="r" refFor="ch" refForName="Picture"/>
          <dgm:constr type="lOff" for="ch" forName="Subtitle" val="5"/>
          <dgm:constr type="h" for="ch" forName="Subtitle" refType="h" fact="0.1"/>
          <dgm:constr type="t" for="ch" forName="Description" refType="b" refFor="ch" refForName="Subtitle"/>
          <dgm:constr type="l" for="ch" forName="Description" refType="r" refFor="ch" refForName="Picture"/>
          <dgm:constr type="lOff" for="ch" forName="Description" val="5"/>
        </dgm:constrLst>
        <dgm:ruleLst/>
        <dgm:layoutNode name="Picture" styleLbl="node1">
          <dgm:alg type="sp"/>
          <dgm:shape xmlns:r="http://schemas.openxmlformats.org/officeDocument/2006/relationships" type="rect" r:blip="" blipPhldr="1">
            <dgm:adjLst/>
          </dgm:shape>
          <dgm:presOf/>
          <dgm:constrLst/>
          <dgm:ruleLst/>
        </dgm:layoutNode>
        <dgm:layoutNode name="Subtitle" styleLbl="revTx">
          <dgm:varLst>
            <dgm:chMax val="0"/>
            <dgm:bulletEnabled/>
          </dgm:varLst>
          <dgm:alg type="tx">
            <dgm:param type="parTxLTRAlign" val="l"/>
            <dgm:param type="parTxRTLAlign" val="r"/>
            <dgm:param type="txAnchorVert" val="t"/>
          </dgm:alg>
          <dgm:shape xmlns:r="http://schemas.openxmlformats.org/officeDocument/2006/relationships" type="rect" r:blip="">
            <dgm:adjLst/>
          </dgm:shape>
          <dgm:presOf axis="self"/>
          <dgm:choose name="SubtitleConstraintsBasedOnLanguageDirection">
            <dgm:if name="SubtitleIsLeftToRight" func="var" arg="dir" op="equ" val="norm">
              <dgm:constrLst>
                <dgm:constr type="h" refType="w" op="lte" fact="0.4"/>
                <dgm:constr type="lMarg"/>
                <dgm:constr type="rMarg" refType="primFontSz" fact="0.1"/>
                <dgm:constr type="tMarg" refType="primFontSz" fact="0.1"/>
                <dgm:constr type="bMarg" refType="primFontSz" fact="0.1"/>
              </dgm:constrLst>
            </dgm:if>
            <dgm:else name="SubtitleIsRightToLeft">
              <dgm:constrLst>
                <dgm:constr type="h" refType="w" op="lte" fact="0.4"/>
                <dgm:constr type="rMarg"/>
                <dgm:constr type="lMarg" refType="primFontSz" fact="0.1"/>
                <dgm:constr type="tMarg" refType="primFontSz" fact="0.1"/>
                <dgm:constr type="bMarg" refType="primFontSz" fact="0.1"/>
              </dgm:constrLst>
            </dgm:else>
          </dgm:choose>
          <dgm:ruleLst>
            <dgm:rule type="h" val="INF" fact="NaN" max="NaN"/>
            <dgm:rule type="primFontSz" val="5" fact="NaN" max="NaN"/>
          </dgm:ruleLst>
        </dgm:layoutNode>
        <dgm:layoutNode name="Description" styleLbl="revTx">
          <dgm:varLst>
            <dgm:bulletEnabled/>
          </dgm:varLst>
          <dgm:alg type="tx">
            <dgm:param type="parTxLTRAlign" val="l"/>
            <dgm:param type="parTxRTLAlign" val="r"/>
            <dgm:param type="txAnchorVert" val="t"/>
          </dgm:alg>
          <dgm:shape xmlns:r="http://schemas.openxmlformats.org/officeDocument/2006/relationships" type="rect" r:blip="">
            <dgm:adjLst/>
          </dgm:shape>
          <dgm:presOf axis="des" ptType="node"/>
          <dgm:choose name="DescriptionConstraintsBasedOnLanguageDirection">
            <dgm:if name="DescriptionIsLeftToRight" func="var" arg="dir" op="equ" val="norm">
              <dgm:constrLst>
                <dgm:constr type="lMarg"/>
                <dgm:constr type="rMarg" refType="primFontSz" fact="0.1"/>
                <dgm:constr type="tMarg" refType="primFontSz" fact="0.1"/>
                <dgm:constr type="bMarg" refType="primFontSz" fact="0.1"/>
              </dgm:constrLst>
            </dgm:if>
            <dgm:else name="DescriptionIsRightToLeft">
              <dgm:constrLst>
                <dgm:constr type="lMarg" refType="primFontSz" fact="0.1"/>
                <dgm:constr type="rMarg"/>
                <dgm:constr type="tMarg" refType="primFontSz" fact="0.1"/>
                <dgm:constr type="bMarg" refType="primFontSz" fact="0.1"/>
              </dgm:constrLst>
            </dgm:else>
          </dgm:choose>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24/3/layout/verticalVisualTextBlock1">
  <dgm:title val="Vertical Visual Text Blocks"/>
  <dgm:desc val="Pictures with short bits of text with formatted headers. Use as an easier-to-read alternative to a bulleted list."/>
  <dgm:catLst>
    <dgm:cat type="picture" pri="1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Root">
    <dgm:varLst>
      <dgm:dir/>
      <dgm:resizeHandles val="exact"/>
    </dgm:varLst>
    <dgm:choose name="BasedOnLanguageDirection">
      <dgm:if name="LeftToRight" func="var" arg="dir" op="equ" val="norm">
        <dgm:alg type="lin">
          <dgm:param type="linDir" val="fromT"/>
          <dgm:param type="vertAlign" val="t"/>
          <dgm:param type="horzAlign" val="l"/>
        </dgm:alg>
      </dgm:if>
      <dgm:else name="RightToLeft">
        <dgm:alg type="lin">
          <dgm:param type="linDir" val="fromT"/>
          <dgm:param type="vertAlign" val="t"/>
          <dgm:param type="horzAlign" val="r"/>
        </dgm:alg>
      </dgm:else>
    </dgm:choose>
    <dgm:presOf/>
    <dgm:constrLst>
      <dgm:constr type="primFontSz" for="des" forName="Subtitle" op="equ" val="18"/>
      <dgm:constr type="primFontSz" for="des" forName="Description" refType="primFontSz" refFor="des" refForName="Subtitle" op="equ" fact="0.77"/>
      <dgm:constr type="w" for="ch" forName="Composite" refType="w"/>
      <dgm:constr type="h" for="ch" forName="Composite" refType="h"/>
      <dgm:constr type="h" for="ch" forName="sibTrans" refType="h" refFor="ch" refForName="Composite" fact="0.08"/>
      <dgm:constr type="sp" refType="w" refFor="ch" refForName="Composite" op="equ" fact="0.1"/>
    </dgm:constrLst>
    <dgm:ruleLst/>
    <dgm:forEach name="DirectChildrenOfRoot" axis="ch" ptType="node">
      <dgm:layoutNode name="Composite">
        <dgm:alg type="composite"/>
        <dgm:shape xmlns:r="http://schemas.openxmlformats.org/officeDocument/2006/relationships" r:blip="">
          <dgm:adjLst/>
        </dgm:shape>
        <dgm:presOf/>
        <dgm:constrLst>
          <dgm:constr type="w" for="ch" forName="Picture" refType="w" fact="0.335"/>
          <dgm:constr type="h" for="ch" forName="Picture" refType="w" refFor="ch" refForName="Picture" op="equ"/>
          <dgm:constr type="h" for="ch" forName="Picture" refType="h" op="lte"/>
          <dgm:constr type="l" for="ch" forName="Subtitle" refType="r" refFor="ch" refForName="Picture"/>
          <dgm:constr type="lOff" for="ch" forName="Subtitle" val="5"/>
          <dgm:constr type="h" for="ch" forName="Subtitle" refType="h" fact="0.1"/>
          <dgm:constr type="t" for="ch" forName="Description" refType="b" refFor="ch" refForName="Subtitle"/>
          <dgm:constr type="l" for="ch" forName="Description" refType="r" refFor="ch" refForName="Picture"/>
          <dgm:constr type="lOff" for="ch" forName="Description" val="5"/>
        </dgm:constrLst>
        <dgm:ruleLst/>
        <dgm:layoutNode name="Picture" styleLbl="node1">
          <dgm:alg type="sp"/>
          <dgm:shape xmlns:r="http://schemas.openxmlformats.org/officeDocument/2006/relationships" type="rect" r:blip="" blipPhldr="1">
            <dgm:adjLst/>
          </dgm:shape>
          <dgm:presOf/>
          <dgm:constrLst/>
          <dgm:ruleLst/>
        </dgm:layoutNode>
        <dgm:layoutNode name="Subtitle" styleLbl="revTx">
          <dgm:varLst>
            <dgm:chMax val="0"/>
            <dgm:bulletEnabled/>
          </dgm:varLst>
          <dgm:alg type="tx">
            <dgm:param type="parTxLTRAlign" val="l"/>
            <dgm:param type="parTxRTLAlign" val="r"/>
            <dgm:param type="txAnchorVert" val="t"/>
          </dgm:alg>
          <dgm:shape xmlns:r="http://schemas.openxmlformats.org/officeDocument/2006/relationships" type="rect" r:blip="">
            <dgm:adjLst/>
          </dgm:shape>
          <dgm:presOf axis="self"/>
          <dgm:choose name="SubtitleConstraintsBasedOnLanguageDirection">
            <dgm:if name="SubtitleIsLeftToRight" func="var" arg="dir" op="equ" val="norm">
              <dgm:constrLst>
                <dgm:constr type="h" refType="w" op="lte" fact="0.4"/>
                <dgm:constr type="lMarg"/>
                <dgm:constr type="rMarg" refType="primFontSz" fact="0.1"/>
                <dgm:constr type="tMarg" refType="primFontSz" fact="0.1"/>
                <dgm:constr type="bMarg" refType="primFontSz" fact="0.1"/>
              </dgm:constrLst>
            </dgm:if>
            <dgm:else name="SubtitleIsRightToLeft">
              <dgm:constrLst>
                <dgm:constr type="h" refType="w" op="lte" fact="0.4"/>
                <dgm:constr type="rMarg"/>
                <dgm:constr type="lMarg" refType="primFontSz" fact="0.1"/>
                <dgm:constr type="tMarg" refType="primFontSz" fact="0.1"/>
                <dgm:constr type="bMarg" refType="primFontSz" fact="0.1"/>
              </dgm:constrLst>
            </dgm:else>
          </dgm:choose>
          <dgm:ruleLst>
            <dgm:rule type="h" val="INF" fact="NaN" max="NaN"/>
            <dgm:rule type="primFontSz" val="5" fact="NaN" max="NaN"/>
          </dgm:ruleLst>
        </dgm:layoutNode>
        <dgm:layoutNode name="Description" styleLbl="revTx">
          <dgm:varLst>
            <dgm:bulletEnabled/>
          </dgm:varLst>
          <dgm:alg type="tx">
            <dgm:param type="parTxLTRAlign" val="l"/>
            <dgm:param type="parTxRTLAlign" val="r"/>
            <dgm:param type="txAnchorVert" val="t"/>
          </dgm:alg>
          <dgm:shape xmlns:r="http://schemas.openxmlformats.org/officeDocument/2006/relationships" type="rect" r:blip="">
            <dgm:adjLst/>
          </dgm:shape>
          <dgm:presOf axis="des" ptType="node"/>
          <dgm:choose name="DescriptionConstraintsBasedOnLanguageDirection">
            <dgm:if name="DescriptionIsLeftToRight" func="var" arg="dir" op="equ" val="norm">
              <dgm:constrLst>
                <dgm:constr type="lMarg"/>
                <dgm:constr type="rMarg" refType="primFontSz" fact="0.1"/>
                <dgm:constr type="tMarg" refType="primFontSz" fact="0.1"/>
                <dgm:constr type="bMarg" refType="primFontSz" fact="0.1"/>
              </dgm:constrLst>
            </dgm:if>
            <dgm:else name="DescriptionIsRightToLeft">
              <dgm:constrLst>
                <dgm:constr type="lMarg" refType="primFontSz" fact="0.1"/>
                <dgm:constr type="rMarg"/>
                <dgm:constr type="tMarg" refType="primFontSz" fact="0.1"/>
                <dgm:constr type="bMarg" refType="primFontSz" fact="0.1"/>
              </dgm:constrLst>
            </dgm:else>
          </dgm:choose>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24/3/layout/verticalVisualTextBlock1">
  <dgm:title val="Vertical Visual Text Blocks"/>
  <dgm:desc val="Pictures with short bits of text with formatted headers. Use as an easier-to-read alternative to a bulleted list."/>
  <dgm:catLst>
    <dgm:cat type="picture" pri="1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Root">
    <dgm:varLst>
      <dgm:dir/>
      <dgm:resizeHandles val="exact"/>
    </dgm:varLst>
    <dgm:choose name="BasedOnLanguageDirection">
      <dgm:if name="LeftToRight" func="var" arg="dir" op="equ" val="norm">
        <dgm:alg type="lin">
          <dgm:param type="linDir" val="fromT"/>
          <dgm:param type="vertAlign" val="t"/>
          <dgm:param type="horzAlign" val="l"/>
        </dgm:alg>
      </dgm:if>
      <dgm:else name="RightToLeft">
        <dgm:alg type="lin">
          <dgm:param type="linDir" val="fromT"/>
          <dgm:param type="vertAlign" val="t"/>
          <dgm:param type="horzAlign" val="r"/>
        </dgm:alg>
      </dgm:else>
    </dgm:choose>
    <dgm:presOf/>
    <dgm:constrLst>
      <dgm:constr type="primFontSz" for="des" forName="Subtitle" op="equ" val="18"/>
      <dgm:constr type="primFontSz" for="des" forName="Description" refType="primFontSz" refFor="des" refForName="Subtitle" op="equ" fact="0.77"/>
      <dgm:constr type="w" for="ch" forName="Composite" refType="w"/>
      <dgm:constr type="h" for="ch" forName="Composite" refType="h"/>
      <dgm:constr type="h" for="ch" forName="sibTrans" refType="h" refFor="ch" refForName="Composite" fact="0.08"/>
      <dgm:constr type="sp" refType="w" refFor="ch" refForName="Composite" op="equ" fact="0.1"/>
    </dgm:constrLst>
    <dgm:ruleLst/>
    <dgm:forEach name="DirectChildrenOfRoot" axis="ch" ptType="node">
      <dgm:layoutNode name="Composite">
        <dgm:alg type="composite"/>
        <dgm:shape xmlns:r="http://schemas.openxmlformats.org/officeDocument/2006/relationships" r:blip="">
          <dgm:adjLst/>
        </dgm:shape>
        <dgm:presOf/>
        <dgm:constrLst>
          <dgm:constr type="w" for="ch" forName="Picture" refType="w" fact="0.335"/>
          <dgm:constr type="h" for="ch" forName="Picture" refType="w" refFor="ch" refForName="Picture" op="equ"/>
          <dgm:constr type="h" for="ch" forName="Picture" refType="h" op="lte"/>
          <dgm:constr type="l" for="ch" forName="Subtitle" refType="r" refFor="ch" refForName="Picture"/>
          <dgm:constr type="lOff" for="ch" forName="Subtitle" val="5"/>
          <dgm:constr type="h" for="ch" forName="Subtitle" refType="h" fact="0.1"/>
          <dgm:constr type="t" for="ch" forName="Description" refType="b" refFor="ch" refForName="Subtitle"/>
          <dgm:constr type="l" for="ch" forName="Description" refType="r" refFor="ch" refForName="Picture"/>
          <dgm:constr type="lOff" for="ch" forName="Description" val="5"/>
        </dgm:constrLst>
        <dgm:ruleLst/>
        <dgm:layoutNode name="Picture" styleLbl="node1">
          <dgm:alg type="sp"/>
          <dgm:shape xmlns:r="http://schemas.openxmlformats.org/officeDocument/2006/relationships" type="rect" r:blip="" blipPhldr="1">
            <dgm:adjLst/>
          </dgm:shape>
          <dgm:presOf/>
          <dgm:constrLst/>
          <dgm:ruleLst/>
        </dgm:layoutNode>
        <dgm:layoutNode name="Subtitle" styleLbl="revTx">
          <dgm:varLst>
            <dgm:chMax val="0"/>
            <dgm:bulletEnabled/>
          </dgm:varLst>
          <dgm:alg type="tx">
            <dgm:param type="parTxLTRAlign" val="l"/>
            <dgm:param type="parTxRTLAlign" val="r"/>
            <dgm:param type="txAnchorVert" val="t"/>
          </dgm:alg>
          <dgm:shape xmlns:r="http://schemas.openxmlformats.org/officeDocument/2006/relationships" type="rect" r:blip="">
            <dgm:adjLst/>
          </dgm:shape>
          <dgm:presOf axis="self"/>
          <dgm:choose name="SubtitleConstraintsBasedOnLanguageDirection">
            <dgm:if name="SubtitleIsLeftToRight" func="var" arg="dir" op="equ" val="norm">
              <dgm:constrLst>
                <dgm:constr type="h" refType="w" op="lte" fact="0.4"/>
                <dgm:constr type="lMarg"/>
                <dgm:constr type="rMarg" refType="primFontSz" fact="0.1"/>
                <dgm:constr type="tMarg" refType="primFontSz" fact="0.1"/>
                <dgm:constr type="bMarg" refType="primFontSz" fact="0.1"/>
              </dgm:constrLst>
            </dgm:if>
            <dgm:else name="SubtitleIsRightToLeft">
              <dgm:constrLst>
                <dgm:constr type="h" refType="w" op="lte" fact="0.4"/>
                <dgm:constr type="rMarg"/>
                <dgm:constr type="lMarg" refType="primFontSz" fact="0.1"/>
                <dgm:constr type="tMarg" refType="primFontSz" fact="0.1"/>
                <dgm:constr type="bMarg" refType="primFontSz" fact="0.1"/>
              </dgm:constrLst>
            </dgm:else>
          </dgm:choose>
          <dgm:ruleLst>
            <dgm:rule type="h" val="INF" fact="NaN" max="NaN"/>
            <dgm:rule type="primFontSz" val="5" fact="NaN" max="NaN"/>
          </dgm:ruleLst>
        </dgm:layoutNode>
        <dgm:layoutNode name="Description" styleLbl="revTx">
          <dgm:varLst>
            <dgm:bulletEnabled/>
          </dgm:varLst>
          <dgm:alg type="tx">
            <dgm:param type="parTxLTRAlign" val="l"/>
            <dgm:param type="parTxRTLAlign" val="r"/>
            <dgm:param type="txAnchorVert" val="t"/>
          </dgm:alg>
          <dgm:shape xmlns:r="http://schemas.openxmlformats.org/officeDocument/2006/relationships" type="rect" r:blip="">
            <dgm:adjLst/>
          </dgm:shape>
          <dgm:presOf axis="des" ptType="node"/>
          <dgm:choose name="DescriptionConstraintsBasedOnLanguageDirection">
            <dgm:if name="DescriptionIsLeftToRight" func="var" arg="dir" op="equ" val="norm">
              <dgm:constrLst>
                <dgm:constr type="lMarg"/>
                <dgm:constr type="rMarg" refType="primFontSz" fact="0.1"/>
                <dgm:constr type="tMarg" refType="primFontSz" fact="0.1"/>
                <dgm:constr type="bMarg" refType="primFontSz" fact="0.1"/>
              </dgm:constrLst>
            </dgm:if>
            <dgm:else name="DescriptionIsRightToLeft">
              <dgm:constrLst>
                <dgm:constr type="lMarg" refType="primFontSz" fact="0.1"/>
                <dgm:constr type="rMarg"/>
                <dgm:constr type="tMarg" refType="primFontSz" fact="0.1"/>
                <dgm:constr type="bMarg" refType="primFontSz" fact="0.1"/>
              </dgm:constrLst>
            </dgm:else>
          </dgm:choose>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DFCCC5-96E6-4FE2-A9DB-6B976DB9CA40}" type="datetimeFigureOut">
              <a:rPr lang="en-US" smtClean="0"/>
              <a:t>2/17/2025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4C200E-100D-43A4-99E7-4B19017B14C6}" type="slidenum">
              <a:rPr lang="en-US" smtClean="0"/>
              <a:t>‹#›</a:t>
            </a:fld>
            <a:endParaRPr lang="en-US"/>
          </a:p>
        </p:txBody>
      </p:sp>
    </p:spTree>
    <p:extLst>
      <p:ext uri="{BB962C8B-B14F-4D97-AF65-F5344CB8AC3E}">
        <p14:creationId xmlns:p14="http://schemas.microsoft.com/office/powerpoint/2010/main" val="12107651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AI-generated content may be incorrect.
---
This presentation showcases an innovative cat bed design that includes an integrated heating pad, focusing on how it meets the needs of both cats and their owners. We will explore the features, benefits, market potential, and visual representations of this product.
</a:t>
            </a:r>
          </a:p>
        </p:txBody>
      </p:sp>
      <p:sp>
        <p:nvSpPr>
          <p:cNvPr id="4" name="Slide Number Placeholder 3"/>
          <p:cNvSpPr>
            <a:spLocks noGrp="1"/>
          </p:cNvSpPr>
          <p:nvPr>
            <p:ph type="sldNum" sz="quarter" idx="5"/>
          </p:nvPr>
        </p:nvSpPr>
        <p:spPr/>
        <p:txBody>
          <a:bodyPr/>
          <a:lstStyle/>
          <a:p>
            <a:fld id="{BEFC862A-22AD-41B7-95AC-96F79B97599F}" type="slidenum">
              <a:rPr lang="en-US" smtClean="0"/>
              <a:t>1</a:t>
            </a:fld>
            <a:endParaRPr lang="en-US"/>
          </a:p>
        </p:txBody>
      </p:sp>
    </p:spTree>
    <p:extLst>
      <p:ext uri="{BB962C8B-B14F-4D97-AF65-F5344CB8AC3E}">
        <p14:creationId xmlns:p14="http://schemas.microsoft.com/office/powerpoint/2010/main" val="1587520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design concept revolves around creating a cozy and warm environment for cats, integrating an efficient heating pad that provides gentle warmth, especially during colder months. This addresses a common concern among pet owners regarding their cats' comfort.</a:t>
            </a:r>
          </a:p>
        </p:txBody>
      </p:sp>
      <p:sp>
        <p:nvSpPr>
          <p:cNvPr id="4" name="Slide Number Placeholder 3"/>
          <p:cNvSpPr>
            <a:spLocks noGrp="1"/>
          </p:cNvSpPr>
          <p:nvPr>
            <p:ph type="sldNum" sz="quarter" idx="5"/>
          </p:nvPr>
        </p:nvSpPr>
        <p:spPr/>
        <p:txBody>
          <a:bodyPr/>
          <a:lstStyle/>
          <a:p>
            <a:fld id="{BEFC862A-22AD-41B7-95AC-96F79B97599F}" type="slidenum">
              <a:rPr lang="en-US" smtClean="0"/>
              <a:t>2</a:t>
            </a:fld>
            <a:endParaRPr lang="en-US"/>
          </a:p>
        </p:txBody>
      </p:sp>
    </p:spTree>
    <p:extLst>
      <p:ext uri="{BB962C8B-B14F-4D97-AF65-F5344CB8AC3E}">
        <p14:creationId xmlns:p14="http://schemas.microsoft.com/office/powerpoint/2010/main" val="42448811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cat bed includes a built-in heating pad that can be adjusted for temperature. This feature ensures that cats remain warm and comfortable, promoting relaxation and well-being, especially during cold weather.</a:t>
            </a:r>
          </a:p>
        </p:txBody>
      </p:sp>
      <p:sp>
        <p:nvSpPr>
          <p:cNvPr id="4" name="Slide Number Placeholder 3"/>
          <p:cNvSpPr>
            <a:spLocks noGrp="1"/>
          </p:cNvSpPr>
          <p:nvPr>
            <p:ph type="sldNum" sz="quarter" idx="5"/>
          </p:nvPr>
        </p:nvSpPr>
        <p:spPr/>
        <p:txBody>
          <a:bodyPr/>
          <a:lstStyle/>
          <a:p>
            <a:fld id="{BEFC862A-22AD-41B7-95AC-96F79B97599F}" type="slidenum">
              <a:rPr lang="en-US" smtClean="0"/>
              <a:t>3</a:t>
            </a:fld>
            <a:endParaRPr lang="en-US"/>
          </a:p>
        </p:txBody>
      </p:sp>
    </p:spTree>
    <p:extLst>
      <p:ext uri="{BB962C8B-B14F-4D97-AF65-F5344CB8AC3E}">
        <p14:creationId xmlns:p14="http://schemas.microsoft.com/office/powerpoint/2010/main" val="347505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Constructed from high-quality, durable materials, the cat bed provides comfort and longevity. The soft fabric encourages cats to curl up while ensuring that the bed withstands daily use.</a:t>
            </a:r>
          </a:p>
        </p:txBody>
      </p:sp>
      <p:sp>
        <p:nvSpPr>
          <p:cNvPr id="4" name="Slide Number Placeholder 3"/>
          <p:cNvSpPr>
            <a:spLocks noGrp="1"/>
          </p:cNvSpPr>
          <p:nvPr>
            <p:ph type="sldNum" sz="quarter" idx="5"/>
          </p:nvPr>
        </p:nvSpPr>
        <p:spPr/>
        <p:txBody>
          <a:bodyPr/>
          <a:lstStyle/>
          <a:p>
            <a:fld id="{BEFC862A-22AD-41B7-95AC-96F79B97599F}" type="slidenum">
              <a:rPr lang="en-US" smtClean="0"/>
              <a:t>4</a:t>
            </a:fld>
            <a:endParaRPr lang="en-US"/>
          </a:p>
        </p:txBody>
      </p:sp>
    </p:spTree>
    <p:extLst>
      <p:ext uri="{BB962C8B-B14F-4D97-AF65-F5344CB8AC3E}">
        <p14:creationId xmlns:p14="http://schemas.microsoft.com/office/powerpoint/2010/main" val="3859157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warmth provided by the heating pad can aid in alleviating discomfort from joint pain and stiffness, particularly for senior cats. Improved comfort can lead to healthier, happier pets.</a:t>
            </a:r>
          </a:p>
        </p:txBody>
      </p:sp>
      <p:sp>
        <p:nvSpPr>
          <p:cNvPr id="4" name="Slide Number Placeholder 3"/>
          <p:cNvSpPr>
            <a:spLocks noGrp="1"/>
          </p:cNvSpPr>
          <p:nvPr>
            <p:ph type="sldNum" sz="quarter" idx="5"/>
          </p:nvPr>
        </p:nvSpPr>
        <p:spPr/>
        <p:txBody>
          <a:bodyPr/>
          <a:lstStyle/>
          <a:p>
            <a:fld id="{BEFC862A-22AD-41B7-95AC-96F79B97599F}" type="slidenum">
              <a:rPr lang="en-US" smtClean="0"/>
              <a:t>5</a:t>
            </a:fld>
            <a:endParaRPr lang="en-US"/>
          </a:p>
        </p:txBody>
      </p:sp>
    </p:spTree>
    <p:extLst>
      <p:ext uri="{BB962C8B-B14F-4D97-AF65-F5344CB8AC3E}">
        <p14:creationId xmlns:p14="http://schemas.microsoft.com/office/powerpoint/2010/main" val="30064778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pet care market has seen significant growth, with an increasing number of pet owners willing to invest in products that enhance their pets' comfort and quality of life, presenting a strong opportunity for this cat bed.</a:t>
            </a:r>
          </a:p>
        </p:txBody>
      </p:sp>
      <p:sp>
        <p:nvSpPr>
          <p:cNvPr id="4" name="Slide Number Placeholder 3"/>
          <p:cNvSpPr>
            <a:spLocks noGrp="1"/>
          </p:cNvSpPr>
          <p:nvPr>
            <p:ph type="sldNum" sz="quarter" idx="5"/>
          </p:nvPr>
        </p:nvSpPr>
        <p:spPr/>
        <p:txBody>
          <a:bodyPr/>
          <a:lstStyle/>
          <a:p>
            <a:fld id="{BEFC862A-22AD-41B7-95AC-96F79B97599F}" type="slidenum">
              <a:rPr lang="en-US" smtClean="0"/>
              <a:t>6</a:t>
            </a:fld>
            <a:endParaRPr lang="en-US"/>
          </a:p>
        </p:txBody>
      </p:sp>
    </p:spTree>
    <p:extLst>
      <p:ext uri="{BB962C8B-B14F-4D97-AF65-F5344CB8AC3E}">
        <p14:creationId xmlns:p14="http://schemas.microsoft.com/office/powerpoint/2010/main" val="16740875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Our target audience includes cat owners who prioritize comfort, style, and health benefits for their pets. This demographic is often willing to spend more on innovative and functional pet products.</a:t>
            </a:r>
          </a:p>
        </p:txBody>
      </p:sp>
      <p:sp>
        <p:nvSpPr>
          <p:cNvPr id="4" name="Slide Number Placeholder 3"/>
          <p:cNvSpPr>
            <a:spLocks noGrp="1"/>
          </p:cNvSpPr>
          <p:nvPr>
            <p:ph type="sldNum" sz="quarter" idx="5"/>
          </p:nvPr>
        </p:nvSpPr>
        <p:spPr/>
        <p:txBody>
          <a:bodyPr/>
          <a:lstStyle/>
          <a:p>
            <a:fld id="{BEFC862A-22AD-41B7-95AC-96F79B97599F}" type="slidenum">
              <a:rPr lang="en-US" smtClean="0"/>
              <a:t>7</a:t>
            </a:fld>
            <a:endParaRPr lang="en-US"/>
          </a:p>
        </p:txBody>
      </p:sp>
    </p:spTree>
    <p:extLst>
      <p:ext uri="{BB962C8B-B14F-4D97-AF65-F5344CB8AC3E}">
        <p14:creationId xmlns:p14="http://schemas.microsoft.com/office/powerpoint/2010/main" val="11135033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Conducting a competitive analysis reveals gaps in the market where our product can excel, particularly in the integrated heating feature. Understanding competitors helps position our cat bed effectively.</a:t>
            </a:r>
          </a:p>
        </p:txBody>
      </p:sp>
      <p:sp>
        <p:nvSpPr>
          <p:cNvPr id="4" name="Slide Number Placeholder 3"/>
          <p:cNvSpPr>
            <a:spLocks noGrp="1"/>
          </p:cNvSpPr>
          <p:nvPr>
            <p:ph type="sldNum" sz="quarter" idx="5"/>
          </p:nvPr>
        </p:nvSpPr>
        <p:spPr/>
        <p:txBody>
          <a:bodyPr/>
          <a:lstStyle/>
          <a:p>
            <a:fld id="{BEFC862A-22AD-41B7-95AC-96F79B97599F}" type="slidenum">
              <a:rPr lang="en-US" smtClean="0"/>
              <a:t>8</a:t>
            </a:fld>
            <a:endParaRPr lang="en-US"/>
          </a:p>
        </p:txBody>
      </p:sp>
    </p:spTree>
    <p:extLst>
      <p:ext uri="{BB962C8B-B14F-4D97-AF65-F5344CB8AC3E}">
        <p14:creationId xmlns:p14="http://schemas.microsoft.com/office/powerpoint/2010/main" val="38139245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58E14-23EC-4C25-974C-48FA83988655}"/>
              </a:ext>
            </a:extLst>
          </p:cNvPr>
          <p:cNvSpPr>
            <a:spLocks noGrp="1"/>
          </p:cNvSpPr>
          <p:nvPr>
            <p:ph type="ctrTitle"/>
          </p:nvPr>
        </p:nvSpPr>
        <p:spPr>
          <a:xfrm>
            <a:off x="517870" y="978408"/>
            <a:ext cx="5021183" cy="5074226"/>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E9FEDD4-20A1-49F6-9E3E-0B26B426BB73}"/>
              </a:ext>
            </a:extLst>
          </p:cNvPr>
          <p:cNvSpPr>
            <a:spLocks noGrp="1"/>
          </p:cNvSpPr>
          <p:nvPr>
            <p:ph type="subTitle" idx="1"/>
          </p:nvPr>
        </p:nvSpPr>
        <p:spPr>
          <a:xfrm>
            <a:off x="6662167" y="3602038"/>
            <a:ext cx="5021183" cy="2244580"/>
          </a:xfrm>
        </p:spPr>
        <p:txBody>
          <a:bodyPr anchor="b">
            <a:normAutofit/>
          </a:bodyPr>
          <a:lstStyle>
            <a:lvl1pPr marL="0" indent="0" algn="l">
              <a:lnSpc>
                <a:spcPct val="100000"/>
              </a:lnSpc>
              <a:buNone/>
              <a:defRPr sz="22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6580A32F-E6F3-4C2E-B9E3-E47868E42511}"/>
              </a:ext>
            </a:extLst>
          </p:cNvPr>
          <p:cNvSpPr>
            <a:spLocks noGrp="1"/>
          </p:cNvSpPr>
          <p:nvPr>
            <p:ph type="dt" sz="half" idx="10"/>
          </p:nvPr>
        </p:nvSpPr>
        <p:spPr/>
        <p:txBody>
          <a:bodyPr/>
          <a:lstStyle/>
          <a:p>
            <a:fld id="{3391A759-BFF8-4B5B-9ECE-D93AC303B331}" type="datetime1">
              <a:rPr lang="en-US" smtClean="0"/>
              <a:t>2/17/2025</a:t>
            </a:fld>
            <a:endParaRPr lang="en-US"/>
          </a:p>
        </p:txBody>
      </p:sp>
      <p:sp>
        <p:nvSpPr>
          <p:cNvPr id="5" name="Footer Placeholder 4">
            <a:extLst>
              <a:ext uri="{FF2B5EF4-FFF2-40B4-BE49-F238E27FC236}">
                <a16:creationId xmlns:a16="http://schemas.microsoft.com/office/drawing/2014/main" id="{78806724-A87A-4231-BFD9-277482AF78C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730D1AF-36B8-4BB8-BD6A-71194F7BC31C}"/>
              </a:ext>
            </a:extLst>
          </p:cNvPr>
          <p:cNvSpPr>
            <a:spLocks noGrp="1"/>
          </p:cNvSpPr>
          <p:nvPr>
            <p:ph type="sldNum" sz="quarter" idx="12"/>
          </p:nvPr>
        </p:nvSpPr>
        <p:spPr/>
        <p:txBody>
          <a:bodyPr/>
          <a:lstStyle/>
          <a:p>
            <a:fld id="{DFDF98CC-160E-494C-8C3C-8CDC5FA257DE}" type="slidenum">
              <a:rPr lang="en-US" smtClean="0"/>
              <a:t>‹#›</a:t>
            </a:fld>
            <a:endParaRPr lang="en-US"/>
          </a:p>
        </p:txBody>
      </p:sp>
      <p:sp>
        <p:nvSpPr>
          <p:cNvPr id="8" name="Rectangle 7">
            <a:extLst>
              <a:ext uri="{FF2B5EF4-FFF2-40B4-BE49-F238E27FC236}">
                <a16:creationId xmlns:a16="http://schemas.microsoft.com/office/drawing/2014/main" id="{F3FF94B3-6D3E-44FE-BB02-A9027C0003C7}"/>
              </a:ext>
              <a:ext uri="{C183D7F6-B498-43B3-948B-1728B52AA6E4}">
                <adec:decorative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811973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F6B8E-1D8E-4105-9BBB-D53AD24B738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3825530-6629-4FEA-9670-EB21A2F5BA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664C7A-A73F-46F5-BC33-696671DAEEE7}"/>
              </a:ext>
            </a:extLst>
          </p:cNvPr>
          <p:cNvSpPr>
            <a:spLocks noGrp="1"/>
          </p:cNvSpPr>
          <p:nvPr>
            <p:ph type="dt" sz="half" idx="10"/>
          </p:nvPr>
        </p:nvSpPr>
        <p:spPr/>
        <p:txBody>
          <a:bodyPr/>
          <a:lstStyle/>
          <a:p>
            <a:fld id="{6DFDF398-5DA3-4937-BE3F-7CA1B9158252}" type="datetime1">
              <a:rPr lang="en-US" smtClean="0"/>
              <a:t>2/17/2025</a:t>
            </a:fld>
            <a:endParaRPr lang="en-US"/>
          </a:p>
        </p:txBody>
      </p:sp>
      <p:sp>
        <p:nvSpPr>
          <p:cNvPr id="5" name="Footer Placeholder 4">
            <a:extLst>
              <a:ext uri="{FF2B5EF4-FFF2-40B4-BE49-F238E27FC236}">
                <a16:creationId xmlns:a16="http://schemas.microsoft.com/office/drawing/2014/main" id="{512B3CC0-B649-4509-A4B6-DF9D20EFACE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2CECCCA-3F2A-46F3-BF45-7C862FF1D752}"/>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453934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A50133B-2446-4168-AA17-6538910668FD}"/>
              </a:ext>
            </a:extLst>
          </p:cNvPr>
          <p:cNvSpPr>
            <a:spLocks noGrp="1"/>
          </p:cNvSpPr>
          <p:nvPr>
            <p:ph type="title" orient="vert"/>
          </p:nvPr>
        </p:nvSpPr>
        <p:spPr>
          <a:xfrm>
            <a:off x="6662168" y="996791"/>
            <a:ext cx="5011962" cy="495692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C006A9AD-2756-4C51-A958-6756301EB938}"/>
              </a:ext>
            </a:extLst>
          </p:cNvPr>
          <p:cNvSpPr>
            <a:spLocks noGrp="1"/>
          </p:cNvSpPr>
          <p:nvPr>
            <p:ph type="body" orient="vert" idx="1"/>
          </p:nvPr>
        </p:nvSpPr>
        <p:spPr>
          <a:xfrm>
            <a:off x="517870" y="996791"/>
            <a:ext cx="5021183" cy="495692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E42995D-CCEA-43AF-973B-8B6B56A567E8}"/>
              </a:ext>
            </a:extLst>
          </p:cNvPr>
          <p:cNvSpPr>
            <a:spLocks noGrp="1"/>
          </p:cNvSpPr>
          <p:nvPr>
            <p:ph type="dt" sz="half" idx="10"/>
          </p:nvPr>
        </p:nvSpPr>
        <p:spPr/>
        <p:txBody>
          <a:bodyPr/>
          <a:lstStyle/>
          <a:p>
            <a:fld id="{8F191ED9-F929-4A92-90F9-3C9C84ABBE83}" type="datetime1">
              <a:rPr lang="en-US" smtClean="0"/>
              <a:t>2/17/2025</a:t>
            </a:fld>
            <a:endParaRPr lang="en-US"/>
          </a:p>
        </p:txBody>
      </p:sp>
      <p:sp>
        <p:nvSpPr>
          <p:cNvPr id="5" name="Footer Placeholder 4">
            <a:extLst>
              <a:ext uri="{FF2B5EF4-FFF2-40B4-BE49-F238E27FC236}">
                <a16:creationId xmlns:a16="http://schemas.microsoft.com/office/drawing/2014/main" id="{2A4029CF-BA62-4CCD-956E-FFA0B37B8A3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2CE0B3D-96AB-41B3-ABDD-5B0DE863DAFC}"/>
              </a:ext>
            </a:extLst>
          </p:cNvPr>
          <p:cNvSpPr>
            <a:spLocks noGrp="1"/>
          </p:cNvSpPr>
          <p:nvPr>
            <p:ph type="sldNum" sz="quarter" idx="12"/>
          </p:nvPr>
        </p:nvSpPr>
        <p:spPr/>
        <p:txBody>
          <a:bodyPr/>
          <a:lstStyle/>
          <a:p>
            <a:fld id="{DFDF98CC-160E-494C-8C3C-8CDC5FA257DE}" type="slidenum">
              <a:rPr lang="en-US" smtClean="0"/>
              <a:t>‹#›</a:t>
            </a:fld>
            <a:endParaRPr lang="en-US"/>
          </a:p>
        </p:txBody>
      </p:sp>
      <p:sp>
        <p:nvSpPr>
          <p:cNvPr id="12" name="Rectangle 11">
            <a:extLst>
              <a:ext uri="{FF2B5EF4-FFF2-40B4-BE49-F238E27FC236}">
                <a16:creationId xmlns:a16="http://schemas.microsoft.com/office/drawing/2014/main" id="{4618136A-0796-46EB-89BB-4C73C0258FE9}"/>
              </a:ext>
              <a:ext uri="{C183D7F6-B498-43B3-948B-1728B52AA6E4}">
                <adec:decorative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821244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63D8A-C68D-4CF9-9D15-3E09BCC09F6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524D94C-E537-4FF3-AAF8-A85F05C31A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824B1D4-6731-4993-8609-16C1D3327986}"/>
              </a:ext>
            </a:extLst>
          </p:cNvPr>
          <p:cNvSpPr>
            <a:spLocks noGrp="1"/>
          </p:cNvSpPr>
          <p:nvPr>
            <p:ph type="dt" sz="half" idx="10"/>
          </p:nvPr>
        </p:nvSpPr>
        <p:spPr/>
        <p:txBody>
          <a:bodyPr/>
          <a:lstStyle/>
          <a:p>
            <a:fld id="{EEBAB316-A2E6-49F2-825C-64AA951E4184}" type="datetime1">
              <a:rPr lang="en-US" smtClean="0"/>
              <a:t>2/17/2025</a:t>
            </a:fld>
            <a:endParaRPr lang="en-US"/>
          </a:p>
        </p:txBody>
      </p:sp>
      <p:sp>
        <p:nvSpPr>
          <p:cNvPr id="5" name="Footer Placeholder 4">
            <a:extLst>
              <a:ext uri="{FF2B5EF4-FFF2-40B4-BE49-F238E27FC236}">
                <a16:creationId xmlns:a16="http://schemas.microsoft.com/office/drawing/2014/main" id="{3DFB7BBD-CEEB-4256-84B2-6D907E11880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972A8B7-F430-4F4A-BB63-481F51E58800}"/>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6268881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BAC1C-A332-4BA5-8C9C-FE0396C81619}"/>
              </a:ext>
            </a:extLst>
          </p:cNvPr>
          <p:cNvSpPr>
            <a:spLocks noGrp="1"/>
          </p:cNvSpPr>
          <p:nvPr>
            <p:ph type="title"/>
          </p:nvPr>
        </p:nvSpPr>
        <p:spPr>
          <a:xfrm>
            <a:off x="517870" y="978408"/>
            <a:ext cx="5020056" cy="4870974"/>
          </a:xfrm>
        </p:spPr>
        <p:txBody>
          <a:bodyPr anchor="t">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0D8D137-710E-4125-B5E9-F63E7F1C9C9D}"/>
              </a:ext>
            </a:extLst>
          </p:cNvPr>
          <p:cNvSpPr>
            <a:spLocks noGrp="1"/>
          </p:cNvSpPr>
          <p:nvPr>
            <p:ph type="body" idx="1"/>
          </p:nvPr>
        </p:nvSpPr>
        <p:spPr>
          <a:xfrm>
            <a:off x="6662167" y="3566639"/>
            <a:ext cx="5021183" cy="2279979"/>
          </a:xfrm>
        </p:spPr>
        <p:txBody>
          <a:bodyPr anchor="b">
            <a:normAutofit/>
          </a:bodyPr>
          <a:lstStyle>
            <a:lvl1pPr marL="0" indent="0">
              <a:buNone/>
              <a:defRPr sz="2200" i="1">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5480C5-E9A6-425E-B050-03E444BE92C9}"/>
              </a:ext>
            </a:extLst>
          </p:cNvPr>
          <p:cNvSpPr>
            <a:spLocks noGrp="1"/>
          </p:cNvSpPr>
          <p:nvPr>
            <p:ph type="dt" sz="half" idx="10"/>
          </p:nvPr>
        </p:nvSpPr>
        <p:spPr/>
        <p:txBody>
          <a:bodyPr/>
          <a:lstStyle/>
          <a:p>
            <a:fld id="{5AE9748B-ADD6-4C5A-8C2A-A39721276E74}" type="datetime1">
              <a:rPr lang="en-US" smtClean="0"/>
              <a:t>2/17/2025</a:t>
            </a:fld>
            <a:endParaRPr lang="en-US"/>
          </a:p>
        </p:txBody>
      </p:sp>
      <p:sp>
        <p:nvSpPr>
          <p:cNvPr id="5" name="Footer Placeholder 4">
            <a:extLst>
              <a:ext uri="{FF2B5EF4-FFF2-40B4-BE49-F238E27FC236}">
                <a16:creationId xmlns:a16="http://schemas.microsoft.com/office/drawing/2014/main" id="{951B4831-6C0B-4E0B-A341-91E4C5D36B7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F011EE6-252D-46DD-94DF-C42657EF2CD9}"/>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828746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04B06-C54A-4B7B-B6D1-436428EAF8E2}"/>
              </a:ext>
            </a:extLst>
          </p:cNvPr>
          <p:cNvSpPr>
            <a:spLocks noGrp="1"/>
          </p:cNvSpPr>
          <p:nvPr>
            <p:ph type="title"/>
          </p:nvPr>
        </p:nvSpPr>
        <p:spPr>
          <a:xfrm>
            <a:off x="517870" y="978408"/>
            <a:ext cx="5021182" cy="520769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5723919-9A2F-4D97-8F31-6E35BD5975B0}"/>
              </a:ext>
            </a:extLst>
          </p:cNvPr>
          <p:cNvSpPr>
            <a:spLocks noGrp="1"/>
          </p:cNvSpPr>
          <p:nvPr>
            <p:ph sz="half" idx="1"/>
          </p:nvPr>
        </p:nvSpPr>
        <p:spPr>
          <a:xfrm>
            <a:off x="6063049" y="969264"/>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F8DA345-F684-4BAA-A22C-E725B3A6037F}"/>
              </a:ext>
            </a:extLst>
          </p:cNvPr>
          <p:cNvSpPr>
            <a:spLocks noGrp="1"/>
          </p:cNvSpPr>
          <p:nvPr>
            <p:ph sz="half" idx="2"/>
          </p:nvPr>
        </p:nvSpPr>
        <p:spPr>
          <a:xfrm>
            <a:off x="6063049" y="3621849"/>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6399C52-9753-45D8-9646-CF31BB01577C}"/>
              </a:ext>
            </a:extLst>
          </p:cNvPr>
          <p:cNvSpPr>
            <a:spLocks noGrp="1"/>
          </p:cNvSpPr>
          <p:nvPr>
            <p:ph type="dt" sz="half" idx="10"/>
          </p:nvPr>
        </p:nvSpPr>
        <p:spPr/>
        <p:txBody>
          <a:bodyPr/>
          <a:lstStyle/>
          <a:p>
            <a:fld id="{7241FB0F-3C5C-4949-B933-9C7E511ED094}" type="datetime1">
              <a:rPr lang="en-US" smtClean="0"/>
              <a:t>2/17/2025</a:t>
            </a:fld>
            <a:endParaRPr lang="en-US"/>
          </a:p>
        </p:txBody>
      </p:sp>
      <p:sp>
        <p:nvSpPr>
          <p:cNvPr id="6" name="Footer Placeholder 5">
            <a:extLst>
              <a:ext uri="{FF2B5EF4-FFF2-40B4-BE49-F238E27FC236}">
                <a16:creationId xmlns:a16="http://schemas.microsoft.com/office/drawing/2014/main" id="{C2F95E57-622C-4199-940E-F5462E1AC44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01B7592-00E8-41EF-B749-2A5EA8E460DA}"/>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41237896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2291277-967B-4176-B40B-9EC360626994}"/>
              </a:ext>
            </a:extLst>
          </p:cNvPr>
          <p:cNvSpPr/>
          <p:nvPr/>
        </p:nvSpPr>
        <p:spPr>
          <a:xfrm>
            <a:off x="517869" y="508090"/>
            <a:ext cx="111556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cap="none" spc="0">
              <a:ln w="0"/>
              <a:solidFill>
                <a:schemeClr val="tx1"/>
              </a:solidFill>
              <a:effectLst>
                <a:outerShdw blurRad="38100" dist="19050" dir="2700000" algn="tl" rotWithShape="0">
                  <a:schemeClr val="dk1">
                    <a:alpha val="40000"/>
                  </a:schemeClr>
                </a:outerShdw>
              </a:effectLst>
            </a:endParaRPr>
          </a:p>
        </p:txBody>
      </p:sp>
      <p:sp>
        <p:nvSpPr>
          <p:cNvPr id="2" name="Title 1">
            <a:extLst>
              <a:ext uri="{FF2B5EF4-FFF2-40B4-BE49-F238E27FC236}">
                <a16:creationId xmlns:a16="http://schemas.microsoft.com/office/drawing/2014/main" id="{FCB11C00-F7CB-4484-807A-D12745CD3CC8}"/>
              </a:ext>
            </a:extLst>
          </p:cNvPr>
          <p:cNvSpPr>
            <a:spLocks noGrp="1"/>
          </p:cNvSpPr>
          <p:nvPr>
            <p:ph type="title"/>
          </p:nvPr>
        </p:nvSpPr>
        <p:spPr>
          <a:xfrm>
            <a:off x="517869" y="978119"/>
            <a:ext cx="11165481" cy="107305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0FAAA6E-E243-48B3-9585-3C1420B3E19F}"/>
              </a:ext>
            </a:extLst>
          </p:cNvPr>
          <p:cNvSpPr>
            <a:spLocks noGrp="1"/>
          </p:cNvSpPr>
          <p:nvPr>
            <p:ph type="body" idx="1"/>
          </p:nvPr>
        </p:nvSpPr>
        <p:spPr>
          <a:xfrm>
            <a:off x="517870" y="2178908"/>
            <a:ext cx="5020056"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D01B8-0F2E-41A4-B21C-334393F6A677}"/>
              </a:ext>
            </a:extLst>
          </p:cNvPr>
          <p:cNvSpPr>
            <a:spLocks noGrp="1"/>
          </p:cNvSpPr>
          <p:nvPr>
            <p:ph sz="half" idx="2"/>
          </p:nvPr>
        </p:nvSpPr>
        <p:spPr>
          <a:xfrm>
            <a:off x="517870" y="2876085"/>
            <a:ext cx="5020056"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A89B23F-3E60-415A-9CE7-0928B5CFB2B3}"/>
              </a:ext>
            </a:extLst>
          </p:cNvPr>
          <p:cNvSpPr>
            <a:spLocks noGrp="1"/>
          </p:cNvSpPr>
          <p:nvPr>
            <p:ph type="body" sz="quarter" idx="3"/>
          </p:nvPr>
        </p:nvSpPr>
        <p:spPr>
          <a:xfrm>
            <a:off x="6662168" y="2178908"/>
            <a:ext cx="5021182"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223446-0CDC-402B-8D71-D9D29F6DFFCC}"/>
              </a:ext>
            </a:extLst>
          </p:cNvPr>
          <p:cNvSpPr>
            <a:spLocks noGrp="1"/>
          </p:cNvSpPr>
          <p:nvPr>
            <p:ph sz="quarter" idx="4"/>
          </p:nvPr>
        </p:nvSpPr>
        <p:spPr>
          <a:xfrm>
            <a:off x="6662168" y="2876085"/>
            <a:ext cx="5021182"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002B77D3-C6EC-4FFD-9E10-24E1AC542019}"/>
              </a:ext>
            </a:extLst>
          </p:cNvPr>
          <p:cNvSpPr>
            <a:spLocks noGrp="1"/>
          </p:cNvSpPr>
          <p:nvPr>
            <p:ph type="dt" sz="half" idx="10"/>
          </p:nvPr>
        </p:nvSpPr>
        <p:spPr>
          <a:xfrm>
            <a:off x="517870" y="6420414"/>
            <a:ext cx="2743200" cy="365125"/>
          </a:xfrm>
        </p:spPr>
        <p:txBody>
          <a:bodyPr/>
          <a:lstStyle/>
          <a:p>
            <a:fld id="{C2F01D58-E949-4BCB-829A-BBF80E38D59C}" type="datetime1">
              <a:rPr lang="en-US" smtClean="0"/>
              <a:t>2/17/2025</a:t>
            </a:fld>
            <a:endParaRPr lang="en-US"/>
          </a:p>
        </p:txBody>
      </p:sp>
      <p:sp>
        <p:nvSpPr>
          <p:cNvPr id="8" name="Footer Placeholder 7">
            <a:extLst>
              <a:ext uri="{FF2B5EF4-FFF2-40B4-BE49-F238E27FC236}">
                <a16:creationId xmlns:a16="http://schemas.microsoft.com/office/drawing/2014/main" id="{209DF31B-BD07-4DC2-95C2-B77E51AAEFF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54CE5A-3A0A-4AAB-81D2-F1C20636E54C}"/>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2106625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216B8-52AB-412B-BBE7-B6BE698FA29B}"/>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0BF779C3-9D19-467E-A5D2-0920834DA13C}"/>
              </a:ext>
            </a:extLst>
          </p:cNvPr>
          <p:cNvSpPr>
            <a:spLocks noGrp="1"/>
          </p:cNvSpPr>
          <p:nvPr>
            <p:ph type="dt" sz="half" idx="10"/>
          </p:nvPr>
        </p:nvSpPr>
        <p:spPr/>
        <p:txBody>
          <a:bodyPr/>
          <a:lstStyle/>
          <a:p>
            <a:fld id="{FF10A846-0DA4-4D92-9BF1-DE8C52C1F4DF}" type="datetime1">
              <a:rPr lang="en-US" smtClean="0"/>
              <a:t>2/17/2025</a:t>
            </a:fld>
            <a:endParaRPr lang="en-US"/>
          </a:p>
        </p:txBody>
      </p:sp>
      <p:sp>
        <p:nvSpPr>
          <p:cNvPr id="4" name="Footer Placeholder 3">
            <a:extLst>
              <a:ext uri="{FF2B5EF4-FFF2-40B4-BE49-F238E27FC236}">
                <a16:creationId xmlns:a16="http://schemas.microsoft.com/office/drawing/2014/main" id="{8E272BB4-C8D8-4F74-9677-5AC979932A75}"/>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596B49B8-779F-4492-ABD9-96F0D042AC41}"/>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2600648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B976BF-9339-48D6-881A-280D15492E05}"/>
              </a:ext>
            </a:extLst>
          </p:cNvPr>
          <p:cNvSpPr>
            <a:spLocks noGrp="1"/>
          </p:cNvSpPr>
          <p:nvPr>
            <p:ph type="dt" sz="half" idx="10"/>
          </p:nvPr>
        </p:nvSpPr>
        <p:spPr/>
        <p:txBody>
          <a:bodyPr/>
          <a:lstStyle/>
          <a:p>
            <a:fld id="{E9412331-4A9C-472F-A7FA-968157338839}" type="datetime1">
              <a:rPr lang="en-US" smtClean="0"/>
              <a:t>2/17/2025</a:t>
            </a:fld>
            <a:endParaRPr lang="en-US"/>
          </a:p>
        </p:txBody>
      </p:sp>
      <p:sp>
        <p:nvSpPr>
          <p:cNvPr id="3" name="Footer Placeholder 2">
            <a:extLst>
              <a:ext uri="{FF2B5EF4-FFF2-40B4-BE49-F238E27FC236}">
                <a16:creationId xmlns:a16="http://schemas.microsoft.com/office/drawing/2014/main" id="{45277605-C9C8-432E-9662-D7D410B151D5}"/>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522432B6-4A12-46EF-98A7-B5D50BD516F0}"/>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8840592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F191C-AF68-4230-A7B2-F8F07B486EDC}"/>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58F9F11-5FCF-4D7E-BA51-38CB84277DC9}"/>
              </a:ext>
            </a:extLst>
          </p:cNvPr>
          <p:cNvSpPr>
            <a:spLocks noGrp="1"/>
          </p:cNvSpPr>
          <p:nvPr>
            <p:ph idx="1"/>
          </p:nvPr>
        </p:nvSpPr>
        <p:spPr>
          <a:xfrm>
            <a:off x="6653182" y="987423"/>
            <a:ext cx="5020948"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373B519B-06C0-41BC-95FB-FB1FE436375E}"/>
              </a:ext>
            </a:extLst>
          </p:cNvPr>
          <p:cNvSpPr>
            <a:spLocks noGrp="1"/>
          </p:cNvSpPr>
          <p:nvPr>
            <p:ph type="body" sz="half" idx="2"/>
          </p:nvPr>
        </p:nvSpPr>
        <p:spPr>
          <a:xfrm>
            <a:off x="517870" y="3361038"/>
            <a:ext cx="5020948" cy="2507949"/>
          </a:xfrm>
        </p:spPr>
        <p:txBody>
          <a:bodyPr>
            <a:normAutofit/>
          </a:bodyPr>
          <a:lstStyle>
            <a:lvl1pPr marL="0" indent="0">
              <a:buNone/>
              <a:defRPr sz="24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B8B70C-015C-4832-AFF6-D033E022746B}"/>
              </a:ext>
            </a:extLst>
          </p:cNvPr>
          <p:cNvSpPr>
            <a:spLocks noGrp="1"/>
          </p:cNvSpPr>
          <p:nvPr>
            <p:ph type="dt" sz="half" idx="10"/>
          </p:nvPr>
        </p:nvSpPr>
        <p:spPr/>
        <p:txBody>
          <a:bodyPr/>
          <a:lstStyle/>
          <a:p>
            <a:fld id="{A2197F3D-ED52-43FD-A26D-318B71534485}" type="datetime1">
              <a:rPr lang="en-US" smtClean="0"/>
              <a:t>2/17/2025</a:t>
            </a:fld>
            <a:endParaRPr lang="en-US"/>
          </a:p>
        </p:txBody>
      </p:sp>
      <p:sp>
        <p:nvSpPr>
          <p:cNvPr id="6" name="Footer Placeholder 5">
            <a:extLst>
              <a:ext uri="{FF2B5EF4-FFF2-40B4-BE49-F238E27FC236}">
                <a16:creationId xmlns:a16="http://schemas.microsoft.com/office/drawing/2014/main" id="{BEF1A6FB-8C14-46D1-90A5-0FF11DE7863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782C585-6FA1-4E94-9C1C-A1DEDE551086}"/>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1259737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98B43-D1CE-43F4-A367-EF1FE9688913}"/>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2B73978-8CDF-4C0E-ABA1-7291A0347362}"/>
              </a:ext>
            </a:extLst>
          </p:cNvPr>
          <p:cNvSpPr>
            <a:spLocks noGrp="1"/>
          </p:cNvSpPr>
          <p:nvPr>
            <p:ph type="pic" idx="1"/>
          </p:nvPr>
        </p:nvSpPr>
        <p:spPr>
          <a:xfrm>
            <a:off x="6662168" y="987425"/>
            <a:ext cx="5027005"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45BECC62-ED45-451E-BEC5-A03C6A554D26}"/>
              </a:ext>
            </a:extLst>
          </p:cNvPr>
          <p:cNvSpPr>
            <a:spLocks noGrp="1"/>
          </p:cNvSpPr>
          <p:nvPr>
            <p:ph type="body" sz="half" idx="2"/>
          </p:nvPr>
        </p:nvSpPr>
        <p:spPr>
          <a:xfrm>
            <a:off x="517870" y="3340442"/>
            <a:ext cx="5020948" cy="2528545"/>
          </a:xfrm>
        </p:spPr>
        <p:txBody>
          <a:bodyPr>
            <a:normAutofit/>
          </a:bodyPr>
          <a:lstStyle>
            <a:lvl1pPr marL="0" indent="0">
              <a:buNone/>
              <a:defRPr sz="22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1A7A86-B983-4315-9312-936B4FCF75FE}"/>
              </a:ext>
            </a:extLst>
          </p:cNvPr>
          <p:cNvSpPr>
            <a:spLocks noGrp="1"/>
          </p:cNvSpPr>
          <p:nvPr>
            <p:ph type="dt" sz="half" idx="10"/>
          </p:nvPr>
        </p:nvSpPr>
        <p:spPr/>
        <p:txBody>
          <a:bodyPr/>
          <a:lstStyle/>
          <a:p>
            <a:fld id="{3D291FA4-6264-4BB8-B3B5-77711EED2D82}" type="datetime1">
              <a:rPr lang="en-US" smtClean="0"/>
              <a:t>2/17/2025</a:t>
            </a:fld>
            <a:endParaRPr lang="en-US"/>
          </a:p>
        </p:txBody>
      </p:sp>
      <p:sp>
        <p:nvSpPr>
          <p:cNvPr id="6" name="Footer Placeholder 5">
            <a:extLst>
              <a:ext uri="{FF2B5EF4-FFF2-40B4-BE49-F238E27FC236}">
                <a16:creationId xmlns:a16="http://schemas.microsoft.com/office/drawing/2014/main" id="{1E2E88C0-25A5-46F9-AB35-EAD50E6B913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A0F9EA8-45AD-478E-8606-9328245BC8A6}"/>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1915791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61AD20-E240-4E6F-AF91-689F7AEEE33A}"/>
              </a:ext>
            </a:extLst>
          </p:cNvPr>
          <p:cNvSpPr>
            <a:spLocks noGrp="1"/>
          </p:cNvSpPr>
          <p:nvPr>
            <p:ph type="title"/>
          </p:nvPr>
        </p:nvSpPr>
        <p:spPr>
          <a:xfrm>
            <a:off x="517870" y="978408"/>
            <a:ext cx="5021182" cy="4870457"/>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2E78801-35D1-4C19-BC2B-EAC7EE917E73}"/>
              </a:ext>
            </a:extLst>
          </p:cNvPr>
          <p:cNvSpPr>
            <a:spLocks noGrp="1"/>
          </p:cNvSpPr>
          <p:nvPr>
            <p:ph type="body" idx="1"/>
          </p:nvPr>
        </p:nvSpPr>
        <p:spPr>
          <a:xfrm>
            <a:off x="6662168" y="969264"/>
            <a:ext cx="5021182" cy="487045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1282A45-C5B9-4575-8E28-A35767B4D71C}"/>
              </a:ext>
            </a:extLst>
          </p:cNvPr>
          <p:cNvSpPr>
            <a:spLocks noGrp="1"/>
          </p:cNvSpPr>
          <p:nvPr>
            <p:ph type="dt" sz="half" idx="2"/>
          </p:nvPr>
        </p:nvSpPr>
        <p:spPr>
          <a:xfrm>
            <a:off x="517870" y="6420414"/>
            <a:ext cx="2743200" cy="365125"/>
          </a:xfrm>
          <a:prstGeom prst="rect">
            <a:avLst/>
          </a:prstGeom>
        </p:spPr>
        <p:txBody>
          <a:bodyPr vert="horz" lIns="91440" tIns="45720" rIns="91440" bIns="45720" rtlCol="0" anchor="ctr"/>
          <a:lstStyle>
            <a:lvl1pPr algn="l">
              <a:defRPr sz="900">
                <a:solidFill>
                  <a:schemeClr val="tx1"/>
                </a:solidFill>
              </a:defRPr>
            </a:lvl1pPr>
          </a:lstStyle>
          <a:p>
            <a:fld id="{E7F6A1D9-D323-4F4E-8655-25E2D32CE742}" type="datetime1">
              <a:rPr lang="en-US" smtClean="0"/>
              <a:t>2/17/2025</a:t>
            </a:fld>
            <a:endParaRPr lang="en-US"/>
          </a:p>
        </p:txBody>
      </p:sp>
      <p:sp>
        <p:nvSpPr>
          <p:cNvPr id="5" name="Footer Placeholder 4">
            <a:extLst>
              <a:ext uri="{FF2B5EF4-FFF2-40B4-BE49-F238E27FC236}">
                <a16:creationId xmlns:a16="http://schemas.microsoft.com/office/drawing/2014/main" id="{2E9D0933-AA03-4018-8E37-004CFB9F61D6}"/>
              </a:ext>
            </a:extLst>
          </p:cNvPr>
          <p:cNvSpPr>
            <a:spLocks noGrp="1"/>
          </p:cNvSpPr>
          <p:nvPr>
            <p:ph type="ftr" sz="quarter" idx="3"/>
          </p:nvPr>
        </p:nvSpPr>
        <p:spPr>
          <a:xfrm>
            <a:off x="517870" y="97713"/>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BCCF282A-DF4A-4A2D-9672-8F0F770A3F1A}"/>
              </a:ext>
            </a:extLst>
          </p:cNvPr>
          <p:cNvSpPr>
            <a:spLocks noGrp="1"/>
          </p:cNvSpPr>
          <p:nvPr>
            <p:ph type="sldNum" sz="quarter" idx="4"/>
          </p:nvPr>
        </p:nvSpPr>
        <p:spPr>
          <a:xfrm>
            <a:off x="11454317" y="6420414"/>
            <a:ext cx="637909" cy="365125"/>
          </a:xfrm>
          <a:prstGeom prst="rect">
            <a:avLst/>
          </a:prstGeom>
        </p:spPr>
        <p:txBody>
          <a:bodyPr vert="horz" lIns="91440" tIns="45720" rIns="91440" bIns="45720" rtlCol="0" anchor="ctr"/>
          <a:lstStyle>
            <a:lvl1pPr algn="r">
              <a:defRPr sz="900">
                <a:solidFill>
                  <a:schemeClr val="tx1"/>
                </a:solidFill>
              </a:defRPr>
            </a:lvl1pPr>
          </a:lstStyle>
          <a:p>
            <a:fld id="{DFDF98CC-160E-494C-8C3C-8CDC5FA257DE}" type="slidenum">
              <a:rPr lang="en-US" smtClean="0"/>
              <a:pPr/>
              <a:t>‹#›</a:t>
            </a:fld>
            <a:endParaRPr lang="en-US" dirty="0"/>
          </a:p>
        </p:txBody>
      </p:sp>
      <p:sp>
        <p:nvSpPr>
          <p:cNvPr id="14" name="Rectangle 13">
            <a:extLst>
              <a:ext uri="{FF2B5EF4-FFF2-40B4-BE49-F238E27FC236}">
                <a16:creationId xmlns:a16="http://schemas.microsoft.com/office/drawing/2014/main" id="{ADE57300-C7FF-4578-99A0-42B0295B123C}"/>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DB8F8250-7A81-4A19-87AD-FFB2CE4E39A5}"/>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499F38FC-2DEA-2647-C409-EF75720C1017}"/>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0803600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100000"/>
        </a:lnSpc>
        <a:spcBef>
          <a:spcPct val="0"/>
        </a:spcBef>
        <a:buNone/>
        <a:defRPr sz="5400" b="1"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274320" indent="-27432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27432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548640" indent="-27432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54864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56C5C09-0043-4549-B800-2101B70D6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Siberian cat resting on a wooden cat house">
            <a:extLst>
              <a:ext uri="{FF2B5EF4-FFF2-40B4-BE49-F238E27FC236}">
                <a16:creationId xmlns:a16="http://schemas.microsoft.com/office/drawing/2014/main" id="{23696FD8-D031-43A2-886A-6BC9360D829D}"/>
              </a:ext>
            </a:extLst>
          </p:cNvPr>
          <p:cNvPicPr>
            <a:picLocks noChangeAspect="1"/>
          </p:cNvPicPr>
          <p:nvPr/>
        </p:nvPicPr>
        <p:blipFill>
          <a:blip r:embed="rId3"/>
          <a:srcRect l="11647" r="24663" b="1"/>
          <a:stretch/>
        </p:blipFill>
        <p:spPr>
          <a:xfrm>
            <a:off x="525664" y="508090"/>
            <a:ext cx="5570336" cy="5837913"/>
          </a:xfrm>
          <a:prstGeom prst="rect">
            <a:avLst/>
          </a:prstGeom>
        </p:spPr>
      </p:pic>
      <p:sp>
        <p:nvSpPr>
          <p:cNvPr id="2" name="Title 1">
            <a:extLst>
              <a:ext uri="{FF2B5EF4-FFF2-40B4-BE49-F238E27FC236}">
                <a16:creationId xmlns:a16="http://schemas.microsoft.com/office/drawing/2014/main" id="{F0A3F4E6-2285-6E9B-EA64-4B49C0696F2C}"/>
              </a:ext>
            </a:extLst>
          </p:cNvPr>
          <p:cNvSpPr>
            <a:spLocks noGrp="1"/>
          </p:cNvSpPr>
          <p:nvPr>
            <p:ph type="ctrTitle"/>
          </p:nvPr>
        </p:nvSpPr>
        <p:spPr>
          <a:xfrm>
            <a:off x="6699869" y="978407"/>
            <a:ext cx="4983480" cy="3976380"/>
          </a:xfrm>
        </p:spPr>
        <p:txBody>
          <a:bodyPr anchor="t">
            <a:normAutofit/>
          </a:bodyPr>
          <a:lstStyle/>
          <a:p>
            <a:pPr>
              <a:lnSpc>
                <a:spcPct val="90000"/>
              </a:lnSpc>
            </a:pPr>
            <a:r>
              <a:rPr lang="en-US" sz="5600"/>
              <a:t>Innovative Cat Bed Design with Integrated Heating Pad</a:t>
            </a:r>
          </a:p>
        </p:txBody>
      </p:sp>
      <p:sp>
        <p:nvSpPr>
          <p:cNvPr id="3" name="Subtitle 2">
            <a:extLst>
              <a:ext uri="{FF2B5EF4-FFF2-40B4-BE49-F238E27FC236}">
                <a16:creationId xmlns:a16="http://schemas.microsoft.com/office/drawing/2014/main" id="{73985C81-E2DA-719E-6862-B49DB879A787}"/>
              </a:ext>
            </a:extLst>
          </p:cNvPr>
          <p:cNvSpPr>
            <a:spLocks noGrp="1"/>
          </p:cNvSpPr>
          <p:nvPr>
            <p:ph type="subTitle" idx="1"/>
          </p:nvPr>
        </p:nvSpPr>
        <p:spPr>
          <a:xfrm>
            <a:off x="6699869" y="5275825"/>
            <a:ext cx="4983481" cy="1070177"/>
          </a:xfrm>
        </p:spPr>
        <p:txBody>
          <a:bodyPr anchor="t">
            <a:normAutofit/>
          </a:bodyPr>
          <a:lstStyle/>
          <a:p>
            <a:r>
              <a:rPr lang="en-US" sz="2400"/>
              <a:t>Revolutionary comfort for cats and their owners.</a:t>
            </a:r>
          </a:p>
        </p:txBody>
      </p:sp>
      <p:sp>
        <p:nvSpPr>
          <p:cNvPr id="11" name="Rectangle 10">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23493" y="508090"/>
            <a:ext cx="4983481"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14092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par>
                                <p:cTn id="11" presetID="10" presetClass="entr" presetSubtype="0" fill="hold" grpId="1" nodeType="withEffect">
                                  <p:stCondLst>
                                    <p:cond delay="250"/>
                                  </p:stCondLst>
                                  <p:iterate>
                                    <p:tmPct val="10000"/>
                                  </p:iterate>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3" grpId="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53AE3C-AC4F-907C-B473-B9A30D2150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11" name="Rectangle 10">
            <a:extLst>
              <a:ext uri="{FF2B5EF4-FFF2-40B4-BE49-F238E27FC236}">
                <a16:creationId xmlns:a16="http://schemas.microsoft.com/office/drawing/2014/main" id="{DC81933E-93BD-38CE-3C98-D10B2844C5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1" y="508090"/>
            <a:ext cx="3412998"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le 1">
            <a:extLst>
              <a:ext uri="{FF2B5EF4-FFF2-40B4-BE49-F238E27FC236}">
                <a16:creationId xmlns:a16="http://schemas.microsoft.com/office/drawing/2014/main" id="{C243957D-692F-20D1-7AB5-6B4CE8BDD143}"/>
              </a:ext>
            </a:extLst>
          </p:cNvPr>
          <p:cNvSpPr>
            <a:spLocks noGrp="1"/>
          </p:cNvSpPr>
          <p:nvPr>
            <p:ph type="title"/>
          </p:nvPr>
        </p:nvSpPr>
        <p:spPr>
          <a:xfrm>
            <a:off x="517871" y="976160"/>
            <a:ext cx="3412998" cy="5371798"/>
          </a:xfrm>
        </p:spPr>
        <p:txBody>
          <a:bodyPr>
            <a:normAutofit/>
          </a:bodyPr>
          <a:lstStyle/>
          <a:p>
            <a:r>
              <a:rPr lang="en-US" sz="4400"/>
              <a:t>Overview of the Design Concept</a:t>
            </a:r>
          </a:p>
        </p:txBody>
      </p:sp>
      <p:graphicFrame>
        <p:nvGraphicFramePr>
          <p:cNvPr id="4" name="Content Placeholder 4">
            <a:extLst>
              <a:ext uri="{FF2B5EF4-FFF2-40B4-BE49-F238E27FC236}">
                <a16:creationId xmlns:a16="http://schemas.microsoft.com/office/drawing/2014/main" id="{EC37FE75-AF1F-4E6D-98BE-7EA2512EA827}"/>
              </a:ext>
            </a:extLst>
          </p:cNvPr>
          <p:cNvGraphicFramePr>
            <a:graphicFrameLocks noGrp="1"/>
          </p:cNvGraphicFramePr>
          <p:nvPr>
            <p:ph idx="1"/>
            <p:extLst>
              <p:ext uri="{D42A27DB-BD31-4B8C-83A1-F6EECF244321}">
                <p14:modId xmlns:p14="http://schemas.microsoft.com/office/powerpoint/2010/main" val="3552065405"/>
              </p:ext>
              <p:ext uri="{E7BDC344-281C-4309-B0C6-D0EE65EED2A8}">
                <p202:designPr xmlns:p202="http://schemas.microsoft.com/office/powerpoint/2020/02/main">
                  <p202:designTagLst>
                    <p202:designTag name="ARCH:1:CLS" val="InformationBlock"/>
                    <p202:designTag name="ARCH:1:VSVAR" val="VisualTitledTextBox"/>
                  </p202:designTagLst>
                </p202:designPr>
              </p:ext>
            </p:extLst>
          </p:nvPr>
        </p:nvGraphicFramePr>
        <p:xfrm>
          <a:off x="4632670" y="1106424"/>
          <a:ext cx="7029274" cy="53146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0853788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53AE3C-AC4F-907C-B473-B9A30D2150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11" name="Rectangle 10">
            <a:extLst>
              <a:ext uri="{FF2B5EF4-FFF2-40B4-BE49-F238E27FC236}">
                <a16:creationId xmlns:a16="http://schemas.microsoft.com/office/drawing/2014/main" id="{DC81933E-93BD-38CE-3C98-D10B2844C5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1" y="508090"/>
            <a:ext cx="3412998"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le 1">
            <a:extLst>
              <a:ext uri="{FF2B5EF4-FFF2-40B4-BE49-F238E27FC236}">
                <a16:creationId xmlns:a16="http://schemas.microsoft.com/office/drawing/2014/main" id="{AF77BAC9-59F7-5DE6-8124-1747CDDB263C}"/>
              </a:ext>
            </a:extLst>
          </p:cNvPr>
          <p:cNvSpPr>
            <a:spLocks noGrp="1"/>
          </p:cNvSpPr>
          <p:nvPr>
            <p:ph type="title"/>
          </p:nvPr>
        </p:nvSpPr>
        <p:spPr>
          <a:xfrm>
            <a:off x="517871" y="976160"/>
            <a:ext cx="3412998" cy="5371798"/>
          </a:xfrm>
        </p:spPr>
        <p:txBody>
          <a:bodyPr>
            <a:normAutofit/>
          </a:bodyPr>
          <a:lstStyle/>
          <a:p>
            <a:r>
              <a:rPr lang="en-US" sz="4400"/>
              <a:t>Integrated Heating Pad</a:t>
            </a:r>
          </a:p>
        </p:txBody>
      </p:sp>
      <p:graphicFrame>
        <p:nvGraphicFramePr>
          <p:cNvPr id="4" name="Content Placeholder 4">
            <a:extLst>
              <a:ext uri="{FF2B5EF4-FFF2-40B4-BE49-F238E27FC236}">
                <a16:creationId xmlns:a16="http://schemas.microsoft.com/office/drawing/2014/main" id="{C8E9EF8A-3FE5-4127-98D2-8A5BE8BEB3FE}"/>
              </a:ext>
            </a:extLst>
          </p:cNvPr>
          <p:cNvGraphicFramePr>
            <a:graphicFrameLocks noGrp="1"/>
          </p:cNvGraphicFramePr>
          <p:nvPr>
            <p:ph idx="1"/>
            <p:extLst>
              <p:ext uri="{D42A27DB-BD31-4B8C-83A1-F6EECF244321}">
                <p14:modId xmlns:p14="http://schemas.microsoft.com/office/powerpoint/2010/main" val="271501212"/>
              </p:ext>
              <p:ext uri="{E7BDC344-281C-4309-B0C6-D0EE65EED2A8}">
                <p202:designPr xmlns:p202="http://schemas.microsoft.com/office/powerpoint/2020/02/main">
                  <p202:designTagLst>
                    <p202:designTag name="ARCH:1:CLS" val="InformationBlock"/>
                    <p202:designTag name="ARCH:1:VSVAR" val="VisualTitledTextBox"/>
                  </p202:designTagLst>
                </p202:designPr>
              </p:ext>
            </p:extLst>
          </p:nvPr>
        </p:nvGraphicFramePr>
        <p:xfrm>
          <a:off x="4632670" y="1106424"/>
          <a:ext cx="7029274" cy="53146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2533590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B8F8250-7A81-4A19-87AD-FFB2CE4E3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99F38FC-2DEA-2647-C409-EF75720C1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4C32CD27-7027-AB2B-38F1-71C08EB840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Content Placeholder 4" descr="Shorthair grey cat hiding in backpack">
            <a:extLst>
              <a:ext uri="{FF2B5EF4-FFF2-40B4-BE49-F238E27FC236}">
                <a16:creationId xmlns:a16="http://schemas.microsoft.com/office/drawing/2014/main" id="{FB2158B3-0312-4DE6-9E30-470CFCF44D1A}"/>
              </a:ext>
            </a:extLst>
          </p:cNvPr>
          <p:cNvPicPr>
            <a:picLocks noGrp="1" noChangeAspect="1"/>
          </p:cNvPicPr>
          <p:nvPr>
            <p:ph sz="half" idx="1"/>
          </p:nvPr>
        </p:nvPicPr>
        <p:blipFill>
          <a:blip r:embed="rId3"/>
          <a:srcRect l="26627" r="25100" b="1"/>
          <a:stretch/>
        </p:blipFill>
        <p:spPr>
          <a:xfrm>
            <a:off x="517869" y="508091"/>
            <a:ext cx="4221911" cy="5837918"/>
          </a:xfrm>
          <a:prstGeom prst="rect">
            <a:avLst/>
          </a:prstGeom>
        </p:spPr>
      </p:pic>
      <p:sp>
        <p:nvSpPr>
          <p:cNvPr id="2" name="Title 1">
            <a:extLst>
              <a:ext uri="{FF2B5EF4-FFF2-40B4-BE49-F238E27FC236}">
                <a16:creationId xmlns:a16="http://schemas.microsoft.com/office/drawing/2014/main" id="{7640C9A9-3646-2E6B-8843-97586F28552B}"/>
              </a:ext>
            </a:extLst>
          </p:cNvPr>
          <p:cNvSpPr>
            <a:spLocks noGrp="1"/>
          </p:cNvSpPr>
          <p:nvPr>
            <p:ph type="title"/>
          </p:nvPr>
        </p:nvSpPr>
        <p:spPr>
          <a:xfrm>
            <a:off x="5438762" y="976160"/>
            <a:ext cx="6232310" cy="1463040"/>
          </a:xfrm>
        </p:spPr>
        <p:txBody>
          <a:bodyPr vert="horz" lIns="91440" tIns="45720" rIns="91440" bIns="45720" rtlCol="0" anchor="t">
            <a:normAutofit/>
          </a:bodyPr>
          <a:lstStyle/>
          <a:p>
            <a:r>
              <a:rPr lang="en-US" sz="4400"/>
              <a:t>Comfortable and Durable Materials</a:t>
            </a:r>
          </a:p>
        </p:txBody>
      </p:sp>
      <p:sp>
        <p:nvSpPr>
          <p:cNvPr id="4" name="Content Placeholder 3">
            <a:extLst>
              <a:ext uri="{FF2B5EF4-FFF2-40B4-BE49-F238E27FC236}">
                <a16:creationId xmlns:a16="http://schemas.microsoft.com/office/drawing/2014/main" id="{D3631295-C4B4-2A69-49CE-BEC69BA36F0E}"/>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438775" y="2577871"/>
            <a:ext cx="6232310" cy="3768137"/>
          </a:xfrm>
        </p:spPr>
        <p:txBody>
          <a:bodyPr>
            <a:normAutofit/>
          </a:bodyPr>
          <a:lstStyle/>
          <a:p>
            <a:pPr marL="0" indent="0">
              <a:spcBef>
                <a:spcPts val="2500"/>
              </a:spcBef>
              <a:buNone/>
            </a:pPr>
            <a:r>
              <a:rPr lang="en-US" sz="1400" b="1"/>
              <a:t>High-Quality Materials</a:t>
            </a:r>
          </a:p>
          <a:p>
            <a:pPr marL="0" lvl="1" indent="0">
              <a:buNone/>
            </a:pPr>
            <a:r>
              <a:rPr lang="en-US" sz="1400"/>
              <a:t>The cat bed is constructed from high-quality materials that ensure durability and comfort for daily use.</a:t>
            </a:r>
          </a:p>
          <a:p>
            <a:pPr marL="0" indent="0">
              <a:spcBef>
                <a:spcPts val="2500"/>
              </a:spcBef>
              <a:buNone/>
            </a:pPr>
            <a:r>
              <a:rPr lang="en-US" sz="1400" b="1"/>
              <a:t>Comfort for Cats</a:t>
            </a:r>
          </a:p>
          <a:p>
            <a:pPr marL="0" lvl="1" indent="0">
              <a:buNone/>
            </a:pPr>
            <a:r>
              <a:rPr lang="en-US" sz="1400"/>
              <a:t>The soft fabric of the cat bed encourages cats to curl up and relax, providing them with a cozy resting place.</a:t>
            </a:r>
          </a:p>
          <a:p>
            <a:pPr marL="0" indent="0">
              <a:spcBef>
                <a:spcPts val="2500"/>
              </a:spcBef>
              <a:buNone/>
            </a:pPr>
            <a:r>
              <a:rPr lang="en-US" sz="1400" b="1"/>
              <a:t>Longevity of Use</a:t>
            </a:r>
          </a:p>
          <a:p>
            <a:pPr marL="0" lvl="1" indent="0">
              <a:buNone/>
            </a:pPr>
            <a:r>
              <a:rPr lang="en-US" sz="1400"/>
              <a:t>Designed to withstand daily use, the materials ensure that the cat bed remains in good condition over time.</a:t>
            </a:r>
          </a:p>
        </p:txBody>
      </p:sp>
      <p:sp>
        <p:nvSpPr>
          <p:cNvPr id="18" name="Freeform: Shape 17">
            <a:extLst>
              <a:ext uri="{FF2B5EF4-FFF2-40B4-BE49-F238E27FC236}">
                <a16:creationId xmlns:a16="http://schemas.microsoft.com/office/drawing/2014/main" id="{C6DD38CD-CFFE-4ABA-3DC8-01ED90559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4611" y="508090"/>
            <a:ext cx="6186474" cy="149279"/>
          </a:xfrm>
          <a:custGeom>
            <a:avLst/>
            <a:gdLst>
              <a:gd name="connsiteX0" fmla="*/ 0 w 6090847"/>
              <a:gd name="connsiteY0" fmla="*/ 0 h 149279"/>
              <a:gd name="connsiteX1" fmla="*/ 6090847 w 6090847"/>
              <a:gd name="connsiteY1" fmla="*/ 0 h 149279"/>
              <a:gd name="connsiteX2" fmla="*/ 6090847 w 6090847"/>
              <a:gd name="connsiteY2" fmla="*/ 149279 h 149279"/>
              <a:gd name="connsiteX3" fmla="*/ 0 w 6090847"/>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6090847" h="149279">
                <a:moveTo>
                  <a:pt x="0" y="0"/>
                </a:moveTo>
                <a:lnTo>
                  <a:pt x="6090847" y="0"/>
                </a:lnTo>
                <a:lnTo>
                  <a:pt x="6090847"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72169668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53AE3C-AC4F-907C-B473-B9A30D2150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11" name="Rectangle 10">
            <a:extLst>
              <a:ext uri="{FF2B5EF4-FFF2-40B4-BE49-F238E27FC236}">
                <a16:creationId xmlns:a16="http://schemas.microsoft.com/office/drawing/2014/main" id="{DC81933E-93BD-38CE-3C98-D10B2844C5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1" y="508090"/>
            <a:ext cx="3412998"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le 1">
            <a:extLst>
              <a:ext uri="{FF2B5EF4-FFF2-40B4-BE49-F238E27FC236}">
                <a16:creationId xmlns:a16="http://schemas.microsoft.com/office/drawing/2014/main" id="{52EEC2F0-86AE-CB7B-8D9A-B98168D4EFE1}"/>
              </a:ext>
            </a:extLst>
          </p:cNvPr>
          <p:cNvSpPr>
            <a:spLocks noGrp="1"/>
          </p:cNvSpPr>
          <p:nvPr>
            <p:ph type="title"/>
          </p:nvPr>
        </p:nvSpPr>
        <p:spPr>
          <a:xfrm>
            <a:off x="517871" y="976160"/>
            <a:ext cx="3412998" cy="5371798"/>
          </a:xfrm>
        </p:spPr>
        <p:txBody>
          <a:bodyPr>
            <a:normAutofit/>
          </a:bodyPr>
          <a:lstStyle/>
          <a:p>
            <a:r>
              <a:rPr lang="en-US" sz="4400"/>
              <a:t>Health Benefits for Cats</a:t>
            </a:r>
          </a:p>
        </p:txBody>
      </p:sp>
      <p:graphicFrame>
        <p:nvGraphicFramePr>
          <p:cNvPr id="4" name="Content Placeholder 4">
            <a:extLst>
              <a:ext uri="{FF2B5EF4-FFF2-40B4-BE49-F238E27FC236}">
                <a16:creationId xmlns:a16="http://schemas.microsoft.com/office/drawing/2014/main" id="{E1F4EB6A-AF26-4931-A173-5CC7204B5933}"/>
              </a:ext>
            </a:extLst>
          </p:cNvPr>
          <p:cNvGraphicFramePr>
            <a:graphicFrameLocks noGrp="1"/>
          </p:cNvGraphicFramePr>
          <p:nvPr>
            <p:ph idx="1"/>
            <p:extLst>
              <p:ext uri="{D42A27DB-BD31-4B8C-83A1-F6EECF244321}">
                <p14:modId xmlns:p14="http://schemas.microsoft.com/office/powerpoint/2010/main" val="3190054154"/>
              </p:ext>
              <p:ext uri="{E7BDC344-281C-4309-B0C6-D0EE65EED2A8}">
                <p202:designPr xmlns:p202="http://schemas.microsoft.com/office/powerpoint/2020/02/main">
                  <p202:designTagLst>
                    <p202:designTag name="ARCH:1:CLS" val="InformationBlock"/>
                    <p202:designTag name="ARCH:1:VSVAR" val="VisualTitledTextBox"/>
                  </p202:designTagLst>
                </p202:designPr>
              </p:ext>
            </p:extLst>
          </p:nvPr>
        </p:nvGraphicFramePr>
        <p:xfrm>
          <a:off x="4632670" y="1106424"/>
          <a:ext cx="7029274" cy="53146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0118015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B8F8250-7A81-4A19-87AD-FFB2CE4E3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99F38FC-2DEA-2647-C409-EF75720C1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4C32CD27-7027-AB2B-38F1-71C08EB840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Content Placeholder 4" descr="Dangers to small pets: Cat being very interested in a fish swimming in a fish bowl sitting on a low table. Blue background.">
            <a:extLst>
              <a:ext uri="{FF2B5EF4-FFF2-40B4-BE49-F238E27FC236}">
                <a16:creationId xmlns:a16="http://schemas.microsoft.com/office/drawing/2014/main" id="{A683FCBD-5325-42FF-8624-DD04A36AAF01}"/>
              </a:ext>
            </a:extLst>
          </p:cNvPr>
          <p:cNvPicPr>
            <a:picLocks noGrp="1" noChangeAspect="1"/>
          </p:cNvPicPr>
          <p:nvPr>
            <p:ph sz="half" idx="1"/>
          </p:nvPr>
        </p:nvPicPr>
        <p:blipFill>
          <a:blip r:embed="rId3"/>
          <a:srcRect l="25292" r="27701" b="2"/>
          <a:stretch/>
        </p:blipFill>
        <p:spPr>
          <a:xfrm>
            <a:off x="517869" y="508091"/>
            <a:ext cx="4221911" cy="5837918"/>
          </a:xfrm>
          <a:prstGeom prst="rect">
            <a:avLst/>
          </a:prstGeom>
        </p:spPr>
      </p:pic>
      <p:sp>
        <p:nvSpPr>
          <p:cNvPr id="2" name="Title 1">
            <a:extLst>
              <a:ext uri="{FF2B5EF4-FFF2-40B4-BE49-F238E27FC236}">
                <a16:creationId xmlns:a16="http://schemas.microsoft.com/office/drawing/2014/main" id="{13BF6205-777A-C05C-85D6-41069503A6AE}"/>
              </a:ext>
            </a:extLst>
          </p:cNvPr>
          <p:cNvSpPr>
            <a:spLocks noGrp="1"/>
          </p:cNvSpPr>
          <p:nvPr>
            <p:ph type="title"/>
          </p:nvPr>
        </p:nvSpPr>
        <p:spPr>
          <a:xfrm>
            <a:off x="5438762" y="976160"/>
            <a:ext cx="6232310" cy="1463040"/>
          </a:xfrm>
        </p:spPr>
        <p:txBody>
          <a:bodyPr vert="horz" lIns="91440" tIns="45720" rIns="91440" bIns="45720" rtlCol="0" anchor="t">
            <a:normAutofit/>
          </a:bodyPr>
          <a:lstStyle/>
          <a:p>
            <a:r>
              <a:rPr lang="en-US" sz="4400"/>
              <a:t>Growing Pet Care Market</a:t>
            </a:r>
          </a:p>
        </p:txBody>
      </p:sp>
      <p:sp>
        <p:nvSpPr>
          <p:cNvPr id="4" name="Content Placeholder 3">
            <a:extLst>
              <a:ext uri="{FF2B5EF4-FFF2-40B4-BE49-F238E27FC236}">
                <a16:creationId xmlns:a16="http://schemas.microsoft.com/office/drawing/2014/main" id="{077E2E46-12F5-9D15-F245-C0F92610FBD8}"/>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438775" y="2577871"/>
            <a:ext cx="6232310" cy="3768137"/>
          </a:xfrm>
        </p:spPr>
        <p:txBody>
          <a:bodyPr>
            <a:normAutofit/>
          </a:bodyPr>
          <a:lstStyle/>
          <a:p>
            <a:pPr marL="0" indent="0">
              <a:spcBef>
                <a:spcPts val="2500"/>
              </a:spcBef>
              <a:buNone/>
            </a:pPr>
            <a:r>
              <a:rPr lang="en-US" sz="1400" b="1"/>
              <a:t>Market Growth</a:t>
            </a:r>
          </a:p>
          <a:p>
            <a:pPr marL="0" lvl="1" indent="0">
              <a:buNone/>
            </a:pPr>
            <a:r>
              <a:rPr lang="en-US" sz="1400"/>
              <a:t>The pet care market has experienced significant growth due to rising pet ownership and spending on comfort-enhancing products.</a:t>
            </a:r>
          </a:p>
          <a:p>
            <a:pPr marL="0" indent="0">
              <a:spcBef>
                <a:spcPts val="2500"/>
              </a:spcBef>
              <a:buNone/>
            </a:pPr>
            <a:r>
              <a:rPr lang="en-US" sz="1400" b="1"/>
              <a:t>Consumer Investment</a:t>
            </a:r>
          </a:p>
          <a:p>
            <a:pPr marL="0" lvl="1" indent="0">
              <a:buNone/>
            </a:pPr>
            <a:r>
              <a:rPr lang="en-US" sz="1400"/>
              <a:t>Pet owners increasingly invest in products that improve their pets' quality of life, showing a willingness to spend more.</a:t>
            </a:r>
          </a:p>
          <a:p>
            <a:pPr marL="0" indent="0">
              <a:spcBef>
                <a:spcPts val="2500"/>
              </a:spcBef>
              <a:buNone/>
            </a:pPr>
            <a:r>
              <a:rPr lang="en-US" sz="1400" b="1"/>
              <a:t>Opportunity for Products</a:t>
            </a:r>
          </a:p>
          <a:p>
            <a:pPr marL="0" lvl="1" indent="0">
              <a:buNone/>
            </a:pPr>
            <a:r>
              <a:rPr lang="en-US" sz="1400"/>
              <a:t>The growing market presents strong opportunities for innovative products like luxury cat beds and accessories.</a:t>
            </a:r>
          </a:p>
        </p:txBody>
      </p:sp>
      <p:sp>
        <p:nvSpPr>
          <p:cNvPr id="18" name="Freeform: Shape 17">
            <a:extLst>
              <a:ext uri="{FF2B5EF4-FFF2-40B4-BE49-F238E27FC236}">
                <a16:creationId xmlns:a16="http://schemas.microsoft.com/office/drawing/2014/main" id="{C6DD38CD-CFFE-4ABA-3DC8-01ED90559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4611" y="508090"/>
            <a:ext cx="6186474" cy="149279"/>
          </a:xfrm>
          <a:custGeom>
            <a:avLst/>
            <a:gdLst>
              <a:gd name="connsiteX0" fmla="*/ 0 w 6090847"/>
              <a:gd name="connsiteY0" fmla="*/ 0 h 149279"/>
              <a:gd name="connsiteX1" fmla="*/ 6090847 w 6090847"/>
              <a:gd name="connsiteY1" fmla="*/ 0 h 149279"/>
              <a:gd name="connsiteX2" fmla="*/ 6090847 w 6090847"/>
              <a:gd name="connsiteY2" fmla="*/ 149279 h 149279"/>
              <a:gd name="connsiteX3" fmla="*/ 0 w 6090847"/>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6090847" h="149279">
                <a:moveTo>
                  <a:pt x="0" y="0"/>
                </a:moveTo>
                <a:lnTo>
                  <a:pt x="6090847" y="0"/>
                </a:lnTo>
                <a:lnTo>
                  <a:pt x="6090847"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80826139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B8F8250-7A81-4A19-87AD-FFB2CE4E3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99F38FC-2DEA-2647-C409-EF75720C1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4C32CD27-7027-AB2B-38F1-71C08EB840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Content Placeholder 4" descr="Devon Rex Cat and Her Toy on Parquet Floor.">
            <a:extLst>
              <a:ext uri="{FF2B5EF4-FFF2-40B4-BE49-F238E27FC236}">
                <a16:creationId xmlns:a16="http://schemas.microsoft.com/office/drawing/2014/main" id="{F5B843A4-DA4A-4A25-AD7B-0606CC19198B}"/>
              </a:ext>
            </a:extLst>
          </p:cNvPr>
          <p:cNvPicPr>
            <a:picLocks noGrp="1" noChangeAspect="1"/>
          </p:cNvPicPr>
          <p:nvPr>
            <p:ph sz="half" idx="1"/>
          </p:nvPr>
        </p:nvPicPr>
        <p:blipFill>
          <a:blip r:embed="rId3"/>
          <a:srcRect l="28145" r="17617" b="1"/>
          <a:stretch/>
        </p:blipFill>
        <p:spPr>
          <a:xfrm>
            <a:off x="517869" y="508091"/>
            <a:ext cx="4221911" cy="5837918"/>
          </a:xfrm>
          <a:prstGeom prst="rect">
            <a:avLst/>
          </a:prstGeom>
        </p:spPr>
      </p:pic>
      <p:sp>
        <p:nvSpPr>
          <p:cNvPr id="2" name="Title 1">
            <a:extLst>
              <a:ext uri="{FF2B5EF4-FFF2-40B4-BE49-F238E27FC236}">
                <a16:creationId xmlns:a16="http://schemas.microsoft.com/office/drawing/2014/main" id="{F6076BF3-944D-5F72-27C8-6CEC305BFC26}"/>
              </a:ext>
            </a:extLst>
          </p:cNvPr>
          <p:cNvSpPr>
            <a:spLocks noGrp="1"/>
          </p:cNvSpPr>
          <p:nvPr>
            <p:ph type="title"/>
          </p:nvPr>
        </p:nvSpPr>
        <p:spPr>
          <a:xfrm>
            <a:off x="5438762" y="976160"/>
            <a:ext cx="6232310" cy="1463040"/>
          </a:xfrm>
        </p:spPr>
        <p:txBody>
          <a:bodyPr vert="horz" lIns="91440" tIns="45720" rIns="91440" bIns="45720" rtlCol="0" anchor="t">
            <a:normAutofit/>
          </a:bodyPr>
          <a:lstStyle/>
          <a:p>
            <a:r>
              <a:rPr lang="en-US" sz="4400"/>
              <a:t>Target Demographics</a:t>
            </a:r>
          </a:p>
        </p:txBody>
      </p:sp>
      <p:sp>
        <p:nvSpPr>
          <p:cNvPr id="4" name="Content Placeholder 3">
            <a:extLst>
              <a:ext uri="{FF2B5EF4-FFF2-40B4-BE49-F238E27FC236}">
                <a16:creationId xmlns:a16="http://schemas.microsoft.com/office/drawing/2014/main" id="{BC1EFE7B-D9C1-88F7-8FFD-DE2081951D7A}"/>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438775" y="2577871"/>
            <a:ext cx="6232310" cy="3768137"/>
          </a:xfrm>
        </p:spPr>
        <p:txBody>
          <a:bodyPr>
            <a:normAutofit/>
          </a:bodyPr>
          <a:lstStyle/>
          <a:p>
            <a:pPr marL="0" indent="0">
              <a:spcBef>
                <a:spcPts val="2500"/>
              </a:spcBef>
              <a:buNone/>
            </a:pPr>
            <a:r>
              <a:rPr lang="en-US" sz="1400" b="1"/>
              <a:t>Cat Owner Characteristics</a:t>
            </a:r>
          </a:p>
          <a:p>
            <a:pPr marL="0" lvl="1" indent="0">
              <a:buNone/>
            </a:pPr>
            <a:r>
              <a:rPr lang="en-US" sz="1400"/>
              <a:t>Our target audience consists of cat owners who value comfort and style for their pets, reflecting their priorities.</a:t>
            </a:r>
          </a:p>
          <a:p>
            <a:pPr marL="0" indent="0">
              <a:spcBef>
                <a:spcPts val="2500"/>
              </a:spcBef>
              <a:buNone/>
            </a:pPr>
            <a:r>
              <a:rPr lang="en-US" sz="1400" b="1"/>
              <a:t>Willingness to Invest</a:t>
            </a:r>
          </a:p>
          <a:p>
            <a:pPr marL="0" lvl="1" indent="0">
              <a:buNone/>
            </a:pPr>
            <a:r>
              <a:rPr lang="en-US" sz="1400"/>
              <a:t>This demographic tends to invest more in innovative and functional products that enhance their pets' well-being.</a:t>
            </a:r>
          </a:p>
          <a:p>
            <a:pPr marL="0" indent="0">
              <a:spcBef>
                <a:spcPts val="2500"/>
              </a:spcBef>
              <a:buNone/>
            </a:pPr>
            <a:r>
              <a:rPr lang="en-US" sz="1400" b="1"/>
              <a:t>Focus on Health Benefits</a:t>
            </a:r>
          </a:p>
          <a:p>
            <a:pPr marL="0" lvl="1" indent="0">
              <a:buNone/>
            </a:pPr>
            <a:r>
              <a:rPr lang="en-US" sz="1400"/>
              <a:t>Cat owners are increasingly concerned with the health benefits of the products they choose for their feline companions.</a:t>
            </a:r>
          </a:p>
        </p:txBody>
      </p:sp>
      <p:sp>
        <p:nvSpPr>
          <p:cNvPr id="18" name="Freeform: Shape 17">
            <a:extLst>
              <a:ext uri="{FF2B5EF4-FFF2-40B4-BE49-F238E27FC236}">
                <a16:creationId xmlns:a16="http://schemas.microsoft.com/office/drawing/2014/main" id="{C6DD38CD-CFFE-4ABA-3DC8-01ED90559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4611" y="508090"/>
            <a:ext cx="6186474" cy="149279"/>
          </a:xfrm>
          <a:custGeom>
            <a:avLst/>
            <a:gdLst>
              <a:gd name="connsiteX0" fmla="*/ 0 w 6090847"/>
              <a:gd name="connsiteY0" fmla="*/ 0 h 149279"/>
              <a:gd name="connsiteX1" fmla="*/ 6090847 w 6090847"/>
              <a:gd name="connsiteY1" fmla="*/ 0 h 149279"/>
              <a:gd name="connsiteX2" fmla="*/ 6090847 w 6090847"/>
              <a:gd name="connsiteY2" fmla="*/ 149279 h 149279"/>
              <a:gd name="connsiteX3" fmla="*/ 0 w 6090847"/>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6090847" h="149279">
                <a:moveTo>
                  <a:pt x="0" y="0"/>
                </a:moveTo>
                <a:lnTo>
                  <a:pt x="6090847" y="0"/>
                </a:lnTo>
                <a:lnTo>
                  <a:pt x="6090847"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900447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B8F8250-7A81-4A19-87AD-FFB2CE4E3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99F38FC-2DEA-2647-C409-EF75720C1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4C32CD27-7027-AB2B-38F1-71C08EB840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Content Placeholder 4" descr="cat and dogs are eating pets food">
            <a:extLst>
              <a:ext uri="{FF2B5EF4-FFF2-40B4-BE49-F238E27FC236}">
                <a16:creationId xmlns:a16="http://schemas.microsoft.com/office/drawing/2014/main" id="{8297985E-F257-47FF-B884-55A250D4988F}"/>
              </a:ext>
            </a:extLst>
          </p:cNvPr>
          <p:cNvPicPr>
            <a:picLocks noGrp="1" noChangeAspect="1"/>
          </p:cNvPicPr>
          <p:nvPr>
            <p:ph sz="half" idx="1"/>
          </p:nvPr>
        </p:nvPicPr>
        <p:blipFill>
          <a:blip r:embed="rId3"/>
          <a:srcRect l="40732" r="10996" b="1"/>
          <a:stretch/>
        </p:blipFill>
        <p:spPr>
          <a:xfrm>
            <a:off x="517869" y="508091"/>
            <a:ext cx="4221911" cy="5837918"/>
          </a:xfrm>
          <a:prstGeom prst="rect">
            <a:avLst/>
          </a:prstGeom>
        </p:spPr>
      </p:pic>
      <p:sp>
        <p:nvSpPr>
          <p:cNvPr id="2" name="Title 1">
            <a:extLst>
              <a:ext uri="{FF2B5EF4-FFF2-40B4-BE49-F238E27FC236}">
                <a16:creationId xmlns:a16="http://schemas.microsoft.com/office/drawing/2014/main" id="{A827EFBA-075F-1DEE-00DE-D1A5D8038F27}"/>
              </a:ext>
            </a:extLst>
          </p:cNvPr>
          <p:cNvSpPr>
            <a:spLocks noGrp="1"/>
          </p:cNvSpPr>
          <p:nvPr>
            <p:ph type="title"/>
          </p:nvPr>
        </p:nvSpPr>
        <p:spPr>
          <a:xfrm>
            <a:off x="5438762" y="976160"/>
            <a:ext cx="6232310" cy="1463040"/>
          </a:xfrm>
        </p:spPr>
        <p:txBody>
          <a:bodyPr vert="horz" lIns="91440" tIns="45720" rIns="91440" bIns="45720" rtlCol="0" anchor="t">
            <a:normAutofit/>
          </a:bodyPr>
          <a:lstStyle/>
          <a:p>
            <a:r>
              <a:rPr lang="en-US" sz="4400"/>
              <a:t>Competitive Analysis</a:t>
            </a:r>
          </a:p>
        </p:txBody>
      </p:sp>
      <p:sp>
        <p:nvSpPr>
          <p:cNvPr id="4" name="Content Placeholder 3">
            <a:extLst>
              <a:ext uri="{FF2B5EF4-FFF2-40B4-BE49-F238E27FC236}">
                <a16:creationId xmlns:a16="http://schemas.microsoft.com/office/drawing/2014/main" id="{E0F7310A-D878-9DF5-D338-3E7E66CA38BB}"/>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438775" y="2577871"/>
            <a:ext cx="6232310" cy="3768137"/>
          </a:xfrm>
        </p:spPr>
        <p:txBody>
          <a:bodyPr>
            <a:normAutofit/>
          </a:bodyPr>
          <a:lstStyle/>
          <a:p>
            <a:pPr marL="0" indent="0">
              <a:spcBef>
                <a:spcPts val="2500"/>
              </a:spcBef>
              <a:buNone/>
            </a:pPr>
            <a:r>
              <a:rPr lang="en-US" sz="1400" b="1"/>
              <a:t>Market Gaps Identification</a:t>
            </a:r>
          </a:p>
          <a:p>
            <a:pPr marL="0" lvl="1" indent="0">
              <a:buNone/>
            </a:pPr>
            <a:r>
              <a:rPr lang="en-US" sz="1400"/>
              <a:t>Conducting a competitive analysis reveals gaps in the market where our product can excel, especially with unique features.</a:t>
            </a:r>
          </a:p>
          <a:p>
            <a:pPr marL="0" indent="0">
              <a:spcBef>
                <a:spcPts val="2500"/>
              </a:spcBef>
              <a:buNone/>
            </a:pPr>
            <a:r>
              <a:rPr lang="en-US" sz="1400" b="1"/>
              <a:t>Competitor Understanding</a:t>
            </a:r>
          </a:p>
          <a:p>
            <a:pPr marL="0" lvl="1" indent="0">
              <a:buNone/>
            </a:pPr>
            <a:r>
              <a:rPr lang="en-US" sz="1400"/>
              <a:t>Understanding our competitors helps us position our cat bed effectively in the market to attract potential customers.</a:t>
            </a:r>
          </a:p>
          <a:p>
            <a:pPr marL="0" indent="0">
              <a:spcBef>
                <a:spcPts val="2500"/>
              </a:spcBef>
              <a:buNone/>
            </a:pPr>
            <a:r>
              <a:rPr lang="en-US" sz="1400" b="1"/>
              <a:t>Integrated Heating Feature</a:t>
            </a:r>
          </a:p>
          <a:p>
            <a:pPr marL="0" lvl="1" indent="0">
              <a:buNone/>
            </a:pPr>
            <a:r>
              <a:rPr lang="en-US" sz="1400"/>
              <a:t>Our product's integrated heating feature addresses a specific need in the market, offering added comfort for pets.</a:t>
            </a:r>
          </a:p>
        </p:txBody>
      </p:sp>
      <p:sp>
        <p:nvSpPr>
          <p:cNvPr id="18" name="Freeform: Shape 17">
            <a:extLst>
              <a:ext uri="{FF2B5EF4-FFF2-40B4-BE49-F238E27FC236}">
                <a16:creationId xmlns:a16="http://schemas.microsoft.com/office/drawing/2014/main" id="{C6DD38CD-CFFE-4ABA-3DC8-01ED90559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4611" y="508090"/>
            <a:ext cx="6186474" cy="149279"/>
          </a:xfrm>
          <a:custGeom>
            <a:avLst/>
            <a:gdLst>
              <a:gd name="connsiteX0" fmla="*/ 0 w 6090847"/>
              <a:gd name="connsiteY0" fmla="*/ 0 h 149279"/>
              <a:gd name="connsiteX1" fmla="*/ 6090847 w 6090847"/>
              <a:gd name="connsiteY1" fmla="*/ 0 h 149279"/>
              <a:gd name="connsiteX2" fmla="*/ 6090847 w 6090847"/>
              <a:gd name="connsiteY2" fmla="*/ 149279 h 149279"/>
              <a:gd name="connsiteX3" fmla="*/ 0 w 6090847"/>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6090847" h="149279">
                <a:moveTo>
                  <a:pt x="0" y="0"/>
                </a:moveTo>
                <a:lnTo>
                  <a:pt x="6090847" y="0"/>
                </a:lnTo>
                <a:lnTo>
                  <a:pt x="6090847"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61778816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GestaltVTI">
  <a:themeElements>
    <a:clrScheme name="Custom 86">
      <a:dk1>
        <a:srgbClr val="000000"/>
      </a:dk1>
      <a:lt1>
        <a:sysClr val="window" lastClr="FFFFFF"/>
      </a:lt1>
      <a:dk2>
        <a:srgbClr val="262626"/>
      </a:dk2>
      <a:lt2>
        <a:srgbClr val="F7F7F7"/>
      </a:lt2>
      <a:accent1>
        <a:srgbClr val="EBA000"/>
      </a:accent1>
      <a:accent2>
        <a:srgbClr val="00BAC8"/>
      </a:accent2>
      <a:accent3>
        <a:srgbClr val="E64823"/>
      </a:accent3>
      <a:accent4>
        <a:srgbClr val="4D5AFF"/>
      </a:accent4>
      <a:accent5>
        <a:srgbClr val="FE5D21"/>
      </a:accent5>
      <a:accent6>
        <a:srgbClr val="00C777"/>
      </a:accent6>
      <a:hlink>
        <a:srgbClr val="2998E3"/>
      </a:hlink>
      <a:folHlink>
        <a:srgbClr val="939393"/>
      </a:folHlink>
    </a:clrScheme>
    <a:fontScheme name="Bierstadt">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staltVTI" id="{4F87C71D-53D1-4B71-BF97-FD0EA4B25665}" vid="{A110AFC4-8D8A-4C02-8885-7BA370B379B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12</TotalTime>
  <Words>823</Words>
  <Application>Microsoft Office PowerPoint</Application>
  <PresentationFormat>Widescreen</PresentationFormat>
  <Paragraphs>67</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Aptos</vt:lpstr>
      <vt:lpstr>Arial</vt:lpstr>
      <vt:lpstr>Bierstadt</vt:lpstr>
      <vt:lpstr>GestaltVTI</vt:lpstr>
      <vt:lpstr>Innovative Cat Bed Design with Integrated Heating Pad</vt:lpstr>
      <vt:lpstr>Overview of the Design Concept</vt:lpstr>
      <vt:lpstr>Integrated Heating Pad</vt:lpstr>
      <vt:lpstr>Comfortable and Durable Materials</vt:lpstr>
      <vt:lpstr>Health Benefits for Cats</vt:lpstr>
      <vt:lpstr>Growing Pet Care Market</vt:lpstr>
      <vt:lpstr>Target Demographics</vt:lpstr>
      <vt:lpstr>Competitive 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Gitika Bose</dc:creator>
  <cp:lastModifiedBy>Gitika Bose</cp:lastModifiedBy>
  <cp:revision>1</cp:revision>
  <dcterms:created xsi:type="dcterms:W3CDTF">2025-02-17T19:48:04Z</dcterms:created>
  <dcterms:modified xsi:type="dcterms:W3CDTF">2025-02-17T20:06:48Z</dcterms:modified>
</cp:coreProperties>
</file>