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1" r:id="rId4"/>
    <p:sldId id="259" r:id="rId5"/>
    <p:sldId id="261" r:id="rId6"/>
    <p:sldId id="263" r:id="rId7"/>
    <p:sldId id="265" r:id="rId8"/>
    <p:sldId id="283"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varScale="1">
        <p:scale>
          <a:sx n="59" d="100"/>
          <a:sy n="59" d="100"/>
        </p:scale>
        <p:origin x="111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314AEA-D677-ACE7-31B3-F5E72A9B043E}"/>
              </a:ext>
            </a:extLst>
          </p:cNvPr>
          <p:cNvSpPr txBox="1"/>
          <p:nvPr/>
        </p:nvSpPr>
        <p:spPr>
          <a:xfrm>
            <a:off x="838199" y="-321505"/>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Crop Production Analysis in India</a:t>
            </a: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ctr"/>
            <a:r>
              <a:rPr lang="en-US" sz="2400" b="1" u="sng" dirty="0">
                <a:latin typeface="Segoe UI" panose="020B0502040204020203" pitchFamily="34" charset="0"/>
                <a:cs typeface="Segoe UI Light" panose="020B0502040204020203" pitchFamily="34" charset="0"/>
              </a:rPr>
              <a:t>GITIKA_BEHERA</a:t>
            </a:r>
          </a:p>
          <a:p>
            <a:pPr algn="ctr"/>
            <a:r>
              <a:rPr lang="en-US" sz="2400" b="1" u="sng" dirty="0">
                <a:latin typeface="Segoe UI Light" panose="020B0502040204020203" pitchFamily="34" charset="0"/>
                <a:cs typeface="Segoe UI Light" panose="020B0502040204020203" pitchFamily="34" charset="0"/>
              </a:rPr>
              <a:t>UNID: UMIP3943</a:t>
            </a: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BEE4-A471-D101-8BDA-874F927EBB3F}"/>
              </a:ext>
            </a:extLst>
          </p:cNvPr>
          <p:cNvSpPr>
            <a:spLocks noGrp="1"/>
          </p:cNvSpPr>
          <p:nvPr>
            <p:ph type="title"/>
          </p:nvPr>
        </p:nvSpPr>
        <p:spPr>
          <a:xfrm>
            <a:off x="838200" y="365125"/>
            <a:ext cx="10515600" cy="1325563"/>
          </a:xfrm>
        </p:spPr>
        <p:txBody>
          <a:bodyPr>
            <a:normAutofit/>
          </a:bodyPr>
          <a:lstStyle/>
          <a:p>
            <a:r>
              <a:rPr lang="en-US" sz="5400" dirty="0"/>
              <a:t>Data Collection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4E3543-BD45-0C66-C496-F9B57E739DC7}"/>
              </a:ext>
            </a:extLst>
          </p:cNvPr>
          <p:cNvSpPr>
            <a:spLocks noGrp="1"/>
          </p:cNvSpPr>
          <p:nvPr>
            <p:ph idx="1"/>
          </p:nvPr>
        </p:nvSpPr>
        <p:spPr>
          <a:xfrm>
            <a:off x="838200" y="1929384"/>
            <a:ext cx="10515600" cy="4251960"/>
          </a:xfrm>
        </p:spPr>
        <p:txBody>
          <a:bodyPr>
            <a:normAutofit/>
          </a:bodyPr>
          <a:lstStyle/>
          <a:p>
            <a:r>
              <a:rPr lang="en-US" sz="2200" dirty="0"/>
              <a:t>Crop Production </a:t>
            </a:r>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494762" y="1201175"/>
            <a:ext cx="4481582" cy="369332"/>
          </a:xfrm>
          <a:prstGeom prst="rect">
            <a:avLst/>
          </a:prstGeom>
          <a:noFill/>
        </p:spPr>
        <p:txBody>
          <a:bodyPr wrap="square" rtlCol="0">
            <a:spAutoFit/>
          </a:bodyPr>
          <a:lstStyle/>
          <a:p>
            <a:pPr algn="ctr"/>
            <a:r>
              <a:rPr lang="en-US" dirty="0"/>
              <a:t>Highest crop producing states (1997 - 2019)</a:t>
            </a:r>
          </a:p>
        </p:txBody>
      </p:sp>
      <p:pic>
        <p:nvPicPr>
          <p:cNvPr id="10" name="slide2" descr="Sheet 24">
            <a:extLst>
              <a:ext uri="{FF2B5EF4-FFF2-40B4-BE49-F238E27FC236}">
                <a16:creationId xmlns:a16="http://schemas.microsoft.com/office/drawing/2014/main" id="{33EAA893-9B86-E8E0-3545-5C0F0E80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0778"/>
            <a:ext cx="12192000" cy="1913124"/>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3" descr="States producing in Monsoon">
            <a:extLst>
              <a:ext uri="{FF2B5EF4-FFF2-40B4-BE49-F238E27FC236}">
                <a16:creationId xmlns:a16="http://schemas.microsoft.com/office/drawing/2014/main" id="{A55897E0-FDEA-0271-915E-65FE64BF5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5790"/>
            <a:ext cx="12192000" cy="226641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2" descr="States producing in Winter">
            <a:extLst>
              <a:ext uri="{FF2B5EF4-FFF2-40B4-BE49-F238E27FC236}">
                <a16:creationId xmlns:a16="http://schemas.microsoft.com/office/drawing/2014/main" id="{C8495B19-0E40-94C7-D84F-B3B21CC1B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1" y="3068410"/>
            <a:ext cx="10905066" cy="23718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Wheat and Rice_stats">
            <a:extLst>
              <a:ext uri="{FF2B5EF4-FFF2-40B4-BE49-F238E27FC236}">
                <a16:creationId xmlns:a16="http://schemas.microsoft.com/office/drawing/2014/main" id="{AA37F427-E0A1-CAB8-A776-84F822257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9849"/>
            <a:ext cx="12192000" cy="5429770"/>
          </a:xfrm>
          <a:prstGeom prst="rect">
            <a:avLst/>
          </a:prstGeom>
        </p:spPr>
      </p:pic>
      <p:sp>
        <p:nvSpPr>
          <p:cNvPr id="5" name="TextBox 4">
            <a:extLst>
              <a:ext uri="{FF2B5EF4-FFF2-40B4-BE49-F238E27FC236}">
                <a16:creationId xmlns:a16="http://schemas.microsoft.com/office/drawing/2014/main" id="{6D83639B-8BB5-F0F1-077A-DF7E4E23E1E2}"/>
              </a:ext>
            </a:extLst>
          </p:cNvPr>
          <p:cNvSpPr txBox="1"/>
          <p:nvPr/>
        </p:nvSpPr>
        <p:spPr>
          <a:xfrm>
            <a:off x="3786881" y="517437"/>
            <a:ext cx="3817199" cy="523220"/>
          </a:xfrm>
          <a:prstGeom prst="rect">
            <a:avLst/>
          </a:prstGeom>
          <a:noFill/>
        </p:spPr>
        <p:txBody>
          <a:bodyPr wrap="none" rtlCol="0">
            <a:spAutoFit/>
          </a:bodyPr>
          <a:lstStyle/>
          <a:p>
            <a:r>
              <a:rPr lang="en-US" sz="2800" dirty="0"/>
              <a:t>Wheat and Rice statistics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F3ADD7-9941-322C-268A-7D4480A4D1FF}"/>
              </a:ext>
            </a:extLst>
          </p:cNvPr>
          <p:cNvPicPr>
            <a:picLocks noChangeAspect="1"/>
          </p:cNvPicPr>
          <p:nvPr/>
        </p:nvPicPr>
        <p:blipFill>
          <a:blip r:embed="rId3"/>
          <a:stretch>
            <a:fillRect/>
          </a:stretch>
        </p:blipFill>
        <p:spPr>
          <a:xfrm>
            <a:off x="3091202" y="839584"/>
            <a:ext cx="5632398" cy="527591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B9643-A196-9C6B-EEBE-BE4FCCB2FA7F}"/>
              </a:ext>
            </a:extLst>
          </p:cNvPr>
          <p:cNvSpPr txBox="1"/>
          <p:nvPr/>
        </p:nvSpPr>
        <p:spPr>
          <a:xfrm>
            <a:off x="1045029" y="2438400"/>
            <a:ext cx="9927771" cy="2862322"/>
          </a:xfrm>
          <a:prstGeom prst="rect">
            <a:avLst/>
          </a:prstGeom>
          <a:noFill/>
        </p:spPr>
        <p:txBody>
          <a:bodyPr wrap="square" rtlCol="0">
            <a:spAutoFit/>
          </a:bodyPr>
          <a:lstStyle/>
          <a:p>
            <a:pPr algn="just"/>
            <a:r>
              <a:rPr lang="en-US" sz="2000" b="0" i="0" dirty="0">
                <a:solidFill>
                  <a:srgbClr val="0D0D0D"/>
                </a:solidFill>
                <a:effectLst/>
                <a:latin typeface="Söhne"/>
              </a:rPr>
              <a:t>Crop production in India faces multifaceted challenges. Despite advancements in technology and infrastructure, issues like unpredictable weather patterns, inadequate irrigation, pest infestations, and soil degradation persist. Additionally, farmer suicides, market volatility, and uneven distribution of resources exacerbate the situation. However, innovative farming practices, government interventions, and technological solutions offer glimpses of hope. Sustainable agricultural practices, efficient water management, and market reforms are imperative for ensuring food security, economic stability, and rural development. Collaborative efforts between stakeholders, investments in research, and policy reforms are crucial for fostering a resilient and prosperous agricultural sector in India.</a:t>
            </a:r>
            <a:endParaRPr lang="en-IN" sz="2000" dirty="0"/>
          </a:p>
        </p:txBody>
      </p:sp>
      <p:sp>
        <p:nvSpPr>
          <p:cNvPr id="5" name="TextBox 4">
            <a:extLst>
              <a:ext uri="{FF2B5EF4-FFF2-40B4-BE49-F238E27FC236}">
                <a16:creationId xmlns:a16="http://schemas.microsoft.com/office/drawing/2014/main" id="{38794C62-D565-AB00-E34B-E3703156A2FF}"/>
              </a:ext>
            </a:extLst>
          </p:cNvPr>
          <p:cNvSpPr txBox="1"/>
          <p:nvPr/>
        </p:nvSpPr>
        <p:spPr>
          <a:xfrm>
            <a:off x="4049486" y="708193"/>
            <a:ext cx="5812972" cy="923330"/>
          </a:xfrm>
          <a:prstGeom prst="rect">
            <a:avLst/>
          </a:prstGeom>
          <a:noFill/>
        </p:spPr>
        <p:txBody>
          <a:bodyPr wrap="square" rtlCol="0">
            <a:spAutoFit/>
          </a:bodyPr>
          <a:lstStyle/>
          <a:p>
            <a:r>
              <a:rPr lang="en-IN" sz="5400" b="1" dirty="0"/>
              <a:t>Conclusion</a:t>
            </a:r>
          </a:p>
        </p:txBody>
      </p:sp>
    </p:spTree>
    <p:extLst>
      <p:ext uri="{BB962C8B-B14F-4D97-AF65-F5344CB8AC3E}">
        <p14:creationId xmlns:p14="http://schemas.microsoft.com/office/powerpoint/2010/main" val="165421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676</Words>
  <Application>Microsoft Office PowerPoint</Application>
  <PresentationFormat>Widescreen</PresentationFormat>
  <Paragraphs>33</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Segoe UI Light</vt:lpstr>
      <vt:lpstr>Söhne</vt:lpstr>
      <vt:lpstr>Office Theme</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Avinash Rai</cp:lastModifiedBy>
  <cp:revision>7</cp:revision>
  <dcterms:created xsi:type="dcterms:W3CDTF">2023-07-06T09:56:30Z</dcterms:created>
  <dcterms:modified xsi:type="dcterms:W3CDTF">2024-03-01T17:03:12Z</dcterms:modified>
</cp:coreProperties>
</file>