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isintheair.org/wp/2020/10/intervista-ad-alessio-farcomeni-la-statistica-e-le-sue-infinite-possibilita-applicativ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7%B8%EB%9E%98%ED%94%84-%EC%B0%A8%ED%8A%B8-%ED%8C%90%EB%A7%A4-%EC%A6%9D%EA%B0%80-%EC%82%AC%EC%97%85-%EB%8B%A4%EC%9D%B4%EC%96%B4%EA%B7%B8%EB%9E%A8-%EB%B3%B4%EA%B3%A0%EC%84%9C-%EB%8D%B0%EC%9D%B4%ED%84%B0-84160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1/the-role-of-big-data-in-strengthening-machine-learning-project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curve.co.uk/2021/06/recent-isc-software-webinar-business-intelligence-with-microsoft-dynamics-g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i="1" dirty="0">
                <a:solidFill>
                  <a:schemeClr val="tx2"/>
                </a:solidFill>
                <a:highlight>
                  <a:srgbClr val="C0C0C0"/>
                </a:highlight>
              </a:rPr>
              <a:t>Demo Session: Data Analytics &amp;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i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Kickstart Your Journey Into the World of Data!</a:t>
            </a:r>
            <a:endParaRPr lang="en-US" b="1" i="1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b="1" i="1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 descr="A close-up of words">
            <a:extLst>
              <a:ext uri="{FF2B5EF4-FFF2-40B4-BE49-F238E27FC236}">
                <a16:creationId xmlns:a16="http://schemas.microsoft.com/office/drawing/2014/main" id="{449339B4-F8E3-A196-93C7-D7582FD4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914" y="2661557"/>
            <a:ext cx="8670472" cy="3647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C0C0C0"/>
                </a:highlight>
              </a:rPr>
              <a:t>Tools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b="1" dirty="0"/>
              <a:t>Excel</a:t>
            </a:r>
          </a:p>
          <a:p>
            <a:r>
              <a:rPr sz="3600" b="1" dirty="0"/>
              <a:t> SQL</a:t>
            </a:r>
          </a:p>
          <a:p>
            <a:r>
              <a:rPr sz="3600" b="1" dirty="0"/>
              <a:t>Python (Pandas, NumPy</a:t>
            </a:r>
            <a:r>
              <a:rPr lang="en-US" sz="3600" b="1" dirty="0"/>
              <a:t>, matplotlib and seaborn etc.</a:t>
            </a:r>
            <a:r>
              <a:rPr sz="3600" b="1" dirty="0"/>
              <a:t>)</a:t>
            </a:r>
          </a:p>
          <a:p>
            <a:r>
              <a:rPr sz="3600" b="1" dirty="0"/>
              <a:t>Power BI / Tableau</a:t>
            </a:r>
          </a:p>
          <a:p>
            <a:r>
              <a:rPr sz="3600" b="1" dirty="0"/>
              <a:t>ML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C0C0C0"/>
                </a:highlight>
              </a:rPr>
              <a:t>How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b="1" dirty="0"/>
              <a:t> Join our full course</a:t>
            </a:r>
          </a:p>
          <a:p>
            <a:r>
              <a:rPr lang="en-US" sz="3600" b="1" dirty="0"/>
              <a:t> </a:t>
            </a:r>
            <a:r>
              <a:rPr sz="3600" b="1" dirty="0"/>
              <a:t>Practice with datasets</a:t>
            </a:r>
          </a:p>
          <a:p>
            <a:r>
              <a:rPr sz="3600" b="1" dirty="0"/>
              <a:t> Build small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b="1" dirty="0"/>
              <a:t>What kind of projects can I do?</a:t>
            </a:r>
          </a:p>
          <a:p>
            <a:r>
              <a:rPr sz="3600" b="1" dirty="0"/>
              <a:t>What background do I need?</a:t>
            </a:r>
          </a:p>
          <a:p>
            <a:r>
              <a:rPr sz="3600" b="1" dirty="0"/>
              <a:t>How long will it take to get a job?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C0C0C0"/>
                </a:highlight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6171" cy="4525963"/>
          </a:xfrm>
        </p:spPr>
        <p:txBody>
          <a:bodyPr>
            <a:normAutofit/>
          </a:bodyPr>
          <a:lstStyle/>
          <a:p>
            <a:r>
              <a:rPr sz="4400" b="1" i="1" dirty="0">
                <a:solidFill>
                  <a:srgbClr val="002060"/>
                </a:solidFill>
                <a:highlight>
                  <a:srgbClr val="C0C0C0"/>
                </a:highlight>
              </a:rPr>
              <a:t>Ready to explore the data world?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09"/>
            <a:ext cx="8229600" cy="845003"/>
          </a:xfrm>
        </p:spPr>
        <p:txBody>
          <a:bodyPr/>
          <a:lstStyle/>
          <a:p>
            <a:r>
              <a:rPr b="1" i="1" dirty="0">
                <a:solidFill>
                  <a:schemeClr val="tx2"/>
                </a:solidFill>
                <a:highlight>
                  <a:srgbClr val="C0C0C0"/>
                </a:highlight>
              </a:rPr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713"/>
            <a:ext cx="8229600" cy="56730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b="1" i="1" dirty="0">
                <a:highlight>
                  <a:srgbClr val="00FFFF"/>
                </a:highlight>
              </a:rPr>
              <a:t>Real-world examples: sales records, customer feedback, website clicks</a:t>
            </a:r>
            <a:r>
              <a:rPr lang="en-US" b="1" i="1" dirty="0">
                <a:highlight>
                  <a:srgbClr val="00FFFF"/>
                </a:highlight>
              </a:rPr>
              <a:t>, medical -&gt; disease , cancer , diabetes etc..</a:t>
            </a:r>
          </a:p>
          <a:p>
            <a:pPr marL="0" indent="0">
              <a:buNone/>
            </a:pPr>
            <a:endParaRPr lang="en-US" b="1" i="1" dirty="0">
              <a:highlight>
                <a:srgbClr val="00FFFF"/>
              </a:highlight>
            </a:endParaRP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</a:t>
            </a:r>
            <a:r>
              <a:rPr b="1" i="1" dirty="0">
                <a:highlight>
                  <a:srgbClr val="00FFFF"/>
                </a:highlight>
              </a:rPr>
              <a:t>Structured vs Unstructured Data</a:t>
            </a:r>
            <a:endParaRPr lang="en-US" b="1" i="1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b="1" i="1" dirty="0">
                <a:highlight>
                  <a:srgbClr val="00FFFF"/>
                </a:highlight>
              </a:rPr>
              <a:t>Structured means ( text , number and user’s info ) </a:t>
            </a:r>
          </a:p>
          <a:p>
            <a:pPr marL="0" indent="0">
              <a:buNone/>
            </a:pPr>
            <a:r>
              <a:rPr lang="en-US" b="1" i="1" dirty="0">
                <a:highlight>
                  <a:srgbClr val="00FFFF"/>
                </a:highlight>
              </a:rPr>
              <a:t>Un-structure means ( video , image , audio and large text or paragraph)</a:t>
            </a:r>
          </a:p>
          <a:p>
            <a:pPr marL="0" indent="0">
              <a:buNone/>
            </a:pPr>
            <a:endParaRPr lang="en-US" b="1" i="1" dirty="0">
              <a:highlight>
                <a:srgbClr val="00FFFF"/>
              </a:highlight>
            </a:endParaRPr>
          </a:p>
          <a:p>
            <a:endParaRPr b="1" i="1" dirty="0">
              <a:highlight>
                <a:srgbClr val="00FFFF"/>
              </a:highlight>
            </a:endParaRPr>
          </a:p>
        </p:txBody>
      </p:sp>
      <p:pic>
        <p:nvPicPr>
          <p:cNvPr id="5" name="Picture 4" descr="A graph with a arrow pointing up">
            <a:extLst>
              <a:ext uri="{FF2B5EF4-FFF2-40B4-BE49-F238E27FC236}">
                <a16:creationId xmlns:a16="http://schemas.microsoft.com/office/drawing/2014/main" id="{ED7948DF-6F0A-21E2-1CDB-BBC80D15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942" y="1583873"/>
            <a:ext cx="8229600" cy="3167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dirty="0">
                <a:solidFill>
                  <a:schemeClr val="tx2"/>
                </a:solidFill>
                <a:highlight>
                  <a:srgbClr val="C0C0C0"/>
                </a:highlight>
              </a:rPr>
              <a:t>Data Analytics vs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chemeClr val="accent3">
                    <a:lumMod val="50000"/>
                  </a:schemeClr>
                </a:solidFill>
              </a:rPr>
              <a:t>Data Analytics:</a:t>
            </a:r>
          </a:p>
          <a:p>
            <a:r>
              <a:rPr b="1" dirty="0"/>
              <a:t>- Focus on historical data</a:t>
            </a:r>
          </a:p>
          <a:p>
            <a:r>
              <a:rPr b="1" dirty="0"/>
              <a:t>- Tools: Excel, SQL, Power BI</a:t>
            </a:r>
            <a:r>
              <a:rPr lang="en-US" b="1" dirty="0"/>
              <a:t> and Python or its libraries ) </a:t>
            </a:r>
            <a:endParaRPr b="1" dirty="0"/>
          </a:p>
          <a:p>
            <a:r>
              <a:rPr b="1" dirty="0"/>
              <a:t>- Example: Sales Trend Analysis</a:t>
            </a:r>
          </a:p>
          <a:p>
            <a:endParaRPr dirty="0"/>
          </a:p>
          <a:p>
            <a:r>
              <a:rPr b="1" dirty="0">
                <a:solidFill>
                  <a:schemeClr val="accent3">
                    <a:lumMod val="50000"/>
                  </a:schemeClr>
                </a:solidFill>
              </a:rPr>
              <a:t>Data Science:</a:t>
            </a:r>
          </a:p>
          <a:p>
            <a:r>
              <a:rPr dirty="0"/>
              <a:t>- </a:t>
            </a:r>
            <a:r>
              <a:rPr b="1" dirty="0"/>
              <a:t>Focus on predictions/models</a:t>
            </a:r>
          </a:p>
          <a:p>
            <a:r>
              <a:rPr b="1" dirty="0"/>
              <a:t>- Tools: </a:t>
            </a:r>
            <a:r>
              <a:rPr lang="en-US" b="1" dirty="0"/>
              <a:t>Advanced </a:t>
            </a:r>
            <a:r>
              <a:rPr b="1" dirty="0"/>
              <a:t>Python, ML, AI</a:t>
            </a:r>
          </a:p>
          <a:p>
            <a:r>
              <a:rPr b="1" dirty="0"/>
              <a:t>- Example: Customer Churn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00100"/>
          </a:xfrm>
        </p:spPr>
        <p:txBody>
          <a:bodyPr>
            <a:normAutofit/>
          </a:bodyPr>
          <a:lstStyle/>
          <a:p>
            <a:r>
              <a:rPr b="1" i="1" dirty="0">
                <a:solidFill>
                  <a:schemeClr val="tx2"/>
                </a:solidFill>
                <a:highlight>
                  <a:srgbClr val="C0C0C0"/>
                </a:highlight>
              </a:rPr>
              <a:t>Why Learn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731"/>
            <a:ext cx="8229600" cy="404948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solidFill>
                  <a:schemeClr val="accent4">
                    <a:lumMod val="75000"/>
                  </a:schemeClr>
                </a:solidFill>
              </a:rPr>
              <a:t>• Growing job demand</a:t>
            </a:r>
          </a:p>
          <a:p>
            <a:pPr marL="0" indent="0">
              <a:buNone/>
            </a:pPr>
            <a:r>
              <a:rPr b="1" dirty="0">
                <a:solidFill>
                  <a:schemeClr val="accent4">
                    <a:lumMod val="75000"/>
                  </a:schemeClr>
                </a:solidFill>
              </a:rPr>
              <a:t>• High salaries</a:t>
            </a:r>
          </a:p>
          <a:p>
            <a:pPr marL="0" indent="0">
              <a:buNone/>
            </a:pPr>
            <a:r>
              <a:rPr b="1" dirty="0">
                <a:solidFill>
                  <a:schemeClr val="accent4">
                    <a:lumMod val="75000"/>
                  </a:schemeClr>
                </a:solidFill>
              </a:rPr>
              <a:t>• Industries: healthcare, finance, marketing, tech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, e-commerce and social media etc..</a:t>
            </a:r>
          </a:p>
          <a:p>
            <a:pPr marL="0" indent="0">
              <a:buNone/>
            </a:pPr>
            <a:endParaRPr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 descr="A diagram of a computer system">
            <a:extLst>
              <a:ext uri="{FF2B5EF4-FFF2-40B4-BE49-F238E27FC236}">
                <a16:creationId xmlns:a16="http://schemas.microsoft.com/office/drawing/2014/main" id="{C9BEF368-4164-A03B-8625-1D106C2A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478" y="3265630"/>
            <a:ext cx="9070522" cy="364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3629"/>
          </a:xfrm>
        </p:spPr>
        <p:txBody>
          <a:bodyPr/>
          <a:lstStyle/>
          <a:p>
            <a:r>
              <a:rPr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Career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bg2">
                    <a:lumMod val="25000"/>
                  </a:schemeClr>
                </a:solidFill>
              </a:rPr>
              <a:t> Data Analyst</a:t>
            </a:r>
          </a:p>
          <a:p>
            <a:r>
              <a:rPr b="1" dirty="0">
                <a:solidFill>
                  <a:schemeClr val="bg2">
                    <a:lumMod val="25000"/>
                  </a:schemeClr>
                </a:solidFill>
              </a:rPr>
              <a:t>Data Scientist</a:t>
            </a:r>
          </a:p>
          <a:p>
            <a:r>
              <a:rPr b="1" dirty="0">
                <a:solidFill>
                  <a:schemeClr val="bg2">
                    <a:lumMod val="25000"/>
                  </a:schemeClr>
                </a:solidFill>
              </a:rPr>
              <a:t> BI Analyst</a:t>
            </a:r>
          </a:p>
          <a:p>
            <a:r>
              <a:rPr b="1" dirty="0">
                <a:solidFill>
                  <a:schemeClr val="bg2">
                    <a:lumMod val="25000"/>
                  </a:schemeClr>
                </a:solidFill>
              </a:rPr>
              <a:t> Machine Learning Engineer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AI/ML Engineer 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Learning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Excel</a:t>
            </a:r>
          </a:p>
          <a:p>
            <a:r>
              <a:rPr dirty="0"/>
              <a:t>2. SQL</a:t>
            </a:r>
          </a:p>
          <a:p>
            <a:r>
              <a:rPr dirty="0"/>
              <a:t>3. Python</a:t>
            </a:r>
          </a:p>
          <a:p>
            <a:r>
              <a:rPr dirty="0"/>
              <a:t>4. Power BI</a:t>
            </a:r>
          </a:p>
          <a:p>
            <a:r>
              <a:rPr dirty="0"/>
              <a:t>5. Machine Learning</a:t>
            </a:r>
          </a:p>
          <a:p>
            <a:r>
              <a:rPr dirty="0"/>
              <a:t>6. Gen AI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174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Mini Demo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29" y="881743"/>
            <a:ext cx="8441871" cy="5845627"/>
          </a:xfrm>
        </p:spPr>
        <p:txBody>
          <a:bodyPr>
            <a:normAutofit/>
          </a:bodyPr>
          <a:lstStyle/>
          <a:p>
            <a:r>
              <a:rPr sz="3600" dirty="0"/>
              <a:t> Excel: Pivot Table, Charts</a:t>
            </a:r>
          </a:p>
          <a:p>
            <a:r>
              <a:rPr sz="3600" dirty="0"/>
              <a:t> Python: Read CSV, Analyze data</a:t>
            </a:r>
          </a:p>
          <a:p>
            <a:r>
              <a:rPr sz="3600" dirty="0"/>
              <a:t> Power BI: Dashboard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839-2CA0-91DE-C27F-A730DCDC3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75D7C-B93A-7A58-8BB2-E943C2C94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map">
            <a:extLst>
              <a:ext uri="{FF2B5EF4-FFF2-40B4-BE49-F238E27FC236}">
                <a16:creationId xmlns:a16="http://schemas.microsoft.com/office/drawing/2014/main" id="{E793A22A-BB89-C365-A91F-D00731CB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35468"/>
            <a:ext cx="9279467" cy="65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</a:rPr>
              <a:t>Sample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b="1" dirty="0"/>
              <a:t> Predict movie success</a:t>
            </a:r>
          </a:p>
          <a:p>
            <a:r>
              <a:rPr sz="3600" b="1" dirty="0"/>
              <a:t> Analyze student performance</a:t>
            </a:r>
          </a:p>
          <a:p>
            <a:r>
              <a:rPr sz="3600" b="1" dirty="0"/>
              <a:t> E-commerce sales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Demo Session: Data Analytics &amp; Data Science</vt:lpstr>
      <vt:lpstr>What is Data?</vt:lpstr>
      <vt:lpstr>Data Analytics vs Data Science</vt:lpstr>
      <vt:lpstr>Why Learn Data?</vt:lpstr>
      <vt:lpstr>Career Paths</vt:lpstr>
      <vt:lpstr>Learning Roadmap</vt:lpstr>
      <vt:lpstr>Mini Demo Preview</vt:lpstr>
      <vt:lpstr>PowerPoint Presentation</vt:lpstr>
      <vt:lpstr>Sample Use Cases</vt:lpstr>
      <vt:lpstr>Tools Overview</vt:lpstr>
      <vt:lpstr>How to Start</vt:lpstr>
      <vt:lpstr>Q&amp;A</vt:lpstr>
      <vt:lpstr>Thank You!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Global 6</cp:lastModifiedBy>
  <cp:revision>10</cp:revision>
  <dcterms:created xsi:type="dcterms:W3CDTF">2013-01-27T09:14:16Z</dcterms:created>
  <dcterms:modified xsi:type="dcterms:W3CDTF">2025-07-11T07:35:33Z</dcterms:modified>
  <cp:category/>
</cp:coreProperties>
</file>