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19" r:id="rId2"/>
    <p:sldId id="256" r:id="rId3"/>
    <p:sldId id="257" r:id="rId4"/>
    <p:sldId id="266" r:id="rId5"/>
    <p:sldId id="265" r:id="rId6"/>
    <p:sldId id="262" r:id="rId7"/>
    <p:sldId id="261" r:id="rId8"/>
    <p:sldId id="267" r:id="rId9"/>
    <p:sldId id="264" r:id="rId10"/>
    <p:sldId id="263" r:id="rId11"/>
    <p:sldId id="270" r:id="rId12"/>
    <p:sldId id="271" r:id="rId13"/>
    <p:sldId id="272" r:id="rId14"/>
    <p:sldId id="273" r:id="rId15"/>
    <p:sldId id="277" r:id="rId16"/>
    <p:sldId id="278" r:id="rId17"/>
    <p:sldId id="279" r:id="rId18"/>
    <p:sldId id="280" r:id="rId19"/>
    <p:sldId id="281" r:id="rId20"/>
    <p:sldId id="282" r:id="rId21"/>
    <p:sldId id="283" r:id="rId22"/>
    <p:sldId id="284" r:id="rId23"/>
    <p:sldId id="324" r:id="rId24"/>
    <p:sldId id="325" r:id="rId25"/>
    <p:sldId id="326" r:id="rId26"/>
    <p:sldId id="327" r:id="rId27"/>
    <p:sldId id="328" r:id="rId28"/>
    <p:sldId id="329" r:id="rId29"/>
    <p:sldId id="330" r:id="rId30"/>
    <p:sldId id="321"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6357" autoAdjust="0"/>
  </p:normalViewPr>
  <p:slideViewPr>
    <p:cSldViewPr snapToGrid="0">
      <p:cViewPr varScale="1">
        <p:scale>
          <a:sx n="110" d="100"/>
          <a:sy n="110" d="100"/>
        </p:scale>
        <p:origin x="6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72D3D-09BD-4075-8C26-D8E3849EA4C0}" type="datetimeFigureOut">
              <a:rPr lang="en-GB" smtClean="0"/>
              <a:t>03/12/2023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BA057-63B0-4A83-9DFA-8072B03AFCF9}" type="slidenum">
              <a:rPr lang="en-GB" smtClean="0"/>
              <a:t>‹#›</a:t>
            </a:fld>
            <a:endParaRPr lang="en-GB"/>
          </a:p>
        </p:txBody>
      </p:sp>
    </p:spTree>
    <p:extLst>
      <p:ext uri="{BB962C8B-B14F-4D97-AF65-F5344CB8AC3E}">
        <p14:creationId xmlns:p14="http://schemas.microsoft.com/office/powerpoint/2010/main" val="145789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23</a:t>
            </a:fld>
            <a:endParaRPr lang="en-GB"/>
          </a:p>
        </p:txBody>
      </p:sp>
    </p:spTree>
    <p:extLst>
      <p:ext uri="{BB962C8B-B14F-4D97-AF65-F5344CB8AC3E}">
        <p14:creationId xmlns:p14="http://schemas.microsoft.com/office/powerpoint/2010/main" val="79176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24</a:t>
            </a:fld>
            <a:endParaRPr lang="en-GB"/>
          </a:p>
        </p:txBody>
      </p:sp>
    </p:spTree>
    <p:extLst>
      <p:ext uri="{BB962C8B-B14F-4D97-AF65-F5344CB8AC3E}">
        <p14:creationId xmlns:p14="http://schemas.microsoft.com/office/powerpoint/2010/main" val="305175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25</a:t>
            </a:fld>
            <a:endParaRPr lang="en-GB"/>
          </a:p>
        </p:txBody>
      </p:sp>
    </p:spTree>
    <p:extLst>
      <p:ext uri="{BB962C8B-B14F-4D97-AF65-F5344CB8AC3E}">
        <p14:creationId xmlns:p14="http://schemas.microsoft.com/office/powerpoint/2010/main" val="15791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26</a:t>
            </a:fld>
            <a:endParaRPr lang="en-GB"/>
          </a:p>
        </p:txBody>
      </p:sp>
    </p:spTree>
    <p:extLst>
      <p:ext uri="{BB962C8B-B14F-4D97-AF65-F5344CB8AC3E}">
        <p14:creationId xmlns:p14="http://schemas.microsoft.com/office/powerpoint/2010/main" val="380611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27</a:t>
            </a:fld>
            <a:endParaRPr lang="en-GB"/>
          </a:p>
        </p:txBody>
      </p:sp>
    </p:spTree>
    <p:extLst>
      <p:ext uri="{BB962C8B-B14F-4D97-AF65-F5344CB8AC3E}">
        <p14:creationId xmlns:p14="http://schemas.microsoft.com/office/powerpoint/2010/main" val="4422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28</a:t>
            </a:fld>
            <a:endParaRPr lang="en-GB"/>
          </a:p>
        </p:txBody>
      </p:sp>
    </p:spTree>
    <p:extLst>
      <p:ext uri="{BB962C8B-B14F-4D97-AF65-F5344CB8AC3E}">
        <p14:creationId xmlns:p14="http://schemas.microsoft.com/office/powerpoint/2010/main" val="60747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29</a:t>
            </a:fld>
            <a:endParaRPr lang="en-GB"/>
          </a:p>
        </p:txBody>
      </p:sp>
    </p:spTree>
    <p:extLst>
      <p:ext uri="{BB962C8B-B14F-4D97-AF65-F5344CB8AC3E}">
        <p14:creationId xmlns:p14="http://schemas.microsoft.com/office/powerpoint/2010/main" val="264982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30</a:t>
            </a:fld>
            <a:endParaRPr lang="en-GB"/>
          </a:p>
        </p:txBody>
      </p:sp>
    </p:spTree>
    <p:extLst>
      <p:ext uri="{BB962C8B-B14F-4D97-AF65-F5344CB8AC3E}">
        <p14:creationId xmlns:p14="http://schemas.microsoft.com/office/powerpoint/2010/main" val="107253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6307-D4DD-A9D2-3298-3BD2185E6B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490140-E3C0-614A-98D1-22DD7FC3C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FA56C7-E354-2F33-CF27-CB31BDA9A7A8}"/>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5" name="Footer Placeholder 4">
            <a:extLst>
              <a:ext uri="{FF2B5EF4-FFF2-40B4-BE49-F238E27FC236}">
                <a16:creationId xmlns:a16="http://schemas.microsoft.com/office/drawing/2014/main" id="{13CF67AC-A9B4-B655-4713-EF07CE9450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E2596E-53A6-E98C-C6AD-3D5B03AA30C6}"/>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211548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C12A-4622-0306-3347-5A6BDA151B0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089E22-BCCE-9BF9-3451-B40122FD4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738FFE-9759-370C-EE94-90EAF15A5F40}"/>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5" name="Footer Placeholder 4">
            <a:extLst>
              <a:ext uri="{FF2B5EF4-FFF2-40B4-BE49-F238E27FC236}">
                <a16:creationId xmlns:a16="http://schemas.microsoft.com/office/drawing/2014/main" id="{9ACAFB21-180B-BE77-F5B6-6B0A1C4486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742F84-FB65-F801-FDEF-3A81B3B77B5D}"/>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67619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66C93-BE38-779F-0B28-A23A730BC6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C3D092-5FC7-3986-7B31-7035D6CEDA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35EFEB-EDEF-45D4-A96F-0843DD68F690}"/>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5" name="Footer Placeholder 4">
            <a:extLst>
              <a:ext uri="{FF2B5EF4-FFF2-40B4-BE49-F238E27FC236}">
                <a16:creationId xmlns:a16="http://schemas.microsoft.com/office/drawing/2014/main" id="{6EE41ADE-169C-0CC9-663A-59F6F1FF3B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605233-5938-90A0-65A9-F4C23AD9480B}"/>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38212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2A13-030B-5291-33ED-0EFB4D4BDC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DFE289-EBA5-238C-0122-1CECBDD45E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527527-B057-95FA-481E-1E939CD705E7}"/>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5" name="Footer Placeholder 4">
            <a:extLst>
              <a:ext uri="{FF2B5EF4-FFF2-40B4-BE49-F238E27FC236}">
                <a16:creationId xmlns:a16="http://schemas.microsoft.com/office/drawing/2014/main" id="{AF708770-9366-F6A9-F049-C7AE60510A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97F870-5C29-8361-ED46-4EFE15781FED}"/>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299876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249E-7FA4-C0BB-5247-FD5D93D6B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4227FD8-1512-DDC9-D74E-AE19B6D5C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C35FD-44BB-BDB3-9DBA-A1B7194C2ED5}"/>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5" name="Footer Placeholder 4">
            <a:extLst>
              <a:ext uri="{FF2B5EF4-FFF2-40B4-BE49-F238E27FC236}">
                <a16:creationId xmlns:a16="http://schemas.microsoft.com/office/drawing/2014/main" id="{C335A3BD-7A26-7269-D9F8-DB1B8CF245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37ADEC-5168-64B2-4033-C39C3F703BA8}"/>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168126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73BF-5B16-829B-9FF8-2C751A81A2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94B10D-96A1-EF50-EEC4-5E4EBB26A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C120C4-8F6E-A362-8816-4EF130DFC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5C1D088-56B2-B38A-949F-00D871675352}"/>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6" name="Footer Placeholder 5">
            <a:extLst>
              <a:ext uri="{FF2B5EF4-FFF2-40B4-BE49-F238E27FC236}">
                <a16:creationId xmlns:a16="http://schemas.microsoft.com/office/drawing/2014/main" id="{0C88DF8C-00BC-1470-7027-861E86E7EB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624D18-3D95-6828-651F-1ACBC442F1B0}"/>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222341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C4CF-FBDB-6F1F-E9F3-6C295CE0A1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C5B473-6F71-9692-3731-2A4D87E39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E8939-6507-31BE-8CAE-2A5EC03A9E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23A9408-CDC8-8DD8-1A79-ED3992FD0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0DB36-C5F0-C443-30F4-5C7C1040A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DADF967-DAD5-89FC-B729-26BC1F7B1068}"/>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8" name="Footer Placeholder 7">
            <a:extLst>
              <a:ext uri="{FF2B5EF4-FFF2-40B4-BE49-F238E27FC236}">
                <a16:creationId xmlns:a16="http://schemas.microsoft.com/office/drawing/2014/main" id="{C3ED36BA-1D83-60FF-C31B-97484C3A73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BB804C-C84A-8BD7-1213-3177BAE32A28}"/>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116234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C5E1-F15A-0772-6250-C9398D9F047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2DEFBD9-3A13-B643-A180-5A7F6E3B575E}"/>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4" name="Footer Placeholder 3">
            <a:extLst>
              <a:ext uri="{FF2B5EF4-FFF2-40B4-BE49-F238E27FC236}">
                <a16:creationId xmlns:a16="http://schemas.microsoft.com/office/drawing/2014/main" id="{F605E619-B4D3-AC7C-CD5D-4F5DAAFD119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8053387-20E5-5203-33D7-077BED6FBD0C}"/>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143455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20EF84-413E-8C7C-6269-15C1AD5D0723}"/>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3" name="Footer Placeholder 2">
            <a:extLst>
              <a:ext uri="{FF2B5EF4-FFF2-40B4-BE49-F238E27FC236}">
                <a16:creationId xmlns:a16="http://schemas.microsoft.com/office/drawing/2014/main" id="{DB536A35-261A-24CE-0E67-D14D8F20D43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6CBB63-8070-CC56-2C24-F508F78491C8}"/>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2571078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A51-E9B9-029B-4465-940B60F75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D95122-0C0E-92EF-D252-DBD85E272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2FF324-ACDE-59B8-2FD7-00296BEE0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D3B71-7B51-9F1F-7914-1AC36413E553}"/>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6" name="Footer Placeholder 5">
            <a:extLst>
              <a:ext uri="{FF2B5EF4-FFF2-40B4-BE49-F238E27FC236}">
                <a16:creationId xmlns:a16="http://schemas.microsoft.com/office/drawing/2014/main" id="{02E68DA2-D3A1-A626-773A-68A3D0DB52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71506B-3F24-2119-22F4-85E7FB2C08D0}"/>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420902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1A11-F7FD-5CE4-AB39-FA227A899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5BCAD4E-5DFD-1054-C2E4-0010F23A2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CA8CD0-CB83-9C57-0D1F-AB26421D9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0E470-BF34-EE76-E6D1-3001F65AD889}"/>
              </a:ext>
            </a:extLst>
          </p:cNvPr>
          <p:cNvSpPr>
            <a:spLocks noGrp="1"/>
          </p:cNvSpPr>
          <p:nvPr>
            <p:ph type="dt" sz="half" idx="10"/>
          </p:nvPr>
        </p:nvSpPr>
        <p:spPr/>
        <p:txBody>
          <a:bodyPr/>
          <a:lstStyle/>
          <a:p>
            <a:fld id="{09B81A75-9197-4F09-A2DB-20A19F09E727}" type="datetimeFigureOut">
              <a:rPr lang="en-GB" smtClean="0"/>
              <a:t>03/12/2023</a:t>
            </a:fld>
            <a:endParaRPr lang="en-GB"/>
          </a:p>
        </p:txBody>
      </p:sp>
      <p:sp>
        <p:nvSpPr>
          <p:cNvPr id="6" name="Footer Placeholder 5">
            <a:extLst>
              <a:ext uri="{FF2B5EF4-FFF2-40B4-BE49-F238E27FC236}">
                <a16:creationId xmlns:a16="http://schemas.microsoft.com/office/drawing/2014/main" id="{C63C494F-5EDC-5CCA-26E1-39FA6F6A83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C8F1FB-FD9F-79DA-357F-F865F94D088C}"/>
              </a:ext>
            </a:extLst>
          </p:cNvPr>
          <p:cNvSpPr>
            <a:spLocks noGrp="1"/>
          </p:cNvSpPr>
          <p:nvPr>
            <p:ph type="sldNum" sz="quarter" idx="12"/>
          </p:nvPr>
        </p:nvSpPr>
        <p:spPr/>
        <p:txBody>
          <a:bodyPr/>
          <a:lstStyle/>
          <a:p>
            <a:fld id="{1970ACF4-1DD8-4EDD-B2F7-87F0C804ACAE}" type="slidenum">
              <a:rPr lang="en-GB" smtClean="0"/>
              <a:t>‹#›</a:t>
            </a:fld>
            <a:endParaRPr lang="en-GB"/>
          </a:p>
        </p:txBody>
      </p:sp>
    </p:spTree>
    <p:extLst>
      <p:ext uri="{BB962C8B-B14F-4D97-AF65-F5344CB8AC3E}">
        <p14:creationId xmlns:p14="http://schemas.microsoft.com/office/powerpoint/2010/main" val="55926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03AE2-B75B-0770-2315-E581788DF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78D692-4158-B271-8E5D-D33BA3F2B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A1058A-23DA-D5DC-0D26-48438A3F35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81A75-9197-4F09-A2DB-20A19F09E727}" type="datetimeFigureOut">
              <a:rPr lang="en-GB" smtClean="0"/>
              <a:t>03/12/2023</a:t>
            </a:fld>
            <a:endParaRPr lang="en-GB"/>
          </a:p>
        </p:txBody>
      </p:sp>
      <p:sp>
        <p:nvSpPr>
          <p:cNvPr id="5" name="Footer Placeholder 4">
            <a:extLst>
              <a:ext uri="{FF2B5EF4-FFF2-40B4-BE49-F238E27FC236}">
                <a16:creationId xmlns:a16="http://schemas.microsoft.com/office/drawing/2014/main" id="{E2446360-E99C-69E5-DF27-55A761F5E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330A400-FAB7-DD07-1BDB-D90D528B0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0ACF4-1DD8-4EDD-B2F7-87F0C804ACAE}" type="slidenum">
              <a:rPr lang="en-GB" smtClean="0"/>
              <a:t>‹#›</a:t>
            </a:fld>
            <a:endParaRPr lang="en-GB"/>
          </a:p>
        </p:txBody>
      </p:sp>
    </p:spTree>
    <p:extLst>
      <p:ext uri="{BB962C8B-B14F-4D97-AF65-F5344CB8AC3E}">
        <p14:creationId xmlns:p14="http://schemas.microsoft.com/office/powerpoint/2010/main" val="188171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6612" y="79132"/>
            <a:ext cx="3932237" cy="1600200"/>
          </a:xfrm>
        </p:spPr>
        <p:txBody>
          <a:bodyPr/>
          <a:lstStyle/>
          <a:p>
            <a:r>
              <a:rPr lang="en-US" dirty="0"/>
              <a:t>Git Workflow</a:t>
            </a:r>
          </a:p>
        </p:txBody>
      </p:sp>
      <p:pic>
        <p:nvPicPr>
          <p:cNvPr id="5" name="Picture Placeholder 4">
            <a:extLst>
              <a:ext uri="{FF2B5EF4-FFF2-40B4-BE49-F238E27FC236}">
                <a16:creationId xmlns:a16="http://schemas.microsoft.com/office/drawing/2014/main" id="{CD7557FE-1F1D-F5E5-62CB-3EB3C7B8448E}"/>
              </a:ext>
            </a:extLst>
          </p:cNvPr>
          <p:cNvPicPr>
            <a:picLocks noGrp="1" noChangeAspect="1"/>
          </p:cNvPicPr>
          <p:nvPr>
            <p:ph type="pic" idx="1"/>
          </p:nvPr>
        </p:nvPicPr>
        <p:blipFill>
          <a:blip r:embed="rId2"/>
          <a:srcRect l="20831" r="20831"/>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29591" y="1791676"/>
            <a:ext cx="4146427" cy="4155832"/>
          </a:xfrm>
        </p:spPr>
        <p:txBody>
          <a:bodyPr>
            <a:noAutofit/>
          </a:bodyPr>
          <a:lstStyle/>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Arial" panose="020B0604020202020204" pitchFamily="34" charset="0"/>
              </a:rPr>
              <a:t>1. Git Workflow Overview: A Git workflow is a set of guidelines that dictate how code changes are managed, reviewed, and integrated into a shared codebase, often involving multiple stages like staging, committing, and pushing.</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Arial" panose="020B0604020202020204" pitchFamily="34" charset="0"/>
              </a:rPr>
              <a:t>  2. Git Commands for Workflow: Git commands like `git add`, `git commit`, and `git push` are fundamental to managing the workflow, allowing developers to stage, save, and upload changes to a remote repository, respectively.</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Arial" panose="020B0604020202020204" pitchFamily="34" charset="0"/>
              </a:rPr>
              <a:t> 3. Git Branching: Git branching is a feature that allows developers to create isolated environments within a repository to work on different tasks simultaneously, which can later be merged back into the main codebase.</a:t>
            </a:r>
          </a:p>
        </p:txBody>
      </p:sp>
    </p:spTree>
    <p:extLst>
      <p:ext uri="{BB962C8B-B14F-4D97-AF65-F5344CB8AC3E}">
        <p14:creationId xmlns:p14="http://schemas.microsoft.com/office/powerpoint/2010/main" val="198954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6A13-A2EF-8ABF-F187-98D534AB4CEE}"/>
              </a:ext>
            </a:extLst>
          </p:cNvPr>
          <p:cNvSpPr>
            <a:spLocks noGrp="1"/>
          </p:cNvSpPr>
          <p:nvPr>
            <p:ph type="title"/>
          </p:nvPr>
        </p:nvSpPr>
        <p:spPr/>
        <p:txBody>
          <a:bodyPr/>
          <a:lstStyle/>
          <a:p>
            <a:r>
              <a:rPr lang="en-GB" dirty="0"/>
              <a:t>Git Branches</a:t>
            </a:r>
          </a:p>
        </p:txBody>
      </p:sp>
      <p:pic>
        <p:nvPicPr>
          <p:cNvPr id="5" name="Picture Placeholder 4">
            <a:extLst>
              <a:ext uri="{FF2B5EF4-FFF2-40B4-BE49-F238E27FC236}">
                <a16:creationId xmlns:a16="http://schemas.microsoft.com/office/drawing/2014/main" id="{98CCB2FE-ED88-3E3C-AEF4-6406C1011986}"/>
              </a:ext>
            </a:extLst>
          </p:cNvPr>
          <p:cNvPicPr>
            <a:picLocks noGrp="1" noChangeAspect="1"/>
          </p:cNvPicPr>
          <p:nvPr>
            <p:ph type="pic" idx="1"/>
          </p:nvPr>
        </p:nvPicPr>
        <p:blipFill>
          <a:blip r:embed="rId2"/>
          <a:srcRect l="7628" r="7628"/>
          <a:stretch>
            <a:fillRect/>
          </a:stretch>
        </p:blipFill>
        <p:spPr/>
      </p:pic>
      <p:sp>
        <p:nvSpPr>
          <p:cNvPr id="4" name="Text Placeholder 3">
            <a:extLst>
              <a:ext uri="{FF2B5EF4-FFF2-40B4-BE49-F238E27FC236}">
                <a16:creationId xmlns:a16="http://schemas.microsoft.com/office/drawing/2014/main" id="{CB8A413C-C407-BA27-D653-4B6E9965BE11}"/>
              </a:ext>
            </a:extLst>
          </p:cNvPr>
          <p:cNvSpPr>
            <a:spLocks noGrp="1"/>
          </p:cNvSpPr>
          <p:nvPr>
            <p:ph type="body" sz="half" idx="2"/>
          </p:nvPr>
        </p:nvSpPr>
        <p:spPr/>
        <p:txBody>
          <a:bodyPr/>
          <a:lstStyle/>
          <a:p>
            <a:pPr>
              <a:buFontTx/>
              <a:buChar char="•"/>
            </a:pPr>
            <a:r>
              <a:rPr lang="en-US" dirty="0"/>
              <a:t>Git branches are used to organize your codebase.</a:t>
            </a:r>
          </a:p>
          <a:p>
            <a:pPr>
              <a:buFontTx/>
              <a:buChar char="•"/>
            </a:pPr>
            <a:r>
              <a:rPr lang="en-US" dirty="0"/>
              <a:t>You can create branches for different features, bug fixes, or experiments.</a:t>
            </a:r>
          </a:p>
          <a:p>
            <a:pPr>
              <a:buFontTx/>
              <a:buChar char="•"/>
            </a:pPr>
            <a:r>
              <a:rPr lang="en-US" dirty="0"/>
              <a:t>You can also merge branches together to combine changes from multiple branches into one.</a:t>
            </a:r>
          </a:p>
          <a:p>
            <a:pPr>
              <a:buFontTx/>
              <a:buChar char="•"/>
            </a:pPr>
            <a:r>
              <a:rPr lang="en-US" dirty="0"/>
              <a:t>Open the Git Branches Activity Worksheet.</a:t>
            </a:r>
            <a:endParaRPr lang="en-GB" dirty="0"/>
          </a:p>
        </p:txBody>
      </p:sp>
    </p:spTree>
    <p:extLst>
      <p:ext uri="{BB962C8B-B14F-4D97-AF65-F5344CB8AC3E}">
        <p14:creationId xmlns:p14="http://schemas.microsoft.com/office/powerpoint/2010/main" val="418521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FD88-0043-5D93-E5D2-2956B8D38752}"/>
              </a:ext>
            </a:extLst>
          </p:cNvPr>
          <p:cNvSpPr>
            <a:spLocks noGrp="1"/>
          </p:cNvSpPr>
          <p:nvPr>
            <p:ph type="title"/>
          </p:nvPr>
        </p:nvSpPr>
        <p:spPr/>
        <p:txBody>
          <a:bodyPr/>
          <a:lstStyle/>
          <a:p>
            <a:r>
              <a:rPr lang="en-GB" dirty="0"/>
              <a:t>Git Tags</a:t>
            </a:r>
          </a:p>
        </p:txBody>
      </p:sp>
      <p:pic>
        <p:nvPicPr>
          <p:cNvPr id="5" name="Picture Placeholder 4">
            <a:extLst>
              <a:ext uri="{FF2B5EF4-FFF2-40B4-BE49-F238E27FC236}">
                <a16:creationId xmlns:a16="http://schemas.microsoft.com/office/drawing/2014/main" id="{8BC3DCE4-774E-A21C-45E4-30202AE3BEA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C4B7C2-FE0D-AD13-1125-A4DD54848C4C}"/>
              </a:ext>
            </a:extLst>
          </p:cNvPr>
          <p:cNvSpPr>
            <a:spLocks noGrp="1"/>
          </p:cNvSpPr>
          <p:nvPr>
            <p:ph type="body" sz="half" idx="2"/>
          </p:nvPr>
        </p:nvSpPr>
        <p:spPr/>
        <p:txBody>
          <a:bodyPr/>
          <a:lstStyle/>
          <a:p>
            <a:pPr>
              <a:buFontTx/>
              <a:buChar char="•"/>
            </a:pPr>
            <a:r>
              <a:rPr lang="en-US" dirty="0"/>
              <a:t>Git tags are used to mark important versions of your code.</a:t>
            </a:r>
          </a:p>
          <a:p>
            <a:pPr>
              <a:buFontTx/>
              <a:buChar char="•"/>
            </a:pPr>
            <a:r>
              <a:rPr lang="en-US" dirty="0"/>
              <a:t>You can use tags to mark releases, milestones, or any other important version of your code.</a:t>
            </a:r>
          </a:p>
          <a:p>
            <a:pPr>
              <a:buFontTx/>
              <a:buChar char="•"/>
            </a:pPr>
            <a:r>
              <a:rPr lang="en-US" dirty="0"/>
              <a:t>Tags are immutable, meaning they cannot be changed once they are created.</a:t>
            </a:r>
          </a:p>
          <a:p>
            <a:pPr>
              <a:buFontTx/>
              <a:buChar char="•"/>
            </a:pPr>
            <a:r>
              <a:rPr lang="en-US" dirty="0"/>
              <a:t>Open the Git Tags Activity Worksheet.</a:t>
            </a:r>
            <a:endParaRPr lang="en-GB" dirty="0"/>
          </a:p>
          <a:p>
            <a:endParaRPr lang="en-GB" dirty="0"/>
          </a:p>
        </p:txBody>
      </p:sp>
    </p:spTree>
    <p:extLst>
      <p:ext uri="{BB962C8B-B14F-4D97-AF65-F5344CB8AC3E}">
        <p14:creationId xmlns:p14="http://schemas.microsoft.com/office/powerpoint/2010/main" val="408000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BB53-5BA1-3021-0B40-1058EF5D5B1E}"/>
              </a:ext>
            </a:extLst>
          </p:cNvPr>
          <p:cNvSpPr>
            <a:spLocks noGrp="1"/>
          </p:cNvSpPr>
          <p:nvPr>
            <p:ph type="title"/>
          </p:nvPr>
        </p:nvSpPr>
        <p:spPr/>
        <p:txBody>
          <a:bodyPr/>
          <a:lstStyle/>
          <a:p>
            <a:r>
              <a:rPr lang="en-GB" dirty="0"/>
              <a:t>Git Merging</a:t>
            </a:r>
          </a:p>
        </p:txBody>
      </p:sp>
      <p:pic>
        <p:nvPicPr>
          <p:cNvPr id="5" name="Picture Placeholder 4">
            <a:extLst>
              <a:ext uri="{FF2B5EF4-FFF2-40B4-BE49-F238E27FC236}">
                <a16:creationId xmlns:a16="http://schemas.microsoft.com/office/drawing/2014/main" id="{1152AB57-D7C9-A36C-C3E2-9AB6A3A4FDD8}"/>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20873C50-3BAA-0FF1-14AF-1F849601EC82}"/>
              </a:ext>
            </a:extLst>
          </p:cNvPr>
          <p:cNvSpPr>
            <a:spLocks noGrp="1"/>
          </p:cNvSpPr>
          <p:nvPr>
            <p:ph type="body" sz="half" idx="2"/>
          </p:nvPr>
        </p:nvSpPr>
        <p:spPr/>
        <p:txBody>
          <a:bodyPr/>
          <a:lstStyle/>
          <a:p>
            <a:pPr>
              <a:buFontTx/>
              <a:buChar char="•"/>
            </a:pPr>
            <a:r>
              <a:rPr lang="en-US" dirty="0"/>
              <a:t>Git merging is used to combine changes from multiple branches into one.</a:t>
            </a:r>
          </a:p>
          <a:p>
            <a:pPr>
              <a:buFontTx/>
              <a:buChar char="•"/>
            </a:pPr>
            <a:r>
              <a:rPr lang="en-US" dirty="0"/>
              <a:t>You can use the git merge command to combine changes from two branches into one.</a:t>
            </a:r>
          </a:p>
          <a:p>
            <a:pPr>
              <a:buFontTx/>
              <a:buChar char="•"/>
            </a:pPr>
            <a:r>
              <a:rPr lang="en-US" dirty="0"/>
              <a:t>You can also use the git rebase command to combine changes from multiple branches into one.</a:t>
            </a:r>
          </a:p>
          <a:p>
            <a:pPr>
              <a:buFontTx/>
              <a:buChar char="•"/>
            </a:pPr>
            <a:r>
              <a:rPr lang="en-US" dirty="0"/>
              <a:t>Open the Git Merge Activity Worksheet.</a:t>
            </a:r>
            <a:endParaRPr lang="en-GB" dirty="0"/>
          </a:p>
        </p:txBody>
      </p:sp>
    </p:spTree>
    <p:extLst>
      <p:ext uri="{BB962C8B-B14F-4D97-AF65-F5344CB8AC3E}">
        <p14:creationId xmlns:p14="http://schemas.microsoft.com/office/powerpoint/2010/main" val="209862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DA75-BA73-85FA-8643-C3F9C62C65F5}"/>
              </a:ext>
            </a:extLst>
          </p:cNvPr>
          <p:cNvSpPr>
            <a:spLocks noGrp="1"/>
          </p:cNvSpPr>
          <p:nvPr>
            <p:ph type="title"/>
          </p:nvPr>
        </p:nvSpPr>
        <p:spPr/>
        <p:txBody>
          <a:bodyPr/>
          <a:lstStyle/>
          <a:p>
            <a:r>
              <a:rPr lang="en-GB" dirty="0"/>
              <a:t>Git Reverting</a:t>
            </a:r>
          </a:p>
        </p:txBody>
      </p:sp>
      <p:pic>
        <p:nvPicPr>
          <p:cNvPr id="5" name="Picture Placeholder 4">
            <a:extLst>
              <a:ext uri="{FF2B5EF4-FFF2-40B4-BE49-F238E27FC236}">
                <a16:creationId xmlns:a16="http://schemas.microsoft.com/office/drawing/2014/main" id="{34E53466-37B0-A001-1AD3-ACA39136335C}"/>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38ED9E6C-FFE3-8B67-9FBF-57426A2BDB70}"/>
              </a:ext>
            </a:extLst>
          </p:cNvPr>
          <p:cNvSpPr>
            <a:spLocks noGrp="1"/>
          </p:cNvSpPr>
          <p:nvPr>
            <p:ph type="body" sz="half" idx="2"/>
          </p:nvPr>
        </p:nvSpPr>
        <p:spPr/>
        <p:txBody>
          <a:bodyPr/>
          <a:lstStyle/>
          <a:p>
            <a:pPr>
              <a:buFontTx/>
              <a:buChar char="•"/>
            </a:pPr>
            <a:r>
              <a:rPr lang="en-US" dirty="0"/>
              <a:t>Git reverting is used to undo changes to your codebase.</a:t>
            </a:r>
          </a:p>
          <a:p>
            <a:pPr>
              <a:buFontTx/>
              <a:buChar char="•"/>
            </a:pPr>
            <a:r>
              <a:rPr lang="en-US" dirty="0"/>
              <a:t>You can use the git revert command to undo a single commit.</a:t>
            </a:r>
          </a:p>
          <a:p>
            <a:pPr>
              <a:buFontTx/>
              <a:buChar char="•"/>
            </a:pPr>
            <a:r>
              <a:rPr lang="en-US" dirty="0"/>
              <a:t>You can also use the git reset command to undo multiple commits.</a:t>
            </a:r>
          </a:p>
          <a:p>
            <a:pPr>
              <a:buFontTx/>
              <a:buChar char="•"/>
            </a:pPr>
            <a:r>
              <a:rPr lang="en-US" dirty="0"/>
              <a:t>Open the Git Revert Demo Example worksheet.</a:t>
            </a:r>
            <a:endParaRPr lang="en-GB" dirty="0"/>
          </a:p>
          <a:p>
            <a:pPr>
              <a:buFontTx/>
              <a:buChar char="•"/>
            </a:pPr>
            <a:endParaRPr lang="en-GB" dirty="0"/>
          </a:p>
        </p:txBody>
      </p:sp>
    </p:spTree>
    <p:extLst>
      <p:ext uri="{BB962C8B-B14F-4D97-AF65-F5344CB8AC3E}">
        <p14:creationId xmlns:p14="http://schemas.microsoft.com/office/powerpoint/2010/main" val="403780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080E-C0FB-C454-E857-3B1DD1A98010}"/>
              </a:ext>
            </a:extLst>
          </p:cNvPr>
          <p:cNvSpPr>
            <a:spLocks noGrp="1"/>
          </p:cNvSpPr>
          <p:nvPr>
            <p:ph type="ctrTitle"/>
          </p:nvPr>
        </p:nvSpPr>
        <p:spPr/>
        <p:txBody>
          <a:bodyPr/>
          <a:lstStyle/>
          <a:p>
            <a:r>
              <a:rPr lang="en-US" dirty="0"/>
              <a:t>Collaborative Features of Git into a Project</a:t>
            </a:r>
            <a:endParaRPr lang="en-GB" dirty="0"/>
          </a:p>
        </p:txBody>
      </p:sp>
    </p:spTree>
    <p:extLst>
      <p:ext uri="{BB962C8B-B14F-4D97-AF65-F5344CB8AC3E}">
        <p14:creationId xmlns:p14="http://schemas.microsoft.com/office/powerpoint/2010/main" val="2724493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284A-A83C-F345-DB13-F99967244EC0}"/>
              </a:ext>
            </a:extLst>
          </p:cNvPr>
          <p:cNvSpPr>
            <a:spLocks noGrp="1"/>
          </p:cNvSpPr>
          <p:nvPr>
            <p:ph type="title"/>
          </p:nvPr>
        </p:nvSpPr>
        <p:spPr/>
        <p:txBody>
          <a:bodyPr/>
          <a:lstStyle/>
          <a:p>
            <a:r>
              <a:rPr lang="en-GB"/>
              <a:t>What is Git?</a:t>
            </a:r>
          </a:p>
        </p:txBody>
      </p:sp>
      <p:pic>
        <p:nvPicPr>
          <p:cNvPr id="5" name="Picture Placeholder 4">
            <a:extLst>
              <a:ext uri="{FF2B5EF4-FFF2-40B4-BE49-F238E27FC236}">
                <a16:creationId xmlns:a16="http://schemas.microsoft.com/office/drawing/2014/main" id="{BBB4EB1B-5036-2495-0F61-4BFA87D26DF6}"/>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3C2D31A8-2A3C-14EE-4996-4CA488278425}"/>
              </a:ext>
            </a:extLst>
          </p:cNvPr>
          <p:cNvSpPr>
            <a:spLocks noGrp="1"/>
          </p:cNvSpPr>
          <p:nvPr>
            <p:ph type="body" sz="half" idx="2"/>
          </p:nvPr>
        </p:nvSpPr>
        <p:spPr/>
        <p:txBody>
          <a:bodyPr/>
          <a:lstStyle/>
          <a:p>
            <a:pPr>
              <a:buFontTx/>
              <a:buChar char="•"/>
            </a:pPr>
            <a:r>
              <a:rPr lang="en-US"/>
              <a:t>Git is a version control system that allows developers to track changes to their code over time.</a:t>
            </a:r>
          </a:p>
          <a:p>
            <a:pPr>
              <a:buFontTx/>
              <a:buChar char="•"/>
            </a:pPr>
            <a:r>
              <a:rPr lang="en-US"/>
              <a:t>It is a distributed version control system, meaning that it can be used by multiple developers working on the same project.</a:t>
            </a:r>
          </a:p>
          <a:p>
            <a:pPr>
              <a:buFontTx/>
              <a:buChar char="•"/>
            </a:pPr>
            <a:r>
              <a:rPr lang="en-US"/>
              <a:t>Git is open source and free to use.</a:t>
            </a:r>
            <a:endParaRPr lang="en-GB"/>
          </a:p>
        </p:txBody>
      </p:sp>
    </p:spTree>
    <p:extLst>
      <p:ext uri="{BB962C8B-B14F-4D97-AF65-F5344CB8AC3E}">
        <p14:creationId xmlns:p14="http://schemas.microsoft.com/office/powerpoint/2010/main" val="259772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1394-ACBE-BA0C-0687-83705384BC02}"/>
              </a:ext>
            </a:extLst>
          </p:cNvPr>
          <p:cNvSpPr>
            <a:spLocks noGrp="1"/>
          </p:cNvSpPr>
          <p:nvPr>
            <p:ph type="title"/>
          </p:nvPr>
        </p:nvSpPr>
        <p:spPr/>
        <p:txBody>
          <a:bodyPr/>
          <a:lstStyle/>
          <a:p>
            <a:r>
              <a:rPr lang="en-GB"/>
              <a:t>Benefits of Using Git</a:t>
            </a:r>
          </a:p>
        </p:txBody>
      </p:sp>
      <p:pic>
        <p:nvPicPr>
          <p:cNvPr id="5" name="Picture Placeholder 4">
            <a:extLst>
              <a:ext uri="{FF2B5EF4-FFF2-40B4-BE49-F238E27FC236}">
                <a16:creationId xmlns:a16="http://schemas.microsoft.com/office/drawing/2014/main" id="{A1656AFF-7704-AA8E-5199-DA583E3633B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B48630A-AB35-8F9E-74A2-15DCB541FA7A}"/>
              </a:ext>
            </a:extLst>
          </p:cNvPr>
          <p:cNvSpPr>
            <a:spLocks noGrp="1"/>
          </p:cNvSpPr>
          <p:nvPr>
            <p:ph type="body" sz="half" idx="2"/>
          </p:nvPr>
        </p:nvSpPr>
        <p:spPr/>
        <p:txBody>
          <a:bodyPr/>
          <a:lstStyle/>
          <a:p>
            <a:pPr>
              <a:buFontTx/>
              <a:buChar char="•"/>
            </a:pPr>
            <a:r>
              <a:rPr lang="en-US"/>
              <a:t>Git allows developers to collaborate on projects more efficiently.</a:t>
            </a:r>
          </a:p>
          <a:p>
            <a:pPr>
              <a:buFontTx/>
              <a:buChar char="•"/>
            </a:pPr>
            <a:r>
              <a:rPr lang="en-US"/>
              <a:t>It allows developers to track changes to their code over time, making it easier to debug and identify issues.</a:t>
            </a:r>
          </a:p>
          <a:p>
            <a:pPr>
              <a:buFontTx/>
              <a:buChar char="•"/>
            </a:pPr>
            <a:r>
              <a:rPr lang="en-US"/>
              <a:t>Git also allows developers to work on different versions of the same project simultaneously, making it easier to test and deploy new features.</a:t>
            </a:r>
            <a:endParaRPr lang="en-GB"/>
          </a:p>
        </p:txBody>
      </p:sp>
    </p:spTree>
    <p:extLst>
      <p:ext uri="{BB962C8B-B14F-4D97-AF65-F5344CB8AC3E}">
        <p14:creationId xmlns:p14="http://schemas.microsoft.com/office/powerpoint/2010/main" val="3710252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3D56-D49E-1226-5943-29D90F2545EA}"/>
              </a:ext>
            </a:extLst>
          </p:cNvPr>
          <p:cNvSpPr>
            <a:spLocks noGrp="1"/>
          </p:cNvSpPr>
          <p:nvPr>
            <p:ph type="title"/>
          </p:nvPr>
        </p:nvSpPr>
        <p:spPr/>
        <p:txBody>
          <a:bodyPr/>
          <a:lstStyle/>
          <a:p>
            <a:r>
              <a:rPr lang="en-GB"/>
              <a:t>Git Collaboration Features</a:t>
            </a:r>
          </a:p>
        </p:txBody>
      </p:sp>
      <p:pic>
        <p:nvPicPr>
          <p:cNvPr id="5" name="Picture Placeholder 4">
            <a:extLst>
              <a:ext uri="{FF2B5EF4-FFF2-40B4-BE49-F238E27FC236}">
                <a16:creationId xmlns:a16="http://schemas.microsoft.com/office/drawing/2014/main" id="{83AE0DF0-BB9F-3798-FCA1-EDA103982478}"/>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461E0CD-9688-7301-39AE-CBC6873B1EBC}"/>
              </a:ext>
            </a:extLst>
          </p:cNvPr>
          <p:cNvSpPr>
            <a:spLocks noGrp="1"/>
          </p:cNvSpPr>
          <p:nvPr>
            <p:ph type="body" sz="half" idx="2"/>
          </p:nvPr>
        </p:nvSpPr>
        <p:spPr/>
        <p:txBody>
          <a:bodyPr/>
          <a:lstStyle/>
          <a:p>
            <a:pPr>
              <a:buFontTx/>
              <a:buChar char="•"/>
            </a:pPr>
            <a:r>
              <a:rPr lang="en-US"/>
              <a:t>Git allows developers to collaborate on projects more efficiently.</a:t>
            </a:r>
          </a:p>
          <a:p>
            <a:pPr>
              <a:buFontTx/>
              <a:buChar char="•"/>
            </a:pPr>
            <a:r>
              <a:rPr lang="en-US"/>
              <a:t>GitHub is a popular platform for hosting and collaborating on Git projects.</a:t>
            </a:r>
          </a:p>
          <a:p>
            <a:pPr>
              <a:buFontTx/>
              <a:buChar char="•"/>
            </a:pPr>
            <a:r>
              <a:rPr lang="en-US"/>
              <a:t>GitHub allows developers to create branches of their project, allowing them to work on different versions of the same project simultaneously.</a:t>
            </a:r>
          </a:p>
          <a:p>
            <a:pPr>
              <a:buFontTx/>
              <a:buChar char="•"/>
            </a:pPr>
            <a:r>
              <a:rPr lang="en-US"/>
              <a:t>GitHub also allows developers to create pull requests, which allow them to submit changes to the project for review and approval.</a:t>
            </a:r>
            <a:endParaRPr lang="en-GB"/>
          </a:p>
        </p:txBody>
      </p:sp>
    </p:spTree>
    <p:extLst>
      <p:ext uri="{BB962C8B-B14F-4D97-AF65-F5344CB8AC3E}">
        <p14:creationId xmlns:p14="http://schemas.microsoft.com/office/powerpoint/2010/main" val="799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CE93-AD16-148C-9695-A98E9E486049}"/>
              </a:ext>
            </a:extLst>
          </p:cNvPr>
          <p:cNvSpPr>
            <a:spLocks noGrp="1"/>
          </p:cNvSpPr>
          <p:nvPr>
            <p:ph type="title"/>
          </p:nvPr>
        </p:nvSpPr>
        <p:spPr/>
        <p:txBody>
          <a:bodyPr/>
          <a:lstStyle/>
          <a:p>
            <a:r>
              <a:rPr lang="en-US"/>
              <a:t>Incorporating Collaborative Features into a Project</a:t>
            </a:r>
            <a:endParaRPr lang="en-GB"/>
          </a:p>
        </p:txBody>
      </p:sp>
      <p:pic>
        <p:nvPicPr>
          <p:cNvPr id="5" name="Picture Placeholder 4">
            <a:extLst>
              <a:ext uri="{FF2B5EF4-FFF2-40B4-BE49-F238E27FC236}">
                <a16:creationId xmlns:a16="http://schemas.microsoft.com/office/drawing/2014/main" id="{9F3B486D-2699-9023-6D4B-187FF4B2D61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E23DD602-8E08-FB4A-20F7-839D9E3CBF8A}"/>
              </a:ext>
            </a:extLst>
          </p:cNvPr>
          <p:cNvSpPr>
            <a:spLocks noGrp="1"/>
          </p:cNvSpPr>
          <p:nvPr>
            <p:ph type="body" sz="half" idx="2"/>
          </p:nvPr>
        </p:nvSpPr>
        <p:spPr/>
        <p:txBody>
          <a:bodyPr/>
          <a:lstStyle/>
          <a:p>
            <a:pPr>
              <a:buFontTx/>
              <a:buChar char="•"/>
            </a:pPr>
            <a:r>
              <a:rPr lang="en-US"/>
              <a:t>When incorporating collaborative features into a project, it is important to consider the needs of the team.</a:t>
            </a:r>
          </a:p>
          <a:p>
            <a:pPr>
              <a:buFontTx/>
              <a:buChar char="•"/>
            </a:pPr>
            <a:r>
              <a:rPr lang="en-US"/>
              <a:t>It is important to ensure that everyone on the team is familiar with the version control system being used.</a:t>
            </a:r>
          </a:p>
          <a:p>
            <a:pPr>
              <a:buFontTx/>
              <a:buChar char="•"/>
            </a:pPr>
            <a:r>
              <a:rPr lang="en-US"/>
              <a:t>It is also important to ensure that everyone on the team is familiar with the collaborative features of the version control system, such as pull requests and branches.</a:t>
            </a:r>
            <a:endParaRPr lang="en-GB"/>
          </a:p>
        </p:txBody>
      </p:sp>
    </p:spTree>
    <p:extLst>
      <p:ext uri="{BB962C8B-B14F-4D97-AF65-F5344CB8AC3E}">
        <p14:creationId xmlns:p14="http://schemas.microsoft.com/office/powerpoint/2010/main" val="163115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3 – </a:t>
            </a:r>
            <a:r>
              <a:rPr lang="en-GB" dirty="0">
                <a:latin typeface="Calibri" panose="020F0502020204030204" pitchFamily="34" charset="0"/>
                <a:ea typeface="Calibri" panose="020F0502020204030204" pitchFamily="34" charset="0"/>
                <a:cs typeface="Arial" panose="020B0604020202020204" pitchFamily="34" charset="0"/>
              </a:rPr>
              <a:t>Coding and Architecture</a:t>
            </a:r>
            <a:endParaRPr lang="en-GB" dirty="0"/>
          </a:p>
          <a:p>
            <a:endParaRPr lang="en-GB" dirty="0"/>
          </a:p>
          <a:p>
            <a:r>
              <a:rPr lang="en-GB" dirty="0"/>
              <a:t>Week 9B</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B585-ED2F-5480-73B6-4A40584A0BF2}"/>
              </a:ext>
            </a:extLst>
          </p:cNvPr>
          <p:cNvSpPr>
            <a:spLocks noGrp="1"/>
          </p:cNvSpPr>
          <p:nvPr>
            <p:ph type="title"/>
          </p:nvPr>
        </p:nvSpPr>
        <p:spPr/>
        <p:txBody>
          <a:bodyPr/>
          <a:lstStyle/>
          <a:p>
            <a:r>
              <a:rPr lang="en-GB"/>
              <a:t>Creating a Collaborative Workflow</a:t>
            </a:r>
          </a:p>
        </p:txBody>
      </p:sp>
      <p:pic>
        <p:nvPicPr>
          <p:cNvPr id="5" name="Picture Placeholder 4">
            <a:extLst>
              <a:ext uri="{FF2B5EF4-FFF2-40B4-BE49-F238E27FC236}">
                <a16:creationId xmlns:a16="http://schemas.microsoft.com/office/drawing/2014/main" id="{78AA32D7-49AF-9360-00A1-5AACF4807B0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697D9F43-C1C9-2F07-ECA9-C58C59EE0BA8}"/>
              </a:ext>
            </a:extLst>
          </p:cNvPr>
          <p:cNvSpPr>
            <a:spLocks noGrp="1"/>
          </p:cNvSpPr>
          <p:nvPr>
            <p:ph type="body" sz="half" idx="2"/>
          </p:nvPr>
        </p:nvSpPr>
        <p:spPr/>
        <p:txBody>
          <a:bodyPr/>
          <a:lstStyle/>
          <a:p>
            <a:pPr>
              <a:buFontTx/>
              <a:buChar char="•"/>
            </a:pPr>
            <a:r>
              <a:rPr lang="en-US"/>
              <a:t>When creating a collaborative workflow, it is important to consider the needs of the team.</a:t>
            </a:r>
          </a:p>
          <a:p>
            <a:pPr>
              <a:buFontTx/>
              <a:buChar char="•"/>
            </a:pPr>
            <a:r>
              <a:rPr lang="en-US"/>
              <a:t>It is important to ensure that everyone on the team is familiar with the version control system being used.</a:t>
            </a:r>
          </a:p>
          <a:p>
            <a:pPr>
              <a:buFontTx/>
              <a:buChar char="•"/>
            </a:pPr>
            <a:r>
              <a:rPr lang="en-US"/>
              <a:t>It is also important to ensure that everyone on the team is familiar with the collaborative features of the version control system, such as pull requests and branches.</a:t>
            </a:r>
          </a:p>
          <a:p>
            <a:pPr>
              <a:buFontTx/>
              <a:buChar char="•"/>
            </a:pPr>
            <a:r>
              <a:rPr lang="en-US"/>
              <a:t>It is also important to create a workflow that is easy to follow and understand, so that everyone on the team can work together efficiently.</a:t>
            </a:r>
            <a:endParaRPr lang="en-GB"/>
          </a:p>
        </p:txBody>
      </p:sp>
    </p:spTree>
    <p:extLst>
      <p:ext uri="{BB962C8B-B14F-4D97-AF65-F5344CB8AC3E}">
        <p14:creationId xmlns:p14="http://schemas.microsoft.com/office/powerpoint/2010/main" val="1145352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5080-2410-FAC6-208E-49A0842E8CD4}"/>
              </a:ext>
            </a:extLst>
          </p:cNvPr>
          <p:cNvSpPr>
            <a:spLocks noGrp="1"/>
          </p:cNvSpPr>
          <p:nvPr>
            <p:ph type="title"/>
          </p:nvPr>
        </p:nvSpPr>
        <p:spPr/>
        <p:txBody>
          <a:bodyPr/>
          <a:lstStyle/>
          <a:p>
            <a:r>
              <a:rPr lang="en-GB"/>
              <a:t>Git Best Practices</a:t>
            </a:r>
          </a:p>
        </p:txBody>
      </p:sp>
      <p:pic>
        <p:nvPicPr>
          <p:cNvPr id="5" name="Picture Placeholder 4">
            <a:extLst>
              <a:ext uri="{FF2B5EF4-FFF2-40B4-BE49-F238E27FC236}">
                <a16:creationId xmlns:a16="http://schemas.microsoft.com/office/drawing/2014/main" id="{3DCE4899-B6EA-FC22-AD51-D51310BC266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19C010B7-E0F4-6458-6A1E-EFFEA665DC2D}"/>
              </a:ext>
            </a:extLst>
          </p:cNvPr>
          <p:cNvSpPr>
            <a:spLocks noGrp="1"/>
          </p:cNvSpPr>
          <p:nvPr>
            <p:ph type="body" sz="half" idx="2"/>
          </p:nvPr>
        </p:nvSpPr>
        <p:spPr/>
        <p:txBody>
          <a:bodyPr/>
          <a:lstStyle/>
          <a:p>
            <a:pPr>
              <a:buFontTx/>
              <a:buChar char="•"/>
            </a:pPr>
            <a:r>
              <a:rPr lang="en-US"/>
              <a:t>When using Git, it is important to follow best practices.</a:t>
            </a:r>
          </a:p>
          <a:p>
            <a:pPr>
              <a:buFontTx/>
              <a:buChar char="•"/>
            </a:pPr>
            <a:r>
              <a:rPr lang="en-US"/>
              <a:t>It is important to ensure that all changes are committed to the repository regularly.</a:t>
            </a:r>
          </a:p>
          <a:p>
            <a:pPr>
              <a:buFontTx/>
              <a:buChar char="•"/>
            </a:pPr>
            <a:r>
              <a:rPr lang="en-US"/>
              <a:t>It is also important to ensure that all changes are reviewed and approved before being merged into the main branch.</a:t>
            </a:r>
          </a:p>
          <a:p>
            <a:pPr>
              <a:buFontTx/>
              <a:buChar char="•"/>
            </a:pPr>
            <a:r>
              <a:rPr lang="en-US"/>
              <a:t>It is also important to ensure that all branches are kept up to date with the main branch, so that everyone on the team is working on the same version of the project.</a:t>
            </a:r>
            <a:endParaRPr lang="en-GB"/>
          </a:p>
        </p:txBody>
      </p:sp>
    </p:spTree>
    <p:extLst>
      <p:ext uri="{BB962C8B-B14F-4D97-AF65-F5344CB8AC3E}">
        <p14:creationId xmlns:p14="http://schemas.microsoft.com/office/powerpoint/2010/main" val="2424020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77CE-472F-624D-4206-E6D048ADD2F0}"/>
              </a:ext>
            </a:extLst>
          </p:cNvPr>
          <p:cNvSpPr>
            <a:spLocks noGrp="1"/>
          </p:cNvSpPr>
          <p:nvPr>
            <p:ph type="title"/>
          </p:nvPr>
        </p:nvSpPr>
        <p:spPr/>
        <p:txBody>
          <a:bodyPr/>
          <a:lstStyle/>
          <a:p>
            <a:r>
              <a:rPr lang="en-GB"/>
              <a:t>Git Security</a:t>
            </a:r>
          </a:p>
        </p:txBody>
      </p:sp>
      <p:pic>
        <p:nvPicPr>
          <p:cNvPr id="5" name="Picture Placeholder 4">
            <a:extLst>
              <a:ext uri="{FF2B5EF4-FFF2-40B4-BE49-F238E27FC236}">
                <a16:creationId xmlns:a16="http://schemas.microsoft.com/office/drawing/2014/main" id="{97F75897-84C5-820C-6E50-0FC33EB69740}"/>
              </a:ext>
            </a:extLst>
          </p:cNvPr>
          <p:cNvPicPr>
            <a:picLocks noGrp="1" noChangeAspect="1"/>
          </p:cNvPicPr>
          <p:nvPr>
            <p:ph type="pic" idx="1"/>
          </p:nvPr>
        </p:nvPicPr>
        <p:blipFill>
          <a:blip r:embed="rId2"/>
          <a:srcRect l="14364" r="14364"/>
          <a:stretch>
            <a:fillRect/>
          </a:stretch>
        </p:blipFill>
        <p:spPr/>
      </p:pic>
      <p:sp>
        <p:nvSpPr>
          <p:cNvPr id="4" name="Text Placeholder 3">
            <a:extLst>
              <a:ext uri="{FF2B5EF4-FFF2-40B4-BE49-F238E27FC236}">
                <a16:creationId xmlns:a16="http://schemas.microsoft.com/office/drawing/2014/main" id="{6686585D-D0FC-D0B3-D6B1-AF9A725D594A}"/>
              </a:ext>
            </a:extLst>
          </p:cNvPr>
          <p:cNvSpPr>
            <a:spLocks noGrp="1"/>
          </p:cNvSpPr>
          <p:nvPr>
            <p:ph type="body" sz="half" idx="2"/>
          </p:nvPr>
        </p:nvSpPr>
        <p:spPr/>
        <p:txBody>
          <a:bodyPr/>
          <a:lstStyle/>
          <a:p>
            <a:pPr>
              <a:buFontTx/>
              <a:buChar char="•"/>
            </a:pPr>
            <a:r>
              <a:rPr lang="en-US"/>
              <a:t>When using Git, it is important to ensure that the repository is secure.</a:t>
            </a:r>
          </a:p>
          <a:p>
            <a:pPr>
              <a:buFontTx/>
              <a:buChar char="•"/>
            </a:pPr>
            <a:r>
              <a:rPr lang="en-US"/>
              <a:t>It is important to ensure that all users have secure passwords and that all access to the repository is restricted to authorized users.</a:t>
            </a:r>
          </a:p>
          <a:p>
            <a:pPr>
              <a:buFontTx/>
              <a:buChar char="•"/>
            </a:pPr>
            <a:r>
              <a:rPr lang="en-US"/>
              <a:t>It is also important to ensure that all changes are reviewed and approved before being merged into the main branch, to ensure that only trusted changes are added to the project.</a:t>
            </a:r>
            <a:endParaRPr lang="en-GB"/>
          </a:p>
        </p:txBody>
      </p:sp>
    </p:spTree>
    <p:extLst>
      <p:ext uri="{BB962C8B-B14F-4D97-AF65-F5344CB8AC3E}">
        <p14:creationId xmlns:p14="http://schemas.microsoft.com/office/powerpoint/2010/main" val="2888215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"Git in Action"</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7862" y="1919409"/>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This activity is based on the following Industry Case Study: GitHub Collaboration at a Small Software Development Company</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Overview: A small software development company uses GitHub, a platform built around Git, for version control and collaboration. The company has three main repositories: 'Frontend,' 'Backend,' and 'Documentation.' This case study aims to help beginners understand the fundamentals of Git, perform basic Git operations, and incorporate Git's collaborative features.</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Objectives: To perform basic Git operations and incorporate collaborative features using a simplified scenario based on the case study.</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2407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"Git in Action"</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7862" y="1919409"/>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Instructions: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Each group will receive the Activity material outlining the case study.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Groups will choose one repository ('Frontend,' 'Backend,' or 'Documentation') and perform basic Git operations like `git clone`, `git add`, and `git commit`.</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G</a:t>
            </a:r>
            <a:r>
              <a:rPr lang="en-GB" sz="1800" kern="100" dirty="0">
                <a:effectLst/>
                <a:latin typeface="Calibri" panose="020F0502020204030204" pitchFamily="34" charset="0"/>
                <a:ea typeface="Calibri" panose="020F0502020204030204" pitchFamily="34" charset="0"/>
                <a:cs typeface="Arial" panose="020B0604020202020204" pitchFamily="34" charset="0"/>
              </a:rPr>
              <a:t>roups will simulate a collaborative feature by creating a 'pull request' and 'merging' it.</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56673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fontScale="90000"/>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Activity Material: Git in Action</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endParaRPr lang="en-GB" sz="4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7862" y="1919409"/>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Case Study Overview: You are part of a small software development company that uses GitHub for version control. Your company has three main repositories: 'Frontend,' 'Backend,' and 'Documentation.'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Your Task:</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Choose one repository.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Perform basic Git operations (`git clone`, `git add`, `git commit`).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Simulate a collaborative feature by creating a 'pull request' and 'merging' it.</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2905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fontScale="90000"/>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a:t>
            </a:r>
            <a:r>
              <a:rPr lang="en-GB" sz="3600" kern="100" dirty="0">
                <a:effectLst/>
                <a:latin typeface="Calibri" panose="020F0502020204030204" pitchFamily="34" charset="0"/>
                <a:ea typeface="Calibri" panose="020F0502020204030204" pitchFamily="34" charset="0"/>
                <a:cs typeface="Arial" panose="020B0604020202020204" pitchFamily="34" charset="0"/>
              </a:rPr>
              <a:t>Example Guide: Git in Action with the 'Frontend' Repository</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endParaRPr lang="en-GB" sz="4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7862" y="1919409"/>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Step 1: Clone the Repository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First, you'll need to clone the 'Frontend' repository to your local machine. Open your terminal and run: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git clone https://github.com/YourCompany/Frontend.git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Step 2: Navigate to the Repository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Change your directory to the cloned repository: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cd Frontend</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9541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fontScale="90000"/>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a:t>
            </a:r>
            <a:r>
              <a:rPr lang="en-GB" sz="3600" kern="100" dirty="0">
                <a:effectLst/>
                <a:latin typeface="Calibri" panose="020F0502020204030204" pitchFamily="34" charset="0"/>
                <a:ea typeface="Calibri" panose="020F0502020204030204" pitchFamily="34" charset="0"/>
                <a:cs typeface="Arial" panose="020B0604020202020204" pitchFamily="34" charset="0"/>
              </a:rPr>
              <a:t>Example Guide: Git in Action with the 'Frontend' Repository</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endParaRPr lang="en-GB" sz="4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838200" y="1903778"/>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Step 3: Create a New Branch</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Create a new branch to make your changes. This is a good practice to keep the 'main' branch clean.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git checkout -b new-feature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Step 4: Make Changes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Open the project in your preferred text editor and make some changes. For example, you might edit a file called `index.html`.</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96375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fontScale="90000"/>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a:t>
            </a:r>
            <a:r>
              <a:rPr lang="en-GB" sz="3600" kern="100" dirty="0">
                <a:effectLst/>
                <a:latin typeface="Calibri" panose="020F0502020204030204" pitchFamily="34" charset="0"/>
                <a:ea typeface="Calibri" panose="020F0502020204030204" pitchFamily="34" charset="0"/>
                <a:cs typeface="Arial" panose="020B0604020202020204" pitchFamily="34" charset="0"/>
              </a:rPr>
              <a:t>Example Guide: Git in Action with the 'Frontend' Repository</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endParaRPr lang="en-GB" sz="4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838200" y="1903778"/>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Step 5: Add Changes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After making your changes, go back to the terminal and add them to the staging area: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git add index.html</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Step 6: Commit Changes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Commit your changes with a meaningful commit message: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git commit -m "Added a new feature to index.html"</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9037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fontScale="90000"/>
          </a:bodyPr>
          <a:lstStyle/>
          <a:p>
            <a:pPr>
              <a:lnSpc>
                <a:spcPct val="107000"/>
              </a:lnSpc>
              <a:spcAft>
                <a:spcPts val="800"/>
              </a:spcAft>
            </a:pPr>
            <a:r>
              <a:rPr lang="en-GB" sz="4000" kern="100" dirty="0">
                <a:effectLst/>
                <a:latin typeface="Calibri" panose="020F0502020204030204" pitchFamily="34" charset="0"/>
                <a:ea typeface="Calibri" panose="020F0502020204030204" pitchFamily="34" charset="0"/>
                <a:cs typeface="Arial" panose="020B0604020202020204" pitchFamily="34" charset="0"/>
              </a:rPr>
              <a:t>15-Minute Group Activity: </a:t>
            </a:r>
            <a:r>
              <a:rPr lang="en-GB" sz="3600" kern="100" dirty="0">
                <a:effectLst/>
                <a:latin typeface="Calibri" panose="020F0502020204030204" pitchFamily="34" charset="0"/>
                <a:ea typeface="Calibri" panose="020F0502020204030204" pitchFamily="34" charset="0"/>
                <a:cs typeface="Arial" panose="020B0604020202020204" pitchFamily="34" charset="0"/>
              </a:rPr>
              <a:t>Example Guide: Git in Action with the 'Frontend' Repository</a:t>
            </a:r>
            <a:br>
              <a:rPr lang="en-GB" sz="1800" kern="100" dirty="0">
                <a:effectLst/>
                <a:latin typeface="Calibri" panose="020F0502020204030204" pitchFamily="34" charset="0"/>
                <a:ea typeface="Calibri" panose="020F0502020204030204" pitchFamily="34" charset="0"/>
                <a:cs typeface="Arial" panose="020B0604020202020204" pitchFamily="34" charset="0"/>
              </a:rPr>
            </a:br>
            <a:r>
              <a:rPr lang="en-GB" sz="1800" kern="100" dirty="0">
                <a:effectLst/>
                <a:latin typeface="Calibri" panose="020F0502020204030204" pitchFamily="34" charset="0"/>
                <a:ea typeface="Calibri" panose="020F0502020204030204" pitchFamily="34" charset="0"/>
                <a:cs typeface="Arial" panose="020B0604020202020204" pitchFamily="34" charset="0"/>
              </a:rPr>
              <a:t> </a:t>
            </a:r>
            <a:endParaRPr lang="en-GB" sz="4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838200" y="1903778"/>
            <a:ext cx="9609944" cy="4351338"/>
          </a:xfrm>
        </p:spPr>
        <p:txBody>
          <a:bodyPr>
            <a:normAutofit fontScale="92500" lnSpcReduction="20000"/>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Step 7: Push Changes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Push your changes to the remote repository: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git push origin new-feature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Step 8: Create a Pull Request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Go to your GitHub repository online and click 'Pull requests' &gt; 'New Pull Request'. Choose your 'new-feature' branch to merge into 'main'.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Step 9: Merge the Pull Request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After reviewing the changes, click 'Merge Pull Request' to merge your changes into the 'main' branch.</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513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Fundamentals of Version Control Systems like Git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Perform Basic Git Operations to Maintain a Project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Incorporate Collaborative Features of Git into a Project</a:t>
            </a:r>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Fundamentals of Version Control Systems like Git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Perform Basic Git Operations to Maintain a Project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Incorporate Collaborative Features of Git into a Project</a:t>
            </a:r>
          </a:p>
        </p:txBody>
      </p:sp>
    </p:spTree>
    <p:extLst>
      <p:ext uri="{BB962C8B-B14F-4D97-AF65-F5344CB8AC3E}">
        <p14:creationId xmlns:p14="http://schemas.microsoft.com/office/powerpoint/2010/main" val="1672824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6FBF-2B1A-388B-569B-96B43BBEB903}"/>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C965DAA6-5CC1-7EC4-BA7C-89EAA426FD6F}"/>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DE31E3D1-F9F4-0037-3901-7A97E252F97B}"/>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1111638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0306-75C4-AC5A-BAB5-FFFC5E808C48}"/>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399675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normAutofit/>
          </a:bodyPr>
          <a:lstStyle/>
          <a:p>
            <a:r>
              <a:rPr lang="en-US" dirty="0"/>
              <a:t>Fundamentals of Version Control Systems like Git</a:t>
            </a:r>
          </a:p>
        </p:txBody>
      </p:sp>
    </p:spTree>
    <p:extLst>
      <p:ext uri="{BB962C8B-B14F-4D97-AF65-F5344CB8AC3E}">
        <p14:creationId xmlns:p14="http://schemas.microsoft.com/office/powerpoint/2010/main" val="293290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Version Control?</a:t>
            </a:r>
          </a:p>
        </p:txBody>
      </p:sp>
      <p:pic>
        <p:nvPicPr>
          <p:cNvPr id="5" name="Picture Placeholder 4">
            <a:extLst>
              <a:ext uri="{FF2B5EF4-FFF2-40B4-BE49-F238E27FC236}">
                <a16:creationId xmlns:a16="http://schemas.microsoft.com/office/drawing/2014/main" id="{5827C8A1-C956-E6D8-394C-81D8A08CBEB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75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Definition of Version Control: Version control is a system that records changes to a file or set of files over time, allowing you to recall specific versions later.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Benefits of Version Control: Version control enhances collaboration, improves code quality, and provides a historical record of changes, thereby streamlining the software development process.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Types of Version Control Systems: There are various types of version control systems, including centralised systems like Subversion (SVN) and distributed systems like Git and Mercurial.</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623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GitHub</a:t>
            </a:r>
          </a:p>
        </p:txBody>
      </p:sp>
      <p:pic>
        <p:nvPicPr>
          <p:cNvPr id="5" name="Picture Placeholder 4">
            <a:extLst>
              <a:ext uri="{FF2B5EF4-FFF2-40B4-BE49-F238E27FC236}">
                <a16:creationId xmlns:a16="http://schemas.microsoft.com/office/drawing/2014/main" id="{EAC96B8B-F901-3805-56A3-F131E43AA2C8}"/>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75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Definition of GitHub: GitHub is a web-based platform that uses Git for version control, enabling multiple people to collaborate on software development projects.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Benefits of Using GitHub: GitHub streamlines code collaboration, improves code quality through peer reviews, and offers robust version control, enhancing overall software development efficiency.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GitHub Features: GitHub offers a range of features such as repositories for code storage, pull requests for code review, issue tracking for bug management, and Actions for automated workflows, among others.</a:t>
            </a:r>
          </a:p>
        </p:txBody>
      </p:sp>
    </p:spTree>
    <p:extLst>
      <p:ext uri="{BB962C8B-B14F-4D97-AF65-F5344CB8AC3E}">
        <p14:creationId xmlns:p14="http://schemas.microsoft.com/office/powerpoint/2010/main" val="278398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GitLab</a:t>
            </a:r>
          </a:p>
        </p:txBody>
      </p:sp>
      <p:pic>
        <p:nvPicPr>
          <p:cNvPr id="5" name="Picture Placeholder 4">
            <a:extLst>
              <a:ext uri="{FF2B5EF4-FFF2-40B4-BE49-F238E27FC236}">
                <a16:creationId xmlns:a16="http://schemas.microsoft.com/office/drawing/2014/main" id="{19A4A7C1-EEAD-5888-D30B-83F8C29CD763}"/>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Definition of GitLab: GitLab is a web-based DevOps platform that provides a comprehensive suite of tools for software development, including version control, continuous integration, and collaboration features.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Benefits of Using GitLab: GitLab streamlines the software development process by offering an all-in-one platform for code hosting, review, project management, and continuous integration and deployment.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GitLab Features: GitLab offers a range of features, such as repository management, code reviews, issue tracking, and built-in continuous integration and continuous deployment (CI/CD) capabilities.</a:t>
            </a:r>
          </a:p>
        </p:txBody>
      </p:sp>
    </p:spTree>
    <p:extLst>
      <p:ext uri="{BB962C8B-B14F-4D97-AF65-F5344CB8AC3E}">
        <p14:creationId xmlns:p14="http://schemas.microsoft.com/office/powerpoint/2010/main" val="351695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F91-5659-0C02-F4D2-F2E205E2818A}"/>
              </a:ext>
            </a:extLst>
          </p:cNvPr>
          <p:cNvSpPr>
            <a:spLocks noGrp="1"/>
          </p:cNvSpPr>
          <p:nvPr>
            <p:ph type="ctrTitle"/>
          </p:nvPr>
        </p:nvSpPr>
        <p:spPr/>
        <p:txBody>
          <a:bodyPr/>
          <a:lstStyle/>
          <a:p>
            <a:r>
              <a:rPr lang="en-US" dirty="0"/>
              <a:t>Basic Git Operations to Maintain a Project</a:t>
            </a:r>
            <a:endParaRPr lang="en-GB" dirty="0"/>
          </a:p>
        </p:txBody>
      </p:sp>
    </p:spTree>
    <p:extLst>
      <p:ext uri="{BB962C8B-B14F-4D97-AF65-F5344CB8AC3E}">
        <p14:creationId xmlns:p14="http://schemas.microsoft.com/office/powerpoint/2010/main" val="137709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Git?</a:t>
            </a:r>
          </a:p>
        </p:txBody>
      </p:sp>
      <p:pic>
        <p:nvPicPr>
          <p:cNvPr id="5" name="Picture Placeholder 4">
            <a:extLst>
              <a:ext uri="{FF2B5EF4-FFF2-40B4-BE49-F238E27FC236}">
                <a16:creationId xmlns:a16="http://schemas.microsoft.com/office/drawing/2014/main" id="{A6DBF896-BBFD-4E79-D68F-CB93DFF4DEA8}"/>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75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Definition of Git: Git is a distributed version control system that allows multiple people to work on a project simultaneously, keeping track of changes and versions of code.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Benefits of Using Git: Git enhances collaboration and code management by providing features like branching, merging, and history tracking, thereby improving overall workflow and productivity.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Git Commands: Git commands are specific instructions like `git clone`, `git add`, and `git commit` that allow users to perform various operations for maintaining and managing code repositories.</a:t>
            </a:r>
          </a:p>
        </p:txBody>
      </p:sp>
    </p:spTree>
    <p:extLst>
      <p:ext uri="{BB962C8B-B14F-4D97-AF65-F5344CB8AC3E}">
        <p14:creationId xmlns:p14="http://schemas.microsoft.com/office/powerpoint/2010/main" val="3309948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34047B-5974-41A5-BDC9-E17410BE1EBB}">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112</TotalTime>
  <Words>2310</Words>
  <Application>Microsoft Office PowerPoint</Application>
  <PresentationFormat>Widescreen</PresentationFormat>
  <Paragraphs>168</Paragraphs>
  <Slides>32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Skills Bootcamp Classroom Rules</vt:lpstr>
      <vt:lpstr>Software Developer Bootcamp</vt:lpstr>
      <vt:lpstr>Objectives</vt:lpstr>
      <vt:lpstr>Fundamentals of Version Control Systems like Git</vt:lpstr>
      <vt:lpstr>What is Version Control?</vt:lpstr>
      <vt:lpstr>GitHub</vt:lpstr>
      <vt:lpstr>GitLab</vt:lpstr>
      <vt:lpstr>Basic Git Operations to Maintain a Project</vt:lpstr>
      <vt:lpstr>What is Git?</vt:lpstr>
      <vt:lpstr>Git Workflow</vt:lpstr>
      <vt:lpstr>Git Branches</vt:lpstr>
      <vt:lpstr>Git Tags</vt:lpstr>
      <vt:lpstr>Git Merging</vt:lpstr>
      <vt:lpstr>Git Reverting</vt:lpstr>
      <vt:lpstr>Collaborative Features of Git into a Project</vt:lpstr>
      <vt:lpstr>What is Git?</vt:lpstr>
      <vt:lpstr>Benefits of Using Git</vt:lpstr>
      <vt:lpstr>Git Collaboration Features</vt:lpstr>
      <vt:lpstr>Incorporating Collaborative Features into a Project</vt:lpstr>
      <vt:lpstr>Creating a Collaborative Workflow</vt:lpstr>
      <vt:lpstr>Git Best Practices</vt:lpstr>
      <vt:lpstr>Git Security</vt:lpstr>
      <vt:lpstr>15-Minute Group Activity: "Git in Action"</vt:lpstr>
      <vt:lpstr>15-Minute Group Activity: "Git in Action"</vt:lpstr>
      <vt:lpstr>15-Minute Group Activity: Activity Material: Git in Action  </vt:lpstr>
      <vt:lpstr>15-Minute Group Activity: Example Guide: Git in Action with the 'Frontend' Repository  </vt:lpstr>
      <vt:lpstr>15-Minute Group Activity: Example Guide: Git in Action with the 'Frontend' Repository  </vt:lpstr>
      <vt:lpstr>15-Minute Group Activity: Example Guide: Git in Action with the 'Frontend' Repository  </vt:lpstr>
      <vt:lpstr>15-Minute Group Activity: Example Guide: Git in Action with the 'Frontend' Repository  </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 Bootcamp Classroom Rules</dc:title>
  <dc:creator>Ali Mostafa</dc:creator>
  <cp:lastModifiedBy>Daanish Hussain</cp:lastModifiedBy>
  <cp:revision>32</cp:revision>
  <dcterms:created xsi:type="dcterms:W3CDTF">2023-09-11T13:29:38Z</dcterms:created>
  <dcterms:modified xsi:type="dcterms:W3CDTF">2023-12-03T17:33:32Z</dcterms:modified>
</cp:coreProperties>
</file>